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3"/>
    <p:sldMasterId id="2147483662" r:id="rId4"/>
    <p:sldMasterId id="2147483664" r:id="rId5"/>
    <p:sldMasterId id="2147483666" r:id="rId6"/>
    <p:sldMasterId id="2147483668" r:id="rId7"/>
  </p:sldMasterIdLst>
  <p:notesMasterIdLst>
    <p:notesMasterId r:id="rId14"/>
  </p:notesMasterIdLst>
  <p:handoutMasterIdLst>
    <p:handoutMasterId r:id="rId15"/>
  </p:handoutMasterIdLst>
  <p:sldIdLst>
    <p:sldId id="256" r:id="rId8"/>
    <p:sldId id="266" r:id="rId9"/>
    <p:sldId id="267" r:id="rId10"/>
    <p:sldId id="268" r:id="rId11"/>
    <p:sldId id="269" r:id="rId12"/>
    <p:sldId id="272" r:id="rId13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0F3E9A-2659-F39B-3DC2-7DC05E7017E4}" name="SMITH Emily" initials="ES" userId="S::e.smith@eib.org::812c4675-e5b4-4d33-8023-e662e81284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1D2"/>
    <a:srgbClr val="54A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84"/>
    <p:restoredTop sz="97026"/>
  </p:normalViewPr>
  <p:slideViewPr>
    <p:cSldViewPr snapToGrid="0" snapToObjects="1" showGuides="1">
      <p:cViewPr varScale="1">
        <p:scale>
          <a:sx n="122" d="100"/>
          <a:sy n="122" d="100"/>
        </p:scale>
        <p:origin x="54" y="4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299325A-3130-C44B-9256-BBB2612A92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EE01E6-9A5F-1E48-9ACC-A27DB3FE3D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4BD56-D07B-114A-9834-FC7D14F06210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823352-8D5F-094E-905C-99B13804A8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32DF54-D09E-0F47-9E29-34656FE392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C284B-320D-9346-92D6-ADC097EA8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645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E7788-B18A-41EB-8628-356ED659F725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AE402-E4EC-4714-91A0-7090E2D64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81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98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5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9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05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762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F29AD9F-C689-EE4A-A8DE-FADC78370E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7071F8-0540-35F2-2DEE-896D042F6C0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198938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80808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Corporate Use</a:t>
            </a:r>
          </a:p>
        </p:txBody>
      </p:sp>
    </p:spTree>
    <p:extLst>
      <p:ext uri="{BB962C8B-B14F-4D97-AF65-F5344CB8AC3E}">
        <p14:creationId xmlns:p14="http://schemas.microsoft.com/office/powerpoint/2010/main" val="151327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F29AD9F-C689-EE4A-A8DE-FADC78370E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31F762-6AFA-4B1B-6215-F276A7A8654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198938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80808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Corporate Use</a:t>
            </a:r>
          </a:p>
        </p:txBody>
      </p:sp>
    </p:spTree>
    <p:extLst>
      <p:ext uri="{BB962C8B-B14F-4D97-AF65-F5344CB8AC3E}">
        <p14:creationId xmlns:p14="http://schemas.microsoft.com/office/powerpoint/2010/main" val="408986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F29AD9F-C689-EE4A-A8DE-FADC78370E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C3A1C-C038-8562-314B-7E0E6D940F7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198938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80808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Corporate Use</a:t>
            </a:r>
          </a:p>
        </p:txBody>
      </p:sp>
    </p:spTree>
    <p:extLst>
      <p:ext uri="{BB962C8B-B14F-4D97-AF65-F5344CB8AC3E}">
        <p14:creationId xmlns:p14="http://schemas.microsoft.com/office/powerpoint/2010/main" val="137025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F29AD9F-C689-EE4A-A8DE-FADC78370E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4F6165-09A0-19C8-8B7E-9F8F94D6117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198938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80808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Corporate Use</a:t>
            </a:r>
          </a:p>
        </p:txBody>
      </p:sp>
    </p:spTree>
    <p:extLst>
      <p:ext uri="{BB962C8B-B14F-4D97-AF65-F5344CB8AC3E}">
        <p14:creationId xmlns:p14="http://schemas.microsoft.com/office/powerpoint/2010/main" val="317884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F29AD9F-C689-EE4A-A8DE-FADC78370E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DCAA78-5793-8264-2E05-07B55503071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198938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80808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Corporate Use</a:t>
            </a:r>
          </a:p>
        </p:txBody>
      </p:sp>
    </p:spTree>
    <p:extLst>
      <p:ext uri="{BB962C8B-B14F-4D97-AF65-F5344CB8AC3E}">
        <p14:creationId xmlns:p14="http://schemas.microsoft.com/office/powerpoint/2010/main" val="150065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reengateway.eib.org/elearning/index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greenchecker.eib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973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44126-30A1-5FB0-7E30-0F964F990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B10023D-1907-B74D-AEA2-6C9EAF5C47E8}"/>
              </a:ext>
            </a:extLst>
          </p:cNvPr>
          <p:cNvSpPr txBox="1"/>
          <p:nvPr/>
        </p:nvSpPr>
        <p:spPr>
          <a:xfrm>
            <a:off x="395810" y="694976"/>
            <a:ext cx="73864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>
                <a:latin typeface="EC Square Sans Pro" panose="020B0506040000020004" pitchFamily="34" charset="0"/>
                <a:cs typeface="Arial Black" panose="020B0604020202020204" pitchFamily="34" charset="0"/>
              </a:rPr>
              <a:t>GREEN GATEWAY</a:t>
            </a:r>
            <a:r>
              <a:rPr lang="fr-FR" sz="2500" b="1" dirty="0">
                <a:solidFill>
                  <a:srgbClr val="54A845"/>
                </a:solidFill>
                <a:latin typeface="EC Square Sans Pro" panose="020B0506040000020004" pitchFamily="34" charset="0"/>
                <a:cs typeface="Arial Black" panose="020B0604020202020204" pitchFamily="34" charset="0"/>
              </a:rPr>
              <a:t> </a:t>
            </a:r>
            <a:r>
              <a:rPr lang="fr-FR" sz="2500" b="1" i="1" dirty="0" err="1">
                <a:solidFill>
                  <a:srgbClr val="00A1D2"/>
                </a:solidFill>
                <a:latin typeface="EC Square Sans Pro Medium" panose="020B0506040000020004" pitchFamily="34" charset="0"/>
                <a:cs typeface="Arial Black" panose="020B0604020202020204" pitchFamily="34" charset="0"/>
              </a:rPr>
              <a:t>Rationale</a:t>
            </a:r>
            <a:endParaRPr lang="fr-FR" sz="2500" i="1" dirty="0">
              <a:solidFill>
                <a:srgbClr val="00A1D2"/>
              </a:solidFill>
              <a:latin typeface="EC Square Sans Pro Medium" panose="020B0506040000020004" pitchFamily="34" charset="0"/>
              <a:cs typeface="Arial Black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3C97C5-6390-90FB-C7C1-0048EF6DB588}"/>
              </a:ext>
            </a:extLst>
          </p:cNvPr>
          <p:cNvGrpSpPr/>
          <p:nvPr/>
        </p:nvGrpSpPr>
        <p:grpSpPr>
          <a:xfrm>
            <a:off x="932001" y="1312303"/>
            <a:ext cx="6972548" cy="2795681"/>
            <a:chOff x="960632" y="1270106"/>
            <a:chExt cx="6972548" cy="27956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D5710A-E30C-6145-1F8C-A8F5DD285260}"/>
                </a:ext>
              </a:extLst>
            </p:cNvPr>
            <p:cNvGrpSpPr/>
            <p:nvPr/>
          </p:nvGrpSpPr>
          <p:grpSpPr>
            <a:xfrm>
              <a:off x="989263" y="1270106"/>
              <a:ext cx="6915286" cy="947921"/>
              <a:chOff x="-151453" y="2173279"/>
              <a:chExt cx="9564472" cy="129332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B5E90C0-975E-FB84-0EA5-FE7DDF74E7B9}"/>
                  </a:ext>
                </a:extLst>
              </p:cNvPr>
              <p:cNvGrpSpPr/>
              <p:nvPr/>
            </p:nvGrpSpPr>
            <p:grpSpPr>
              <a:xfrm>
                <a:off x="-151453" y="2173279"/>
                <a:ext cx="9564472" cy="1293329"/>
                <a:chOff x="0" y="0"/>
                <a:chExt cx="9564472" cy="1293329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32575C1A-C005-6849-AA94-4D5E79E0F7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564472" cy="1293329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5B9BD5">
                    <a:alpha val="90000"/>
                    <a:hueOff val="0"/>
                    <a:satOff val="0"/>
                    <a:lumOff val="0"/>
                    <a:alphaOff val="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" name="Rectangle: Rounded Corners 4">
                  <a:extLst>
                    <a:ext uri="{FF2B5EF4-FFF2-40B4-BE49-F238E27FC236}">
                      <a16:creationId xmlns:a16="http://schemas.microsoft.com/office/drawing/2014/main" id="{0A84CC21-7A81-808D-20DA-A76A968E5423}"/>
                    </a:ext>
                  </a:extLst>
                </p:cNvPr>
                <p:cNvSpPr txBox="1"/>
                <p:nvPr/>
              </p:nvSpPr>
              <p:spPr>
                <a:xfrm>
                  <a:off x="2042227" y="0"/>
                  <a:ext cx="7349228" cy="1293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76200" tIns="76200" rIns="76200" bIns="76200" numCol="1" spcCol="1270" anchor="ctr" anchorCtr="0">
                  <a:noAutofit/>
                </a:bodyPr>
                <a:lstStyle/>
                <a:p>
                  <a:pPr marL="0" marR="0" lvl="0" indent="0" algn="just" defTabSz="8890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Advisory programme, funded under the </a:t>
                  </a:r>
                  <a:r>
                    <a:rPr kumimoji="0" lang="en-GB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InvestEU</a:t>
                  </a: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Advisory Hub, to </a:t>
                  </a: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strengthen the role of financial intermediaries </a:t>
                  </a: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 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financing the EU’s transition to a low-carbon and climate resilient economy.</a:t>
                  </a:r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Rectangle: Rounded Corners 14" descr="Low angle view of modern skyscrapers rising straight up against a dramatic sky">
                <a:extLst>
                  <a:ext uri="{FF2B5EF4-FFF2-40B4-BE49-F238E27FC236}">
                    <a16:creationId xmlns:a16="http://schemas.microsoft.com/office/drawing/2014/main" id="{02EB4741-BF79-E12D-5F4F-74E898DABB3D}"/>
                  </a:ext>
                </a:extLst>
              </p:cNvPr>
              <p:cNvSpPr/>
              <p:nvPr/>
            </p:nvSpPr>
            <p:spPr>
              <a:xfrm>
                <a:off x="-80904" y="2302611"/>
                <a:ext cx="1912894" cy="1034663"/>
              </a:xfrm>
              <a:prstGeom prst="roundRect">
                <a:avLst>
                  <a:gd name="adj" fmla="val 10000"/>
                </a:avLst>
              </a:prstGeom>
              <a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27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1C4A0C1-D22A-66C4-6DFE-92A8F7C99A20}"/>
                </a:ext>
              </a:extLst>
            </p:cNvPr>
            <p:cNvGrpSpPr/>
            <p:nvPr/>
          </p:nvGrpSpPr>
          <p:grpSpPr>
            <a:xfrm>
              <a:off x="989263" y="2316967"/>
              <a:ext cx="6915286" cy="821263"/>
              <a:chOff x="-210236" y="1925085"/>
              <a:chExt cx="9564472" cy="129332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EDE1CFD-136E-00D6-BDB0-1FDA25E544CE}"/>
                  </a:ext>
                </a:extLst>
              </p:cNvPr>
              <p:cNvGrpSpPr/>
              <p:nvPr/>
            </p:nvGrpSpPr>
            <p:grpSpPr>
              <a:xfrm>
                <a:off x="-210236" y="1925085"/>
                <a:ext cx="9564472" cy="1293329"/>
                <a:chOff x="0" y="1401645"/>
                <a:chExt cx="9564472" cy="129332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AE98E3A6-7DB5-7FF7-2AA6-E4CA23F08A56}"/>
                    </a:ext>
                  </a:extLst>
                </p:cNvPr>
                <p:cNvSpPr/>
                <p:nvPr/>
              </p:nvSpPr>
              <p:spPr>
                <a:xfrm>
                  <a:off x="0" y="1401645"/>
                  <a:ext cx="9564472" cy="1293329"/>
                </a:xfrm>
                <a:prstGeom prst="roundRect">
                  <a:avLst>
                    <a:gd name="adj" fmla="val 10000"/>
                  </a:avLst>
                </a:prstGeom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hemeClr val="accent5">
                    <a:alpha val="90000"/>
                    <a:hueOff val="0"/>
                    <a:satOff val="0"/>
                    <a:lumOff val="0"/>
                    <a:alphaOff val="-20000"/>
                  </a:schemeClr>
                </a:fillRef>
                <a:effectRef idx="0">
                  <a:schemeClr val="accent5">
                    <a:alpha val="90000"/>
                    <a:hueOff val="0"/>
                    <a:satOff val="0"/>
                    <a:lumOff val="0"/>
                    <a:alphaOff val="-2000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" name="Rectangle: Rounded Corners 4">
                  <a:extLst>
                    <a:ext uri="{FF2B5EF4-FFF2-40B4-BE49-F238E27FC236}">
                      <a16:creationId xmlns:a16="http://schemas.microsoft.com/office/drawing/2014/main" id="{C9DC9E54-68F6-CA9B-8645-64B023543394}"/>
                    </a:ext>
                  </a:extLst>
                </p:cNvPr>
                <p:cNvSpPr txBox="1"/>
                <p:nvPr/>
              </p:nvSpPr>
              <p:spPr>
                <a:xfrm>
                  <a:off x="2042226" y="1401645"/>
                  <a:ext cx="7522245" cy="129332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200" tIns="76200" rIns="76200" bIns="76200" numCol="1" spcCol="1270" anchor="ctr" anchorCtr="0">
                  <a:noAutofit/>
                </a:bodyPr>
                <a:lstStyle/>
                <a:p>
                  <a:pPr marL="0" lvl="0" indent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400" kern="1200" dirty="0"/>
                    <a:t>Green Gateway Advisory is </a:t>
                  </a:r>
                  <a:r>
                    <a:rPr lang="en-US" sz="1400" b="1" kern="1200" dirty="0"/>
                    <a:t>complementary</a:t>
                  </a:r>
                  <a:r>
                    <a:rPr lang="en-US" sz="1400" b="0" kern="1200" dirty="0"/>
                    <a:t> </a:t>
                  </a:r>
                  <a:r>
                    <a:rPr lang="en-US" sz="1400" kern="1200" dirty="0"/>
                    <a:t>to the </a:t>
                  </a:r>
                  <a:r>
                    <a:rPr lang="en-US" sz="1400" b="1" kern="1200" dirty="0"/>
                    <a:t>EIB Group green and sustainable financing </a:t>
                  </a:r>
                  <a:r>
                    <a:rPr lang="en-US" sz="1400" kern="1200" dirty="0"/>
                    <a:t>offer. </a:t>
                  </a:r>
                  <a:endParaRPr lang="en-GB" sz="1400" kern="1200" dirty="0"/>
                </a:p>
              </p:txBody>
            </p:sp>
          </p:grpSp>
          <p:sp>
            <p:nvSpPr>
              <p:cNvPr id="20" name="Rectangle: Rounded Corners 19" descr="Electric car charger">
                <a:extLst>
                  <a:ext uri="{FF2B5EF4-FFF2-40B4-BE49-F238E27FC236}">
                    <a16:creationId xmlns:a16="http://schemas.microsoft.com/office/drawing/2014/main" id="{5D0922AD-6714-6C13-DEE1-8801A66C8525}"/>
                  </a:ext>
                </a:extLst>
              </p:cNvPr>
              <p:cNvSpPr/>
              <p:nvPr/>
            </p:nvSpPr>
            <p:spPr>
              <a:xfrm>
                <a:off x="-80904" y="2075435"/>
                <a:ext cx="1912894" cy="1034663"/>
              </a:xfrm>
              <a:prstGeom prst="roundRect">
                <a:avLst>
                  <a:gd name="adj" fmla="val 10000"/>
                </a:avLst>
              </a:prstGeom>
              <a:blipFill>
                <a:blip r:embed="rId4" cstate="screen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tint val="50000"/>
                  <a:alpha val="90000"/>
                  <a:hueOff val="36168"/>
                  <a:satOff val="-1390"/>
                  <a:lumOff val="4885"/>
                  <a:alphaOff val="-2000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C0F2229-8DEB-A7EF-CE84-E3491CF7F395}"/>
                </a:ext>
              </a:extLst>
            </p:cNvPr>
            <p:cNvGrpSpPr/>
            <p:nvPr/>
          </p:nvGrpSpPr>
          <p:grpSpPr>
            <a:xfrm>
              <a:off x="960632" y="3244524"/>
              <a:ext cx="6972548" cy="821263"/>
              <a:chOff x="989264" y="3360360"/>
              <a:chExt cx="6972548" cy="82126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B2E8E1E-E38E-0C9B-55C0-44ED313D3F92}"/>
                  </a:ext>
                </a:extLst>
              </p:cNvPr>
              <p:cNvGrpSpPr/>
              <p:nvPr/>
            </p:nvGrpSpPr>
            <p:grpSpPr>
              <a:xfrm>
                <a:off x="989264" y="3360360"/>
                <a:ext cx="6972548" cy="821263"/>
                <a:chOff x="0" y="2845324"/>
                <a:chExt cx="9564472" cy="1293329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2E061CA4-0FCC-3FF3-F45A-FBC2529A4853}"/>
                    </a:ext>
                  </a:extLst>
                </p:cNvPr>
                <p:cNvSpPr/>
                <p:nvPr/>
              </p:nvSpPr>
              <p:spPr>
                <a:xfrm>
                  <a:off x="0" y="2845324"/>
                  <a:ext cx="9564472" cy="1293329"/>
                </a:xfrm>
                <a:prstGeom prst="roundRect">
                  <a:avLst>
                    <a:gd name="adj" fmla="val 10000"/>
                  </a:avLst>
                </a:prstGeom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hemeClr val="accent5">
                    <a:alpha val="90000"/>
                    <a:hueOff val="0"/>
                    <a:satOff val="0"/>
                    <a:lumOff val="0"/>
                    <a:alphaOff val="-40000"/>
                  </a:schemeClr>
                </a:fillRef>
                <a:effectRef idx="0">
                  <a:schemeClr val="accent5">
                    <a:alpha val="90000"/>
                    <a:hueOff val="0"/>
                    <a:satOff val="0"/>
                    <a:lumOff val="0"/>
                    <a:alphaOff val="-4000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" name="Rectangle: Rounded Corners 4">
                  <a:extLst>
                    <a:ext uri="{FF2B5EF4-FFF2-40B4-BE49-F238E27FC236}">
                      <a16:creationId xmlns:a16="http://schemas.microsoft.com/office/drawing/2014/main" id="{FBF268D6-E059-2E72-0C79-E436F314D9D3}"/>
                    </a:ext>
                  </a:extLst>
                </p:cNvPr>
                <p:cNvSpPr txBox="1"/>
                <p:nvPr/>
              </p:nvSpPr>
              <p:spPr>
                <a:xfrm>
                  <a:off x="2042227" y="2845324"/>
                  <a:ext cx="7522244" cy="129332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200" tIns="76200" rIns="76200" bIns="76200" numCol="1" spcCol="1270" anchor="ctr" anchorCtr="0">
                  <a:noAutofit/>
                </a:bodyPr>
                <a:lstStyle/>
                <a:p>
                  <a:pPr marL="0" lvl="0" indent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400" b="0" kern="1200" dirty="0"/>
                    <a:t>The </a:t>
                  </a:r>
                  <a:r>
                    <a:rPr lang="en-US" sz="1400" b="0" kern="1200" dirty="0" err="1"/>
                    <a:t>programme</a:t>
                  </a:r>
                  <a:r>
                    <a:rPr lang="en-US" sz="1400" b="0" kern="1200" dirty="0"/>
                    <a:t> includes a </a:t>
                  </a:r>
                  <a:r>
                    <a:rPr lang="en-US" sz="1400" b="1" kern="1200" dirty="0"/>
                    <a:t>web portal with online tools </a:t>
                  </a:r>
                  <a:r>
                    <a:rPr lang="en-US" sz="1400" b="0" kern="1200" dirty="0"/>
                    <a:t>and a </a:t>
                  </a:r>
                  <a:r>
                    <a:rPr lang="en-US" sz="1400" b="1" kern="1200" dirty="0"/>
                    <a:t>bilateral advisory offer.</a:t>
                  </a:r>
                </a:p>
              </p:txBody>
            </p:sp>
          </p:grpSp>
          <p:sp>
            <p:nvSpPr>
              <p:cNvPr id="25" name="Rectangle: Rounded Corners 24" descr="A person reaching for a paper on a table full of paper and sticky notes">
                <a:extLst>
                  <a:ext uri="{FF2B5EF4-FFF2-40B4-BE49-F238E27FC236}">
                    <a16:creationId xmlns:a16="http://schemas.microsoft.com/office/drawing/2014/main" id="{78AE445C-2AD9-C051-6C76-EDD63016FB7D}"/>
                  </a:ext>
                </a:extLst>
              </p:cNvPr>
              <p:cNvSpPr/>
              <p:nvPr/>
            </p:nvSpPr>
            <p:spPr>
              <a:xfrm>
                <a:off x="1071320" y="3442485"/>
                <a:ext cx="1394509" cy="657011"/>
              </a:xfrm>
              <a:prstGeom prst="roundRect">
                <a:avLst>
                  <a:gd name="adj" fmla="val 10000"/>
                </a:avLst>
              </a:prstGeom>
              <a:blipFill>
                <a:blip r:embed="rId6" cstate="screen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tint val="50000"/>
                  <a:alpha val="90000"/>
                  <a:hueOff val="72337"/>
                  <a:satOff val="-2780"/>
                  <a:lumOff val="9770"/>
                  <a:alphaOff val="-4000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7591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>
            <a:extLst>
              <a:ext uri="{FF2B5EF4-FFF2-40B4-BE49-F238E27FC236}">
                <a16:creationId xmlns:a16="http://schemas.microsoft.com/office/drawing/2014/main" id="{A942F489-5993-5ACF-16C0-4B0D548F29C2}"/>
              </a:ext>
            </a:extLst>
          </p:cNvPr>
          <p:cNvSpPr/>
          <p:nvPr/>
        </p:nvSpPr>
        <p:spPr>
          <a:xfrm rot="5400000">
            <a:off x="751770" y="1435462"/>
            <a:ext cx="2855602" cy="2732590"/>
          </a:xfrm>
          <a:prstGeom prst="blockArc">
            <a:avLst>
              <a:gd name="adj1" fmla="val 10800000"/>
              <a:gd name="adj2" fmla="val 106976"/>
              <a:gd name="adj3" fmla="val 0"/>
            </a:avLst>
          </a:prstGeom>
          <a:solidFill>
            <a:srgbClr val="468641"/>
          </a:solidFill>
          <a:ln>
            <a:solidFill>
              <a:srgbClr val="4686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defRPr/>
            </a:pPr>
            <a:endParaRPr lang="en-GB" sz="1013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542F799-B731-06C9-CEB2-13D0597158DB}"/>
              </a:ext>
            </a:extLst>
          </p:cNvPr>
          <p:cNvCxnSpPr>
            <a:cxnSpLocks/>
          </p:cNvCxnSpPr>
          <p:nvPr/>
        </p:nvCxnSpPr>
        <p:spPr>
          <a:xfrm>
            <a:off x="2384430" y="1393355"/>
            <a:ext cx="1761121" cy="0"/>
          </a:xfrm>
          <a:prstGeom prst="straightConnector1">
            <a:avLst/>
          </a:prstGeom>
          <a:ln>
            <a:solidFill>
              <a:srgbClr val="46864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BB4BE9-C186-F1A3-3F30-25EC18755728}"/>
              </a:ext>
            </a:extLst>
          </p:cNvPr>
          <p:cNvCxnSpPr>
            <a:cxnSpLocks/>
          </p:cNvCxnSpPr>
          <p:nvPr/>
        </p:nvCxnSpPr>
        <p:spPr>
          <a:xfrm>
            <a:off x="3362514" y="2080984"/>
            <a:ext cx="783036" cy="0"/>
          </a:xfrm>
          <a:prstGeom prst="straightConnector1">
            <a:avLst/>
          </a:prstGeom>
          <a:ln>
            <a:solidFill>
              <a:srgbClr val="46864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6E592A-69E2-B877-8375-83B8A2949324}"/>
              </a:ext>
            </a:extLst>
          </p:cNvPr>
          <p:cNvCxnSpPr>
            <a:cxnSpLocks/>
          </p:cNvCxnSpPr>
          <p:nvPr/>
        </p:nvCxnSpPr>
        <p:spPr>
          <a:xfrm>
            <a:off x="3545867" y="2801757"/>
            <a:ext cx="599683" cy="0"/>
          </a:xfrm>
          <a:prstGeom prst="straightConnector1">
            <a:avLst/>
          </a:prstGeom>
          <a:ln>
            <a:solidFill>
              <a:srgbClr val="46864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E3B986-760A-B22C-201D-B994B6972DF8}"/>
              </a:ext>
            </a:extLst>
          </p:cNvPr>
          <p:cNvCxnSpPr>
            <a:cxnSpLocks/>
          </p:cNvCxnSpPr>
          <p:nvPr/>
        </p:nvCxnSpPr>
        <p:spPr>
          <a:xfrm>
            <a:off x="3362514" y="3523236"/>
            <a:ext cx="783036" cy="0"/>
          </a:xfrm>
          <a:prstGeom prst="straightConnector1">
            <a:avLst/>
          </a:prstGeom>
          <a:ln>
            <a:solidFill>
              <a:srgbClr val="46864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A8C528-2AA9-EB05-BA25-9FE28C3C979A}"/>
              </a:ext>
            </a:extLst>
          </p:cNvPr>
          <p:cNvCxnSpPr>
            <a:cxnSpLocks/>
          </p:cNvCxnSpPr>
          <p:nvPr/>
        </p:nvCxnSpPr>
        <p:spPr>
          <a:xfrm>
            <a:off x="2442485" y="4201359"/>
            <a:ext cx="1703065" cy="0"/>
          </a:xfrm>
          <a:prstGeom prst="straightConnector1">
            <a:avLst/>
          </a:prstGeom>
          <a:ln>
            <a:solidFill>
              <a:srgbClr val="46864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6AB0AA-81F4-FAD3-37DC-8D52152B21C9}"/>
              </a:ext>
            </a:extLst>
          </p:cNvPr>
          <p:cNvGrpSpPr/>
          <p:nvPr/>
        </p:nvGrpSpPr>
        <p:grpSpPr>
          <a:xfrm>
            <a:off x="4390491" y="800139"/>
            <a:ext cx="4804593" cy="3629379"/>
            <a:chOff x="4367879" y="757060"/>
            <a:chExt cx="4804593" cy="362937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D6CCFF-04FA-455E-C7E5-2C05242ED83C}"/>
                </a:ext>
              </a:extLst>
            </p:cNvPr>
            <p:cNvSpPr/>
            <p:nvPr/>
          </p:nvSpPr>
          <p:spPr>
            <a:xfrm>
              <a:off x="4367879" y="912459"/>
              <a:ext cx="512467" cy="515563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761" t="-1495" r="-903" b="-5173"/>
              </a:stretch>
            </a:blipFill>
            <a:ln w="28575">
              <a:solidFill>
                <a:srgbClr val="0C5A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>
                <a:defRPr/>
              </a:pPr>
              <a:endParaRPr lang="en-GB" sz="1013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ED33F2-8D99-6EE0-130D-272B7C28F604}"/>
                </a:ext>
              </a:extLst>
            </p:cNvPr>
            <p:cNvSpPr/>
            <p:nvPr/>
          </p:nvSpPr>
          <p:spPr>
            <a:xfrm>
              <a:off x="4404282" y="3677997"/>
              <a:ext cx="512467" cy="515564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332" r="-3332" b="-6668"/>
              </a:stretch>
            </a:blip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>
                <a:defRPr/>
              </a:pPr>
              <a:endParaRPr lang="en-GB" sz="1013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823D2FA-B746-D3B4-57FA-698A4BD95D31}"/>
                </a:ext>
              </a:extLst>
            </p:cNvPr>
            <p:cNvSpPr/>
            <p:nvPr/>
          </p:nvSpPr>
          <p:spPr>
            <a:xfrm>
              <a:off x="4385171" y="2986613"/>
              <a:ext cx="512467" cy="515564"/>
            </a:xfrm>
            <a:prstGeom prst="ellipse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3332" r="-3332" b="-6668"/>
              </a:stretch>
            </a:blip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>
                <a:defRPr/>
              </a:pPr>
              <a:endParaRPr lang="en-GB" sz="1013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EFBC07B-94DF-1448-F9E5-7739B26295CD}"/>
                </a:ext>
              </a:extLst>
            </p:cNvPr>
            <p:cNvSpPr/>
            <p:nvPr/>
          </p:nvSpPr>
          <p:spPr>
            <a:xfrm>
              <a:off x="4372787" y="2295228"/>
              <a:ext cx="512467" cy="515564"/>
            </a:xfrm>
            <a:prstGeom prst="ellipse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3332" r="-3332" b="-6668"/>
              </a:stretch>
            </a:blip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>
                <a:defRPr/>
              </a:pPr>
              <a:endParaRPr lang="en-GB" sz="1013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ACD520-05F3-E888-1AC3-2EECFF0DF071}"/>
                </a:ext>
              </a:extLst>
            </p:cNvPr>
            <p:cNvSpPr/>
            <p:nvPr/>
          </p:nvSpPr>
          <p:spPr>
            <a:xfrm>
              <a:off x="4377658" y="1603843"/>
              <a:ext cx="512467" cy="515564"/>
            </a:xfrm>
            <a:prstGeom prst="ellipse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3332" r="-3332" b="-6668"/>
              </a:stretch>
            </a:blipFill>
            <a:ln w="28575">
              <a:solidFill>
                <a:srgbClr val="4686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>
                <a:defRPr/>
              </a:pPr>
              <a:endParaRPr lang="en-GB" sz="1013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285FE4-F513-15E5-1342-FEA484C4F19D}"/>
                </a:ext>
              </a:extLst>
            </p:cNvPr>
            <p:cNvSpPr txBox="1"/>
            <p:nvPr/>
          </p:nvSpPr>
          <p:spPr>
            <a:xfrm>
              <a:off x="5117019" y="960781"/>
              <a:ext cx="383202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14308" indent="-214308" algn="just" defTabSz="685783">
                <a:buFont typeface="Arial" panose="020B0604020202020204" pitchFamily="34" charset="0"/>
                <a:buChar char="•"/>
                <a:defRPr/>
              </a:pPr>
              <a:r>
                <a:rPr lang="en-GB" sz="1050" dirty="0">
                  <a:solidFill>
                    <a:srgbClr val="0C5AA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EIB Group Green Checker, an online tool to assess whether projects meet EIB Group green eligibility criteria and estimate their environmental impact.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5B0EAB-7BC9-8741-F982-6BC34866FE87}"/>
                </a:ext>
              </a:extLst>
            </p:cNvPr>
            <p:cNvSpPr txBox="1"/>
            <p:nvPr/>
          </p:nvSpPr>
          <p:spPr>
            <a:xfrm>
              <a:off x="5070217" y="757060"/>
              <a:ext cx="24181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defRPr/>
              </a:pPr>
              <a:r>
                <a:rPr lang="en-GB" sz="1200" b="1" dirty="0">
                  <a:solidFill>
                    <a:srgbClr val="00529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WEB-b</a:t>
              </a:r>
              <a:r>
                <a:rPr lang="en-GB" sz="1200" b="1" dirty="0">
                  <a:solidFill>
                    <a:srgbClr val="0C5AA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ased</a:t>
              </a:r>
              <a:r>
                <a:rPr lang="en-GB" sz="1200" b="1" dirty="0">
                  <a:solidFill>
                    <a:srgbClr val="00529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operational </a:t>
              </a:r>
              <a:r>
                <a:rPr lang="en-GB" sz="1200" b="1" kern="0" dirty="0">
                  <a:solidFill>
                    <a:srgbClr val="00529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</a:t>
              </a:r>
              <a:r>
                <a:rPr lang="en-GB" sz="1200" b="1" dirty="0">
                  <a:solidFill>
                    <a:srgbClr val="00529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ools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03435A-9F74-A418-D8CD-61E213047ED0}"/>
                </a:ext>
              </a:extLst>
            </p:cNvPr>
            <p:cNvSpPr txBox="1"/>
            <p:nvPr/>
          </p:nvSpPr>
          <p:spPr>
            <a:xfrm>
              <a:off x="5147089" y="3631898"/>
              <a:ext cx="304040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defRPr/>
              </a:pPr>
              <a:r>
                <a:rPr lang="de-DE" sz="1200" b="1" dirty="0">
                  <a:solidFill>
                    <a:srgbClr val="4454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e</a:t>
              </a:r>
              <a:r>
                <a:rPr lang="en-GB" sz="1200" b="1" dirty="0">
                  <a:solidFill>
                    <a:srgbClr val="4454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-Learning programme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7DE52A-BEE6-3DF3-2935-7229EAF79EF5}"/>
                </a:ext>
              </a:extLst>
            </p:cNvPr>
            <p:cNvSpPr txBox="1"/>
            <p:nvPr/>
          </p:nvSpPr>
          <p:spPr>
            <a:xfrm>
              <a:off x="5112491" y="3809358"/>
              <a:ext cx="3937410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14308" indent="-214308" algn="just" defTabSz="914378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1050" dirty="0">
                  <a:solidFill>
                    <a:srgbClr val="4454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E-learning courses targeting front- and middle-officers of financial intermediaries implementing EIB Group green financing operations.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52782D-06CC-A95F-47E3-5F61DE734C57}"/>
                </a:ext>
              </a:extLst>
            </p:cNvPr>
            <p:cNvSpPr txBox="1"/>
            <p:nvPr/>
          </p:nvSpPr>
          <p:spPr>
            <a:xfrm>
              <a:off x="5147089" y="2968841"/>
              <a:ext cx="40253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defRPr/>
              </a:pPr>
              <a:r>
                <a:rPr lang="en-GB" sz="1200" b="1" dirty="0">
                  <a:solidFill>
                    <a:srgbClr val="4472C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Green Gateway Helpdesk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9294EA-441F-5B0B-44DF-EEAD78B16EC4}"/>
                </a:ext>
              </a:extLst>
            </p:cNvPr>
            <p:cNvSpPr txBox="1"/>
            <p:nvPr/>
          </p:nvSpPr>
          <p:spPr>
            <a:xfrm>
              <a:off x="5117019" y="3149492"/>
              <a:ext cx="3711287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14308" indent="-214308" algn="just" defTabSz="685783">
                <a:buFont typeface="Arial" panose="020B0604020202020204" pitchFamily="34" charset="0"/>
                <a:buChar char="•"/>
                <a:defRPr/>
              </a:pPr>
              <a:r>
                <a:rPr lang="en-US" sz="1050" dirty="0">
                  <a:solidFill>
                    <a:srgbClr val="4472C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Q</a:t>
              </a:r>
              <a:r>
                <a:rPr lang="en-GB" sz="1050" dirty="0">
                  <a:solidFill>
                    <a:srgbClr val="4472C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&amp;A platform</a:t>
              </a:r>
            </a:p>
            <a:p>
              <a:pPr marL="214308" indent="-214308" algn="just" defTabSz="685783">
                <a:buFont typeface="Arial" panose="020B0604020202020204" pitchFamily="34" charset="0"/>
                <a:buChar char="•"/>
                <a:defRPr/>
              </a:pPr>
              <a:r>
                <a:rPr lang="en-GB" sz="1050" dirty="0">
                  <a:solidFill>
                    <a:srgbClr val="4472C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Toolbox of supporting material (manuals, templates, reports)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31D458C-BB2D-A8AD-3C9F-303FAB48D874}"/>
                </a:ext>
              </a:extLst>
            </p:cNvPr>
            <p:cNvSpPr txBox="1"/>
            <p:nvPr/>
          </p:nvSpPr>
          <p:spPr>
            <a:xfrm>
              <a:off x="5115023" y="2289892"/>
              <a:ext cx="228596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defRPr/>
              </a:pPr>
              <a:r>
                <a:rPr lang="en-GB" sz="12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Webinars, trainings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E5CD0C-F2EB-F792-9647-BD38A66E2B11}"/>
                </a:ext>
              </a:extLst>
            </p:cNvPr>
            <p:cNvSpPr txBox="1"/>
            <p:nvPr/>
          </p:nvSpPr>
          <p:spPr>
            <a:xfrm>
              <a:off x="5115023" y="2483781"/>
              <a:ext cx="2285967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14308" indent="-214308" algn="just" defTabSz="685783">
                <a:buFont typeface="Arial" panose="020B0604020202020204" pitchFamily="34" charset="0"/>
                <a:buChar char="•"/>
                <a:defRPr/>
              </a:pPr>
              <a:r>
                <a:rPr lang="en-US" sz="105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On-boarding </a:t>
              </a:r>
              <a:r>
                <a:rPr lang="en-US" sz="1050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</a:t>
              </a:r>
              <a:r>
                <a:rPr lang="en-US" sz="105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rainings</a:t>
              </a:r>
            </a:p>
            <a:p>
              <a:pPr marL="214308" indent="-214308" algn="just" defTabSz="685783">
                <a:buFont typeface="Arial" panose="020B0604020202020204" pitchFamily="34" charset="0"/>
                <a:buChar char="•"/>
                <a:defRPr/>
              </a:pPr>
              <a:r>
                <a:rPr lang="en-US" sz="105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Thematic trainings</a:t>
              </a:r>
              <a:endParaRPr lang="en-GB" sz="105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434652-E7E4-5A77-A8F2-F869AE0B2FFB}"/>
                </a:ext>
              </a:extLst>
            </p:cNvPr>
            <p:cNvSpPr txBox="1"/>
            <p:nvPr/>
          </p:nvSpPr>
          <p:spPr>
            <a:xfrm>
              <a:off x="5115023" y="1734103"/>
              <a:ext cx="3195300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14308" indent="-214308" defTabSz="685783">
                <a:buFont typeface="Arial" panose="020B0604020202020204" pitchFamily="34" charset="0"/>
                <a:buChar char="•"/>
                <a:defRPr/>
              </a:pPr>
              <a:r>
                <a:rPr lang="en-US" sz="1050" dirty="0">
                  <a:solidFill>
                    <a:srgbClr val="4686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Research, analysis, on-the-job support</a:t>
              </a:r>
            </a:p>
            <a:p>
              <a:pPr marL="214308" indent="-214308" defTabSz="685783">
                <a:buFont typeface="Arial" panose="020B0604020202020204" pitchFamily="34" charset="0"/>
                <a:buChar char="•"/>
                <a:defRPr/>
              </a:pPr>
              <a:r>
                <a:rPr lang="en-GB" sz="1050" dirty="0">
                  <a:solidFill>
                    <a:srgbClr val="4686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Reports, manuals, templates, tools</a:t>
              </a:r>
            </a:p>
            <a:p>
              <a:pPr marL="214308" indent="-214308" defTabSz="685783">
                <a:buFont typeface="Arial" panose="020B0604020202020204" pitchFamily="34" charset="0"/>
                <a:buChar char="•"/>
                <a:defRPr/>
              </a:pPr>
              <a:r>
                <a:rPr lang="en-GB" sz="1050" dirty="0">
                  <a:solidFill>
                    <a:srgbClr val="4686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Trainings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F29A6C-4EC1-5BD5-2544-F4876909B3F2}"/>
                </a:ext>
              </a:extLst>
            </p:cNvPr>
            <p:cNvSpPr txBox="1"/>
            <p:nvPr/>
          </p:nvSpPr>
          <p:spPr>
            <a:xfrm>
              <a:off x="5112491" y="1536202"/>
              <a:ext cx="304040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defRPr/>
              </a:pPr>
              <a:r>
                <a:rPr lang="en-GB" sz="1200" b="1" dirty="0">
                  <a:solidFill>
                    <a:srgbClr val="4686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Bilateral advisory </a:t>
              </a:r>
              <a:r>
                <a:rPr lang="en-GB" sz="1200" b="1" kern="0" dirty="0">
                  <a:solidFill>
                    <a:srgbClr val="4686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a</a:t>
              </a:r>
              <a:r>
                <a:rPr lang="en-GB" sz="1200" b="1" dirty="0">
                  <a:solidFill>
                    <a:srgbClr val="4686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ssignments</a:t>
              </a:r>
            </a:p>
          </p:txBody>
        </p:sp>
      </p:grpSp>
      <p:pic>
        <p:nvPicPr>
          <p:cNvPr id="24" name="Picture 1">
            <a:extLst>
              <a:ext uri="{FF2B5EF4-FFF2-40B4-BE49-F238E27FC236}">
                <a16:creationId xmlns:a16="http://schemas.microsoft.com/office/drawing/2014/main" id="{C1585407-01E8-621F-8524-35D6C35EA4B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60" y="1840401"/>
            <a:ext cx="2026429" cy="1360231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AF1E6967-A272-C2D4-4AED-018F97510FF3}"/>
              </a:ext>
            </a:extLst>
          </p:cNvPr>
          <p:cNvSpPr/>
          <p:nvPr/>
        </p:nvSpPr>
        <p:spPr>
          <a:xfrm>
            <a:off x="26544" y="3200032"/>
            <a:ext cx="290929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B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buClr>
                <a:srgbClr val="000000"/>
              </a:buClr>
            </a:pPr>
            <a:r>
              <a:rPr lang="en-US" sz="1800" b="1" u="sng" kern="0" dirty="0">
                <a:solidFill>
                  <a:srgbClr val="1641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greengateway.eib.org</a:t>
            </a:r>
            <a:endParaRPr lang="en-GB" sz="1800" b="1" kern="0" dirty="0">
              <a:solidFill>
                <a:srgbClr val="16419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ZoneTexte 1">
            <a:extLst>
              <a:ext uri="{FF2B5EF4-FFF2-40B4-BE49-F238E27FC236}">
                <a16:creationId xmlns:a16="http://schemas.microsoft.com/office/drawing/2014/main" id="{AF8ADF7E-2CE0-CB92-FB5C-E0D2B29D9B56}"/>
              </a:ext>
            </a:extLst>
          </p:cNvPr>
          <p:cNvSpPr txBox="1"/>
          <p:nvPr/>
        </p:nvSpPr>
        <p:spPr>
          <a:xfrm>
            <a:off x="172339" y="567981"/>
            <a:ext cx="3902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b="1" dirty="0">
                <a:latin typeface="EC Square Sans Pro" panose="020B0506040000020004" pitchFamily="34" charset="0"/>
                <a:cs typeface="Arial Black" panose="020B0604020202020204" pitchFamily="34" charset="0"/>
              </a:rPr>
              <a:t>GREEN GATEWAY</a:t>
            </a:r>
            <a:r>
              <a:rPr lang="fr-FR" sz="2300" b="1" dirty="0">
                <a:solidFill>
                  <a:srgbClr val="54A845"/>
                </a:solidFill>
                <a:latin typeface="EC Square Sans Pro" panose="020B0506040000020004" pitchFamily="34" charset="0"/>
                <a:cs typeface="Arial Black" panose="020B0604020202020204" pitchFamily="34" charset="0"/>
              </a:rPr>
              <a:t> </a:t>
            </a:r>
            <a:r>
              <a:rPr lang="fr-FR" sz="2300" b="1" i="1" dirty="0" err="1">
                <a:solidFill>
                  <a:srgbClr val="00A1D2"/>
                </a:solidFill>
                <a:latin typeface="EC Square Sans Pro Medium" panose="020B0506040000020004" pitchFamily="34" charset="0"/>
                <a:cs typeface="Arial Black" panose="020B0604020202020204" pitchFamily="34" charset="0"/>
              </a:rPr>
              <a:t>Advice</a:t>
            </a:r>
            <a:r>
              <a:rPr lang="fr-FR" sz="2300" b="1" i="1" dirty="0">
                <a:solidFill>
                  <a:srgbClr val="00A1D2"/>
                </a:solidFill>
                <a:latin typeface="EC Square Sans Pro Medium" panose="020B0506040000020004" pitchFamily="34" charset="0"/>
                <a:cs typeface="Arial Black" panose="020B0604020202020204" pitchFamily="34" charset="0"/>
              </a:rPr>
              <a:t> for Financial Institutions </a:t>
            </a:r>
            <a:endParaRPr lang="fr-FR" sz="2300" i="1" dirty="0">
              <a:solidFill>
                <a:srgbClr val="00A1D2"/>
              </a:solidFill>
              <a:latin typeface="EC Square Sans Pro Medium" panose="020B05060400000200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87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956E560-4189-8CDE-668E-1C902EF7D77A}"/>
              </a:ext>
            </a:extLst>
          </p:cNvPr>
          <p:cNvGrpSpPr/>
          <p:nvPr/>
        </p:nvGrpSpPr>
        <p:grpSpPr>
          <a:xfrm>
            <a:off x="547180" y="697817"/>
            <a:ext cx="2356548" cy="1512205"/>
            <a:chOff x="3642499" y="4854002"/>
            <a:chExt cx="3142734" cy="19067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6E537D-96A7-9613-540C-22A36AAE8886}"/>
                </a:ext>
              </a:extLst>
            </p:cNvPr>
            <p:cNvGrpSpPr/>
            <p:nvPr/>
          </p:nvGrpSpPr>
          <p:grpSpPr>
            <a:xfrm>
              <a:off x="3642499" y="4854002"/>
              <a:ext cx="3142734" cy="1906760"/>
              <a:chOff x="604477" y="1340514"/>
              <a:chExt cx="6657628" cy="447157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BEA723E-2BD5-9C25-DB03-95CCC564E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477" y="1340514"/>
                <a:ext cx="6657628" cy="447157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A5AA58C-F2C2-F937-24E4-43CFA7C6DFA9}"/>
                  </a:ext>
                </a:extLst>
              </p:cNvPr>
              <p:cNvSpPr/>
              <p:nvPr/>
            </p:nvSpPr>
            <p:spPr>
              <a:xfrm>
                <a:off x="3657600" y="4226560"/>
                <a:ext cx="528320" cy="203200"/>
              </a:xfrm>
              <a:prstGeom prst="rect">
                <a:avLst/>
              </a:prstGeom>
              <a:solidFill>
                <a:srgbClr val="1818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BE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013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1F1A60-9C42-1C6A-2BFF-13E4DCDE6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045152" y="4927945"/>
              <a:ext cx="2341088" cy="119106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FBD4931-9B31-AED5-91D4-9901EB239407}"/>
              </a:ext>
            </a:extLst>
          </p:cNvPr>
          <p:cNvSpPr txBox="1"/>
          <p:nvPr/>
        </p:nvSpPr>
        <p:spPr>
          <a:xfrm>
            <a:off x="154165" y="2316871"/>
            <a:ext cx="2817635" cy="17004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050" b="1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EIB Green Eligibility Checker</a:t>
            </a:r>
            <a:endParaRPr lang="en-US" sz="1050" b="1" dirty="0">
              <a:solidFill>
                <a:srgbClr val="0563C1"/>
              </a:solidFill>
            </a:endParaRP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/>
              <a:t>Online tool helping </a:t>
            </a:r>
            <a:r>
              <a:rPr lang="en-US" sz="1050" b="1" dirty="0"/>
              <a:t>banking/leasing institutions assess green eligibility </a:t>
            </a:r>
            <a:r>
              <a:rPr lang="en-US" sz="1050" dirty="0"/>
              <a:t>of projects, estimate their impact and produce PDF report with assessment results;</a:t>
            </a: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u="sng" dirty="0"/>
              <a:t>Upcoming work priorities</a:t>
            </a:r>
            <a:r>
              <a:rPr lang="en-US" sz="1050" dirty="0"/>
              <a:t>: expand the tool’s coverage to </a:t>
            </a:r>
            <a:r>
              <a:rPr lang="en-US" sz="1050" b="1" dirty="0"/>
              <a:t>new investment sectors</a:t>
            </a:r>
            <a:r>
              <a:rPr lang="en-US" sz="1050" dirty="0"/>
              <a:t> and EU Taxonomy objectives, and improve the tool’s reporting functionalities.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E73EA1-6573-5B3E-6A65-AFD64942FDD9}"/>
              </a:ext>
            </a:extLst>
          </p:cNvPr>
          <p:cNvSpPr txBox="1"/>
          <p:nvPr/>
        </p:nvSpPr>
        <p:spPr>
          <a:xfrm>
            <a:off x="3163182" y="2316871"/>
            <a:ext cx="2817635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050" b="1" dirty="0">
                <a:solidFill>
                  <a:srgbClr val="0563C1"/>
                </a:solidFill>
              </a:rPr>
              <a:t>Green Gateway Helpdesk</a:t>
            </a:r>
          </a:p>
          <a:p>
            <a:pPr algn="just"/>
            <a:r>
              <a:rPr lang="en-GB" sz="1050" dirty="0">
                <a:ea typeface="Roboto" panose="02000000000000000000" pitchFamily="2" charset="0"/>
                <a:cs typeface="Roboto" panose="02000000000000000000" pitchFamily="2" charset="0"/>
              </a:rPr>
              <a:t>Online platform providing </a:t>
            </a:r>
            <a:r>
              <a:rPr lang="en-GB" sz="1050" b="1" dirty="0">
                <a:ea typeface="Roboto" panose="02000000000000000000" pitchFamily="2" charset="0"/>
                <a:cs typeface="Roboto" panose="02000000000000000000" pitchFamily="2" charset="0"/>
              </a:rPr>
              <a:t>guidance</a:t>
            </a:r>
            <a:r>
              <a:rPr lang="en-GB" sz="1050" dirty="0">
                <a:ea typeface="Roboto" panose="02000000000000000000" pitchFamily="2" charset="0"/>
                <a:cs typeface="Roboto" panose="02000000000000000000" pitchFamily="2" charset="0"/>
              </a:rPr>
              <a:t> to EIB Group financial intermediaries in relation to eligibility, documentation and reporting requirements.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05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Contact form for EIBG clients to </a:t>
            </a:r>
            <a:r>
              <a:rPr lang="en-GB" sz="105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submit</a:t>
            </a:r>
            <a:r>
              <a:rPr lang="en-GB" sz="105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operational </a:t>
            </a:r>
            <a:r>
              <a:rPr lang="en-GB" sz="105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questions</a:t>
            </a:r>
            <a:r>
              <a:rPr lang="en-GB" sz="105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on green eligibility and reporting topics to technical experts.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050" b="1" dirty="0"/>
              <a:t>FAQ Library </a:t>
            </a:r>
            <a:r>
              <a:rPr lang="en-GB" sz="1050" dirty="0"/>
              <a:t>where the most common questions are recorded.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050" b="1" dirty="0"/>
              <a:t>Knowledge base</a:t>
            </a:r>
            <a:r>
              <a:rPr lang="en-GB" sz="1050" dirty="0"/>
              <a:t>: trainings, webinars and guidance material.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84DF3D-787F-32FD-5A90-C9350D9ABC97}"/>
              </a:ext>
            </a:extLst>
          </p:cNvPr>
          <p:cNvGrpSpPr/>
          <p:nvPr/>
        </p:nvGrpSpPr>
        <p:grpSpPr>
          <a:xfrm>
            <a:off x="3418429" y="697818"/>
            <a:ext cx="2356548" cy="1512205"/>
            <a:chOff x="3487398" y="697818"/>
            <a:chExt cx="2356548" cy="15122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273618-D64E-E0EC-ADBF-67F6DB545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398" y="697818"/>
              <a:ext cx="2356548" cy="1512205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</p:pic>
        <p:pic>
          <p:nvPicPr>
            <p:cNvPr id="28" name="Picture 27" descr="A screenshot of a website&#10;&#10;AI-generated content may be incorrect.">
              <a:extLst>
                <a:ext uri="{FF2B5EF4-FFF2-40B4-BE49-F238E27FC236}">
                  <a16:creationId xmlns:a16="http://schemas.microsoft.com/office/drawing/2014/main" id="{9796DDC1-0351-8DC8-2C27-B0B63932F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0000" y="756458"/>
              <a:ext cx="1774336" cy="91736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155B46-F7B7-A7E0-15E9-9AD23A204D1D}"/>
              </a:ext>
            </a:extLst>
          </p:cNvPr>
          <p:cNvGrpSpPr/>
          <p:nvPr/>
        </p:nvGrpSpPr>
        <p:grpSpPr>
          <a:xfrm>
            <a:off x="6172202" y="2293479"/>
            <a:ext cx="2749563" cy="2100575"/>
            <a:chOff x="6172202" y="2293479"/>
            <a:chExt cx="2749563" cy="21005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DEB049-736F-5C8C-5C75-A672482A15E4}"/>
                </a:ext>
              </a:extLst>
            </p:cNvPr>
            <p:cNvSpPr txBox="1"/>
            <p:nvPr/>
          </p:nvSpPr>
          <p:spPr>
            <a:xfrm>
              <a:off x="6172202" y="2293479"/>
              <a:ext cx="2749563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BE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en-US" sz="1050" b="1" dirty="0">
                  <a:solidFill>
                    <a:srgbClr val="0563C1"/>
                  </a:solidFill>
                  <a:hlinkClick r:id="rId6"/>
                </a:rPr>
                <a:t>E-Learning Platform</a:t>
              </a:r>
              <a:endParaRPr lang="en-US" sz="1050" b="1" dirty="0">
                <a:solidFill>
                  <a:srgbClr val="0563C1"/>
                </a:solidFill>
              </a:endParaRPr>
            </a:p>
            <a:p>
              <a:pPr algn="just">
                <a:spcAft>
                  <a:spcPts val="600"/>
                </a:spcAft>
              </a:pPr>
              <a:r>
                <a:rPr lang="en-GB" sz="1050" dirty="0"/>
                <a:t>E-learning </a:t>
              </a:r>
              <a:r>
                <a:rPr lang="en-GB" sz="1050" b="1" dirty="0"/>
                <a:t>courses </a:t>
              </a:r>
              <a:r>
                <a:rPr lang="en-GB" sz="1050" dirty="0"/>
                <a:t>targeting front- and middle-officers of financial intermediaries implementing EIB Group green financing operations. </a:t>
              </a:r>
              <a:r>
                <a:rPr lang="en-GB" sz="1050" b="1" dirty="0"/>
                <a:t>  </a:t>
              </a:r>
            </a:p>
            <a:p>
              <a:pPr algn="just"/>
              <a:r>
                <a:rPr lang="en-GB" sz="1050" u="sng" dirty="0"/>
                <a:t>Key Topics: 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1050" dirty="0"/>
                <a:t>Energy		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1050" dirty="0"/>
                <a:t>Buildings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1050" dirty="0"/>
                <a:t>Transport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1050" dirty="0"/>
                <a:t>Manufacturing 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1050" dirty="0"/>
                <a:t>Adaptation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785053D-8AED-4D13-1541-194AAB7DC2E5}"/>
                </a:ext>
              </a:extLst>
            </p:cNvPr>
            <p:cNvSpPr txBox="1"/>
            <p:nvPr/>
          </p:nvSpPr>
          <p:spPr>
            <a:xfrm>
              <a:off x="7463641" y="3482848"/>
              <a:ext cx="142385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Coming soon: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050" dirty="0"/>
                <a:t>Agriculture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050" dirty="0"/>
                <a:t>Green Entreprises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5C246F-70E2-CA22-A300-868EFC8BE6DA}"/>
              </a:ext>
            </a:extLst>
          </p:cNvPr>
          <p:cNvGrpSpPr/>
          <p:nvPr/>
        </p:nvGrpSpPr>
        <p:grpSpPr>
          <a:xfrm>
            <a:off x="6384291" y="697816"/>
            <a:ext cx="2356548" cy="1512205"/>
            <a:chOff x="6384291" y="697816"/>
            <a:chExt cx="2356548" cy="15122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4CD65C-14AB-A293-C338-6D6E655CA596}"/>
                </a:ext>
              </a:extLst>
            </p:cNvPr>
            <p:cNvGrpSpPr/>
            <p:nvPr/>
          </p:nvGrpSpPr>
          <p:grpSpPr>
            <a:xfrm>
              <a:off x="6384291" y="697816"/>
              <a:ext cx="2356548" cy="1512205"/>
              <a:chOff x="604477" y="1340514"/>
              <a:chExt cx="6657628" cy="447157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D9500A4-FBC8-8C19-4BF6-34F7AB476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477" y="1340514"/>
                <a:ext cx="6657628" cy="447157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56F6CE8-A8D1-4FEE-78CB-3587D2157A00}"/>
                  </a:ext>
                </a:extLst>
              </p:cNvPr>
              <p:cNvSpPr/>
              <p:nvPr/>
            </p:nvSpPr>
            <p:spPr>
              <a:xfrm>
                <a:off x="3657600" y="4226560"/>
                <a:ext cx="528320" cy="203200"/>
              </a:xfrm>
              <a:prstGeom prst="rect">
                <a:avLst/>
              </a:prstGeom>
              <a:solidFill>
                <a:srgbClr val="1818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BE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013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34" name="Picture 33" descr="A person in yellow hardhats and a helmet on a roof&#10;&#10;AI-generated content may be incorrect.">
              <a:extLst>
                <a:ext uri="{FF2B5EF4-FFF2-40B4-BE49-F238E27FC236}">
                  <a16:creationId xmlns:a16="http://schemas.microsoft.com/office/drawing/2014/main" id="{C907E06A-9303-B9D2-3428-EA6CBB70A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3144"/>
            <a:stretch>
              <a:fillRect/>
            </a:stretch>
          </p:blipFill>
          <p:spPr>
            <a:xfrm>
              <a:off x="6675994" y="756459"/>
              <a:ext cx="1764977" cy="953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08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ZoneTexte 1">
            <a:extLst>
              <a:ext uri="{FF2B5EF4-FFF2-40B4-BE49-F238E27FC236}">
                <a16:creationId xmlns:a16="http://schemas.microsoft.com/office/drawing/2014/main" id="{C11C3F61-F2F0-20A9-DE0E-466E1228486D}"/>
              </a:ext>
            </a:extLst>
          </p:cNvPr>
          <p:cNvSpPr txBox="1"/>
          <p:nvPr/>
        </p:nvSpPr>
        <p:spPr>
          <a:xfrm>
            <a:off x="97654" y="560164"/>
            <a:ext cx="51490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>
                <a:latin typeface="EC Square Sans Pro" panose="020B0506040000020004" pitchFamily="34" charset="0"/>
                <a:cs typeface="Arial Black" panose="020B0604020202020204" pitchFamily="34" charset="0"/>
              </a:rPr>
              <a:t>GREEN GATEWAY </a:t>
            </a:r>
            <a:r>
              <a:rPr lang="fr-FR" sz="2500" b="1" i="1" dirty="0" err="1">
                <a:solidFill>
                  <a:srgbClr val="00A1D2"/>
                </a:solidFill>
                <a:latin typeface="EC Square Sans Pro Medium" panose="020B0506040000020004" pitchFamily="34" charset="0"/>
                <a:cs typeface="Arial Black" panose="020B0604020202020204" pitchFamily="34" charset="0"/>
              </a:rPr>
              <a:t>Bilateral</a:t>
            </a:r>
            <a:r>
              <a:rPr lang="fr-FR" sz="2500" b="1" i="1" dirty="0">
                <a:solidFill>
                  <a:srgbClr val="00A1D2"/>
                </a:solidFill>
                <a:latin typeface="EC Square Sans Pro Medium" panose="020B0506040000020004" pitchFamily="34" charset="0"/>
                <a:cs typeface="Arial Black" panose="020B0604020202020204" pitchFamily="34" charset="0"/>
              </a:rPr>
              <a:t> Support – State of </a:t>
            </a:r>
            <a:r>
              <a:rPr lang="fr-FR" sz="2500" b="1" i="1" dirty="0" err="1">
                <a:solidFill>
                  <a:srgbClr val="00A1D2"/>
                </a:solidFill>
                <a:latin typeface="EC Square Sans Pro Medium" panose="020B0506040000020004" pitchFamily="34" charset="0"/>
                <a:cs typeface="Arial Black" panose="020B0604020202020204" pitchFamily="34" charset="0"/>
              </a:rPr>
              <a:t>play</a:t>
            </a:r>
            <a:r>
              <a:rPr lang="fr-FR" sz="2500" b="1" i="1" dirty="0">
                <a:solidFill>
                  <a:srgbClr val="00A1D2"/>
                </a:solidFill>
                <a:latin typeface="EC Square Sans Pro Medium" panose="020B0506040000020004" pitchFamily="34" charset="0"/>
                <a:cs typeface="Arial Black" panose="020B0604020202020204" pitchFamily="34" charset="0"/>
              </a:rPr>
              <a:t> </a:t>
            </a:r>
            <a:endParaRPr lang="fr-FR" sz="2500" i="1" dirty="0">
              <a:solidFill>
                <a:srgbClr val="00A1D2"/>
              </a:solidFill>
              <a:latin typeface="EC Square Sans Pro Medium" panose="020B0506040000020004" pitchFamily="34" charset="0"/>
              <a:cs typeface="Arial Black" panose="020B0604020202020204" pitchFamily="34" charset="0"/>
            </a:endParaRPr>
          </a:p>
        </p:txBody>
      </p:sp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C59A04C2-B0EF-E34E-B87D-D641DA513A33}"/>
              </a:ext>
            </a:extLst>
          </p:cNvPr>
          <p:cNvSpPr txBox="1">
            <a:spLocks/>
          </p:cNvSpPr>
          <p:nvPr/>
        </p:nvSpPr>
        <p:spPr>
          <a:xfrm>
            <a:off x="97654" y="1738119"/>
            <a:ext cx="2607126" cy="1829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Aft>
                <a:spcPts val="1200"/>
              </a:spcAft>
              <a:buClr>
                <a:srgbClr val="00FFFF"/>
              </a:buClr>
              <a:buSzPct val="150000"/>
              <a:buNone/>
            </a:pPr>
            <a:r>
              <a:rPr lang="fr-BE" sz="1200" b="1" dirty="0">
                <a:latin typeface="EC Square Sans Pro Medium" panose="020B0506040000020004" pitchFamily="34" charset="0"/>
                <a:cs typeface="Arial" panose="020B0604020202020204" pitchFamily="34" charset="0"/>
              </a:rPr>
              <a:t>Support </a:t>
            </a:r>
            <a:r>
              <a:rPr lang="fr-BE" sz="1200" b="1" dirty="0" err="1">
                <a:latin typeface="EC Square Sans Pro Medium" panose="020B0506040000020004" pitchFamily="34" charset="0"/>
                <a:cs typeface="Arial" panose="020B0604020202020204" pitchFamily="34" charset="0"/>
              </a:rPr>
              <a:t>being</a:t>
            </a:r>
            <a:r>
              <a:rPr lang="fr-BE" sz="1200" b="1" dirty="0">
                <a:latin typeface="EC Square Sans Pro Medium" panose="020B0506040000020004" pitchFamily="34" charset="0"/>
                <a:cs typeface="Arial" panose="020B0604020202020204" pitchFamily="34" charset="0"/>
              </a:rPr>
              <a:t> </a:t>
            </a:r>
            <a:r>
              <a:rPr lang="fr-BE" sz="1200" b="1" dirty="0" err="1">
                <a:latin typeface="EC Square Sans Pro Medium" panose="020B0506040000020004" pitchFamily="34" charset="0"/>
                <a:cs typeface="Arial" panose="020B0604020202020204" pitchFamily="34" charset="0"/>
              </a:rPr>
              <a:t>provided</a:t>
            </a:r>
            <a:r>
              <a:rPr lang="fr-BE" sz="1200" i="1" dirty="0">
                <a:solidFill>
                  <a:srgbClr val="00A1D2"/>
                </a:solidFill>
                <a:latin typeface="EC Square Sans Pro Medium" panose="020B0506040000020004" pitchFamily="34" charset="0"/>
                <a:cs typeface="Arial" panose="020B0604020202020204" pitchFamily="34" charset="0"/>
              </a:rPr>
              <a:t>:</a:t>
            </a:r>
          </a:p>
          <a:p>
            <a:pPr marL="171450" lvl="1" indent="-171450" defTabSz="685800">
              <a:spcAft>
                <a:spcPts val="1200"/>
              </a:spcAft>
              <a:buClr>
                <a:srgbClr val="00A1D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GB" sz="1200" b="1" dirty="0">
                <a:latin typeface="EC Square Sans Pro" panose="020B0506040000020004" pitchFamily="34" charset="0"/>
                <a:cs typeface="Arial" panose="020B0604020202020204" pitchFamily="34" charset="0"/>
              </a:rPr>
              <a:t>43</a:t>
            </a:r>
            <a:r>
              <a:rPr lang="en-GB" sz="1200" dirty="0">
                <a:latin typeface="EC Square Sans Pro" panose="020B0506040000020004" pitchFamily="34" charset="0"/>
                <a:cs typeface="Arial" panose="020B0604020202020204" pitchFamily="34" charset="0"/>
              </a:rPr>
              <a:t> partner financial intermediary assignments completed or ongoing  (incl. </a:t>
            </a:r>
            <a:r>
              <a:rPr lang="en-GB" sz="1200" b="1" dirty="0">
                <a:latin typeface="EC Square Sans Pro" panose="020B0506040000020004" pitchFamily="34" charset="0"/>
                <a:cs typeface="Arial" panose="020B0604020202020204" pitchFamily="34" charset="0"/>
              </a:rPr>
              <a:t>13</a:t>
            </a:r>
            <a:r>
              <a:rPr lang="en-GB" sz="1200" dirty="0">
                <a:latin typeface="EC Square Sans Pro" panose="020B0506040000020004" pitchFamily="34" charset="0"/>
                <a:cs typeface="Arial" panose="020B0604020202020204" pitchFamily="34" charset="0"/>
              </a:rPr>
              <a:t> NPBIs) </a:t>
            </a:r>
          </a:p>
          <a:p>
            <a:pPr marL="171450" lvl="1" indent="-171450" defTabSz="685800">
              <a:spcAft>
                <a:spcPts val="1200"/>
              </a:spcAft>
              <a:buClr>
                <a:srgbClr val="00A1D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GB" sz="1200" dirty="0">
                <a:latin typeface="EC Square Sans Pro" panose="020B0506040000020004" pitchFamily="34" charset="0"/>
                <a:cs typeface="Arial" panose="020B0604020202020204" pitchFamily="34" charset="0"/>
              </a:rPr>
              <a:t>Pipeline targeting more</a:t>
            </a:r>
            <a:r>
              <a:rPr lang="en-GB" sz="1200" b="1" dirty="0">
                <a:latin typeface="EC Square Sans Pro" panose="020B0506040000020004" pitchFamily="34" charset="0"/>
                <a:cs typeface="Arial" panose="020B0604020202020204" pitchFamily="34" charset="0"/>
              </a:rPr>
              <a:t> intermediaries in 6 different Member States. </a:t>
            </a:r>
          </a:p>
        </p:txBody>
      </p:sp>
      <p:pic>
        <p:nvPicPr>
          <p:cNvPr id="488" name="Picture 487" descr="A map of europe with flags&#10;&#10;AI-generated content may be incorrect.">
            <a:extLst>
              <a:ext uri="{FF2B5EF4-FFF2-40B4-BE49-F238E27FC236}">
                <a16:creationId xmlns:a16="http://schemas.microsoft.com/office/drawing/2014/main" id="{B72BDA9B-AEAD-43A3-483F-E4BCA4327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860" y="958954"/>
            <a:ext cx="4101199" cy="3323271"/>
          </a:xfrm>
          <a:prstGeom prst="rect">
            <a:avLst/>
          </a:prstGeom>
        </p:spPr>
      </p:pic>
      <p:pic>
        <p:nvPicPr>
          <p:cNvPr id="502" name="Picture 50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899FD80-B1D2-50F5-3457-C63B552F2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18" y="575135"/>
            <a:ext cx="1222205" cy="2100491"/>
          </a:xfrm>
          <a:prstGeom prst="rect">
            <a:avLst/>
          </a:prstGeom>
        </p:spPr>
      </p:pic>
      <p:pic>
        <p:nvPicPr>
          <p:cNvPr id="504" name="Picture 50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991EEF2-47DB-49F7-04AF-33CD69CB5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800" y="575135"/>
            <a:ext cx="2033546" cy="2936814"/>
          </a:xfrm>
          <a:prstGeom prst="rect">
            <a:avLst/>
          </a:prstGeom>
        </p:spPr>
      </p:pic>
      <p:sp>
        <p:nvSpPr>
          <p:cNvPr id="505" name="TextBox 504">
            <a:extLst>
              <a:ext uri="{FF2B5EF4-FFF2-40B4-BE49-F238E27FC236}">
                <a16:creationId xmlns:a16="http://schemas.microsoft.com/office/drawing/2014/main" id="{46BD8A09-4E4C-DC63-CE1C-24A4DB124FF2}"/>
              </a:ext>
            </a:extLst>
          </p:cNvPr>
          <p:cNvSpPr txBox="1"/>
          <p:nvPr/>
        </p:nvSpPr>
        <p:spPr>
          <a:xfrm>
            <a:off x="5858541" y="3435422"/>
            <a:ext cx="31878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1" indent="-171450">
              <a:spcAft>
                <a:spcPts val="1200"/>
              </a:spcAft>
              <a:buClr>
                <a:srgbClr val="00A1D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GB" sz="1200" dirty="0">
                <a:latin typeface="EC Square Sans Pro" panose="020B0506040000020004" pitchFamily="34" charset="0"/>
                <a:cs typeface="Arial" panose="020B0604020202020204" pitchFamily="34" charset="0"/>
              </a:rPr>
              <a:t>More than 50 reports, 200 manuals, and additional supporting material developed for partner FIs</a:t>
            </a:r>
          </a:p>
          <a:p>
            <a:pPr marL="171450" lvl="1" indent="-171450">
              <a:spcAft>
                <a:spcPts val="1200"/>
              </a:spcAft>
              <a:buClr>
                <a:srgbClr val="00A1D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1200" dirty="0">
                <a:ea typeface="Roboto" panose="02000000000000000000" pitchFamily="2" charset="0"/>
              </a:rPr>
              <a:t>Over 300 training sessions provided to FI staff</a:t>
            </a:r>
            <a:endParaRPr lang="en-GB" sz="1200" dirty="0">
              <a:latin typeface="EC Square Sans Pro" panose="020B0506040000020004" pitchFamily="34" charset="0"/>
              <a:cs typeface="Arial" panose="020B0604020202020204" pitchFamily="34" charset="0"/>
            </a:endParaRP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15E9CD98-9B99-6B39-78D6-BE567DF6BAA5}"/>
              </a:ext>
            </a:extLst>
          </p:cNvPr>
          <p:cNvSpPr txBox="1"/>
          <p:nvPr/>
        </p:nvSpPr>
        <p:spPr>
          <a:xfrm>
            <a:off x="0" y="4129656"/>
            <a:ext cx="5149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buClr>
                <a:srgbClr val="00A1D2"/>
              </a:buClr>
              <a:buSzPct val="120000"/>
            </a:pPr>
            <a:r>
              <a:rPr lang="en-GB" sz="800" b="1" dirty="0">
                <a:latin typeface="EC Square Sans Pro" panose="020B0506040000020004" pitchFamily="34" charset="0"/>
                <a:cs typeface="Arial" panose="020B0604020202020204" pitchFamily="34" charset="0"/>
              </a:rPr>
              <a:t>*Institutions in bold are National Promotional Institutions </a:t>
            </a:r>
          </a:p>
          <a:p>
            <a:pPr marL="0" lvl="1" algn="just">
              <a:buClr>
                <a:srgbClr val="00A1D2"/>
              </a:buClr>
              <a:buSzPct val="120000"/>
            </a:pPr>
            <a:r>
              <a:rPr lang="en-GB" sz="800" dirty="0">
                <a:solidFill>
                  <a:srgbClr val="FF0000"/>
                </a:solidFill>
                <a:latin typeface="EC Square Sans Pro" panose="020B0506040000020004" pitchFamily="34" charset="0"/>
                <a:cs typeface="Arial" panose="020B0604020202020204" pitchFamily="34" charset="0"/>
              </a:rPr>
              <a:t>**Institutions in red are also signed/approved for IEU Sustainability Guarantee</a:t>
            </a:r>
          </a:p>
        </p:txBody>
      </p:sp>
    </p:spTree>
    <p:extLst>
      <p:ext uri="{BB962C8B-B14F-4D97-AF65-F5344CB8AC3E}">
        <p14:creationId xmlns:p14="http://schemas.microsoft.com/office/powerpoint/2010/main" val="842035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BCCCC-CC23-F88E-8275-B0E23A904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4156C40-8F72-611E-88DB-D1E4163B814F}"/>
              </a:ext>
            </a:extLst>
          </p:cNvPr>
          <p:cNvSpPr txBox="1"/>
          <p:nvPr/>
        </p:nvSpPr>
        <p:spPr>
          <a:xfrm>
            <a:off x="120087" y="523850"/>
            <a:ext cx="48633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b="1" dirty="0">
                <a:latin typeface="EC Square Sans Pro" panose="020B0506040000020004" pitchFamily="34" charset="0"/>
                <a:cs typeface="Arial Black" panose="020B0604020202020204" pitchFamily="34" charset="0"/>
              </a:rPr>
              <a:t>GREEN GATEWAY</a:t>
            </a:r>
            <a:r>
              <a:rPr lang="fr-FR" sz="2300" b="1" dirty="0">
                <a:solidFill>
                  <a:srgbClr val="54A845"/>
                </a:solidFill>
                <a:latin typeface="EC Square Sans Pro" panose="020B0506040000020004" pitchFamily="34" charset="0"/>
                <a:cs typeface="Arial Black" panose="020B0604020202020204" pitchFamily="34" charset="0"/>
              </a:rPr>
              <a:t> </a:t>
            </a:r>
            <a:r>
              <a:rPr lang="fr-FR" sz="2300" b="1" i="1" dirty="0">
                <a:solidFill>
                  <a:srgbClr val="00A1D2"/>
                </a:solidFill>
                <a:latin typeface="EC Square Sans Pro Medium" panose="020B0506040000020004" pitchFamily="34" charset="0"/>
                <a:cs typeface="Arial Black" panose="020B0604020202020204" pitchFamily="34" charset="0"/>
              </a:rPr>
              <a:t>Webinars </a:t>
            </a:r>
            <a:endParaRPr lang="fr-FR" sz="2300" i="1" dirty="0">
              <a:solidFill>
                <a:srgbClr val="00A1D2"/>
              </a:solidFill>
              <a:latin typeface="EC Square Sans Pro Medium" panose="020B0506040000020004" pitchFamily="34" charset="0"/>
              <a:cs typeface="Arial Black" panose="020B0604020202020204" pitchFamily="34" charset="0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301A2379-7D43-D39D-D12A-E4A2A285F2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32" t="21531" r="64169" b="8641"/>
          <a:stretch>
            <a:fillRect/>
          </a:stretch>
        </p:blipFill>
        <p:spPr>
          <a:xfrm>
            <a:off x="4983480" y="2834514"/>
            <a:ext cx="1198954" cy="15334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2263C8-1928-1BBD-C61B-FCA285CFBFFF}"/>
              </a:ext>
            </a:extLst>
          </p:cNvPr>
          <p:cNvCxnSpPr>
            <a:cxnSpLocks/>
          </p:cNvCxnSpPr>
          <p:nvPr/>
        </p:nvCxnSpPr>
        <p:spPr>
          <a:xfrm>
            <a:off x="252832" y="2707200"/>
            <a:ext cx="8538368" cy="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A screenshot of a website&#10;&#10;AI-generated content may be incorrect.">
            <a:extLst>
              <a:ext uri="{FF2B5EF4-FFF2-40B4-BE49-F238E27FC236}">
                <a16:creationId xmlns:a16="http://schemas.microsoft.com/office/drawing/2014/main" id="{BD213744-DF79-650B-942D-38870D9B0F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71" t="22086" r="37493" b="7973"/>
          <a:stretch>
            <a:fillRect/>
          </a:stretch>
        </p:blipFill>
        <p:spPr>
          <a:xfrm>
            <a:off x="5865766" y="1037539"/>
            <a:ext cx="1220073" cy="1542348"/>
          </a:xfrm>
          <a:prstGeom prst="rect">
            <a:avLst/>
          </a:prstGeom>
        </p:spPr>
      </p:pic>
      <p:pic>
        <p:nvPicPr>
          <p:cNvPr id="12" name="Picture 11" descr="A screenshot of a website&#10;&#10;AI-generated content may be incorrect.">
            <a:extLst>
              <a:ext uri="{FF2B5EF4-FFF2-40B4-BE49-F238E27FC236}">
                <a16:creationId xmlns:a16="http://schemas.microsoft.com/office/drawing/2014/main" id="{10A78F1F-95E7-205D-E415-71C9A1FCF3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554" t="21821" r="11648" b="8643"/>
          <a:stretch>
            <a:fillRect/>
          </a:stretch>
        </p:blipFill>
        <p:spPr>
          <a:xfrm>
            <a:off x="3981297" y="1034645"/>
            <a:ext cx="1181405" cy="1535036"/>
          </a:xfrm>
          <a:prstGeom prst="rect">
            <a:avLst/>
          </a:prstGeom>
        </p:spPr>
      </p:pic>
      <p:pic>
        <p:nvPicPr>
          <p:cNvPr id="14" name="Picture 13" descr="A collage of images of fields and sky&#10;&#10;AI-generated content may be incorrect.">
            <a:extLst>
              <a:ext uri="{FF2B5EF4-FFF2-40B4-BE49-F238E27FC236}">
                <a16:creationId xmlns:a16="http://schemas.microsoft.com/office/drawing/2014/main" id="{7CBF4443-E9AB-28D9-87F1-9B4FDFB13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4" t="4769" r="68017" b="1600"/>
          <a:stretch>
            <a:fillRect/>
          </a:stretch>
        </p:blipFill>
        <p:spPr>
          <a:xfrm>
            <a:off x="3168101" y="2850836"/>
            <a:ext cx="1218706" cy="1533427"/>
          </a:xfrm>
          <a:prstGeom prst="rect">
            <a:avLst/>
          </a:prstGeom>
        </p:spPr>
      </p:pic>
      <p:pic>
        <p:nvPicPr>
          <p:cNvPr id="16" name="Picture 15" descr="A collage of images of fields and sky&#10;&#10;AI-generated content may be incorrect.">
            <a:extLst>
              <a:ext uri="{FF2B5EF4-FFF2-40B4-BE49-F238E27FC236}">
                <a16:creationId xmlns:a16="http://schemas.microsoft.com/office/drawing/2014/main" id="{84FC85F4-2187-2A29-B8B3-924FBD49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07" t="4236" r="34483" b="1804"/>
          <a:stretch>
            <a:fillRect/>
          </a:stretch>
        </p:blipFill>
        <p:spPr>
          <a:xfrm>
            <a:off x="2163442" y="1057142"/>
            <a:ext cx="1203319" cy="1498788"/>
          </a:xfrm>
          <a:prstGeom prst="rect">
            <a:avLst/>
          </a:prstGeom>
        </p:spPr>
      </p:pic>
      <p:pic>
        <p:nvPicPr>
          <p:cNvPr id="18" name="Picture 17" descr="A collage of images of fields and sky&#10;&#10;AI-generated content may be incorrect.">
            <a:extLst>
              <a:ext uri="{FF2B5EF4-FFF2-40B4-BE49-F238E27FC236}">
                <a16:creationId xmlns:a16="http://schemas.microsoft.com/office/drawing/2014/main" id="{D2291FC2-C1CE-3C66-632F-E7CFE21EA9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319" t="4237" r="1982" b="2009"/>
          <a:stretch>
            <a:fillRect/>
          </a:stretch>
        </p:blipFill>
        <p:spPr>
          <a:xfrm>
            <a:off x="1295842" y="2874529"/>
            <a:ext cx="1218706" cy="1519959"/>
          </a:xfrm>
          <a:prstGeom prst="rect">
            <a:avLst/>
          </a:prstGeom>
        </p:spPr>
      </p:pic>
      <p:pic>
        <p:nvPicPr>
          <p:cNvPr id="20" name="Picture 19" descr="A screenshot of a webinar&#10;&#10;AI-generated content may be incorrect.">
            <a:extLst>
              <a:ext uri="{FF2B5EF4-FFF2-40B4-BE49-F238E27FC236}">
                <a16:creationId xmlns:a16="http://schemas.microsoft.com/office/drawing/2014/main" id="{99E28978-60F1-100B-4AC0-327A9AD8A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98" y="1066361"/>
            <a:ext cx="1203321" cy="148273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A0BC04D-02E5-6D6B-A22A-2D85568DB291}"/>
              </a:ext>
            </a:extLst>
          </p:cNvPr>
          <p:cNvCxnSpPr>
            <a:cxnSpLocks/>
          </p:cNvCxnSpPr>
          <p:nvPr/>
        </p:nvCxnSpPr>
        <p:spPr>
          <a:xfrm>
            <a:off x="872690" y="2587521"/>
            <a:ext cx="0" cy="18918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6D2DFF-4360-E6AB-9038-1C9DEF029F67}"/>
              </a:ext>
            </a:extLst>
          </p:cNvPr>
          <p:cNvCxnSpPr>
            <a:cxnSpLocks/>
          </p:cNvCxnSpPr>
          <p:nvPr/>
        </p:nvCxnSpPr>
        <p:spPr>
          <a:xfrm>
            <a:off x="1928718" y="2652805"/>
            <a:ext cx="0" cy="18918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73D9F25-642B-0965-0174-CCE48B341438}"/>
              </a:ext>
            </a:extLst>
          </p:cNvPr>
          <p:cNvCxnSpPr>
            <a:cxnSpLocks/>
          </p:cNvCxnSpPr>
          <p:nvPr/>
        </p:nvCxnSpPr>
        <p:spPr>
          <a:xfrm>
            <a:off x="2765102" y="2587521"/>
            <a:ext cx="0" cy="18918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B3AC28-CCF7-DACF-DFA5-CF270F6C1E29}"/>
              </a:ext>
            </a:extLst>
          </p:cNvPr>
          <p:cNvCxnSpPr>
            <a:cxnSpLocks/>
          </p:cNvCxnSpPr>
          <p:nvPr/>
        </p:nvCxnSpPr>
        <p:spPr>
          <a:xfrm>
            <a:off x="3721543" y="2645327"/>
            <a:ext cx="0" cy="18918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0BE7D2-3015-241C-E4B2-5CF52DE1E381}"/>
              </a:ext>
            </a:extLst>
          </p:cNvPr>
          <p:cNvCxnSpPr>
            <a:cxnSpLocks/>
          </p:cNvCxnSpPr>
          <p:nvPr/>
        </p:nvCxnSpPr>
        <p:spPr>
          <a:xfrm>
            <a:off x="4583391" y="2573325"/>
            <a:ext cx="0" cy="18918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4B1AC8-9E1A-8889-E50C-604297438F2C}"/>
              </a:ext>
            </a:extLst>
          </p:cNvPr>
          <p:cNvCxnSpPr>
            <a:cxnSpLocks/>
          </p:cNvCxnSpPr>
          <p:nvPr/>
        </p:nvCxnSpPr>
        <p:spPr>
          <a:xfrm>
            <a:off x="5582957" y="2631131"/>
            <a:ext cx="0" cy="18918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A6BCEF7-2CA3-74AC-B190-B1412992CFFA}"/>
              </a:ext>
            </a:extLst>
          </p:cNvPr>
          <p:cNvCxnSpPr>
            <a:cxnSpLocks/>
          </p:cNvCxnSpPr>
          <p:nvPr/>
        </p:nvCxnSpPr>
        <p:spPr>
          <a:xfrm>
            <a:off x="6475802" y="2579887"/>
            <a:ext cx="0" cy="18918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DA1FFC-282E-F968-72FC-0415D5BABB03}"/>
              </a:ext>
            </a:extLst>
          </p:cNvPr>
          <p:cNvGrpSpPr/>
          <p:nvPr/>
        </p:nvGrpSpPr>
        <p:grpSpPr>
          <a:xfrm>
            <a:off x="1034750" y="2246026"/>
            <a:ext cx="777160" cy="261610"/>
            <a:chOff x="6946366" y="3465498"/>
            <a:chExt cx="1037351" cy="26161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8018DFC-C169-352E-BB77-CF281CFEC4A8}"/>
                </a:ext>
              </a:extLst>
            </p:cNvPr>
            <p:cNvSpPr/>
            <p:nvPr/>
          </p:nvSpPr>
          <p:spPr>
            <a:xfrm>
              <a:off x="6946366" y="3465499"/>
              <a:ext cx="1037345" cy="238202"/>
            </a:xfrm>
            <a:prstGeom prst="roundRect">
              <a:avLst/>
            </a:prstGeom>
            <a:solidFill>
              <a:srgbClr val="00A1D2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B6FF035-4FDF-79C6-2E09-D9234BF55460}"/>
                </a:ext>
              </a:extLst>
            </p:cNvPr>
            <p:cNvSpPr txBox="1"/>
            <p:nvPr/>
          </p:nvSpPr>
          <p:spPr>
            <a:xfrm>
              <a:off x="6946371" y="3465498"/>
              <a:ext cx="10373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June 2024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16A4B1-239D-CD15-072D-DB62CF29FA1B}"/>
              </a:ext>
            </a:extLst>
          </p:cNvPr>
          <p:cNvGrpSpPr/>
          <p:nvPr/>
        </p:nvGrpSpPr>
        <p:grpSpPr>
          <a:xfrm>
            <a:off x="1940796" y="4086358"/>
            <a:ext cx="777160" cy="261610"/>
            <a:chOff x="6946366" y="3465498"/>
            <a:chExt cx="1037351" cy="26161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840C105E-6034-252B-F5AE-D6631A37CDCC}"/>
                </a:ext>
              </a:extLst>
            </p:cNvPr>
            <p:cNvSpPr/>
            <p:nvPr/>
          </p:nvSpPr>
          <p:spPr>
            <a:xfrm>
              <a:off x="6946366" y="3465499"/>
              <a:ext cx="1037345" cy="238202"/>
            </a:xfrm>
            <a:prstGeom prst="roundRect">
              <a:avLst/>
            </a:prstGeom>
            <a:solidFill>
              <a:srgbClr val="00A1D2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9C4562-62E6-B026-CC7A-C0623DA4E0FB}"/>
                </a:ext>
              </a:extLst>
            </p:cNvPr>
            <p:cNvSpPr txBox="1"/>
            <p:nvPr/>
          </p:nvSpPr>
          <p:spPr>
            <a:xfrm>
              <a:off x="6946371" y="3465498"/>
              <a:ext cx="10373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June 2024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984B4A-9D92-1910-9F44-FFABC407F5F0}"/>
              </a:ext>
            </a:extLst>
          </p:cNvPr>
          <p:cNvGrpSpPr/>
          <p:nvPr/>
        </p:nvGrpSpPr>
        <p:grpSpPr>
          <a:xfrm>
            <a:off x="2820014" y="2247506"/>
            <a:ext cx="777160" cy="261610"/>
            <a:chOff x="6946366" y="3465498"/>
            <a:chExt cx="1037351" cy="26161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D94E491-0071-02B7-552F-9309399ADA14}"/>
                </a:ext>
              </a:extLst>
            </p:cNvPr>
            <p:cNvSpPr/>
            <p:nvPr/>
          </p:nvSpPr>
          <p:spPr>
            <a:xfrm>
              <a:off x="6946366" y="3465499"/>
              <a:ext cx="1037345" cy="238202"/>
            </a:xfrm>
            <a:prstGeom prst="roundRect">
              <a:avLst/>
            </a:prstGeom>
            <a:solidFill>
              <a:srgbClr val="00A1D2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CDE3D49-AE70-C0A6-6B87-990F413CCBBC}"/>
                </a:ext>
              </a:extLst>
            </p:cNvPr>
            <p:cNvSpPr txBox="1"/>
            <p:nvPr/>
          </p:nvSpPr>
          <p:spPr>
            <a:xfrm>
              <a:off x="6946371" y="3465498"/>
              <a:ext cx="10373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Feb 2025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75C885-06F1-F596-7C5E-27273FB524D2}"/>
              </a:ext>
            </a:extLst>
          </p:cNvPr>
          <p:cNvGrpSpPr/>
          <p:nvPr/>
        </p:nvGrpSpPr>
        <p:grpSpPr>
          <a:xfrm>
            <a:off x="3998227" y="4088779"/>
            <a:ext cx="777160" cy="261610"/>
            <a:chOff x="6946366" y="3465498"/>
            <a:chExt cx="1037351" cy="26161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D82C909-4347-BA2F-6815-7593B466C11E}"/>
                </a:ext>
              </a:extLst>
            </p:cNvPr>
            <p:cNvSpPr/>
            <p:nvPr/>
          </p:nvSpPr>
          <p:spPr>
            <a:xfrm>
              <a:off x="6946366" y="3465499"/>
              <a:ext cx="1037345" cy="238202"/>
            </a:xfrm>
            <a:prstGeom prst="roundRect">
              <a:avLst/>
            </a:prstGeom>
            <a:solidFill>
              <a:srgbClr val="00A1D2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F3482B6-1DAC-AE2F-5D6A-E70DF97CC443}"/>
                </a:ext>
              </a:extLst>
            </p:cNvPr>
            <p:cNvSpPr txBox="1"/>
            <p:nvPr/>
          </p:nvSpPr>
          <p:spPr>
            <a:xfrm>
              <a:off x="6946371" y="3465498"/>
              <a:ext cx="10373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Mar 2025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D52C22-531D-6152-D12B-0EB716B7198D}"/>
              </a:ext>
            </a:extLst>
          </p:cNvPr>
          <p:cNvGrpSpPr/>
          <p:nvPr/>
        </p:nvGrpSpPr>
        <p:grpSpPr>
          <a:xfrm>
            <a:off x="4649135" y="2220899"/>
            <a:ext cx="777160" cy="261610"/>
            <a:chOff x="6946366" y="3465498"/>
            <a:chExt cx="1037351" cy="26161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E3B7FEA-0AFE-9960-054D-92201DD3140C}"/>
                </a:ext>
              </a:extLst>
            </p:cNvPr>
            <p:cNvSpPr/>
            <p:nvPr/>
          </p:nvSpPr>
          <p:spPr>
            <a:xfrm>
              <a:off x="6946366" y="3465499"/>
              <a:ext cx="1037345" cy="238202"/>
            </a:xfrm>
            <a:prstGeom prst="roundRect">
              <a:avLst/>
            </a:prstGeom>
            <a:solidFill>
              <a:srgbClr val="00A1D2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2030478-8D32-9D40-7F7F-A714B99EF2FF}"/>
                </a:ext>
              </a:extLst>
            </p:cNvPr>
            <p:cNvSpPr txBox="1"/>
            <p:nvPr/>
          </p:nvSpPr>
          <p:spPr>
            <a:xfrm>
              <a:off x="6946371" y="3465498"/>
              <a:ext cx="10373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Mar 2025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0C707FE-5441-3C20-89BE-BA2BF2DBFC9C}"/>
              </a:ext>
            </a:extLst>
          </p:cNvPr>
          <p:cNvGrpSpPr/>
          <p:nvPr/>
        </p:nvGrpSpPr>
        <p:grpSpPr>
          <a:xfrm>
            <a:off x="5719856" y="4049812"/>
            <a:ext cx="777160" cy="261610"/>
            <a:chOff x="6946366" y="3465498"/>
            <a:chExt cx="1037351" cy="26161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6DC18E60-A765-FD02-B79F-28B7359CAD56}"/>
                </a:ext>
              </a:extLst>
            </p:cNvPr>
            <p:cNvSpPr/>
            <p:nvPr/>
          </p:nvSpPr>
          <p:spPr>
            <a:xfrm>
              <a:off x="6946366" y="3465499"/>
              <a:ext cx="1037345" cy="238202"/>
            </a:xfrm>
            <a:prstGeom prst="roundRect">
              <a:avLst/>
            </a:prstGeom>
            <a:solidFill>
              <a:srgbClr val="00A1D2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6C16E34-2278-9ADC-94D9-2D9A9F451299}"/>
                </a:ext>
              </a:extLst>
            </p:cNvPr>
            <p:cNvSpPr txBox="1"/>
            <p:nvPr/>
          </p:nvSpPr>
          <p:spPr>
            <a:xfrm>
              <a:off x="6946371" y="3465498"/>
              <a:ext cx="10373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Sep 2025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C467451-9E79-6BAF-DD71-80C07AEFE230}"/>
              </a:ext>
            </a:extLst>
          </p:cNvPr>
          <p:cNvGrpSpPr/>
          <p:nvPr/>
        </p:nvGrpSpPr>
        <p:grpSpPr>
          <a:xfrm>
            <a:off x="6649412" y="2220899"/>
            <a:ext cx="777160" cy="261610"/>
            <a:chOff x="6946366" y="3465498"/>
            <a:chExt cx="1037351" cy="26161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7BC9AC3-3D5D-E3A0-B773-FEC4633D27BA}"/>
                </a:ext>
              </a:extLst>
            </p:cNvPr>
            <p:cNvSpPr/>
            <p:nvPr/>
          </p:nvSpPr>
          <p:spPr>
            <a:xfrm>
              <a:off x="6946366" y="3465499"/>
              <a:ext cx="1037345" cy="238202"/>
            </a:xfrm>
            <a:prstGeom prst="roundRect">
              <a:avLst/>
            </a:prstGeom>
            <a:solidFill>
              <a:srgbClr val="00A1D2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F802BD-89E3-76BF-464E-DCD71BB0F0DC}"/>
                </a:ext>
              </a:extLst>
            </p:cNvPr>
            <p:cNvSpPr txBox="1"/>
            <p:nvPr/>
          </p:nvSpPr>
          <p:spPr>
            <a:xfrm>
              <a:off x="6946371" y="3465498"/>
              <a:ext cx="10373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Sep 2025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0E211BE-0D6D-ECF6-29A5-6E5926E6DC9A}"/>
              </a:ext>
            </a:extLst>
          </p:cNvPr>
          <p:cNvCxnSpPr>
            <a:cxnSpLocks/>
          </p:cNvCxnSpPr>
          <p:nvPr/>
        </p:nvCxnSpPr>
        <p:spPr>
          <a:xfrm>
            <a:off x="7634811" y="2673587"/>
            <a:ext cx="0" cy="18918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4F02EB5-1B97-3DFE-9842-FF15FBC8B397}"/>
              </a:ext>
            </a:extLst>
          </p:cNvPr>
          <p:cNvSpPr/>
          <p:nvPr/>
        </p:nvSpPr>
        <p:spPr>
          <a:xfrm>
            <a:off x="7059905" y="2877529"/>
            <a:ext cx="1296067" cy="1513957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9D77B2D-7FEA-52AD-2B75-752E6B87FF09}"/>
              </a:ext>
            </a:extLst>
          </p:cNvPr>
          <p:cNvGrpSpPr/>
          <p:nvPr/>
        </p:nvGrpSpPr>
        <p:grpSpPr>
          <a:xfrm>
            <a:off x="7711537" y="4049812"/>
            <a:ext cx="1083261" cy="261610"/>
            <a:chOff x="6946366" y="3465498"/>
            <a:chExt cx="1037351" cy="261610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13421146-391C-967D-8469-EDE9899C1B73}"/>
                </a:ext>
              </a:extLst>
            </p:cNvPr>
            <p:cNvSpPr/>
            <p:nvPr/>
          </p:nvSpPr>
          <p:spPr>
            <a:xfrm>
              <a:off x="6946366" y="3465499"/>
              <a:ext cx="1037345" cy="238202"/>
            </a:xfrm>
            <a:prstGeom prst="roundRect">
              <a:avLst/>
            </a:prstGeom>
            <a:solidFill>
              <a:srgbClr val="00A1D2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296B598-EBE2-C4C0-88C2-8C22C3379E66}"/>
                </a:ext>
              </a:extLst>
            </p:cNvPr>
            <p:cNvSpPr txBox="1"/>
            <p:nvPr/>
          </p:nvSpPr>
          <p:spPr>
            <a:xfrm>
              <a:off x="6946371" y="3465498"/>
              <a:ext cx="10373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Upcoming 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13956FE-2742-48C6-DF20-861B4D80A01B}"/>
              </a:ext>
            </a:extLst>
          </p:cNvPr>
          <p:cNvSpPr txBox="1"/>
          <p:nvPr/>
        </p:nvSpPr>
        <p:spPr>
          <a:xfrm>
            <a:off x="7037990" y="3207412"/>
            <a:ext cx="1296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/>
              <a:t>Power Purchase Agreements (PPAs) </a:t>
            </a:r>
          </a:p>
          <a:p>
            <a:endParaRPr lang="en-GB" sz="9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/>
              <a:t>Climate Adaptation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DD81354-C42C-61B7-FAB7-8733BFCBC8E2}"/>
              </a:ext>
            </a:extLst>
          </p:cNvPr>
          <p:cNvSpPr txBox="1"/>
          <p:nvPr/>
        </p:nvSpPr>
        <p:spPr>
          <a:xfrm>
            <a:off x="6817799" y="546933"/>
            <a:ext cx="2141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solidFill>
                  <a:schemeClr val="tx1"/>
                </a:solidFill>
              </a:rPr>
              <a:t>Stay up to date!</a:t>
            </a:r>
          </a:p>
          <a:p>
            <a:pPr algn="r"/>
            <a:r>
              <a:rPr lang="en-GB" sz="1000" b="1" dirty="0">
                <a:solidFill>
                  <a:schemeClr val="tx1"/>
                </a:solidFill>
              </a:rPr>
              <a:t>greengatewaywebinar@eib.org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4696292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34AE12C887D479C1DC76E4FC673A6" ma:contentTypeVersion="17" ma:contentTypeDescription="Crée un document." ma:contentTypeScope="" ma:versionID="d4e1d3195fe95f885b81e5dc3a8219d7">
  <xsd:schema xmlns:xsd="http://www.w3.org/2001/XMLSchema" xmlns:xs="http://www.w3.org/2001/XMLSchema" xmlns:p="http://schemas.microsoft.com/office/2006/metadata/properties" xmlns:ns2="7d1b97a8-51d8-406d-8036-119157ac06a7" xmlns:ns3="31207b1c-59ce-4594-a7ff-c92a97d12621" targetNamespace="http://schemas.microsoft.com/office/2006/metadata/properties" ma:root="true" ma:fieldsID="e2f2f94ac624cd46013b099d4260a9d8" ns2:_="" ns3:_="">
    <xsd:import namespace="7d1b97a8-51d8-406d-8036-119157ac06a7"/>
    <xsd:import namespace="31207b1c-59ce-4594-a7ff-c92a97d126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1b97a8-51d8-406d-8036-119157ac06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dd710c1b-8059-4a3c-8834-d12249fa78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207b1c-59ce-4594-a7ff-c92a97d1262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DF318E-0C89-4F7C-B085-D5FCD8112B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1b97a8-51d8-406d-8036-119157ac06a7"/>
    <ds:schemaRef ds:uri="31207b1c-59ce-4594-a7ff-c92a97d126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501AB1-36FA-4664-9F92-AE37AC3D0F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612</TotalTime>
  <Words>426</Words>
  <Application>Microsoft Office PowerPoint</Application>
  <PresentationFormat>On-screen Show (16:9)</PresentationFormat>
  <Paragraphs>61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Aptos</vt:lpstr>
      <vt:lpstr>Arial</vt:lpstr>
      <vt:lpstr>Calibri</vt:lpstr>
      <vt:lpstr>Courier New</vt:lpstr>
      <vt:lpstr>EC Square Sans Pro</vt:lpstr>
      <vt:lpstr>EC Square Sans Pro Medium</vt:lpstr>
      <vt:lpstr>Roboto</vt:lpstr>
      <vt:lpstr>Thème Office</vt:lpstr>
      <vt:lpstr>1_Thème Office</vt:lpstr>
      <vt:lpstr>2_Thème Office</vt:lpstr>
      <vt:lpstr>3_Thème Office</vt:lpstr>
      <vt:lpstr>4_Thème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SMITH Emily</cp:lastModifiedBy>
  <cp:revision>62</cp:revision>
  <dcterms:created xsi:type="dcterms:W3CDTF">2023-02-02T07:14:57Z</dcterms:created>
  <dcterms:modified xsi:type="dcterms:W3CDTF">2025-10-24T13:40:02Z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b5154d6-21c1-415b-b061-7427a4708b37_Enabled">
    <vt:lpwstr>true</vt:lpwstr>
  </property>
  <property fmtid="{D5CDD505-2E9C-101B-9397-08002B2CF9AE}" pid="3" name="MSIP_Label_9b5154d6-21c1-415b-b061-7427a4708b37_SetDate">
    <vt:lpwstr>2025-10-20T11:06:02Z</vt:lpwstr>
  </property>
  <property fmtid="{D5CDD505-2E9C-101B-9397-08002B2CF9AE}" pid="4" name="MSIP_Label_9b5154d6-21c1-415b-b061-7427a4708b37_Method">
    <vt:lpwstr>Privileged</vt:lpwstr>
  </property>
  <property fmtid="{D5CDD505-2E9C-101B-9397-08002B2CF9AE}" pid="5" name="MSIP_Label_9b5154d6-21c1-415b-b061-7427a4708b37_Name">
    <vt:lpwstr>Default Corporate Use</vt:lpwstr>
  </property>
  <property fmtid="{D5CDD505-2E9C-101B-9397-08002B2CF9AE}" pid="6" name="MSIP_Label_9b5154d6-21c1-415b-b061-7427a4708b37_SiteId">
    <vt:lpwstr>0b96d5d2-d153-4370-a2c7-8a926f24c8a1</vt:lpwstr>
  </property>
  <property fmtid="{D5CDD505-2E9C-101B-9397-08002B2CF9AE}" pid="7" name="MSIP_Label_9b5154d6-21c1-415b-b061-7427a4708b37_ActionId">
    <vt:lpwstr>c8e56e86-d204-4340-b7c8-b82aa381a7b9</vt:lpwstr>
  </property>
  <property fmtid="{D5CDD505-2E9C-101B-9397-08002B2CF9AE}" pid="8" name="MSIP_Label_9b5154d6-21c1-415b-b061-7427a4708b37_ContentBits">
    <vt:lpwstr>1</vt:lpwstr>
  </property>
  <property fmtid="{D5CDD505-2E9C-101B-9397-08002B2CF9AE}" pid="9" name="MSIP_Label_9b5154d6-21c1-415b-b061-7427a4708b37_Tag">
    <vt:lpwstr>10, 0, 1, 1</vt:lpwstr>
  </property>
  <property fmtid="{D5CDD505-2E9C-101B-9397-08002B2CF9AE}" pid="10" name="ClassificationContentMarkingHeaderLocations">
    <vt:lpwstr>Thème Office:3\1_Thème Office:3\2_Thème Office:3\3_Thème Office:3\4_Thème Office:3</vt:lpwstr>
  </property>
  <property fmtid="{D5CDD505-2E9C-101B-9397-08002B2CF9AE}" pid="11" name="ClassificationContentMarkingHeaderText">
    <vt:lpwstr>Corporate Use</vt:lpwstr>
  </property>
</Properties>
</file>