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</p:sldMasterIdLst>
  <p:sldIdLst>
    <p:sldId id="257" r:id="rId2"/>
    <p:sldId id="260" r:id="rId3"/>
    <p:sldId id="263" r:id="rId4"/>
    <p:sldId id="262" r:id="rId5"/>
    <p:sldId id="264" r:id="rId6"/>
    <p:sldId id="265" r:id="rId7"/>
    <p:sldId id="266" r:id="rId8"/>
    <p:sldId id="272" r:id="rId9"/>
    <p:sldId id="273" r:id="rId10"/>
    <p:sldId id="269" r:id="rId11"/>
    <p:sldId id="267" r:id="rId12"/>
    <p:sldId id="258" r:id="rId13"/>
    <p:sldId id="259" r:id="rId14"/>
    <p:sldId id="278" r:id="rId15"/>
    <p:sldId id="279" r:id="rId16"/>
    <p:sldId id="274" r:id="rId17"/>
    <p:sldId id="280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068F-5CB8-49CE-A39E-D6A96AC7F9EB}" type="datetimeFigureOut">
              <a:rPr lang="el-GR" smtClean="0"/>
              <a:t>6/11/2024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D6BED-959E-4214-8A10-4E40454717F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48530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068F-5CB8-49CE-A39E-D6A96AC7F9EB}" type="datetimeFigureOut">
              <a:rPr lang="el-GR" smtClean="0"/>
              <a:t>6/11/2024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D6BED-959E-4214-8A10-4E40454717F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93452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068F-5CB8-49CE-A39E-D6A96AC7F9EB}" type="datetimeFigureOut">
              <a:rPr lang="el-GR" smtClean="0"/>
              <a:t>6/11/2024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D6BED-959E-4214-8A10-4E40454717FC}" type="slidenum">
              <a:rPr lang="el-GR" smtClean="0"/>
              <a:t>‹#›</a:t>
            </a:fld>
            <a:endParaRPr lang="el-GR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457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068F-5CB8-49CE-A39E-D6A96AC7F9EB}" type="datetimeFigureOut">
              <a:rPr lang="el-GR" smtClean="0"/>
              <a:t>6/11/2024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D6BED-959E-4214-8A10-4E40454717F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394800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 με φρά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068F-5CB8-49CE-A39E-D6A96AC7F9EB}" type="datetimeFigureOut">
              <a:rPr lang="el-GR" smtClean="0"/>
              <a:t>6/11/2024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D6BED-959E-4214-8A10-4E40454717FC}" type="slidenum">
              <a:rPr lang="el-GR" smtClean="0"/>
              <a:t>‹#›</a:t>
            </a:fld>
            <a:endParaRPr lang="el-G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692497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ή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068F-5CB8-49CE-A39E-D6A96AC7F9EB}" type="datetimeFigureOut">
              <a:rPr lang="el-GR" smtClean="0"/>
              <a:t>6/11/2024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D6BED-959E-4214-8A10-4E40454717F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514607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068F-5CB8-49CE-A39E-D6A96AC7F9EB}" type="datetimeFigureOut">
              <a:rPr lang="el-GR" smtClean="0"/>
              <a:t>6/11/2024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D6BED-959E-4214-8A10-4E40454717F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08679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068F-5CB8-49CE-A39E-D6A96AC7F9EB}" type="datetimeFigureOut">
              <a:rPr lang="el-GR" smtClean="0"/>
              <a:t>6/11/2024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D6BED-959E-4214-8A10-4E40454717F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86065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068F-5CB8-49CE-A39E-D6A96AC7F9EB}" type="datetimeFigureOut">
              <a:rPr lang="el-GR" smtClean="0"/>
              <a:t>6/11/2024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D6BED-959E-4214-8A10-4E40454717F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10307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068F-5CB8-49CE-A39E-D6A96AC7F9EB}" type="datetimeFigureOut">
              <a:rPr lang="el-GR" smtClean="0"/>
              <a:t>6/11/2024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D6BED-959E-4214-8A10-4E40454717F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4964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068F-5CB8-49CE-A39E-D6A96AC7F9EB}" type="datetimeFigureOut">
              <a:rPr lang="el-GR" smtClean="0"/>
              <a:t>6/11/2024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D6BED-959E-4214-8A10-4E40454717F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15341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068F-5CB8-49CE-A39E-D6A96AC7F9EB}" type="datetimeFigureOut">
              <a:rPr lang="el-GR" smtClean="0"/>
              <a:t>6/11/2024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D6BED-959E-4214-8A10-4E40454717F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37369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068F-5CB8-49CE-A39E-D6A96AC7F9EB}" type="datetimeFigureOut">
              <a:rPr lang="el-GR" smtClean="0"/>
              <a:t>6/11/2024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D6BED-959E-4214-8A10-4E40454717F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73123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068F-5CB8-49CE-A39E-D6A96AC7F9EB}" type="datetimeFigureOut">
              <a:rPr lang="el-GR" smtClean="0"/>
              <a:t>6/11/2024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D6BED-959E-4214-8A10-4E40454717F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01800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068F-5CB8-49CE-A39E-D6A96AC7F9EB}" type="datetimeFigureOut">
              <a:rPr lang="el-GR" smtClean="0"/>
              <a:t>6/11/2024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D6BED-959E-4214-8A10-4E40454717F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28697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068F-5CB8-49CE-A39E-D6A96AC7F9EB}" type="datetimeFigureOut">
              <a:rPr lang="el-GR" smtClean="0"/>
              <a:t>6/11/2024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D6BED-959E-4214-8A10-4E40454717F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52667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0A068F-5CB8-49CE-A39E-D6A96AC7F9EB}" type="datetimeFigureOut">
              <a:rPr lang="el-GR" smtClean="0"/>
              <a:t>6/11/2024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69D6BED-959E-4214-8A10-4E40454717F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46021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>
            <a:extLst>
              <a:ext uri="{FF2B5EF4-FFF2-40B4-BE49-F238E27FC236}">
                <a16:creationId xmlns:a16="http://schemas.microsoft.com/office/drawing/2014/main" id="{FD3ED6AE-367C-4FDD-B435-68CDDDD527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6" b="22266"/>
          <a:stretch/>
        </p:blipFill>
        <p:spPr>
          <a:xfrm>
            <a:off x="5468444" y="2160590"/>
            <a:ext cx="3734279" cy="3543924"/>
          </a:xfrm>
          <a:prstGeom prst="rect">
            <a:avLst/>
          </a:prstGeom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90B99806-E68A-47C5-8E55-DEE895674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901" y="1006006"/>
            <a:ext cx="8596668" cy="972505"/>
          </a:xfrm>
        </p:spPr>
        <p:txBody>
          <a:bodyPr>
            <a:normAutofit fontScale="90000"/>
          </a:bodyPr>
          <a:lstStyle/>
          <a:p>
            <a:r>
              <a:rPr lang="el-GR" sz="2700" dirty="0">
                <a:latin typeface="Century Gothic" panose="020B0502020202020204" pitchFamily="34" charset="0"/>
              </a:rPr>
              <a:t>Ανθρώπινο Δυναμικό, Διαχείριση Αλλαγών &amp; Περιβαλλοντική Κουλτούρα</a:t>
            </a:r>
            <a:br>
              <a:rPr lang="el-GR" sz="2700" dirty="0">
                <a:latin typeface="Century Gothic" panose="020B0502020202020204" pitchFamily="34" charset="0"/>
              </a:rPr>
            </a:br>
            <a:endParaRPr lang="el-GR" sz="2700" dirty="0">
              <a:latin typeface="Century Gothic" panose="020B0502020202020204" pitchFamily="34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87D09DE-0194-4FC8-9C4B-A8BE56DA8B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n-US" dirty="0">
              <a:solidFill>
                <a:schemeClr val="accent2">
                  <a:lumMod val="75000"/>
                </a:schemeClr>
              </a:solidFill>
              <a:latin typeface="Impact" panose="020B080603090205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chemeClr val="accent2">
                  <a:lumMod val="75000"/>
                </a:schemeClr>
              </a:solidFill>
              <a:latin typeface="Impact" panose="020B0806030902050204" pitchFamily="34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CEO/Founder </a:t>
            </a:r>
            <a:r>
              <a:rPr lang="el-GR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Δρ. Βύρων Πισσαλίδης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www.cultureforclimateactions.eu</a:t>
            </a:r>
          </a:p>
          <a:p>
            <a:pPr marL="0" indent="0">
              <a:buNone/>
            </a:pPr>
            <a:endParaRPr lang="el-GR" dirty="0"/>
          </a:p>
        </p:txBody>
      </p:sp>
      <p:sp>
        <p:nvSpPr>
          <p:cNvPr id="5" name="Τίτλος 1">
            <a:extLst>
              <a:ext uri="{FF2B5EF4-FFF2-40B4-BE49-F238E27FC236}">
                <a16:creationId xmlns:a16="http://schemas.microsoft.com/office/drawing/2014/main" id="{BC6EB89A-3AE2-43A3-9FE2-82E1B3444D29}"/>
              </a:ext>
            </a:extLst>
          </p:cNvPr>
          <p:cNvSpPr txBox="1">
            <a:spLocks/>
          </p:cNvSpPr>
          <p:nvPr/>
        </p:nvSpPr>
        <p:spPr>
          <a:xfrm>
            <a:off x="854901" y="493087"/>
            <a:ext cx="8230376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l-GR" sz="28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ΔΗΜΙΟΥΡΓΩΝΤΑΣ ΕΝΑ ΒΙΩΣΙΜΟ ΜΕΛΛΟΝ:</a:t>
            </a:r>
          </a:p>
        </p:txBody>
      </p:sp>
    </p:spTree>
    <p:extLst>
      <p:ext uri="{BB962C8B-B14F-4D97-AF65-F5344CB8AC3E}">
        <p14:creationId xmlns:p14="http://schemas.microsoft.com/office/powerpoint/2010/main" val="8721857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>
            <a:extLst>
              <a:ext uri="{FF2B5EF4-FFF2-40B4-BE49-F238E27FC236}">
                <a16:creationId xmlns:a16="http://schemas.microsoft.com/office/drawing/2014/main" id="{99328C32-AF06-4481-82AF-BC25C5EA2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354" y="1121186"/>
            <a:ext cx="6705600" cy="4191820"/>
          </a:xfrm>
          <a:prstGeom prst="rect">
            <a:avLst/>
          </a:prstGeom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46001664-462B-4442-9A8C-BD2DF5C2B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08386"/>
            <a:ext cx="8596668" cy="1320800"/>
          </a:xfrm>
        </p:spPr>
        <p:txBody>
          <a:bodyPr>
            <a:normAutofit/>
          </a:bodyPr>
          <a:lstStyle/>
          <a:p>
            <a:r>
              <a:rPr lang="el-GR" sz="2700" b="1" dirty="0">
                <a:solidFill>
                  <a:schemeClr val="accent2">
                    <a:lumMod val="75000"/>
                  </a:schemeClr>
                </a:solidFill>
              </a:rPr>
              <a:t>ΔΙΑΠΟΛΙΤΙΣΜΙΚΕΣ ΑΛΛΗΛΕΠΙΔΡΑΣΕΙΣ ΚΑΙ</a:t>
            </a:r>
            <a:br>
              <a:rPr lang="el-GR" sz="27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l-GR" sz="2700" b="1" dirty="0">
                <a:solidFill>
                  <a:schemeClr val="accent2">
                    <a:lumMod val="75000"/>
                  </a:schemeClr>
                </a:solidFill>
              </a:rPr>
              <a:t>ΕΠΙΧΕΙΡΗΜΑΤΙΚΕΣ ΣΤΡΑΤΗΓΙΚΕΣ</a:t>
            </a:r>
            <a:endParaRPr lang="el-GR" sz="2700" b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49958EE-2532-4A31-AB6D-3031B02F20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132898"/>
            <a:ext cx="8596668" cy="146006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l-GR" dirty="0">
                <a:latin typeface="Century Gothic" panose="020B0502020202020204" pitchFamily="34" charset="0"/>
              </a:rPr>
              <a:t> Στον τομέα της εφοδιαστικής αλυσίδας, η πολιτισμική </a:t>
            </a:r>
            <a:r>
              <a:rPr lang="el-GR" b="1" dirty="0">
                <a:latin typeface="Century Gothic" panose="020B0502020202020204" pitchFamily="34" charset="0"/>
              </a:rPr>
              <a:t>διάσταση διαδραματίζει</a:t>
            </a:r>
            <a:r>
              <a:rPr lang="el-GR" dirty="0">
                <a:latin typeface="Century Gothic" panose="020B0502020202020204" pitchFamily="34" charset="0"/>
              </a:rPr>
              <a:t> σημαντικό ρόλο στην </a:t>
            </a:r>
            <a:r>
              <a:rPr lang="el-GR" b="1" dirty="0">
                <a:latin typeface="Century Gothic" panose="020B0502020202020204" pitchFamily="34" charset="0"/>
              </a:rPr>
              <a:t>αποτελεσματικότητα</a:t>
            </a:r>
            <a:r>
              <a:rPr lang="el-GR" dirty="0">
                <a:latin typeface="Century Gothic" panose="020B0502020202020204" pitchFamily="34" charset="0"/>
              </a:rPr>
              <a:t> και την </a:t>
            </a:r>
            <a:r>
              <a:rPr lang="el-GR" b="1" dirty="0">
                <a:latin typeface="Century Gothic" panose="020B0502020202020204" pitchFamily="34" charset="0"/>
              </a:rPr>
              <a:t>αποδοτικότητα </a:t>
            </a:r>
            <a:r>
              <a:rPr lang="el-GR" dirty="0">
                <a:latin typeface="Century Gothic" panose="020B0502020202020204" pitchFamily="34" charset="0"/>
              </a:rPr>
              <a:t>των διαδικασιών. </a:t>
            </a:r>
          </a:p>
        </p:txBody>
      </p:sp>
      <p:sp>
        <p:nvSpPr>
          <p:cNvPr id="4" name="Google Shape;9968;p88">
            <a:extLst>
              <a:ext uri="{FF2B5EF4-FFF2-40B4-BE49-F238E27FC236}">
                <a16:creationId xmlns:a16="http://schemas.microsoft.com/office/drawing/2014/main" id="{48B6658F-CF4F-432F-A697-E34D3B760C20}"/>
              </a:ext>
            </a:extLst>
          </p:cNvPr>
          <p:cNvSpPr/>
          <p:nvPr/>
        </p:nvSpPr>
        <p:spPr>
          <a:xfrm>
            <a:off x="8208758" y="2276157"/>
            <a:ext cx="1577078" cy="1577078"/>
          </a:xfrm>
          <a:custGeom>
            <a:avLst/>
            <a:gdLst/>
            <a:ahLst/>
            <a:cxnLst/>
            <a:rect l="l" t="t" r="r" b="b"/>
            <a:pathLst>
              <a:path w="11693" h="11693" extrusionOk="0">
                <a:moveTo>
                  <a:pt x="10252" y="584"/>
                </a:moveTo>
                <a:lnTo>
                  <a:pt x="10252" y="1263"/>
                </a:lnTo>
                <a:cubicBezTo>
                  <a:pt x="10252" y="1358"/>
                  <a:pt x="10323" y="1429"/>
                  <a:pt x="10406" y="1429"/>
                </a:cubicBezTo>
                <a:lnTo>
                  <a:pt x="11097" y="1429"/>
                </a:lnTo>
                <a:lnTo>
                  <a:pt x="9609" y="2918"/>
                </a:lnTo>
                <a:lnTo>
                  <a:pt x="9001" y="2918"/>
                </a:lnTo>
                <a:lnTo>
                  <a:pt x="9978" y="1941"/>
                </a:lnTo>
                <a:cubicBezTo>
                  <a:pt x="10037" y="1882"/>
                  <a:pt x="10037" y="1751"/>
                  <a:pt x="9978" y="1691"/>
                </a:cubicBezTo>
                <a:cubicBezTo>
                  <a:pt x="9948" y="1667"/>
                  <a:pt x="9903" y="1656"/>
                  <a:pt x="9859" y="1656"/>
                </a:cubicBezTo>
                <a:cubicBezTo>
                  <a:pt x="9814" y="1656"/>
                  <a:pt x="9769" y="1667"/>
                  <a:pt x="9740" y="1691"/>
                </a:cubicBezTo>
                <a:lnTo>
                  <a:pt x="8763" y="2679"/>
                </a:lnTo>
                <a:lnTo>
                  <a:pt x="8763" y="2072"/>
                </a:lnTo>
                <a:lnTo>
                  <a:pt x="10252" y="584"/>
                </a:lnTo>
                <a:close/>
                <a:moveTo>
                  <a:pt x="4739" y="2537"/>
                </a:moveTo>
                <a:cubicBezTo>
                  <a:pt x="5894" y="2537"/>
                  <a:pt x="6942" y="2977"/>
                  <a:pt x="7739" y="3703"/>
                </a:cubicBezTo>
                <a:lnTo>
                  <a:pt x="4620" y="6811"/>
                </a:lnTo>
                <a:cubicBezTo>
                  <a:pt x="4560" y="6870"/>
                  <a:pt x="4560" y="7001"/>
                  <a:pt x="4620" y="7049"/>
                </a:cubicBezTo>
                <a:cubicBezTo>
                  <a:pt x="4656" y="7085"/>
                  <a:pt x="4703" y="7097"/>
                  <a:pt x="4739" y="7097"/>
                </a:cubicBezTo>
                <a:cubicBezTo>
                  <a:pt x="4787" y="7097"/>
                  <a:pt x="4834" y="7085"/>
                  <a:pt x="4858" y="7049"/>
                </a:cubicBezTo>
                <a:lnTo>
                  <a:pt x="5632" y="6275"/>
                </a:lnTo>
                <a:cubicBezTo>
                  <a:pt x="5775" y="6478"/>
                  <a:pt x="5846" y="6692"/>
                  <a:pt x="5846" y="6930"/>
                </a:cubicBezTo>
                <a:cubicBezTo>
                  <a:pt x="5846" y="7549"/>
                  <a:pt x="5358" y="8037"/>
                  <a:pt x="4739" y="8037"/>
                </a:cubicBezTo>
                <a:cubicBezTo>
                  <a:pt x="4132" y="8037"/>
                  <a:pt x="3644" y="7549"/>
                  <a:pt x="3644" y="6930"/>
                </a:cubicBezTo>
                <a:cubicBezTo>
                  <a:pt x="3644" y="6323"/>
                  <a:pt x="4132" y="5835"/>
                  <a:pt x="4739" y="5835"/>
                </a:cubicBezTo>
                <a:cubicBezTo>
                  <a:pt x="4822" y="5835"/>
                  <a:pt x="4882" y="5835"/>
                  <a:pt x="4953" y="5847"/>
                </a:cubicBezTo>
                <a:cubicBezTo>
                  <a:pt x="4962" y="5848"/>
                  <a:pt x="4970" y="5848"/>
                  <a:pt x="4979" y="5848"/>
                </a:cubicBezTo>
                <a:cubicBezTo>
                  <a:pt x="5055" y="5848"/>
                  <a:pt x="5133" y="5801"/>
                  <a:pt x="5144" y="5716"/>
                </a:cubicBezTo>
                <a:cubicBezTo>
                  <a:pt x="5156" y="5620"/>
                  <a:pt x="5096" y="5537"/>
                  <a:pt x="5013" y="5525"/>
                </a:cubicBezTo>
                <a:cubicBezTo>
                  <a:pt x="4918" y="5513"/>
                  <a:pt x="4834" y="5489"/>
                  <a:pt x="4739" y="5489"/>
                </a:cubicBezTo>
                <a:cubicBezTo>
                  <a:pt x="3941" y="5489"/>
                  <a:pt x="3298" y="6144"/>
                  <a:pt x="3298" y="6942"/>
                </a:cubicBezTo>
                <a:cubicBezTo>
                  <a:pt x="3298" y="7740"/>
                  <a:pt x="3953" y="8383"/>
                  <a:pt x="4739" y="8383"/>
                </a:cubicBezTo>
                <a:cubicBezTo>
                  <a:pt x="5549" y="8383"/>
                  <a:pt x="6192" y="7728"/>
                  <a:pt x="6192" y="6942"/>
                </a:cubicBezTo>
                <a:cubicBezTo>
                  <a:pt x="6192" y="6609"/>
                  <a:pt x="6084" y="6299"/>
                  <a:pt x="5870" y="6049"/>
                </a:cubicBezTo>
                <a:lnTo>
                  <a:pt x="6406" y="5513"/>
                </a:lnTo>
                <a:cubicBezTo>
                  <a:pt x="6751" y="5906"/>
                  <a:pt x="6942" y="6418"/>
                  <a:pt x="6942" y="6942"/>
                </a:cubicBezTo>
                <a:cubicBezTo>
                  <a:pt x="6942" y="8156"/>
                  <a:pt x="5965" y="9133"/>
                  <a:pt x="4739" y="9133"/>
                </a:cubicBezTo>
                <a:cubicBezTo>
                  <a:pt x="3525" y="9133"/>
                  <a:pt x="2536" y="8156"/>
                  <a:pt x="2536" y="6942"/>
                </a:cubicBezTo>
                <a:cubicBezTo>
                  <a:pt x="2536" y="5716"/>
                  <a:pt x="3525" y="4739"/>
                  <a:pt x="4739" y="4739"/>
                </a:cubicBezTo>
                <a:cubicBezTo>
                  <a:pt x="5120" y="4739"/>
                  <a:pt x="5477" y="4823"/>
                  <a:pt x="5787" y="5001"/>
                </a:cubicBezTo>
                <a:cubicBezTo>
                  <a:pt x="5812" y="5016"/>
                  <a:pt x="5840" y="5022"/>
                  <a:pt x="5868" y="5022"/>
                </a:cubicBezTo>
                <a:cubicBezTo>
                  <a:pt x="5930" y="5022"/>
                  <a:pt x="5992" y="4988"/>
                  <a:pt x="6025" y="4930"/>
                </a:cubicBezTo>
                <a:cubicBezTo>
                  <a:pt x="6073" y="4834"/>
                  <a:pt x="6037" y="4739"/>
                  <a:pt x="5953" y="4692"/>
                </a:cubicBezTo>
                <a:cubicBezTo>
                  <a:pt x="5572" y="4501"/>
                  <a:pt x="5156" y="4370"/>
                  <a:pt x="4739" y="4370"/>
                </a:cubicBezTo>
                <a:cubicBezTo>
                  <a:pt x="3346" y="4370"/>
                  <a:pt x="2203" y="5525"/>
                  <a:pt x="2203" y="6918"/>
                </a:cubicBezTo>
                <a:cubicBezTo>
                  <a:pt x="2203" y="8323"/>
                  <a:pt x="3346" y="9466"/>
                  <a:pt x="4739" y="9466"/>
                </a:cubicBezTo>
                <a:cubicBezTo>
                  <a:pt x="6144" y="9466"/>
                  <a:pt x="7287" y="8323"/>
                  <a:pt x="7287" y="6918"/>
                </a:cubicBezTo>
                <a:cubicBezTo>
                  <a:pt x="7287" y="6299"/>
                  <a:pt x="7061" y="5716"/>
                  <a:pt x="6668" y="5239"/>
                </a:cubicBezTo>
                <a:lnTo>
                  <a:pt x="7204" y="4704"/>
                </a:lnTo>
                <a:cubicBezTo>
                  <a:pt x="7751" y="5311"/>
                  <a:pt x="8049" y="6085"/>
                  <a:pt x="8049" y="6918"/>
                </a:cubicBezTo>
                <a:cubicBezTo>
                  <a:pt x="8049" y="8740"/>
                  <a:pt x="6561" y="10228"/>
                  <a:pt x="4739" y="10228"/>
                </a:cubicBezTo>
                <a:cubicBezTo>
                  <a:pt x="2929" y="10228"/>
                  <a:pt x="1441" y="8740"/>
                  <a:pt x="1441" y="6918"/>
                </a:cubicBezTo>
                <a:cubicBezTo>
                  <a:pt x="1441" y="5108"/>
                  <a:pt x="2929" y="3620"/>
                  <a:pt x="4739" y="3620"/>
                </a:cubicBezTo>
                <a:cubicBezTo>
                  <a:pt x="5382" y="3620"/>
                  <a:pt x="5989" y="3799"/>
                  <a:pt x="6525" y="4132"/>
                </a:cubicBezTo>
                <a:cubicBezTo>
                  <a:pt x="6558" y="4151"/>
                  <a:pt x="6594" y="4161"/>
                  <a:pt x="6628" y="4161"/>
                </a:cubicBezTo>
                <a:cubicBezTo>
                  <a:pt x="6679" y="4161"/>
                  <a:pt x="6727" y="4139"/>
                  <a:pt x="6763" y="4096"/>
                </a:cubicBezTo>
                <a:cubicBezTo>
                  <a:pt x="6811" y="4025"/>
                  <a:pt x="6799" y="3918"/>
                  <a:pt x="6727" y="3858"/>
                </a:cubicBezTo>
                <a:cubicBezTo>
                  <a:pt x="6144" y="3477"/>
                  <a:pt x="5453" y="3275"/>
                  <a:pt x="4763" y="3275"/>
                </a:cubicBezTo>
                <a:cubicBezTo>
                  <a:pt x="2751" y="3275"/>
                  <a:pt x="1108" y="4918"/>
                  <a:pt x="1108" y="6918"/>
                </a:cubicBezTo>
                <a:cubicBezTo>
                  <a:pt x="1108" y="8930"/>
                  <a:pt x="2751" y="10573"/>
                  <a:pt x="4763" y="10573"/>
                </a:cubicBezTo>
                <a:cubicBezTo>
                  <a:pt x="6763" y="10573"/>
                  <a:pt x="8406" y="8930"/>
                  <a:pt x="8406" y="6918"/>
                </a:cubicBezTo>
                <a:cubicBezTo>
                  <a:pt x="8406" y="6013"/>
                  <a:pt x="8061" y="5132"/>
                  <a:pt x="7454" y="4465"/>
                </a:cubicBezTo>
                <a:lnTo>
                  <a:pt x="7989" y="3930"/>
                </a:lnTo>
                <a:cubicBezTo>
                  <a:pt x="8704" y="4739"/>
                  <a:pt x="9144" y="5775"/>
                  <a:pt x="9144" y="6942"/>
                </a:cubicBezTo>
                <a:cubicBezTo>
                  <a:pt x="9144" y="9359"/>
                  <a:pt x="7168" y="11347"/>
                  <a:pt x="4739" y="11347"/>
                </a:cubicBezTo>
                <a:cubicBezTo>
                  <a:pt x="2322" y="11347"/>
                  <a:pt x="334" y="9359"/>
                  <a:pt x="334" y="6942"/>
                </a:cubicBezTo>
                <a:cubicBezTo>
                  <a:pt x="334" y="4513"/>
                  <a:pt x="2322" y="2537"/>
                  <a:pt x="4739" y="2537"/>
                </a:cubicBezTo>
                <a:close/>
                <a:moveTo>
                  <a:pt x="10403" y="1"/>
                </a:moveTo>
                <a:cubicBezTo>
                  <a:pt x="10360" y="1"/>
                  <a:pt x="10315" y="16"/>
                  <a:pt x="10275" y="48"/>
                </a:cubicBezTo>
                <a:lnTo>
                  <a:pt x="8466" y="1882"/>
                </a:lnTo>
                <a:cubicBezTo>
                  <a:pt x="8430" y="1906"/>
                  <a:pt x="8418" y="1953"/>
                  <a:pt x="8418" y="1989"/>
                </a:cubicBezTo>
                <a:lnTo>
                  <a:pt x="8418" y="3025"/>
                </a:lnTo>
                <a:lnTo>
                  <a:pt x="7978" y="3465"/>
                </a:lnTo>
                <a:cubicBezTo>
                  <a:pt x="7120" y="2679"/>
                  <a:pt x="5989" y="2203"/>
                  <a:pt x="4739" y="2203"/>
                </a:cubicBezTo>
                <a:cubicBezTo>
                  <a:pt x="2120" y="2203"/>
                  <a:pt x="0" y="4334"/>
                  <a:pt x="0" y="6954"/>
                </a:cubicBezTo>
                <a:cubicBezTo>
                  <a:pt x="0" y="9573"/>
                  <a:pt x="2120" y="11692"/>
                  <a:pt x="4739" y="11692"/>
                </a:cubicBezTo>
                <a:cubicBezTo>
                  <a:pt x="7358" y="11692"/>
                  <a:pt x="9490" y="9573"/>
                  <a:pt x="9490" y="6954"/>
                </a:cubicBezTo>
                <a:cubicBezTo>
                  <a:pt x="9490" y="5704"/>
                  <a:pt x="9013" y="4573"/>
                  <a:pt x="8228" y="3715"/>
                </a:cubicBezTo>
                <a:lnTo>
                  <a:pt x="8668" y="3275"/>
                </a:lnTo>
                <a:lnTo>
                  <a:pt x="9704" y="3275"/>
                </a:lnTo>
                <a:cubicBezTo>
                  <a:pt x="9740" y="3275"/>
                  <a:pt x="9787" y="3263"/>
                  <a:pt x="9823" y="3227"/>
                </a:cubicBezTo>
                <a:lnTo>
                  <a:pt x="11645" y="1394"/>
                </a:lnTo>
                <a:cubicBezTo>
                  <a:pt x="11680" y="1346"/>
                  <a:pt x="11692" y="1263"/>
                  <a:pt x="11668" y="1203"/>
                </a:cubicBezTo>
                <a:cubicBezTo>
                  <a:pt x="11633" y="1144"/>
                  <a:pt x="11573" y="1096"/>
                  <a:pt x="11502" y="1096"/>
                </a:cubicBezTo>
                <a:lnTo>
                  <a:pt x="10573" y="1096"/>
                </a:lnTo>
                <a:lnTo>
                  <a:pt x="10573" y="179"/>
                </a:lnTo>
                <a:cubicBezTo>
                  <a:pt x="10573" y="108"/>
                  <a:pt x="10537" y="48"/>
                  <a:pt x="10466" y="12"/>
                </a:cubicBezTo>
                <a:cubicBezTo>
                  <a:pt x="10446" y="5"/>
                  <a:pt x="10425" y="1"/>
                  <a:pt x="10403" y="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75297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2BF8AC9-4B35-4686-8187-1B60E854A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56238"/>
            <a:ext cx="8596668" cy="1320800"/>
          </a:xfrm>
        </p:spPr>
        <p:txBody>
          <a:bodyPr>
            <a:normAutofit/>
          </a:bodyPr>
          <a:lstStyle/>
          <a:p>
            <a:r>
              <a:rPr lang="el-GR" sz="2700" b="1" dirty="0">
                <a:solidFill>
                  <a:schemeClr val="accent2">
                    <a:lumMod val="75000"/>
                  </a:schemeClr>
                </a:solidFill>
              </a:rPr>
              <a:t>ΠΟΛΙΤΙΣΜΙΚΗ ΒΙΩΣΙΜΟΤΗΤΑ.</a:t>
            </a:r>
            <a:endParaRPr lang="el-GR" sz="2700" b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359AF31-0B58-46A5-9355-52D3DFE040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052605"/>
            <a:ext cx="8596668" cy="17062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l-GR" dirty="0">
                <a:latin typeface="Century Gothic" panose="020B0502020202020204" pitchFamily="34" charset="0"/>
              </a:rPr>
              <a:t>Η </a:t>
            </a:r>
            <a:r>
              <a:rPr lang="el-GR" b="1" dirty="0">
                <a:latin typeface="Century Gothic" panose="020B0502020202020204" pitchFamily="34" charset="0"/>
              </a:rPr>
              <a:t>αποδοχή</a:t>
            </a:r>
            <a:r>
              <a:rPr lang="el-GR" dirty="0">
                <a:latin typeface="Century Gothic" panose="020B0502020202020204" pitchFamily="34" charset="0"/>
              </a:rPr>
              <a:t> των παραπάνω αξιών </a:t>
            </a:r>
            <a:r>
              <a:rPr lang="el-GR" b="1" dirty="0">
                <a:latin typeface="Century Gothic" panose="020B0502020202020204" pitchFamily="34" charset="0"/>
              </a:rPr>
              <a:t>ενδυναμώνει</a:t>
            </a:r>
            <a:r>
              <a:rPr lang="el-GR" dirty="0">
                <a:latin typeface="Century Gothic" panose="020B0502020202020204" pitchFamily="34" charset="0"/>
              </a:rPr>
              <a:t> τη </a:t>
            </a:r>
            <a:r>
              <a:rPr lang="el-GR" b="1" dirty="0">
                <a:latin typeface="Century Gothic" panose="020B0502020202020204" pitchFamily="34" charset="0"/>
              </a:rPr>
              <a:t>φήμη </a:t>
            </a:r>
            <a:r>
              <a:rPr lang="el-GR" dirty="0">
                <a:latin typeface="Century Gothic" panose="020B0502020202020204" pitchFamily="34" charset="0"/>
              </a:rPr>
              <a:t>του οργανισμού</a:t>
            </a:r>
            <a:r>
              <a:rPr lang="el-GR" b="1" dirty="0">
                <a:latin typeface="Century Gothic" panose="020B0502020202020204" pitchFamily="34" charset="0"/>
              </a:rPr>
              <a:t> </a:t>
            </a:r>
            <a:r>
              <a:rPr lang="el-GR" dirty="0">
                <a:latin typeface="Century Gothic" panose="020B0502020202020204" pitchFamily="34" charset="0"/>
              </a:rPr>
              <a:t>καθώς</a:t>
            </a:r>
            <a:r>
              <a:rPr lang="el-GR" b="1" dirty="0">
                <a:latin typeface="Century Gothic" panose="020B0502020202020204" pitchFamily="34" charset="0"/>
              </a:rPr>
              <a:t> </a:t>
            </a:r>
            <a:r>
              <a:rPr lang="el-GR" dirty="0">
                <a:latin typeface="Century Gothic" panose="020B0502020202020204" pitchFamily="34" charset="0"/>
              </a:rPr>
              <a:t> και την </a:t>
            </a:r>
            <a:r>
              <a:rPr lang="el-GR" b="1" dirty="0">
                <a:latin typeface="Century Gothic" panose="020B0502020202020204" pitchFamily="34" charset="0"/>
              </a:rPr>
              <a:t>αφοσίωση</a:t>
            </a:r>
            <a:r>
              <a:rPr lang="el-GR" dirty="0">
                <a:latin typeface="Century Gothic" panose="020B0502020202020204" pitchFamily="34" charset="0"/>
              </a:rPr>
              <a:t> των πελατών, ενώ παράλληλα </a:t>
            </a:r>
            <a:r>
              <a:rPr lang="el-GR" b="1" dirty="0">
                <a:latin typeface="Century Gothic" panose="020B0502020202020204" pitchFamily="34" charset="0"/>
              </a:rPr>
              <a:t>συμβάλλει </a:t>
            </a:r>
            <a:r>
              <a:rPr lang="el-GR" dirty="0">
                <a:latin typeface="Century Gothic" panose="020B0502020202020204" pitchFamily="34" charset="0"/>
              </a:rPr>
              <a:t>στην ανάπτυξη ενός ισχυρού πολιτισμικού </a:t>
            </a:r>
            <a:r>
              <a:rPr lang="el-GR" b="1" dirty="0">
                <a:latin typeface="Century Gothic" panose="020B0502020202020204" pitchFamily="34" charset="0"/>
              </a:rPr>
              <a:t>θεματοφύλακα</a:t>
            </a:r>
            <a:r>
              <a:rPr lang="el-GR" dirty="0"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D817BA3F-5FA4-48A2-B9EB-8B9577682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675" y="2519429"/>
            <a:ext cx="7973282" cy="433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319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B13E8099-F8E1-4DE1-B17D-C1912A3CF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28" b="96654" l="4900" r="96214">
                        <a14:foregroundMark x1="75724" y1="49606" x2="75724" y2="49606"/>
                        <a14:foregroundMark x1="80401" y1="33661" x2="80401" y2="33661"/>
                        <a14:foregroundMark x1="65479" y1="25394" x2="65479" y2="25394"/>
                        <a14:foregroundMark x1="57016" y1="45472" x2="57016" y2="45472"/>
                        <a14:foregroundMark x1="59243" y1="44685" x2="59243" y2="44685"/>
                        <a14:foregroundMark x1="62361" y1="4528" x2="62361" y2="4528"/>
                        <a14:foregroundMark x1="78174" y1="12795" x2="78174" y2="12795"/>
                        <a14:foregroundMark x1="45212" y1="96850" x2="45212" y2="96850"/>
                        <a14:foregroundMark x1="23163" y1="40551" x2="23163" y2="40551"/>
                        <a14:foregroundMark x1="15145" y1="21063" x2="15145" y2="21063"/>
                        <a14:foregroundMark x1="34967" y1="14173" x2="34967" y2="14173"/>
                        <a14:foregroundMark x1="48330" y1="14961" x2="48330" y2="14961"/>
                        <a14:foregroundMark x1="33408" y1="14173" x2="33408" y2="14173"/>
                        <a14:foregroundMark x1="45880" y1="27362" x2="45880" y2="27362"/>
                        <a14:foregroundMark x1="5122" y1="37205" x2="5122" y2="37205"/>
                        <a14:foregroundMark x1="5791" y1="38583" x2="5791" y2="38583"/>
                        <a14:foregroundMark x1="11359" y1="51772" x2="11359" y2="51772"/>
                        <a14:foregroundMark x1="28508" y1="54528" x2="28508" y2="54528"/>
                        <a14:foregroundMark x1="29399" y1="54528" x2="29399" y2="54528"/>
                        <a14:foregroundMark x1="80401" y1="21063" x2="80401" y2="21063"/>
                        <a14:foregroundMark x1="57684" y1="19094" x2="57684" y2="19094"/>
                        <a14:foregroundMark x1="96214" y1="22441" x2="96214" y2="22441"/>
                        <a14:foregroundMark x1="89978" y1="35039" x2="89978" y2="35039"/>
                        <a14:foregroundMark x1="94655" y1="41339" x2="94655" y2="41339"/>
                        <a14:foregroundMark x1="89087" y1="34252" x2="89087" y2="34252"/>
                        <a14:foregroundMark x1="89978" y1="49606" x2="89978" y2="49606"/>
                        <a14:backgroundMark x1="84410" y1="75394" x2="84410" y2="753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28882" y="4085439"/>
            <a:ext cx="2248317" cy="2789339"/>
          </a:xfrm>
          <a:prstGeom prst="rect">
            <a:avLst/>
          </a:prstGeom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461EEE73-EC38-4AB0-BB81-5942FDE8F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56238"/>
            <a:ext cx="8596668" cy="909164"/>
          </a:xfrm>
        </p:spPr>
        <p:txBody>
          <a:bodyPr>
            <a:normAutofit/>
          </a:bodyPr>
          <a:lstStyle/>
          <a:p>
            <a:r>
              <a:rPr lang="el-GR" sz="28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ΔΙΑΧΕΙΡΙΣΗ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C</a:t>
            </a:r>
            <a:r>
              <a:rPr lang="el-GR" sz="28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-Ε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SG</a:t>
            </a:r>
            <a:r>
              <a:rPr lang="el-GR" sz="28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 ΣΤΗΝ ΕΦΟΔΙΑΣΤΙΚΗ ΑΛΥΣΙΔΑ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61887DB-D7D2-4A01-8721-2A99CC11B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544184"/>
            <a:ext cx="8596668" cy="3880773"/>
          </a:xfrm>
          <a:noFill/>
          <a:ln>
            <a:noFill/>
          </a:ln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endParaRPr lang="en-US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l-GR" dirty="0">
                <a:latin typeface="Century Gothic" panose="020B0502020202020204" pitchFamily="34" charset="0"/>
              </a:rPr>
              <a:t>Η ενσωμάτωση των αρχών του C-ESG στη </a:t>
            </a:r>
            <a:r>
              <a:rPr lang="el-GR" b="1" dirty="0">
                <a:latin typeface="Century Gothic" panose="020B0502020202020204" pitchFamily="34" charset="0"/>
              </a:rPr>
              <a:t>διαχείριση</a:t>
            </a:r>
            <a:r>
              <a:rPr lang="el-GR" dirty="0">
                <a:latin typeface="Century Gothic" panose="020B0502020202020204" pitchFamily="34" charset="0"/>
              </a:rPr>
              <a:t> της εφοδιαστικής αλυσίδας </a:t>
            </a:r>
            <a:r>
              <a:rPr lang="el-GR" b="1" dirty="0">
                <a:latin typeface="Century Gothic" panose="020B0502020202020204" pitchFamily="34" charset="0"/>
              </a:rPr>
              <a:t>ενισχύει</a:t>
            </a:r>
            <a:r>
              <a:rPr lang="el-GR" dirty="0">
                <a:latin typeface="Century Gothic" panose="020B0502020202020204" pitchFamily="34" charset="0"/>
              </a:rPr>
              <a:t> την οργανωτική ανθεκτικότητα, </a:t>
            </a:r>
            <a:r>
              <a:rPr lang="el-GR" b="1" dirty="0">
                <a:latin typeface="Century Gothic" panose="020B0502020202020204" pitchFamily="34" charset="0"/>
              </a:rPr>
              <a:t>διασφαλίζοντας</a:t>
            </a:r>
            <a:r>
              <a:rPr lang="el-GR" dirty="0">
                <a:latin typeface="Century Gothic" panose="020B0502020202020204" pitchFamily="34" charset="0"/>
              </a:rPr>
              <a:t> τη συμμόρφωση με τα κανονιστικά πλαίσια και ανταποκρινόμενη στις </a:t>
            </a:r>
            <a:r>
              <a:rPr lang="el-GR" b="1" dirty="0">
                <a:latin typeface="Century Gothic" panose="020B0502020202020204" pitchFamily="34" charset="0"/>
              </a:rPr>
              <a:t>προσδοκίες</a:t>
            </a:r>
            <a:r>
              <a:rPr lang="el-GR" dirty="0">
                <a:latin typeface="Century Gothic" panose="020B0502020202020204" pitchFamily="34" charset="0"/>
              </a:rPr>
              <a:t> των ενδιαφερομένων σχετικά με τη </a:t>
            </a:r>
            <a:r>
              <a:rPr lang="el-GR" b="1" dirty="0">
                <a:latin typeface="Century Gothic" panose="020B0502020202020204" pitchFamily="34" charset="0"/>
              </a:rPr>
              <a:t>πολιτισμική, κοινωνική βιωσιμότητα</a:t>
            </a:r>
            <a:r>
              <a:rPr lang="el-GR" dirty="0">
                <a:latin typeface="Century Gothic" panose="020B0502020202020204" pitchFamily="34" charset="0"/>
              </a:rPr>
              <a:t> και τις ηθικές πρακτικές.</a:t>
            </a:r>
            <a:endParaRPr lang="en-US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en-US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l-GR" dirty="0">
                <a:latin typeface="Century Gothic" panose="020B0502020202020204" pitchFamily="34" charset="0"/>
              </a:rPr>
              <a:t>Όταν ο πολιτισμός </a:t>
            </a:r>
            <a:r>
              <a:rPr lang="el-GR" b="1" dirty="0">
                <a:latin typeface="Century Gothic" panose="020B0502020202020204" pitchFamily="34" charset="0"/>
              </a:rPr>
              <a:t>εμπεριέχει </a:t>
            </a:r>
            <a:r>
              <a:rPr lang="el-GR" dirty="0">
                <a:latin typeface="Century Gothic" panose="020B0502020202020204" pitchFamily="34" charset="0"/>
              </a:rPr>
              <a:t> τη διαχείριση, η </a:t>
            </a:r>
            <a:r>
              <a:rPr lang="el-GR" b="1" dirty="0">
                <a:latin typeface="Century Gothic" panose="020B0502020202020204" pitchFamily="34" charset="0"/>
              </a:rPr>
              <a:t>διαδρομή</a:t>
            </a:r>
            <a:r>
              <a:rPr lang="el-GR" dirty="0">
                <a:latin typeface="Century Gothic" panose="020B0502020202020204" pitchFamily="34" charset="0"/>
              </a:rPr>
              <a:t> αυτή είναι κλιμακούμενη, βιώσιμη κι ενδεχομένως αειφόρος. </a:t>
            </a:r>
          </a:p>
          <a:p>
            <a:endParaRPr lang="el-GR" dirty="0">
              <a:latin typeface="Century Gothic" panose="020B0502020202020204" pitchFamily="34" charset="0"/>
            </a:endParaRPr>
          </a:p>
        </p:txBody>
      </p:sp>
      <p:sp>
        <p:nvSpPr>
          <p:cNvPr id="4" name="Οβάλ 3">
            <a:extLst>
              <a:ext uri="{FF2B5EF4-FFF2-40B4-BE49-F238E27FC236}">
                <a16:creationId xmlns:a16="http://schemas.microsoft.com/office/drawing/2014/main" id="{8A114863-D366-4549-8524-FDE235A0B5DA}"/>
              </a:ext>
            </a:extLst>
          </p:cNvPr>
          <p:cNvSpPr/>
          <p:nvPr/>
        </p:nvSpPr>
        <p:spPr>
          <a:xfrm>
            <a:off x="1677799" y="1455909"/>
            <a:ext cx="704675" cy="704675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6" name="Οβάλ 5">
            <a:extLst>
              <a:ext uri="{FF2B5EF4-FFF2-40B4-BE49-F238E27FC236}">
                <a16:creationId xmlns:a16="http://schemas.microsoft.com/office/drawing/2014/main" id="{1B17B4BC-D0AB-4B6B-B57E-353116FF6863}"/>
              </a:ext>
            </a:extLst>
          </p:cNvPr>
          <p:cNvSpPr/>
          <p:nvPr/>
        </p:nvSpPr>
        <p:spPr>
          <a:xfrm>
            <a:off x="3478511" y="1452455"/>
            <a:ext cx="704675" cy="704675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Οβάλ 6">
            <a:extLst>
              <a:ext uri="{FF2B5EF4-FFF2-40B4-BE49-F238E27FC236}">
                <a16:creationId xmlns:a16="http://schemas.microsoft.com/office/drawing/2014/main" id="{5CE452CC-3949-443B-A726-27B6629C89BC}"/>
              </a:ext>
            </a:extLst>
          </p:cNvPr>
          <p:cNvSpPr/>
          <p:nvPr/>
        </p:nvSpPr>
        <p:spPr>
          <a:xfrm>
            <a:off x="7079934" y="1452455"/>
            <a:ext cx="704675" cy="704675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Οβάλ 7">
            <a:extLst>
              <a:ext uri="{FF2B5EF4-FFF2-40B4-BE49-F238E27FC236}">
                <a16:creationId xmlns:a16="http://schemas.microsoft.com/office/drawing/2014/main" id="{BB6E4C5A-D063-4880-9A4B-CFFC02F13C4F}"/>
              </a:ext>
            </a:extLst>
          </p:cNvPr>
          <p:cNvSpPr/>
          <p:nvPr/>
        </p:nvSpPr>
        <p:spPr>
          <a:xfrm>
            <a:off x="5279223" y="1452455"/>
            <a:ext cx="704675" cy="704675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Τίτλος 1">
            <a:extLst>
              <a:ext uri="{FF2B5EF4-FFF2-40B4-BE49-F238E27FC236}">
                <a16:creationId xmlns:a16="http://schemas.microsoft.com/office/drawing/2014/main" id="{4EB7DD8E-7A62-4ACE-8C96-DAA1B5B5AF4D}"/>
              </a:ext>
            </a:extLst>
          </p:cNvPr>
          <p:cNvSpPr txBox="1">
            <a:spLocks/>
          </p:cNvSpPr>
          <p:nvPr/>
        </p:nvSpPr>
        <p:spPr>
          <a:xfrm>
            <a:off x="1435965" y="2285853"/>
            <a:ext cx="1628240" cy="5081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l-GR" sz="1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ΕΝΙΣΧΥΕΙ</a:t>
            </a:r>
          </a:p>
        </p:txBody>
      </p:sp>
      <p:sp>
        <p:nvSpPr>
          <p:cNvPr id="10" name="Τίτλος 1">
            <a:extLst>
              <a:ext uri="{FF2B5EF4-FFF2-40B4-BE49-F238E27FC236}">
                <a16:creationId xmlns:a16="http://schemas.microsoft.com/office/drawing/2014/main" id="{F0F04810-FB44-466C-9780-8B0B92052AB3}"/>
              </a:ext>
            </a:extLst>
          </p:cNvPr>
          <p:cNvSpPr txBox="1">
            <a:spLocks/>
          </p:cNvSpPr>
          <p:nvPr/>
        </p:nvSpPr>
        <p:spPr>
          <a:xfrm>
            <a:off x="3064205" y="2285853"/>
            <a:ext cx="1533286" cy="50817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l-GR" sz="1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ΔΙΑΣΦΑΛΙΖΕΙ</a:t>
            </a:r>
          </a:p>
        </p:txBody>
      </p:sp>
      <p:sp>
        <p:nvSpPr>
          <p:cNvPr id="11" name="Τίτλος 1">
            <a:extLst>
              <a:ext uri="{FF2B5EF4-FFF2-40B4-BE49-F238E27FC236}">
                <a16:creationId xmlns:a16="http://schemas.microsoft.com/office/drawing/2014/main" id="{5804FF5E-2759-48AB-A19F-979404DD3149}"/>
              </a:ext>
            </a:extLst>
          </p:cNvPr>
          <p:cNvSpPr txBox="1">
            <a:spLocks/>
          </p:cNvSpPr>
          <p:nvPr/>
        </p:nvSpPr>
        <p:spPr>
          <a:xfrm>
            <a:off x="6706304" y="2285853"/>
            <a:ext cx="1628240" cy="5081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l-GR" sz="1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ΑΝΑΠΤΥΞΗ</a:t>
            </a:r>
          </a:p>
        </p:txBody>
      </p:sp>
      <p:sp>
        <p:nvSpPr>
          <p:cNvPr id="12" name="Τίτλος 1">
            <a:extLst>
              <a:ext uri="{FF2B5EF4-FFF2-40B4-BE49-F238E27FC236}">
                <a16:creationId xmlns:a16="http://schemas.microsoft.com/office/drawing/2014/main" id="{B1B745C1-7D27-4421-8C0A-6CC175EF06A3}"/>
              </a:ext>
            </a:extLst>
          </p:cNvPr>
          <p:cNvSpPr txBox="1">
            <a:spLocks/>
          </p:cNvSpPr>
          <p:nvPr/>
        </p:nvSpPr>
        <p:spPr>
          <a:xfrm>
            <a:off x="4777474" y="2285853"/>
            <a:ext cx="1708171" cy="50817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l-GR" sz="1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ΑΝΤΑΠΟΚΡΙΣΗ</a:t>
            </a:r>
          </a:p>
        </p:txBody>
      </p:sp>
    </p:spTree>
    <p:extLst>
      <p:ext uri="{BB962C8B-B14F-4D97-AF65-F5344CB8AC3E}">
        <p14:creationId xmlns:p14="http://schemas.microsoft.com/office/powerpoint/2010/main" val="1478586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5D221F8-F940-4AF3-9E6E-0C07DA136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11205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en-US" sz="2700" b="1" dirty="0">
                <a:solidFill>
                  <a:schemeClr val="accent2">
                    <a:lumMod val="75000"/>
                  </a:schemeClr>
                </a:solidFill>
              </a:rPr>
              <a:t>C-ESG, </a:t>
            </a:r>
            <a:br>
              <a:rPr lang="el-GR" sz="27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l-GR" sz="2700" b="1" dirty="0">
                <a:solidFill>
                  <a:schemeClr val="accent2">
                    <a:lumMod val="75000"/>
                  </a:schemeClr>
                </a:solidFill>
              </a:rPr>
              <a:t>ΛΗΨΗ ΑΠΟΦΑΣΕΩΝ ΚΑΙ </a:t>
            </a:r>
            <a:br>
              <a:rPr lang="el-GR" sz="27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l-GR" sz="2700" b="1" dirty="0">
                <a:solidFill>
                  <a:schemeClr val="accent2">
                    <a:lumMod val="75000"/>
                  </a:schemeClr>
                </a:solidFill>
              </a:rPr>
              <a:t>ΣΤΡΑΤΗΓΙΚΟΣ ΣΧΕΔΙΑΣΜΟΣ.</a:t>
            </a:r>
            <a:endParaRPr lang="el-GR" sz="2700" b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C49CD57-CC47-431D-8E9C-C89794F463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l-GR" dirty="0">
                <a:latin typeface="Century Gothic" panose="020B0502020202020204" pitchFamily="34" charset="0"/>
              </a:rPr>
              <a:t>Οι πολιτισμικές, περιβαλλοντικές, κοινωνικές και διακυβερνητικές </a:t>
            </a:r>
            <a:r>
              <a:rPr lang="el-GR" b="1" dirty="0">
                <a:latin typeface="Century Gothic" panose="020B0502020202020204" pitchFamily="34" charset="0"/>
              </a:rPr>
              <a:t>(C-ESG) εκτιμήσεις</a:t>
            </a:r>
            <a:r>
              <a:rPr lang="el-GR" dirty="0">
                <a:latin typeface="Century Gothic" panose="020B0502020202020204" pitchFamily="34" charset="0"/>
              </a:rPr>
              <a:t> διαδραματίζουν </a:t>
            </a:r>
            <a:r>
              <a:rPr lang="el-GR" b="1" dirty="0">
                <a:latin typeface="Century Gothic" panose="020B0502020202020204" pitchFamily="34" charset="0"/>
              </a:rPr>
              <a:t>κρίσιμο </a:t>
            </a:r>
            <a:r>
              <a:rPr lang="el-GR" dirty="0">
                <a:latin typeface="Century Gothic" panose="020B0502020202020204" pitchFamily="34" charset="0"/>
              </a:rPr>
              <a:t>ρόλο στην </a:t>
            </a:r>
            <a:r>
              <a:rPr lang="el-GR" b="1" dirty="0">
                <a:latin typeface="Century Gothic" panose="020B0502020202020204" pitchFamily="34" charset="0"/>
              </a:rPr>
              <a:t>αξιολόγηση </a:t>
            </a:r>
            <a:r>
              <a:rPr lang="el-GR" dirty="0">
                <a:latin typeface="Century Gothic" panose="020B0502020202020204" pitchFamily="34" charset="0"/>
              </a:rPr>
              <a:t>και τη διαχείριση των λειτουργιών της εφοδιαστικής αλυσίδας, </a:t>
            </a:r>
            <a:r>
              <a:rPr lang="el-GR" b="1" dirty="0">
                <a:latin typeface="Century Gothic" panose="020B0502020202020204" pitchFamily="34" charset="0"/>
              </a:rPr>
              <a:t>επηρεάζοντας</a:t>
            </a:r>
            <a:r>
              <a:rPr lang="el-GR" dirty="0">
                <a:latin typeface="Century Gothic" panose="020B0502020202020204" pitchFamily="34" charset="0"/>
              </a:rPr>
              <a:t> τις </a:t>
            </a:r>
            <a:r>
              <a:rPr lang="el-GR" b="1" dirty="0">
                <a:latin typeface="Century Gothic" panose="020B0502020202020204" pitchFamily="34" charset="0"/>
              </a:rPr>
              <a:t>διαδικασίες</a:t>
            </a:r>
            <a:r>
              <a:rPr lang="el-GR" dirty="0">
                <a:latin typeface="Century Gothic" panose="020B0502020202020204" pitchFamily="34" charset="0"/>
              </a:rPr>
              <a:t> λήψης αποφάσεων και τον στρατηγικό </a:t>
            </a:r>
            <a:r>
              <a:rPr lang="el-GR" b="1" dirty="0">
                <a:latin typeface="Century Gothic" panose="020B0502020202020204" pitchFamily="34" charset="0"/>
              </a:rPr>
              <a:t>σχεδιασμό</a:t>
            </a:r>
            <a:r>
              <a:rPr lang="en-US" dirty="0">
                <a:latin typeface="Century Gothic" panose="020B0502020202020204" pitchFamily="34" charset="0"/>
              </a:rPr>
              <a:t>.</a:t>
            </a:r>
            <a:endParaRPr lang="el-GR" dirty="0">
              <a:latin typeface="Century Gothic" panose="020B0502020202020204" pitchFamily="34" charset="0"/>
            </a:endParaRPr>
          </a:p>
          <a:p>
            <a:endParaRPr lang="el-GR" dirty="0">
              <a:latin typeface="Century Gothic" panose="020B0502020202020204" pitchFamily="34" charset="0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D0DE2F3B-640F-473E-B652-47E11F7AD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7560" y="1673163"/>
            <a:ext cx="566641" cy="83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9684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70D9C475-161E-4B39-AA93-D1CA7D12CC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18" b="8739"/>
          <a:stretch/>
        </p:blipFill>
        <p:spPr>
          <a:xfrm>
            <a:off x="677334" y="973729"/>
            <a:ext cx="6118679" cy="5429909"/>
          </a:xfrm>
          <a:prstGeom prst="rect">
            <a:avLst/>
          </a:prstGeom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E03950BB-6495-4343-9DD2-707C3A0E7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53369"/>
            <a:ext cx="8596668" cy="1320800"/>
          </a:xfrm>
        </p:spPr>
        <p:txBody>
          <a:bodyPr>
            <a:normAutofit/>
          </a:bodyPr>
          <a:lstStyle/>
          <a:p>
            <a:r>
              <a:rPr lang="el-GR" sz="27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ΑΝΤΑΓΩΝΙΣΤΙΚΟ ΠΛΕΟΝΕΚΤΗΜΑ ΚΑΙ ΕΠΙΤΥΧΙΑ.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88E0BBB-99CB-4755-A3ED-0810B9540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8147" y="2338465"/>
            <a:ext cx="4050358" cy="299803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l-GR" sz="1600" dirty="0">
                <a:latin typeface="Century Gothic" panose="020B0502020202020204" pitchFamily="34" charset="0"/>
              </a:rPr>
              <a:t>Αν επιθυμούμε πραγματικά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l-GR" sz="1600" dirty="0">
                <a:latin typeface="Century Gothic" panose="020B0502020202020204" pitchFamily="34" charset="0"/>
              </a:rPr>
              <a:t>να </a:t>
            </a:r>
            <a:r>
              <a:rPr lang="el-GR" sz="1600" b="1" dirty="0">
                <a:latin typeface="Century Gothic" panose="020B0502020202020204" pitchFamily="34" charset="0"/>
              </a:rPr>
              <a:t>αλλάξουμε </a:t>
            </a:r>
            <a:r>
              <a:rPr lang="el-GR" sz="1600" dirty="0">
                <a:latin typeface="Century Gothic" panose="020B0502020202020204" pitchFamily="34" charset="0"/>
              </a:rPr>
              <a:t>ένα σύστημα,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l-GR" sz="1600" dirty="0">
                <a:latin typeface="Century Gothic" panose="020B0502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l-GR" sz="1600" b="1" dirty="0">
                <a:latin typeface="Century Gothic" panose="020B0502020202020204" pitchFamily="34" charset="0"/>
              </a:rPr>
              <a:t>οφείλουμε</a:t>
            </a:r>
            <a:r>
              <a:rPr lang="el-GR" sz="1600" dirty="0">
                <a:latin typeface="Century Gothic" panose="020B0502020202020204" pitchFamily="34" charset="0"/>
              </a:rPr>
              <a:t> να αλλάξουμε,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l-GR" sz="1600" dirty="0">
                <a:latin typeface="Century Gothic" panose="020B0502020202020204" pitchFamily="34" charset="0"/>
              </a:rPr>
              <a:t>πρωτίστως, την </a:t>
            </a:r>
            <a:r>
              <a:rPr lang="el-GR" sz="1600" b="1" dirty="0">
                <a:latin typeface="Century Gothic" panose="020B0502020202020204" pitchFamily="34" charset="0"/>
              </a:rPr>
              <a:t>κουλτούρα </a:t>
            </a:r>
            <a:r>
              <a:rPr lang="el-GR" sz="1600" dirty="0">
                <a:latin typeface="Century Gothic" panose="020B0502020202020204" pitchFamily="34" charset="0"/>
              </a:rPr>
              <a:t>του . </a:t>
            </a:r>
          </a:p>
        </p:txBody>
      </p:sp>
    </p:spTree>
    <p:extLst>
      <p:ext uri="{BB962C8B-B14F-4D97-AF65-F5344CB8AC3E}">
        <p14:creationId xmlns:p14="http://schemas.microsoft.com/office/powerpoint/2010/main" val="25842443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3B953E0-D5CE-40D1-8304-C36FB74E1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b="1" dirty="0">
                <a:solidFill>
                  <a:schemeClr val="accent2"/>
                </a:solidFill>
              </a:rPr>
              <a:t>C-ESG </a:t>
            </a:r>
            <a:r>
              <a:rPr lang="el-GR" sz="2700" b="1" dirty="0">
                <a:solidFill>
                  <a:schemeClr val="accent2"/>
                </a:solidFill>
              </a:rPr>
              <a:t>ΕΠΟΜΕΝΟΣ ΟΡΙΖΟΝΤΑΣ ΣΤΗΝ ΔΙΑΧΕΙΡΙΣΗ ΤΩΝ ΟΡΓΑΝΙΣΜΩΝ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2895FD0-8197-4F5C-9FDE-0894F104EB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l-GR" sz="1900" dirty="0">
                <a:latin typeface="Century Gothic" panose="020B0502020202020204" pitchFamily="34" charset="0"/>
              </a:rPr>
              <a:t>Οι εταιρείες σε όλο τον κόσμο </a:t>
            </a:r>
            <a:r>
              <a:rPr lang="el-GR" sz="1900" b="1" dirty="0">
                <a:latin typeface="Century Gothic" panose="020B0502020202020204" pitchFamily="34" charset="0"/>
              </a:rPr>
              <a:t>ενεργούν</a:t>
            </a:r>
            <a:r>
              <a:rPr lang="el-GR" sz="1900" dirty="0">
                <a:latin typeface="Century Gothic" panose="020B0502020202020204" pitchFamily="34" charset="0"/>
              </a:rPr>
              <a:t> βάσει της νέας συνθήκης ότι το </a:t>
            </a:r>
            <a:r>
              <a:rPr lang="en-US" sz="1900" dirty="0">
                <a:latin typeface="Century Gothic" panose="020B0502020202020204" pitchFamily="34" charset="0"/>
              </a:rPr>
              <a:t>C-</a:t>
            </a:r>
            <a:r>
              <a:rPr lang="el-GR" sz="1900" dirty="0">
                <a:latin typeface="Century Gothic" panose="020B0502020202020204" pitchFamily="34" charset="0"/>
              </a:rPr>
              <a:t>ESG – πολιτισμός, περιβάλλον, κοινωνία και διακυβέρνηση – αποτελεί τον επόμενο </a:t>
            </a:r>
            <a:r>
              <a:rPr lang="el-GR" sz="1900" b="1" dirty="0">
                <a:latin typeface="Century Gothic" panose="020B0502020202020204" pitchFamily="34" charset="0"/>
              </a:rPr>
              <a:t>ορίζοντα</a:t>
            </a:r>
            <a:r>
              <a:rPr lang="el-GR" sz="1900" dirty="0">
                <a:latin typeface="Century Gothic" panose="020B0502020202020204" pitchFamily="34" charset="0"/>
              </a:rPr>
              <a:t> στην διαχείριση των οργανισμών. </a:t>
            </a:r>
          </a:p>
          <a:p>
            <a:pPr>
              <a:lnSpc>
                <a:spcPct val="150000"/>
              </a:lnSpc>
            </a:pPr>
            <a:r>
              <a:rPr lang="el-GR" sz="1900" dirty="0">
                <a:latin typeface="Century Gothic" panose="020B0502020202020204" pitchFamily="34" charset="0"/>
              </a:rPr>
              <a:t>Επιτυχία στις στρατηγικές του  </a:t>
            </a:r>
            <a:r>
              <a:rPr lang="en-US" sz="1900" dirty="0">
                <a:latin typeface="Century Gothic" panose="020B0502020202020204" pitchFamily="34" charset="0"/>
              </a:rPr>
              <a:t>C-</a:t>
            </a:r>
            <a:r>
              <a:rPr lang="el-GR" sz="1900" dirty="0">
                <a:latin typeface="Century Gothic" panose="020B0502020202020204" pitchFamily="34" charset="0"/>
              </a:rPr>
              <a:t>ESG έχουν οι εταιρίες που έχουν δημιουργήσει αυθεντικές </a:t>
            </a:r>
            <a:r>
              <a:rPr lang="el-GR" sz="1900" b="1" dirty="0">
                <a:latin typeface="Century Gothic" panose="020B0502020202020204" pitchFamily="34" charset="0"/>
              </a:rPr>
              <a:t>τομές</a:t>
            </a:r>
            <a:r>
              <a:rPr lang="el-GR" sz="1900" dirty="0">
                <a:latin typeface="Century Gothic" panose="020B0502020202020204" pitchFamily="34" charset="0"/>
              </a:rPr>
              <a:t> στην κουλτούρα του συνολικού </a:t>
            </a:r>
            <a:r>
              <a:rPr lang="el-GR" sz="1900" b="1" dirty="0">
                <a:latin typeface="Century Gothic" panose="020B0502020202020204" pitchFamily="34" charset="0"/>
              </a:rPr>
              <a:t>οικοσυστήματος</a:t>
            </a:r>
            <a:r>
              <a:rPr lang="el-GR" sz="1900" dirty="0">
                <a:latin typeface="Century Gothic" panose="020B0502020202020204" pitchFamily="34" charset="0"/>
              </a:rPr>
              <a:t> του οργανισμού.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539516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120D20D5-A6A9-4D73-A79A-85D78CAE89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6" b="22266"/>
          <a:stretch/>
        </p:blipFill>
        <p:spPr>
          <a:xfrm>
            <a:off x="6096000" y="4327290"/>
            <a:ext cx="2666642" cy="2530710"/>
          </a:xfrm>
          <a:prstGeom prst="rect">
            <a:avLst/>
          </a:prstGeom>
        </p:spPr>
      </p:pic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67E3127-B1FC-4BD8-9CBC-F15B9797F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61" y="408410"/>
            <a:ext cx="8596668" cy="215929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l-GR" dirty="0">
                <a:latin typeface="Century Gothic" panose="020B0502020202020204" pitchFamily="34" charset="0"/>
              </a:rPr>
              <a:t>Σήμερα, αν υπάρχει κάτι που δεν το </a:t>
            </a:r>
            <a:r>
              <a:rPr lang="el-GR" b="1" dirty="0">
                <a:latin typeface="Century Gothic" panose="020B0502020202020204" pitchFamily="34" charset="0"/>
              </a:rPr>
              <a:t>ξέρω,</a:t>
            </a:r>
            <a:r>
              <a:rPr lang="el-GR" dirty="0">
                <a:latin typeface="Century Gothic" panose="020B0502020202020204" pitchFamily="34" charset="0"/>
              </a:rPr>
              <a:t> είναι σχεδόν σίγουρο ότι δεν έχω </a:t>
            </a:r>
            <a:r>
              <a:rPr lang="el-GR" b="1" dirty="0">
                <a:latin typeface="Century Gothic" panose="020B0502020202020204" pitchFamily="34" charset="0"/>
              </a:rPr>
              <a:t>φροντίσει</a:t>
            </a:r>
            <a:r>
              <a:rPr lang="el-GR" dirty="0">
                <a:latin typeface="Century Gothic" panose="020B0502020202020204" pitchFamily="34" charset="0"/>
              </a:rPr>
              <a:t> αρκετά ώστε να </a:t>
            </a:r>
            <a:r>
              <a:rPr lang="el-GR" b="1" dirty="0">
                <a:latin typeface="Century Gothic" panose="020B0502020202020204" pitchFamily="34" charset="0"/>
              </a:rPr>
              <a:t>ενημερωθώ</a:t>
            </a:r>
            <a:r>
              <a:rPr lang="el-GR" dirty="0">
                <a:latin typeface="Century Gothic" panose="020B0502020202020204" pitchFamily="34" charset="0"/>
              </a:rPr>
              <a:t> σχετικά με αυτό.</a:t>
            </a:r>
          </a:p>
          <a:p>
            <a:pPr>
              <a:lnSpc>
                <a:spcPct val="150000"/>
              </a:lnSpc>
            </a:pPr>
            <a:r>
              <a:rPr lang="el-GR" dirty="0">
                <a:latin typeface="Century Gothic" panose="020B0502020202020204" pitchFamily="34" charset="0"/>
              </a:rPr>
              <a:t> Η </a:t>
            </a:r>
            <a:r>
              <a:rPr lang="el-GR" b="1" dirty="0">
                <a:latin typeface="Century Gothic" panose="020B0502020202020204" pitchFamily="34" charset="0"/>
              </a:rPr>
              <a:t>χρήση του μυαλού </a:t>
            </a:r>
            <a:r>
              <a:rPr lang="el-GR" dirty="0">
                <a:latin typeface="Century Gothic" panose="020B0502020202020204" pitchFamily="34" charset="0"/>
              </a:rPr>
              <a:t>είναι μεταδοτική. Μην περιμένετε να σας </a:t>
            </a:r>
            <a:r>
              <a:rPr lang="el-GR" b="1" dirty="0">
                <a:latin typeface="Century Gothic" panose="020B0502020202020204" pitchFamily="34" charset="0"/>
              </a:rPr>
              <a:t>μολύνει</a:t>
            </a:r>
            <a:r>
              <a:rPr lang="el-GR" dirty="0">
                <a:latin typeface="Century Gothic" panose="020B0502020202020204" pitchFamily="34" charset="0"/>
              </a:rPr>
              <a:t> κάποιος άλλος, γίνετε ο ίδιος φορέας. </a:t>
            </a:r>
          </a:p>
        </p:txBody>
      </p:sp>
      <p:sp>
        <p:nvSpPr>
          <p:cNvPr id="4" name="Τίτλος 1">
            <a:extLst>
              <a:ext uri="{FF2B5EF4-FFF2-40B4-BE49-F238E27FC236}">
                <a16:creationId xmlns:a16="http://schemas.microsoft.com/office/drawing/2014/main" id="{11B0C10F-74DD-4C82-9568-887E62D69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0093" y="2897494"/>
            <a:ext cx="7219758" cy="680564"/>
          </a:xfrm>
        </p:spPr>
        <p:txBody>
          <a:bodyPr>
            <a:normAutofit/>
          </a:bodyPr>
          <a:lstStyle/>
          <a:p>
            <a:r>
              <a:rPr lang="el-GR" sz="27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ΤΟ ΚΕΡΔΟΣ ΕΙΝΑΙ  ΠΑΝΤΑ ΜΕΓΑΛΥΤΕΡΟ</a:t>
            </a:r>
          </a:p>
        </p:txBody>
      </p:sp>
      <p:sp>
        <p:nvSpPr>
          <p:cNvPr id="6" name="Θέση περιεχομένου 2">
            <a:extLst>
              <a:ext uri="{FF2B5EF4-FFF2-40B4-BE49-F238E27FC236}">
                <a16:creationId xmlns:a16="http://schemas.microsoft.com/office/drawing/2014/main" id="{B382A260-F4BA-4BCB-BF83-28DB8816475F}"/>
              </a:ext>
            </a:extLst>
          </p:cNvPr>
          <p:cNvSpPr txBox="1">
            <a:spLocks/>
          </p:cNvSpPr>
          <p:nvPr/>
        </p:nvSpPr>
        <p:spPr>
          <a:xfrm>
            <a:off x="677334" y="4107575"/>
            <a:ext cx="8596668" cy="37156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l-GR" dirty="0">
                <a:latin typeface="Century Gothic" panose="020B0502020202020204" pitchFamily="34" charset="0"/>
              </a:rPr>
              <a:t>Σας ευχαριστώ  </a:t>
            </a:r>
          </a:p>
          <a:p>
            <a:pPr>
              <a:lnSpc>
                <a:spcPct val="150000"/>
              </a:lnSpc>
            </a:pPr>
            <a:r>
              <a:rPr lang="el-GR" dirty="0">
                <a:latin typeface="Century Gothic" panose="020B0502020202020204" pitchFamily="34" charset="0"/>
              </a:rPr>
              <a:t>Δρ. Βύρων </a:t>
            </a:r>
            <a:r>
              <a:rPr lang="el-GR" dirty="0" err="1">
                <a:latin typeface="Century Gothic" panose="020B0502020202020204" pitchFamily="34" charset="0"/>
              </a:rPr>
              <a:t>Πισσαλίδης</a:t>
            </a:r>
            <a:endParaRPr lang="el-GR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l-GR" dirty="0">
                <a:latin typeface="Century Gothic" panose="020B0502020202020204" pitchFamily="34" charset="0"/>
              </a:rPr>
              <a:t>CEO/</a:t>
            </a:r>
            <a:r>
              <a:rPr lang="el-GR" dirty="0" err="1">
                <a:latin typeface="Century Gothic" panose="020B0502020202020204" pitchFamily="34" charset="0"/>
              </a:rPr>
              <a:t>Founder</a:t>
            </a:r>
            <a:r>
              <a:rPr lang="el-GR" dirty="0">
                <a:latin typeface="Century Gothic" panose="020B0502020202020204" pitchFamily="34" charset="0"/>
              </a:rPr>
              <a:t> ΑΜΚΕ </a:t>
            </a:r>
            <a:r>
              <a:rPr lang="el-GR" dirty="0" err="1">
                <a:latin typeface="Century Gothic" panose="020B0502020202020204" pitchFamily="34" charset="0"/>
              </a:rPr>
              <a:t>Culture</a:t>
            </a:r>
            <a:r>
              <a:rPr lang="el-GR" dirty="0">
                <a:latin typeface="Century Gothic" panose="020B0502020202020204" pitchFamily="34" charset="0"/>
              </a:rPr>
              <a:t> for </a:t>
            </a:r>
            <a:r>
              <a:rPr lang="el-GR" dirty="0" err="1">
                <a:latin typeface="Century Gothic" panose="020B0502020202020204" pitchFamily="34" charset="0"/>
              </a:rPr>
              <a:t>Climate</a:t>
            </a:r>
            <a:r>
              <a:rPr lang="el-GR" dirty="0">
                <a:latin typeface="Century Gothic" panose="020B0502020202020204" pitchFamily="34" charset="0"/>
              </a:rPr>
              <a:t> </a:t>
            </a:r>
            <a:r>
              <a:rPr lang="el-GR" dirty="0" err="1">
                <a:latin typeface="Century Gothic" panose="020B0502020202020204" pitchFamily="34" charset="0"/>
              </a:rPr>
              <a:t>Actions</a:t>
            </a:r>
            <a:endParaRPr lang="el-GR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l-GR" dirty="0">
                <a:latin typeface="Century Gothic" panose="020B0502020202020204" pitchFamily="34" charset="0"/>
              </a:rPr>
              <a:t>vyronpissalidis@gmail.com</a:t>
            </a:r>
          </a:p>
          <a:p>
            <a:pPr>
              <a:lnSpc>
                <a:spcPct val="150000"/>
              </a:lnSpc>
            </a:pPr>
            <a:r>
              <a:rPr lang="el-GR" dirty="0">
                <a:latin typeface="Century Gothic" panose="020B0502020202020204" pitchFamily="34" charset="0"/>
              </a:rPr>
              <a:t>cultureforclimateactions.eu</a:t>
            </a:r>
          </a:p>
          <a:p>
            <a:pPr>
              <a:lnSpc>
                <a:spcPct val="150000"/>
              </a:lnSpc>
            </a:pPr>
            <a:endParaRPr lang="el-GR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4436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120D20D5-A6A9-4D73-A79A-85D78CAE89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6" b="22266"/>
          <a:stretch/>
        </p:blipFill>
        <p:spPr>
          <a:xfrm>
            <a:off x="501048" y="1134126"/>
            <a:ext cx="4606977" cy="4372136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4010C220-E682-4AE9-8E42-96DC0F2673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377" y="1587500"/>
            <a:ext cx="3414632" cy="3414632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75193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F312595-8FA3-40AD-AEED-5694CA2B2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56238"/>
            <a:ext cx="8596668" cy="1320800"/>
          </a:xfrm>
        </p:spPr>
        <p:txBody>
          <a:bodyPr>
            <a:normAutofit/>
          </a:bodyPr>
          <a:lstStyle/>
          <a:p>
            <a:r>
              <a:rPr lang="el-GR" sz="2700" b="1" dirty="0">
                <a:solidFill>
                  <a:schemeClr val="accent2">
                    <a:lumMod val="75000"/>
                  </a:schemeClr>
                </a:solidFill>
              </a:rPr>
              <a:t>ΑΝΘΡΩΠΙΝΟ ΔΥΝΑΜΙΚΟ ΣΕ </a:t>
            </a:r>
            <a:br>
              <a:rPr lang="el-GR" sz="27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l-GR" sz="2700" b="1" dirty="0">
                <a:solidFill>
                  <a:schemeClr val="accent2">
                    <a:lumMod val="75000"/>
                  </a:schemeClr>
                </a:solidFill>
              </a:rPr>
              <a:t>ΜΕΤΑΒΑΛΛΟΜΕΝΟ ΠΕΡΙΒΑΛΛΟΝ.</a:t>
            </a:r>
            <a:endParaRPr lang="el-GR" sz="2700" b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A1F8F93-10C3-4E35-BF24-D6F564087F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7453" y="3484019"/>
            <a:ext cx="8596668" cy="155409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l-GR" dirty="0">
                <a:latin typeface="Century Gothic" panose="020B0502020202020204" pitchFamily="34" charset="0"/>
              </a:rPr>
              <a:t>Η </a:t>
            </a:r>
            <a:r>
              <a:rPr lang="el-GR" b="1" dirty="0">
                <a:latin typeface="Century Gothic" panose="020B0502020202020204" pitchFamily="34" charset="0"/>
              </a:rPr>
              <a:t>Δημιουργία </a:t>
            </a:r>
            <a:r>
              <a:rPr lang="el-GR" dirty="0">
                <a:latin typeface="Century Gothic" panose="020B0502020202020204" pitchFamily="34" charset="0"/>
              </a:rPr>
              <a:t>ενός </a:t>
            </a:r>
            <a:r>
              <a:rPr lang="el-GR" b="1" dirty="0">
                <a:latin typeface="Century Gothic" panose="020B0502020202020204" pitchFamily="34" charset="0"/>
              </a:rPr>
              <a:t>Βιώσιμου </a:t>
            </a:r>
            <a:r>
              <a:rPr lang="el-GR" dirty="0">
                <a:latin typeface="Century Gothic" panose="020B0502020202020204" pitchFamily="34" charset="0"/>
              </a:rPr>
              <a:t>Μέλλοντος είναι ένα πολύπλευρο θέμα που περιλαμβάνει τη </a:t>
            </a:r>
            <a:r>
              <a:rPr lang="el-GR" b="1" dirty="0">
                <a:latin typeface="Century Gothic" panose="020B0502020202020204" pitchFamily="34" charset="0"/>
              </a:rPr>
              <a:t>σημασία </a:t>
            </a:r>
            <a:r>
              <a:rPr lang="el-GR" dirty="0">
                <a:latin typeface="Century Gothic" panose="020B0502020202020204" pitchFamily="34" charset="0"/>
              </a:rPr>
              <a:t>του ανθρώπινου δυναμικού, τη διαχείριση των αλλαγών και την ανάπτυξη μιας </a:t>
            </a:r>
            <a:r>
              <a:rPr lang="el-GR" b="1" dirty="0">
                <a:latin typeface="Century Gothic" panose="020B0502020202020204" pitchFamily="34" charset="0"/>
              </a:rPr>
              <a:t>περιβαλλοντικής κουλτούρας</a:t>
            </a:r>
            <a:r>
              <a:rPr lang="el-GR" dirty="0">
                <a:latin typeface="Century Gothic" panose="020B0502020202020204" pitchFamily="34" charset="0"/>
              </a:rPr>
              <a:t>. </a:t>
            </a:r>
          </a:p>
        </p:txBody>
      </p:sp>
      <p:grpSp>
        <p:nvGrpSpPr>
          <p:cNvPr id="4" name="Google Shape;10155;p88">
            <a:extLst>
              <a:ext uri="{FF2B5EF4-FFF2-40B4-BE49-F238E27FC236}">
                <a16:creationId xmlns:a16="http://schemas.microsoft.com/office/drawing/2014/main" id="{8E1A9DAB-5946-48E8-A57B-A2DC49F5F3E4}"/>
              </a:ext>
            </a:extLst>
          </p:cNvPr>
          <p:cNvGrpSpPr/>
          <p:nvPr/>
        </p:nvGrpSpPr>
        <p:grpSpPr>
          <a:xfrm>
            <a:off x="6613913" y="156238"/>
            <a:ext cx="1050300" cy="998018"/>
            <a:chOff x="7070872" y="2410871"/>
            <a:chExt cx="398321" cy="371013"/>
          </a:xfrm>
          <a:solidFill>
            <a:schemeClr val="accent2">
              <a:lumMod val="75000"/>
            </a:schemeClr>
          </a:solidFill>
        </p:grpSpPr>
        <p:sp>
          <p:nvSpPr>
            <p:cNvPr id="5" name="Google Shape;10156;p88">
              <a:extLst>
                <a:ext uri="{FF2B5EF4-FFF2-40B4-BE49-F238E27FC236}">
                  <a16:creationId xmlns:a16="http://schemas.microsoft.com/office/drawing/2014/main" id="{6CE420DA-6113-4D7E-AA5E-5A152C40369E}"/>
                </a:ext>
              </a:extLst>
            </p:cNvPr>
            <p:cNvSpPr/>
            <p:nvPr/>
          </p:nvSpPr>
          <p:spPr>
            <a:xfrm>
              <a:off x="7204643" y="2603364"/>
              <a:ext cx="123586" cy="107641"/>
            </a:xfrm>
            <a:custGeom>
              <a:avLst/>
              <a:gdLst/>
              <a:ahLst/>
              <a:cxnLst/>
              <a:rect l="l" t="t" r="r" b="b"/>
              <a:pathLst>
                <a:path w="3883" h="3382" extrusionOk="0">
                  <a:moveTo>
                    <a:pt x="1942" y="1"/>
                  </a:moveTo>
                  <a:cubicBezTo>
                    <a:pt x="1846" y="1"/>
                    <a:pt x="1751" y="96"/>
                    <a:pt x="1751" y="203"/>
                  </a:cubicBezTo>
                  <a:lnTo>
                    <a:pt x="1751" y="2072"/>
                  </a:lnTo>
                  <a:lnTo>
                    <a:pt x="132" y="3013"/>
                  </a:lnTo>
                  <a:cubicBezTo>
                    <a:pt x="37" y="3072"/>
                    <a:pt x="1" y="3192"/>
                    <a:pt x="60" y="3287"/>
                  </a:cubicBezTo>
                  <a:cubicBezTo>
                    <a:pt x="84" y="3346"/>
                    <a:pt x="156" y="3382"/>
                    <a:pt x="215" y="3382"/>
                  </a:cubicBezTo>
                  <a:cubicBezTo>
                    <a:pt x="251" y="3382"/>
                    <a:pt x="298" y="3370"/>
                    <a:pt x="322" y="3358"/>
                  </a:cubicBezTo>
                  <a:lnTo>
                    <a:pt x="1942" y="2418"/>
                  </a:lnTo>
                  <a:lnTo>
                    <a:pt x="3573" y="3358"/>
                  </a:lnTo>
                  <a:cubicBezTo>
                    <a:pt x="3596" y="3370"/>
                    <a:pt x="3632" y="3382"/>
                    <a:pt x="3668" y="3382"/>
                  </a:cubicBezTo>
                  <a:cubicBezTo>
                    <a:pt x="3751" y="3382"/>
                    <a:pt x="3811" y="3358"/>
                    <a:pt x="3835" y="3287"/>
                  </a:cubicBezTo>
                  <a:cubicBezTo>
                    <a:pt x="3882" y="3192"/>
                    <a:pt x="3847" y="3072"/>
                    <a:pt x="3763" y="3013"/>
                  </a:cubicBezTo>
                  <a:lnTo>
                    <a:pt x="2144" y="2072"/>
                  </a:lnTo>
                  <a:lnTo>
                    <a:pt x="2144" y="203"/>
                  </a:lnTo>
                  <a:cubicBezTo>
                    <a:pt x="2144" y="96"/>
                    <a:pt x="2049" y="1"/>
                    <a:pt x="19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0157;p88">
              <a:extLst>
                <a:ext uri="{FF2B5EF4-FFF2-40B4-BE49-F238E27FC236}">
                  <a16:creationId xmlns:a16="http://schemas.microsoft.com/office/drawing/2014/main" id="{FFC13B71-1EFC-4A49-8F94-1B0E3AB51720}"/>
                </a:ext>
              </a:extLst>
            </p:cNvPr>
            <p:cNvSpPr/>
            <p:nvPr/>
          </p:nvSpPr>
          <p:spPr>
            <a:xfrm>
              <a:off x="7203147" y="2410871"/>
              <a:ext cx="133421" cy="178902"/>
            </a:xfrm>
            <a:custGeom>
              <a:avLst/>
              <a:gdLst/>
              <a:ahLst/>
              <a:cxnLst/>
              <a:rect l="l" t="t" r="r" b="b"/>
              <a:pathLst>
                <a:path w="4192" h="5621" extrusionOk="0">
                  <a:moveTo>
                    <a:pt x="2131" y="405"/>
                  </a:moveTo>
                  <a:cubicBezTo>
                    <a:pt x="2631" y="405"/>
                    <a:pt x="3048" y="822"/>
                    <a:pt x="3048" y="1322"/>
                  </a:cubicBezTo>
                  <a:lnTo>
                    <a:pt x="3048" y="1441"/>
                  </a:lnTo>
                  <a:lnTo>
                    <a:pt x="3036" y="1441"/>
                  </a:lnTo>
                  <a:cubicBezTo>
                    <a:pt x="2762" y="1381"/>
                    <a:pt x="2679" y="1012"/>
                    <a:pt x="2679" y="1012"/>
                  </a:cubicBezTo>
                  <a:cubicBezTo>
                    <a:pt x="2667" y="941"/>
                    <a:pt x="2608" y="881"/>
                    <a:pt x="2524" y="858"/>
                  </a:cubicBezTo>
                  <a:cubicBezTo>
                    <a:pt x="2515" y="856"/>
                    <a:pt x="2506" y="855"/>
                    <a:pt x="2497" y="855"/>
                  </a:cubicBezTo>
                  <a:cubicBezTo>
                    <a:pt x="2435" y="855"/>
                    <a:pt x="2375" y="889"/>
                    <a:pt x="2334" y="941"/>
                  </a:cubicBezTo>
                  <a:cubicBezTo>
                    <a:pt x="1977" y="1417"/>
                    <a:pt x="1191" y="1429"/>
                    <a:pt x="1179" y="1429"/>
                  </a:cubicBezTo>
                  <a:cubicBezTo>
                    <a:pt x="1143" y="1429"/>
                    <a:pt x="1131" y="1429"/>
                    <a:pt x="1119" y="1441"/>
                  </a:cubicBezTo>
                  <a:lnTo>
                    <a:pt x="1119" y="1322"/>
                  </a:lnTo>
                  <a:cubicBezTo>
                    <a:pt x="1119" y="822"/>
                    <a:pt x="1536" y="405"/>
                    <a:pt x="2036" y="405"/>
                  </a:cubicBezTo>
                  <a:close/>
                  <a:moveTo>
                    <a:pt x="976" y="1965"/>
                  </a:moveTo>
                  <a:lnTo>
                    <a:pt x="976" y="2215"/>
                  </a:lnTo>
                  <a:cubicBezTo>
                    <a:pt x="941" y="2191"/>
                    <a:pt x="905" y="2143"/>
                    <a:pt x="905" y="2084"/>
                  </a:cubicBezTo>
                  <a:cubicBezTo>
                    <a:pt x="905" y="2036"/>
                    <a:pt x="917" y="2012"/>
                    <a:pt x="953" y="1977"/>
                  </a:cubicBezTo>
                  <a:cubicBezTo>
                    <a:pt x="965" y="1977"/>
                    <a:pt x="965" y="1977"/>
                    <a:pt x="976" y="1965"/>
                  </a:cubicBezTo>
                  <a:close/>
                  <a:moveTo>
                    <a:pt x="3215" y="1977"/>
                  </a:moveTo>
                  <a:cubicBezTo>
                    <a:pt x="3239" y="2012"/>
                    <a:pt x="3251" y="2048"/>
                    <a:pt x="3251" y="2084"/>
                  </a:cubicBezTo>
                  <a:cubicBezTo>
                    <a:pt x="3251" y="2143"/>
                    <a:pt x="3227" y="2179"/>
                    <a:pt x="3191" y="2215"/>
                  </a:cubicBezTo>
                  <a:lnTo>
                    <a:pt x="3191" y="1977"/>
                  </a:lnTo>
                  <a:close/>
                  <a:moveTo>
                    <a:pt x="2441" y="1393"/>
                  </a:moveTo>
                  <a:cubicBezTo>
                    <a:pt x="2512" y="1536"/>
                    <a:pt x="2631" y="1679"/>
                    <a:pt x="2810" y="1750"/>
                  </a:cubicBezTo>
                  <a:lnTo>
                    <a:pt x="2810" y="2322"/>
                  </a:lnTo>
                  <a:cubicBezTo>
                    <a:pt x="2810" y="2679"/>
                    <a:pt x="2524" y="2941"/>
                    <a:pt x="2191" y="2941"/>
                  </a:cubicBezTo>
                  <a:lnTo>
                    <a:pt x="2012" y="2941"/>
                  </a:lnTo>
                  <a:cubicBezTo>
                    <a:pt x="1667" y="2941"/>
                    <a:pt x="1381" y="2667"/>
                    <a:pt x="1381" y="2322"/>
                  </a:cubicBezTo>
                  <a:lnTo>
                    <a:pt x="1381" y="1798"/>
                  </a:lnTo>
                  <a:cubicBezTo>
                    <a:pt x="1631" y="1774"/>
                    <a:pt x="2096" y="1679"/>
                    <a:pt x="2441" y="1393"/>
                  </a:cubicBezTo>
                  <a:close/>
                  <a:moveTo>
                    <a:pt x="2286" y="3346"/>
                  </a:moveTo>
                  <a:lnTo>
                    <a:pt x="2286" y="3453"/>
                  </a:lnTo>
                  <a:lnTo>
                    <a:pt x="2310" y="3453"/>
                  </a:lnTo>
                  <a:lnTo>
                    <a:pt x="2084" y="3679"/>
                  </a:lnTo>
                  <a:lnTo>
                    <a:pt x="1869" y="3477"/>
                  </a:lnTo>
                  <a:lnTo>
                    <a:pt x="1869" y="3346"/>
                  </a:lnTo>
                  <a:close/>
                  <a:moveTo>
                    <a:pt x="2048" y="0"/>
                  </a:moveTo>
                  <a:cubicBezTo>
                    <a:pt x="1322" y="0"/>
                    <a:pt x="726" y="596"/>
                    <a:pt x="726" y="1322"/>
                  </a:cubicBezTo>
                  <a:lnTo>
                    <a:pt x="726" y="1667"/>
                  </a:lnTo>
                  <a:cubicBezTo>
                    <a:pt x="607" y="1774"/>
                    <a:pt x="512" y="1917"/>
                    <a:pt x="512" y="2096"/>
                  </a:cubicBezTo>
                  <a:cubicBezTo>
                    <a:pt x="512" y="2393"/>
                    <a:pt x="738" y="2632"/>
                    <a:pt x="1036" y="2643"/>
                  </a:cubicBezTo>
                  <a:cubicBezTo>
                    <a:pt x="1107" y="2882"/>
                    <a:pt x="1274" y="3096"/>
                    <a:pt x="1500" y="3215"/>
                  </a:cubicBezTo>
                  <a:lnTo>
                    <a:pt x="1500" y="3322"/>
                  </a:lnTo>
                  <a:lnTo>
                    <a:pt x="691" y="3632"/>
                  </a:lnTo>
                  <a:cubicBezTo>
                    <a:pt x="619" y="3655"/>
                    <a:pt x="0" y="3917"/>
                    <a:pt x="0" y="4715"/>
                  </a:cubicBezTo>
                  <a:lnTo>
                    <a:pt x="0" y="5418"/>
                  </a:lnTo>
                  <a:cubicBezTo>
                    <a:pt x="0" y="5525"/>
                    <a:pt x="84" y="5608"/>
                    <a:pt x="191" y="5608"/>
                  </a:cubicBezTo>
                  <a:lnTo>
                    <a:pt x="691" y="5608"/>
                  </a:lnTo>
                  <a:cubicBezTo>
                    <a:pt x="798" y="5608"/>
                    <a:pt x="893" y="5525"/>
                    <a:pt x="893" y="5418"/>
                  </a:cubicBezTo>
                  <a:cubicBezTo>
                    <a:pt x="893" y="5310"/>
                    <a:pt x="798" y="5227"/>
                    <a:pt x="691" y="5227"/>
                  </a:cubicBezTo>
                  <a:lnTo>
                    <a:pt x="393" y="5227"/>
                  </a:lnTo>
                  <a:lnTo>
                    <a:pt x="393" y="4715"/>
                  </a:lnTo>
                  <a:cubicBezTo>
                    <a:pt x="393" y="4167"/>
                    <a:pt x="834" y="4013"/>
                    <a:pt x="846" y="4001"/>
                  </a:cubicBezTo>
                  <a:lnTo>
                    <a:pt x="857" y="4001"/>
                  </a:lnTo>
                  <a:lnTo>
                    <a:pt x="1608" y="3715"/>
                  </a:lnTo>
                  <a:lnTo>
                    <a:pt x="1989" y="4108"/>
                  </a:lnTo>
                  <a:cubicBezTo>
                    <a:pt x="2024" y="4132"/>
                    <a:pt x="2084" y="4167"/>
                    <a:pt x="2119" y="4167"/>
                  </a:cubicBezTo>
                  <a:cubicBezTo>
                    <a:pt x="2179" y="4167"/>
                    <a:pt x="2227" y="4132"/>
                    <a:pt x="2262" y="4108"/>
                  </a:cubicBezTo>
                  <a:lnTo>
                    <a:pt x="2631" y="3715"/>
                  </a:lnTo>
                  <a:lnTo>
                    <a:pt x="3370" y="4013"/>
                  </a:lnTo>
                  <a:lnTo>
                    <a:pt x="3393" y="4013"/>
                  </a:lnTo>
                  <a:cubicBezTo>
                    <a:pt x="3405" y="4013"/>
                    <a:pt x="3834" y="4179"/>
                    <a:pt x="3834" y="4727"/>
                  </a:cubicBezTo>
                  <a:lnTo>
                    <a:pt x="3834" y="5239"/>
                  </a:lnTo>
                  <a:lnTo>
                    <a:pt x="1334" y="5239"/>
                  </a:lnTo>
                  <a:cubicBezTo>
                    <a:pt x="1227" y="5239"/>
                    <a:pt x="1143" y="5322"/>
                    <a:pt x="1143" y="5430"/>
                  </a:cubicBezTo>
                  <a:cubicBezTo>
                    <a:pt x="1143" y="5537"/>
                    <a:pt x="1227" y="5620"/>
                    <a:pt x="1334" y="5620"/>
                  </a:cubicBezTo>
                  <a:lnTo>
                    <a:pt x="4048" y="5620"/>
                  </a:lnTo>
                  <a:cubicBezTo>
                    <a:pt x="4108" y="5608"/>
                    <a:pt x="4191" y="5525"/>
                    <a:pt x="4191" y="5418"/>
                  </a:cubicBezTo>
                  <a:lnTo>
                    <a:pt x="4191" y="4715"/>
                  </a:lnTo>
                  <a:cubicBezTo>
                    <a:pt x="4191" y="3917"/>
                    <a:pt x="3572" y="3655"/>
                    <a:pt x="3501" y="3632"/>
                  </a:cubicBezTo>
                  <a:lnTo>
                    <a:pt x="2703" y="3322"/>
                  </a:lnTo>
                  <a:lnTo>
                    <a:pt x="2703" y="3215"/>
                  </a:lnTo>
                  <a:cubicBezTo>
                    <a:pt x="2917" y="3096"/>
                    <a:pt x="3084" y="2882"/>
                    <a:pt x="3167" y="2643"/>
                  </a:cubicBezTo>
                  <a:cubicBezTo>
                    <a:pt x="3453" y="2620"/>
                    <a:pt x="3679" y="2382"/>
                    <a:pt x="3679" y="2096"/>
                  </a:cubicBezTo>
                  <a:cubicBezTo>
                    <a:pt x="3679" y="1917"/>
                    <a:pt x="3596" y="1774"/>
                    <a:pt x="3465" y="1667"/>
                  </a:cubicBezTo>
                  <a:lnTo>
                    <a:pt x="3465" y="1322"/>
                  </a:lnTo>
                  <a:cubicBezTo>
                    <a:pt x="3465" y="596"/>
                    <a:pt x="2870" y="0"/>
                    <a:pt x="21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0158;p88">
              <a:extLst>
                <a:ext uri="{FF2B5EF4-FFF2-40B4-BE49-F238E27FC236}">
                  <a16:creationId xmlns:a16="http://schemas.microsoft.com/office/drawing/2014/main" id="{375B6971-447E-40E6-9AE4-428B04D803FD}"/>
                </a:ext>
              </a:extLst>
            </p:cNvPr>
            <p:cNvSpPr/>
            <p:nvPr/>
          </p:nvSpPr>
          <p:spPr>
            <a:xfrm>
              <a:off x="7334245" y="2602600"/>
              <a:ext cx="134949" cy="179284"/>
            </a:xfrm>
            <a:custGeom>
              <a:avLst/>
              <a:gdLst/>
              <a:ahLst/>
              <a:cxnLst/>
              <a:rect l="l" t="t" r="r" b="b"/>
              <a:pathLst>
                <a:path w="4240" h="5633" extrusionOk="0">
                  <a:moveTo>
                    <a:pt x="2144" y="394"/>
                  </a:moveTo>
                  <a:cubicBezTo>
                    <a:pt x="2656" y="394"/>
                    <a:pt x="3073" y="810"/>
                    <a:pt x="3073" y="1311"/>
                  </a:cubicBezTo>
                  <a:lnTo>
                    <a:pt x="3073" y="1430"/>
                  </a:lnTo>
                  <a:lnTo>
                    <a:pt x="3049" y="1430"/>
                  </a:lnTo>
                  <a:cubicBezTo>
                    <a:pt x="2787" y="1370"/>
                    <a:pt x="2692" y="1001"/>
                    <a:pt x="2692" y="1001"/>
                  </a:cubicBezTo>
                  <a:cubicBezTo>
                    <a:pt x="2680" y="930"/>
                    <a:pt x="2620" y="870"/>
                    <a:pt x="2549" y="846"/>
                  </a:cubicBezTo>
                  <a:cubicBezTo>
                    <a:pt x="2539" y="845"/>
                    <a:pt x="2530" y="844"/>
                    <a:pt x="2521" y="844"/>
                  </a:cubicBezTo>
                  <a:cubicBezTo>
                    <a:pt x="2456" y="844"/>
                    <a:pt x="2389" y="878"/>
                    <a:pt x="2358" y="930"/>
                  </a:cubicBezTo>
                  <a:cubicBezTo>
                    <a:pt x="2001" y="1418"/>
                    <a:pt x="1203" y="1430"/>
                    <a:pt x="1191" y="1430"/>
                  </a:cubicBezTo>
                  <a:lnTo>
                    <a:pt x="1132" y="1430"/>
                  </a:lnTo>
                  <a:lnTo>
                    <a:pt x="1132" y="1311"/>
                  </a:lnTo>
                  <a:cubicBezTo>
                    <a:pt x="1132" y="810"/>
                    <a:pt x="1549" y="394"/>
                    <a:pt x="2061" y="394"/>
                  </a:cubicBezTo>
                  <a:close/>
                  <a:moveTo>
                    <a:pt x="3227" y="1965"/>
                  </a:moveTo>
                  <a:cubicBezTo>
                    <a:pt x="3263" y="2001"/>
                    <a:pt x="3275" y="2037"/>
                    <a:pt x="3275" y="2073"/>
                  </a:cubicBezTo>
                  <a:cubicBezTo>
                    <a:pt x="3275" y="2132"/>
                    <a:pt x="3251" y="2180"/>
                    <a:pt x="3215" y="2203"/>
                  </a:cubicBezTo>
                  <a:lnTo>
                    <a:pt x="3215" y="1965"/>
                  </a:lnTo>
                  <a:close/>
                  <a:moveTo>
                    <a:pt x="1001" y="1965"/>
                  </a:moveTo>
                  <a:lnTo>
                    <a:pt x="1001" y="2215"/>
                  </a:lnTo>
                  <a:cubicBezTo>
                    <a:pt x="953" y="2192"/>
                    <a:pt x="929" y="2144"/>
                    <a:pt x="929" y="2084"/>
                  </a:cubicBezTo>
                  <a:cubicBezTo>
                    <a:pt x="929" y="2037"/>
                    <a:pt x="941" y="2013"/>
                    <a:pt x="965" y="1977"/>
                  </a:cubicBezTo>
                  <a:cubicBezTo>
                    <a:pt x="989" y="1977"/>
                    <a:pt x="989" y="1977"/>
                    <a:pt x="1001" y="1965"/>
                  </a:cubicBezTo>
                  <a:close/>
                  <a:moveTo>
                    <a:pt x="2442" y="1406"/>
                  </a:moveTo>
                  <a:cubicBezTo>
                    <a:pt x="2513" y="1537"/>
                    <a:pt x="2632" y="1680"/>
                    <a:pt x="2811" y="1763"/>
                  </a:cubicBezTo>
                  <a:lnTo>
                    <a:pt x="2811" y="2323"/>
                  </a:lnTo>
                  <a:cubicBezTo>
                    <a:pt x="2834" y="2668"/>
                    <a:pt x="2549" y="2954"/>
                    <a:pt x="2191" y="2954"/>
                  </a:cubicBezTo>
                  <a:lnTo>
                    <a:pt x="2013" y="2954"/>
                  </a:lnTo>
                  <a:cubicBezTo>
                    <a:pt x="1668" y="2954"/>
                    <a:pt x="1382" y="2668"/>
                    <a:pt x="1382" y="2323"/>
                  </a:cubicBezTo>
                  <a:lnTo>
                    <a:pt x="1382" y="1799"/>
                  </a:lnTo>
                  <a:cubicBezTo>
                    <a:pt x="1644" y="1775"/>
                    <a:pt x="2084" y="1680"/>
                    <a:pt x="2442" y="1406"/>
                  </a:cubicBezTo>
                  <a:close/>
                  <a:moveTo>
                    <a:pt x="2311" y="3335"/>
                  </a:moveTo>
                  <a:lnTo>
                    <a:pt x="2322" y="3442"/>
                  </a:lnTo>
                  <a:lnTo>
                    <a:pt x="2096" y="3668"/>
                  </a:lnTo>
                  <a:lnTo>
                    <a:pt x="1894" y="3466"/>
                  </a:lnTo>
                  <a:lnTo>
                    <a:pt x="1894" y="3335"/>
                  </a:lnTo>
                  <a:close/>
                  <a:moveTo>
                    <a:pt x="2061" y="1"/>
                  </a:moveTo>
                  <a:cubicBezTo>
                    <a:pt x="1322" y="1"/>
                    <a:pt x="727" y="596"/>
                    <a:pt x="727" y="1322"/>
                  </a:cubicBezTo>
                  <a:lnTo>
                    <a:pt x="727" y="1668"/>
                  </a:lnTo>
                  <a:cubicBezTo>
                    <a:pt x="608" y="1775"/>
                    <a:pt x="525" y="1918"/>
                    <a:pt x="525" y="2096"/>
                  </a:cubicBezTo>
                  <a:cubicBezTo>
                    <a:pt x="525" y="2394"/>
                    <a:pt x="739" y="2632"/>
                    <a:pt x="1037" y="2656"/>
                  </a:cubicBezTo>
                  <a:cubicBezTo>
                    <a:pt x="1120" y="2894"/>
                    <a:pt x="1275" y="3096"/>
                    <a:pt x="1501" y="3216"/>
                  </a:cubicBezTo>
                  <a:lnTo>
                    <a:pt x="1501" y="3323"/>
                  </a:lnTo>
                  <a:lnTo>
                    <a:pt x="703" y="3632"/>
                  </a:lnTo>
                  <a:cubicBezTo>
                    <a:pt x="620" y="3668"/>
                    <a:pt x="1" y="3918"/>
                    <a:pt x="1" y="4716"/>
                  </a:cubicBezTo>
                  <a:lnTo>
                    <a:pt x="1" y="5418"/>
                  </a:lnTo>
                  <a:cubicBezTo>
                    <a:pt x="1" y="5525"/>
                    <a:pt x="84" y="5609"/>
                    <a:pt x="191" y="5609"/>
                  </a:cubicBezTo>
                  <a:lnTo>
                    <a:pt x="703" y="5609"/>
                  </a:lnTo>
                  <a:cubicBezTo>
                    <a:pt x="798" y="5609"/>
                    <a:pt x="894" y="5525"/>
                    <a:pt x="894" y="5418"/>
                  </a:cubicBezTo>
                  <a:cubicBezTo>
                    <a:pt x="894" y="5311"/>
                    <a:pt x="798" y="5228"/>
                    <a:pt x="703" y="5228"/>
                  </a:cubicBezTo>
                  <a:lnTo>
                    <a:pt x="406" y="5228"/>
                  </a:lnTo>
                  <a:lnTo>
                    <a:pt x="406" y="4716"/>
                  </a:lnTo>
                  <a:cubicBezTo>
                    <a:pt x="406" y="4168"/>
                    <a:pt x="834" y="4025"/>
                    <a:pt x="846" y="4001"/>
                  </a:cubicBezTo>
                  <a:lnTo>
                    <a:pt x="858" y="4001"/>
                  </a:lnTo>
                  <a:lnTo>
                    <a:pt x="1608" y="3727"/>
                  </a:lnTo>
                  <a:lnTo>
                    <a:pt x="1989" y="4108"/>
                  </a:lnTo>
                  <a:cubicBezTo>
                    <a:pt x="2025" y="4144"/>
                    <a:pt x="2084" y="4168"/>
                    <a:pt x="2132" y="4168"/>
                  </a:cubicBezTo>
                  <a:cubicBezTo>
                    <a:pt x="2191" y="4168"/>
                    <a:pt x="2227" y="4144"/>
                    <a:pt x="2263" y="4108"/>
                  </a:cubicBezTo>
                  <a:lnTo>
                    <a:pt x="2632" y="3727"/>
                  </a:lnTo>
                  <a:lnTo>
                    <a:pt x="3382" y="4025"/>
                  </a:lnTo>
                  <a:lnTo>
                    <a:pt x="3394" y="4025"/>
                  </a:lnTo>
                  <a:cubicBezTo>
                    <a:pt x="3406" y="4025"/>
                    <a:pt x="3835" y="4180"/>
                    <a:pt x="3835" y="4739"/>
                  </a:cubicBezTo>
                  <a:lnTo>
                    <a:pt x="3835" y="5240"/>
                  </a:lnTo>
                  <a:lnTo>
                    <a:pt x="1334" y="5240"/>
                  </a:lnTo>
                  <a:cubicBezTo>
                    <a:pt x="1239" y="5240"/>
                    <a:pt x="1144" y="5335"/>
                    <a:pt x="1144" y="5430"/>
                  </a:cubicBezTo>
                  <a:cubicBezTo>
                    <a:pt x="1144" y="5537"/>
                    <a:pt x="1239" y="5632"/>
                    <a:pt x="1334" y="5632"/>
                  </a:cubicBezTo>
                  <a:lnTo>
                    <a:pt x="4049" y="5632"/>
                  </a:lnTo>
                  <a:cubicBezTo>
                    <a:pt x="4156" y="5632"/>
                    <a:pt x="4239" y="5537"/>
                    <a:pt x="4239" y="5430"/>
                  </a:cubicBezTo>
                  <a:lnTo>
                    <a:pt x="4239" y="4739"/>
                  </a:lnTo>
                  <a:cubicBezTo>
                    <a:pt x="4204" y="3918"/>
                    <a:pt x="3573" y="3668"/>
                    <a:pt x="3501" y="3632"/>
                  </a:cubicBezTo>
                  <a:lnTo>
                    <a:pt x="2715" y="3323"/>
                  </a:lnTo>
                  <a:lnTo>
                    <a:pt x="2715" y="3216"/>
                  </a:lnTo>
                  <a:cubicBezTo>
                    <a:pt x="2918" y="3096"/>
                    <a:pt x="3084" y="2894"/>
                    <a:pt x="3168" y="2656"/>
                  </a:cubicBezTo>
                  <a:cubicBezTo>
                    <a:pt x="3454" y="2620"/>
                    <a:pt x="3680" y="2382"/>
                    <a:pt x="3680" y="2096"/>
                  </a:cubicBezTo>
                  <a:cubicBezTo>
                    <a:pt x="3680" y="1918"/>
                    <a:pt x="3608" y="1775"/>
                    <a:pt x="3465" y="1668"/>
                  </a:cubicBezTo>
                  <a:lnTo>
                    <a:pt x="3465" y="1322"/>
                  </a:lnTo>
                  <a:cubicBezTo>
                    <a:pt x="3465" y="596"/>
                    <a:pt x="2870" y="1"/>
                    <a:pt x="21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0159;p88">
              <a:extLst>
                <a:ext uri="{FF2B5EF4-FFF2-40B4-BE49-F238E27FC236}">
                  <a16:creationId xmlns:a16="http://schemas.microsoft.com/office/drawing/2014/main" id="{E4F80766-AD04-4C6C-861D-C6573803777D}"/>
                </a:ext>
              </a:extLst>
            </p:cNvPr>
            <p:cNvSpPr/>
            <p:nvPr/>
          </p:nvSpPr>
          <p:spPr>
            <a:xfrm>
              <a:off x="7070872" y="2602600"/>
              <a:ext cx="134949" cy="179284"/>
            </a:xfrm>
            <a:custGeom>
              <a:avLst/>
              <a:gdLst/>
              <a:ahLst/>
              <a:cxnLst/>
              <a:rect l="l" t="t" r="r" b="b"/>
              <a:pathLst>
                <a:path w="4240" h="5633" extrusionOk="0">
                  <a:moveTo>
                    <a:pt x="2144" y="394"/>
                  </a:moveTo>
                  <a:cubicBezTo>
                    <a:pt x="2656" y="394"/>
                    <a:pt x="3073" y="810"/>
                    <a:pt x="3073" y="1311"/>
                  </a:cubicBezTo>
                  <a:lnTo>
                    <a:pt x="3073" y="1430"/>
                  </a:lnTo>
                  <a:lnTo>
                    <a:pt x="3049" y="1430"/>
                  </a:lnTo>
                  <a:cubicBezTo>
                    <a:pt x="2787" y="1370"/>
                    <a:pt x="2692" y="1001"/>
                    <a:pt x="2692" y="1001"/>
                  </a:cubicBezTo>
                  <a:cubicBezTo>
                    <a:pt x="2680" y="930"/>
                    <a:pt x="2620" y="870"/>
                    <a:pt x="2549" y="846"/>
                  </a:cubicBezTo>
                  <a:cubicBezTo>
                    <a:pt x="2540" y="845"/>
                    <a:pt x="2530" y="844"/>
                    <a:pt x="2521" y="844"/>
                  </a:cubicBezTo>
                  <a:cubicBezTo>
                    <a:pt x="2457" y="844"/>
                    <a:pt x="2389" y="878"/>
                    <a:pt x="2358" y="930"/>
                  </a:cubicBezTo>
                  <a:cubicBezTo>
                    <a:pt x="2001" y="1418"/>
                    <a:pt x="1203" y="1430"/>
                    <a:pt x="1192" y="1430"/>
                  </a:cubicBezTo>
                  <a:lnTo>
                    <a:pt x="1132" y="1430"/>
                  </a:lnTo>
                  <a:lnTo>
                    <a:pt x="1132" y="1311"/>
                  </a:lnTo>
                  <a:cubicBezTo>
                    <a:pt x="1132" y="810"/>
                    <a:pt x="1549" y="394"/>
                    <a:pt x="2061" y="394"/>
                  </a:cubicBezTo>
                  <a:close/>
                  <a:moveTo>
                    <a:pt x="3227" y="1965"/>
                  </a:moveTo>
                  <a:cubicBezTo>
                    <a:pt x="3263" y="2001"/>
                    <a:pt x="3275" y="2037"/>
                    <a:pt x="3275" y="2073"/>
                  </a:cubicBezTo>
                  <a:cubicBezTo>
                    <a:pt x="3275" y="2132"/>
                    <a:pt x="3239" y="2180"/>
                    <a:pt x="3216" y="2203"/>
                  </a:cubicBezTo>
                  <a:lnTo>
                    <a:pt x="3216" y="1965"/>
                  </a:lnTo>
                  <a:close/>
                  <a:moveTo>
                    <a:pt x="1001" y="1965"/>
                  </a:moveTo>
                  <a:lnTo>
                    <a:pt x="1001" y="2215"/>
                  </a:lnTo>
                  <a:cubicBezTo>
                    <a:pt x="953" y="2192"/>
                    <a:pt x="930" y="2144"/>
                    <a:pt x="930" y="2084"/>
                  </a:cubicBezTo>
                  <a:cubicBezTo>
                    <a:pt x="930" y="2037"/>
                    <a:pt x="941" y="2013"/>
                    <a:pt x="965" y="1977"/>
                  </a:cubicBezTo>
                  <a:cubicBezTo>
                    <a:pt x="989" y="1977"/>
                    <a:pt x="989" y="1977"/>
                    <a:pt x="1001" y="1965"/>
                  </a:cubicBezTo>
                  <a:close/>
                  <a:moveTo>
                    <a:pt x="2454" y="1406"/>
                  </a:moveTo>
                  <a:cubicBezTo>
                    <a:pt x="2525" y="1537"/>
                    <a:pt x="2644" y="1680"/>
                    <a:pt x="2823" y="1763"/>
                  </a:cubicBezTo>
                  <a:lnTo>
                    <a:pt x="2823" y="2323"/>
                  </a:lnTo>
                  <a:cubicBezTo>
                    <a:pt x="2835" y="2668"/>
                    <a:pt x="2549" y="2954"/>
                    <a:pt x="2204" y="2954"/>
                  </a:cubicBezTo>
                  <a:lnTo>
                    <a:pt x="2025" y="2954"/>
                  </a:lnTo>
                  <a:cubicBezTo>
                    <a:pt x="1680" y="2954"/>
                    <a:pt x="1406" y="2668"/>
                    <a:pt x="1406" y="2323"/>
                  </a:cubicBezTo>
                  <a:lnTo>
                    <a:pt x="1406" y="1799"/>
                  </a:lnTo>
                  <a:cubicBezTo>
                    <a:pt x="1656" y="1775"/>
                    <a:pt x="2120" y="1680"/>
                    <a:pt x="2454" y="1406"/>
                  </a:cubicBezTo>
                  <a:close/>
                  <a:moveTo>
                    <a:pt x="2311" y="3335"/>
                  </a:moveTo>
                  <a:lnTo>
                    <a:pt x="2323" y="3442"/>
                  </a:lnTo>
                  <a:lnTo>
                    <a:pt x="2096" y="3668"/>
                  </a:lnTo>
                  <a:lnTo>
                    <a:pt x="1894" y="3466"/>
                  </a:lnTo>
                  <a:lnTo>
                    <a:pt x="1894" y="3335"/>
                  </a:lnTo>
                  <a:close/>
                  <a:moveTo>
                    <a:pt x="2061" y="1"/>
                  </a:moveTo>
                  <a:cubicBezTo>
                    <a:pt x="1322" y="1"/>
                    <a:pt x="727" y="596"/>
                    <a:pt x="727" y="1322"/>
                  </a:cubicBezTo>
                  <a:lnTo>
                    <a:pt x="727" y="1668"/>
                  </a:lnTo>
                  <a:cubicBezTo>
                    <a:pt x="608" y="1775"/>
                    <a:pt x="525" y="1918"/>
                    <a:pt x="525" y="2096"/>
                  </a:cubicBezTo>
                  <a:cubicBezTo>
                    <a:pt x="525" y="2394"/>
                    <a:pt x="739" y="2632"/>
                    <a:pt x="1037" y="2656"/>
                  </a:cubicBezTo>
                  <a:cubicBezTo>
                    <a:pt x="1120" y="2894"/>
                    <a:pt x="1275" y="3096"/>
                    <a:pt x="1501" y="3216"/>
                  </a:cubicBezTo>
                  <a:lnTo>
                    <a:pt x="1501" y="3323"/>
                  </a:lnTo>
                  <a:lnTo>
                    <a:pt x="703" y="3632"/>
                  </a:lnTo>
                  <a:cubicBezTo>
                    <a:pt x="620" y="3668"/>
                    <a:pt x="1" y="3918"/>
                    <a:pt x="1" y="4716"/>
                  </a:cubicBezTo>
                  <a:lnTo>
                    <a:pt x="1" y="5418"/>
                  </a:lnTo>
                  <a:cubicBezTo>
                    <a:pt x="1" y="5525"/>
                    <a:pt x="84" y="5609"/>
                    <a:pt x="191" y="5609"/>
                  </a:cubicBezTo>
                  <a:lnTo>
                    <a:pt x="703" y="5609"/>
                  </a:lnTo>
                  <a:cubicBezTo>
                    <a:pt x="799" y="5609"/>
                    <a:pt x="894" y="5525"/>
                    <a:pt x="894" y="5418"/>
                  </a:cubicBezTo>
                  <a:cubicBezTo>
                    <a:pt x="894" y="5311"/>
                    <a:pt x="799" y="5228"/>
                    <a:pt x="703" y="5228"/>
                  </a:cubicBezTo>
                  <a:lnTo>
                    <a:pt x="406" y="5228"/>
                  </a:lnTo>
                  <a:lnTo>
                    <a:pt x="406" y="4716"/>
                  </a:lnTo>
                  <a:cubicBezTo>
                    <a:pt x="406" y="4168"/>
                    <a:pt x="834" y="4025"/>
                    <a:pt x="846" y="4001"/>
                  </a:cubicBezTo>
                  <a:lnTo>
                    <a:pt x="858" y="4001"/>
                  </a:lnTo>
                  <a:lnTo>
                    <a:pt x="1608" y="3727"/>
                  </a:lnTo>
                  <a:lnTo>
                    <a:pt x="1989" y="4108"/>
                  </a:lnTo>
                  <a:cubicBezTo>
                    <a:pt x="2025" y="4144"/>
                    <a:pt x="2084" y="4168"/>
                    <a:pt x="2132" y="4168"/>
                  </a:cubicBezTo>
                  <a:cubicBezTo>
                    <a:pt x="2192" y="4168"/>
                    <a:pt x="2227" y="4144"/>
                    <a:pt x="2263" y="4108"/>
                  </a:cubicBezTo>
                  <a:lnTo>
                    <a:pt x="2632" y="3727"/>
                  </a:lnTo>
                  <a:lnTo>
                    <a:pt x="3382" y="4025"/>
                  </a:lnTo>
                  <a:lnTo>
                    <a:pt x="3394" y="4025"/>
                  </a:lnTo>
                  <a:cubicBezTo>
                    <a:pt x="3406" y="4025"/>
                    <a:pt x="3835" y="4180"/>
                    <a:pt x="3835" y="4739"/>
                  </a:cubicBezTo>
                  <a:lnTo>
                    <a:pt x="3835" y="5240"/>
                  </a:lnTo>
                  <a:lnTo>
                    <a:pt x="1334" y="5240"/>
                  </a:lnTo>
                  <a:cubicBezTo>
                    <a:pt x="1239" y="5240"/>
                    <a:pt x="1144" y="5335"/>
                    <a:pt x="1144" y="5430"/>
                  </a:cubicBezTo>
                  <a:cubicBezTo>
                    <a:pt x="1144" y="5537"/>
                    <a:pt x="1239" y="5632"/>
                    <a:pt x="1334" y="5632"/>
                  </a:cubicBezTo>
                  <a:lnTo>
                    <a:pt x="4049" y="5632"/>
                  </a:lnTo>
                  <a:cubicBezTo>
                    <a:pt x="4156" y="5632"/>
                    <a:pt x="4240" y="5537"/>
                    <a:pt x="4240" y="5430"/>
                  </a:cubicBezTo>
                  <a:lnTo>
                    <a:pt x="4240" y="4739"/>
                  </a:lnTo>
                  <a:cubicBezTo>
                    <a:pt x="4216" y="3918"/>
                    <a:pt x="3573" y="3668"/>
                    <a:pt x="3501" y="3632"/>
                  </a:cubicBezTo>
                  <a:lnTo>
                    <a:pt x="2716" y="3323"/>
                  </a:lnTo>
                  <a:lnTo>
                    <a:pt x="2716" y="3216"/>
                  </a:lnTo>
                  <a:cubicBezTo>
                    <a:pt x="2918" y="3096"/>
                    <a:pt x="3085" y="2894"/>
                    <a:pt x="3168" y="2656"/>
                  </a:cubicBezTo>
                  <a:cubicBezTo>
                    <a:pt x="3454" y="2620"/>
                    <a:pt x="3680" y="2382"/>
                    <a:pt x="3680" y="2096"/>
                  </a:cubicBezTo>
                  <a:cubicBezTo>
                    <a:pt x="3680" y="1918"/>
                    <a:pt x="3608" y="1775"/>
                    <a:pt x="3466" y="1668"/>
                  </a:cubicBezTo>
                  <a:lnTo>
                    <a:pt x="3466" y="1322"/>
                  </a:lnTo>
                  <a:cubicBezTo>
                    <a:pt x="3466" y="596"/>
                    <a:pt x="2870" y="1"/>
                    <a:pt x="21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18155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2ACB4B47-2787-423F-95FC-B0D0E5858B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" t="7814" r="8021"/>
          <a:stretch/>
        </p:blipFill>
        <p:spPr>
          <a:xfrm>
            <a:off x="677334" y="607353"/>
            <a:ext cx="3212172" cy="4000872"/>
          </a:xfrm>
          <a:prstGeom prst="rect">
            <a:avLst/>
          </a:prstGeom>
          <a:effectLst>
            <a:reflection blurRad="6350" stA="50000" endA="295" endPos="92000" dist="101600" dir="5400000" sy="-100000" algn="bl" rotWithShape="0"/>
          </a:effectLst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2DE0D363-CDE7-457B-86D4-D92BD8B4C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56238"/>
            <a:ext cx="8596668" cy="1320800"/>
          </a:xfrm>
        </p:spPr>
        <p:txBody>
          <a:bodyPr>
            <a:normAutofit/>
          </a:bodyPr>
          <a:lstStyle/>
          <a:p>
            <a:r>
              <a:rPr lang="el-GR" sz="2700" b="1" dirty="0">
                <a:solidFill>
                  <a:schemeClr val="accent2">
                    <a:lumMod val="75000"/>
                  </a:schemeClr>
                </a:solidFill>
              </a:rPr>
              <a:t>ΔΙΑΧΕΙΡΙΣΗ ΑΛΛΑΓΩΝ ΚΑΙ </a:t>
            </a:r>
            <a:br>
              <a:rPr lang="el-GR" sz="27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l-GR" sz="2700" b="1" dirty="0">
                <a:solidFill>
                  <a:schemeClr val="accent2">
                    <a:lumMod val="75000"/>
                  </a:schemeClr>
                </a:solidFill>
              </a:rPr>
              <a:t>ΣΥΜΜΕΤΟΧΗ ΤΟΥ ΑΝΘΡΩΠΙΝΟΥ ΔΥΝΑΜΙΚΟΥ.</a:t>
            </a:r>
            <a:endParaRPr lang="el-GR" sz="2700" b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1FB2CA8-F492-4EFA-AD9F-BEAC04353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4767251"/>
            <a:ext cx="8596668" cy="167250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l-GR" dirty="0">
                <a:latin typeface="Century Gothic" panose="020B0502020202020204" pitchFamily="34" charset="0"/>
              </a:rPr>
              <a:t>Επιπλέον, </a:t>
            </a:r>
            <a:r>
              <a:rPr lang="el-GR" b="1" dirty="0">
                <a:latin typeface="Century Gothic" panose="020B0502020202020204" pitchFamily="34" charset="0"/>
              </a:rPr>
              <a:t>η διαχείριση  </a:t>
            </a:r>
            <a:r>
              <a:rPr lang="el-GR" dirty="0">
                <a:latin typeface="Century Gothic" panose="020B0502020202020204" pitchFamily="34" charset="0"/>
              </a:rPr>
              <a:t>εταιρικών αλλαγών είναι </a:t>
            </a:r>
            <a:r>
              <a:rPr lang="el-GR" b="1" dirty="0">
                <a:latin typeface="Century Gothic" panose="020B0502020202020204" pitchFamily="34" charset="0"/>
              </a:rPr>
              <a:t>κρίσιμη</a:t>
            </a:r>
            <a:r>
              <a:rPr lang="el-GR" dirty="0">
                <a:latin typeface="Century Gothic" panose="020B0502020202020204" pitchFamily="34" charset="0"/>
              </a:rPr>
              <a:t> για την καλλιέργεια ενός βιώσιμου μέλλοντος, καθώς οι οργανισμοί αντιμετωπίζουν συνεχείς </a:t>
            </a:r>
            <a:r>
              <a:rPr lang="el-GR" b="1" dirty="0">
                <a:latin typeface="Century Gothic" panose="020B0502020202020204" pitchFamily="34" charset="0"/>
              </a:rPr>
              <a:t>προκλήσεις</a:t>
            </a:r>
            <a:r>
              <a:rPr lang="el-GR" dirty="0">
                <a:latin typeface="Century Gothic" panose="020B0502020202020204" pitchFamily="34" charset="0"/>
              </a:rPr>
              <a:t> που απαιτούν </a:t>
            </a:r>
            <a:r>
              <a:rPr lang="el-GR" b="1" dirty="0">
                <a:latin typeface="Century Gothic" panose="020B0502020202020204" pitchFamily="34" charset="0"/>
              </a:rPr>
              <a:t>προσαρμογή</a:t>
            </a:r>
            <a:r>
              <a:rPr lang="el-GR" dirty="0">
                <a:latin typeface="Century Gothic" panose="020B0502020202020204" pitchFamily="34" charset="0"/>
              </a:rPr>
              <a:t> και </a:t>
            </a:r>
            <a:r>
              <a:rPr lang="el-GR" b="1" dirty="0">
                <a:latin typeface="Century Gothic" panose="020B0502020202020204" pitchFamily="34" charset="0"/>
              </a:rPr>
              <a:t>καινοτομία</a:t>
            </a:r>
            <a:r>
              <a:rPr lang="el-GR" dirty="0">
                <a:latin typeface="Century Gothic" panose="020B0502020202020204" pitchFamily="34" charset="0"/>
              </a:rPr>
              <a:t>. </a:t>
            </a:r>
          </a:p>
        </p:txBody>
      </p:sp>
      <p:grpSp>
        <p:nvGrpSpPr>
          <p:cNvPr id="4" name="Google Shape;10177;p88">
            <a:extLst>
              <a:ext uri="{FF2B5EF4-FFF2-40B4-BE49-F238E27FC236}">
                <a16:creationId xmlns:a16="http://schemas.microsoft.com/office/drawing/2014/main" id="{D7F1732E-9263-47E5-83A6-066DC9882C03}"/>
              </a:ext>
            </a:extLst>
          </p:cNvPr>
          <p:cNvGrpSpPr/>
          <p:nvPr/>
        </p:nvGrpSpPr>
        <p:grpSpPr>
          <a:xfrm>
            <a:off x="5505555" y="1676888"/>
            <a:ext cx="2384708" cy="2339415"/>
            <a:chOff x="7521454" y="2906139"/>
            <a:chExt cx="359651" cy="371013"/>
          </a:xfrm>
          <a:solidFill>
            <a:schemeClr val="accent2">
              <a:lumMod val="75000"/>
            </a:schemeClr>
          </a:solidFill>
        </p:grpSpPr>
        <p:sp>
          <p:nvSpPr>
            <p:cNvPr id="5" name="Google Shape;10178;p88">
              <a:extLst>
                <a:ext uri="{FF2B5EF4-FFF2-40B4-BE49-F238E27FC236}">
                  <a16:creationId xmlns:a16="http://schemas.microsoft.com/office/drawing/2014/main" id="{F8C211F7-53D1-4B91-82AE-249F50F9FAE0}"/>
                </a:ext>
              </a:extLst>
            </p:cNvPr>
            <p:cNvSpPr/>
            <p:nvPr/>
          </p:nvSpPr>
          <p:spPr>
            <a:xfrm>
              <a:off x="7614677" y="3138830"/>
              <a:ext cx="79983" cy="138322"/>
            </a:xfrm>
            <a:custGeom>
              <a:avLst/>
              <a:gdLst/>
              <a:ahLst/>
              <a:cxnLst/>
              <a:rect l="l" t="t" r="r" b="b"/>
              <a:pathLst>
                <a:path w="2513" h="4346" extrusionOk="0">
                  <a:moveTo>
                    <a:pt x="1429" y="345"/>
                  </a:moveTo>
                  <a:cubicBezTo>
                    <a:pt x="1643" y="345"/>
                    <a:pt x="1798" y="512"/>
                    <a:pt x="1798" y="715"/>
                  </a:cubicBezTo>
                  <a:lnTo>
                    <a:pt x="1798" y="1084"/>
                  </a:lnTo>
                  <a:cubicBezTo>
                    <a:pt x="1798" y="1405"/>
                    <a:pt x="1548" y="1655"/>
                    <a:pt x="1251" y="1655"/>
                  </a:cubicBezTo>
                  <a:cubicBezTo>
                    <a:pt x="941" y="1655"/>
                    <a:pt x="691" y="1393"/>
                    <a:pt x="691" y="1084"/>
                  </a:cubicBezTo>
                  <a:lnTo>
                    <a:pt x="691" y="715"/>
                  </a:lnTo>
                  <a:cubicBezTo>
                    <a:pt x="691" y="512"/>
                    <a:pt x="846" y="345"/>
                    <a:pt x="1060" y="345"/>
                  </a:cubicBezTo>
                  <a:close/>
                  <a:moveTo>
                    <a:pt x="1429" y="1988"/>
                  </a:moveTo>
                  <a:lnTo>
                    <a:pt x="1429" y="2072"/>
                  </a:lnTo>
                  <a:cubicBezTo>
                    <a:pt x="1429" y="2131"/>
                    <a:pt x="1441" y="2191"/>
                    <a:pt x="1477" y="2250"/>
                  </a:cubicBezTo>
                  <a:lnTo>
                    <a:pt x="1251" y="2489"/>
                  </a:lnTo>
                  <a:lnTo>
                    <a:pt x="1239" y="2489"/>
                  </a:lnTo>
                  <a:lnTo>
                    <a:pt x="1000" y="2250"/>
                  </a:lnTo>
                  <a:cubicBezTo>
                    <a:pt x="1024" y="2191"/>
                    <a:pt x="1048" y="2131"/>
                    <a:pt x="1048" y="2072"/>
                  </a:cubicBezTo>
                  <a:lnTo>
                    <a:pt x="1048" y="1988"/>
                  </a:lnTo>
                  <a:close/>
                  <a:moveTo>
                    <a:pt x="1072" y="0"/>
                  </a:moveTo>
                  <a:cubicBezTo>
                    <a:pt x="667" y="0"/>
                    <a:pt x="358" y="334"/>
                    <a:pt x="358" y="715"/>
                  </a:cubicBezTo>
                  <a:lnTo>
                    <a:pt x="358" y="1084"/>
                  </a:lnTo>
                  <a:cubicBezTo>
                    <a:pt x="358" y="1381"/>
                    <a:pt x="512" y="1655"/>
                    <a:pt x="727" y="1822"/>
                  </a:cubicBezTo>
                  <a:lnTo>
                    <a:pt x="727" y="2072"/>
                  </a:lnTo>
                  <a:lnTo>
                    <a:pt x="727" y="2084"/>
                  </a:lnTo>
                  <a:lnTo>
                    <a:pt x="298" y="2298"/>
                  </a:lnTo>
                  <a:cubicBezTo>
                    <a:pt x="119" y="2381"/>
                    <a:pt x="0" y="2572"/>
                    <a:pt x="0" y="2774"/>
                  </a:cubicBezTo>
                  <a:lnTo>
                    <a:pt x="0" y="4179"/>
                  </a:lnTo>
                  <a:cubicBezTo>
                    <a:pt x="0" y="4274"/>
                    <a:pt x="72" y="4346"/>
                    <a:pt x="167" y="4346"/>
                  </a:cubicBezTo>
                  <a:cubicBezTo>
                    <a:pt x="250" y="4346"/>
                    <a:pt x="322" y="4274"/>
                    <a:pt x="322" y="4179"/>
                  </a:cubicBezTo>
                  <a:lnTo>
                    <a:pt x="322" y="2774"/>
                  </a:lnTo>
                  <a:cubicBezTo>
                    <a:pt x="322" y="2691"/>
                    <a:pt x="369" y="2631"/>
                    <a:pt x="429" y="2596"/>
                  </a:cubicBezTo>
                  <a:lnTo>
                    <a:pt x="727" y="2441"/>
                  </a:lnTo>
                  <a:lnTo>
                    <a:pt x="1000" y="2715"/>
                  </a:lnTo>
                  <a:cubicBezTo>
                    <a:pt x="1072" y="2786"/>
                    <a:pt x="1155" y="2810"/>
                    <a:pt x="1251" y="2810"/>
                  </a:cubicBezTo>
                  <a:cubicBezTo>
                    <a:pt x="1334" y="2810"/>
                    <a:pt x="1429" y="2786"/>
                    <a:pt x="1501" y="2715"/>
                  </a:cubicBezTo>
                  <a:lnTo>
                    <a:pt x="1774" y="2441"/>
                  </a:lnTo>
                  <a:lnTo>
                    <a:pt x="2072" y="2596"/>
                  </a:lnTo>
                  <a:cubicBezTo>
                    <a:pt x="2132" y="2619"/>
                    <a:pt x="2179" y="2691"/>
                    <a:pt x="2179" y="2774"/>
                  </a:cubicBezTo>
                  <a:lnTo>
                    <a:pt x="2179" y="4179"/>
                  </a:lnTo>
                  <a:cubicBezTo>
                    <a:pt x="2179" y="4274"/>
                    <a:pt x="2251" y="4346"/>
                    <a:pt x="2334" y="4346"/>
                  </a:cubicBezTo>
                  <a:cubicBezTo>
                    <a:pt x="2429" y="4346"/>
                    <a:pt x="2501" y="4274"/>
                    <a:pt x="2501" y="4179"/>
                  </a:cubicBezTo>
                  <a:lnTo>
                    <a:pt x="2501" y="2774"/>
                  </a:lnTo>
                  <a:cubicBezTo>
                    <a:pt x="2513" y="2572"/>
                    <a:pt x="2394" y="2381"/>
                    <a:pt x="2215" y="2298"/>
                  </a:cubicBezTo>
                  <a:lnTo>
                    <a:pt x="1786" y="2084"/>
                  </a:lnTo>
                  <a:lnTo>
                    <a:pt x="1786" y="2072"/>
                  </a:lnTo>
                  <a:lnTo>
                    <a:pt x="1786" y="1822"/>
                  </a:lnTo>
                  <a:cubicBezTo>
                    <a:pt x="2013" y="1655"/>
                    <a:pt x="2155" y="1381"/>
                    <a:pt x="2155" y="1084"/>
                  </a:cubicBezTo>
                  <a:lnTo>
                    <a:pt x="2155" y="715"/>
                  </a:lnTo>
                  <a:cubicBezTo>
                    <a:pt x="2155" y="310"/>
                    <a:pt x="1834" y="0"/>
                    <a:pt x="14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6" name="Google Shape;10179;p88">
              <a:extLst>
                <a:ext uri="{FF2B5EF4-FFF2-40B4-BE49-F238E27FC236}">
                  <a16:creationId xmlns:a16="http://schemas.microsoft.com/office/drawing/2014/main" id="{81BF6F7C-FDB1-4DD8-9F6C-472F0650FD86}"/>
                </a:ext>
              </a:extLst>
            </p:cNvPr>
            <p:cNvSpPr/>
            <p:nvPr/>
          </p:nvSpPr>
          <p:spPr>
            <a:xfrm>
              <a:off x="7707518" y="3138830"/>
              <a:ext cx="79983" cy="138322"/>
            </a:xfrm>
            <a:custGeom>
              <a:avLst/>
              <a:gdLst/>
              <a:ahLst/>
              <a:cxnLst/>
              <a:rect l="l" t="t" r="r" b="b"/>
              <a:pathLst>
                <a:path w="2513" h="4346" extrusionOk="0">
                  <a:moveTo>
                    <a:pt x="1429" y="345"/>
                  </a:moveTo>
                  <a:cubicBezTo>
                    <a:pt x="1643" y="345"/>
                    <a:pt x="1798" y="512"/>
                    <a:pt x="1798" y="715"/>
                  </a:cubicBezTo>
                  <a:lnTo>
                    <a:pt x="1798" y="1084"/>
                  </a:lnTo>
                  <a:cubicBezTo>
                    <a:pt x="1822" y="1405"/>
                    <a:pt x="1560" y="1655"/>
                    <a:pt x="1251" y="1655"/>
                  </a:cubicBezTo>
                  <a:cubicBezTo>
                    <a:pt x="941" y="1655"/>
                    <a:pt x="691" y="1393"/>
                    <a:pt x="691" y="1084"/>
                  </a:cubicBezTo>
                  <a:lnTo>
                    <a:pt x="691" y="715"/>
                  </a:lnTo>
                  <a:cubicBezTo>
                    <a:pt x="691" y="512"/>
                    <a:pt x="846" y="345"/>
                    <a:pt x="1060" y="345"/>
                  </a:cubicBezTo>
                  <a:close/>
                  <a:moveTo>
                    <a:pt x="1441" y="1988"/>
                  </a:moveTo>
                  <a:lnTo>
                    <a:pt x="1441" y="2072"/>
                  </a:lnTo>
                  <a:cubicBezTo>
                    <a:pt x="1441" y="2131"/>
                    <a:pt x="1465" y="2191"/>
                    <a:pt x="1489" y="2250"/>
                  </a:cubicBezTo>
                  <a:lnTo>
                    <a:pt x="1262" y="2489"/>
                  </a:lnTo>
                  <a:lnTo>
                    <a:pt x="1251" y="2489"/>
                  </a:lnTo>
                  <a:lnTo>
                    <a:pt x="1012" y="2250"/>
                  </a:lnTo>
                  <a:cubicBezTo>
                    <a:pt x="1048" y="2191"/>
                    <a:pt x="1060" y="2131"/>
                    <a:pt x="1060" y="2072"/>
                  </a:cubicBezTo>
                  <a:lnTo>
                    <a:pt x="1060" y="1988"/>
                  </a:lnTo>
                  <a:close/>
                  <a:moveTo>
                    <a:pt x="1072" y="0"/>
                  </a:moveTo>
                  <a:cubicBezTo>
                    <a:pt x="667" y="0"/>
                    <a:pt x="358" y="334"/>
                    <a:pt x="358" y="715"/>
                  </a:cubicBezTo>
                  <a:lnTo>
                    <a:pt x="358" y="1084"/>
                  </a:lnTo>
                  <a:cubicBezTo>
                    <a:pt x="358" y="1381"/>
                    <a:pt x="512" y="1655"/>
                    <a:pt x="727" y="1822"/>
                  </a:cubicBezTo>
                  <a:lnTo>
                    <a:pt x="727" y="2072"/>
                  </a:lnTo>
                  <a:lnTo>
                    <a:pt x="727" y="2084"/>
                  </a:lnTo>
                  <a:lnTo>
                    <a:pt x="298" y="2298"/>
                  </a:lnTo>
                  <a:cubicBezTo>
                    <a:pt x="119" y="2381"/>
                    <a:pt x="0" y="2572"/>
                    <a:pt x="0" y="2774"/>
                  </a:cubicBezTo>
                  <a:lnTo>
                    <a:pt x="0" y="4179"/>
                  </a:lnTo>
                  <a:cubicBezTo>
                    <a:pt x="0" y="4274"/>
                    <a:pt x="72" y="4346"/>
                    <a:pt x="167" y="4346"/>
                  </a:cubicBezTo>
                  <a:cubicBezTo>
                    <a:pt x="250" y="4346"/>
                    <a:pt x="322" y="4274"/>
                    <a:pt x="322" y="4179"/>
                  </a:cubicBezTo>
                  <a:lnTo>
                    <a:pt x="322" y="2774"/>
                  </a:lnTo>
                  <a:cubicBezTo>
                    <a:pt x="322" y="2691"/>
                    <a:pt x="369" y="2631"/>
                    <a:pt x="429" y="2596"/>
                  </a:cubicBezTo>
                  <a:lnTo>
                    <a:pt x="727" y="2441"/>
                  </a:lnTo>
                  <a:lnTo>
                    <a:pt x="1001" y="2715"/>
                  </a:lnTo>
                  <a:cubicBezTo>
                    <a:pt x="1072" y="2786"/>
                    <a:pt x="1155" y="2810"/>
                    <a:pt x="1251" y="2810"/>
                  </a:cubicBezTo>
                  <a:cubicBezTo>
                    <a:pt x="1346" y="2810"/>
                    <a:pt x="1429" y="2786"/>
                    <a:pt x="1501" y="2715"/>
                  </a:cubicBezTo>
                  <a:lnTo>
                    <a:pt x="1774" y="2441"/>
                  </a:lnTo>
                  <a:lnTo>
                    <a:pt x="2072" y="2596"/>
                  </a:lnTo>
                  <a:cubicBezTo>
                    <a:pt x="2132" y="2619"/>
                    <a:pt x="2167" y="2691"/>
                    <a:pt x="2167" y="2774"/>
                  </a:cubicBezTo>
                  <a:lnTo>
                    <a:pt x="2167" y="4179"/>
                  </a:lnTo>
                  <a:cubicBezTo>
                    <a:pt x="2167" y="4274"/>
                    <a:pt x="2251" y="4346"/>
                    <a:pt x="2334" y="4346"/>
                  </a:cubicBezTo>
                  <a:cubicBezTo>
                    <a:pt x="2429" y="4346"/>
                    <a:pt x="2501" y="4274"/>
                    <a:pt x="2501" y="4179"/>
                  </a:cubicBezTo>
                  <a:lnTo>
                    <a:pt x="2501" y="2774"/>
                  </a:lnTo>
                  <a:cubicBezTo>
                    <a:pt x="2513" y="2572"/>
                    <a:pt x="2417" y="2381"/>
                    <a:pt x="2215" y="2298"/>
                  </a:cubicBezTo>
                  <a:lnTo>
                    <a:pt x="1786" y="2084"/>
                  </a:lnTo>
                  <a:lnTo>
                    <a:pt x="1786" y="2072"/>
                  </a:lnTo>
                  <a:lnTo>
                    <a:pt x="1786" y="1822"/>
                  </a:lnTo>
                  <a:cubicBezTo>
                    <a:pt x="2013" y="1655"/>
                    <a:pt x="2155" y="1381"/>
                    <a:pt x="2155" y="1084"/>
                  </a:cubicBezTo>
                  <a:lnTo>
                    <a:pt x="2155" y="715"/>
                  </a:lnTo>
                  <a:cubicBezTo>
                    <a:pt x="2155" y="310"/>
                    <a:pt x="1834" y="0"/>
                    <a:pt x="14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7" name="Google Shape;10180;p88">
              <a:extLst>
                <a:ext uri="{FF2B5EF4-FFF2-40B4-BE49-F238E27FC236}">
                  <a16:creationId xmlns:a16="http://schemas.microsoft.com/office/drawing/2014/main" id="{6F169117-6397-4555-9C08-D3B66311EB62}"/>
                </a:ext>
              </a:extLst>
            </p:cNvPr>
            <p:cNvSpPr/>
            <p:nvPr/>
          </p:nvSpPr>
          <p:spPr>
            <a:xfrm>
              <a:off x="7800740" y="3138830"/>
              <a:ext cx="80364" cy="138322"/>
            </a:xfrm>
            <a:custGeom>
              <a:avLst/>
              <a:gdLst/>
              <a:ahLst/>
              <a:cxnLst/>
              <a:rect l="l" t="t" r="r" b="b"/>
              <a:pathLst>
                <a:path w="2525" h="4346" extrusionOk="0">
                  <a:moveTo>
                    <a:pt x="1429" y="345"/>
                  </a:moveTo>
                  <a:cubicBezTo>
                    <a:pt x="1643" y="345"/>
                    <a:pt x="1810" y="512"/>
                    <a:pt x="1810" y="715"/>
                  </a:cubicBezTo>
                  <a:lnTo>
                    <a:pt x="1810" y="1084"/>
                  </a:lnTo>
                  <a:cubicBezTo>
                    <a:pt x="1810" y="1405"/>
                    <a:pt x="1548" y="1655"/>
                    <a:pt x="1250" y="1655"/>
                  </a:cubicBezTo>
                  <a:cubicBezTo>
                    <a:pt x="941" y="1655"/>
                    <a:pt x="691" y="1393"/>
                    <a:pt x="691" y="1084"/>
                  </a:cubicBezTo>
                  <a:lnTo>
                    <a:pt x="691" y="715"/>
                  </a:lnTo>
                  <a:cubicBezTo>
                    <a:pt x="691" y="512"/>
                    <a:pt x="858" y="345"/>
                    <a:pt x="1060" y="345"/>
                  </a:cubicBezTo>
                  <a:close/>
                  <a:moveTo>
                    <a:pt x="1429" y="1988"/>
                  </a:moveTo>
                  <a:lnTo>
                    <a:pt x="1429" y="2072"/>
                  </a:lnTo>
                  <a:cubicBezTo>
                    <a:pt x="1429" y="2131"/>
                    <a:pt x="1453" y="2191"/>
                    <a:pt x="1477" y="2250"/>
                  </a:cubicBezTo>
                  <a:lnTo>
                    <a:pt x="1250" y="2489"/>
                  </a:lnTo>
                  <a:lnTo>
                    <a:pt x="1239" y="2489"/>
                  </a:lnTo>
                  <a:lnTo>
                    <a:pt x="1000" y="2250"/>
                  </a:lnTo>
                  <a:cubicBezTo>
                    <a:pt x="1036" y="2191"/>
                    <a:pt x="1048" y="2131"/>
                    <a:pt x="1048" y="2072"/>
                  </a:cubicBezTo>
                  <a:lnTo>
                    <a:pt x="1048" y="1988"/>
                  </a:lnTo>
                  <a:close/>
                  <a:moveTo>
                    <a:pt x="1072" y="0"/>
                  </a:moveTo>
                  <a:cubicBezTo>
                    <a:pt x="679" y="0"/>
                    <a:pt x="358" y="334"/>
                    <a:pt x="358" y="715"/>
                  </a:cubicBezTo>
                  <a:lnTo>
                    <a:pt x="358" y="1084"/>
                  </a:lnTo>
                  <a:cubicBezTo>
                    <a:pt x="358" y="1381"/>
                    <a:pt x="512" y="1655"/>
                    <a:pt x="739" y="1822"/>
                  </a:cubicBezTo>
                  <a:lnTo>
                    <a:pt x="739" y="2072"/>
                  </a:lnTo>
                  <a:lnTo>
                    <a:pt x="739" y="2084"/>
                  </a:lnTo>
                  <a:lnTo>
                    <a:pt x="298" y="2298"/>
                  </a:lnTo>
                  <a:cubicBezTo>
                    <a:pt x="119" y="2381"/>
                    <a:pt x="0" y="2572"/>
                    <a:pt x="0" y="2774"/>
                  </a:cubicBezTo>
                  <a:lnTo>
                    <a:pt x="0" y="4179"/>
                  </a:lnTo>
                  <a:cubicBezTo>
                    <a:pt x="0" y="4274"/>
                    <a:pt x="84" y="4346"/>
                    <a:pt x="167" y="4346"/>
                  </a:cubicBezTo>
                  <a:cubicBezTo>
                    <a:pt x="250" y="4346"/>
                    <a:pt x="334" y="4274"/>
                    <a:pt x="334" y="4179"/>
                  </a:cubicBezTo>
                  <a:lnTo>
                    <a:pt x="334" y="2774"/>
                  </a:lnTo>
                  <a:cubicBezTo>
                    <a:pt x="334" y="2691"/>
                    <a:pt x="369" y="2631"/>
                    <a:pt x="429" y="2596"/>
                  </a:cubicBezTo>
                  <a:lnTo>
                    <a:pt x="727" y="2441"/>
                  </a:lnTo>
                  <a:lnTo>
                    <a:pt x="1000" y="2715"/>
                  </a:lnTo>
                  <a:cubicBezTo>
                    <a:pt x="1072" y="2786"/>
                    <a:pt x="1167" y="2810"/>
                    <a:pt x="1250" y="2810"/>
                  </a:cubicBezTo>
                  <a:cubicBezTo>
                    <a:pt x="1346" y="2810"/>
                    <a:pt x="1429" y="2786"/>
                    <a:pt x="1512" y="2715"/>
                  </a:cubicBezTo>
                  <a:lnTo>
                    <a:pt x="1774" y="2441"/>
                  </a:lnTo>
                  <a:lnTo>
                    <a:pt x="2072" y="2596"/>
                  </a:lnTo>
                  <a:cubicBezTo>
                    <a:pt x="2132" y="2619"/>
                    <a:pt x="2179" y="2691"/>
                    <a:pt x="2179" y="2774"/>
                  </a:cubicBezTo>
                  <a:lnTo>
                    <a:pt x="2179" y="4179"/>
                  </a:lnTo>
                  <a:cubicBezTo>
                    <a:pt x="2179" y="4274"/>
                    <a:pt x="2251" y="4346"/>
                    <a:pt x="2334" y="4346"/>
                  </a:cubicBezTo>
                  <a:cubicBezTo>
                    <a:pt x="2429" y="4346"/>
                    <a:pt x="2501" y="4274"/>
                    <a:pt x="2501" y="4179"/>
                  </a:cubicBezTo>
                  <a:lnTo>
                    <a:pt x="2501" y="2774"/>
                  </a:lnTo>
                  <a:cubicBezTo>
                    <a:pt x="2524" y="2572"/>
                    <a:pt x="2405" y="2381"/>
                    <a:pt x="2227" y="2298"/>
                  </a:cubicBezTo>
                  <a:lnTo>
                    <a:pt x="1786" y="2084"/>
                  </a:lnTo>
                  <a:lnTo>
                    <a:pt x="1786" y="2072"/>
                  </a:lnTo>
                  <a:lnTo>
                    <a:pt x="1786" y="1822"/>
                  </a:lnTo>
                  <a:cubicBezTo>
                    <a:pt x="2012" y="1655"/>
                    <a:pt x="2167" y="1381"/>
                    <a:pt x="2167" y="1084"/>
                  </a:cubicBezTo>
                  <a:lnTo>
                    <a:pt x="2167" y="715"/>
                  </a:lnTo>
                  <a:cubicBezTo>
                    <a:pt x="2167" y="310"/>
                    <a:pt x="1834" y="0"/>
                    <a:pt x="14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8" name="Google Shape;10181;p88">
              <a:extLst>
                <a:ext uri="{FF2B5EF4-FFF2-40B4-BE49-F238E27FC236}">
                  <a16:creationId xmlns:a16="http://schemas.microsoft.com/office/drawing/2014/main" id="{E1A81CBB-8398-4AA7-9F6C-43206F9C98F3}"/>
                </a:ext>
              </a:extLst>
            </p:cNvPr>
            <p:cNvSpPr/>
            <p:nvPr/>
          </p:nvSpPr>
          <p:spPr>
            <a:xfrm>
              <a:off x="7521454" y="3138830"/>
              <a:ext cx="79983" cy="138322"/>
            </a:xfrm>
            <a:custGeom>
              <a:avLst/>
              <a:gdLst/>
              <a:ahLst/>
              <a:cxnLst/>
              <a:rect l="l" t="t" r="r" b="b"/>
              <a:pathLst>
                <a:path w="2513" h="4346" extrusionOk="0">
                  <a:moveTo>
                    <a:pt x="1429" y="345"/>
                  </a:moveTo>
                  <a:cubicBezTo>
                    <a:pt x="1632" y="345"/>
                    <a:pt x="1798" y="512"/>
                    <a:pt x="1798" y="715"/>
                  </a:cubicBezTo>
                  <a:lnTo>
                    <a:pt x="1798" y="1084"/>
                  </a:lnTo>
                  <a:cubicBezTo>
                    <a:pt x="1810" y="1405"/>
                    <a:pt x="1560" y="1655"/>
                    <a:pt x="1251" y="1655"/>
                  </a:cubicBezTo>
                  <a:cubicBezTo>
                    <a:pt x="941" y="1655"/>
                    <a:pt x="679" y="1393"/>
                    <a:pt x="679" y="1084"/>
                  </a:cubicBezTo>
                  <a:lnTo>
                    <a:pt x="679" y="715"/>
                  </a:lnTo>
                  <a:cubicBezTo>
                    <a:pt x="679" y="512"/>
                    <a:pt x="846" y="345"/>
                    <a:pt x="1060" y="345"/>
                  </a:cubicBezTo>
                  <a:close/>
                  <a:moveTo>
                    <a:pt x="1441" y="1988"/>
                  </a:moveTo>
                  <a:lnTo>
                    <a:pt x="1441" y="2072"/>
                  </a:lnTo>
                  <a:cubicBezTo>
                    <a:pt x="1441" y="2131"/>
                    <a:pt x="1453" y="2191"/>
                    <a:pt x="1489" y="2250"/>
                  </a:cubicBezTo>
                  <a:lnTo>
                    <a:pt x="1262" y="2489"/>
                  </a:lnTo>
                  <a:lnTo>
                    <a:pt x="1251" y="2489"/>
                  </a:lnTo>
                  <a:lnTo>
                    <a:pt x="1012" y="2250"/>
                  </a:lnTo>
                  <a:cubicBezTo>
                    <a:pt x="1036" y="2191"/>
                    <a:pt x="1060" y="2131"/>
                    <a:pt x="1060" y="2072"/>
                  </a:cubicBezTo>
                  <a:lnTo>
                    <a:pt x="1060" y="1988"/>
                  </a:lnTo>
                  <a:close/>
                  <a:moveTo>
                    <a:pt x="1072" y="0"/>
                  </a:moveTo>
                  <a:cubicBezTo>
                    <a:pt x="667" y="0"/>
                    <a:pt x="358" y="334"/>
                    <a:pt x="358" y="715"/>
                  </a:cubicBezTo>
                  <a:lnTo>
                    <a:pt x="358" y="1084"/>
                  </a:lnTo>
                  <a:cubicBezTo>
                    <a:pt x="358" y="1381"/>
                    <a:pt x="500" y="1655"/>
                    <a:pt x="727" y="1822"/>
                  </a:cubicBezTo>
                  <a:lnTo>
                    <a:pt x="727" y="2072"/>
                  </a:lnTo>
                  <a:lnTo>
                    <a:pt x="727" y="2084"/>
                  </a:lnTo>
                  <a:lnTo>
                    <a:pt x="298" y="2298"/>
                  </a:lnTo>
                  <a:cubicBezTo>
                    <a:pt x="119" y="2381"/>
                    <a:pt x="0" y="2572"/>
                    <a:pt x="0" y="2774"/>
                  </a:cubicBezTo>
                  <a:lnTo>
                    <a:pt x="0" y="4179"/>
                  </a:lnTo>
                  <a:cubicBezTo>
                    <a:pt x="0" y="4274"/>
                    <a:pt x="72" y="4346"/>
                    <a:pt x="167" y="4346"/>
                  </a:cubicBezTo>
                  <a:cubicBezTo>
                    <a:pt x="250" y="4346"/>
                    <a:pt x="322" y="4274"/>
                    <a:pt x="322" y="4179"/>
                  </a:cubicBezTo>
                  <a:lnTo>
                    <a:pt x="322" y="2774"/>
                  </a:lnTo>
                  <a:cubicBezTo>
                    <a:pt x="322" y="2691"/>
                    <a:pt x="370" y="2631"/>
                    <a:pt x="429" y="2596"/>
                  </a:cubicBezTo>
                  <a:lnTo>
                    <a:pt x="727" y="2441"/>
                  </a:lnTo>
                  <a:lnTo>
                    <a:pt x="989" y="2715"/>
                  </a:lnTo>
                  <a:cubicBezTo>
                    <a:pt x="1072" y="2786"/>
                    <a:pt x="1155" y="2810"/>
                    <a:pt x="1251" y="2810"/>
                  </a:cubicBezTo>
                  <a:cubicBezTo>
                    <a:pt x="1334" y="2810"/>
                    <a:pt x="1429" y="2786"/>
                    <a:pt x="1501" y="2715"/>
                  </a:cubicBezTo>
                  <a:lnTo>
                    <a:pt x="1763" y="2441"/>
                  </a:lnTo>
                  <a:lnTo>
                    <a:pt x="2060" y="2596"/>
                  </a:lnTo>
                  <a:cubicBezTo>
                    <a:pt x="2132" y="2619"/>
                    <a:pt x="2167" y="2691"/>
                    <a:pt x="2167" y="2774"/>
                  </a:cubicBezTo>
                  <a:lnTo>
                    <a:pt x="2167" y="4179"/>
                  </a:lnTo>
                  <a:cubicBezTo>
                    <a:pt x="2167" y="4274"/>
                    <a:pt x="2251" y="4346"/>
                    <a:pt x="2334" y="4346"/>
                  </a:cubicBezTo>
                  <a:cubicBezTo>
                    <a:pt x="2417" y="4346"/>
                    <a:pt x="2501" y="4274"/>
                    <a:pt x="2501" y="4179"/>
                  </a:cubicBezTo>
                  <a:lnTo>
                    <a:pt x="2501" y="2774"/>
                  </a:lnTo>
                  <a:cubicBezTo>
                    <a:pt x="2513" y="2572"/>
                    <a:pt x="2405" y="2381"/>
                    <a:pt x="2215" y="2298"/>
                  </a:cubicBezTo>
                  <a:lnTo>
                    <a:pt x="1786" y="2084"/>
                  </a:lnTo>
                  <a:lnTo>
                    <a:pt x="1786" y="2072"/>
                  </a:lnTo>
                  <a:lnTo>
                    <a:pt x="1786" y="1822"/>
                  </a:lnTo>
                  <a:cubicBezTo>
                    <a:pt x="2013" y="1655"/>
                    <a:pt x="2155" y="1381"/>
                    <a:pt x="2155" y="1084"/>
                  </a:cubicBezTo>
                  <a:lnTo>
                    <a:pt x="2155" y="715"/>
                  </a:lnTo>
                  <a:cubicBezTo>
                    <a:pt x="2155" y="310"/>
                    <a:pt x="1834" y="0"/>
                    <a:pt x="14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9" name="Google Shape;10182;p88">
              <a:extLst>
                <a:ext uri="{FF2B5EF4-FFF2-40B4-BE49-F238E27FC236}">
                  <a16:creationId xmlns:a16="http://schemas.microsoft.com/office/drawing/2014/main" id="{2D8053E7-4532-4E4E-880F-DAFC3E51DD43}"/>
                </a:ext>
              </a:extLst>
            </p:cNvPr>
            <p:cNvSpPr/>
            <p:nvPr/>
          </p:nvSpPr>
          <p:spPr>
            <a:xfrm>
              <a:off x="7555923" y="2906139"/>
              <a:ext cx="289949" cy="219833"/>
            </a:xfrm>
            <a:custGeom>
              <a:avLst/>
              <a:gdLst/>
              <a:ahLst/>
              <a:cxnLst/>
              <a:rect l="l" t="t" r="r" b="b"/>
              <a:pathLst>
                <a:path w="9110" h="6907" extrusionOk="0">
                  <a:moveTo>
                    <a:pt x="4561" y="1"/>
                  </a:moveTo>
                  <a:cubicBezTo>
                    <a:pt x="4501" y="1"/>
                    <a:pt x="4442" y="36"/>
                    <a:pt x="4406" y="96"/>
                  </a:cubicBezTo>
                  <a:lnTo>
                    <a:pt x="3859" y="1191"/>
                  </a:lnTo>
                  <a:cubicBezTo>
                    <a:pt x="3811" y="1287"/>
                    <a:pt x="3847" y="1382"/>
                    <a:pt x="3930" y="1418"/>
                  </a:cubicBezTo>
                  <a:cubicBezTo>
                    <a:pt x="3959" y="1432"/>
                    <a:pt x="3988" y="1439"/>
                    <a:pt x="4016" y="1439"/>
                  </a:cubicBezTo>
                  <a:cubicBezTo>
                    <a:pt x="4078" y="1439"/>
                    <a:pt x="4131" y="1404"/>
                    <a:pt x="4156" y="1346"/>
                  </a:cubicBezTo>
                  <a:lnTo>
                    <a:pt x="4382" y="894"/>
                  </a:lnTo>
                  <a:lnTo>
                    <a:pt x="4382" y="4204"/>
                  </a:lnTo>
                  <a:lnTo>
                    <a:pt x="715" y="4204"/>
                  </a:lnTo>
                  <a:cubicBezTo>
                    <a:pt x="310" y="4204"/>
                    <a:pt x="1" y="4525"/>
                    <a:pt x="1" y="4918"/>
                  </a:cubicBezTo>
                  <a:lnTo>
                    <a:pt x="1" y="6752"/>
                  </a:lnTo>
                  <a:cubicBezTo>
                    <a:pt x="1" y="6835"/>
                    <a:pt x="72" y="6906"/>
                    <a:pt x="168" y="6906"/>
                  </a:cubicBezTo>
                  <a:cubicBezTo>
                    <a:pt x="251" y="6906"/>
                    <a:pt x="334" y="6835"/>
                    <a:pt x="334" y="6752"/>
                  </a:cubicBezTo>
                  <a:lnTo>
                    <a:pt x="334" y="4918"/>
                  </a:lnTo>
                  <a:cubicBezTo>
                    <a:pt x="334" y="4704"/>
                    <a:pt x="489" y="4549"/>
                    <a:pt x="703" y="4549"/>
                  </a:cubicBezTo>
                  <a:lnTo>
                    <a:pt x="2906" y="4549"/>
                  </a:lnTo>
                  <a:lnTo>
                    <a:pt x="2906" y="6752"/>
                  </a:lnTo>
                  <a:cubicBezTo>
                    <a:pt x="2906" y="6835"/>
                    <a:pt x="2977" y="6906"/>
                    <a:pt x="3061" y="6906"/>
                  </a:cubicBezTo>
                  <a:cubicBezTo>
                    <a:pt x="3156" y="6906"/>
                    <a:pt x="3227" y="6835"/>
                    <a:pt x="3227" y="6752"/>
                  </a:cubicBezTo>
                  <a:lnTo>
                    <a:pt x="3227" y="4549"/>
                  </a:lnTo>
                  <a:lnTo>
                    <a:pt x="5823" y="4549"/>
                  </a:lnTo>
                  <a:lnTo>
                    <a:pt x="5823" y="6752"/>
                  </a:lnTo>
                  <a:cubicBezTo>
                    <a:pt x="5823" y="6835"/>
                    <a:pt x="5894" y="6906"/>
                    <a:pt x="5978" y="6906"/>
                  </a:cubicBezTo>
                  <a:cubicBezTo>
                    <a:pt x="6073" y="6906"/>
                    <a:pt x="6145" y="6835"/>
                    <a:pt x="6145" y="6752"/>
                  </a:cubicBezTo>
                  <a:lnTo>
                    <a:pt x="6145" y="4549"/>
                  </a:lnTo>
                  <a:lnTo>
                    <a:pt x="8347" y="4549"/>
                  </a:lnTo>
                  <a:cubicBezTo>
                    <a:pt x="8561" y="4549"/>
                    <a:pt x="8716" y="4704"/>
                    <a:pt x="8716" y="4918"/>
                  </a:cubicBezTo>
                  <a:lnTo>
                    <a:pt x="8716" y="6752"/>
                  </a:lnTo>
                  <a:cubicBezTo>
                    <a:pt x="8716" y="6835"/>
                    <a:pt x="8800" y="6906"/>
                    <a:pt x="8883" y="6906"/>
                  </a:cubicBezTo>
                  <a:cubicBezTo>
                    <a:pt x="8978" y="6906"/>
                    <a:pt x="9050" y="6835"/>
                    <a:pt x="9050" y="6752"/>
                  </a:cubicBezTo>
                  <a:lnTo>
                    <a:pt x="9050" y="4918"/>
                  </a:lnTo>
                  <a:cubicBezTo>
                    <a:pt x="9109" y="4525"/>
                    <a:pt x="8788" y="4204"/>
                    <a:pt x="8395" y="4204"/>
                  </a:cubicBezTo>
                  <a:lnTo>
                    <a:pt x="4740" y="4204"/>
                  </a:lnTo>
                  <a:lnTo>
                    <a:pt x="4740" y="894"/>
                  </a:lnTo>
                  <a:lnTo>
                    <a:pt x="4954" y="1346"/>
                  </a:lnTo>
                  <a:cubicBezTo>
                    <a:pt x="4990" y="1406"/>
                    <a:pt x="5049" y="1429"/>
                    <a:pt x="5109" y="1429"/>
                  </a:cubicBezTo>
                  <a:cubicBezTo>
                    <a:pt x="5132" y="1429"/>
                    <a:pt x="5156" y="1429"/>
                    <a:pt x="5180" y="1418"/>
                  </a:cubicBezTo>
                  <a:cubicBezTo>
                    <a:pt x="5275" y="1370"/>
                    <a:pt x="5299" y="1263"/>
                    <a:pt x="5252" y="1191"/>
                  </a:cubicBezTo>
                  <a:lnTo>
                    <a:pt x="4704" y="96"/>
                  </a:lnTo>
                  <a:cubicBezTo>
                    <a:pt x="4680" y="36"/>
                    <a:pt x="4621" y="1"/>
                    <a:pt x="45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2397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078485A-14AE-4D3F-B7FB-01F24DE70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91149"/>
            <a:ext cx="8596668" cy="1320800"/>
          </a:xfrm>
        </p:spPr>
        <p:txBody>
          <a:bodyPr>
            <a:normAutofit/>
          </a:bodyPr>
          <a:lstStyle/>
          <a:p>
            <a:r>
              <a:rPr lang="el-GR" sz="2700" b="1" dirty="0">
                <a:solidFill>
                  <a:schemeClr val="accent2">
                    <a:lumMod val="75000"/>
                  </a:schemeClr>
                </a:solidFill>
              </a:rPr>
              <a:t>ΠΕΡΙΒΑΛΛΟΝΤΙΚΗ ΚΟΥΛΤΟΥΡΑ ΚΑΙ</a:t>
            </a:r>
            <a:br>
              <a:rPr lang="el-GR" sz="27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l-GR" sz="2700" b="1" dirty="0">
                <a:solidFill>
                  <a:schemeClr val="accent2">
                    <a:lumMod val="75000"/>
                  </a:schemeClr>
                </a:solidFill>
              </a:rPr>
              <a:t>ΔΕΣΜΕΥΣΕΙΣ ΔΙΟΙΚΗΣΗΣ</a:t>
            </a:r>
            <a:endParaRPr lang="el-GR" sz="2700" b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DAB5F89-D9EF-4D81-9AE7-5A765C6FF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62556"/>
            <a:ext cx="8596668" cy="509544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l-GR" dirty="0">
                <a:latin typeface="Century Gothic" panose="020B0502020202020204" pitchFamily="34" charset="0"/>
              </a:rPr>
              <a:t> Η ανάπτυξη μιας </a:t>
            </a:r>
            <a:r>
              <a:rPr lang="el-GR" b="1" dirty="0">
                <a:latin typeface="Century Gothic" panose="020B0502020202020204" pitchFamily="34" charset="0"/>
              </a:rPr>
              <a:t>ισχυρής</a:t>
            </a:r>
            <a:r>
              <a:rPr lang="el-GR" dirty="0">
                <a:latin typeface="Century Gothic" panose="020B0502020202020204" pitchFamily="34" charset="0"/>
              </a:rPr>
              <a:t> περιβαλλοντικής κουλτούρας εντός των οργανισμών </a:t>
            </a:r>
            <a:r>
              <a:rPr lang="el-GR" b="1" dirty="0">
                <a:latin typeface="Century Gothic" panose="020B0502020202020204" pitchFamily="34" charset="0"/>
              </a:rPr>
              <a:t>συνιστά </a:t>
            </a:r>
            <a:r>
              <a:rPr lang="el-GR" dirty="0">
                <a:latin typeface="Century Gothic" panose="020B0502020202020204" pitchFamily="34" charset="0"/>
              </a:rPr>
              <a:t>θεμελιώδη </a:t>
            </a:r>
            <a:r>
              <a:rPr lang="el-GR" b="1" dirty="0">
                <a:latin typeface="Century Gothic" panose="020B0502020202020204" pitchFamily="34" charset="0"/>
              </a:rPr>
              <a:t>παράγοντα </a:t>
            </a:r>
            <a:r>
              <a:rPr lang="el-GR" dirty="0">
                <a:latin typeface="Century Gothic" panose="020B0502020202020204" pitchFamily="34" charset="0"/>
              </a:rPr>
              <a:t>για την </a:t>
            </a:r>
            <a:r>
              <a:rPr lang="el-GR" b="1" dirty="0">
                <a:latin typeface="Century Gothic" panose="020B0502020202020204" pitchFamily="34" charset="0"/>
              </a:rPr>
              <a:t>επίτευξη</a:t>
            </a:r>
            <a:r>
              <a:rPr lang="el-GR" dirty="0">
                <a:latin typeface="Century Gothic" panose="020B0502020202020204" pitchFamily="34" charset="0"/>
              </a:rPr>
              <a:t> της βιωσιμότητας, ανθεκτικότητας και </a:t>
            </a:r>
            <a:r>
              <a:rPr lang="el-GR" b="1" dirty="0">
                <a:latin typeface="Century Gothic" panose="020B0502020202020204" pitchFamily="34" charset="0"/>
              </a:rPr>
              <a:t>πιθανής</a:t>
            </a:r>
            <a:r>
              <a:rPr lang="el-GR" dirty="0">
                <a:latin typeface="Century Gothic" panose="020B0502020202020204" pitchFamily="34" charset="0"/>
              </a:rPr>
              <a:t> αειφορίας. Αυτή η κουλτούρα προϋποθέτει τη </a:t>
            </a:r>
            <a:r>
              <a:rPr lang="el-GR" b="1" dirty="0">
                <a:latin typeface="Century Gothic" panose="020B0502020202020204" pitchFamily="34" charset="0"/>
              </a:rPr>
              <a:t>δέσμευση </a:t>
            </a:r>
            <a:r>
              <a:rPr lang="el-GR" dirty="0">
                <a:latin typeface="Century Gothic" panose="020B0502020202020204" pitchFamily="34" charset="0"/>
              </a:rPr>
              <a:t>της διοίκησης της επιχείρησης να </a:t>
            </a:r>
            <a:r>
              <a:rPr lang="el-GR" b="1" dirty="0">
                <a:latin typeface="Century Gothic" panose="020B0502020202020204" pitchFamily="34" charset="0"/>
              </a:rPr>
              <a:t>συσσωματώσει</a:t>
            </a:r>
            <a:r>
              <a:rPr lang="el-GR" dirty="0">
                <a:latin typeface="Century Gothic" panose="020B0502020202020204" pitchFamily="34" charset="0"/>
              </a:rPr>
              <a:t> τις </a:t>
            </a:r>
            <a:r>
              <a:rPr lang="el-GR" b="1" dirty="0">
                <a:latin typeface="Century Gothic" panose="020B0502020202020204" pitchFamily="34" charset="0"/>
              </a:rPr>
              <a:t>αξίες </a:t>
            </a:r>
            <a:r>
              <a:rPr lang="el-GR" dirty="0">
                <a:latin typeface="Century Gothic" panose="020B0502020202020204" pitchFamily="34" charset="0"/>
              </a:rPr>
              <a:t>της οικολογικής </a:t>
            </a:r>
            <a:r>
              <a:rPr lang="el-GR" b="1" dirty="0">
                <a:latin typeface="Century Gothic" panose="020B0502020202020204" pitchFamily="34" charset="0"/>
              </a:rPr>
              <a:t>ευθύνης </a:t>
            </a:r>
            <a:r>
              <a:rPr lang="el-GR" dirty="0">
                <a:latin typeface="Century Gothic" panose="020B0502020202020204" pitchFamily="34" charset="0"/>
              </a:rPr>
              <a:t>στις καθημερινές πρακτικές </a:t>
            </a:r>
            <a:r>
              <a:rPr lang="el-GR" b="1" dirty="0">
                <a:latin typeface="Century Gothic" panose="020B0502020202020204" pitchFamily="34" charset="0"/>
              </a:rPr>
              <a:t>λειτουργίας</a:t>
            </a:r>
            <a:r>
              <a:rPr lang="el-GR" dirty="0">
                <a:latin typeface="Century Gothic" panose="020B0502020202020204" pitchFamily="34" charset="0"/>
              </a:rPr>
              <a:t> της.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23A4653C-4FAA-464D-8941-558678A5C9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426" y="3909270"/>
            <a:ext cx="3332872" cy="333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465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Εικόνα 9">
            <a:extLst>
              <a:ext uri="{FF2B5EF4-FFF2-40B4-BE49-F238E27FC236}">
                <a16:creationId xmlns:a16="http://schemas.microsoft.com/office/drawing/2014/main" id="{B9ED948C-A7DB-479E-ACD5-D9428B42CB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7"/>
          <a:stretch/>
        </p:blipFill>
        <p:spPr>
          <a:xfrm>
            <a:off x="10906" y="-1"/>
            <a:ext cx="12181094" cy="6858001"/>
          </a:xfrm>
          <a:prstGeom prst="rect">
            <a:avLst/>
          </a:prstGeom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F4E68F18-A00A-4CC1-8076-0815B3F39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56238"/>
            <a:ext cx="8596668" cy="1320800"/>
          </a:xfrm>
        </p:spPr>
        <p:txBody>
          <a:bodyPr>
            <a:normAutofit/>
          </a:bodyPr>
          <a:lstStyle/>
          <a:p>
            <a:r>
              <a:rPr lang="el-GR" sz="2700" b="1" dirty="0">
                <a:solidFill>
                  <a:schemeClr val="accent2">
                    <a:lumMod val="75000"/>
                  </a:schemeClr>
                </a:solidFill>
              </a:rPr>
              <a:t>ΠΕΡΙΒΑΛΛΟΝΤΙΚΗ ΚΟΥΛΤΟΥΡΑ ΚΑΙ </a:t>
            </a:r>
            <a:br>
              <a:rPr lang="el-GR" sz="27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l-GR" sz="2700" b="1" dirty="0">
                <a:solidFill>
                  <a:schemeClr val="accent2">
                    <a:lumMod val="75000"/>
                  </a:schemeClr>
                </a:solidFill>
              </a:rPr>
              <a:t>ΑΝΘΡΩΠΙΝΟ ΔΥΝΑΜΙΚΟ</a:t>
            </a:r>
            <a:endParaRPr lang="el-GR" sz="2700" b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6D0AFDE-748F-489A-9EAF-772CEF72A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1282" y="4663645"/>
            <a:ext cx="8596668" cy="165402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l-GR" sz="1700" dirty="0">
                <a:latin typeface="Century Gothic" panose="020B0502020202020204" pitchFamily="34" charset="0"/>
              </a:rPr>
              <a:t>Η </a:t>
            </a:r>
            <a:r>
              <a:rPr lang="el-GR" sz="1700" b="1" dirty="0">
                <a:latin typeface="Century Gothic" panose="020B0502020202020204" pitchFamily="34" charset="0"/>
              </a:rPr>
              <a:t>εκπαίδευση</a:t>
            </a:r>
            <a:r>
              <a:rPr lang="el-GR" sz="1700" dirty="0">
                <a:latin typeface="Century Gothic" panose="020B0502020202020204" pitchFamily="34" charset="0"/>
              </a:rPr>
              <a:t> και η </a:t>
            </a:r>
            <a:r>
              <a:rPr lang="el-GR" sz="1700" b="1" dirty="0">
                <a:latin typeface="Century Gothic" panose="020B0502020202020204" pitchFamily="34" charset="0"/>
              </a:rPr>
              <a:t>επιμόρφωση </a:t>
            </a:r>
            <a:r>
              <a:rPr lang="el-GR" sz="1700" dirty="0">
                <a:latin typeface="Century Gothic" panose="020B0502020202020204" pitchFamily="34" charset="0"/>
              </a:rPr>
              <a:t>των εργαζομένων στις αρχές της βιωσιμότητας και της υπευθυνότητας προς το περιβάλλον είναι </a:t>
            </a:r>
            <a:r>
              <a:rPr lang="el-GR" sz="1700" b="1" dirty="0">
                <a:latin typeface="Century Gothic" panose="020B0502020202020204" pitchFamily="34" charset="0"/>
              </a:rPr>
              <a:t>απαραίτητες </a:t>
            </a:r>
            <a:r>
              <a:rPr lang="el-GR" sz="1700" dirty="0">
                <a:latin typeface="Century Gothic" panose="020B0502020202020204" pitchFamily="34" charset="0"/>
              </a:rPr>
              <a:t>για την ενίσχυση της καινοτομίας και την προώθηση βιώσιμων πρακτικών.</a:t>
            </a:r>
          </a:p>
        </p:txBody>
      </p:sp>
      <p:grpSp>
        <p:nvGrpSpPr>
          <p:cNvPr id="4" name="Google Shape;10308;p88">
            <a:extLst>
              <a:ext uri="{FF2B5EF4-FFF2-40B4-BE49-F238E27FC236}">
                <a16:creationId xmlns:a16="http://schemas.microsoft.com/office/drawing/2014/main" id="{3292DC0D-95AA-4848-91A4-6CDA041C3608}"/>
              </a:ext>
            </a:extLst>
          </p:cNvPr>
          <p:cNvGrpSpPr/>
          <p:nvPr/>
        </p:nvGrpSpPr>
        <p:grpSpPr>
          <a:xfrm>
            <a:off x="9615055" y="5387007"/>
            <a:ext cx="969032" cy="1144767"/>
            <a:chOff x="6707084" y="3387403"/>
            <a:chExt cx="261145" cy="308504"/>
          </a:xfrm>
          <a:solidFill>
            <a:schemeClr val="accent2">
              <a:lumMod val="75000"/>
            </a:schemeClr>
          </a:solidFill>
        </p:grpSpPr>
        <p:sp>
          <p:nvSpPr>
            <p:cNvPr id="5" name="Google Shape;10309;p88">
              <a:extLst>
                <a:ext uri="{FF2B5EF4-FFF2-40B4-BE49-F238E27FC236}">
                  <a16:creationId xmlns:a16="http://schemas.microsoft.com/office/drawing/2014/main" id="{31D66DDB-1312-464A-AD0A-6FBD225C8259}"/>
                </a:ext>
              </a:extLst>
            </p:cNvPr>
            <p:cNvSpPr/>
            <p:nvPr/>
          </p:nvSpPr>
          <p:spPr>
            <a:xfrm>
              <a:off x="6726053" y="3542403"/>
              <a:ext cx="68238" cy="153504"/>
            </a:xfrm>
            <a:custGeom>
              <a:avLst/>
              <a:gdLst/>
              <a:ahLst/>
              <a:cxnLst/>
              <a:rect l="l" t="t" r="r" b="b"/>
              <a:pathLst>
                <a:path w="2144" h="4823" extrusionOk="0">
                  <a:moveTo>
                    <a:pt x="1203" y="286"/>
                  </a:moveTo>
                  <a:cubicBezTo>
                    <a:pt x="1381" y="286"/>
                    <a:pt x="1524" y="417"/>
                    <a:pt x="1524" y="596"/>
                  </a:cubicBezTo>
                  <a:lnTo>
                    <a:pt x="1524" y="893"/>
                  </a:lnTo>
                  <a:cubicBezTo>
                    <a:pt x="1524" y="1143"/>
                    <a:pt x="1310" y="1358"/>
                    <a:pt x="1060" y="1358"/>
                  </a:cubicBezTo>
                  <a:cubicBezTo>
                    <a:pt x="810" y="1358"/>
                    <a:pt x="596" y="1143"/>
                    <a:pt x="596" y="893"/>
                  </a:cubicBezTo>
                  <a:lnTo>
                    <a:pt x="596" y="596"/>
                  </a:lnTo>
                  <a:cubicBezTo>
                    <a:pt x="596" y="417"/>
                    <a:pt x="726" y="286"/>
                    <a:pt x="905" y="286"/>
                  </a:cubicBezTo>
                  <a:close/>
                  <a:moveTo>
                    <a:pt x="1227" y="1643"/>
                  </a:moveTo>
                  <a:lnTo>
                    <a:pt x="1227" y="1715"/>
                  </a:lnTo>
                  <a:cubicBezTo>
                    <a:pt x="1227" y="1774"/>
                    <a:pt x="1238" y="1822"/>
                    <a:pt x="1262" y="1858"/>
                  </a:cubicBezTo>
                  <a:lnTo>
                    <a:pt x="1060" y="2036"/>
                  </a:lnTo>
                  <a:lnTo>
                    <a:pt x="846" y="1846"/>
                  </a:lnTo>
                  <a:cubicBezTo>
                    <a:pt x="881" y="1798"/>
                    <a:pt x="893" y="1762"/>
                    <a:pt x="893" y="1703"/>
                  </a:cubicBezTo>
                  <a:lnTo>
                    <a:pt x="893" y="1643"/>
                  </a:lnTo>
                  <a:close/>
                  <a:moveTo>
                    <a:pt x="1060" y="2036"/>
                  </a:moveTo>
                  <a:cubicBezTo>
                    <a:pt x="1060" y="2048"/>
                    <a:pt x="1057" y="2054"/>
                    <a:pt x="1055" y="2054"/>
                  </a:cubicBezTo>
                  <a:cubicBezTo>
                    <a:pt x="1054" y="2054"/>
                    <a:pt x="1054" y="2048"/>
                    <a:pt x="1060" y="2036"/>
                  </a:cubicBezTo>
                  <a:close/>
                  <a:moveTo>
                    <a:pt x="905" y="0"/>
                  </a:moveTo>
                  <a:cubicBezTo>
                    <a:pt x="584" y="0"/>
                    <a:pt x="310" y="274"/>
                    <a:pt x="310" y="596"/>
                  </a:cubicBezTo>
                  <a:lnTo>
                    <a:pt x="310" y="893"/>
                  </a:lnTo>
                  <a:cubicBezTo>
                    <a:pt x="310" y="1143"/>
                    <a:pt x="429" y="1358"/>
                    <a:pt x="607" y="1489"/>
                  </a:cubicBezTo>
                  <a:lnTo>
                    <a:pt x="607" y="1703"/>
                  </a:lnTo>
                  <a:lnTo>
                    <a:pt x="607" y="1715"/>
                  </a:lnTo>
                  <a:lnTo>
                    <a:pt x="250" y="1893"/>
                  </a:lnTo>
                  <a:cubicBezTo>
                    <a:pt x="107" y="1965"/>
                    <a:pt x="0" y="2120"/>
                    <a:pt x="0" y="2298"/>
                  </a:cubicBezTo>
                  <a:lnTo>
                    <a:pt x="0" y="3632"/>
                  </a:lnTo>
                  <a:cubicBezTo>
                    <a:pt x="0" y="3751"/>
                    <a:pt x="36" y="3870"/>
                    <a:pt x="107" y="3965"/>
                  </a:cubicBezTo>
                  <a:lnTo>
                    <a:pt x="250" y="4179"/>
                  </a:lnTo>
                  <a:cubicBezTo>
                    <a:pt x="286" y="4227"/>
                    <a:pt x="310" y="4298"/>
                    <a:pt x="310" y="4358"/>
                  </a:cubicBezTo>
                  <a:lnTo>
                    <a:pt x="310" y="4679"/>
                  </a:lnTo>
                  <a:cubicBezTo>
                    <a:pt x="310" y="4751"/>
                    <a:pt x="369" y="4822"/>
                    <a:pt x="465" y="4822"/>
                  </a:cubicBezTo>
                  <a:cubicBezTo>
                    <a:pt x="536" y="4822"/>
                    <a:pt x="607" y="4763"/>
                    <a:pt x="607" y="4679"/>
                  </a:cubicBezTo>
                  <a:lnTo>
                    <a:pt x="607" y="4358"/>
                  </a:lnTo>
                  <a:cubicBezTo>
                    <a:pt x="607" y="4239"/>
                    <a:pt x="584" y="4120"/>
                    <a:pt x="512" y="4036"/>
                  </a:cubicBezTo>
                  <a:lnTo>
                    <a:pt x="357" y="3810"/>
                  </a:lnTo>
                  <a:cubicBezTo>
                    <a:pt x="334" y="3763"/>
                    <a:pt x="298" y="3691"/>
                    <a:pt x="298" y="3632"/>
                  </a:cubicBezTo>
                  <a:lnTo>
                    <a:pt x="298" y="2298"/>
                  </a:lnTo>
                  <a:cubicBezTo>
                    <a:pt x="298" y="2239"/>
                    <a:pt x="334" y="2179"/>
                    <a:pt x="381" y="2143"/>
                  </a:cubicBezTo>
                  <a:lnTo>
                    <a:pt x="643" y="2024"/>
                  </a:lnTo>
                  <a:lnTo>
                    <a:pt x="857" y="2251"/>
                  </a:lnTo>
                  <a:cubicBezTo>
                    <a:pt x="929" y="2310"/>
                    <a:pt x="1000" y="2334"/>
                    <a:pt x="1072" y="2334"/>
                  </a:cubicBezTo>
                  <a:cubicBezTo>
                    <a:pt x="1143" y="2334"/>
                    <a:pt x="1227" y="2310"/>
                    <a:pt x="1286" y="2251"/>
                  </a:cubicBezTo>
                  <a:lnTo>
                    <a:pt x="1500" y="2024"/>
                  </a:lnTo>
                  <a:lnTo>
                    <a:pt x="1762" y="2143"/>
                  </a:lnTo>
                  <a:cubicBezTo>
                    <a:pt x="1822" y="2179"/>
                    <a:pt x="1846" y="2239"/>
                    <a:pt x="1846" y="2298"/>
                  </a:cubicBezTo>
                  <a:lnTo>
                    <a:pt x="1846" y="3632"/>
                  </a:lnTo>
                  <a:cubicBezTo>
                    <a:pt x="1846" y="3691"/>
                    <a:pt x="1834" y="3751"/>
                    <a:pt x="1786" y="3810"/>
                  </a:cubicBezTo>
                  <a:lnTo>
                    <a:pt x="1643" y="4036"/>
                  </a:lnTo>
                  <a:cubicBezTo>
                    <a:pt x="1572" y="4144"/>
                    <a:pt x="1536" y="4239"/>
                    <a:pt x="1536" y="4358"/>
                  </a:cubicBezTo>
                  <a:lnTo>
                    <a:pt x="1536" y="4679"/>
                  </a:lnTo>
                  <a:cubicBezTo>
                    <a:pt x="1536" y="4751"/>
                    <a:pt x="1596" y="4822"/>
                    <a:pt x="1679" y="4822"/>
                  </a:cubicBezTo>
                  <a:cubicBezTo>
                    <a:pt x="1750" y="4822"/>
                    <a:pt x="1834" y="4763"/>
                    <a:pt x="1834" y="4679"/>
                  </a:cubicBezTo>
                  <a:lnTo>
                    <a:pt x="1834" y="4358"/>
                  </a:lnTo>
                  <a:cubicBezTo>
                    <a:pt x="1834" y="4298"/>
                    <a:pt x="1846" y="4239"/>
                    <a:pt x="1893" y="4179"/>
                  </a:cubicBezTo>
                  <a:lnTo>
                    <a:pt x="2036" y="3965"/>
                  </a:lnTo>
                  <a:cubicBezTo>
                    <a:pt x="2096" y="3858"/>
                    <a:pt x="2143" y="3751"/>
                    <a:pt x="2143" y="3632"/>
                  </a:cubicBezTo>
                  <a:lnTo>
                    <a:pt x="2143" y="2298"/>
                  </a:lnTo>
                  <a:cubicBezTo>
                    <a:pt x="2096" y="2120"/>
                    <a:pt x="2012" y="1965"/>
                    <a:pt x="1858" y="1893"/>
                  </a:cubicBezTo>
                  <a:lnTo>
                    <a:pt x="1500" y="1715"/>
                  </a:lnTo>
                  <a:lnTo>
                    <a:pt x="1500" y="1703"/>
                  </a:lnTo>
                  <a:lnTo>
                    <a:pt x="1500" y="1489"/>
                  </a:lnTo>
                  <a:cubicBezTo>
                    <a:pt x="1679" y="1358"/>
                    <a:pt x="1798" y="1131"/>
                    <a:pt x="1798" y="893"/>
                  </a:cubicBezTo>
                  <a:lnTo>
                    <a:pt x="1798" y="596"/>
                  </a:lnTo>
                  <a:cubicBezTo>
                    <a:pt x="1798" y="274"/>
                    <a:pt x="1536" y="0"/>
                    <a:pt x="12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0310;p88">
              <a:extLst>
                <a:ext uri="{FF2B5EF4-FFF2-40B4-BE49-F238E27FC236}">
                  <a16:creationId xmlns:a16="http://schemas.microsoft.com/office/drawing/2014/main" id="{663AC5C0-1CAA-4176-A62C-079D05AD052D}"/>
                </a:ext>
              </a:extLst>
            </p:cNvPr>
            <p:cNvSpPr/>
            <p:nvPr/>
          </p:nvSpPr>
          <p:spPr>
            <a:xfrm>
              <a:off x="6803362" y="3542403"/>
              <a:ext cx="68238" cy="153504"/>
            </a:xfrm>
            <a:custGeom>
              <a:avLst/>
              <a:gdLst/>
              <a:ahLst/>
              <a:cxnLst/>
              <a:rect l="l" t="t" r="r" b="b"/>
              <a:pathLst>
                <a:path w="2144" h="4823" extrusionOk="0">
                  <a:moveTo>
                    <a:pt x="1203" y="286"/>
                  </a:moveTo>
                  <a:cubicBezTo>
                    <a:pt x="1381" y="286"/>
                    <a:pt x="1512" y="417"/>
                    <a:pt x="1512" y="596"/>
                  </a:cubicBezTo>
                  <a:lnTo>
                    <a:pt x="1512" y="893"/>
                  </a:lnTo>
                  <a:cubicBezTo>
                    <a:pt x="1512" y="1143"/>
                    <a:pt x="1310" y="1358"/>
                    <a:pt x="1060" y="1358"/>
                  </a:cubicBezTo>
                  <a:cubicBezTo>
                    <a:pt x="798" y="1358"/>
                    <a:pt x="595" y="1143"/>
                    <a:pt x="595" y="893"/>
                  </a:cubicBezTo>
                  <a:lnTo>
                    <a:pt x="595" y="596"/>
                  </a:lnTo>
                  <a:cubicBezTo>
                    <a:pt x="595" y="417"/>
                    <a:pt x="726" y="286"/>
                    <a:pt x="905" y="286"/>
                  </a:cubicBezTo>
                  <a:close/>
                  <a:moveTo>
                    <a:pt x="1215" y="1643"/>
                  </a:moveTo>
                  <a:lnTo>
                    <a:pt x="1215" y="1715"/>
                  </a:lnTo>
                  <a:cubicBezTo>
                    <a:pt x="1215" y="1774"/>
                    <a:pt x="1226" y="1822"/>
                    <a:pt x="1262" y="1858"/>
                  </a:cubicBezTo>
                  <a:lnTo>
                    <a:pt x="1060" y="2036"/>
                  </a:lnTo>
                  <a:lnTo>
                    <a:pt x="845" y="1846"/>
                  </a:lnTo>
                  <a:cubicBezTo>
                    <a:pt x="881" y="1798"/>
                    <a:pt x="893" y="1762"/>
                    <a:pt x="893" y="1703"/>
                  </a:cubicBezTo>
                  <a:lnTo>
                    <a:pt x="893" y="1643"/>
                  </a:lnTo>
                  <a:close/>
                  <a:moveTo>
                    <a:pt x="1060" y="2036"/>
                  </a:moveTo>
                  <a:cubicBezTo>
                    <a:pt x="1060" y="2048"/>
                    <a:pt x="1054" y="2054"/>
                    <a:pt x="1051" y="2054"/>
                  </a:cubicBezTo>
                  <a:cubicBezTo>
                    <a:pt x="1048" y="2054"/>
                    <a:pt x="1048" y="2048"/>
                    <a:pt x="1060" y="2036"/>
                  </a:cubicBezTo>
                  <a:close/>
                  <a:moveTo>
                    <a:pt x="905" y="0"/>
                  </a:moveTo>
                  <a:cubicBezTo>
                    <a:pt x="583" y="0"/>
                    <a:pt x="310" y="274"/>
                    <a:pt x="310" y="596"/>
                  </a:cubicBezTo>
                  <a:lnTo>
                    <a:pt x="310" y="893"/>
                  </a:lnTo>
                  <a:cubicBezTo>
                    <a:pt x="310" y="1143"/>
                    <a:pt x="429" y="1358"/>
                    <a:pt x="607" y="1489"/>
                  </a:cubicBezTo>
                  <a:lnTo>
                    <a:pt x="607" y="1703"/>
                  </a:lnTo>
                  <a:lnTo>
                    <a:pt x="607" y="1715"/>
                  </a:lnTo>
                  <a:lnTo>
                    <a:pt x="250" y="1893"/>
                  </a:lnTo>
                  <a:cubicBezTo>
                    <a:pt x="107" y="1965"/>
                    <a:pt x="0" y="2120"/>
                    <a:pt x="0" y="2298"/>
                  </a:cubicBezTo>
                  <a:lnTo>
                    <a:pt x="0" y="3632"/>
                  </a:lnTo>
                  <a:cubicBezTo>
                    <a:pt x="0" y="3751"/>
                    <a:pt x="24" y="3870"/>
                    <a:pt x="107" y="3965"/>
                  </a:cubicBezTo>
                  <a:lnTo>
                    <a:pt x="250" y="4179"/>
                  </a:lnTo>
                  <a:cubicBezTo>
                    <a:pt x="286" y="4227"/>
                    <a:pt x="310" y="4298"/>
                    <a:pt x="310" y="4358"/>
                  </a:cubicBezTo>
                  <a:lnTo>
                    <a:pt x="310" y="4679"/>
                  </a:lnTo>
                  <a:cubicBezTo>
                    <a:pt x="310" y="4751"/>
                    <a:pt x="369" y="4822"/>
                    <a:pt x="464" y="4822"/>
                  </a:cubicBezTo>
                  <a:cubicBezTo>
                    <a:pt x="548" y="4822"/>
                    <a:pt x="607" y="4763"/>
                    <a:pt x="607" y="4679"/>
                  </a:cubicBezTo>
                  <a:lnTo>
                    <a:pt x="607" y="4358"/>
                  </a:lnTo>
                  <a:cubicBezTo>
                    <a:pt x="607" y="4239"/>
                    <a:pt x="583" y="4120"/>
                    <a:pt x="500" y="4036"/>
                  </a:cubicBezTo>
                  <a:lnTo>
                    <a:pt x="357" y="3810"/>
                  </a:lnTo>
                  <a:cubicBezTo>
                    <a:pt x="322" y="3763"/>
                    <a:pt x="298" y="3691"/>
                    <a:pt x="298" y="3632"/>
                  </a:cubicBezTo>
                  <a:lnTo>
                    <a:pt x="298" y="2298"/>
                  </a:lnTo>
                  <a:cubicBezTo>
                    <a:pt x="298" y="2239"/>
                    <a:pt x="322" y="2179"/>
                    <a:pt x="381" y="2143"/>
                  </a:cubicBezTo>
                  <a:lnTo>
                    <a:pt x="631" y="2024"/>
                  </a:lnTo>
                  <a:lnTo>
                    <a:pt x="857" y="2251"/>
                  </a:lnTo>
                  <a:cubicBezTo>
                    <a:pt x="917" y="2310"/>
                    <a:pt x="1000" y="2334"/>
                    <a:pt x="1072" y="2334"/>
                  </a:cubicBezTo>
                  <a:cubicBezTo>
                    <a:pt x="1143" y="2334"/>
                    <a:pt x="1215" y="2310"/>
                    <a:pt x="1274" y="2251"/>
                  </a:cubicBezTo>
                  <a:lnTo>
                    <a:pt x="1500" y="2024"/>
                  </a:lnTo>
                  <a:lnTo>
                    <a:pt x="1750" y="2143"/>
                  </a:lnTo>
                  <a:cubicBezTo>
                    <a:pt x="1810" y="2179"/>
                    <a:pt x="1846" y="2239"/>
                    <a:pt x="1846" y="2298"/>
                  </a:cubicBezTo>
                  <a:lnTo>
                    <a:pt x="1846" y="3632"/>
                  </a:lnTo>
                  <a:cubicBezTo>
                    <a:pt x="1846" y="3691"/>
                    <a:pt x="1834" y="3751"/>
                    <a:pt x="1786" y="3810"/>
                  </a:cubicBezTo>
                  <a:lnTo>
                    <a:pt x="1631" y="4036"/>
                  </a:lnTo>
                  <a:cubicBezTo>
                    <a:pt x="1572" y="4144"/>
                    <a:pt x="1524" y="4239"/>
                    <a:pt x="1524" y="4358"/>
                  </a:cubicBezTo>
                  <a:lnTo>
                    <a:pt x="1524" y="4679"/>
                  </a:lnTo>
                  <a:cubicBezTo>
                    <a:pt x="1524" y="4751"/>
                    <a:pt x="1596" y="4822"/>
                    <a:pt x="1679" y="4822"/>
                  </a:cubicBezTo>
                  <a:cubicBezTo>
                    <a:pt x="1750" y="4822"/>
                    <a:pt x="1822" y="4763"/>
                    <a:pt x="1822" y="4679"/>
                  </a:cubicBezTo>
                  <a:lnTo>
                    <a:pt x="1822" y="4358"/>
                  </a:lnTo>
                  <a:cubicBezTo>
                    <a:pt x="1822" y="4298"/>
                    <a:pt x="1846" y="4239"/>
                    <a:pt x="1893" y="4179"/>
                  </a:cubicBezTo>
                  <a:lnTo>
                    <a:pt x="2036" y="3965"/>
                  </a:lnTo>
                  <a:cubicBezTo>
                    <a:pt x="2096" y="3858"/>
                    <a:pt x="2143" y="3751"/>
                    <a:pt x="2143" y="3632"/>
                  </a:cubicBezTo>
                  <a:lnTo>
                    <a:pt x="2143" y="2298"/>
                  </a:lnTo>
                  <a:cubicBezTo>
                    <a:pt x="2096" y="2120"/>
                    <a:pt x="2012" y="1965"/>
                    <a:pt x="1857" y="1893"/>
                  </a:cubicBezTo>
                  <a:lnTo>
                    <a:pt x="1500" y="1715"/>
                  </a:lnTo>
                  <a:lnTo>
                    <a:pt x="1500" y="1703"/>
                  </a:lnTo>
                  <a:lnTo>
                    <a:pt x="1500" y="1489"/>
                  </a:lnTo>
                  <a:cubicBezTo>
                    <a:pt x="1679" y="1358"/>
                    <a:pt x="1798" y="1131"/>
                    <a:pt x="1798" y="893"/>
                  </a:cubicBezTo>
                  <a:lnTo>
                    <a:pt x="1798" y="596"/>
                  </a:lnTo>
                  <a:cubicBezTo>
                    <a:pt x="1798" y="274"/>
                    <a:pt x="1536" y="0"/>
                    <a:pt x="12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0311;p88">
              <a:extLst>
                <a:ext uri="{FF2B5EF4-FFF2-40B4-BE49-F238E27FC236}">
                  <a16:creationId xmlns:a16="http://schemas.microsoft.com/office/drawing/2014/main" id="{F40057D5-E6FD-482A-BF83-44C819DDCDD7}"/>
                </a:ext>
              </a:extLst>
            </p:cNvPr>
            <p:cNvSpPr/>
            <p:nvPr/>
          </p:nvSpPr>
          <p:spPr>
            <a:xfrm>
              <a:off x="6880289" y="3542403"/>
              <a:ext cx="68620" cy="153504"/>
            </a:xfrm>
            <a:custGeom>
              <a:avLst/>
              <a:gdLst/>
              <a:ahLst/>
              <a:cxnLst/>
              <a:rect l="l" t="t" r="r" b="b"/>
              <a:pathLst>
                <a:path w="2156" h="4823" extrusionOk="0">
                  <a:moveTo>
                    <a:pt x="1214" y="286"/>
                  </a:moveTo>
                  <a:cubicBezTo>
                    <a:pt x="1393" y="286"/>
                    <a:pt x="1524" y="417"/>
                    <a:pt x="1524" y="596"/>
                  </a:cubicBezTo>
                  <a:lnTo>
                    <a:pt x="1524" y="893"/>
                  </a:lnTo>
                  <a:cubicBezTo>
                    <a:pt x="1524" y="1143"/>
                    <a:pt x="1322" y="1358"/>
                    <a:pt x="1060" y="1358"/>
                  </a:cubicBezTo>
                  <a:cubicBezTo>
                    <a:pt x="810" y="1358"/>
                    <a:pt x="607" y="1143"/>
                    <a:pt x="607" y="893"/>
                  </a:cubicBezTo>
                  <a:lnTo>
                    <a:pt x="607" y="596"/>
                  </a:lnTo>
                  <a:cubicBezTo>
                    <a:pt x="607" y="417"/>
                    <a:pt x="738" y="286"/>
                    <a:pt x="917" y="286"/>
                  </a:cubicBezTo>
                  <a:close/>
                  <a:moveTo>
                    <a:pt x="1226" y="1643"/>
                  </a:moveTo>
                  <a:lnTo>
                    <a:pt x="1226" y="1715"/>
                  </a:lnTo>
                  <a:cubicBezTo>
                    <a:pt x="1226" y="1774"/>
                    <a:pt x="1238" y="1822"/>
                    <a:pt x="1274" y="1858"/>
                  </a:cubicBezTo>
                  <a:lnTo>
                    <a:pt x="1060" y="2036"/>
                  </a:lnTo>
                  <a:lnTo>
                    <a:pt x="857" y="1846"/>
                  </a:lnTo>
                  <a:cubicBezTo>
                    <a:pt x="881" y="1798"/>
                    <a:pt x="893" y="1762"/>
                    <a:pt x="893" y="1703"/>
                  </a:cubicBezTo>
                  <a:lnTo>
                    <a:pt x="893" y="1643"/>
                  </a:lnTo>
                  <a:close/>
                  <a:moveTo>
                    <a:pt x="917" y="0"/>
                  </a:moveTo>
                  <a:cubicBezTo>
                    <a:pt x="583" y="0"/>
                    <a:pt x="322" y="274"/>
                    <a:pt x="322" y="596"/>
                  </a:cubicBezTo>
                  <a:lnTo>
                    <a:pt x="322" y="893"/>
                  </a:lnTo>
                  <a:cubicBezTo>
                    <a:pt x="322" y="1143"/>
                    <a:pt x="441" y="1358"/>
                    <a:pt x="619" y="1489"/>
                  </a:cubicBezTo>
                  <a:lnTo>
                    <a:pt x="619" y="1703"/>
                  </a:lnTo>
                  <a:lnTo>
                    <a:pt x="619" y="1715"/>
                  </a:lnTo>
                  <a:lnTo>
                    <a:pt x="262" y="1893"/>
                  </a:lnTo>
                  <a:cubicBezTo>
                    <a:pt x="107" y="1965"/>
                    <a:pt x="0" y="2120"/>
                    <a:pt x="0" y="2298"/>
                  </a:cubicBezTo>
                  <a:lnTo>
                    <a:pt x="0" y="3632"/>
                  </a:lnTo>
                  <a:cubicBezTo>
                    <a:pt x="0" y="3751"/>
                    <a:pt x="36" y="3870"/>
                    <a:pt x="107" y="3965"/>
                  </a:cubicBezTo>
                  <a:lnTo>
                    <a:pt x="262" y="4179"/>
                  </a:lnTo>
                  <a:cubicBezTo>
                    <a:pt x="286" y="4227"/>
                    <a:pt x="322" y="4298"/>
                    <a:pt x="322" y="4358"/>
                  </a:cubicBezTo>
                  <a:lnTo>
                    <a:pt x="322" y="4679"/>
                  </a:lnTo>
                  <a:cubicBezTo>
                    <a:pt x="322" y="4751"/>
                    <a:pt x="381" y="4822"/>
                    <a:pt x="464" y="4822"/>
                  </a:cubicBezTo>
                  <a:cubicBezTo>
                    <a:pt x="548" y="4822"/>
                    <a:pt x="619" y="4763"/>
                    <a:pt x="619" y="4679"/>
                  </a:cubicBezTo>
                  <a:lnTo>
                    <a:pt x="619" y="4358"/>
                  </a:lnTo>
                  <a:cubicBezTo>
                    <a:pt x="619" y="4239"/>
                    <a:pt x="583" y="4120"/>
                    <a:pt x="512" y="4036"/>
                  </a:cubicBezTo>
                  <a:lnTo>
                    <a:pt x="369" y="3810"/>
                  </a:lnTo>
                  <a:cubicBezTo>
                    <a:pt x="333" y="3763"/>
                    <a:pt x="298" y="3691"/>
                    <a:pt x="298" y="3632"/>
                  </a:cubicBezTo>
                  <a:lnTo>
                    <a:pt x="298" y="2298"/>
                  </a:lnTo>
                  <a:cubicBezTo>
                    <a:pt x="298" y="2239"/>
                    <a:pt x="333" y="2179"/>
                    <a:pt x="393" y="2143"/>
                  </a:cubicBezTo>
                  <a:lnTo>
                    <a:pt x="643" y="2024"/>
                  </a:lnTo>
                  <a:lnTo>
                    <a:pt x="869" y="2251"/>
                  </a:lnTo>
                  <a:cubicBezTo>
                    <a:pt x="929" y="2310"/>
                    <a:pt x="1000" y="2334"/>
                    <a:pt x="1072" y="2334"/>
                  </a:cubicBezTo>
                  <a:cubicBezTo>
                    <a:pt x="1155" y="2334"/>
                    <a:pt x="1226" y="2310"/>
                    <a:pt x="1286" y="2251"/>
                  </a:cubicBezTo>
                  <a:lnTo>
                    <a:pt x="1512" y="2024"/>
                  </a:lnTo>
                  <a:lnTo>
                    <a:pt x="1762" y="2143"/>
                  </a:lnTo>
                  <a:cubicBezTo>
                    <a:pt x="1822" y="2179"/>
                    <a:pt x="1857" y="2239"/>
                    <a:pt x="1857" y="2298"/>
                  </a:cubicBezTo>
                  <a:lnTo>
                    <a:pt x="1857" y="3632"/>
                  </a:lnTo>
                  <a:cubicBezTo>
                    <a:pt x="1857" y="3691"/>
                    <a:pt x="1834" y="3751"/>
                    <a:pt x="1786" y="3810"/>
                  </a:cubicBezTo>
                  <a:lnTo>
                    <a:pt x="1643" y="4036"/>
                  </a:lnTo>
                  <a:cubicBezTo>
                    <a:pt x="1584" y="4144"/>
                    <a:pt x="1536" y="4239"/>
                    <a:pt x="1536" y="4358"/>
                  </a:cubicBezTo>
                  <a:lnTo>
                    <a:pt x="1536" y="4679"/>
                  </a:lnTo>
                  <a:cubicBezTo>
                    <a:pt x="1536" y="4751"/>
                    <a:pt x="1595" y="4822"/>
                    <a:pt x="1691" y="4822"/>
                  </a:cubicBezTo>
                  <a:cubicBezTo>
                    <a:pt x="1762" y="4822"/>
                    <a:pt x="1834" y="4763"/>
                    <a:pt x="1834" y="4679"/>
                  </a:cubicBezTo>
                  <a:lnTo>
                    <a:pt x="1834" y="4358"/>
                  </a:lnTo>
                  <a:cubicBezTo>
                    <a:pt x="1834" y="4298"/>
                    <a:pt x="1846" y="4239"/>
                    <a:pt x="1893" y="4179"/>
                  </a:cubicBezTo>
                  <a:lnTo>
                    <a:pt x="2048" y="3965"/>
                  </a:lnTo>
                  <a:cubicBezTo>
                    <a:pt x="2107" y="3858"/>
                    <a:pt x="2155" y="3751"/>
                    <a:pt x="2155" y="3632"/>
                  </a:cubicBezTo>
                  <a:lnTo>
                    <a:pt x="2155" y="2298"/>
                  </a:lnTo>
                  <a:cubicBezTo>
                    <a:pt x="2107" y="2120"/>
                    <a:pt x="2012" y="1965"/>
                    <a:pt x="1869" y="1893"/>
                  </a:cubicBezTo>
                  <a:lnTo>
                    <a:pt x="1512" y="1715"/>
                  </a:lnTo>
                  <a:lnTo>
                    <a:pt x="1512" y="1703"/>
                  </a:lnTo>
                  <a:lnTo>
                    <a:pt x="1512" y="1489"/>
                  </a:lnTo>
                  <a:cubicBezTo>
                    <a:pt x="1691" y="1358"/>
                    <a:pt x="1810" y="1131"/>
                    <a:pt x="1810" y="893"/>
                  </a:cubicBezTo>
                  <a:lnTo>
                    <a:pt x="1810" y="596"/>
                  </a:lnTo>
                  <a:cubicBezTo>
                    <a:pt x="1810" y="274"/>
                    <a:pt x="1536" y="0"/>
                    <a:pt x="12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0312;p88">
              <a:extLst>
                <a:ext uri="{FF2B5EF4-FFF2-40B4-BE49-F238E27FC236}">
                  <a16:creationId xmlns:a16="http://schemas.microsoft.com/office/drawing/2014/main" id="{72278346-A03F-4F60-9A6A-CC7D2B3ADD20}"/>
                </a:ext>
              </a:extLst>
            </p:cNvPr>
            <p:cNvSpPr/>
            <p:nvPr/>
          </p:nvSpPr>
          <p:spPr>
            <a:xfrm>
              <a:off x="6707084" y="3387403"/>
              <a:ext cx="261145" cy="183072"/>
            </a:xfrm>
            <a:custGeom>
              <a:avLst/>
              <a:gdLst/>
              <a:ahLst/>
              <a:cxnLst/>
              <a:rect l="l" t="t" r="r" b="b"/>
              <a:pathLst>
                <a:path w="8205" h="5752" extrusionOk="0">
                  <a:moveTo>
                    <a:pt x="2727" y="536"/>
                  </a:moveTo>
                  <a:cubicBezTo>
                    <a:pt x="2501" y="715"/>
                    <a:pt x="2311" y="953"/>
                    <a:pt x="2132" y="1227"/>
                  </a:cubicBezTo>
                  <a:cubicBezTo>
                    <a:pt x="2013" y="1417"/>
                    <a:pt x="1906" y="1608"/>
                    <a:pt x="1799" y="1822"/>
                  </a:cubicBezTo>
                  <a:lnTo>
                    <a:pt x="1013" y="1822"/>
                  </a:lnTo>
                  <a:cubicBezTo>
                    <a:pt x="1465" y="1239"/>
                    <a:pt x="2037" y="798"/>
                    <a:pt x="2727" y="536"/>
                  </a:cubicBezTo>
                  <a:close/>
                  <a:moveTo>
                    <a:pt x="3930" y="286"/>
                  </a:moveTo>
                  <a:lnTo>
                    <a:pt x="3930" y="1822"/>
                  </a:lnTo>
                  <a:lnTo>
                    <a:pt x="2120" y="1822"/>
                  </a:lnTo>
                  <a:cubicBezTo>
                    <a:pt x="2537" y="941"/>
                    <a:pt x="3192" y="358"/>
                    <a:pt x="3930" y="286"/>
                  </a:cubicBezTo>
                  <a:close/>
                  <a:moveTo>
                    <a:pt x="4216" y="286"/>
                  </a:moveTo>
                  <a:cubicBezTo>
                    <a:pt x="4954" y="346"/>
                    <a:pt x="5609" y="941"/>
                    <a:pt x="6025" y="1822"/>
                  </a:cubicBezTo>
                  <a:lnTo>
                    <a:pt x="4216" y="1822"/>
                  </a:lnTo>
                  <a:lnTo>
                    <a:pt x="4216" y="286"/>
                  </a:lnTo>
                  <a:close/>
                  <a:moveTo>
                    <a:pt x="5418" y="536"/>
                  </a:moveTo>
                  <a:cubicBezTo>
                    <a:pt x="6109" y="798"/>
                    <a:pt x="6704" y="1239"/>
                    <a:pt x="7133" y="1822"/>
                  </a:cubicBezTo>
                  <a:lnTo>
                    <a:pt x="6347" y="1822"/>
                  </a:lnTo>
                  <a:cubicBezTo>
                    <a:pt x="6252" y="1608"/>
                    <a:pt x="6133" y="1406"/>
                    <a:pt x="6014" y="1227"/>
                  </a:cubicBezTo>
                  <a:cubicBezTo>
                    <a:pt x="5835" y="953"/>
                    <a:pt x="5644" y="715"/>
                    <a:pt x="5418" y="536"/>
                  </a:cubicBezTo>
                  <a:close/>
                  <a:moveTo>
                    <a:pt x="1680" y="2108"/>
                  </a:moveTo>
                  <a:cubicBezTo>
                    <a:pt x="1489" y="2668"/>
                    <a:pt x="1370" y="3299"/>
                    <a:pt x="1358" y="3953"/>
                  </a:cubicBezTo>
                  <a:lnTo>
                    <a:pt x="275" y="3953"/>
                  </a:lnTo>
                  <a:cubicBezTo>
                    <a:pt x="299" y="3275"/>
                    <a:pt x="489" y="2656"/>
                    <a:pt x="822" y="2108"/>
                  </a:cubicBezTo>
                  <a:close/>
                  <a:moveTo>
                    <a:pt x="3930" y="2108"/>
                  </a:moveTo>
                  <a:lnTo>
                    <a:pt x="3930" y="3953"/>
                  </a:lnTo>
                  <a:lnTo>
                    <a:pt x="1644" y="3953"/>
                  </a:lnTo>
                  <a:cubicBezTo>
                    <a:pt x="1656" y="3275"/>
                    <a:pt x="1787" y="2656"/>
                    <a:pt x="2001" y="2108"/>
                  </a:cubicBezTo>
                  <a:close/>
                  <a:moveTo>
                    <a:pt x="6145" y="2108"/>
                  </a:moveTo>
                  <a:cubicBezTo>
                    <a:pt x="6359" y="2644"/>
                    <a:pt x="6490" y="3263"/>
                    <a:pt x="6502" y="3953"/>
                  </a:cubicBezTo>
                  <a:lnTo>
                    <a:pt x="4216" y="3953"/>
                  </a:lnTo>
                  <a:lnTo>
                    <a:pt x="4216" y="2108"/>
                  </a:lnTo>
                  <a:close/>
                  <a:moveTo>
                    <a:pt x="7311" y="2108"/>
                  </a:moveTo>
                  <a:cubicBezTo>
                    <a:pt x="7633" y="2644"/>
                    <a:pt x="7847" y="3263"/>
                    <a:pt x="7859" y="3953"/>
                  </a:cubicBezTo>
                  <a:lnTo>
                    <a:pt x="6787" y="3953"/>
                  </a:lnTo>
                  <a:cubicBezTo>
                    <a:pt x="6776" y="3299"/>
                    <a:pt x="6656" y="2668"/>
                    <a:pt x="6442" y="2108"/>
                  </a:cubicBezTo>
                  <a:close/>
                  <a:moveTo>
                    <a:pt x="4085" y="1"/>
                  </a:moveTo>
                  <a:cubicBezTo>
                    <a:pt x="2989" y="1"/>
                    <a:pt x="1965" y="429"/>
                    <a:pt x="1192" y="1191"/>
                  </a:cubicBezTo>
                  <a:cubicBezTo>
                    <a:pt x="418" y="1953"/>
                    <a:pt x="1" y="3001"/>
                    <a:pt x="1" y="4084"/>
                  </a:cubicBezTo>
                  <a:cubicBezTo>
                    <a:pt x="1" y="4632"/>
                    <a:pt x="108" y="5156"/>
                    <a:pt x="310" y="5656"/>
                  </a:cubicBezTo>
                  <a:cubicBezTo>
                    <a:pt x="337" y="5719"/>
                    <a:pt x="392" y="5748"/>
                    <a:pt x="443" y="5748"/>
                  </a:cubicBezTo>
                  <a:cubicBezTo>
                    <a:pt x="459" y="5748"/>
                    <a:pt x="475" y="5745"/>
                    <a:pt x="489" y="5739"/>
                  </a:cubicBezTo>
                  <a:cubicBezTo>
                    <a:pt x="560" y="5704"/>
                    <a:pt x="596" y="5620"/>
                    <a:pt x="560" y="5549"/>
                  </a:cubicBezTo>
                  <a:cubicBezTo>
                    <a:pt x="382" y="5144"/>
                    <a:pt x="299" y="4692"/>
                    <a:pt x="287" y="4227"/>
                  </a:cubicBezTo>
                  <a:lnTo>
                    <a:pt x="1370" y="4227"/>
                  </a:lnTo>
                  <a:lnTo>
                    <a:pt x="1370" y="4394"/>
                  </a:lnTo>
                  <a:cubicBezTo>
                    <a:pt x="1370" y="4465"/>
                    <a:pt x="1442" y="4525"/>
                    <a:pt x="1513" y="4525"/>
                  </a:cubicBezTo>
                  <a:cubicBezTo>
                    <a:pt x="1596" y="4525"/>
                    <a:pt x="1656" y="4454"/>
                    <a:pt x="1656" y="4382"/>
                  </a:cubicBezTo>
                  <a:lnTo>
                    <a:pt x="1656" y="4227"/>
                  </a:lnTo>
                  <a:lnTo>
                    <a:pt x="3942" y="4227"/>
                  </a:lnTo>
                  <a:lnTo>
                    <a:pt x="3942" y="4394"/>
                  </a:lnTo>
                  <a:cubicBezTo>
                    <a:pt x="3942" y="4465"/>
                    <a:pt x="4001" y="4549"/>
                    <a:pt x="4097" y="4549"/>
                  </a:cubicBezTo>
                  <a:cubicBezTo>
                    <a:pt x="4168" y="4549"/>
                    <a:pt x="4240" y="4489"/>
                    <a:pt x="4240" y="4394"/>
                  </a:cubicBezTo>
                  <a:lnTo>
                    <a:pt x="4240" y="4227"/>
                  </a:lnTo>
                  <a:lnTo>
                    <a:pt x="6537" y="4227"/>
                  </a:lnTo>
                  <a:lnTo>
                    <a:pt x="6537" y="4382"/>
                  </a:lnTo>
                  <a:cubicBezTo>
                    <a:pt x="6537" y="4454"/>
                    <a:pt x="6597" y="4525"/>
                    <a:pt x="6668" y="4525"/>
                  </a:cubicBezTo>
                  <a:cubicBezTo>
                    <a:pt x="6740" y="4525"/>
                    <a:pt x="6799" y="4465"/>
                    <a:pt x="6823" y="4394"/>
                  </a:cubicBezTo>
                  <a:lnTo>
                    <a:pt x="6823" y="4227"/>
                  </a:lnTo>
                  <a:lnTo>
                    <a:pt x="7907" y="4227"/>
                  </a:lnTo>
                  <a:cubicBezTo>
                    <a:pt x="7895" y="4692"/>
                    <a:pt x="7788" y="5120"/>
                    <a:pt x="7621" y="5549"/>
                  </a:cubicBezTo>
                  <a:cubicBezTo>
                    <a:pt x="7597" y="5632"/>
                    <a:pt x="7621" y="5704"/>
                    <a:pt x="7692" y="5739"/>
                  </a:cubicBezTo>
                  <a:cubicBezTo>
                    <a:pt x="7704" y="5751"/>
                    <a:pt x="7728" y="5751"/>
                    <a:pt x="7752" y="5751"/>
                  </a:cubicBezTo>
                  <a:cubicBezTo>
                    <a:pt x="7811" y="5751"/>
                    <a:pt x="7859" y="5716"/>
                    <a:pt x="7895" y="5656"/>
                  </a:cubicBezTo>
                  <a:cubicBezTo>
                    <a:pt x="8097" y="5168"/>
                    <a:pt x="8204" y="4632"/>
                    <a:pt x="8204" y="4084"/>
                  </a:cubicBezTo>
                  <a:cubicBezTo>
                    <a:pt x="8157" y="3001"/>
                    <a:pt x="7740" y="1965"/>
                    <a:pt x="6966" y="1191"/>
                  </a:cubicBezTo>
                  <a:cubicBezTo>
                    <a:pt x="6192" y="417"/>
                    <a:pt x="5168" y="1"/>
                    <a:pt x="408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14848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F83D950A-6C2D-4AB1-B61F-61A3F9315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3891"/>
            <a:ext cx="4516349" cy="4516349"/>
          </a:xfrm>
          <a:prstGeom prst="rect">
            <a:avLst/>
          </a:prstGeom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3230895A-CC74-42C6-ADCB-384DFF3EC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17351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el-GR" sz="2700" b="1" dirty="0">
                <a:solidFill>
                  <a:schemeClr val="accent2">
                    <a:lumMod val="75000"/>
                  </a:schemeClr>
                </a:solidFill>
              </a:rPr>
              <a:t>ΠΕΡΙΒΑΛΛΟΝΤΙΚΗ ΚΟΥΛΤΟΥΡΑ</a:t>
            </a:r>
            <a:br>
              <a:rPr lang="el-GR" sz="27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l-GR" sz="2700" b="1" dirty="0">
                <a:solidFill>
                  <a:schemeClr val="accent2">
                    <a:lumMod val="75000"/>
                  </a:schemeClr>
                </a:solidFill>
              </a:rPr>
              <a:t>ΣΥΛΛΟΓΙΚΗ ΣΥΝΕΙΔΗΣΗ ΚΑΙ ΣΥΝΕΡΓΑΣΙΑ </a:t>
            </a:r>
            <a:br>
              <a:rPr lang="el-GR" sz="27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l-GR" sz="2700" b="1" dirty="0">
                <a:solidFill>
                  <a:schemeClr val="accent2">
                    <a:lumMod val="75000"/>
                  </a:schemeClr>
                </a:solidFill>
              </a:rPr>
              <a:t>ΒΙΩΣΙΜΟΤΗΤΑ</a:t>
            </a:r>
            <a:endParaRPr lang="el-GR" sz="2700" b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F3B1827-BA14-4150-9B79-A35F5811D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1472" y="2349464"/>
            <a:ext cx="5582673" cy="366457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l-GR" dirty="0">
                <a:latin typeface="Century Gothic" panose="020B0502020202020204" pitchFamily="34" charset="0"/>
              </a:rPr>
              <a:t>Η καλλιέργεια </a:t>
            </a:r>
            <a:r>
              <a:rPr lang="el-GR" b="1" dirty="0">
                <a:latin typeface="Century Gothic" panose="020B0502020202020204" pitchFamily="34" charset="0"/>
              </a:rPr>
              <a:t>προτύπων</a:t>
            </a:r>
            <a:r>
              <a:rPr lang="el-GR" dirty="0">
                <a:latin typeface="Century Gothic" panose="020B0502020202020204" pitchFamily="34" charset="0"/>
              </a:rPr>
              <a:t> συμπεριφοράς</a:t>
            </a:r>
            <a:endParaRPr lang="en-US" dirty="0"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l-GR" dirty="0">
                <a:latin typeface="Century Gothic" panose="020B0502020202020204" pitchFamily="34" charset="0"/>
              </a:rPr>
              <a:t>που σέβονται τη φύση, </a:t>
            </a:r>
            <a:endParaRPr lang="en-US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l-GR" dirty="0">
                <a:latin typeface="Century Gothic" panose="020B0502020202020204" pitchFamily="34" charset="0"/>
              </a:rPr>
              <a:t>μαζί με την </a:t>
            </a:r>
            <a:r>
              <a:rPr lang="el-GR" b="1" dirty="0">
                <a:latin typeface="Century Gothic" panose="020B0502020202020204" pitchFamily="34" charset="0"/>
              </a:rPr>
              <a:t>εφαρμογή</a:t>
            </a:r>
            <a:r>
              <a:rPr lang="el-GR" dirty="0">
                <a:latin typeface="Century Gothic" panose="020B0502020202020204" pitchFamily="34" charset="0"/>
              </a:rPr>
              <a:t> πολιτικών </a:t>
            </a:r>
            <a:endParaRPr lang="en-US" dirty="0"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l-GR" dirty="0">
                <a:latin typeface="Century Gothic" panose="020B0502020202020204" pitchFamily="34" charset="0"/>
              </a:rPr>
              <a:t>που ενθαρρύνουν τη βιωσιμότητα, </a:t>
            </a:r>
            <a:endParaRPr lang="en-US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l-GR" dirty="0">
                <a:latin typeface="Century Gothic" panose="020B0502020202020204" pitchFamily="34" charset="0"/>
              </a:rPr>
              <a:t>μπορούν να οδηγήσουν σε μία πιο </a:t>
            </a:r>
            <a:r>
              <a:rPr lang="el-GR" b="1" dirty="0">
                <a:latin typeface="Century Gothic" panose="020B0502020202020204" pitchFamily="34" charset="0"/>
              </a:rPr>
              <a:t>πράσινη</a:t>
            </a:r>
            <a:r>
              <a:rPr lang="el-GR" dirty="0">
                <a:latin typeface="Century Gothic" panose="020B0502020202020204" pitchFamily="34" charset="0"/>
              </a:rPr>
              <a:t> </a:t>
            </a:r>
            <a:endParaRPr lang="en-US" dirty="0"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l-GR" dirty="0">
                <a:latin typeface="Century Gothic" panose="020B0502020202020204" pitchFamily="34" charset="0"/>
              </a:rPr>
              <a:t>και υγιή οργανωσιακή </a:t>
            </a:r>
            <a:r>
              <a:rPr lang="el-GR" b="1" dirty="0">
                <a:latin typeface="Century Gothic" panose="020B0502020202020204" pitchFamily="34" charset="0"/>
              </a:rPr>
              <a:t>κοινωνία</a:t>
            </a:r>
            <a:r>
              <a:rPr lang="el-GR" dirty="0">
                <a:latin typeface="Century Gothic" panose="020B0502020202020204" pitchFamily="34" charset="0"/>
              </a:rPr>
              <a:t>. </a:t>
            </a:r>
          </a:p>
        </p:txBody>
      </p:sp>
      <p:grpSp>
        <p:nvGrpSpPr>
          <p:cNvPr id="39" name="Google Shape;8535;p84">
            <a:extLst>
              <a:ext uri="{FF2B5EF4-FFF2-40B4-BE49-F238E27FC236}">
                <a16:creationId xmlns:a16="http://schemas.microsoft.com/office/drawing/2014/main" id="{89ACD1BB-EE28-4851-8175-93D3B82CC7F0}"/>
              </a:ext>
            </a:extLst>
          </p:cNvPr>
          <p:cNvGrpSpPr/>
          <p:nvPr/>
        </p:nvGrpSpPr>
        <p:grpSpPr>
          <a:xfrm>
            <a:off x="7385568" y="317351"/>
            <a:ext cx="1593199" cy="1661393"/>
            <a:chOff x="5830645" y="1256617"/>
            <a:chExt cx="530340" cy="553040"/>
          </a:xfrm>
        </p:grpSpPr>
        <p:grpSp>
          <p:nvGrpSpPr>
            <p:cNvPr id="40" name="Google Shape;8536;p84">
              <a:extLst>
                <a:ext uri="{FF2B5EF4-FFF2-40B4-BE49-F238E27FC236}">
                  <a16:creationId xmlns:a16="http://schemas.microsoft.com/office/drawing/2014/main" id="{23C39E80-587A-414F-83D0-070BA033C17E}"/>
                </a:ext>
              </a:extLst>
            </p:cNvPr>
            <p:cNvGrpSpPr/>
            <p:nvPr/>
          </p:nvGrpSpPr>
          <p:grpSpPr>
            <a:xfrm>
              <a:off x="5830645" y="1256617"/>
              <a:ext cx="259743" cy="269909"/>
              <a:chOff x="5830645" y="1256617"/>
              <a:chExt cx="259743" cy="269909"/>
            </a:xfrm>
          </p:grpSpPr>
          <p:sp>
            <p:nvSpPr>
              <p:cNvPr id="51" name="Google Shape;8537;p84">
                <a:extLst>
                  <a:ext uri="{FF2B5EF4-FFF2-40B4-BE49-F238E27FC236}">
                    <a16:creationId xmlns:a16="http://schemas.microsoft.com/office/drawing/2014/main" id="{43998D3C-FF9F-47D5-97F4-61CDFE625C0D}"/>
                  </a:ext>
                </a:extLst>
              </p:cNvPr>
              <p:cNvSpPr/>
              <p:nvPr/>
            </p:nvSpPr>
            <p:spPr>
              <a:xfrm>
                <a:off x="5830645" y="1294145"/>
                <a:ext cx="259743" cy="232380"/>
              </a:xfrm>
              <a:custGeom>
                <a:avLst/>
                <a:gdLst/>
                <a:ahLst/>
                <a:cxnLst/>
                <a:rect l="l" t="t" r="r" b="b"/>
                <a:pathLst>
                  <a:path w="10195" h="9121" extrusionOk="0">
                    <a:moveTo>
                      <a:pt x="7470" y="1"/>
                    </a:moveTo>
                    <a:cubicBezTo>
                      <a:pt x="7469" y="1"/>
                      <a:pt x="7468" y="1"/>
                      <a:pt x="7467" y="1"/>
                    </a:cubicBezTo>
                    <a:lnTo>
                      <a:pt x="7044" y="1"/>
                    </a:lnTo>
                    <a:cubicBezTo>
                      <a:pt x="7044" y="1075"/>
                      <a:pt x="6172" y="1946"/>
                      <a:pt x="5097" y="1946"/>
                    </a:cubicBezTo>
                    <a:cubicBezTo>
                      <a:pt x="4021" y="1946"/>
                      <a:pt x="3150" y="1075"/>
                      <a:pt x="3150" y="1"/>
                    </a:cubicBezTo>
                    <a:lnTo>
                      <a:pt x="0" y="1"/>
                    </a:lnTo>
                    <a:lnTo>
                      <a:pt x="0" y="6393"/>
                    </a:lnTo>
                    <a:cubicBezTo>
                      <a:pt x="0" y="7900"/>
                      <a:pt x="1220" y="9120"/>
                      <a:pt x="2727" y="9120"/>
                    </a:cubicBezTo>
                    <a:lnTo>
                      <a:pt x="6018" y="9120"/>
                    </a:lnTo>
                    <a:cubicBezTo>
                      <a:pt x="6148" y="6883"/>
                      <a:pt x="7951" y="5095"/>
                      <a:pt x="10194" y="4987"/>
                    </a:cubicBezTo>
                    <a:lnTo>
                      <a:pt x="10194" y="2726"/>
                    </a:lnTo>
                    <a:cubicBezTo>
                      <a:pt x="10194" y="1222"/>
                      <a:pt x="8974" y="1"/>
                      <a:pt x="747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52" name="Google Shape;8538;p84">
                <a:extLst>
                  <a:ext uri="{FF2B5EF4-FFF2-40B4-BE49-F238E27FC236}">
                    <a16:creationId xmlns:a16="http://schemas.microsoft.com/office/drawing/2014/main" id="{C850FEFD-EB7F-40CB-A591-084DFE4A7BFF}"/>
                  </a:ext>
                </a:extLst>
              </p:cNvPr>
              <p:cNvSpPr/>
              <p:nvPr/>
            </p:nvSpPr>
            <p:spPr>
              <a:xfrm>
                <a:off x="5922950" y="1256617"/>
                <a:ext cx="75057" cy="75057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2946" extrusionOk="0">
                    <a:moveTo>
                      <a:pt x="1474" y="1"/>
                    </a:moveTo>
                    <a:cubicBezTo>
                      <a:pt x="661" y="1"/>
                      <a:pt x="1" y="660"/>
                      <a:pt x="1" y="1472"/>
                    </a:cubicBezTo>
                    <a:cubicBezTo>
                      <a:pt x="1" y="2286"/>
                      <a:pt x="661" y="2945"/>
                      <a:pt x="1474" y="2945"/>
                    </a:cubicBezTo>
                    <a:cubicBezTo>
                      <a:pt x="2288" y="2945"/>
                      <a:pt x="2946" y="2286"/>
                      <a:pt x="2946" y="1472"/>
                    </a:cubicBezTo>
                    <a:cubicBezTo>
                      <a:pt x="2946" y="660"/>
                      <a:pt x="2288" y="1"/>
                      <a:pt x="1474" y="1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9525" cap="flat" cmpd="sng">
                <a:solidFill>
                  <a:srgbClr val="5F7D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p:grpSp>
        <p:grpSp>
          <p:nvGrpSpPr>
            <p:cNvPr id="41" name="Google Shape;8539;p84">
              <a:extLst>
                <a:ext uri="{FF2B5EF4-FFF2-40B4-BE49-F238E27FC236}">
                  <a16:creationId xmlns:a16="http://schemas.microsoft.com/office/drawing/2014/main" id="{F78E0B23-E4CF-48DF-A461-9756C9A72F10}"/>
                </a:ext>
              </a:extLst>
            </p:cNvPr>
            <p:cNvGrpSpPr/>
            <p:nvPr/>
          </p:nvGrpSpPr>
          <p:grpSpPr>
            <a:xfrm>
              <a:off x="6101293" y="1256617"/>
              <a:ext cx="259692" cy="269909"/>
              <a:chOff x="6101293" y="1256617"/>
              <a:chExt cx="259692" cy="269909"/>
            </a:xfrm>
          </p:grpSpPr>
          <p:sp>
            <p:nvSpPr>
              <p:cNvPr id="49" name="Google Shape;8540;p84">
                <a:extLst>
                  <a:ext uri="{FF2B5EF4-FFF2-40B4-BE49-F238E27FC236}">
                    <a16:creationId xmlns:a16="http://schemas.microsoft.com/office/drawing/2014/main" id="{7F4B140E-3C9E-452A-B349-FC29DDC1B54D}"/>
                  </a:ext>
                </a:extLst>
              </p:cNvPr>
              <p:cNvSpPr/>
              <p:nvPr/>
            </p:nvSpPr>
            <p:spPr>
              <a:xfrm>
                <a:off x="6101293" y="1294145"/>
                <a:ext cx="259692" cy="232380"/>
              </a:xfrm>
              <a:custGeom>
                <a:avLst/>
                <a:gdLst/>
                <a:ahLst/>
                <a:cxnLst/>
                <a:rect l="l" t="t" r="r" b="b"/>
                <a:pathLst>
                  <a:path w="10193" h="9121" extrusionOk="0">
                    <a:moveTo>
                      <a:pt x="2726" y="1"/>
                    </a:moveTo>
                    <a:cubicBezTo>
                      <a:pt x="1220" y="1"/>
                      <a:pt x="0" y="1221"/>
                      <a:pt x="0" y="2726"/>
                    </a:cubicBezTo>
                    <a:lnTo>
                      <a:pt x="0" y="4987"/>
                    </a:lnTo>
                    <a:cubicBezTo>
                      <a:pt x="2244" y="5095"/>
                      <a:pt x="4045" y="6883"/>
                      <a:pt x="4177" y="9120"/>
                    </a:cubicBezTo>
                    <a:lnTo>
                      <a:pt x="7467" y="9120"/>
                    </a:lnTo>
                    <a:cubicBezTo>
                      <a:pt x="8973" y="9120"/>
                      <a:pt x="10193" y="7900"/>
                      <a:pt x="10193" y="6393"/>
                    </a:cubicBezTo>
                    <a:lnTo>
                      <a:pt x="10193" y="1"/>
                    </a:lnTo>
                    <a:lnTo>
                      <a:pt x="7043" y="1"/>
                    </a:lnTo>
                    <a:cubicBezTo>
                      <a:pt x="7043" y="1075"/>
                      <a:pt x="6172" y="1946"/>
                      <a:pt x="5097" y="1946"/>
                    </a:cubicBezTo>
                    <a:cubicBezTo>
                      <a:pt x="4021" y="1946"/>
                      <a:pt x="3150" y="1075"/>
                      <a:pt x="315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50" name="Google Shape;8541;p84">
                <a:extLst>
                  <a:ext uri="{FF2B5EF4-FFF2-40B4-BE49-F238E27FC236}">
                    <a16:creationId xmlns:a16="http://schemas.microsoft.com/office/drawing/2014/main" id="{BFBCFC4C-A7CB-4366-B77C-E7443FAC58C9}"/>
                  </a:ext>
                </a:extLst>
              </p:cNvPr>
              <p:cNvSpPr/>
              <p:nvPr/>
            </p:nvSpPr>
            <p:spPr>
              <a:xfrm>
                <a:off x="6193623" y="1256617"/>
                <a:ext cx="75031" cy="75057"/>
              </a:xfrm>
              <a:custGeom>
                <a:avLst/>
                <a:gdLst/>
                <a:ahLst/>
                <a:cxnLst/>
                <a:rect l="l" t="t" r="r" b="b"/>
                <a:pathLst>
                  <a:path w="2945" h="2946" extrusionOk="0">
                    <a:moveTo>
                      <a:pt x="1473" y="1"/>
                    </a:moveTo>
                    <a:cubicBezTo>
                      <a:pt x="660" y="1"/>
                      <a:pt x="0" y="660"/>
                      <a:pt x="0" y="1472"/>
                    </a:cubicBezTo>
                    <a:cubicBezTo>
                      <a:pt x="0" y="2286"/>
                      <a:pt x="660" y="2945"/>
                      <a:pt x="1473" y="2945"/>
                    </a:cubicBezTo>
                    <a:cubicBezTo>
                      <a:pt x="2285" y="2945"/>
                      <a:pt x="2945" y="2286"/>
                      <a:pt x="2945" y="1472"/>
                    </a:cubicBezTo>
                    <a:cubicBezTo>
                      <a:pt x="2945" y="660"/>
                      <a:pt x="2285" y="1"/>
                      <a:pt x="1473" y="1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p:grpSp>
        <p:grpSp>
          <p:nvGrpSpPr>
            <p:cNvPr id="42" name="Google Shape;8542;p84">
              <a:extLst>
                <a:ext uri="{FF2B5EF4-FFF2-40B4-BE49-F238E27FC236}">
                  <a16:creationId xmlns:a16="http://schemas.microsoft.com/office/drawing/2014/main" id="{D377DFE6-E795-47F0-A52A-75E1D6E2F980}"/>
                </a:ext>
              </a:extLst>
            </p:cNvPr>
            <p:cNvGrpSpPr/>
            <p:nvPr/>
          </p:nvGrpSpPr>
          <p:grpSpPr>
            <a:xfrm>
              <a:off x="5830645" y="1539749"/>
              <a:ext cx="259692" cy="269909"/>
              <a:chOff x="5830645" y="1539749"/>
              <a:chExt cx="259692" cy="269909"/>
            </a:xfrm>
          </p:grpSpPr>
          <p:sp>
            <p:nvSpPr>
              <p:cNvPr id="47" name="Google Shape;8543;p84">
                <a:extLst>
                  <a:ext uri="{FF2B5EF4-FFF2-40B4-BE49-F238E27FC236}">
                    <a16:creationId xmlns:a16="http://schemas.microsoft.com/office/drawing/2014/main" id="{AC466F3C-3DE4-43D1-B9B1-BA42D83AB355}"/>
                  </a:ext>
                </a:extLst>
              </p:cNvPr>
              <p:cNvSpPr/>
              <p:nvPr/>
            </p:nvSpPr>
            <p:spPr>
              <a:xfrm>
                <a:off x="5830645" y="1539749"/>
                <a:ext cx="259692" cy="232406"/>
              </a:xfrm>
              <a:custGeom>
                <a:avLst/>
                <a:gdLst/>
                <a:ahLst/>
                <a:cxnLst/>
                <a:rect l="l" t="t" r="r" b="b"/>
                <a:pathLst>
                  <a:path w="10193" h="9122" extrusionOk="0">
                    <a:moveTo>
                      <a:pt x="2727" y="1"/>
                    </a:moveTo>
                    <a:cubicBezTo>
                      <a:pt x="1220" y="1"/>
                      <a:pt x="0" y="1223"/>
                      <a:pt x="0" y="2728"/>
                    </a:cubicBezTo>
                    <a:lnTo>
                      <a:pt x="0" y="9122"/>
                    </a:lnTo>
                    <a:lnTo>
                      <a:pt x="3150" y="9122"/>
                    </a:lnTo>
                    <a:cubicBezTo>
                      <a:pt x="3150" y="8046"/>
                      <a:pt x="4021" y="7175"/>
                      <a:pt x="5097" y="7175"/>
                    </a:cubicBezTo>
                    <a:cubicBezTo>
                      <a:pt x="6172" y="7175"/>
                      <a:pt x="7044" y="8046"/>
                      <a:pt x="7044" y="9122"/>
                    </a:cubicBezTo>
                    <a:lnTo>
                      <a:pt x="7467" y="9122"/>
                    </a:lnTo>
                    <a:cubicBezTo>
                      <a:pt x="8972" y="9122"/>
                      <a:pt x="10192" y="7900"/>
                      <a:pt x="10192" y="6395"/>
                    </a:cubicBezTo>
                    <a:lnTo>
                      <a:pt x="10192" y="4135"/>
                    </a:lnTo>
                    <a:cubicBezTo>
                      <a:pt x="7951" y="4028"/>
                      <a:pt x="6148" y="2239"/>
                      <a:pt x="6018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48" name="Google Shape;8544;p84">
                <a:extLst>
                  <a:ext uri="{FF2B5EF4-FFF2-40B4-BE49-F238E27FC236}">
                    <a16:creationId xmlns:a16="http://schemas.microsoft.com/office/drawing/2014/main" id="{62D419FE-3B32-47D7-8380-C5276CCA7271}"/>
                  </a:ext>
                </a:extLst>
              </p:cNvPr>
              <p:cNvSpPr/>
              <p:nvPr/>
            </p:nvSpPr>
            <p:spPr>
              <a:xfrm>
                <a:off x="5922950" y="1734600"/>
                <a:ext cx="75057" cy="75057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2946" extrusionOk="0">
                    <a:moveTo>
                      <a:pt x="1474" y="1"/>
                    </a:moveTo>
                    <a:cubicBezTo>
                      <a:pt x="661" y="1"/>
                      <a:pt x="1" y="660"/>
                      <a:pt x="1" y="1474"/>
                    </a:cubicBezTo>
                    <a:cubicBezTo>
                      <a:pt x="1" y="2287"/>
                      <a:pt x="661" y="2946"/>
                      <a:pt x="1474" y="2946"/>
                    </a:cubicBezTo>
                    <a:cubicBezTo>
                      <a:pt x="2288" y="2946"/>
                      <a:pt x="2946" y="2287"/>
                      <a:pt x="2946" y="1474"/>
                    </a:cubicBezTo>
                    <a:cubicBezTo>
                      <a:pt x="2946" y="660"/>
                      <a:pt x="2288" y="1"/>
                      <a:pt x="1474" y="1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p:grpSp>
        <p:grpSp>
          <p:nvGrpSpPr>
            <p:cNvPr id="43" name="Google Shape;8545;p84">
              <a:extLst>
                <a:ext uri="{FF2B5EF4-FFF2-40B4-BE49-F238E27FC236}">
                  <a16:creationId xmlns:a16="http://schemas.microsoft.com/office/drawing/2014/main" id="{50E3BDC4-D2C6-48F7-BDAC-93D82FD8C42D}"/>
                </a:ext>
              </a:extLst>
            </p:cNvPr>
            <p:cNvGrpSpPr/>
            <p:nvPr/>
          </p:nvGrpSpPr>
          <p:grpSpPr>
            <a:xfrm>
              <a:off x="6101293" y="1539749"/>
              <a:ext cx="259692" cy="269909"/>
              <a:chOff x="6101293" y="1539749"/>
              <a:chExt cx="259692" cy="269909"/>
            </a:xfrm>
          </p:grpSpPr>
          <p:sp>
            <p:nvSpPr>
              <p:cNvPr id="45" name="Google Shape;8546;p84">
                <a:extLst>
                  <a:ext uri="{FF2B5EF4-FFF2-40B4-BE49-F238E27FC236}">
                    <a16:creationId xmlns:a16="http://schemas.microsoft.com/office/drawing/2014/main" id="{6F1FFF43-E9EC-4F7B-B3F9-D41B01690E5E}"/>
                  </a:ext>
                </a:extLst>
              </p:cNvPr>
              <p:cNvSpPr/>
              <p:nvPr/>
            </p:nvSpPr>
            <p:spPr>
              <a:xfrm>
                <a:off x="6101293" y="1539749"/>
                <a:ext cx="259692" cy="232406"/>
              </a:xfrm>
              <a:custGeom>
                <a:avLst/>
                <a:gdLst/>
                <a:ahLst/>
                <a:cxnLst/>
                <a:rect l="l" t="t" r="r" b="b"/>
                <a:pathLst>
                  <a:path w="10193" h="9122" extrusionOk="0">
                    <a:moveTo>
                      <a:pt x="4177" y="1"/>
                    </a:moveTo>
                    <a:cubicBezTo>
                      <a:pt x="4045" y="2239"/>
                      <a:pt x="2244" y="4027"/>
                      <a:pt x="0" y="4135"/>
                    </a:cubicBezTo>
                    <a:lnTo>
                      <a:pt x="0" y="6395"/>
                    </a:lnTo>
                    <a:cubicBezTo>
                      <a:pt x="0" y="7902"/>
                      <a:pt x="1220" y="9122"/>
                      <a:pt x="2726" y="9122"/>
                    </a:cubicBezTo>
                    <a:lnTo>
                      <a:pt x="3148" y="9122"/>
                    </a:lnTo>
                    <a:cubicBezTo>
                      <a:pt x="3148" y="8046"/>
                      <a:pt x="4020" y="7175"/>
                      <a:pt x="5096" y="7175"/>
                    </a:cubicBezTo>
                    <a:cubicBezTo>
                      <a:pt x="6170" y="7175"/>
                      <a:pt x="7043" y="8046"/>
                      <a:pt x="7043" y="9122"/>
                    </a:cubicBezTo>
                    <a:lnTo>
                      <a:pt x="10193" y="9122"/>
                    </a:lnTo>
                    <a:lnTo>
                      <a:pt x="10193" y="2728"/>
                    </a:lnTo>
                    <a:cubicBezTo>
                      <a:pt x="10193" y="1223"/>
                      <a:pt x="8973" y="2"/>
                      <a:pt x="7467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2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46" name="Google Shape;8547;p84">
                <a:extLst>
                  <a:ext uri="{FF2B5EF4-FFF2-40B4-BE49-F238E27FC236}">
                    <a16:creationId xmlns:a16="http://schemas.microsoft.com/office/drawing/2014/main" id="{20F6139B-A202-492E-9567-6D21C708779F}"/>
                  </a:ext>
                </a:extLst>
              </p:cNvPr>
              <p:cNvSpPr/>
              <p:nvPr/>
            </p:nvSpPr>
            <p:spPr>
              <a:xfrm>
                <a:off x="6193623" y="1734600"/>
                <a:ext cx="75031" cy="75057"/>
              </a:xfrm>
              <a:custGeom>
                <a:avLst/>
                <a:gdLst/>
                <a:ahLst/>
                <a:cxnLst/>
                <a:rect l="l" t="t" r="r" b="b"/>
                <a:pathLst>
                  <a:path w="2945" h="2946" extrusionOk="0">
                    <a:moveTo>
                      <a:pt x="1473" y="1"/>
                    </a:moveTo>
                    <a:cubicBezTo>
                      <a:pt x="660" y="1"/>
                      <a:pt x="0" y="660"/>
                      <a:pt x="0" y="1474"/>
                    </a:cubicBezTo>
                    <a:cubicBezTo>
                      <a:pt x="0" y="2287"/>
                      <a:pt x="660" y="2946"/>
                      <a:pt x="1473" y="2946"/>
                    </a:cubicBezTo>
                    <a:cubicBezTo>
                      <a:pt x="2285" y="2946"/>
                      <a:pt x="2945" y="2287"/>
                      <a:pt x="2945" y="1474"/>
                    </a:cubicBezTo>
                    <a:cubicBezTo>
                      <a:pt x="2945" y="660"/>
                      <a:pt x="2285" y="1"/>
                      <a:pt x="1473" y="1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9525" cap="flat" cmpd="sng">
                <a:solidFill>
                  <a:srgbClr val="5F7D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44" name="Google Shape;8548;p84">
              <a:extLst>
                <a:ext uri="{FF2B5EF4-FFF2-40B4-BE49-F238E27FC236}">
                  <a16:creationId xmlns:a16="http://schemas.microsoft.com/office/drawing/2014/main" id="{53546726-CEB8-46EE-B540-36DD5EE8CBCD}"/>
                </a:ext>
              </a:extLst>
            </p:cNvPr>
            <p:cNvSpPr/>
            <p:nvPr/>
          </p:nvSpPr>
          <p:spPr>
            <a:xfrm>
              <a:off x="5999148" y="1436800"/>
              <a:ext cx="192625" cy="192690"/>
            </a:xfrm>
            <a:custGeom>
              <a:avLst/>
              <a:gdLst/>
              <a:ahLst/>
              <a:cxnLst/>
              <a:rect l="l" t="t" r="r" b="b"/>
              <a:pathLst>
                <a:path w="2945" h="2946" extrusionOk="0">
                  <a:moveTo>
                    <a:pt x="1473" y="1"/>
                  </a:moveTo>
                  <a:cubicBezTo>
                    <a:pt x="660" y="1"/>
                    <a:pt x="0" y="660"/>
                    <a:pt x="0" y="1472"/>
                  </a:cubicBezTo>
                  <a:cubicBezTo>
                    <a:pt x="0" y="2286"/>
                    <a:pt x="660" y="2945"/>
                    <a:pt x="1473" y="2945"/>
                  </a:cubicBezTo>
                  <a:cubicBezTo>
                    <a:pt x="2285" y="2945"/>
                    <a:pt x="2945" y="2286"/>
                    <a:pt x="2945" y="1472"/>
                  </a:cubicBezTo>
                  <a:cubicBezTo>
                    <a:pt x="2945" y="660"/>
                    <a:pt x="2285" y="1"/>
                    <a:pt x="1473" y="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9827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>
            <a:extLst>
              <a:ext uri="{FF2B5EF4-FFF2-40B4-BE49-F238E27FC236}">
                <a16:creationId xmlns:a16="http://schemas.microsoft.com/office/drawing/2014/main" id="{20449598-BDAB-4FA7-9255-1EF4AE0EDD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66" t="6087" b="53130"/>
          <a:stretch/>
        </p:blipFill>
        <p:spPr>
          <a:xfrm>
            <a:off x="0" y="3126509"/>
            <a:ext cx="12191996" cy="3731491"/>
          </a:xfrm>
          <a:prstGeom prst="rect">
            <a:avLst/>
          </a:prstGeom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3BD47F90-73CF-47D4-9A86-5DBDCCA9C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76113"/>
            <a:ext cx="8596668" cy="1320800"/>
          </a:xfrm>
        </p:spPr>
        <p:txBody>
          <a:bodyPr>
            <a:normAutofit/>
          </a:bodyPr>
          <a:lstStyle/>
          <a:p>
            <a:r>
              <a:rPr lang="el-GR" sz="2700" b="1" dirty="0">
                <a:solidFill>
                  <a:schemeClr val="accent2">
                    <a:lumMod val="75000"/>
                  </a:schemeClr>
                </a:solidFill>
              </a:rPr>
              <a:t>ΑΝΘΡΩΠΙΝΟ ΔΥΝΑΜΙΚΟ</a:t>
            </a:r>
            <a:br>
              <a:rPr lang="el-GR" sz="27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l-GR" sz="2700" b="1" dirty="0">
                <a:solidFill>
                  <a:schemeClr val="accent2">
                    <a:lumMod val="75000"/>
                  </a:schemeClr>
                </a:solidFill>
              </a:rPr>
              <a:t>ΒΙΩΣΙΜΟΤΗΤΑ ΚΑΙ ΑΝΑΠΤΥΞΗ</a:t>
            </a:r>
            <a:endParaRPr lang="el-GR" sz="2700" b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B02CC65-0233-44F5-B1A3-39EF14C79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6297" y="1926702"/>
            <a:ext cx="8596668" cy="119980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l-GR" dirty="0">
                <a:latin typeface="Century Gothic" panose="020B0502020202020204" pitchFamily="34" charset="0"/>
              </a:rPr>
              <a:t>Η κουλτούρα ενός οργανισμού </a:t>
            </a:r>
            <a:r>
              <a:rPr lang="el-GR" b="1" dirty="0">
                <a:latin typeface="Century Gothic" panose="020B0502020202020204" pitchFamily="34" charset="0"/>
              </a:rPr>
              <a:t>επηρεάζει</a:t>
            </a:r>
            <a:r>
              <a:rPr lang="el-GR" dirty="0">
                <a:latin typeface="Century Gothic" panose="020B0502020202020204" pitchFamily="34" charset="0"/>
              </a:rPr>
              <a:t> άμεσα τον τρόπο που οι εργαζόμενοι </a:t>
            </a:r>
            <a:r>
              <a:rPr lang="el-GR" b="1" dirty="0">
                <a:latin typeface="Century Gothic" panose="020B0502020202020204" pitchFamily="34" charset="0"/>
              </a:rPr>
              <a:t>συνεργάζονται</a:t>
            </a:r>
            <a:r>
              <a:rPr lang="el-GR" dirty="0">
                <a:latin typeface="Century Gothic" panose="020B0502020202020204" pitchFamily="34" charset="0"/>
              </a:rPr>
              <a:t>, </a:t>
            </a:r>
            <a:r>
              <a:rPr lang="el-GR" b="1" dirty="0">
                <a:latin typeface="Century Gothic" panose="020B0502020202020204" pitchFamily="34" charset="0"/>
              </a:rPr>
              <a:t>επικοινωνούν</a:t>
            </a:r>
            <a:r>
              <a:rPr lang="el-GR" dirty="0">
                <a:latin typeface="Century Gothic" panose="020B0502020202020204" pitchFamily="34" charset="0"/>
              </a:rPr>
              <a:t> και </a:t>
            </a:r>
            <a:r>
              <a:rPr lang="el-GR" b="1" dirty="0">
                <a:latin typeface="Century Gothic" panose="020B0502020202020204" pitchFamily="34" charset="0"/>
              </a:rPr>
              <a:t>καινοτομούν</a:t>
            </a:r>
            <a:r>
              <a:rPr lang="el-GR" dirty="0">
                <a:latin typeface="Century Gothic" panose="020B0502020202020204" pitchFamily="34" charset="0"/>
              </a:rPr>
              <a:t>. </a:t>
            </a:r>
          </a:p>
        </p:txBody>
      </p:sp>
      <p:grpSp>
        <p:nvGrpSpPr>
          <p:cNvPr id="4" name="Google Shape;9226;p86">
            <a:extLst>
              <a:ext uri="{FF2B5EF4-FFF2-40B4-BE49-F238E27FC236}">
                <a16:creationId xmlns:a16="http://schemas.microsoft.com/office/drawing/2014/main" id="{E0111909-711F-47F2-92C3-FC25BAC51FC6}"/>
              </a:ext>
            </a:extLst>
          </p:cNvPr>
          <p:cNvGrpSpPr/>
          <p:nvPr/>
        </p:nvGrpSpPr>
        <p:grpSpPr>
          <a:xfrm>
            <a:off x="6718711" y="325704"/>
            <a:ext cx="1273584" cy="1271209"/>
            <a:chOff x="1421638" y="4125629"/>
            <a:chExt cx="374709" cy="374010"/>
          </a:xfrm>
          <a:solidFill>
            <a:schemeClr val="accent2">
              <a:lumMod val="75000"/>
            </a:schemeClr>
          </a:solidFill>
        </p:grpSpPr>
        <p:sp>
          <p:nvSpPr>
            <p:cNvPr id="5" name="Google Shape;9227;p86">
              <a:extLst>
                <a:ext uri="{FF2B5EF4-FFF2-40B4-BE49-F238E27FC236}">
                  <a16:creationId xmlns:a16="http://schemas.microsoft.com/office/drawing/2014/main" id="{4FFB596E-251E-4259-9E28-6BE371C7C8BA}"/>
                </a:ext>
              </a:extLst>
            </p:cNvPr>
            <p:cNvSpPr/>
            <p:nvPr/>
          </p:nvSpPr>
          <p:spPr>
            <a:xfrm>
              <a:off x="1421638" y="4265954"/>
              <a:ext cx="374709" cy="233685"/>
            </a:xfrm>
            <a:custGeom>
              <a:avLst/>
              <a:gdLst/>
              <a:ahLst/>
              <a:cxnLst/>
              <a:rect l="l" t="t" r="r" b="b"/>
              <a:pathLst>
                <a:path w="11800" h="7359" extrusionOk="0">
                  <a:moveTo>
                    <a:pt x="3180" y="3298"/>
                  </a:moveTo>
                  <a:lnTo>
                    <a:pt x="3180" y="7001"/>
                  </a:lnTo>
                  <a:lnTo>
                    <a:pt x="1691" y="7001"/>
                  </a:lnTo>
                  <a:lnTo>
                    <a:pt x="1691" y="3298"/>
                  </a:lnTo>
                  <a:close/>
                  <a:moveTo>
                    <a:pt x="6680" y="2370"/>
                  </a:moveTo>
                  <a:lnTo>
                    <a:pt x="6680" y="7001"/>
                  </a:lnTo>
                  <a:lnTo>
                    <a:pt x="5192" y="7001"/>
                  </a:lnTo>
                  <a:lnTo>
                    <a:pt x="5192" y="2370"/>
                  </a:lnTo>
                  <a:close/>
                  <a:moveTo>
                    <a:pt x="10180" y="345"/>
                  </a:moveTo>
                  <a:lnTo>
                    <a:pt x="10180" y="7001"/>
                  </a:lnTo>
                  <a:lnTo>
                    <a:pt x="8692" y="7001"/>
                  </a:lnTo>
                  <a:lnTo>
                    <a:pt x="8692" y="345"/>
                  </a:lnTo>
                  <a:close/>
                  <a:moveTo>
                    <a:pt x="8502" y="0"/>
                  </a:moveTo>
                  <a:cubicBezTo>
                    <a:pt x="8406" y="0"/>
                    <a:pt x="8323" y="84"/>
                    <a:pt x="8323" y="179"/>
                  </a:cubicBezTo>
                  <a:lnTo>
                    <a:pt x="8323" y="7001"/>
                  </a:lnTo>
                  <a:lnTo>
                    <a:pt x="7013" y="7001"/>
                  </a:lnTo>
                  <a:lnTo>
                    <a:pt x="7013" y="2203"/>
                  </a:lnTo>
                  <a:cubicBezTo>
                    <a:pt x="7013" y="2120"/>
                    <a:pt x="6930" y="2024"/>
                    <a:pt x="6835" y="2024"/>
                  </a:cubicBezTo>
                  <a:lnTo>
                    <a:pt x="4989" y="2024"/>
                  </a:lnTo>
                  <a:cubicBezTo>
                    <a:pt x="4894" y="2024"/>
                    <a:pt x="4811" y="2108"/>
                    <a:pt x="4811" y="2203"/>
                  </a:cubicBezTo>
                  <a:lnTo>
                    <a:pt x="4811" y="7001"/>
                  </a:lnTo>
                  <a:lnTo>
                    <a:pt x="3501" y="7001"/>
                  </a:lnTo>
                  <a:lnTo>
                    <a:pt x="3501" y="3132"/>
                  </a:lnTo>
                  <a:cubicBezTo>
                    <a:pt x="3501" y="3036"/>
                    <a:pt x="3418" y="2953"/>
                    <a:pt x="3322" y="2953"/>
                  </a:cubicBezTo>
                  <a:lnTo>
                    <a:pt x="1477" y="2953"/>
                  </a:lnTo>
                  <a:cubicBezTo>
                    <a:pt x="1382" y="2953"/>
                    <a:pt x="1298" y="3024"/>
                    <a:pt x="1298" y="3132"/>
                  </a:cubicBezTo>
                  <a:lnTo>
                    <a:pt x="1298" y="7001"/>
                  </a:lnTo>
                  <a:lnTo>
                    <a:pt x="179" y="7001"/>
                  </a:lnTo>
                  <a:cubicBezTo>
                    <a:pt x="84" y="7001"/>
                    <a:pt x="1" y="7073"/>
                    <a:pt x="1" y="7180"/>
                  </a:cubicBezTo>
                  <a:cubicBezTo>
                    <a:pt x="1" y="7287"/>
                    <a:pt x="72" y="7358"/>
                    <a:pt x="179" y="7358"/>
                  </a:cubicBezTo>
                  <a:lnTo>
                    <a:pt x="11597" y="7358"/>
                  </a:lnTo>
                  <a:cubicBezTo>
                    <a:pt x="11681" y="7358"/>
                    <a:pt x="11776" y="7287"/>
                    <a:pt x="11776" y="7180"/>
                  </a:cubicBezTo>
                  <a:cubicBezTo>
                    <a:pt x="11800" y="7073"/>
                    <a:pt x="11728" y="7001"/>
                    <a:pt x="11633" y="7001"/>
                  </a:cubicBezTo>
                  <a:lnTo>
                    <a:pt x="10526" y="7001"/>
                  </a:lnTo>
                  <a:lnTo>
                    <a:pt x="10526" y="179"/>
                  </a:lnTo>
                  <a:cubicBezTo>
                    <a:pt x="10526" y="95"/>
                    <a:pt x="10442" y="0"/>
                    <a:pt x="10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9228;p86">
              <a:extLst>
                <a:ext uri="{FF2B5EF4-FFF2-40B4-BE49-F238E27FC236}">
                  <a16:creationId xmlns:a16="http://schemas.microsoft.com/office/drawing/2014/main" id="{CD08AF8D-6881-4FB2-948B-434846F55E5D}"/>
                </a:ext>
              </a:extLst>
            </p:cNvPr>
            <p:cNvSpPr/>
            <p:nvPr/>
          </p:nvSpPr>
          <p:spPr>
            <a:xfrm>
              <a:off x="1428052" y="4125629"/>
              <a:ext cx="356958" cy="215585"/>
            </a:xfrm>
            <a:custGeom>
              <a:avLst/>
              <a:gdLst/>
              <a:ahLst/>
              <a:cxnLst/>
              <a:rect l="l" t="t" r="r" b="b"/>
              <a:pathLst>
                <a:path w="11241" h="6789" extrusionOk="0">
                  <a:moveTo>
                    <a:pt x="10668" y="0"/>
                  </a:moveTo>
                  <a:cubicBezTo>
                    <a:pt x="10653" y="0"/>
                    <a:pt x="10637" y="1"/>
                    <a:pt x="10621" y="2"/>
                  </a:cubicBezTo>
                  <a:lnTo>
                    <a:pt x="9145" y="181"/>
                  </a:lnTo>
                  <a:cubicBezTo>
                    <a:pt x="8847" y="216"/>
                    <a:pt x="8633" y="490"/>
                    <a:pt x="8669" y="788"/>
                  </a:cubicBezTo>
                  <a:cubicBezTo>
                    <a:pt x="8691" y="1064"/>
                    <a:pt x="8938" y="1268"/>
                    <a:pt x="9211" y="1268"/>
                  </a:cubicBezTo>
                  <a:cubicBezTo>
                    <a:pt x="9232" y="1268"/>
                    <a:pt x="9254" y="1267"/>
                    <a:pt x="9276" y="1264"/>
                  </a:cubicBezTo>
                  <a:lnTo>
                    <a:pt x="9395" y="1252"/>
                  </a:lnTo>
                  <a:lnTo>
                    <a:pt x="9395" y="1252"/>
                  </a:lnTo>
                  <a:cubicBezTo>
                    <a:pt x="7597" y="3348"/>
                    <a:pt x="5442" y="4443"/>
                    <a:pt x="3918" y="4979"/>
                  </a:cubicBezTo>
                  <a:cubicBezTo>
                    <a:pt x="2025" y="5657"/>
                    <a:pt x="561" y="5717"/>
                    <a:pt x="537" y="5717"/>
                  </a:cubicBezTo>
                  <a:cubicBezTo>
                    <a:pt x="239" y="5729"/>
                    <a:pt x="1" y="5967"/>
                    <a:pt x="25" y="6265"/>
                  </a:cubicBezTo>
                  <a:cubicBezTo>
                    <a:pt x="37" y="6562"/>
                    <a:pt x="275" y="6789"/>
                    <a:pt x="561" y="6789"/>
                  </a:cubicBezTo>
                  <a:lnTo>
                    <a:pt x="572" y="6789"/>
                  </a:lnTo>
                  <a:cubicBezTo>
                    <a:pt x="632" y="6789"/>
                    <a:pt x="2192" y="6729"/>
                    <a:pt x="4263" y="6003"/>
                  </a:cubicBezTo>
                  <a:cubicBezTo>
                    <a:pt x="5418" y="5586"/>
                    <a:pt x="6514" y="5050"/>
                    <a:pt x="7490" y="4383"/>
                  </a:cubicBezTo>
                  <a:cubicBezTo>
                    <a:pt x="7561" y="4324"/>
                    <a:pt x="7597" y="4217"/>
                    <a:pt x="7538" y="4145"/>
                  </a:cubicBezTo>
                  <a:cubicBezTo>
                    <a:pt x="7501" y="4093"/>
                    <a:pt x="7445" y="4065"/>
                    <a:pt x="7391" y="4065"/>
                  </a:cubicBezTo>
                  <a:cubicBezTo>
                    <a:pt x="7358" y="4065"/>
                    <a:pt x="7326" y="4075"/>
                    <a:pt x="7299" y="4098"/>
                  </a:cubicBezTo>
                  <a:cubicBezTo>
                    <a:pt x="6335" y="4753"/>
                    <a:pt x="5275" y="5288"/>
                    <a:pt x="4144" y="5693"/>
                  </a:cubicBezTo>
                  <a:cubicBezTo>
                    <a:pt x="2132" y="6408"/>
                    <a:pt x="632" y="6467"/>
                    <a:pt x="561" y="6467"/>
                  </a:cubicBezTo>
                  <a:cubicBezTo>
                    <a:pt x="453" y="6467"/>
                    <a:pt x="358" y="6372"/>
                    <a:pt x="358" y="6265"/>
                  </a:cubicBezTo>
                  <a:cubicBezTo>
                    <a:pt x="358" y="6169"/>
                    <a:pt x="441" y="6074"/>
                    <a:pt x="561" y="6062"/>
                  </a:cubicBezTo>
                  <a:cubicBezTo>
                    <a:pt x="572" y="6062"/>
                    <a:pt x="2085" y="6003"/>
                    <a:pt x="4037" y="5300"/>
                  </a:cubicBezTo>
                  <a:cubicBezTo>
                    <a:pt x="5680" y="4717"/>
                    <a:pt x="8026" y="3514"/>
                    <a:pt x="9943" y="1133"/>
                  </a:cubicBezTo>
                  <a:cubicBezTo>
                    <a:pt x="10035" y="1018"/>
                    <a:pt x="9949" y="847"/>
                    <a:pt x="9813" y="847"/>
                  </a:cubicBezTo>
                  <a:cubicBezTo>
                    <a:pt x="9809" y="847"/>
                    <a:pt x="9804" y="847"/>
                    <a:pt x="9800" y="847"/>
                  </a:cubicBezTo>
                  <a:lnTo>
                    <a:pt x="9252" y="931"/>
                  </a:lnTo>
                  <a:cubicBezTo>
                    <a:pt x="9244" y="932"/>
                    <a:pt x="9236" y="932"/>
                    <a:pt x="9228" y="932"/>
                  </a:cubicBezTo>
                  <a:cubicBezTo>
                    <a:pt x="9139" y="932"/>
                    <a:pt x="9049" y="874"/>
                    <a:pt x="9038" y="776"/>
                  </a:cubicBezTo>
                  <a:cubicBezTo>
                    <a:pt x="9014" y="657"/>
                    <a:pt x="9085" y="550"/>
                    <a:pt x="9204" y="538"/>
                  </a:cubicBezTo>
                  <a:lnTo>
                    <a:pt x="10681" y="359"/>
                  </a:lnTo>
                  <a:cubicBezTo>
                    <a:pt x="10688" y="358"/>
                    <a:pt x="10696" y="358"/>
                    <a:pt x="10703" y="358"/>
                  </a:cubicBezTo>
                  <a:cubicBezTo>
                    <a:pt x="10812" y="358"/>
                    <a:pt x="10895" y="438"/>
                    <a:pt x="10895" y="550"/>
                  </a:cubicBezTo>
                  <a:lnTo>
                    <a:pt x="10895" y="2026"/>
                  </a:lnTo>
                  <a:cubicBezTo>
                    <a:pt x="10895" y="2133"/>
                    <a:pt x="10812" y="2217"/>
                    <a:pt x="10705" y="2217"/>
                  </a:cubicBezTo>
                  <a:cubicBezTo>
                    <a:pt x="10598" y="2217"/>
                    <a:pt x="10514" y="2133"/>
                    <a:pt x="10514" y="2026"/>
                  </a:cubicBezTo>
                  <a:lnTo>
                    <a:pt x="10514" y="1586"/>
                  </a:lnTo>
                  <a:cubicBezTo>
                    <a:pt x="10514" y="1502"/>
                    <a:pt x="10467" y="1443"/>
                    <a:pt x="10407" y="1419"/>
                  </a:cubicBezTo>
                  <a:cubicBezTo>
                    <a:pt x="10387" y="1409"/>
                    <a:pt x="10368" y="1405"/>
                    <a:pt x="10349" y="1405"/>
                  </a:cubicBezTo>
                  <a:cubicBezTo>
                    <a:pt x="10298" y="1405"/>
                    <a:pt x="10251" y="1435"/>
                    <a:pt x="10217" y="1478"/>
                  </a:cubicBezTo>
                  <a:cubicBezTo>
                    <a:pt x="9574" y="2264"/>
                    <a:pt x="8835" y="2979"/>
                    <a:pt x="8026" y="3610"/>
                  </a:cubicBezTo>
                  <a:cubicBezTo>
                    <a:pt x="7954" y="3669"/>
                    <a:pt x="7942" y="3764"/>
                    <a:pt x="8002" y="3848"/>
                  </a:cubicBezTo>
                  <a:cubicBezTo>
                    <a:pt x="8036" y="3888"/>
                    <a:pt x="8081" y="3910"/>
                    <a:pt x="8129" y="3910"/>
                  </a:cubicBezTo>
                  <a:cubicBezTo>
                    <a:pt x="8166" y="3910"/>
                    <a:pt x="8204" y="3897"/>
                    <a:pt x="8240" y="3872"/>
                  </a:cubicBezTo>
                  <a:cubicBezTo>
                    <a:pt x="8931" y="3336"/>
                    <a:pt x="9585" y="2729"/>
                    <a:pt x="10169" y="2062"/>
                  </a:cubicBezTo>
                  <a:cubicBezTo>
                    <a:pt x="10181" y="2336"/>
                    <a:pt x="10419" y="2574"/>
                    <a:pt x="10705" y="2574"/>
                  </a:cubicBezTo>
                  <a:cubicBezTo>
                    <a:pt x="11002" y="2574"/>
                    <a:pt x="11240" y="2336"/>
                    <a:pt x="11240" y="2038"/>
                  </a:cubicBezTo>
                  <a:lnTo>
                    <a:pt x="11240" y="573"/>
                  </a:lnTo>
                  <a:cubicBezTo>
                    <a:pt x="11240" y="395"/>
                    <a:pt x="11169" y="240"/>
                    <a:pt x="11050" y="133"/>
                  </a:cubicBezTo>
                  <a:cubicBezTo>
                    <a:pt x="10943" y="47"/>
                    <a:pt x="10807" y="0"/>
                    <a:pt x="10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880570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Εικόνα 20">
            <a:extLst>
              <a:ext uri="{FF2B5EF4-FFF2-40B4-BE49-F238E27FC236}">
                <a16:creationId xmlns:a16="http://schemas.microsoft.com/office/drawing/2014/main" id="{D9E3FFB4-7450-4789-AF75-B635B7D307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" t="6544"/>
          <a:stretch/>
        </p:blipFill>
        <p:spPr>
          <a:xfrm>
            <a:off x="2010260" y="-1"/>
            <a:ext cx="10181740" cy="6475437"/>
          </a:xfrm>
          <a:prstGeom prst="rect">
            <a:avLst/>
          </a:prstGeom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77CCF703-E957-4067-8C20-9116028CF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801" y="416205"/>
            <a:ext cx="5149817" cy="754325"/>
          </a:xfrm>
        </p:spPr>
        <p:txBody>
          <a:bodyPr>
            <a:normAutofit/>
          </a:bodyPr>
          <a:lstStyle/>
          <a:p>
            <a:r>
              <a:rPr lang="el-GR" sz="2700" b="1" dirty="0">
                <a:solidFill>
                  <a:schemeClr val="accent2">
                    <a:lumMod val="75000"/>
                  </a:schemeClr>
                </a:solidFill>
              </a:rPr>
              <a:t>ΠΟΛΙΤΙΣΜΟΣ ΚΑΙ ΑΝΑΠΤΥΞΗ</a:t>
            </a:r>
            <a:endParaRPr lang="el-GR" sz="2700" b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1BF9D62-51B7-426A-9F71-5E036E05DB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252710"/>
            <a:ext cx="8596668" cy="185104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l-GR" dirty="0">
                <a:latin typeface="Century Gothic" panose="020B0502020202020204" pitchFamily="34" charset="0"/>
              </a:rPr>
              <a:t>Η </a:t>
            </a:r>
            <a:r>
              <a:rPr lang="el-GR" b="1" dirty="0">
                <a:latin typeface="Century Gothic" panose="020B0502020202020204" pitchFamily="34" charset="0"/>
              </a:rPr>
              <a:t>χρήση </a:t>
            </a:r>
            <a:r>
              <a:rPr lang="el-GR" dirty="0">
                <a:latin typeface="Century Gothic" panose="020B0502020202020204" pitchFamily="34" charset="0"/>
              </a:rPr>
              <a:t>του πολιτισμού στον σχεδιασμό  των ενεργειών για την </a:t>
            </a:r>
            <a:r>
              <a:rPr lang="el-GR" b="1" dirty="0">
                <a:latin typeface="Century Gothic" panose="020B0502020202020204" pitchFamily="34" charset="0"/>
              </a:rPr>
              <a:t>ανάπτυξη</a:t>
            </a:r>
            <a:r>
              <a:rPr lang="el-GR" dirty="0">
                <a:latin typeface="Century Gothic" panose="020B0502020202020204" pitchFamily="34" charset="0"/>
              </a:rPr>
              <a:t> της εφοδιαστικής αλυσίδας είναι  πολύτιμη και απαραίτητη για την </a:t>
            </a:r>
            <a:r>
              <a:rPr lang="el-GR" b="1" dirty="0">
                <a:latin typeface="Century Gothic" panose="020B0502020202020204" pitchFamily="34" charset="0"/>
              </a:rPr>
              <a:t>επίτευξη </a:t>
            </a:r>
            <a:r>
              <a:rPr lang="el-GR" dirty="0">
                <a:latin typeface="Century Gothic" panose="020B0502020202020204" pitchFamily="34" charset="0"/>
              </a:rPr>
              <a:t>μιας κοινωνίας που </a:t>
            </a:r>
            <a:r>
              <a:rPr lang="el-GR" b="1" dirty="0">
                <a:latin typeface="Century Gothic" panose="020B0502020202020204" pitchFamily="34" charset="0"/>
              </a:rPr>
              <a:t>ανθίζει</a:t>
            </a:r>
            <a:r>
              <a:rPr lang="el-GR" dirty="0">
                <a:latin typeface="Century Gothic" panose="020B0502020202020204" pitchFamily="34" charset="0"/>
              </a:rPr>
              <a:t> τόσο πολιτισμικά, κοινωνικά και οικονομικά</a:t>
            </a:r>
          </a:p>
        </p:txBody>
      </p:sp>
      <p:grpSp>
        <p:nvGrpSpPr>
          <p:cNvPr id="4" name="Google Shape;10263;p88">
            <a:extLst>
              <a:ext uri="{FF2B5EF4-FFF2-40B4-BE49-F238E27FC236}">
                <a16:creationId xmlns:a16="http://schemas.microsoft.com/office/drawing/2014/main" id="{168512FF-3DF8-4490-9AC8-24431CCA171F}"/>
              </a:ext>
            </a:extLst>
          </p:cNvPr>
          <p:cNvGrpSpPr/>
          <p:nvPr/>
        </p:nvGrpSpPr>
        <p:grpSpPr>
          <a:xfrm>
            <a:off x="412131" y="2261915"/>
            <a:ext cx="1170485" cy="1169316"/>
            <a:chOff x="4886264" y="3366174"/>
            <a:chExt cx="350548" cy="350198"/>
          </a:xfrm>
          <a:solidFill>
            <a:schemeClr val="accent2">
              <a:lumMod val="75000"/>
            </a:schemeClr>
          </a:solidFill>
        </p:grpSpPr>
        <p:sp>
          <p:nvSpPr>
            <p:cNvPr id="5" name="Google Shape;10264;p88">
              <a:extLst>
                <a:ext uri="{FF2B5EF4-FFF2-40B4-BE49-F238E27FC236}">
                  <a16:creationId xmlns:a16="http://schemas.microsoft.com/office/drawing/2014/main" id="{F9282B57-3E94-4CBF-824E-FF216FE365E4}"/>
                </a:ext>
              </a:extLst>
            </p:cNvPr>
            <p:cNvSpPr/>
            <p:nvPr/>
          </p:nvSpPr>
          <p:spPr>
            <a:xfrm>
              <a:off x="4946132" y="3426614"/>
              <a:ext cx="230431" cy="289758"/>
            </a:xfrm>
            <a:custGeom>
              <a:avLst/>
              <a:gdLst/>
              <a:ahLst/>
              <a:cxnLst/>
              <a:rect l="l" t="t" r="r" b="b"/>
              <a:pathLst>
                <a:path w="7240" h="9104" extrusionOk="0">
                  <a:moveTo>
                    <a:pt x="3811" y="3793"/>
                  </a:moveTo>
                  <a:cubicBezTo>
                    <a:pt x="4001" y="3793"/>
                    <a:pt x="4168" y="3948"/>
                    <a:pt x="4168" y="4150"/>
                  </a:cubicBezTo>
                  <a:lnTo>
                    <a:pt x="4168" y="4484"/>
                  </a:lnTo>
                  <a:cubicBezTo>
                    <a:pt x="4156" y="4769"/>
                    <a:pt x="3930" y="5007"/>
                    <a:pt x="3632" y="5007"/>
                  </a:cubicBezTo>
                  <a:cubicBezTo>
                    <a:pt x="3334" y="5007"/>
                    <a:pt x="3108" y="4769"/>
                    <a:pt x="3108" y="4484"/>
                  </a:cubicBezTo>
                  <a:lnTo>
                    <a:pt x="3108" y="4150"/>
                  </a:lnTo>
                  <a:cubicBezTo>
                    <a:pt x="3108" y="3948"/>
                    <a:pt x="3263" y="3793"/>
                    <a:pt x="3465" y="3793"/>
                  </a:cubicBezTo>
                  <a:close/>
                  <a:moveTo>
                    <a:pt x="3787" y="5341"/>
                  </a:moveTo>
                  <a:lnTo>
                    <a:pt x="3787" y="5412"/>
                  </a:lnTo>
                  <a:cubicBezTo>
                    <a:pt x="3811" y="5472"/>
                    <a:pt x="3822" y="5531"/>
                    <a:pt x="3846" y="5579"/>
                  </a:cubicBezTo>
                  <a:lnTo>
                    <a:pt x="3632" y="5793"/>
                  </a:lnTo>
                  <a:lnTo>
                    <a:pt x="3596" y="5793"/>
                  </a:lnTo>
                  <a:lnTo>
                    <a:pt x="3370" y="5579"/>
                  </a:lnTo>
                  <a:cubicBezTo>
                    <a:pt x="3406" y="5531"/>
                    <a:pt x="3418" y="5472"/>
                    <a:pt x="3418" y="5412"/>
                  </a:cubicBezTo>
                  <a:lnTo>
                    <a:pt x="3418" y="5341"/>
                  </a:lnTo>
                  <a:close/>
                  <a:moveTo>
                    <a:pt x="3630" y="314"/>
                  </a:moveTo>
                  <a:cubicBezTo>
                    <a:pt x="4485" y="314"/>
                    <a:pt x="5309" y="622"/>
                    <a:pt x="5930" y="1209"/>
                  </a:cubicBezTo>
                  <a:cubicBezTo>
                    <a:pt x="6585" y="1840"/>
                    <a:pt x="6954" y="2686"/>
                    <a:pt x="6954" y="3591"/>
                  </a:cubicBezTo>
                  <a:cubicBezTo>
                    <a:pt x="6918" y="4293"/>
                    <a:pt x="6704" y="4936"/>
                    <a:pt x="6323" y="5484"/>
                  </a:cubicBezTo>
                  <a:cubicBezTo>
                    <a:pt x="5942" y="6020"/>
                    <a:pt x="5430" y="6436"/>
                    <a:pt x="4823" y="6674"/>
                  </a:cubicBezTo>
                  <a:cubicBezTo>
                    <a:pt x="4620" y="6746"/>
                    <a:pt x="4501" y="6948"/>
                    <a:pt x="4501" y="7151"/>
                  </a:cubicBezTo>
                  <a:lnTo>
                    <a:pt x="4501" y="7603"/>
                  </a:lnTo>
                  <a:cubicBezTo>
                    <a:pt x="4501" y="7674"/>
                    <a:pt x="4489" y="7734"/>
                    <a:pt x="4442" y="7794"/>
                  </a:cubicBezTo>
                  <a:lnTo>
                    <a:pt x="4287" y="8044"/>
                  </a:lnTo>
                  <a:cubicBezTo>
                    <a:pt x="4263" y="8055"/>
                    <a:pt x="4251" y="8091"/>
                    <a:pt x="4251" y="8103"/>
                  </a:cubicBezTo>
                  <a:lnTo>
                    <a:pt x="3037" y="8103"/>
                  </a:lnTo>
                  <a:cubicBezTo>
                    <a:pt x="3013" y="8091"/>
                    <a:pt x="3013" y="8055"/>
                    <a:pt x="3001" y="8044"/>
                  </a:cubicBezTo>
                  <a:lnTo>
                    <a:pt x="2834" y="7794"/>
                  </a:lnTo>
                  <a:cubicBezTo>
                    <a:pt x="2799" y="7734"/>
                    <a:pt x="2775" y="7663"/>
                    <a:pt x="2775" y="7603"/>
                  </a:cubicBezTo>
                  <a:lnTo>
                    <a:pt x="2775" y="6067"/>
                  </a:lnTo>
                  <a:cubicBezTo>
                    <a:pt x="2775" y="5996"/>
                    <a:pt x="2822" y="5936"/>
                    <a:pt x="2882" y="5900"/>
                  </a:cubicBezTo>
                  <a:lnTo>
                    <a:pt x="3168" y="5769"/>
                  </a:lnTo>
                  <a:lnTo>
                    <a:pt x="3418" y="6020"/>
                  </a:lnTo>
                  <a:cubicBezTo>
                    <a:pt x="3477" y="6079"/>
                    <a:pt x="3572" y="6127"/>
                    <a:pt x="3656" y="6127"/>
                  </a:cubicBezTo>
                  <a:cubicBezTo>
                    <a:pt x="3751" y="6127"/>
                    <a:pt x="3834" y="6091"/>
                    <a:pt x="3894" y="6020"/>
                  </a:cubicBezTo>
                  <a:lnTo>
                    <a:pt x="4144" y="5769"/>
                  </a:lnTo>
                  <a:lnTo>
                    <a:pt x="4430" y="5900"/>
                  </a:lnTo>
                  <a:cubicBezTo>
                    <a:pt x="4489" y="5936"/>
                    <a:pt x="4537" y="5996"/>
                    <a:pt x="4537" y="6067"/>
                  </a:cubicBezTo>
                  <a:lnTo>
                    <a:pt x="4537" y="6198"/>
                  </a:lnTo>
                  <a:cubicBezTo>
                    <a:pt x="4537" y="6293"/>
                    <a:pt x="4608" y="6365"/>
                    <a:pt x="4704" y="6365"/>
                  </a:cubicBezTo>
                  <a:cubicBezTo>
                    <a:pt x="4787" y="6365"/>
                    <a:pt x="4858" y="6293"/>
                    <a:pt x="4858" y="6198"/>
                  </a:cubicBezTo>
                  <a:lnTo>
                    <a:pt x="4858" y="6067"/>
                  </a:lnTo>
                  <a:cubicBezTo>
                    <a:pt x="4858" y="5877"/>
                    <a:pt x="4751" y="5698"/>
                    <a:pt x="4573" y="5615"/>
                  </a:cubicBezTo>
                  <a:lnTo>
                    <a:pt x="4180" y="5412"/>
                  </a:lnTo>
                  <a:lnTo>
                    <a:pt x="4180" y="5400"/>
                  </a:lnTo>
                  <a:lnTo>
                    <a:pt x="4180" y="5162"/>
                  </a:lnTo>
                  <a:cubicBezTo>
                    <a:pt x="4382" y="5007"/>
                    <a:pt x="4513" y="4757"/>
                    <a:pt x="4513" y="4472"/>
                  </a:cubicBezTo>
                  <a:lnTo>
                    <a:pt x="4513" y="4126"/>
                  </a:lnTo>
                  <a:cubicBezTo>
                    <a:pt x="4513" y="3757"/>
                    <a:pt x="4215" y="3448"/>
                    <a:pt x="3834" y="3448"/>
                  </a:cubicBezTo>
                  <a:lnTo>
                    <a:pt x="3489" y="3448"/>
                  </a:lnTo>
                  <a:cubicBezTo>
                    <a:pt x="3120" y="3448"/>
                    <a:pt x="2810" y="3745"/>
                    <a:pt x="2810" y="4126"/>
                  </a:cubicBezTo>
                  <a:lnTo>
                    <a:pt x="2810" y="4472"/>
                  </a:lnTo>
                  <a:cubicBezTo>
                    <a:pt x="2810" y="4757"/>
                    <a:pt x="2941" y="5007"/>
                    <a:pt x="3156" y="5162"/>
                  </a:cubicBezTo>
                  <a:lnTo>
                    <a:pt x="3156" y="5400"/>
                  </a:lnTo>
                  <a:lnTo>
                    <a:pt x="3156" y="5412"/>
                  </a:lnTo>
                  <a:lnTo>
                    <a:pt x="2751" y="5615"/>
                  </a:lnTo>
                  <a:cubicBezTo>
                    <a:pt x="2572" y="5710"/>
                    <a:pt x="2465" y="5877"/>
                    <a:pt x="2465" y="6067"/>
                  </a:cubicBezTo>
                  <a:lnTo>
                    <a:pt x="2465" y="6674"/>
                  </a:lnTo>
                  <a:cubicBezTo>
                    <a:pt x="1882" y="6448"/>
                    <a:pt x="1382" y="6055"/>
                    <a:pt x="1001" y="5543"/>
                  </a:cubicBezTo>
                  <a:cubicBezTo>
                    <a:pt x="572" y="4960"/>
                    <a:pt x="370" y="4269"/>
                    <a:pt x="382" y="3531"/>
                  </a:cubicBezTo>
                  <a:cubicBezTo>
                    <a:pt x="393" y="2721"/>
                    <a:pt x="727" y="1924"/>
                    <a:pt x="1322" y="1317"/>
                  </a:cubicBezTo>
                  <a:cubicBezTo>
                    <a:pt x="1894" y="709"/>
                    <a:pt x="2668" y="364"/>
                    <a:pt x="3489" y="316"/>
                  </a:cubicBezTo>
                  <a:cubicBezTo>
                    <a:pt x="3536" y="315"/>
                    <a:pt x="3583" y="314"/>
                    <a:pt x="3630" y="314"/>
                  </a:cubicBezTo>
                  <a:close/>
                  <a:moveTo>
                    <a:pt x="4156" y="8436"/>
                  </a:moveTo>
                  <a:lnTo>
                    <a:pt x="4156" y="8794"/>
                  </a:lnTo>
                  <a:lnTo>
                    <a:pt x="3120" y="8806"/>
                  </a:lnTo>
                  <a:cubicBezTo>
                    <a:pt x="3120" y="8806"/>
                    <a:pt x="3108" y="8806"/>
                    <a:pt x="3108" y="8794"/>
                  </a:cubicBezTo>
                  <a:lnTo>
                    <a:pt x="3108" y="8436"/>
                  </a:lnTo>
                  <a:close/>
                  <a:moveTo>
                    <a:pt x="3645" y="0"/>
                  </a:moveTo>
                  <a:cubicBezTo>
                    <a:pt x="3573" y="0"/>
                    <a:pt x="3501" y="3"/>
                    <a:pt x="3430" y="7"/>
                  </a:cubicBezTo>
                  <a:cubicBezTo>
                    <a:pt x="2525" y="54"/>
                    <a:pt x="1679" y="435"/>
                    <a:pt x="1036" y="1114"/>
                  </a:cubicBezTo>
                  <a:cubicBezTo>
                    <a:pt x="393" y="1769"/>
                    <a:pt x="36" y="2626"/>
                    <a:pt x="12" y="3531"/>
                  </a:cubicBezTo>
                  <a:cubicBezTo>
                    <a:pt x="1" y="4341"/>
                    <a:pt x="239" y="5103"/>
                    <a:pt x="715" y="5734"/>
                  </a:cubicBezTo>
                  <a:cubicBezTo>
                    <a:pt x="1144" y="6317"/>
                    <a:pt x="1751" y="6782"/>
                    <a:pt x="2441" y="7020"/>
                  </a:cubicBezTo>
                  <a:lnTo>
                    <a:pt x="2441" y="7591"/>
                  </a:lnTo>
                  <a:cubicBezTo>
                    <a:pt x="2441" y="7734"/>
                    <a:pt x="2477" y="7865"/>
                    <a:pt x="2560" y="7972"/>
                  </a:cubicBezTo>
                  <a:lnTo>
                    <a:pt x="2715" y="8222"/>
                  </a:lnTo>
                  <a:cubicBezTo>
                    <a:pt x="2763" y="8282"/>
                    <a:pt x="2775" y="8353"/>
                    <a:pt x="2775" y="8413"/>
                  </a:cubicBezTo>
                  <a:lnTo>
                    <a:pt x="2775" y="8770"/>
                  </a:lnTo>
                  <a:cubicBezTo>
                    <a:pt x="2775" y="8948"/>
                    <a:pt x="2929" y="9103"/>
                    <a:pt x="3108" y="9103"/>
                  </a:cubicBezTo>
                  <a:lnTo>
                    <a:pt x="4144" y="9103"/>
                  </a:lnTo>
                  <a:cubicBezTo>
                    <a:pt x="4323" y="9103"/>
                    <a:pt x="4477" y="8948"/>
                    <a:pt x="4477" y="8770"/>
                  </a:cubicBezTo>
                  <a:lnTo>
                    <a:pt x="4477" y="8413"/>
                  </a:lnTo>
                  <a:cubicBezTo>
                    <a:pt x="4477" y="8341"/>
                    <a:pt x="4489" y="8282"/>
                    <a:pt x="4537" y="8222"/>
                  </a:cubicBezTo>
                  <a:lnTo>
                    <a:pt x="4704" y="7972"/>
                  </a:lnTo>
                  <a:cubicBezTo>
                    <a:pt x="4775" y="7853"/>
                    <a:pt x="4823" y="7734"/>
                    <a:pt x="4823" y="7591"/>
                  </a:cubicBezTo>
                  <a:lnTo>
                    <a:pt x="4823" y="7151"/>
                  </a:lnTo>
                  <a:cubicBezTo>
                    <a:pt x="4823" y="7079"/>
                    <a:pt x="4858" y="6996"/>
                    <a:pt x="4942" y="6984"/>
                  </a:cubicBezTo>
                  <a:cubicBezTo>
                    <a:pt x="5608" y="6722"/>
                    <a:pt x="6168" y="6270"/>
                    <a:pt x="6585" y="5674"/>
                  </a:cubicBezTo>
                  <a:cubicBezTo>
                    <a:pt x="7001" y="5067"/>
                    <a:pt x="7228" y="4353"/>
                    <a:pt x="7228" y="3626"/>
                  </a:cubicBezTo>
                  <a:cubicBezTo>
                    <a:pt x="7240" y="2614"/>
                    <a:pt x="6835" y="1686"/>
                    <a:pt x="6108" y="995"/>
                  </a:cubicBezTo>
                  <a:cubicBezTo>
                    <a:pt x="5434" y="354"/>
                    <a:pt x="4566" y="0"/>
                    <a:pt x="364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0265;p88">
              <a:extLst>
                <a:ext uri="{FF2B5EF4-FFF2-40B4-BE49-F238E27FC236}">
                  <a16:creationId xmlns:a16="http://schemas.microsoft.com/office/drawing/2014/main" id="{3D246D3D-DBB5-462D-9C6D-DAA03647A6D8}"/>
                </a:ext>
              </a:extLst>
            </p:cNvPr>
            <p:cNvSpPr/>
            <p:nvPr/>
          </p:nvSpPr>
          <p:spPr>
            <a:xfrm>
              <a:off x="4886264" y="3536706"/>
              <a:ext cx="48919" cy="10662"/>
            </a:xfrm>
            <a:custGeom>
              <a:avLst/>
              <a:gdLst/>
              <a:ahLst/>
              <a:cxnLst/>
              <a:rect l="l" t="t" r="r" b="b"/>
              <a:pathLst>
                <a:path w="1537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1370" y="334"/>
                  </a:lnTo>
                  <a:cubicBezTo>
                    <a:pt x="1465" y="334"/>
                    <a:pt x="1536" y="251"/>
                    <a:pt x="1536" y="167"/>
                  </a:cubicBezTo>
                  <a:cubicBezTo>
                    <a:pt x="1536" y="60"/>
                    <a:pt x="1465" y="1"/>
                    <a:pt x="13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0266;p88">
              <a:extLst>
                <a:ext uri="{FF2B5EF4-FFF2-40B4-BE49-F238E27FC236}">
                  <a16:creationId xmlns:a16="http://schemas.microsoft.com/office/drawing/2014/main" id="{1A783B7E-F7F7-4528-815A-D7B293DD1BEC}"/>
                </a:ext>
              </a:extLst>
            </p:cNvPr>
            <p:cNvSpPr/>
            <p:nvPr/>
          </p:nvSpPr>
          <p:spPr>
            <a:xfrm>
              <a:off x="5187894" y="3536706"/>
              <a:ext cx="48919" cy="10662"/>
            </a:xfrm>
            <a:custGeom>
              <a:avLst/>
              <a:gdLst/>
              <a:ahLst/>
              <a:cxnLst/>
              <a:rect l="l" t="t" r="r" b="b"/>
              <a:pathLst>
                <a:path w="1537" h="335" extrusionOk="0">
                  <a:moveTo>
                    <a:pt x="167" y="1"/>
                  </a:moveTo>
                  <a:cubicBezTo>
                    <a:pt x="84" y="1"/>
                    <a:pt x="1" y="72"/>
                    <a:pt x="1" y="167"/>
                  </a:cubicBezTo>
                  <a:cubicBezTo>
                    <a:pt x="1" y="251"/>
                    <a:pt x="84" y="334"/>
                    <a:pt x="167" y="334"/>
                  </a:cubicBezTo>
                  <a:lnTo>
                    <a:pt x="1370" y="334"/>
                  </a:lnTo>
                  <a:cubicBezTo>
                    <a:pt x="1465" y="334"/>
                    <a:pt x="1537" y="251"/>
                    <a:pt x="1537" y="167"/>
                  </a:cubicBezTo>
                  <a:cubicBezTo>
                    <a:pt x="1537" y="60"/>
                    <a:pt x="1465" y="1"/>
                    <a:pt x="13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0267;p88">
              <a:extLst>
                <a:ext uri="{FF2B5EF4-FFF2-40B4-BE49-F238E27FC236}">
                  <a16:creationId xmlns:a16="http://schemas.microsoft.com/office/drawing/2014/main" id="{635DB46A-587A-4193-B37A-375CDE729A22}"/>
                </a:ext>
              </a:extLst>
            </p:cNvPr>
            <p:cNvSpPr/>
            <p:nvPr/>
          </p:nvSpPr>
          <p:spPr>
            <a:xfrm>
              <a:off x="5056414" y="3366174"/>
              <a:ext cx="10248" cy="48919"/>
            </a:xfrm>
            <a:custGeom>
              <a:avLst/>
              <a:gdLst/>
              <a:ahLst/>
              <a:cxnLst/>
              <a:rect l="l" t="t" r="r" b="b"/>
              <a:pathLst>
                <a:path w="322" h="1537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lnTo>
                    <a:pt x="0" y="1370"/>
                  </a:lnTo>
                  <a:cubicBezTo>
                    <a:pt x="0" y="1465"/>
                    <a:pt x="72" y="1537"/>
                    <a:pt x="167" y="1537"/>
                  </a:cubicBezTo>
                  <a:cubicBezTo>
                    <a:pt x="250" y="1537"/>
                    <a:pt x="322" y="1465"/>
                    <a:pt x="322" y="1370"/>
                  </a:cubicBezTo>
                  <a:lnTo>
                    <a:pt x="322" y="168"/>
                  </a:lnTo>
                  <a:cubicBezTo>
                    <a:pt x="322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0268;p88">
              <a:extLst>
                <a:ext uri="{FF2B5EF4-FFF2-40B4-BE49-F238E27FC236}">
                  <a16:creationId xmlns:a16="http://schemas.microsoft.com/office/drawing/2014/main" id="{01D1A298-520C-488A-98AF-773821D0130D}"/>
                </a:ext>
              </a:extLst>
            </p:cNvPr>
            <p:cNvSpPr/>
            <p:nvPr/>
          </p:nvSpPr>
          <p:spPr>
            <a:xfrm>
              <a:off x="4978723" y="3650744"/>
              <a:ext cx="22757" cy="29249"/>
            </a:xfrm>
            <a:custGeom>
              <a:avLst/>
              <a:gdLst/>
              <a:ahLst/>
              <a:cxnLst/>
              <a:rect l="l" t="t" r="r" b="b"/>
              <a:pathLst>
                <a:path w="715" h="919" extrusionOk="0">
                  <a:moveTo>
                    <a:pt x="525" y="1"/>
                  </a:moveTo>
                  <a:cubicBezTo>
                    <a:pt x="470" y="1"/>
                    <a:pt x="413" y="30"/>
                    <a:pt x="381" y="85"/>
                  </a:cubicBezTo>
                  <a:lnTo>
                    <a:pt x="48" y="680"/>
                  </a:lnTo>
                  <a:cubicBezTo>
                    <a:pt x="0" y="752"/>
                    <a:pt x="24" y="859"/>
                    <a:pt x="108" y="894"/>
                  </a:cubicBezTo>
                  <a:cubicBezTo>
                    <a:pt x="131" y="918"/>
                    <a:pt x="167" y="918"/>
                    <a:pt x="179" y="918"/>
                  </a:cubicBezTo>
                  <a:cubicBezTo>
                    <a:pt x="239" y="918"/>
                    <a:pt x="286" y="883"/>
                    <a:pt x="310" y="835"/>
                  </a:cubicBezTo>
                  <a:lnTo>
                    <a:pt x="655" y="240"/>
                  </a:lnTo>
                  <a:cubicBezTo>
                    <a:pt x="715" y="156"/>
                    <a:pt x="703" y="61"/>
                    <a:pt x="608" y="25"/>
                  </a:cubicBezTo>
                  <a:cubicBezTo>
                    <a:pt x="583" y="9"/>
                    <a:pt x="554" y="1"/>
                    <a:pt x="5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0269;p88">
              <a:extLst>
                <a:ext uri="{FF2B5EF4-FFF2-40B4-BE49-F238E27FC236}">
                  <a16:creationId xmlns:a16="http://schemas.microsoft.com/office/drawing/2014/main" id="{4EF189B3-1783-483C-B326-B4C8DA680806}"/>
                </a:ext>
              </a:extLst>
            </p:cNvPr>
            <p:cNvSpPr/>
            <p:nvPr/>
          </p:nvSpPr>
          <p:spPr>
            <a:xfrm>
              <a:off x="5121597" y="3403380"/>
              <a:ext cx="22757" cy="29154"/>
            </a:xfrm>
            <a:custGeom>
              <a:avLst/>
              <a:gdLst/>
              <a:ahLst/>
              <a:cxnLst/>
              <a:rect l="l" t="t" r="r" b="b"/>
              <a:pathLst>
                <a:path w="715" h="916" extrusionOk="0">
                  <a:moveTo>
                    <a:pt x="537" y="1"/>
                  </a:moveTo>
                  <a:cubicBezTo>
                    <a:pt x="476" y="1"/>
                    <a:pt x="418" y="33"/>
                    <a:pt x="393" y="82"/>
                  </a:cubicBezTo>
                  <a:lnTo>
                    <a:pt x="48" y="677"/>
                  </a:lnTo>
                  <a:cubicBezTo>
                    <a:pt x="0" y="749"/>
                    <a:pt x="36" y="856"/>
                    <a:pt x="107" y="904"/>
                  </a:cubicBezTo>
                  <a:cubicBezTo>
                    <a:pt x="143" y="915"/>
                    <a:pt x="167" y="915"/>
                    <a:pt x="179" y="915"/>
                  </a:cubicBezTo>
                  <a:cubicBezTo>
                    <a:pt x="238" y="915"/>
                    <a:pt x="286" y="880"/>
                    <a:pt x="322" y="844"/>
                  </a:cubicBezTo>
                  <a:lnTo>
                    <a:pt x="655" y="249"/>
                  </a:lnTo>
                  <a:cubicBezTo>
                    <a:pt x="715" y="165"/>
                    <a:pt x="691" y="70"/>
                    <a:pt x="619" y="22"/>
                  </a:cubicBezTo>
                  <a:cubicBezTo>
                    <a:pt x="593" y="8"/>
                    <a:pt x="565" y="1"/>
                    <a:pt x="5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0270;p88">
              <a:extLst>
                <a:ext uri="{FF2B5EF4-FFF2-40B4-BE49-F238E27FC236}">
                  <a16:creationId xmlns:a16="http://schemas.microsoft.com/office/drawing/2014/main" id="{8DA94D62-EACD-4B77-A5C2-6BF9DF23CF4A}"/>
                </a:ext>
              </a:extLst>
            </p:cNvPr>
            <p:cNvSpPr/>
            <p:nvPr/>
          </p:nvSpPr>
          <p:spPr>
            <a:xfrm>
              <a:off x="4922643" y="3459842"/>
              <a:ext cx="31095" cy="21197"/>
            </a:xfrm>
            <a:custGeom>
              <a:avLst/>
              <a:gdLst/>
              <a:ahLst/>
              <a:cxnLst/>
              <a:rect l="l" t="t" r="r" b="b"/>
              <a:pathLst>
                <a:path w="977" h="666" extrusionOk="0">
                  <a:moveTo>
                    <a:pt x="199" y="1"/>
                  </a:moveTo>
                  <a:cubicBezTo>
                    <a:pt x="141" y="1"/>
                    <a:pt x="81" y="33"/>
                    <a:pt x="48" y="82"/>
                  </a:cubicBezTo>
                  <a:cubicBezTo>
                    <a:pt x="0" y="153"/>
                    <a:pt x="36" y="261"/>
                    <a:pt x="108" y="308"/>
                  </a:cubicBezTo>
                  <a:lnTo>
                    <a:pt x="703" y="642"/>
                  </a:lnTo>
                  <a:cubicBezTo>
                    <a:pt x="739" y="665"/>
                    <a:pt x="762" y="665"/>
                    <a:pt x="774" y="665"/>
                  </a:cubicBezTo>
                  <a:cubicBezTo>
                    <a:pt x="834" y="665"/>
                    <a:pt x="881" y="630"/>
                    <a:pt x="917" y="582"/>
                  </a:cubicBezTo>
                  <a:cubicBezTo>
                    <a:pt x="977" y="511"/>
                    <a:pt x="941" y="404"/>
                    <a:pt x="870" y="368"/>
                  </a:cubicBezTo>
                  <a:lnTo>
                    <a:pt x="274" y="23"/>
                  </a:lnTo>
                  <a:cubicBezTo>
                    <a:pt x="252" y="8"/>
                    <a:pt x="226" y="1"/>
                    <a:pt x="19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0271;p88">
              <a:extLst>
                <a:ext uri="{FF2B5EF4-FFF2-40B4-BE49-F238E27FC236}">
                  <a16:creationId xmlns:a16="http://schemas.microsoft.com/office/drawing/2014/main" id="{1FE9D58D-DD3C-492C-98D8-4FFD97DC0362}"/>
                </a:ext>
              </a:extLst>
            </p:cNvPr>
            <p:cNvSpPr/>
            <p:nvPr/>
          </p:nvSpPr>
          <p:spPr>
            <a:xfrm>
              <a:off x="5169720" y="3602334"/>
              <a:ext cx="30714" cy="21197"/>
            </a:xfrm>
            <a:custGeom>
              <a:avLst/>
              <a:gdLst/>
              <a:ahLst/>
              <a:cxnLst/>
              <a:rect l="l" t="t" r="r" b="b"/>
              <a:pathLst>
                <a:path w="965" h="666" extrusionOk="0">
                  <a:moveTo>
                    <a:pt x="187" y="1"/>
                  </a:moveTo>
                  <a:cubicBezTo>
                    <a:pt x="129" y="1"/>
                    <a:pt x="69" y="33"/>
                    <a:pt x="36" y="82"/>
                  </a:cubicBezTo>
                  <a:cubicBezTo>
                    <a:pt x="0" y="153"/>
                    <a:pt x="24" y="260"/>
                    <a:pt x="95" y="308"/>
                  </a:cubicBezTo>
                  <a:lnTo>
                    <a:pt x="691" y="653"/>
                  </a:lnTo>
                  <a:cubicBezTo>
                    <a:pt x="727" y="665"/>
                    <a:pt x="750" y="665"/>
                    <a:pt x="774" y="665"/>
                  </a:cubicBezTo>
                  <a:cubicBezTo>
                    <a:pt x="834" y="665"/>
                    <a:pt x="869" y="629"/>
                    <a:pt x="905" y="594"/>
                  </a:cubicBezTo>
                  <a:cubicBezTo>
                    <a:pt x="965" y="510"/>
                    <a:pt x="953" y="415"/>
                    <a:pt x="857" y="368"/>
                  </a:cubicBezTo>
                  <a:lnTo>
                    <a:pt x="262" y="22"/>
                  </a:lnTo>
                  <a:cubicBezTo>
                    <a:pt x="240" y="7"/>
                    <a:pt x="214" y="1"/>
                    <a:pt x="1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0272;p88">
              <a:extLst>
                <a:ext uri="{FF2B5EF4-FFF2-40B4-BE49-F238E27FC236}">
                  <a16:creationId xmlns:a16="http://schemas.microsoft.com/office/drawing/2014/main" id="{A61C6594-B45C-45CE-86EA-426FECF67F2D}"/>
                </a:ext>
              </a:extLst>
            </p:cNvPr>
            <p:cNvSpPr/>
            <p:nvPr/>
          </p:nvSpPr>
          <p:spPr>
            <a:xfrm>
              <a:off x="5121597" y="3650744"/>
              <a:ext cx="22757" cy="29249"/>
            </a:xfrm>
            <a:custGeom>
              <a:avLst/>
              <a:gdLst/>
              <a:ahLst/>
              <a:cxnLst/>
              <a:rect l="l" t="t" r="r" b="b"/>
              <a:pathLst>
                <a:path w="715" h="919" extrusionOk="0">
                  <a:moveTo>
                    <a:pt x="190" y="1"/>
                  </a:moveTo>
                  <a:cubicBezTo>
                    <a:pt x="161" y="1"/>
                    <a:pt x="132" y="9"/>
                    <a:pt x="107" y="25"/>
                  </a:cubicBezTo>
                  <a:cubicBezTo>
                    <a:pt x="36" y="61"/>
                    <a:pt x="0" y="168"/>
                    <a:pt x="48" y="240"/>
                  </a:cubicBezTo>
                  <a:lnTo>
                    <a:pt x="393" y="835"/>
                  </a:lnTo>
                  <a:cubicBezTo>
                    <a:pt x="417" y="883"/>
                    <a:pt x="476" y="918"/>
                    <a:pt x="524" y="918"/>
                  </a:cubicBezTo>
                  <a:cubicBezTo>
                    <a:pt x="560" y="918"/>
                    <a:pt x="584" y="918"/>
                    <a:pt x="595" y="894"/>
                  </a:cubicBezTo>
                  <a:cubicBezTo>
                    <a:pt x="691" y="859"/>
                    <a:pt x="715" y="752"/>
                    <a:pt x="679" y="680"/>
                  </a:cubicBezTo>
                  <a:lnTo>
                    <a:pt x="334" y="85"/>
                  </a:lnTo>
                  <a:cubicBezTo>
                    <a:pt x="302" y="30"/>
                    <a:pt x="245" y="1"/>
                    <a:pt x="19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0273;p88">
              <a:extLst>
                <a:ext uri="{FF2B5EF4-FFF2-40B4-BE49-F238E27FC236}">
                  <a16:creationId xmlns:a16="http://schemas.microsoft.com/office/drawing/2014/main" id="{BDFF0358-B368-40F7-BA71-90320F55691A}"/>
                </a:ext>
              </a:extLst>
            </p:cNvPr>
            <p:cNvSpPr/>
            <p:nvPr/>
          </p:nvSpPr>
          <p:spPr>
            <a:xfrm>
              <a:off x="4978723" y="3403380"/>
              <a:ext cx="22757" cy="29154"/>
            </a:xfrm>
            <a:custGeom>
              <a:avLst/>
              <a:gdLst/>
              <a:ahLst/>
              <a:cxnLst/>
              <a:rect l="l" t="t" r="r" b="b"/>
              <a:pathLst>
                <a:path w="715" h="916" extrusionOk="0">
                  <a:moveTo>
                    <a:pt x="182" y="1"/>
                  </a:moveTo>
                  <a:cubicBezTo>
                    <a:pt x="156" y="1"/>
                    <a:pt x="130" y="8"/>
                    <a:pt x="108" y="22"/>
                  </a:cubicBezTo>
                  <a:cubicBezTo>
                    <a:pt x="24" y="70"/>
                    <a:pt x="0" y="177"/>
                    <a:pt x="48" y="249"/>
                  </a:cubicBezTo>
                  <a:lnTo>
                    <a:pt x="381" y="844"/>
                  </a:lnTo>
                  <a:cubicBezTo>
                    <a:pt x="417" y="892"/>
                    <a:pt x="477" y="915"/>
                    <a:pt x="524" y="915"/>
                  </a:cubicBezTo>
                  <a:cubicBezTo>
                    <a:pt x="548" y="915"/>
                    <a:pt x="584" y="915"/>
                    <a:pt x="596" y="904"/>
                  </a:cubicBezTo>
                  <a:cubicBezTo>
                    <a:pt x="703" y="856"/>
                    <a:pt x="715" y="749"/>
                    <a:pt x="667" y="677"/>
                  </a:cubicBezTo>
                  <a:lnTo>
                    <a:pt x="322" y="82"/>
                  </a:lnTo>
                  <a:cubicBezTo>
                    <a:pt x="297" y="33"/>
                    <a:pt x="239" y="1"/>
                    <a:pt x="1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0274;p88">
              <a:extLst>
                <a:ext uri="{FF2B5EF4-FFF2-40B4-BE49-F238E27FC236}">
                  <a16:creationId xmlns:a16="http://schemas.microsoft.com/office/drawing/2014/main" id="{7E72AB48-45B2-4090-9359-060C02C83A27}"/>
                </a:ext>
              </a:extLst>
            </p:cNvPr>
            <p:cNvSpPr/>
            <p:nvPr/>
          </p:nvSpPr>
          <p:spPr>
            <a:xfrm>
              <a:off x="5169720" y="3459842"/>
              <a:ext cx="30714" cy="21197"/>
            </a:xfrm>
            <a:custGeom>
              <a:avLst/>
              <a:gdLst/>
              <a:ahLst/>
              <a:cxnLst/>
              <a:rect l="l" t="t" r="r" b="b"/>
              <a:pathLst>
                <a:path w="965" h="666" extrusionOk="0">
                  <a:moveTo>
                    <a:pt x="771" y="1"/>
                  </a:moveTo>
                  <a:cubicBezTo>
                    <a:pt x="744" y="1"/>
                    <a:pt x="717" y="8"/>
                    <a:pt x="691" y="23"/>
                  </a:cubicBezTo>
                  <a:lnTo>
                    <a:pt x="95" y="368"/>
                  </a:lnTo>
                  <a:cubicBezTo>
                    <a:pt x="24" y="404"/>
                    <a:pt x="0" y="511"/>
                    <a:pt x="36" y="582"/>
                  </a:cubicBezTo>
                  <a:cubicBezTo>
                    <a:pt x="72" y="630"/>
                    <a:pt x="131" y="665"/>
                    <a:pt x="179" y="665"/>
                  </a:cubicBezTo>
                  <a:cubicBezTo>
                    <a:pt x="203" y="665"/>
                    <a:pt x="238" y="665"/>
                    <a:pt x="250" y="642"/>
                  </a:cubicBezTo>
                  <a:lnTo>
                    <a:pt x="846" y="308"/>
                  </a:lnTo>
                  <a:cubicBezTo>
                    <a:pt x="953" y="261"/>
                    <a:pt x="965" y="153"/>
                    <a:pt x="917" y="82"/>
                  </a:cubicBezTo>
                  <a:cubicBezTo>
                    <a:pt x="884" y="33"/>
                    <a:pt x="829" y="1"/>
                    <a:pt x="7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0275;p88">
              <a:extLst>
                <a:ext uri="{FF2B5EF4-FFF2-40B4-BE49-F238E27FC236}">
                  <a16:creationId xmlns:a16="http://schemas.microsoft.com/office/drawing/2014/main" id="{ACBB2DB7-1BCD-48A3-B175-FA20A9C6A7F8}"/>
                </a:ext>
              </a:extLst>
            </p:cNvPr>
            <p:cNvSpPr/>
            <p:nvPr/>
          </p:nvSpPr>
          <p:spPr>
            <a:xfrm>
              <a:off x="4922643" y="3602334"/>
              <a:ext cx="31095" cy="21197"/>
            </a:xfrm>
            <a:custGeom>
              <a:avLst/>
              <a:gdLst/>
              <a:ahLst/>
              <a:cxnLst/>
              <a:rect l="l" t="t" r="r" b="b"/>
              <a:pathLst>
                <a:path w="977" h="666" extrusionOk="0">
                  <a:moveTo>
                    <a:pt x="778" y="1"/>
                  </a:moveTo>
                  <a:cubicBezTo>
                    <a:pt x="751" y="1"/>
                    <a:pt x="725" y="7"/>
                    <a:pt x="703" y="22"/>
                  </a:cubicBezTo>
                  <a:lnTo>
                    <a:pt x="108" y="368"/>
                  </a:lnTo>
                  <a:cubicBezTo>
                    <a:pt x="36" y="415"/>
                    <a:pt x="0" y="510"/>
                    <a:pt x="48" y="594"/>
                  </a:cubicBezTo>
                  <a:cubicBezTo>
                    <a:pt x="84" y="629"/>
                    <a:pt x="131" y="665"/>
                    <a:pt x="179" y="665"/>
                  </a:cubicBezTo>
                  <a:cubicBezTo>
                    <a:pt x="215" y="665"/>
                    <a:pt x="238" y="665"/>
                    <a:pt x="262" y="653"/>
                  </a:cubicBezTo>
                  <a:lnTo>
                    <a:pt x="858" y="308"/>
                  </a:lnTo>
                  <a:cubicBezTo>
                    <a:pt x="941" y="260"/>
                    <a:pt x="977" y="153"/>
                    <a:pt x="929" y="82"/>
                  </a:cubicBezTo>
                  <a:cubicBezTo>
                    <a:pt x="896" y="33"/>
                    <a:pt x="836" y="1"/>
                    <a:pt x="7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276;p88">
              <a:extLst>
                <a:ext uri="{FF2B5EF4-FFF2-40B4-BE49-F238E27FC236}">
                  <a16:creationId xmlns:a16="http://schemas.microsoft.com/office/drawing/2014/main" id="{FC4B5DDB-FBA0-4D78-8A3E-C8F0DEF5B0CB}"/>
                </a:ext>
              </a:extLst>
            </p:cNvPr>
            <p:cNvSpPr/>
            <p:nvPr/>
          </p:nvSpPr>
          <p:spPr>
            <a:xfrm>
              <a:off x="5077993" y="3451758"/>
              <a:ext cx="70912" cy="62637"/>
            </a:xfrm>
            <a:custGeom>
              <a:avLst/>
              <a:gdLst/>
              <a:ahLst/>
              <a:cxnLst/>
              <a:rect l="l" t="t" r="r" b="b"/>
              <a:pathLst>
                <a:path w="2228" h="1968" extrusionOk="0">
                  <a:moveTo>
                    <a:pt x="186" y="1"/>
                  </a:moveTo>
                  <a:cubicBezTo>
                    <a:pt x="104" y="1"/>
                    <a:pt x="35" y="47"/>
                    <a:pt x="25" y="122"/>
                  </a:cubicBezTo>
                  <a:cubicBezTo>
                    <a:pt x="1" y="217"/>
                    <a:pt x="49" y="300"/>
                    <a:pt x="144" y="312"/>
                  </a:cubicBezTo>
                  <a:cubicBezTo>
                    <a:pt x="930" y="527"/>
                    <a:pt x="1584" y="1098"/>
                    <a:pt x="1894" y="1860"/>
                  </a:cubicBezTo>
                  <a:cubicBezTo>
                    <a:pt x="1930" y="1920"/>
                    <a:pt x="1989" y="1967"/>
                    <a:pt x="2049" y="1967"/>
                  </a:cubicBezTo>
                  <a:cubicBezTo>
                    <a:pt x="2061" y="1967"/>
                    <a:pt x="2085" y="1967"/>
                    <a:pt x="2108" y="1955"/>
                  </a:cubicBezTo>
                  <a:cubicBezTo>
                    <a:pt x="2192" y="1908"/>
                    <a:pt x="2227" y="1812"/>
                    <a:pt x="2192" y="1729"/>
                  </a:cubicBezTo>
                  <a:cubicBezTo>
                    <a:pt x="1846" y="884"/>
                    <a:pt x="1108" y="229"/>
                    <a:pt x="215" y="3"/>
                  </a:cubicBezTo>
                  <a:cubicBezTo>
                    <a:pt x="206" y="1"/>
                    <a:pt x="196" y="1"/>
                    <a:pt x="1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0351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1">
            <a:extLst>
              <a:ext uri="{FF2B5EF4-FFF2-40B4-BE49-F238E27FC236}">
                <a16:creationId xmlns:a16="http://schemas.microsoft.com/office/drawing/2014/main" id="{ED1C4C73-FC2C-49B6-8E8F-0A086B6D3A68}"/>
              </a:ext>
            </a:extLst>
          </p:cNvPr>
          <p:cNvSpPr txBox="1">
            <a:spLocks/>
          </p:cNvSpPr>
          <p:nvPr/>
        </p:nvSpPr>
        <p:spPr>
          <a:xfrm rot="21033475">
            <a:off x="7505486" y="5509981"/>
            <a:ext cx="3436039" cy="10734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72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C-ESG</a:t>
            </a:r>
            <a:endParaRPr lang="el-GR" sz="7200" b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9F4FC209-104E-4D2A-8F34-5AF58CD32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76112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el-GR" sz="2700" b="1" dirty="0">
                <a:solidFill>
                  <a:schemeClr val="accent2">
                    <a:lumMod val="75000"/>
                  </a:schemeClr>
                </a:solidFill>
              </a:rPr>
              <a:t>ΑΝΘΡΩΠΙΝΟ ΔΥΝΑΜΙΚΟ ΣΕ </a:t>
            </a:r>
            <a:br>
              <a:rPr lang="el-GR" sz="27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l-GR" sz="2700" b="1" dirty="0">
                <a:solidFill>
                  <a:schemeClr val="accent2">
                    <a:lumMod val="75000"/>
                  </a:schemeClr>
                </a:solidFill>
              </a:rPr>
              <a:t>ΜΕΤΑΒΑΛΛΟΜΕΝΟ ΠΟΛΙΤΙΣΜΙΚΟ ΠΕΡΙΒΑΛΛΟΝ ΚΑΙ</a:t>
            </a:r>
            <a:br>
              <a:rPr lang="el-GR" sz="27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l-GR" sz="2700" b="1" dirty="0">
                <a:solidFill>
                  <a:schemeClr val="accent2">
                    <a:lumMod val="75000"/>
                  </a:schemeClr>
                </a:solidFill>
              </a:rPr>
              <a:t>ΠΡΟΤΥΠΟ </a:t>
            </a:r>
            <a:r>
              <a:rPr lang="en-US" sz="2700" b="1" dirty="0">
                <a:solidFill>
                  <a:schemeClr val="accent2">
                    <a:lumMod val="75000"/>
                  </a:schemeClr>
                </a:solidFill>
              </a:rPr>
              <a:t>C-ESG.</a:t>
            </a:r>
            <a:endParaRPr lang="el-GR" sz="2700" b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B390309-46B3-4BA2-B9FE-968093883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68224"/>
            <a:ext cx="8596668" cy="17856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l-GR" dirty="0">
                <a:latin typeface="Century Gothic" panose="020B0502020202020204" pitchFamily="34" charset="0"/>
              </a:rPr>
              <a:t>Οι οργανισμοί έχουν τη δυνατότητα να </a:t>
            </a:r>
            <a:r>
              <a:rPr lang="el-GR" b="1" dirty="0">
                <a:latin typeface="Century Gothic" panose="020B0502020202020204" pitchFamily="34" charset="0"/>
              </a:rPr>
              <a:t>δημιουργήσουν</a:t>
            </a:r>
            <a:r>
              <a:rPr lang="el-GR" dirty="0">
                <a:latin typeface="Century Gothic" panose="020B0502020202020204" pitchFamily="34" charset="0"/>
              </a:rPr>
              <a:t> ένα περιβάλλον όπου οι </a:t>
            </a:r>
            <a:r>
              <a:rPr lang="el-GR" b="1" dirty="0">
                <a:latin typeface="Century Gothic" panose="020B0502020202020204" pitchFamily="34" charset="0"/>
              </a:rPr>
              <a:t>αλλαγές</a:t>
            </a:r>
            <a:r>
              <a:rPr lang="el-GR" dirty="0">
                <a:latin typeface="Century Gothic" panose="020B0502020202020204" pitchFamily="34" charset="0"/>
              </a:rPr>
              <a:t> γίνονται αποδεκτές και </a:t>
            </a:r>
            <a:r>
              <a:rPr lang="el-GR" b="1" dirty="0">
                <a:latin typeface="Century Gothic" panose="020B0502020202020204" pitchFamily="34" charset="0"/>
              </a:rPr>
              <a:t>εφαρμόζονται</a:t>
            </a:r>
            <a:r>
              <a:rPr lang="el-GR" dirty="0">
                <a:latin typeface="Century Gothic" panose="020B0502020202020204" pitchFamily="34" charset="0"/>
              </a:rPr>
              <a:t> με </a:t>
            </a:r>
            <a:r>
              <a:rPr lang="el-GR" b="1" dirty="0">
                <a:latin typeface="Century Gothic" panose="020B0502020202020204" pitchFamily="34" charset="0"/>
              </a:rPr>
              <a:t>συνέπεια</a:t>
            </a:r>
            <a:r>
              <a:rPr lang="el-GR" dirty="0">
                <a:latin typeface="Century Gothic" panose="020B0502020202020204" pitchFamily="34" charset="0"/>
              </a:rPr>
              <a:t>, </a:t>
            </a:r>
            <a:r>
              <a:rPr lang="el-GR" b="1" dirty="0">
                <a:latin typeface="Century Gothic" panose="020B0502020202020204" pitchFamily="34" charset="0"/>
              </a:rPr>
              <a:t>προάγοντας</a:t>
            </a:r>
            <a:r>
              <a:rPr lang="el-GR" dirty="0">
                <a:latin typeface="Century Gothic" panose="020B0502020202020204" pitchFamily="34" charset="0"/>
              </a:rPr>
              <a:t> όχι μόνο την </a:t>
            </a:r>
            <a:r>
              <a:rPr lang="el-GR" b="1" dirty="0">
                <a:latin typeface="Century Gothic" panose="020B0502020202020204" pitchFamily="34" charset="0"/>
              </a:rPr>
              <a:t>οικονομική</a:t>
            </a:r>
            <a:r>
              <a:rPr lang="el-GR" dirty="0">
                <a:latin typeface="Century Gothic" panose="020B0502020202020204" pitchFamily="34" charset="0"/>
              </a:rPr>
              <a:t> τους ανάπτυξη αλλά και την </a:t>
            </a:r>
            <a:r>
              <a:rPr lang="el-GR" b="1" dirty="0">
                <a:latin typeface="Century Gothic" panose="020B0502020202020204" pitchFamily="34" charset="0"/>
              </a:rPr>
              <a:t>αειφορία</a:t>
            </a:r>
            <a:r>
              <a:rPr lang="el-GR" dirty="0">
                <a:latin typeface="Century Gothic" panose="020B0502020202020204" pitchFamily="34" charset="0"/>
              </a:rPr>
              <a:t> στην ευρύτερη </a:t>
            </a:r>
            <a:r>
              <a:rPr lang="el-GR" b="1" dirty="0">
                <a:latin typeface="Century Gothic" panose="020B0502020202020204" pitchFamily="34" charset="0"/>
              </a:rPr>
              <a:t>κοινωνία</a:t>
            </a:r>
            <a:r>
              <a:rPr lang="el-GR" dirty="0"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4" name="Τίτλος 1">
            <a:extLst>
              <a:ext uri="{FF2B5EF4-FFF2-40B4-BE49-F238E27FC236}">
                <a16:creationId xmlns:a16="http://schemas.microsoft.com/office/drawing/2014/main" id="{F7BF6E92-1B97-4DB9-8F5A-0E4BDD67A851}"/>
              </a:ext>
            </a:extLst>
          </p:cNvPr>
          <p:cNvSpPr txBox="1">
            <a:spLocks/>
          </p:cNvSpPr>
          <p:nvPr/>
        </p:nvSpPr>
        <p:spPr>
          <a:xfrm>
            <a:off x="1157624" y="4196948"/>
            <a:ext cx="10027611" cy="74450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l-GR" sz="2700" b="1" dirty="0">
                <a:solidFill>
                  <a:schemeClr val="accent2">
                    <a:lumMod val="75000"/>
                  </a:schemeClr>
                </a:solidFill>
              </a:rPr>
              <a:t>ΣΥΣΤΗΜΑΤΙΚΗ ΣΥΣΣΩΜΑΤΩΣΗ ΤΟΥ ΠΟΛΙΤΙΣΜΙΚΟΥ ΠΑΡΑΓΟΝΤΑ</a:t>
            </a:r>
            <a:endParaRPr lang="el-GR" sz="2700" b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Θέση περιεχομένου 2">
            <a:extLst>
              <a:ext uri="{FF2B5EF4-FFF2-40B4-BE49-F238E27FC236}">
                <a16:creationId xmlns:a16="http://schemas.microsoft.com/office/drawing/2014/main" id="{5F8D0B35-BC01-4F07-9F8B-E4B4B47A9980}"/>
              </a:ext>
            </a:extLst>
          </p:cNvPr>
          <p:cNvSpPr txBox="1">
            <a:spLocks/>
          </p:cNvSpPr>
          <p:nvPr/>
        </p:nvSpPr>
        <p:spPr>
          <a:xfrm>
            <a:off x="1157624" y="4618402"/>
            <a:ext cx="8596668" cy="1529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l-GR" dirty="0">
                <a:latin typeface="Century Gothic" panose="020B0502020202020204" pitchFamily="34" charset="0"/>
              </a:rPr>
              <a:t>Για αυτό άλλωστε </a:t>
            </a:r>
            <a:r>
              <a:rPr lang="el-GR" b="1" dirty="0">
                <a:latin typeface="Century Gothic" panose="020B0502020202020204" pitchFamily="34" charset="0"/>
              </a:rPr>
              <a:t>προτείνουμε και προκρίνουμε </a:t>
            </a:r>
            <a:r>
              <a:rPr lang="el-GR" dirty="0">
                <a:latin typeface="Century Gothic" panose="020B0502020202020204" pitchFamily="34" charset="0"/>
              </a:rPr>
              <a:t>ως εταιρία το </a:t>
            </a:r>
            <a:r>
              <a:rPr lang="en-US" b="1" dirty="0">
                <a:latin typeface="Century Gothic" panose="020B0502020202020204" pitchFamily="34" charset="0"/>
              </a:rPr>
              <a:t>C-ESG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l-GR" dirty="0">
                <a:latin typeface="Century Gothic" panose="020B0502020202020204" pitchFamily="34" charset="0"/>
              </a:rPr>
              <a:t>και όχι το </a:t>
            </a:r>
            <a:r>
              <a:rPr lang="en-US" dirty="0">
                <a:latin typeface="Century Gothic" panose="020B0502020202020204" pitchFamily="34" charset="0"/>
              </a:rPr>
              <a:t>ESG, </a:t>
            </a:r>
            <a:r>
              <a:rPr lang="el-GR" dirty="0">
                <a:latin typeface="Century Gothic" panose="020B0502020202020204" pitchFamily="34" charset="0"/>
              </a:rPr>
              <a:t>προσθέτοντας την παράμετρο </a:t>
            </a:r>
            <a:r>
              <a:rPr lang="en-US" b="1" dirty="0">
                <a:latin typeface="Century Gothic" panose="020B0502020202020204" pitchFamily="34" charset="0"/>
              </a:rPr>
              <a:t>C</a:t>
            </a:r>
            <a:r>
              <a:rPr lang="el-GR" b="1" dirty="0">
                <a:latin typeface="Century Gothic" panose="020B0502020202020204" pitchFamily="34" charset="0"/>
              </a:rPr>
              <a:t>/</a:t>
            </a:r>
            <a:r>
              <a:rPr lang="en-US" b="1" dirty="0">
                <a:latin typeface="Century Gothic" panose="020B0502020202020204" pitchFamily="34" charset="0"/>
              </a:rPr>
              <a:t>culture/</a:t>
            </a:r>
            <a:r>
              <a:rPr lang="el-GR" b="1" dirty="0">
                <a:latin typeface="Century Gothic" panose="020B0502020202020204" pitchFamily="34" charset="0"/>
              </a:rPr>
              <a:t>πολιτισμός </a:t>
            </a:r>
            <a:r>
              <a:rPr lang="el-GR" dirty="0">
                <a:latin typeface="Century Gothic" panose="020B0502020202020204" pitchFamily="34" charset="0"/>
              </a:rPr>
              <a:t>που κάνει τη διαφορά.</a:t>
            </a:r>
          </a:p>
        </p:txBody>
      </p:sp>
      <p:sp>
        <p:nvSpPr>
          <p:cNvPr id="8" name="Τίτλος 1">
            <a:extLst>
              <a:ext uri="{FF2B5EF4-FFF2-40B4-BE49-F238E27FC236}">
                <a16:creationId xmlns:a16="http://schemas.microsoft.com/office/drawing/2014/main" id="{101F60DF-6929-4E4C-A364-E318707C2C61}"/>
              </a:ext>
            </a:extLst>
          </p:cNvPr>
          <p:cNvSpPr txBox="1">
            <a:spLocks/>
          </p:cNvSpPr>
          <p:nvPr/>
        </p:nvSpPr>
        <p:spPr>
          <a:xfrm rot="20721976">
            <a:off x="10041344" y="3086126"/>
            <a:ext cx="1986063" cy="10734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C-ESG</a:t>
            </a:r>
            <a:endParaRPr lang="el-GR" sz="4000" b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Τίτλος 1">
            <a:extLst>
              <a:ext uri="{FF2B5EF4-FFF2-40B4-BE49-F238E27FC236}">
                <a16:creationId xmlns:a16="http://schemas.microsoft.com/office/drawing/2014/main" id="{A5087599-935D-4DEE-AB53-27FEA362D3D1}"/>
              </a:ext>
            </a:extLst>
          </p:cNvPr>
          <p:cNvSpPr txBox="1">
            <a:spLocks/>
          </p:cNvSpPr>
          <p:nvPr/>
        </p:nvSpPr>
        <p:spPr>
          <a:xfrm rot="1044688">
            <a:off x="10369400" y="5087145"/>
            <a:ext cx="1986063" cy="10734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C-ESG</a:t>
            </a:r>
            <a:endParaRPr lang="el-GR" sz="4000" b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Τίτλος 1">
            <a:extLst>
              <a:ext uri="{FF2B5EF4-FFF2-40B4-BE49-F238E27FC236}">
                <a16:creationId xmlns:a16="http://schemas.microsoft.com/office/drawing/2014/main" id="{96BBD7CB-BC5A-4DB1-B972-7F8A5E31C6CA}"/>
              </a:ext>
            </a:extLst>
          </p:cNvPr>
          <p:cNvSpPr txBox="1">
            <a:spLocks/>
          </p:cNvSpPr>
          <p:nvPr/>
        </p:nvSpPr>
        <p:spPr>
          <a:xfrm rot="719766">
            <a:off x="9291596" y="1909130"/>
            <a:ext cx="3048417" cy="10585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C-ESG</a:t>
            </a:r>
            <a:endParaRPr lang="el-GR" sz="6000" b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979627"/>
      </p:ext>
    </p:extLst>
  </p:cSld>
  <p:clrMapOvr>
    <a:masterClrMapping/>
  </p:clrMapOvr>
</p:sld>
</file>

<file path=ppt/theme/theme1.xml><?xml version="1.0" encoding="utf-8"?>
<a:theme xmlns:a="http://schemas.openxmlformats.org/drawingml/2006/main" name="Όψη">
  <a:themeElements>
    <a:clrScheme name="Όψη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Όψη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Όψη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11467</TotalTime>
  <Words>650</Words>
  <Application>Microsoft Office PowerPoint</Application>
  <PresentationFormat>Ευρεία οθόνη</PresentationFormat>
  <Paragraphs>66</Paragraphs>
  <Slides>17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17</vt:i4>
      </vt:variant>
    </vt:vector>
  </HeadingPairs>
  <TitlesOfParts>
    <vt:vector size="23" baseType="lpstr">
      <vt:lpstr>Arial</vt:lpstr>
      <vt:lpstr>Century Gothic</vt:lpstr>
      <vt:lpstr>Impact</vt:lpstr>
      <vt:lpstr>Trebuchet MS</vt:lpstr>
      <vt:lpstr>Wingdings 3</vt:lpstr>
      <vt:lpstr>Όψη</vt:lpstr>
      <vt:lpstr>Ανθρώπινο Δυναμικό, Διαχείριση Αλλαγών &amp; Περιβαλλοντική Κουλτούρα </vt:lpstr>
      <vt:lpstr>ΑΝΘΡΩΠΙΝΟ ΔΥΝΑΜΙΚΟ ΣΕ  ΜΕΤΑΒΑΛΛΟΜΕΝΟ ΠΕΡΙΒΑΛΛΟΝ.</vt:lpstr>
      <vt:lpstr>ΔΙΑΧΕΙΡΙΣΗ ΑΛΛΑΓΩΝ ΚΑΙ  ΣΥΜΜΕΤΟΧΗ ΤΟΥ ΑΝΘΡΩΠΙΝΟΥ ΔΥΝΑΜΙΚΟΥ.</vt:lpstr>
      <vt:lpstr>ΠΕΡΙΒΑΛΛΟΝΤΙΚΗ ΚΟΥΛΤΟΥΡΑ ΚΑΙ ΔΕΣΜΕΥΣΕΙΣ ΔΙΟΙΚΗΣΗΣ</vt:lpstr>
      <vt:lpstr>ΠΕΡΙΒΑΛΛΟΝΤΙΚΗ ΚΟΥΛΤΟΥΡΑ ΚΑΙ  ΑΝΘΡΩΠΙΝΟ ΔΥΝΑΜΙΚΟ</vt:lpstr>
      <vt:lpstr>ΠΕΡΙΒΑΛΛΟΝΤΙΚΗ ΚΟΥΛΤΟΥΡΑ ΣΥΛΛΟΓΙΚΗ ΣΥΝΕΙΔΗΣΗ ΚΑΙ ΣΥΝΕΡΓΑΣΙΑ  ΒΙΩΣΙΜΟΤΗΤΑ</vt:lpstr>
      <vt:lpstr>ΑΝΘΡΩΠΙΝΟ ΔΥΝΑΜΙΚΟ ΒΙΩΣΙΜΟΤΗΤΑ ΚΑΙ ΑΝΑΠΤΥΞΗ</vt:lpstr>
      <vt:lpstr>ΠΟΛΙΤΙΣΜΟΣ ΚΑΙ ΑΝΑΠΤΥΞΗ</vt:lpstr>
      <vt:lpstr>ΑΝΘΡΩΠΙΝΟ ΔΥΝΑΜΙΚΟ ΣΕ  ΜΕΤΑΒΑΛΛΟΜΕΝΟ ΠΟΛΙΤΙΣΜΙΚΟ ΠΕΡΙΒΑΛΛΟΝ ΚΑΙ ΠΡΟΤΥΠΟ C-ESG.</vt:lpstr>
      <vt:lpstr>ΔΙΑΠΟΛΙΤΙΣΜΙΚΕΣ ΑΛΛΗΛΕΠΙΔΡΑΣΕΙΣ ΚΑΙ ΕΠΙΧΕΙΡΗΜΑΤΙΚΕΣ ΣΤΡΑΤΗΓΙΚΕΣ</vt:lpstr>
      <vt:lpstr>ΠΟΛΙΤΙΣΜΙΚΗ ΒΙΩΣΙΜΟΤΗΤΑ.</vt:lpstr>
      <vt:lpstr>ΔΙΑΧΕΙΡΙΣΗ C-ΕSG ΣΤΗΝ ΕΦΟΔΙΑΣΤΙΚΗ ΑΛΥΣΙΔΑ</vt:lpstr>
      <vt:lpstr>C-ESG,  ΛΗΨΗ ΑΠΟΦΑΣΕΩΝ ΚΑΙ  ΣΤΡΑΤΗΓΙΚΟΣ ΣΧΕΔΙΑΣΜΟΣ.</vt:lpstr>
      <vt:lpstr>ΑΝΤΑΓΩΝΙΣΤΙΚΟ ΠΛΕΟΝΕΚΤΗΜΑ ΚΑΙ ΕΠΙΤΥΧΙΑ.</vt:lpstr>
      <vt:lpstr>C-ESG ΕΠΟΜΕΝΟΣ ΟΡΙΖΟΝΤΑΣ ΣΤΗΝ ΔΙΑΧΕΙΡΙΣΗ ΤΩΝ ΟΡΓΑΝΙΣΜΩΝ </vt:lpstr>
      <vt:lpstr>ΤΟ ΚΕΡΔΟΣ ΕΙΝΑΙ  ΠΑΝΤΑ ΜΕΓΑΛΥΤΕΡΟ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User</dc:creator>
  <cp:lastModifiedBy>byron pissalidis</cp:lastModifiedBy>
  <cp:revision>79</cp:revision>
  <dcterms:created xsi:type="dcterms:W3CDTF">2024-09-23T07:45:26Z</dcterms:created>
  <dcterms:modified xsi:type="dcterms:W3CDTF">2024-11-06T19:48:58Z</dcterms:modified>
</cp:coreProperties>
</file>