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7" r:id="rId2"/>
    <p:sldId id="260" r:id="rId3"/>
    <p:sldId id="263" r:id="rId4"/>
    <p:sldId id="262" r:id="rId5"/>
    <p:sldId id="264" r:id="rId6"/>
    <p:sldId id="265" r:id="rId7"/>
    <p:sldId id="266" r:id="rId8"/>
    <p:sldId id="272" r:id="rId9"/>
    <p:sldId id="273" r:id="rId10"/>
    <p:sldId id="269" r:id="rId11"/>
    <p:sldId id="267" r:id="rId12"/>
    <p:sldId id="258" r:id="rId13"/>
    <p:sldId id="259" r:id="rId14"/>
    <p:sldId id="278" r:id="rId15"/>
    <p:sldId id="279" r:id="rId16"/>
    <p:sldId id="274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853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345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45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48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9249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1460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6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606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030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96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534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736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312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80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69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66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A068F-5CB8-49CE-A39E-D6A96AC7F9EB}" type="datetimeFigureOut">
              <a:rPr lang="el-GR" smtClean="0"/>
              <a:t>6/11/2024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9D6BED-959E-4214-8A10-4E40454717F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02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FD3ED6AE-367C-4FDD-B435-68CDDDD527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6" b="22266"/>
          <a:stretch/>
        </p:blipFill>
        <p:spPr>
          <a:xfrm>
            <a:off x="5468444" y="2160590"/>
            <a:ext cx="3734279" cy="3543924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90B99806-E68A-47C5-8E55-DEE895674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01" y="1006006"/>
            <a:ext cx="8596668" cy="972505"/>
          </a:xfrm>
        </p:spPr>
        <p:txBody>
          <a:bodyPr>
            <a:normAutofit fontScale="90000"/>
          </a:bodyPr>
          <a:lstStyle/>
          <a:p>
            <a:r>
              <a:rPr lang="el-GR" sz="2700" dirty="0">
                <a:latin typeface="Century Gothic" panose="020B0502020202020204" pitchFamily="34" charset="0"/>
              </a:rPr>
              <a:t>Ανθρώπινο Δυναμικό, Διαχείριση Αλλαγών &amp; Περιβαλλοντική Κουλτούρα</a:t>
            </a:r>
            <a:br>
              <a:rPr lang="el-GR" sz="2700" dirty="0">
                <a:latin typeface="Century Gothic" panose="020B0502020202020204" pitchFamily="34" charset="0"/>
              </a:rPr>
            </a:br>
            <a:endParaRPr lang="el-GR" sz="2700" dirty="0"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7D09DE-0194-4FC8-9C4B-A8BE56DA8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Impact" panose="020B080603090205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CEO/Founder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Δρ. Βύρων Πισσαλίδης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www.cultureforclimateactions.eu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BC6EB89A-3AE2-43A3-9FE2-82E1B3444D29}"/>
              </a:ext>
            </a:extLst>
          </p:cNvPr>
          <p:cNvSpPr txBox="1">
            <a:spLocks/>
          </p:cNvSpPr>
          <p:nvPr/>
        </p:nvSpPr>
        <p:spPr>
          <a:xfrm>
            <a:off x="854901" y="493087"/>
            <a:ext cx="8230376" cy="66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ΔΗΜΙΟΥΡΓΩΝΤΑΣ ΕΝΑ ΒΙΩΣΙΜΟ ΜΕΛΛΟΝ:</a:t>
            </a:r>
          </a:p>
        </p:txBody>
      </p:sp>
    </p:spTree>
    <p:extLst>
      <p:ext uri="{BB962C8B-B14F-4D97-AF65-F5344CB8AC3E}">
        <p14:creationId xmlns:p14="http://schemas.microsoft.com/office/powerpoint/2010/main" val="872185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99328C32-AF06-4481-82AF-BC25C5EA2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54" y="1121186"/>
            <a:ext cx="6705600" cy="419182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6001664-462B-4442-9A8C-BD2DF5C2B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8386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ΔΙΑΠΟΛΙΤΙΣΜΙΚΕΣ ΑΛΛΗΛΕΠΙΔΡΑΣΕΙΣ ΚΑΙ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ΕΠΙΧΕΙΡΗΜΑΤΙΚΕΣ ΣΤΡΑΤΗΓΙΚΕΣ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9958EE-2532-4A31-AB6D-3031B02F2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32898"/>
            <a:ext cx="8596668" cy="146006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 Στον τομέα της εφοδιαστικής αλυσίδας, η πολιτισμική </a:t>
            </a:r>
            <a:r>
              <a:rPr lang="el-GR" b="1" dirty="0">
                <a:latin typeface="Century Gothic" panose="020B0502020202020204" pitchFamily="34" charset="0"/>
              </a:rPr>
              <a:t>διάσταση διαδραματίζει</a:t>
            </a:r>
            <a:r>
              <a:rPr lang="el-GR" dirty="0">
                <a:latin typeface="Century Gothic" panose="020B0502020202020204" pitchFamily="34" charset="0"/>
              </a:rPr>
              <a:t> σημαντικό ρόλο στην </a:t>
            </a:r>
            <a:r>
              <a:rPr lang="el-GR" b="1" dirty="0">
                <a:latin typeface="Century Gothic" panose="020B0502020202020204" pitchFamily="34" charset="0"/>
              </a:rPr>
              <a:t>αποτελεσματικότητα</a:t>
            </a:r>
            <a:r>
              <a:rPr lang="el-GR" dirty="0">
                <a:latin typeface="Century Gothic" panose="020B0502020202020204" pitchFamily="34" charset="0"/>
              </a:rPr>
              <a:t> και την </a:t>
            </a:r>
            <a:r>
              <a:rPr lang="el-GR" b="1" dirty="0">
                <a:latin typeface="Century Gothic" panose="020B0502020202020204" pitchFamily="34" charset="0"/>
              </a:rPr>
              <a:t>αποδοτικότητα </a:t>
            </a:r>
            <a:r>
              <a:rPr lang="el-GR" dirty="0">
                <a:latin typeface="Century Gothic" panose="020B0502020202020204" pitchFamily="34" charset="0"/>
              </a:rPr>
              <a:t>των διαδικασιών. </a:t>
            </a:r>
          </a:p>
        </p:txBody>
      </p:sp>
      <p:sp>
        <p:nvSpPr>
          <p:cNvPr id="4" name="Google Shape;9968;p88">
            <a:extLst>
              <a:ext uri="{FF2B5EF4-FFF2-40B4-BE49-F238E27FC236}">
                <a16:creationId xmlns:a16="http://schemas.microsoft.com/office/drawing/2014/main" id="{48B6658F-CF4F-432F-A697-E34D3B760C20}"/>
              </a:ext>
            </a:extLst>
          </p:cNvPr>
          <p:cNvSpPr/>
          <p:nvPr/>
        </p:nvSpPr>
        <p:spPr>
          <a:xfrm>
            <a:off x="8208758" y="2276157"/>
            <a:ext cx="1577078" cy="1577078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529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BF8AC9-4B35-4686-8187-1B60E854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ΠΟΛΙΤΙΣΜΙΚΗ ΒΙΩΣΙΜΟΤΗΤΑ.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59AF31-0B58-46A5-9355-52D3DFE04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52605"/>
            <a:ext cx="8596668" cy="17062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Η </a:t>
            </a:r>
            <a:r>
              <a:rPr lang="el-GR" b="1" dirty="0">
                <a:latin typeface="Century Gothic" panose="020B0502020202020204" pitchFamily="34" charset="0"/>
              </a:rPr>
              <a:t>αποδοχή</a:t>
            </a:r>
            <a:r>
              <a:rPr lang="el-GR" dirty="0">
                <a:latin typeface="Century Gothic" panose="020B0502020202020204" pitchFamily="34" charset="0"/>
              </a:rPr>
              <a:t> των παραπάνω αξιών </a:t>
            </a:r>
            <a:r>
              <a:rPr lang="el-GR" b="1" dirty="0">
                <a:latin typeface="Century Gothic" panose="020B0502020202020204" pitchFamily="34" charset="0"/>
              </a:rPr>
              <a:t>ενδυναμώνει</a:t>
            </a:r>
            <a:r>
              <a:rPr lang="el-GR" dirty="0">
                <a:latin typeface="Century Gothic" panose="020B0502020202020204" pitchFamily="34" charset="0"/>
              </a:rPr>
              <a:t> τη </a:t>
            </a:r>
            <a:r>
              <a:rPr lang="el-GR" b="1" dirty="0">
                <a:latin typeface="Century Gothic" panose="020B0502020202020204" pitchFamily="34" charset="0"/>
              </a:rPr>
              <a:t>φήμη </a:t>
            </a:r>
            <a:r>
              <a:rPr lang="el-GR" dirty="0">
                <a:latin typeface="Century Gothic" panose="020B0502020202020204" pitchFamily="34" charset="0"/>
              </a:rPr>
              <a:t>του οργανισμού</a:t>
            </a:r>
            <a:r>
              <a:rPr lang="el-GR" b="1" dirty="0">
                <a:latin typeface="Century Gothic" panose="020B0502020202020204" pitchFamily="34" charset="0"/>
              </a:rPr>
              <a:t> </a:t>
            </a:r>
            <a:r>
              <a:rPr lang="el-GR" dirty="0">
                <a:latin typeface="Century Gothic" panose="020B0502020202020204" pitchFamily="34" charset="0"/>
              </a:rPr>
              <a:t>καθώς</a:t>
            </a:r>
            <a:r>
              <a:rPr lang="el-GR" b="1" dirty="0">
                <a:latin typeface="Century Gothic" panose="020B0502020202020204" pitchFamily="34" charset="0"/>
              </a:rPr>
              <a:t> </a:t>
            </a:r>
            <a:r>
              <a:rPr lang="el-GR" dirty="0">
                <a:latin typeface="Century Gothic" panose="020B0502020202020204" pitchFamily="34" charset="0"/>
              </a:rPr>
              <a:t> και την </a:t>
            </a:r>
            <a:r>
              <a:rPr lang="el-GR" b="1" dirty="0">
                <a:latin typeface="Century Gothic" panose="020B0502020202020204" pitchFamily="34" charset="0"/>
              </a:rPr>
              <a:t>αφοσίωση</a:t>
            </a:r>
            <a:r>
              <a:rPr lang="el-GR" dirty="0">
                <a:latin typeface="Century Gothic" panose="020B0502020202020204" pitchFamily="34" charset="0"/>
              </a:rPr>
              <a:t> των πελατών, ενώ παράλληλα </a:t>
            </a:r>
            <a:r>
              <a:rPr lang="el-GR" b="1" dirty="0">
                <a:latin typeface="Century Gothic" panose="020B0502020202020204" pitchFamily="34" charset="0"/>
              </a:rPr>
              <a:t>συμβάλλει </a:t>
            </a:r>
            <a:r>
              <a:rPr lang="el-GR" dirty="0">
                <a:latin typeface="Century Gothic" panose="020B0502020202020204" pitchFamily="34" charset="0"/>
              </a:rPr>
              <a:t>στην ανάπτυξη ενός ισχυρού πολιτισμικού </a:t>
            </a:r>
            <a:r>
              <a:rPr lang="el-GR" b="1" dirty="0">
                <a:latin typeface="Century Gothic" panose="020B0502020202020204" pitchFamily="34" charset="0"/>
              </a:rPr>
              <a:t>θεματοφύλακα</a:t>
            </a:r>
            <a:r>
              <a:rPr lang="el-GR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D817BA3F-5FA4-48A2-B9EB-8B9577682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75" y="2519429"/>
            <a:ext cx="7973282" cy="433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19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13E8099-F8E1-4DE1-B17D-C1912A3CF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28" b="96654" l="4900" r="96214">
                        <a14:foregroundMark x1="75724" y1="49606" x2="75724" y2="49606"/>
                        <a14:foregroundMark x1="80401" y1="33661" x2="80401" y2="33661"/>
                        <a14:foregroundMark x1="65479" y1="25394" x2="65479" y2="25394"/>
                        <a14:foregroundMark x1="57016" y1="45472" x2="57016" y2="45472"/>
                        <a14:foregroundMark x1="59243" y1="44685" x2="59243" y2="44685"/>
                        <a14:foregroundMark x1="62361" y1="4528" x2="62361" y2="4528"/>
                        <a14:foregroundMark x1="78174" y1="12795" x2="78174" y2="12795"/>
                        <a14:foregroundMark x1="45212" y1="96850" x2="45212" y2="96850"/>
                        <a14:foregroundMark x1="23163" y1="40551" x2="23163" y2="40551"/>
                        <a14:foregroundMark x1="15145" y1="21063" x2="15145" y2="21063"/>
                        <a14:foregroundMark x1="34967" y1="14173" x2="34967" y2="14173"/>
                        <a14:foregroundMark x1="48330" y1="14961" x2="48330" y2="14961"/>
                        <a14:foregroundMark x1="33408" y1="14173" x2="33408" y2="14173"/>
                        <a14:foregroundMark x1="45880" y1="27362" x2="45880" y2="27362"/>
                        <a14:foregroundMark x1="5122" y1="37205" x2="5122" y2="37205"/>
                        <a14:foregroundMark x1="5791" y1="38583" x2="5791" y2="38583"/>
                        <a14:foregroundMark x1="11359" y1="51772" x2="11359" y2="51772"/>
                        <a14:foregroundMark x1="28508" y1="54528" x2="28508" y2="54528"/>
                        <a14:foregroundMark x1="29399" y1="54528" x2="29399" y2="54528"/>
                        <a14:foregroundMark x1="80401" y1="21063" x2="80401" y2="21063"/>
                        <a14:foregroundMark x1="57684" y1="19094" x2="57684" y2="19094"/>
                        <a14:foregroundMark x1="96214" y1="22441" x2="96214" y2="22441"/>
                        <a14:foregroundMark x1="89978" y1="35039" x2="89978" y2="35039"/>
                        <a14:foregroundMark x1="94655" y1="41339" x2="94655" y2="41339"/>
                        <a14:foregroundMark x1="89087" y1="34252" x2="89087" y2="34252"/>
                        <a14:foregroundMark x1="89978" y1="49606" x2="89978" y2="49606"/>
                        <a14:backgroundMark x1="84410" y1="75394" x2="84410" y2="753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28882" y="4085439"/>
            <a:ext cx="2248317" cy="278933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61EEE73-EC38-4AB0-BB81-5942FDE8F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909164"/>
          </a:xfrm>
        </p:spPr>
        <p:txBody>
          <a:bodyPr>
            <a:normAutofit/>
          </a:bodyPr>
          <a:lstStyle/>
          <a:p>
            <a:r>
              <a:rPr lang="el-GR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ΔΙΑΧΕΙΡΙΣΗ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</a:t>
            </a:r>
            <a:r>
              <a:rPr lang="el-GR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-Ε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SG</a:t>
            </a:r>
            <a:r>
              <a:rPr lang="el-GR" sz="2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ΣΤΗΝ ΕΦΟΔΙΑΣΤΙΚΗ ΑΛΥΣΙΔΑ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1887DB-D7D2-4A01-8721-2A99CC11B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44184"/>
            <a:ext cx="8596668" cy="3880773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endParaRPr lang="en-U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Η ενσωμάτωση των αρχών του C-ESG στη </a:t>
            </a:r>
            <a:r>
              <a:rPr lang="el-GR" b="1" dirty="0">
                <a:latin typeface="Century Gothic" panose="020B0502020202020204" pitchFamily="34" charset="0"/>
              </a:rPr>
              <a:t>διαχείριση</a:t>
            </a:r>
            <a:r>
              <a:rPr lang="el-GR" dirty="0">
                <a:latin typeface="Century Gothic" panose="020B0502020202020204" pitchFamily="34" charset="0"/>
              </a:rPr>
              <a:t> της εφοδιαστικής αλυσίδας </a:t>
            </a:r>
            <a:r>
              <a:rPr lang="el-GR" b="1" dirty="0">
                <a:latin typeface="Century Gothic" panose="020B0502020202020204" pitchFamily="34" charset="0"/>
              </a:rPr>
              <a:t>ενισχύει</a:t>
            </a:r>
            <a:r>
              <a:rPr lang="el-GR" dirty="0">
                <a:latin typeface="Century Gothic" panose="020B0502020202020204" pitchFamily="34" charset="0"/>
              </a:rPr>
              <a:t> την οργανωτική ανθεκτικότητα, </a:t>
            </a:r>
            <a:r>
              <a:rPr lang="el-GR" b="1" dirty="0">
                <a:latin typeface="Century Gothic" panose="020B0502020202020204" pitchFamily="34" charset="0"/>
              </a:rPr>
              <a:t>διασφαλίζοντας</a:t>
            </a:r>
            <a:r>
              <a:rPr lang="el-GR" dirty="0">
                <a:latin typeface="Century Gothic" panose="020B0502020202020204" pitchFamily="34" charset="0"/>
              </a:rPr>
              <a:t> τη συμμόρφωση με τα κανονιστικά πλαίσια και ανταποκρινόμενη στις </a:t>
            </a:r>
            <a:r>
              <a:rPr lang="el-GR" b="1" dirty="0">
                <a:latin typeface="Century Gothic" panose="020B0502020202020204" pitchFamily="34" charset="0"/>
              </a:rPr>
              <a:t>προσδοκίες</a:t>
            </a:r>
            <a:r>
              <a:rPr lang="el-GR" dirty="0">
                <a:latin typeface="Century Gothic" panose="020B0502020202020204" pitchFamily="34" charset="0"/>
              </a:rPr>
              <a:t> των ενδιαφερομένων σχετικά με τη </a:t>
            </a:r>
            <a:r>
              <a:rPr lang="el-GR" b="1" dirty="0">
                <a:latin typeface="Century Gothic" panose="020B0502020202020204" pitchFamily="34" charset="0"/>
              </a:rPr>
              <a:t>πολιτισμική, κοινωνική βιωσιμότητα</a:t>
            </a:r>
            <a:r>
              <a:rPr lang="el-GR" dirty="0">
                <a:latin typeface="Century Gothic" panose="020B0502020202020204" pitchFamily="34" charset="0"/>
              </a:rPr>
              <a:t> και τις ηθικές πρακτικές.</a:t>
            </a:r>
            <a:endParaRPr lang="en-U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Όταν ο πολιτισμός </a:t>
            </a:r>
            <a:r>
              <a:rPr lang="el-GR" b="1" dirty="0">
                <a:latin typeface="Century Gothic" panose="020B0502020202020204" pitchFamily="34" charset="0"/>
              </a:rPr>
              <a:t>εμπεριέχει </a:t>
            </a:r>
            <a:r>
              <a:rPr lang="el-GR" dirty="0">
                <a:latin typeface="Century Gothic" panose="020B0502020202020204" pitchFamily="34" charset="0"/>
              </a:rPr>
              <a:t> τη διαχείριση, η </a:t>
            </a:r>
            <a:r>
              <a:rPr lang="el-GR" b="1" dirty="0">
                <a:latin typeface="Century Gothic" panose="020B0502020202020204" pitchFamily="34" charset="0"/>
              </a:rPr>
              <a:t>διαδρομή</a:t>
            </a:r>
            <a:r>
              <a:rPr lang="el-GR" dirty="0">
                <a:latin typeface="Century Gothic" panose="020B0502020202020204" pitchFamily="34" charset="0"/>
              </a:rPr>
              <a:t> αυτή είναι κλιμακούμενη, βιώσιμη κι ενδεχομένως αειφόρος. </a:t>
            </a:r>
          </a:p>
          <a:p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4" name="Οβάλ 3">
            <a:extLst>
              <a:ext uri="{FF2B5EF4-FFF2-40B4-BE49-F238E27FC236}">
                <a16:creationId xmlns:a16="http://schemas.microsoft.com/office/drawing/2014/main" id="{8A114863-D366-4549-8524-FDE235A0B5DA}"/>
              </a:ext>
            </a:extLst>
          </p:cNvPr>
          <p:cNvSpPr/>
          <p:nvPr/>
        </p:nvSpPr>
        <p:spPr>
          <a:xfrm>
            <a:off x="1677799" y="1455909"/>
            <a:ext cx="704675" cy="70467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Οβάλ 5">
            <a:extLst>
              <a:ext uri="{FF2B5EF4-FFF2-40B4-BE49-F238E27FC236}">
                <a16:creationId xmlns:a16="http://schemas.microsoft.com/office/drawing/2014/main" id="{1B17B4BC-D0AB-4B6B-B57E-353116FF6863}"/>
              </a:ext>
            </a:extLst>
          </p:cNvPr>
          <p:cNvSpPr/>
          <p:nvPr/>
        </p:nvSpPr>
        <p:spPr>
          <a:xfrm>
            <a:off x="3478511" y="1452455"/>
            <a:ext cx="704675" cy="70467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5CE452CC-3949-443B-A726-27B6629C89BC}"/>
              </a:ext>
            </a:extLst>
          </p:cNvPr>
          <p:cNvSpPr/>
          <p:nvPr/>
        </p:nvSpPr>
        <p:spPr>
          <a:xfrm>
            <a:off x="7079934" y="1452455"/>
            <a:ext cx="704675" cy="70467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BB6E4C5A-D063-4880-9A4B-CFFC02F13C4F}"/>
              </a:ext>
            </a:extLst>
          </p:cNvPr>
          <p:cNvSpPr/>
          <p:nvPr/>
        </p:nvSpPr>
        <p:spPr>
          <a:xfrm>
            <a:off x="5279223" y="1452455"/>
            <a:ext cx="704675" cy="70467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4EB7DD8E-7A62-4ACE-8C96-DAA1B5B5AF4D}"/>
              </a:ext>
            </a:extLst>
          </p:cNvPr>
          <p:cNvSpPr txBox="1">
            <a:spLocks/>
          </p:cNvSpPr>
          <p:nvPr/>
        </p:nvSpPr>
        <p:spPr>
          <a:xfrm>
            <a:off x="1435965" y="2285853"/>
            <a:ext cx="1628240" cy="5081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ΕΝΙΣΧΥΕΙ</a:t>
            </a:r>
          </a:p>
        </p:txBody>
      </p:sp>
      <p:sp>
        <p:nvSpPr>
          <p:cNvPr id="10" name="Τίτλος 1">
            <a:extLst>
              <a:ext uri="{FF2B5EF4-FFF2-40B4-BE49-F238E27FC236}">
                <a16:creationId xmlns:a16="http://schemas.microsoft.com/office/drawing/2014/main" id="{F0F04810-FB44-466C-9780-8B0B92052AB3}"/>
              </a:ext>
            </a:extLst>
          </p:cNvPr>
          <p:cNvSpPr txBox="1">
            <a:spLocks/>
          </p:cNvSpPr>
          <p:nvPr/>
        </p:nvSpPr>
        <p:spPr>
          <a:xfrm>
            <a:off x="3064205" y="2285853"/>
            <a:ext cx="1533286" cy="5081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ΔΙΑΣΦΑΛΙΖΕΙ</a:t>
            </a:r>
          </a:p>
        </p:txBody>
      </p:sp>
      <p:sp>
        <p:nvSpPr>
          <p:cNvPr id="11" name="Τίτλος 1">
            <a:extLst>
              <a:ext uri="{FF2B5EF4-FFF2-40B4-BE49-F238E27FC236}">
                <a16:creationId xmlns:a16="http://schemas.microsoft.com/office/drawing/2014/main" id="{5804FF5E-2759-48AB-A19F-979404DD3149}"/>
              </a:ext>
            </a:extLst>
          </p:cNvPr>
          <p:cNvSpPr txBox="1">
            <a:spLocks/>
          </p:cNvSpPr>
          <p:nvPr/>
        </p:nvSpPr>
        <p:spPr>
          <a:xfrm>
            <a:off x="6706304" y="2285853"/>
            <a:ext cx="1628240" cy="5081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ΑΝΑΠΤΥΞΗ</a:t>
            </a:r>
          </a:p>
        </p:txBody>
      </p:sp>
      <p:sp>
        <p:nvSpPr>
          <p:cNvPr id="12" name="Τίτλος 1">
            <a:extLst>
              <a:ext uri="{FF2B5EF4-FFF2-40B4-BE49-F238E27FC236}">
                <a16:creationId xmlns:a16="http://schemas.microsoft.com/office/drawing/2014/main" id="{B1B745C1-7D27-4421-8C0A-6CC175EF06A3}"/>
              </a:ext>
            </a:extLst>
          </p:cNvPr>
          <p:cNvSpPr txBox="1">
            <a:spLocks/>
          </p:cNvSpPr>
          <p:nvPr/>
        </p:nvSpPr>
        <p:spPr>
          <a:xfrm>
            <a:off x="4777474" y="2285853"/>
            <a:ext cx="1708171" cy="5081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ΑΝΤΑΠΟΚΡΙΣΗ</a:t>
            </a:r>
          </a:p>
        </p:txBody>
      </p:sp>
    </p:spTree>
    <p:extLst>
      <p:ext uri="{BB962C8B-B14F-4D97-AF65-F5344CB8AC3E}">
        <p14:creationId xmlns:p14="http://schemas.microsoft.com/office/powerpoint/2010/main" val="147858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D221F8-F940-4AF3-9E6E-0C07DA13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120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C-ESG,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ΛΗΨΗ ΑΠΟΦΑΣΕΩΝ ΚΑΙ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ΣΤΡΑΤΗΓΙΚΟΣ ΣΧΕΔΙΑΣΜΟΣ.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49CD57-CC47-431D-8E9C-C89794F46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Οι πολιτισμικές, περιβαλλοντικές, κοινωνικές και διακυβερνητικές </a:t>
            </a:r>
            <a:r>
              <a:rPr lang="el-GR" b="1" dirty="0">
                <a:latin typeface="Century Gothic" panose="020B0502020202020204" pitchFamily="34" charset="0"/>
              </a:rPr>
              <a:t>(C-ESG) εκτιμήσεις</a:t>
            </a:r>
            <a:r>
              <a:rPr lang="el-GR" dirty="0">
                <a:latin typeface="Century Gothic" panose="020B0502020202020204" pitchFamily="34" charset="0"/>
              </a:rPr>
              <a:t> διαδραματίζουν </a:t>
            </a:r>
            <a:r>
              <a:rPr lang="el-GR" b="1" dirty="0">
                <a:latin typeface="Century Gothic" panose="020B0502020202020204" pitchFamily="34" charset="0"/>
              </a:rPr>
              <a:t>κρίσιμο </a:t>
            </a:r>
            <a:r>
              <a:rPr lang="el-GR" dirty="0">
                <a:latin typeface="Century Gothic" panose="020B0502020202020204" pitchFamily="34" charset="0"/>
              </a:rPr>
              <a:t>ρόλο στην </a:t>
            </a:r>
            <a:r>
              <a:rPr lang="el-GR" b="1" dirty="0">
                <a:latin typeface="Century Gothic" panose="020B0502020202020204" pitchFamily="34" charset="0"/>
              </a:rPr>
              <a:t>αξιολόγηση </a:t>
            </a:r>
            <a:r>
              <a:rPr lang="el-GR" dirty="0">
                <a:latin typeface="Century Gothic" panose="020B0502020202020204" pitchFamily="34" charset="0"/>
              </a:rPr>
              <a:t>και τη διαχείριση των λειτουργιών της εφοδιαστικής αλυσίδας, </a:t>
            </a:r>
            <a:r>
              <a:rPr lang="el-GR" b="1" dirty="0">
                <a:latin typeface="Century Gothic" panose="020B0502020202020204" pitchFamily="34" charset="0"/>
              </a:rPr>
              <a:t>επηρεάζοντας</a:t>
            </a:r>
            <a:r>
              <a:rPr lang="el-GR" dirty="0">
                <a:latin typeface="Century Gothic" panose="020B0502020202020204" pitchFamily="34" charset="0"/>
              </a:rPr>
              <a:t> τις </a:t>
            </a:r>
            <a:r>
              <a:rPr lang="el-GR" b="1" dirty="0">
                <a:latin typeface="Century Gothic" panose="020B0502020202020204" pitchFamily="34" charset="0"/>
              </a:rPr>
              <a:t>διαδικασίες</a:t>
            </a:r>
            <a:r>
              <a:rPr lang="el-GR" dirty="0">
                <a:latin typeface="Century Gothic" panose="020B0502020202020204" pitchFamily="34" charset="0"/>
              </a:rPr>
              <a:t> λήψης αποφάσεων και τον στρατηγικό </a:t>
            </a:r>
            <a:r>
              <a:rPr lang="el-GR" b="1" dirty="0">
                <a:latin typeface="Century Gothic" panose="020B0502020202020204" pitchFamily="34" charset="0"/>
              </a:rPr>
              <a:t>σχεδιασμό</a:t>
            </a:r>
            <a:r>
              <a:rPr lang="en-US" dirty="0">
                <a:latin typeface="Century Gothic" panose="020B0502020202020204" pitchFamily="34" charset="0"/>
              </a:rPr>
              <a:t>.</a:t>
            </a:r>
            <a:endParaRPr lang="el-GR" dirty="0">
              <a:latin typeface="Century Gothic" panose="020B0502020202020204" pitchFamily="34" charset="0"/>
            </a:endParaRPr>
          </a:p>
          <a:p>
            <a:endParaRPr lang="el-GR" dirty="0">
              <a:latin typeface="Century Gothic" panose="020B050202020202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0DE2F3B-640F-473E-B652-47E11F7AD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560" y="1673163"/>
            <a:ext cx="566641" cy="83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68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0D9C475-161E-4B39-AA93-D1CA7D12CC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8" b="8739"/>
          <a:stretch/>
        </p:blipFill>
        <p:spPr>
          <a:xfrm>
            <a:off x="677334" y="973729"/>
            <a:ext cx="6118679" cy="542990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E03950BB-6495-4343-9DD2-707C3A0E7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3369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ΑΝΤΑΓΩΝΙΣΤΙΚΟ ΠΛΕΟΝΕΚΤΗΜΑ ΚΑΙ ΕΠΙΤΥΧΙΑ.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8E0BBB-99CB-4755-A3ED-0810B9540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8147" y="2338465"/>
            <a:ext cx="4050358" cy="29980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Century Gothic" panose="020B0502020202020204" pitchFamily="34" charset="0"/>
              </a:rPr>
              <a:t>Αν επιθυμούμε πραγματικά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Century Gothic" panose="020B0502020202020204" pitchFamily="34" charset="0"/>
              </a:rPr>
              <a:t>να </a:t>
            </a:r>
            <a:r>
              <a:rPr lang="el-GR" sz="1600" b="1" dirty="0">
                <a:latin typeface="Century Gothic" panose="020B0502020202020204" pitchFamily="34" charset="0"/>
              </a:rPr>
              <a:t>αλλάξουμε </a:t>
            </a:r>
            <a:r>
              <a:rPr lang="el-GR" sz="1600" dirty="0">
                <a:latin typeface="Century Gothic" panose="020B0502020202020204" pitchFamily="34" charset="0"/>
              </a:rPr>
              <a:t>ένα σύστημα,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b="1" dirty="0">
                <a:latin typeface="Century Gothic" panose="020B0502020202020204" pitchFamily="34" charset="0"/>
              </a:rPr>
              <a:t>οφείλουμε</a:t>
            </a:r>
            <a:r>
              <a:rPr lang="el-GR" sz="1600" dirty="0">
                <a:latin typeface="Century Gothic" panose="020B0502020202020204" pitchFamily="34" charset="0"/>
              </a:rPr>
              <a:t> να αλλάξουμε,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Century Gothic" panose="020B0502020202020204" pitchFamily="34" charset="0"/>
              </a:rPr>
              <a:t>πρωτίστως, την </a:t>
            </a:r>
            <a:r>
              <a:rPr lang="el-GR" sz="1600" b="1" dirty="0">
                <a:latin typeface="Century Gothic" panose="020B0502020202020204" pitchFamily="34" charset="0"/>
              </a:rPr>
              <a:t>κουλτούρα </a:t>
            </a:r>
            <a:r>
              <a:rPr lang="el-GR" sz="1600" dirty="0">
                <a:latin typeface="Century Gothic" panose="020B0502020202020204" pitchFamily="34" charset="0"/>
              </a:rPr>
              <a:t>του . </a:t>
            </a:r>
          </a:p>
        </p:txBody>
      </p:sp>
    </p:spTree>
    <p:extLst>
      <p:ext uri="{BB962C8B-B14F-4D97-AF65-F5344CB8AC3E}">
        <p14:creationId xmlns:p14="http://schemas.microsoft.com/office/powerpoint/2010/main" val="2584244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B953E0-D5CE-40D1-8304-C36FB74E1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>
                <a:solidFill>
                  <a:schemeClr val="accent2"/>
                </a:solidFill>
              </a:rPr>
              <a:t>C-ESG </a:t>
            </a:r>
            <a:r>
              <a:rPr lang="el-GR" sz="2700" b="1" dirty="0">
                <a:solidFill>
                  <a:schemeClr val="accent2"/>
                </a:solidFill>
              </a:rPr>
              <a:t>ΕΠΟΜΕΝΟΣ ΟΡΙΖΟΝΤΑΣ ΣΤΗΝ ΔΙΑΧΕΙΡΙΣΗ ΤΩΝ ΟΡΓΑΝΙΣΜΩΝ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895FD0-8197-4F5C-9FDE-0894F104E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1900" dirty="0">
                <a:latin typeface="Century Gothic" panose="020B0502020202020204" pitchFamily="34" charset="0"/>
              </a:rPr>
              <a:t>Οι εταιρείες σε όλο τον κόσμο </a:t>
            </a:r>
            <a:r>
              <a:rPr lang="el-GR" sz="1900" b="1" dirty="0">
                <a:latin typeface="Century Gothic" panose="020B0502020202020204" pitchFamily="34" charset="0"/>
              </a:rPr>
              <a:t>ενεργούν</a:t>
            </a:r>
            <a:r>
              <a:rPr lang="el-GR" sz="1900" dirty="0">
                <a:latin typeface="Century Gothic" panose="020B0502020202020204" pitchFamily="34" charset="0"/>
              </a:rPr>
              <a:t> βάσει της νέας συνθήκης ότι το </a:t>
            </a:r>
            <a:r>
              <a:rPr lang="en-US" sz="1900" dirty="0">
                <a:latin typeface="Century Gothic" panose="020B0502020202020204" pitchFamily="34" charset="0"/>
              </a:rPr>
              <a:t>C-</a:t>
            </a:r>
            <a:r>
              <a:rPr lang="el-GR" sz="1900" dirty="0">
                <a:latin typeface="Century Gothic" panose="020B0502020202020204" pitchFamily="34" charset="0"/>
              </a:rPr>
              <a:t>ESG – πολιτισμός, περιβάλλον, κοινωνία και διακυβέρνηση – αποτελεί τον επόμενο </a:t>
            </a:r>
            <a:r>
              <a:rPr lang="el-GR" sz="1900" b="1" dirty="0">
                <a:latin typeface="Century Gothic" panose="020B0502020202020204" pitchFamily="34" charset="0"/>
              </a:rPr>
              <a:t>ορίζοντα</a:t>
            </a:r>
            <a:r>
              <a:rPr lang="el-GR" sz="1900" dirty="0">
                <a:latin typeface="Century Gothic" panose="020B0502020202020204" pitchFamily="34" charset="0"/>
              </a:rPr>
              <a:t> στην διαχείριση των οργανισμών. </a:t>
            </a:r>
          </a:p>
          <a:p>
            <a:pPr>
              <a:lnSpc>
                <a:spcPct val="150000"/>
              </a:lnSpc>
            </a:pPr>
            <a:r>
              <a:rPr lang="el-GR" sz="1900" dirty="0">
                <a:latin typeface="Century Gothic" panose="020B0502020202020204" pitchFamily="34" charset="0"/>
              </a:rPr>
              <a:t>Επιτυχία στις στρατηγικές του  </a:t>
            </a:r>
            <a:r>
              <a:rPr lang="en-US" sz="1900" dirty="0">
                <a:latin typeface="Century Gothic" panose="020B0502020202020204" pitchFamily="34" charset="0"/>
              </a:rPr>
              <a:t>C-</a:t>
            </a:r>
            <a:r>
              <a:rPr lang="el-GR" sz="1900" dirty="0">
                <a:latin typeface="Century Gothic" panose="020B0502020202020204" pitchFamily="34" charset="0"/>
              </a:rPr>
              <a:t>ESG έχουν οι εταιρίες που έχουν δημιουργήσει αυθεντικές </a:t>
            </a:r>
            <a:r>
              <a:rPr lang="el-GR" sz="1900" b="1" dirty="0">
                <a:latin typeface="Century Gothic" panose="020B0502020202020204" pitchFamily="34" charset="0"/>
              </a:rPr>
              <a:t>τομές</a:t>
            </a:r>
            <a:r>
              <a:rPr lang="el-GR" sz="1900" dirty="0">
                <a:latin typeface="Century Gothic" panose="020B0502020202020204" pitchFamily="34" charset="0"/>
              </a:rPr>
              <a:t> στην κουλτούρα του συνολικού </a:t>
            </a:r>
            <a:r>
              <a:rPr lang="el-GR" sz="1900" b="1" dirty="0">
                <a:latin typeface="Century Gothic" panose="020B0502020202020204" pitchFamily="34" charset="0"/>
              </a:rPr>
              <a:t>οικοσυστήματος</a:t>
            </a:r>
            <a:r>
              <a:rPr lang="el-GR" sz="1900" dirty="0">
                <a:latin typeface="Century Gothic" panose="020B0502020202020204" pitchFamily="34" charset="0"/>
              </a:rPr>
              <a:t> του οργανισμού.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3951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20D20D5-A6A9-4D73-A79A-85D78CAE8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6" b="22266"/>
          <a:stretch/>
        </p:blipFill>
        <p:spPr>
          <a:xfrm>
            <a:off x="6096000" y="4327290"/>
            <a:ext cx="2666642" cy="2530710"/>
          </a:xfrm>
          <a:prstGeom prst="rect">
            <a:avLst/>
          </a:prstGeom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7E3127-B1FC-4BD8-9CBC-F15B9797F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61" y="408410"/>
            <a:ext cx="8596668" cy="21592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Σήμερα, αν υπάρχει κάτι που δεν το </a:t>
            </a:r>
            <a:r>
              <a:rPr lang="el-GR" b="1" dirty="0">
                <a:latin typeface="Century Gothic" panose="020B0502020202020204" pitchFamily="34" charset="0"/>
              </a:rPr>
              <a:t>ξέρω,</a:t>
            </a:r>
            <a:r>
              <a:rPr lang="el-GR" dirty="0">
                <a:latin typeface="Century Gothic" panose="020B0502020202020204" pitchFamily="34" charset="0"/>
              </a:rPr>
              <a:t> είναι σχεδόν σίγουρο ότι δεν έχω </a:t>
            </a:r>
            <a:r>
              <a:rPr lang="el-GR" b="1" dirty="0">
                <a:latin typeface="Century Gothic" panose="020B0502020202020204" pitchFamily="34" charset="0"/>
              </a:rPr>
              <a:t>φροντίσει</a:t>
            </a:r>
            <a:r>
              <a:rPr lang="el-GR" dirty="0">
                <a:latin typeface="Century Gothic" panose="020B0502020202020204" pitchFamily="34" charset="0"/>
              </a:rPr>
              <a:t> αρκετά ώστε να </a:t>
            </a:r>
            <a:r>
              <a:rPr lang="el-GR" b="1" dirty="0">
                <a:latin typeface="Century Gothic" panose="020B0502020202020204" pitchFamily="34" charset="0"/>
              </a:rPr>
              <a:t>ενημερωθώ</a:t>
            </a:r>
            <a:r>
              <a:rPr lang="el-GR" dirty="0">
                <a:latin typeface="Century Gothic" panose="020B0502020202020204" pitchFamily="34" charset="0"/>
              </a:rPr>
              <a:t> σχετικά με αυτό.</a:t>
            </a: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 Η </a:t>
            </a:r>
            <a:r>
              <a:rPr lang="el-GR" b="1" dirty="0">
                <a:latin typeface="Century Gothic" panose="020B0502020202020204" pitchFamily="34" charset="0"/>
              </a:rPr>
              <a:t>χρήση του μυαλού </a:t>
            </a:r>
            <a:r>
              <a:rPr lang="el-GR" dirty="0">
                <a:latin typeface="Century Gothic" panose="020B0502020202020204" pitchFamily="34" charset="0"/>
              </a:rPr>
              <a:t>είναι μεταδοτική. Μην περιμένετε να σας </a:t>
            </a:r>
            <a:r>
              <a:rPr lang="el-GR" b="1" dirty="0">
                <a:latin typeface="Century Gothic" panose="020B0502020202020204" pitchFamily="34" charset="0"/>
              </a:rPr>
              <a:t>μολύνει</a:t>
            </a:r>
            <a:r>
              <a:rPr lang="el-GR" dirty="0">
                <a:latin typeface="Century Gothic" panose="020B0502020202020204" pitchFamily="34" charset="0"/>
              </a:rPr>
              <a:t> κάποιος άλλος, γίνετε ο ίδιος φορέας. </a:t>
            </a: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11B0C10F-74DD-4C82-9568-887E62D6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093" y="2897494"/>
            <a:ext cx="7219758" cy="680564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ΤΟ ΚΕΡΔΟΣ ΕΙΝΑΙ  ΠΑΝΤΑ ΜΕΓΑΛΥΤΕΡΟ</a:t>
            </a:r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B382A260-F4BA-4BCB-BF83-28DB8816475F}"/>
              </a:ext>
            </a:extLst>
          </p:cNvPr>
          <p:cNvSpPr txBox="1">
            <a:spLocks/>
          </p:cNvSpPr>
          <p:nvPr/>
        </p:nvSpPr>
        <p:spPr>
          <a:xfrm>
            <a:off x="677334" y="4107575"/>
            <a:ext cx="8596668" cy="3715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Σας ευχαριστώ  </a:t>
            </a: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Δρ. Βύρων </a:t>
            </a:r>
            <a:r>
              <a:rPr lang="el-GR" dirty="0" err="1">
                <a:latin typeface="Century Gothic" panose="020B0502020202020204" pitchFamily="34" charset="0"/>
              </a:rPr>
              <a:t>Πισσαλίδης</a:t>
            </a:r>
            <a:endParaRPr lang="el-GR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CEO/</a:t>
            </a:r>
            <a:r>
              <a:rPr lang="el-GR" dirty="0" err="1">
                <a:latin typeface="Century Gothic" panose="020B0502020202020204" pitchFamily="34" charset="0"/>
              </a:rPr>
              <a:t>Founder</a:t>
            </a:r>
            <a:r>
              <a:rPr lang="el-GR" dirty="0">
                <a:latin typeface="Century Gothic" panose="020B0502020202020204" pitchFamily="34" charset="0"/>
              </a:rPr>
              <a:t> ΑΜΚΕ </a:t>
            </a:r>
            <a:r>
              <a:rPr lang="el-GR" dirty="0" err="1">
                <a:latin typeface="Century Gothic" panose="020B0502020202020204" pitchFamily="34" charset="0"/>
              </a:rPr>
              <a:t>Culture</a:t>
            </a:r>
            <a:r>
              <a:rPr lang="el-GR" dirty="0">
                <a:latin typeface="Century Gothic" panose="020B0502020202020204" pitchFamily="34" charset="0"/>
              </a:rPr>
              <a:t> for </a:t>
            </a:r>
            <a:r>
              <a:rPr lang="el-GR" dirty="0" err="1">
                <a:latin typeface="Century Gothic" panose="020B0502020202020204" pitchFamily="34" charset="0"/>
              </a:rPr>
              <a:t>Climate</a:t>
            </a:r>
            <a:r>
              <a:rPr lang="el-GR" dirty="0">
                <a:latin typeface="Century Gothic" panose="020B0502020202020204" pitchFamily="34" charset="0"/>
              </a:rPr>
              <a:t> </a:t>
            </a:r>
            <a:r>
              <a:rPr lang="el-GR" dirty="0" err="1">
                <a:latin typeface="Century Gothic" panose="020B0502020202020204" pitchFamily="34" charset="0"/>
              </a:rPr>
              <a:t>Actions</a:t>
            </a:r>
            <a:endParaRPr lang="el-GR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vyronpissalidis@gmail.com</a:t>
            </a: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cultureforclimateactions.eu</a:t>
            </a:r>
          </a:p>
          <a:p>
            <a:pPr>
              <a:lnSpc>
                <a:spcPct val="150000"/>
              </a:lnSpc>
            </a:pPr>
            <a:endParaRPr lang="el-GR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43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20D20D5-A6A9-4D73-A79A-85D78CAE8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6" b="22266"/>
          <a:stretch/>
        </p:blipFill>
        <p:spPr>
          <a:xfrm>
            <a:off x="501048" y="1134126"/>
            <a:ext cx="4606977" cy="4372136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10C220-E682-4AE9-8E42-96DC0F267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377" y="1587500"/>
            <a:ext cx="3414632" cy="3414632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7519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312595-8FA3-40AD-AEED-5694CA2B2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ΑΝΘΡΩΠΙΝΟ ΔΥΝΑΜΙΚΟ ΣΕ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ΜΕΤΑΒΑΛΛΟΜΕΝΟ ΠΕΡΙΒΑΛΛΟΝ.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1F8F93-10C3-4E35-BF24-D6F564087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53" y="3484019"/>
            <a:ext cx="8596668" cy="15540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Η </a:t>
            </a:r>
            <a:r>
              <a:rPr lang="el-GR" b="1" dirty="0">
                <a:latin typeface="Century Gothic" panose="020B0502020202020204" pitchFamily="34" charset="0"/>
              </a:rPr>
              <a:t>Δημιουργία </a:t>
            </a:r>
            <a:r>
              <a:rPr lang="el-GR" dirty="0">
                <a:latin typeface="Century Gothic" panose="020B0502020202020204" pitchFamily="34" charset="0"/>
              </a:rPr>
              <a:t>ενός </a:t>
            </a:r>
            <a:r>
              <a:rPr lang="el-GR" b="1" dirty="0">
                <a:latin typeface="Century Gothic" panose="020B0502020202020204" pitchFamily="34" charset="0"/>
              </a:rPr>
              <a:t>Βιώσιμου </a:t>
            </a:r>
            <a:r>
              <a:rPr lang="el-GR" dirty="0">
                <a:latin typeface="Century Gothic" panose="020B0502020202020204" pitchFamily="34" charset="0"/>
              </a:rPr>
              <a:t>Μέλλοντος είναι ένα πολύπλευρο θέμα που περιλαμβάνει τη </a:t>
            </a:r>
            <a:r>
              <a:rPr lang="el-GR" b="1" dirty="0">
                <a:latin typeface="Century Gothic" panose="020B0502020202020204" pitchFamily="34" charset="0"/>
              </a:rPr>
              <a:t>σημασία </a:t>
            </a:r>
            <a:r>
              <a:rPr lang="el-GR" dirty="0">
                <a:latin typeface="Century Gothic" panose="020B0502020202020204" pitchFamily="34" charset="0"/>
              </a:rPr>
              <a:t>του ανθρώπινου δυναμικού, τη διαχείριση των αλλαγών και την ανάπτυξη μιας </a:t>
            </a:r>
            <a:r>
              <a:rPr lang="el-GR" b="1" dirty="0">
                <a:latin typeface="Century Gothic" panose="020B0502020202020204" pitchFamily="34" charset="0"/>
              </a:rPr>
              <a:t>περιβαλλοντικής κουλτούρας</a:t>
            </a:r>
            <a:r>
              <a:rPr lang="el-GR" dirty="0">
                <a:latin typeface="Century Gothic" panose="020B0502020202020204" pitchFamily="34" charset="0"/>
              </a:rPr>
              <a:t>. </a:t>
            </a:r>
          </a:p>
        </p:txBody>
      </p:sp>
      <p:grpSp>
        <p:nvGrpSpPr>
          <p:cNvPr id="4" name="Google Shape;10155;p88">
            <a:extLst>
              <a:ext uri="{FF2B5EF4-FFF2-40B4-BE49-F238E27FC236}">
                <a16:creationId xmlns:a16="http://schemas.microsoft.com/office/drawing/2014/main" id="{8E1A9DAB-5946-48E8-A57B-A2DC49F5F3E4}"/>
              </a:ext>
            </a:extLst>
          </p:cNvPr>
          <p:cNvGrpSpPr/>
          <p:nvPr/>
        </p:nvGrpSpPr>
        <p:grpSpPr>
          <a:xfrm>
            <a:off x="6613913" y="156238"/>
            <a:ext cx="1050300" cy="998018"/>
            <a:chOff x="7070872" y="2410871"/>
            <a:chExt cx="398321" cy="371013"/>
          </a:xfrm>
          <a:solidFill>
            <a:schemeClr val="accent2">
              <a:lumMod val="75000"/>
            </a:schemeClr>
          </a:solidFill>
        </p:grpSpPr>
        <p:sp>
          <p:nvSpPr>
            <p:cNvPr id="5" name="Google Shape;10156;p88">
              <a:extLst>
                <a:ext uri="{FF2B5EF4-FFF2-40B4-BE49-F238E27FC236}">
                  <a16:creationId xmlns:a16="http://schemas.microsoft.com/office/drawing/2014/main" id="{6CE420DA-6113-4D7E-AA5E-5A152C40369E}"/>
                </a:ext>
              </a:extLst>
            </p:cNvPr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157;p88">
              <a:extLst>
                <a:ext uri="{FF2B5EF4-FFF2-40B4-BE49-F238E27FC236}">
                  <a16:creationId xmlns:a16="http://schemas.microsoft.com/office/drawing/2014/main" id="{FFC13B71-1EFC-4A49-8F94-1B0E3AB51720}"/>
                </a:ext>
              </a:extLst>
            </p:cNvPr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158;p88">
              <a:extLst>
                <a:ext uri="{FF2B5EF4-FFF2-40B4-BE49-F238E27FC236}">
                  <a16:creationId xmlns:a16="http://schemas.microsoft.com/office/drawing/2014/main" id="{375B6971-447E-40E6-9AE4-428B04D803FD}"/>
                </a:ext>
              </a:extLst>
            </p:cNvPr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159;p88">
              <a:extLst>
                <a:ext uri="{FF2B5EF4-FFF2-40B4-BE49-F238E27FC236}">
                  <a16:creationId xmlns:a16="http://schemas.microsoft.com/office/drawing/2014/main" id="{E4F80766-AD04-4C6C-861D-C6573803777D}"/>
                </a:ext>
              </a:extLst>
            </p:cNvPr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815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ACB4B47-2787-423F-95FC-B0D0E5858B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" t="7814" r="8021"/>
          <a:stretch/>
        </p:blipFill>
        <p:spPr>
          <a:xfrm>
            <a:off x="677334" y="607353"/>
            <a:ext cx="3212172" cy="4000872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2DE0D363-CDE7-457B-86D4-D92BD8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ΔΙΑΧΕΙΡΙΣΗ ΑΛΛΑΓΩΝ ΚΑΙ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ΣΥΜΜΕΤΟΧΗ ΤΟΥ ΑΝΘΡΩΠΙΝΟΥ ΔΥΝΑΜΙΚΟΥ.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FB2CA8-F492-4EFA-AD9F-BEAC04353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67251"/>
            <a:ext cx="8596668" cy="16725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dirty="0">
                <a:latin typeface="Century Gothic" panose="020B0502020202020204" pitchFamily="34" charset="0"/>
              </a:rPr>
              <a:t>Επιπλέον, </a:t>
            </a:r>
            <a:r>
              <a:rPr lang="el-GR" b="1" dirty="0">
                <a:latin typeface="Century Gothic" panose="020B0502020202020204" pitchFamily="34" charset="0"/>
              </a:rPr>
              <a:t>η διαχείριση  </a:t>
            </a:r>
            <a:r>
              <a:rPr lang="el-GR" dirty="0">
                <a:latin typeface="Century Gothic" panose="020B0502020202020204" pitchFamily="34" charset="0"/>
              </a:rPr>
              <a:t>εταιρικών αλλαγών είναι </a:t>
            </a:r>
            <a:r>
              <a:rPr lang="el-GR" b="1" dirty="0">
                <a:latin typeface="Century Gothic" panose="020B0502020202020204" pitchFamily="34" charset="0"/>
              </a:rPr>
              <a:t>κρίσιμη</a:t>
            </a:r>
            <a:r>
              <a:rPr lang="el-GR" dirty="0">
                <a:latin typeface="Century Gothic" panose="020B0502020202020204" pitchFamily="34" charset="0"/>
              </a:rPr>
              <a:t> για την καλλιέργεια ενός βιώσιμου μέλλοντος, καθώς οι οργανισμοί αντιμετωπίζουν συνεχείς </a:t>
            </a:r>
            <a:r>
              <a:rPr lang="el-GR" b="1" dirty="0">
                <a:latin typeface="Century Gothic" panose="020B0502020202020204" pitchFamily="34" charset="0"/>
              </a:rPr>
              <a:t>προκλήσεις</a:t>
            </a:r>
            <a:r>
              <a:rPr lang="el-GR" dirty="0">
                <a:latin typeface="Century Gothic" panose="020B0502020202020204" pitchFamily="34" charset="0"/>
              </a:rPr>
              <a:t> που απαιτούν </a:t>
            </a:r>
            <a:r>
              <a:rPr lang="el-GR" b="1" dirty="0">
                <a:latin typeface="Century Gothic" panose="020B0502020202020204" pitchFamily="34" charset="0"/>
              </a:rPr>
              <a:t>προσαρμογή</a:t>
            </a:r>
            <a:r>
              <a:rPr lang="el-GR" dirty="0">
                <a:latin typeface="Century Gothic" panose="020B0502020202020204" pitchFamily="34" charset="0"/>
              </a:rPr>
              <a:t> και </a:t>
            </a:r>
            <a:r>
              <a:rPr lang="el-GR" b="1" dirty="0">
                <a:latin typeface="Century Gothic" panose="020B0502020202020204" pitchFamily="34" charset="0"/>
              </a:rPr>
              <a:t>καινοτομία</a:t>
            </a:r>
            <a:r>
              <a:rPr lang="el-GR" dirty="0">
                <a:latin typeface="Century Gothic" panose="020B0502020202020204" pitchFamily="34" charset="0"/>
              </a:rPr>
              <a:t>. </a:t>
            </a:r>
          </a:p>
        </p:txBody>
      </p:sp>
      <p:grpSp>
        <p:nvGrpSpPr>
          <p:cNvPr id="4" name="Google Shape;10177;p88">
            <a:extLst>
              <a:ext uri="{FF2B5EF4-FFF2-40B4-BE49-F238E27FC236}">
                <a16:creationId xmlns:a16="http://schemas.microsoft.com/office/drawing/2014/main" id="{D7F1732E-9263-47E5-83A6-066DC9882C03}"/>
              </a:ext>
            </a:extLst>
          </p:cNvPr>
          <p:cNvGrpSpPr/>
          <p:nvPr/>
        </p:nvGrpSpPr>
        <p:grpSpPr>
          <a:xfrm>
            <a:off x="5505555" y="1676888"/>
            <a:ext cx="2384708" cy="2339415"/>
            <a:chOff x="7521454" y="2906139"/>
            <a:chExt cx="359651" cy="371013"/>
          </a:xfrm>
          <a:solidFill>
            <a:schemeClr val="accent2">
              <a:lumMod val="75000"/>
            </a:schemeClr>
          </a:solidFill>
        </p:grpSpPr>
        <p:sp>
          <p:nvSpPr>
            <p:cNvPr id="5" name="Google Shape;10178;p88">
              <a:extLst>
                <a:ext uri="{FF2B5EF4-FFF2-40B4-BE49-F238E27FC236}">
                  <a16:creationId xmlns:a16="http://schemas.microsoft.com/office/drawing/2014/main" id="{F8C211F7-53D1-4B91-82AE-249F50F9FAE0}"/>
                </a:ext>
              </a:extLst>
            </p:cNvPr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" name="Google Shape;10179;p88">
              <a:extLst>
                <a:ext uri="{FF2B5EF4-FFF2-40B4-BE49-F238E27FC236}">
                  <a16:creationId xmlns:a16="http://schemas.microsoft.com/office/drawing/2014/main" id="{81BF6F7C-FDB1-4DD8-9F6C-472F0650FD86}"/>
                </a:ext>
              </a:extLst>
            </p:cNvPr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Google Shape;10180;p88">
              <a:extLst>
                <a:ext uri="{FF2B5EF4-FFF2-40B4-BE49-F238E27FC236}">
                  <a16:creationId xmlns:a16="http://schemas.microsoft.com/office/drawing/2014/main" id="{6F169117-6397-4555-9C08-D3B66311EB62}"/>
                </a:ext>
              </a:extLst>
            </p:cNvPr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" name="Google Shape;10181;p88">
              <a:extLst>
                <a:ext uri="{FF2B5EF4-FFF2-40B4-BE49-F238E27FC236}">
                  <a16:creationId xmlns:a16="http://schemas.microsoft.com/office/drawing/2014/main" id="{E1A81CBB-8398-4AA7-9F6C-43206F9C98F3}"/>
                </a:ext>
              </a:extLst>
            </p:cNvPr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" name="Google Shape;10182;p88">
              <a:extLst>
                <a:ext uri="{FF2B5EF4-FFF2-40B4-BE49-F238E27FC236}">
                  <a16:creationId xmlns:a16="http://schemas.microsoft.com/office/drawing/2014/main" id="{2D8053E7-4532-4E4E-880F-DAFC3E51DD43}"/>
                </a:ext>
              </a:extLst>
            </p:cNvPr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39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78485A-14AE-4D3F-B7FB-01F24DE70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1149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ΠΕΡΙΒΑΛΛΟΝΤΙΚΗ ΚΟΥΛΤΟΥΡΑ ΚΑΙ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ΔΕΣΜΕΥΣΕΙΣ ΔΙΟΙΚΗΣΗΣ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AB5F89-D9EF-4D81-9AE7-5A765C6FF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2556"/>
            <a:ext cx="8596668" cy="50954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 Η ανάπτυξη μιας </a:t>
            </a:r>
            <a:r>
              <a:rPr lang="el-GR" b="1" dirty="0">
                <a:latin typeface="Century Gothic" panose="020B0502020202020204" pitchFamily="34" charset="0"/>
              </a:rPr>
              <a:t>ισχυρής</a:t>
            </a:r>
            <a:r>
              <a:rPr lang="el-GR" dirty="0">
                <a:latin typeface="Century Gothic" panose="020B0502020202020204" pitchFamily="34" charset="0"/>
              </a:rPr>
              <a:t> περιβαλλοντικής κουλτούρας εντός των οργανισμών </a:t>
            </a:r>
            <a:r>
              <a:rPr lang="el-GR" b="1" dirty="0">
                <a:latin typeface="Century Gothic" panose="020B0502020202020204" pitchFamily="34" charset="0"/>
              </a:rPr>
              <a:t>συνιστά </a:t>
            </a:r>
            <a:r>
              <a:rPr lang="el-GR" dirty="0">
                <a:latin typeface="Century Gothic" panose="020B0502020202020204" pitchFamily="34" charset="0"/>
              </a:rPr>
              <a:t>θεμελιώδη </a:t>
            </a:r>
            <a:r>
              <a:rPr lang="el-GR" b="1" dirty="0">
                <a:latin typeface="Century Gothic" panose="020B0502020202020204" pitchFamily="34" charset="0"/>
              </a:rPr>
              <a:t>παράγοντα </a:t>
            </a:r>
            <a:r>
              <a:rPr lang="el-GR" dirty="0">
                <a:latin typeface="Century Gothic" panose="020B0502020202020204" pitchFamily="34" charset="0"/>
              </a:rPr>
              <a:t>για την </a:t>
            </a:r>
            <a:r>
              <a:rPr lang="el-GR" b="1" dirty="0">
                <a:latin typeface="Century Gothic" panose="020B0502020202020204" pitchFamily="34" charset="0"/>
              </a:rPr>
              <a:t>επίτευξη</a:t>
            </a:r>
            <a:r>
              <a:rPr lang="el-GR" dirty="0">
                <a:latin typeface="Century Gothic" panose="020B0502020202020204" pitchFamily="34" charset="0"/>
              </a:rPr>
              <a:t> της βιωσιμότητας, ανθεκτικότητας και </a:t>
            </a:r>
            <a:r>
              <a:rPr lang="el-GR" b="1" dirty="0">
                <a:latin typeface="Century Gothic" panose="020B0502020202020204" pitchFamily="34" charset="0"/>
              </a:rPr>
              <a:t>πιθανής</a:t>
            </a:r>
            <a:r>
              <a:rPr lang="el-GR" dirty="0">
                <a:latin typeface="Century Gothic" panose="020B0502020202020204" pitchFamily="34" charset="0"/>
              </a:rPr>
              <a:t> αειφορίας. Αυτή η κουλτούρα προϋποθέτει τη </a:t>
            </a:r>
            <a:r>
              <a:rPr lang="el-GR" b="1" dirty="0">
                <a:latin typeface="Century Gothic" panose="020B0502020202020204" pitchFamily="34" charset="0"/>
              </a:rPr>
              <a:t>δέσμευση </a:t>
            </a:r>
            <a:r>
              <a:rPr lang="el-GR" dirty="0">
                <a:latin typeface="Century Gothic" panose="020B0502020202020204" pitchFamily="34" charset="0"/>
              </a:rPr>
              <a:t>της διοίκησης της επιχείρησης να </a:t>
            </a:r>
            <a:r>
              <a:rPr lang="el-GR" b="1" dirty="0">
                <a:latin typeface="Century Gothic" panose="020B0502020202020204" pitchFamily="34" charset="0"/>
              </a:rPr>
              <a:t>συσσωματώσει</a:t>
            </a:r>
            <a:r>
              <a:rPr lang="el-GR" dirty="0">
                <a:latin typeface="Century Gothic" panose="020B0502020202020204" pitchFamily="34" charset="0"/>
              </a:rPr>
              <a:t> τις </a:t>
            </a:r>
            <a:r>
              <a:rPr lang="el-GR" b="1" dirty="0">
                <a:latin typeface="Century Gothic" panose="020B0502020202020204" pitchFamily="34" charset="0"/>
              </a:rPr>
              <a:t>αξίες </a:t>
            </a:r>
            <a:r>
              <a:rPr lang="el-GR" dirty="0">
                <a:latin typeface="Century Gothic" panose="020B0502020202020204" pitchFamily="34" charset="0"/>
              </a:rPr>
              <a:t>της οικολογικής </a:t>
            </a:r>
            <a:r>
              <a:rPr lang="el-GR" b="1" dirty="0">
                <a:latin typeface="Century Gothic" panose="020B0502020202020204" pitchFamily="34" charset="0"/>
              </a:rPr>
              <a:t>ευθύνης </a:t>
            </a:r>
            <a:r>
              <a:rPr lang="el-GR" dirty="0">
                <a:latin typeface="Century Gothic" panose="020B0502020202020204" pitchFamily="34" charset="0"/>
              </a:rPr>
              <a:t>στις καθημερινές πρακτικές </a:t>
            </a:r>
            <a:r>
              <a:rPr lang="el-GR" b="1" dirty="0">
                <a:latin typeface="Century Gothic" panose="020B0502020202020204" pitchFamily="34" charset="0"/>
              </a:rPr>
              <a:t>λειτουργίας</a:t>
            </a:r>
            <a:r>
              <a:rPr lang="el-GR" dirty="0">
                <a:latin typeface="Century Gothic" panose="020B0502020202020204" pitchFamily="34" charset="0"/>
              </a:rPr>
              <a:t> της.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3A4653C-4FAA-464D-8941-558678A5C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426" y="3909270"/>
            <a:ext cx="3332872" cy="333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6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B9ED948C-A7DB-479E-ACD5-D9428B42CB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7"/>
          <a:stretch/>
        </p:blipFill>
        <p:spPr>
          <a:xfrm>
            <a:off x="10906" y="-1"/>
            <a:ext cx="12181094" cy="685800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F4E68F18-A00A-4CC1-8076-0815B3F39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ΠΕΡΙΒΑΛΛΟΝΤΙΚΗ ΚΟΥΛΤΟΥΡΑ ΚΑΙ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ΑΝΘΡΩΠΙΝΟ ΔΥΝΑΜΙΚΟ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D0AFDE-748F-489A-9EAF-772CEF72A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282" y="4663645"/>
            <a:ext cx="8596668" cy="16540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1700" dirty="0">
                <a:latin typeface="Century Gothic" panose="020B0502020202020204" pitchFamily="34" charset="0"/>
              </a:rPr>
              <a:t>Η </a:t>
            </a:r>
            <a:r>
              <a:rPr lang="el-GR" sz="1700" b="1" dirty="0">
                <a:latin typeface="Century Gothic" panose="020B0502020202020204" pitchFamily="34" charset="0"/>
              </a:rPr>
              <a:t>εκπαίδευση</a:t>
            </a:r>
            <a:r>
              <a:rPr lang="el-GR" sz="1700" dirty="0">
                <a:latin typeface="Century Gothic" panose="020B0502020202020204" pitchFamily="34" charset="0"/>
              </a:rPr>
              <a:t> και η </a:t>
            </a:r>
            <a:r>
              <a:rPr lang="el-GR" sz="1700" b="1" dirty="0">
                <a:latin typeface="Century Gothic" panose="020B0502020202020204" pitchFamily="34" charset="0"/>
              </a:rPr>
              <a:t>επιμόρφωση </a:t>
            </a:r>
            <a:r>
              <a:rPr lang="el-GR" sz="1700" dirty="0">
                <a:latin typeface="Century Gothic" panose="020B0502020202020204" pitchFamily="34" charset="0"/>
              </a:rPr>
              <a:t>των εργαζομένων στις αρχές της βιωσιμότητας και της υπευθυνότητας προς το περιβάλλον είναι </a:t>
            </a:r>
            <a:r>
              <a:rPr lang="el-GR" sz="1700" b="1" dirty="0">
                <a:latin typeface="Century Gothic" panose="020B0502020202020204" pitchFamily="34" charset="0"/>
              </a:rPr>
              <a:t>απαραίτητες </a:t>
            </a:r>
            <a:r>
              <a:rPr lang="el-GR" sz="1700" dirty="0">
                <a:latin typeface="Century Gothic" panose="020B0502020202020204" pitchFamily="34" charset="0"/>
              </a:rPr>
              <a:t>για την ενίσχυση της καινοτομίας και την προώθηση βιώσιμων πρακτικών.</a:t>
            </a:r>
          </a:p>
        </p:txBody>
      </p:sp>
      <p:grpSp>
        <p:nvGrpSpPr>
          <p:cNvPr id="4" name="Google Shape;10308;p88">
            <a:extLst>
              <a:ext uri="{FF2B5EF4-FFF2-40B4-BE49-F238E27FC236}">
                <a16:creationId xmlns:a16="http://schemas.microsoft.com/office/drawing/2014/main" id="{3292DC0D-95AA-4848-91A4-6CDA041C3608}"/>
              </a:ext>
            </a:extLst>
          </p:cNvPr>
          <p:cNvGrpSpPr/>
          <p:nvPr/>
        </p:nvGrpSpPr>
        <p:grpSpPr>
          <a:xfrm>
            <a:off x="9615055" y="5387007"/>
            <a:ext cx="969032" cy="1144767"/>
            <a:chOff x="6707084" y="3387403"/>
            <a:chExt cx="261145" cy="308504"/>
          </a:xfrm>
          <a:solidFill>
            <a:schemeClr val="accent2">
              <a:lumMod val="75000"/>
            </a:schemeClr>
          </a:solidFill>
        </p:grpSpPr>
        <p:sp>
          <p:nvSpPr>
            <p:cNvPr id="5" name="Google Shape;10309;p88">
              <a:extLst>
                <a:ext uri="{FF2B5EF4-FFF2-40B4-BE49-F238E27FC236}">
                  <a16:creationId xmlns:a16="http://schemas.microsoft.com/office/drawing/2014/main" id="{31D66DDB-1312-464A-AD0A-6FBD225C8259}"/>
                </a:ext>
              </a:extLst>
            </p:cNvPr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310;p88">
              <a:extLst>
                <a:ext uri="{FF2B5EF4-FFF2-40B4-BE49-F238E27FC236}">
                  <a16:creationId xmlns:a16="http://schemas.microsoft.com/office/drawing/2014/main" id="{663AC5C0-1CAA-4176-A62C-079D05AD052D}"/>
                </a:ext>
              </a:extLst>
            </p:cNvPr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11;p88">
              <a:extLst>
                <a:ext uri="{FF2B5EF4-FFF2-40B4-BE49-F238E27FC236}">
                  <a16:creationId xmlns:a16="http://schemas.microsoft.com/office/drawing/2014/main" id="{F40057D5-E6FD-482A-BF83-44C819DDCDD7}"/>
                </a:ext>
              </a:extLst>
            </p:cNvPr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12;p88">
              <a:extLst>
                <a:ext uri="{FF2B5EF4-FFF2-40B4-BE49-F238E27FC236}">
                  <a16:creationId xmlns:a16="http://schemas.microsoft.com/office/drawing/2014/main" id="{72278346-A03F-4F60-9A6A-CC7D2B3ADD20}"/>
                </a:ext>
              </a:extLst>
            </p:cNvPr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1484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F83D950A-6C2D-4AB1-B61F-61A3F9315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3891"/>
            <a:ext cx="4516349" cy="451634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3230895A-CC74-42C6-ADCB-384DFF3E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1735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ΠΕΡΙΒΑΛΛΟΝΤΙΚΗ ΚΟΥΛΤΟΥΡΑ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ΣΥΛΛΟΓΙΚΗ ΣΥΝΕΙΔΗΣΗ ΚΑΙ ΣΥΝΕΡΓΑΣΙΑ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ΒΙΩΣΙΜΟΤΗΤΑ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F3B1827-BA14-4150-9B79-A35F5811D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1472" y="2349464"/>
            <a:ext cx="5582673" cy="36645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Η καλλιέργεια </a:t>
            </a:r>
            <a:r>
              <a:rPr lang="el-GR" b="1" dirty="0">
                <a:latin typeface="Century Gothic" panose="020B0502020202020204" pitchFamily="34" charset="0"/>
              </a:rPr>
              <a:t>προτύπων</a:t>
            </a:r>
            <a:r>
              <a:rPr lang="el-GR" dirty="0">
                <a:latin typeface="Century Gothic" panose="020B0502020202020204" pitchFamily="34" charset="0"/>
              </a:rPr>
              <a:t> συμπεριφοράς</a:t>
            </a: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dirty="0">
                <a:latin typeface="Century Gothic" panose="020B0502020202020204" pitchFamily="34" charset="0"/>
              </a:rPr>
              <a:t>που σέβονται τη φύση, </a:t>
            </a:r>
            <a:endParaRPr lang="en-U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μαζί με την </a:t>
            </a:r>
            <a:r>
              <a:rPr lang="el-GR" b="1" dirty="0">
                <a:latin typeface="Century Gothic" panose="020B0502020202020204" pitchFamily="34" charset="0"/>
              </a:rPr>
              <a:t>εφαρμογή</a:t>
            </a:r>
            <a:r>
              <a:rPr lang="el-GR" dirty="0">
                <a:latin typeface="Century Gothic" panose="020B0502020202020204" pitchFamily="34" charset="0"/>
              </a:rPr>
              <a:t> πολιτικών </a:t>
            </a: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dirty="0">
                <a:latin typeface="Century Gothic" panose="020B0502020202020204" pitchFamily="34" charset="0"/>
              </a:rPr>
              <a:t>που ενθαρρύνουν τη βιωσιμότητα, </a:t>
            </a:r>
            <a:endParaRPr lang="en-US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μπορούν να οδηγήσουν σε μία πιο </a:t>
            </a:r>
            <a:r>
              <a:rPr lang="el-GR" b="1" dirty="0">
                <a:latin typeface="Century Gothic" panose="020B0502020202020204" pitchFamily="34" charset="0"/>
              </a:rPr>
              <a:t>πράσινη</a:t>
            </a:r>
            <a:r>
              <a:rPr lang="el-GR" dirty="0">
                <a:latin typeface="Century Gothic" panose="020B0502020202020204" pitchFamily="34" charset="0"/>
              </a:rPr>
              <a:t> </a:t>
            </a: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dirty="0">
                <a:latin typeface="Century Gothic" panose="020B0502020202020204" pitchFamily="34" charset="0"/>
              </a:rPr>
              <a:t>και υγιή οργανωσιακή </a:t>
            </a:r>
            <a:r>
              <a:rPr lang="el-GR" b="1" dirty="0">
                <a:latin typeface="Century Gothic" panose="020B0502020202020204" pitchFamily="34" charset="0"/>
              </a:rPr>
              <a:t>κοινωνία</a:t>
            </a:r>
            <a:r>
              <a:rPr lang="el-GR" dirty="0">
                <a:latin typeface="Century Gothic" panose="020B0502020202020204" pitchFamily="34" charset="0"/>
              </a:rPr>
              <a:t>. </a:t>
            </a:r>
          </a:p>
        </p:txBody>
      </p:sp>
      <p:grpSp>
        <p:nvGrpSpPr>
          <p:cNvPr id="39" name="Google Shape;8535;p84">
            <a:extLst>
              <a:ext uri="{FF2B5EF4-FFF2-40B4-BE49-F238E27FC236}">
                <a16:creationId xmlns:a16="http://schemas.microsoft.com/office/drawing/2014/main" id="{89ACD1BB-EE28-4851-8175-93D3B82CC7F0}"/>
              </a:ext>
            </a:extLst>
          </p:cNvPr>
          <p:cNvGrpSpPr/>
          <p:nvPr/>
        </p:nvGrpSpPr>
        <p:grpSpPr>
          <a:xfrm>
            <a:off x="7385568" y="317351"/>
            <a:ext cx="1593199" cy="1661393"/>
            <a:chOff x="5830645" y="1256617"/>
            <a:chExt cx="530340" cy="553040"/>
          </a:xfrm>
        </p:grpSpPr>
        <p:grpSp>
          <p:nvGrpSpPr>
            <p:cNvPr id="40" name="Google Shape;8536;p84">
              <a:extLst>
                <a:ext uri="{FF2B5EF4-FFF2-40B4-BE49-F238E27FC236}">
                  <a16:creationId xmlns:a16="http://schemas.microsoft.com/office/drawing/2014/main" id="{23C39E80-587A-414F-83D0-070BA033C17E}"/>
                </a:ext>
              </a:extLst>
            </p:cNvPr>
            <p:cNvGrpSpPr/>
            <p:nvPr/>
          </p:nvGrpSpPr>
          <p:grpSpPr>
            <a:xfrm>
              <a:off x="5830645" y="1256617"/>
              <a:ext cx="259743" cy="269909"/>
              <a:chOff x="5830645" y="1256617"/>
              <a:chExt cx="259743" cy="269909"/>
            </a:xfrm>
          </p:grpSpPr>
          <p:sp>
            <p:nvSpPr>
              <p:cNvPr id="51" name="Google Shape;8537;p84">
                <a:extLst>
                  <a:ext uri="{FF2B5EF4-FFF2-40B4-BE49-F238E27FC236}">
                    <a16:creationId xmlns:a16="http://schemas.microsoft.com/office/drawing/2014/main" id="{43998D3C-FF9F-47D5-97F4-61CDFE625C0D}"/>
                  </a:ext>
                </a:extLst>
              </p:cNvPr>
              <p:cNvSpPr/>
              <p:nvPr/>
            </p:nvSpPr>
            <p:spPr>
              <a:xfrm>
                <a:off x="5830645" y="1294145"/>
                <a:ext cx="25974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5" h="9121" extrusionOk="0">
                    <a:moveTo>
                      <a:pt x="7470" y="1"/>
                    </a:moveTo>
                    <a:cubicBezTo>
                      <a:pt x="7469" y="1"/>
                      <a:pt x="7468" y="1"/>
                      <a:pt x="7467" y="1"/>
                    </a:cubicBezTo>
                    <a:lnTo>
                      <a:pt x="7044" y="1"/>
                    </a:lnTo>
                    <a:cubicBezTo>
                      <a:pt x="7044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lnTo>
                      <a:pt x="0" y="1"/>
                    </a:lnTo>
                    <a:lnTo>
                      <a:pt x="0" y="6393"/>
                    </a:lnTo>
                    <a:cubicBezTo>
                      <a:pt x="0" y="7900"/>
                      <a:pt x="1220" y="9120"/>
                      <a:pt x="2727" y="9120"/>
                    </a:cubicBezTo>
                    <a:lnTo>
                      <a:pt x="6018" y="9120"/>
                    </a:lnTo>
                    <a:cubicBezTo>
                      <a:pt x="6148" y="6883"/>
                      <a:pt x="7951" y="5095"/>
                      <a:pt x="10194" y="4987"/>
                    </a:cubicBezTo>
                    <a:lnTo>
                      <a:pt x="10194" y="2726"/>
                    </a:lnTo>
                    <a:cubicBezTo>
                      <a:pt x="10194" y="1222"/>
                      <a:pt x="8974" y="1"/>
                      <a:pt x="747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2" name="Google Shape;8538;p84">
                <a:extLst>
                  <a:ext uri="{FF2B5EF4-FFF2-40B4-BE49-F238E27FC236}">
                    <a16:creationId xmlns:a16="http://schemas.microsoft.com/office/drawing/2014/main" id="{C850FEFD-EB7F-40CB-A591-084DFE4A7BFF}"/>
                  </a:ext>
                </a:extLst>
              </p:cNvPr>
              <p:cNvSpPr/>
              <p:nvPr/>
            </p:nvSpPr>
            <p:spPr>
              <a:xfrm>
                <a:off x="5922950" y="1256617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2"/>
                    </a:cubicBezTo>
                    <a:cubicBezTo>
                      <a:pt x="1" y="2286"/>
                      <a:pt x="661" y="2945"/>
                      <a:pt x="1474" y="2945"/>
                    </a:cubicBezTo>
                    <a:cubicBezTo>
                      <a:pt x="2288" y="2945"/>
                      <a:pt x="2946" y="2286"/>
                      <a:pt x="2946" y="1472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1" name="Google Shape;8539;p84">
              <a:extLst>
                <a:ext uri="{FF2B5EF4-FFF2-40B4-BE49-F238E27FC236}">
                  <a16:creationId xmlns:a16="http://schemas.microsoft.com/office/drawing/2014/main" id="{F78E0B23-E4CF-48DF-A461-9756C9A72F10}"/>
                </a:ext>
              </a:extLst>
            </p:cNvPr>
            <p:cNvGrpSpPr/>
            <p:nvPr/>
          </p:nvGrpSpPr>
          <p:grpSpPr>
            <a:xfrm>
              <a:off x="6101293" y="1256617"/>
              <a:ext cx="259692" cy="269909"/>
              <a:chOff x="6101293" y="1256617"/>
              <a:chExt cx="259692" cy="269909"/>
            </a:xfrm>
          </p:grpSpPr>
          <p:sp>
            <p:nvSpPr>
              <p:cNvPr id="49" name="Google Shape;8540;p84">
                <a:extLst>
                  <a:ext uri="{FF2B5EF4-FFF2-40B4-BE49-F238E27FC236}">
                    <a16:creationId xmlns:a16="http://schemas.microsoft.com/office/drawing/2014/main" id="{7F4B140E-3C9E-452A-B349-FC29DDC1B54D}"/>
                  </a:ext>
                </a:extLst>
              </p:cNvPr>
              <p:cNvSpPr/>
              <p:nvPr/>
            </p:nvSpPr>
            <p:spPr>
              <a:xfrm>
                <a:off x="6101293" y="1294145"/>
                <a:ext cx="259692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1" extrusionOk="0">
                    <a:moveTo>
                      <a:pt x="2726" y="1"/>
                    </a:moveTo>
                    <a:cubicBezTo>
                      <a:pt x="1220" y="1"/>
                      <a:pt x="0" y="1221"/>
                      <a:pt x="0" y="2726"/>
                    </a:cubicBezTo>
                    <a:lnTo>
                      <a:pt x="0" y="4987"/>
                    </a:lnTo>
                    <a:cubicBezTo>
                      <a:pt x="2244" y="5095"/>
                      <a:pt x="4045" y="6883"/>
                      <a:pt x="4177" y="9120"/>
                    </a:cubicBezTo>
                    <a:lnTo>
                      <a:pt x="7467" y="9120"/>
                    </a:lnTo>
                    <a:cubicBezTo>
                      <a:pt x="8973" y="9120"/>
                      <a:pt x="10193" y="7900"/>
                      <a:pt x="10193" y="6393"/>
                    </a:cubicBezTo>
                    <a:lnTo>
                      <a:pt x="10193" y="1"/>
                    </a:lnTo>
                    <a:lnTo>
                      <a:pt x="7043" y="1"/>
                    </a:lnTo>
                    <a:cubicBezTo>
                      <a:pt x="7043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0" name="Google Shape;8541;p84">
                <a:extLst>
                  <a:ext uri="{FF2B5EF4-FFF2-40B4-BE49-F238E27FC236}">
                    <a16:creationId xmlns:a16="http://schemas.microsoft.com/office/drawing/2014/main" id="{BFBCFC4C-A7CB-4366-B77C-E7443FAC58C9}"/>
                  </a:ext>
                </a:extLst>
              </p:cNvPr>
              <p:cNvSpPr/>
              <p:nvPr/>
            </p:nvSpPr>
            <p:spPr>
              <a:xfrm>
                <a:off x="6193623" y="1256617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2"/>
                    </a:cubicBezTo>
                    <a:cubicBezTo>
                      <a:pt x="0" y="2286"/>
                      <a:pt x="660" y="2945"/>
                      <a:pt x="1473" y="2945"/>
                    </a:cubicBezTo>
                    <a:cubicBezTo>
                      <a:pt x="2285" y="2945"/>
                      <a:pt x="2945" y="2286"/>
                      <a:pt x="2945" y="1472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2" name="Google Shape;8542;p84">
              <a:extLst>
                <a:ext uri="{FF2B5EF4-FFF2-40B4-BE49-F238E27FC236}">
                  <a16:creationId xmlns:a16="http://schemas.microsoft.com/office/drawing/2014/main" id="{D377DFE6-E795-47F0-A52A-75E1D6E2F980}"/>
                </a:ext>
              </a:extLst>
            </p:cNvPr>
            <p:cNvGrpSpPr/>
            <p:nvPr/>
          </p:nvGrpSpPr>
          <p:grpSpPr>
            <a:xfrm>
              <a:off x="5830645" y="1539749"/>
              <a:ext cx="259692" cy="269909"/>
              <a:chOff x="5830645" y="1539749"/>
              <a:chExt cx="259692" cy="269909"/>
            </a:xfrm>
          </p:grpSpPr>
          <p:sp>
            <p:nvSpPr>
              <p:cNvPr id="47" name="Google Shape;8543;p84">
                <a:extLst>
                  <a:ext uri="{FF2B5EF4-FFF2-40B4-BE49-F238E27FC236}">
                    <a16:creationId xmlns:a16="http://schemas.microsoft.com/office/drawing/2014/main" id="{AC466F3C-3DE4-43D1-B9B1-BA42D83AB355}"/>
                  </a:ext>
                </a:extLst>
              </p:cNvPr>
              <p:cNvSpPr/>
              <p:nvPr/>
            </p:nvSpPr>
            <p:spPr>
              <a:xfrm>
                <a:off x="5830645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2727" y="1"/>
                    </a:moveTo>
                    <a:cubicBezTo>
                      <a:pt x="1220" y="1"/>
                      <a:pt x="0" y="1223"/>
                      <a:pt x="0" y="2728"/>
                    </a:cubicBezTo>
                    <a:lnTo>
                      <a:pt x="0" y="9122"/>
                    </a:lnTo>
                    <a:lnTo>
                      <a:pt x="3150" y="9122"/>
                    </a:lnTo>
                    <a:cubicBezTo>
                      <a:pt x="3150" y="8046"/>
                      <a:pt x="4021" y="7175"/>
                      <a:pt x="5097" y="7175"/>
                    </a:cubicBezTo>
                    <a:cubicBezTo>
                      <a:pt x="6172" y="7175"/>
                      <a:pt x="7044" y="8046"/>
                      <a:pt x="7044" y="9122"/>
                    </a:cubicBezTo>
                    <a:lnTo>
                      <a:pt x="7467" y="9122"/>
                    </a:lnTo>
                    <a:cubicBezTo>
                      <a:pt x="8972" y="9122"/>
                      <a:pt x="10192" y="7900"/>
                      <a:pt x="10192" y="6395"/>
                    </a:cubicBezTo>
                    <a:lnTo>
                      <a:pt x="10192" y="4135"/>
                    </a:lnTo>
                    <a:cubicBezTo>
                      <a:pt x="7951" y="4028"/>
                      <a:pt x="6148" y="2239"/>
                      <a:pt x="60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8" name="Google Shape;8544;p84">
                <a:extLst>
                  <a:ext uri="{FF2B5EF4-FFF2-40B4-BE49-F238E27FC236}">
                    <a16:creationId xmlns:a16="http://schemas.microsoft.com/office/drawing/2014/main" id="{62D419FE-3B32-47D7-8380-C5276CCA7271}"/>
                  </a:ext>
                </a:extLst>
              </p:cNvPr>
              <p:cNvSpPr/>
              <p:nvPr/>
            </p:nvSpPr>
            <p:spPr>
              <a:xfrm>
                <a:off x="5922950" y="1734600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4"/>
                    </a:cubicBezTo>
                    <a:cubicBezTo>
                      <a:pt x="1" y="2287"/>
                      <a:pt x="661" y="2946"/>
                      <a:pt x="1474" y="2946"/>
                    </a:cubicBezTo>
                    <a:cubicBezTo>
                      <a:pt x="2288" y="2946"/>
                      <a:pt x="2946" y="2287"/>
                      <a:pt x="2946" y="1474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43" name="Google Shape;8545;p84">
              <a:extLst>
                <a:ext uri="{FF2B5EF4-FFF2-40B4-BE49-F238E27FC236}">
                  <a16:creationId xmlns:a16="http://schemas.microsoft.com/office/drawing/2014/main" id="{50E3BDC4-D2C6-48F7-BDAC-93D82FD8C42D}"/>
                </a:ext>
              </a:extLst>
            </p:cNvPr>
            <p:cNvGrpSpPr/>
            <p:nvPr/>
          </p:nvGrpSpPr>
          <p:grpSpPr>
            <a:xfrm>
              <a:off x="6101293" y="1539749"/>
              <a:ext cx="259692" cy="269909"/>
              <a:chOff x="6101293" y="1539749"/>
              <a:chExt cx="259692" cy="269909"/>
            </a:xfrm>
          </p:grpSpPr>
          <p:sp>
            <p:nvSpPr>
              <p:cNvPr id="45" name="Google Shape;8546;p84">
                <a:extLst>
                  <a:ext uri="{FF2B5EF4-FFF2-40B4-BE49-F238E27FC236}">
                    <a16:creationId xmlns:a16="http://schemas.microsoft.com/office/drawing/2014/main" id="{6F1FFF43-E9EC-4F7B-B3F9-D41B01690E5E}"/>
                  </a:ext>
                </a:extLst>
              </p:cNvPr>
              <p:cNvSpPr/>
              <p:nvPr/>
            </p:nvSpPr>
            <p:spPr>
              <a:xfrm>
                <a:off x="6101293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4177" y="1"/>
                    </a:moveTo>
                    <a:cubicBezTo>
                      <a:pt x="4045" y="2239"/>
                      <a:pt x="2244" y="4027"/>
                      <a:pt x="0" y="4135"/>
                    </a:cubicBezTo>
                    <a:lnTo>
                      <a:pt x="0" y="6395"/>
                    </a:lnTo>
                    <a:cubicBezTo>
                      <a:pt x="0" y="7902"/>
                      <a:pt x="1220" y="9122"/>
                      <a:pt x="2726" y="9122"/>
                    </a:cubicBezTo>
                    <a:lnTo>
                      <a:pt x="3148" y="9122"/>
                    </a:lnTo>
                    <a:cubicBezTo>
                      <a:pt x="3148" y="8046"/>
                      <a:pt x="4020" y="7175"/>
                      <a:pt x="5096" y="7175"/>
                    </a:cubicBezTo>
                    <a:cubicBezTo>
                      <a:pt x="6170" y="7175"/>
                      <a:pt x="7043" y="8046"/>
                      <a:pt x="7043" y="9122"/>
                    </a:cubicBezTo>
                    <a:lnTo>
                      <a:pt x="10193" y="9122"/>
                    </a:lnTo>
                    <a:lnTo>
                      <a:pt x="10193" y="2728"/>
                    </a:lnTo>
                    <a:cubicBezTo>
                      <a:pt x="10193" y="1223"/>
                      <a:pt x="8973" y="2"/>
                      <a:pt x="746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6" name="Google Shape;8547;p84">
                <a:extLst>
                  <a:ext uri="{FF2B5EF4-FFF2-40B4-BE49-F238E27FC236}">
                    <a16:creationId xmlns:a16="http://schemas.microsoft.com/office/drawing/2014/main" id="{20F6139B-A202-492E-9567-6D21C708779F}"/>
                  </a:ext>
                </a:extLst>
              </p:cNvPr>
              <p:cNvSpPr/>
              <p:nvPr/>
            </p:nvSpPr>
            <p:spPr>
              <a:xfrm>
                <a:off x="6193623" y="1734600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4"/>
                    </a:cubicBezTo>
                    <a:cubicBezTo>
                      <a:pt x="0" y="2287"/>
                      <a:pt x="660" y="2946"/>
                      <a:pt x="1473" y="2946"/>
                    </a:cubicBezTo>
                    <a:cubicBezTo>
                      <a:pt x="2285" y="2946"/>
                      <a:pt x="2945" y="2287"/>
                      <a:pt x="2945" y="1474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44" name="Google Shape;8548;p84">
              <a:extLst>
                <a:ext uri="{FF2B5EF4-FFF2-40B4-BE49-F238E27FC236}">
                  <a16:creationId xmlns:a16="http://schemas.microsoft.com/office/drawing/2014/main" id="{53546726-CEB8-46EE-B540-36DD5EE8CBCD}"/>
                </a:ext>
              </a:extLst>
            </p:cNvPr>
            <p:cNvSpPr/>
            <p:nvPr/>
          </p:nvSpPr>
          <p:spPr>
            <a:xfrm>
              <a:off x="5999148" y="1436800"/>
              <a:ext cx="192625" cy="192690"/>
            </a:xfrm>
            <a:custGeom>
              <a:avLst/>
              <a:gdLst/>
              <a:ahLst/>
              <a:cxnLst/>
              <a:rect l="l" t="t" r="r" b="b"/>
              <a:pathLst>
                <a:path w="2945" h="2946" extrusionOk="0">
                  <a:moveTo>
                    <a:pt x="1473" y="1"/>
                  </a:moveTo>
                  <a:cubicBezTo>
                    <a:pt x="660" y="1"/>
                    <a:pt x="0" y="660"/>
                    <a:pt x="0" y="1472"/>
                  </a:cubicBezTo>
                  <a:cubicBezTo>
                    <a:pt x="0" y="2286"/>
                    <a:pt x="660" y="2945"/>
                    <a:pt x="1473" y="2945"/>
                  </a:cubicBezTo>
                  <a:cubicBezTo>
                    <a:pt x="2285" y="2945"/>
                    <a:pt x="2945" y="2286"/>
                    <a:pt x="2945" y="1472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982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0449598-BDAB-4FA7-9255-1EF4AE0ED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66" t="6087" b="53130"/>
          <a:stretch/>
        </p:blipFill>
        <p:spPr>
          <a:xfrm>
            <a:off x="0" y="3126509"/>
            <a:ext cx="12191996" cy="373149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3BD47F90-73CF-47D4-9A86-5DBDCCA9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76113"/>
            <a:ext cx="8596668" cy="1320800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ΑΝΘΡΩΠΙΝΟ ΔΥΝΑΜΙΚΟ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ΒΙΩΣΙΜΟΤΗΤΑ ΚΑΙ ΑΝΑΠΤΥΞΗ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02CC65-0233-44F5-B1A3-39EF14C79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297" y="1926702"/>
            <a:ext cx="8596668" cy="11998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Η κουλτούρα ενός οργανισμού </a:t>
            </a:r>
            <a:r>
              <a:rPr lang="el-GR" b="1" dirty="0">
                <a:latin typeface="Century Gothic" panose="020B0502020202020204" pitchFamily="34" charset="0"/>
              </a:rPr>
              <a:t>επηρεάζει</a:t>
            </a:r>
            <a:r>
              <a:rPr lang="el-GR" dirty="0">
                <a:latin typeface="Century Gothic" panose="020B0502020202020204" pitchFamily="34" charset="0"/>
              </a:rPr>
              <a:t> άμεσα τον τρόπο που οι εργαζόμενοι </a:t>
            </a:r>
            <a:r>
              <a:rPr lang="el-GR" b="1" dirty="0">
                <a:latin typeface="Century Gothic" panose="020B0502020202020204" pitchFamily="34" charset="0"/>
              </a:rPr>
              <a:t>συνεργάζονται</a:t>
            </a:r>
            <a:r>
              <a:rPr lang="el-GR" dirty="0">
                <a:latin typeface="Century Gothic" panose="020B0502020202020204" pitchFamily="34" charset="0"/>
              </a:rPr>
              <a:t>, </a:t>
            </a:r>
            <a:r>
              <a:rPr lang="el-GR" b="1" dirty="0">
                <a:latin typeface="Century Gothic" panose="020B0502020202020204" pitchFamily="34" charset="0"/>
              </a:rPr>
              <a:t>επικοινωνούν</a:t>
            </a:r>
            <a:r>
              <a:rPr lang="el-GR" dirty="0">
                <a:latin typeface="Century Gothic" panose="020B0502020202020204" pitchFamily="34" charset="0"/>
              </a:rPr>
              <a:t> και </a:t>
            </a:r>
            <a:r>
              <a:rPr lang="el-GR" b="1" dirty="0">
                <a:latin typeface="Century Gothic" panose="020B0502020202020204" pitchFamily="34" charset="0"/>
              </a:rPr>
              <a:t>καινοτομούν</a:t>
            </a:r>
            <a:r>
              <a:rPr lang="el-GR" dirty="0">
                <a:latin typeface="Century Gothic" panose="020B0502020202020204" pitchFamily="34" charset="0"/>
              </a:rPr>
              <a:t>. </a:t>
            </a:r>
          </a:p>
        </p:txBody>
      </p:sp>
      <p:grpSp>
        <p:nvGrpSpPr>
          <p:cNvPr id="4" name="Google Shape;9226;p86">
            <a:extLst>
              <a:ext uri="{FF2B5EF4-FFF2-40B4-BE49-F238E27FC236}">
                <a16:creationId xmlns:a16="http://schemas.microsoft.com/office/drawing/2014/main" id="{E0111909-711F-47F2-92C3-FC25BAC51FC6}"/>
              </a:ext>
            </a:extLst>
          </p:cNvPr>
          <p:cNvGrpSpPr/>
          <p:nvPr/>
        </p:nvGrpSpPr>
        <p:grpSpPr>
          <a:xfrm>
            <a:off x="6718711" y="325704"/>
            <a:ext cx="1273584" cy="1271209"/>
            <a:chOff x="1421638" y="4125629"/>
            <a:chExt cx="374709" cy="374010"/>
          </a:xfrm>
          <a:solidFill>
            <a:schemeClr val="accent2">
              <a:lumMod val="75000"/>
            </a:schemeClr>
          </a:solidFill>
        </p:grpSpPr>
        <p:sp>
          <p:nvSpPr>
            <p:cNvPr id="5" name="Google Shape;9227;p86">
              <a:extLst>
                <a:ext uri="{FF2B5EF4-FFF2-40B4-BE49-F238E27FC236}">
                  <a16:creationId xmlns:a16="http://schemas.microsoft.com/office/drawing/2014/main" id="{4FFB596E-251E-4259-9E28-6BE371C7C8BA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228;p86">
              <a:extLst>
                <a:ext uri="{FF2B5EF4-FFF2-40B4-BE49-F238E27FC236}">
                  <a16:creationId xmlns:a16="http://schemas.microsoft.com/office/drawing/2014/main" id="{CD08AF8D-6881-4FB2-948B-434846F55E5D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8805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D9E3FFB4-7450-4789-AF75-B635B7D30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" t="6544"/>
          <a:stretch/>
        </p:blipFill>
        <p:spPr>
          <a:xfrm>
            <a:off x="2010260" y="-1"/>
            <a:ext cx="10181740" cy="6475437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77CCF703-E957-4067-8C20-9116028C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01" y="416205"/>
            <a:ext cx="5149817" cy="754325"/>
          </a:xfrm>
        </p:spPr>
        <p:txBody>
          <a:bodyPr>
            <a:normAutofit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ΠΟΛΙΤΙΣΜΟΣ ΚΑΙ ΑΝΑΠΤΥΞΗ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BF9D62-51B7-426A-9F71-5E036E05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252710"/>
            <a:ext cx="8596668" cy="185104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dirty="0">
                <a:latin typeface="Century Gothic" panose="020B0502020202020204" pitchFamily="34" charset="0"/>
              </a:rPr>
              <a:t>Η </a:t>
            </a:r>
            <a:r>
              <a:rPr lang="el-GR" b="1" dirty="0">
                <a:latin typeface="Century Gothic" panose="020B0502020202020204" pitchFamily="34" charset="0"/>
              </a:rPr>
              <a:t>χρήση </a:t>
            </a:r>
            <a:r>
              <a:rPr lang="el-GR" dirty="0">
                <a:latin typeface="Century Gothic" panose="020B0502020202020204" pitchFamily="34" charset="0"/>
              </a:rPr>
              <a:t>του πολιτισμού στον σχεδιασμό  των ενεργειών για την </a:t>
            </a:r>
            <a:r>
              <a:rPr lang="el-GR" b="1" dirty="0">
                <a:latin typeface="Century Gothic" panose="020B0502020202020204" pitchFamily="34" charset="0"/>
              </a:rPr>
              <a:t>ανάπτυξη</a:t>
            </a:r>
            <a:r>
              <a:rPr lang="el-GR" dirty="0">
                <a:latin typeface="Century Gothic" panose="020B0502020202020204" pitchFamily="34" charset="0"/>
              </a:rPr>
              <a:t> της εφοδιαστικής αλυσίδας είναι  πολύτιμη και απαραίτητη για την </a:t>
            </a:r>
            <a:r>
              <a:rPr lang="el-GR" b="1" dirty="0">
                <a:latin typeface="Century Gothic" panose="020B0502020202020204" pitchFamily="34" charset="0"/>
              </a:rPr>
              <a:t>επίτευξη </a:t>
            </a:r>
            <a:r>
              <a:rPr lang="el-GR" dirty="0">
                <a:latin typeface="Century Gothic" panose="020B0502020202020204" pitchFamily="34" charset="0"/>
              </a:rPr>
              <a:t>μιας κοινωνίας που </a:t>
            </a:r>
            <a:r>
              <a:rPr lang="el-GR" b="1" dirty="0">
                <a:latin typeface="Century Gothic" panose="020B0502020202020204" pitchFamily="34" charset="0"/>
              </a:rPr>
              <a:t>ανθίζει</a:t>
            </a:r>
            <a:r>
              <a:rPr lang="el-GR" dirty="0">
                <a:latin typeface="Century Gothic" panose="020B0502020202020204" pitchFamily="34" charset="0"/>
              </a:rPr>
              <a:t> τόσο πολιτισμικά, κοινωνικά και οικονομικά</a:t>
            </a:r>
          </a:p>
        </p:txBody>
      </p:sp>
      <p:grpSp>
        <p:nvGrpSpPr>
          <p:cNvPr id="4" name="Google Shape;10263;p88">
            <a:extLst>
              <a:ext uri="{FF2B5EF4-FFF2-40B4-BE49-F238E27FC236}">
                <a16:creationId xmlns:a16="http://schemas.microsoft.com/office/drawing/2014/main" id="{168512FF-3DF8-4490-9AC8-24431CCA171F}"/>
              </a:ext>
            </a:extLst>
          </p:cNvPr>
          <p:cNvGrpSpPr/>
          <p:nvPr/>
        </p:nvGrpSpPr>
        <p:grpSpPr>
          <a:xfrm>
            <a:off x="412131" y="2261915"/>
            <a:ext cx="1170485" cy="1169316"/>
            <a:chOff x="4886264" y="3366174"/>
            <a:chExt cx="350548" cy="350198"/>
          </a:xfrm>
          <a:solidFill>
            <a:schemeClr val="accent2">
              <a:lumMod val="75000"/>
            </a:schemeClr>
          </a:solidFill>
        </p:grpSpPr>
        <p:sp>
          <p:nvSpPr>
            <p:cNvPr id="5" name="Google Shape;10264;p88">
              <a:extLst>
                <a:ext uri="{FF2B5EF4-FFF2-40B4-BE49-F238E27FC236}">
                  <a16:creationId xmlns:a16="http://schemas.microsoft.com/office/drawing/2014/main" id="{F9282B57-3E94-4CBF-824E-FF216FE365E4}"/>
                </a:ext>
              </a:extLst>
            </p:cNvPr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265;p88">
              <a:extLst>
                <a:ext uri="{FF2B5EF4-FFF2-40B4-BE49-F238E27FC236}">
                  <a16:creationId xmlns:a16="http://schemas.microsoft.com/office/drawing/2014/main" id="{3D246D3D-DBB5-462D-9C6D-DAA03647A6D8}"/>
                </a:ext>
              </a:extLst>
            </p:cNvPr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266;p88">
              <a:extLst>
                <a:ext uri="{FF2B5EF4-FFF2-40B4-BE49-F238E27FC236}">
                  <a16:creationId xmlns:a16="http://schemas.microsoft.com/office/drawing/2014/main" id="{1A783B7E-F7F7-4528-815A-D7B293DD1BEC}"/>
                </a:ext>
              </a:extLst>
            </p:cNvPr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267;p88">
              <a:extLst>
                <a:ext uri="{FF2B5EF4-FFF2-40B4-BE49-F238E27FC236}">
                  <a16:creationId xmlns:a16="http://schemas.microsoft.com/office/drawing/2014/main" id="{635DB46A-587A-4193-B37A-375CDE729A22}"/>
                </a:ext>
              </a:extLst>
            </p:cNvPr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268;p88">
              <a:extLst>
                <a:ext uri="{FF2B5EF4-FFF2-40B4-BE49-F238E27FC236}">
                  <a16:creationId xmlns:a16="http://schemas.microsoft.com/office/drawing/2014/main" id="{01D1A298-520C-488A-98AF-773821D0130D}"/>
                </a:ext>
              </a:extLst>
            </p:cNvPr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269;p88">
              <a:extLst>
                <a:ext uri="{FF2B5EF4-FFF2-40B4-BE49-F238E27FC236}">
                  <a16:creationId xmlns:a16="http://schemas.microsoft.com/office/drawing/2014/main" id="{4EF189B3-1783-483C-B326-B4C8DA680806}"/>
                </a:ext>
              </a:extLst>
            </p:cNvPr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270;p88">
              <a:extLst>
                <a:ext uri="{FF2B5EF4-FFF2-40B4-BE49-F238E27FC236}">
                  <a16:creationId xmlns:a16="http://schemas.microsoft.com/office/drawing/2014/main" id="{8DA94D62-EACD-4B77-A5C2-6BF9DF23CF4A}"/>
                </a:ext>
              </a:extLst>
            </p:cNvPr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271;p88">
              <a:extLst>
                <a:ext uri="{FF2B5EF4-FFF2-40B4-BE49-F238E27FC236}">
                  <a16:creationId xmlns:a16="http://schemas.microsoft.com/office/drawing/2014/main" id="{1FE9D58D-DD3C-492C-98D8-4FFD97DC0362}"/>
                </a:ext>
              </a:extLst>
            </p:cNvPr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272;p88">
              <a:extLst>
                <a:ext uri="{FF2B5EF4-FFF2-40B4-BE49-F238E27FC236}">
                  <a16:creationId xmlns:a16="http://schemas.microsoft.com/office/drawing/2014/main" id="{A61C6594-B45C-45CE-86EA-426FECF67F2D}"/>
                </a:ext>
              </a:extLst>
            </p:cNvPr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273;p88">
              <a:extLst>
                <a:ext uri="{FF2B5EF4-FFF2-40B4-BE49-F238E27FC236}">
                  <a16:creationId xmlns:a16="http://schemas.microsoft.com/office/drawing/2014/main" id="{BDFF0358-B368-40F7-BA71-90320F55691A}"/>
                </a:ext>
              </a:extLst>
            </p:cNvPr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274;p88">
              <a:extLst>
                <a:ext uri="{FF2B5EF4-FFF2-40B4-BE49-F238E27FC236}">
                  <a16:creationId xmlns:a16="http://schemas.microsoft.com/office/drawing/2014/main" id="{7E72AB48-45B2-4090-9359-060C02C83A27}"/>
                </a:ext>
              </a:extLst>
            </p:cNvPr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275;p88">
              <a:extLst>
                <a:ext uri="{FF2B5EF4-FFF2-40B4-BE49-F238E27FC236}">
                  <a16:creationId xmlns:a16="http://schemas.microsoft.com/office/drawing/2014/main" id="{ACBB2DB7-1BCD-48A3-B175-FA20A9C6A7F8}"/>
                </a:ext>
              </a:extLst>
            </p:cNvPr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276;p88">
              <a:extLst>
                <a:ext uri="{FF2B5EF4-FFF2-40B4-BE49-F238E27FC236}">
                  <a16:creationId xmlns:a16="http://schemas.microsoft.com/office/drawing/2014/main" id="{FC4B5DDB-FBA0-4D78-8A3E-C8F0DEF5B0CB}"/>
                </a:ext>
              </a:extLst>
            </p:cNvPr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351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ED1C4C73-FC2C-49B6-8E8F-0A086B6D3A68}"/>
              </a:ext>
            </a:extLst>
          </p:cNvPr>
          <p:cNvSpPr txBox="1">
            <a:spLocks/>
          </p:cNvSpPr>
          <p:nvPr/>
        </p:nvSpPr>
        <p:spPr>
          <a:xfrm rot="21033475">
            <a:off x="7505486" y="5509981"/>
            <a:ext cx="3436039" cy="107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7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C-ESG</a:t>
            </a:r>
            <a:endParaRPr lang="el-GR" sz="72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9F4FC209-104E-4D2A-8F34-5AF58CD3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7611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ΑΝΘΡΩΠΙΝΟ ΔΥΝΑΜΙΚΟ ΣΕ 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ΜΕΤΑΒΑΛΛΟΜΕΝΟ ΠΟΛΙΤΙΣΜΙΚΟ ΠΕΡΙΒΑΛΛΟΝ ΚΑΙ</a:t>
            </a:r>
            <a:b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ΠΡΟΤΥΠΟ 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</a:rPr>
              <a:t>C-ESG.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390309-46B3-4BA2-B9FE-968093883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8224"/>
            <a:ext cx="8596668" cy="17856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Οι οργανισμοί έχουν τη δυνατότητα να </a:t>
            </a:r>
            <a:r>
              <a:rPr lang="el-GR" b="1" dirty="0">
                <a:latin typeface="Century Gothic" panose="020B0502020202020204" pitchFamily="34" charset="0"/>
              </a:rPr>
              <a:t>δημιουργήσουν</a:t>
            </a:r>
            <a:r>
              <a:rPr lang="el-GR" dirty="0">
                <a:latin typeface="Century Gothic" panose="020B0502020202020204" pitchFamily="34" charset="0"/>
              </a:rPr>
              <a:t> ένα περιβάλλον όπου οι </a:t>
            </a:r>
            <a:r>
              <a:rPr lang="el-GR" b="1" dirty="0">
                <a:latin typeface="Century Gothic" panose="020B0502020202020204" pitchFamily="34" charset="0"/>
              </a:rPr>
              <a:t>αλλαγές</a:t>
            </a:r>
            <a:r>
              <a:rPr lang="el-GR" dirty="0">
                <a:latin typeface="Century Gothic" panose="020B0502020202020204" pitchFamily="34" charset="0"/>
              </a:rPr>
              <a:t> γίνονται αποδεκτές και </a:t>
            </a:r>
            <a:r>
              <a:rPr lang="el-GR" b="1" dirty="0">
                <a:latin typeface="Century Gothic" panose="020B0502020202020204" pitchFamily="34" charset="0"/>
              </a:rPr>
              <a:t>εφαρμόζονται</a:t>
            </a:r>
            <a:r>
              <a:rPr lang="el-GR" dirty="0">
                <a:latin typeface="Century Gothic" panose="020B0502020202020204" pitchFamily="34" charset="0"/>
              </a:rPr>
              <a:t> με </a:t>
            </a:r>
            <a:r>
              <a:rPr lang="el-GR" b="1" dirty="0">
                <a:latin typeface="Century Gothic" panose="020B0502020202020204" pitchFamily="34" charset="0"/>
              </a:rPr>
              <a:t>συνέπεια</a:t>
            </a:r>
            <a:r>
              <a:rPr lang="el-GR" dirty="0">
                <a:latin typeface="Century Gothic" panose="020B0502020202020204" pitchFamily="34" charset="0"/>
              </a:rPr>
              <a:t>, </a:t>
            </a:r>
            <a:r>
              <a:rPr lang="el-GR" b="1" dirty="0">
                <a:latin typeface="Century Gothic" panose="020B0502020202020204" pitchFamily="34" charset="0"/>
              </a:rPr>
              <a:t>προάγοντας</a:t>
            </a:r>
            <a:r>
              <a:rPr lang="el-GR" dirty="0">
                <a:latin typeface="Century Gothic" panose="020B0502020202020204" pitchFamily="34" charset="0"/>
              </a:rPr>
              <a:t> όχι μόνο την </a:t>
            </a:r>
            <a:r>
              <a:rPr lang="el-GR" b="1" dirty="0">
                <a:latin typeface="Century Gothic" panose="020B0502020202020204" pitchFamily="34" charset="0"/>
              </a:rPr>
              <a:t>οικονομική</a:t>
            </a:r>
            <a:r>
              <a:rPr lang="el-GR" dirty="0">
                <a:latin typeface="Century Gothic" panose="020B0502020202020204" pitchFamily="34" charset="0"/>
              </a:rPr>
              <a:t> τους ανάπτυξη αλλά και την </a:t>
            </a:r>
            <a:r>
              <a:rPr lang="el-GR" b="1" dirty="0">
                <a:latin typeface="Century Gothic" panose="020B0502020202020204" pitchFamily="34" charset="0"/>
              </a:rPr>
              <a:t>αειφορία</a:t>
            </a:r>
            <a:r>
              <a:rPr lang="el-GR" dirty="0">
                <a:latin typeface="Century Gothic" panose="020B0502020202020204" pitchFamily="34" charset="0"/>
              </a:rPr>
              <a:t> στην ευρύτερη </a:t>
            </a:r>
            <a:r>
              <a:rPr lang="el-GR" b="1" dirty="0">
                <a:latin typeface="Century Gothic" panose="020B0502020202020204" pitchFamily="34" charset="0"/>
              </a:rPr>
              <a:t>κοινωνία</a:t>
            </a:r>
            <a:r>
              <a:rPr lang="el-GR" dirty="0"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F7BF6E92-1B97-4DB9-8F5A-0E4BDD67A851}"/>
              </a:ext>
            </a:extLst>
          </p:cNvPr>
          <p:cNvSpPr txBox="1">
            <a:spLocks/>
          </p:cNvSpPr>
          <p:nvPr/>
        </p:nvSpPr>
        <p:spPr>
          <a:xfrm>
            <a:off x="1157624" y="4196948"/>
            <a:ext cx="10027611" cy="744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700" b="1" dirty="0">
                <a:solidFill>
                  <a:schemeClr val="accent2">
                    <a:lumMod val="75000"/>
                  </a:schemeClr>
                </a:solidFill>
              </a:rPr>
              <a:t>ΣΥΣΤΗΜΑΤΙΚΗ ΣΥΣΣΩΜΑΤΩΣΗ ΤΟΥ ΠΟΛΙΤΙΣΜΙΚΟΥ ΠΑΡΑΓΟΝΤΑ</a:t>
            </a:r>
            <a:endParaRPr lang="el-GR" sz="27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Θέση περιεχομένου 2">
            <a:extLst>
              <a:ext uri="{FF2B5EF4-FFF2-40B4-BE49-F238E27FC236}">
                <a16:creationId xmlns:a16="http://schemas.microsoft.com/office/drawing/2014/main" id="{5F8D0B35-BC01-4F07-9F8B-E4B4B47A9980}"/>
              </a:ext>
            </a:extLst>
          </p:cNvPr>
          <p:cNvSpPr txBox="1">
            <a:spLocks/>
          </p:cNvSpPr>
          <p:nvPr/>
        </p:nvSpPr>
        <p:spPr>
          <a:xfrm>
            <a:off x="1157624" y="4618402"/>
            <a:ext cx="8596668" cy="1529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l-GR" dirty="0">
                <a:latin typeface="Century Gothic" panose="020B0502020202020204" pitchFamily="34" charset="0"/>
              </a:rPr>
              <a:t>Για αυτό άλλωστε </a:t>
            </a:r>
            <a:r>
              <a:rPr lang="el-GR" b="1" dirty="0">
                <a:latin typeface="Century Gothic" panose="020B0502020202020204" pitchFamily="34" charset="0"/>
              </a:rPr>
              <a:t>προτείνουμε και προκρίνουμε </a:t>
            </a:r>
            <a:r>
              <a:rPr lang="el-GR" dirty="0">
                <a:latin typeface="Century Gothic" panose="020B0502020202020204" pitchFamily="34" charset="0"/>
              </a:rPr>
              <a:t>ως εταιρία το </a:t>
            </a:r>
            <a:r>
              <a:rPr lang="en-US" b="1" dirty="0">
                <a:latin typeface="Century Gothic" panose="020B0502020202020204" pitchFamily="34" charset="0"/>
              </a:rPr>
              <a:t>C-ESG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l-GR" dirty="0">
                <a:latin typeface="Century Gothic" panose="020B0502020202020204" pitchFamily="34" charset="0"/>
              </a:rPr>
              <a:t>και όχι το </a:t>
            </a:r>
            <a:r>
              <a:rPr lang="en-US" dirty="0">
                <a:latin typeface="Century Gothic" panose="020B0502020202020204" pitchFamily="34" charset="0"/>
              </a:rPr>
              <a:t>ESG, </a:t>
            </a:r>
            <a:r>
              <a:rPr lang="el-GR" dirty="0">
                <a:latin typeface="Century Gothic" panose="020B0502020202020204" pitchFamily="34" charset="0"/>
              </a:rPr>
              <a:t>προσθέτοντας την παράμετρο </a:t>
            </a:r>
            <a:r>
              <a:rPr lang="en-US" b="1" dirty="0">
                <a:latin typeface="Century Gothic" panose="020B0502020202020204" pitchFamily="34" charset="0"/>
              </a:rPr>
              <a:t>C</a:t>
            </a:r>
            <a:r>
              <a:rPr lang="el-GR" b="1" dirty="0">
                <a:latin typeface="Century Gothic" panose="020B0502020202020204" pitchFamily="34" charset="0"/>
              </a:rPr>
              <a:t>/</a:t>
            </a:r>
            <a:r>
              <a:rPr lang="en-US" b="1" dirty="0">
                <a:latin typeface="Century Gothic" panose="020B0502020202020204" pitchFamily="34" charset="0"/>
              </a:rPr>
              <a:t>culture/</a:t>
            </a:r>
            <a:r>
              <a:rPr lang="el-GR" b="1" dirty="0">
                <a:latin typeface="Century Gothic" panose="020B0502020202020204" pitchFamily="34" charset="0"/>
              </a:rPr>
              <a:t>πολιτισμός </a:t>
            </a:r>
            <a:r>
              <a:rPr lang="el-GR" dirty="0">
                <a:latin typeface="Century Gothic" panose="020B0502020202020204" pitchFamily="34" charset="0"/>
              </a:rPr>
              <a:t>που κάνει τη διαφορά.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101F60DF-6929-4E4C-A364-E318707C2C61}"/>
              </a:ext>
            </a:extLst>
          </p:cNvPr>
          <p:cNvSpPr txBox="1">
            <a:spLocks/>
          </p:cNvSpPr>
          <p:nvPr/>
        </p:nvSpPr>
        <p:spPr>
          <a:xfrm rot="20721976">
            <a:off x="10041344" y="3086126"/>
            <a:ext cx="1986063" cy="107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C-ESG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A5087599-935D-4DEE-AB53-27FEA362D3D1}"/>
              </a:ext>
            </a:extLst>
          </p:cNvPr>
          <p:cNvSpPr txBox="1">
            <a:spLocks/>
          </p:cNvSpPr>
          <p:nvPr/>
        </p:nvSpPr>
        <p:spPr>
          <a:xfrm rot="1044688">
            <a:off x="10369400" y="5087145"/>
            <a:ext cx="1986063" cy="1073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C-ESG</a:t>
            </a:r>
            <a:endParaRPr lang="el-GR" sz="4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Τίτλος 1">
            <a:extLst>
              <a:ext uri="{FF2B5EF4-FFF2-40B4-BE49-F238E27FC236}">
                <a16:creationId xmlns:a16="http://schemas.microsoft.com/office/drawing/2014/main" id="{96BBD7CB-BC5A-4DB1-B972-7F8A5E31C6CA}"/>
              </a:ext>
            </a:extLst>
          </p:cNvPr>
          <p:cNvSpPr txBox="1">
            <a:spLocks/>
          </p:cNvSpPr>
          <p:nvPr/>
        </p:nvSpPr>
        <p:spPr>
          <a:xfrm rot="719766">
            <a:off x="9291596" y="1909130"/>
            <a:ext cx="3048417" cy="1058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C-ESG</a:t>
            </a:r>
            <a:endParaRPr lang="el-GR" sz="60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79627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11467</TotalTime>
  <Words>650</Words>
  <Application>Microsoft Office PowerPoint</Application>
  <PresentationFormat>Ευρεία οθόνη</PresentationFormat>
  <Paragraphs>66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Impact</vt:lpstr>
      <vt:lpstr>Trebuchet MS</vt:lpstr>
      <vt:lpstr>Wingdings 3</vt:lpstr>
      <vt:lpstr>Όψη</vt:lpstr>
      <vt:lpstr>Ανθρώπινο Δυναμικό, Διαχείριση Αλλαγών &amp; Περιβαλλοντική Κουλτούρα </vt:lpstr>
      <vt:lpstr>ΑΝΘΡΩΠΙΝΟ ΔΥΝΑΜΙΚΟ ΣΕ  ΜΕΤΑΒΑΛΛΟΜΕΝΟ ΠΕΡΙΒΑΛΛΟΝ.</vt:lpstr>
      <vt:lpstr>ΔΙΑΧΕΙΡΙΣΗ ΑΛΛΑΓΩΝ ΚΑΙ  ΣΥΜΜΕΤΟΧΗ ΤΟΥ ΑΝΘΡΩΠΙΝΟΥ ΔΥΝΑΜΙΚΟΥ.</vt:lpstr>
      <vt:lpstr>ΠΕΡΙΒΑΛΛΟΝΤΙΚΗ ΚΟΥΛΤΟΥΡΑ ΚΑΙ ΔΕΣΜΕΥΣΕΙΣ ΔΙΟΙΚΗΣΗΣ</vt:lpstr>
      <vt:lpstr>ΠΕΡΙΒΑΛΛΟΝΤΙΚΗ ΚΟΥΛΤΟΥΡΑ ΚΑΙ  ΑΝΘΡΩΠΙΝΟ ΔΥΝΑΜΙΚΟ</vt:lpstr>
      <vt:lpstr>ΠΕΡΙΒΑΛΛΟΝΤΙΚΗ ΚΟΥΛΤΟΥΡΑ ΣΥΛΛΟΓΙΚΗ ΣΥΝΕΙΔΗΣΗ ΚΑΙ ΣΥΝΕΡΓΑΣΙΑ  ΒΙΩΣΙΜΟΤΗΤΑ</vt:lpstr>
      <vt:lpstr>ΑΝΘΡΩΠΙΝΟ ΔΥΝΑΜΙΚΟ ΒΙΩΣΙΜΟΤΗΤΑ ΚΑΙ ΑΝΑΠΤΥΞΗ</vt:lpstr>
      <vt:lpstr>ΠΟΛΙΤΙΣΜΟΣ ΚΑΙ ΑΝΑΠΤΥΞΗ</vt:lpstr>
      <vt:lpstr>ΑΝΘΡΩΠΙΝΟ ΔΥΝΑΜΙΚΟ ΣΕ  ΜΕΤΑΒΑΛΛΟΜΕΝΟ ΠΟΛΙΤΙΣΜΙΚΟ ΠΕΡΙΒΑΛΛΟΝ ΚΑΙ ΠΡΟΤΥΠΟ C-ESG.</vt:lpstr>
      <vt:lpstr>ΔΙΑΠΟΛΙΤΙΣΜΙΚΕΣ ΑΛΛΗΛΕΠΙΔΡΑΣΕΙΣ ΚΑΙ ΕΠΙΧΕΙΡΗΜΑΤΙΚΕΣ ΣΤΡΑΤΗΓΙΚΕΣ</vt:lpstr>
      <vt:lpstr>ΠΟΛΙΤΙΣΜΙΚΗ ΒΙΩΣΙΜΟΤΗΤΑ.</vt:lpstr>
      <vt:lpstr>ΔΙΑΧΕΙΡΙΣΗ C-ΕSG ΣΤΗΝ ΕΦΟΔΙΑΣΤΙΚΗ ΑΛΥΣΙΔΑ</vt:lpstr>
      <vt:lpstr>C-ESG,  ΛΗΨΗ ΑΠΟΦΑΣΕΩΝ ΚΑΙ  ΣΤΡΑΤΗΓΙΚΟΣ ΣΧΕΔΙΑΣΜΟΣ.</vt:lpstr>
      <vt:lpstr>ΑΝΤΑΓΩΝΙΣΤΙΚΟ ΠΛΕΟΝΕΚΤΗΜΑ ΚΑΙ ΕΠΙΤΥΧΙΑ.</vt:lpstr>
      <vt:lpstr>C-ESG ΕΠΟΜΕΝΟΣ ΟΡΙΖΟΝΤΑΣ ΣΤΗΝ ΔΙΑΧΕΙΡΙΣΗ ΤΩΝ ΟΡΓΑΝΙΣΜΩΝ </vt:lpstr>
      <vt:lpstr>ΤΟ ΚΕΡΔΟΣ ΕΙΝΑΙ  ΠΑΝΤΑ ΜΕΓΑΛΥΤΕΡΟ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byron pissalidis</cp:lastModifiedBy>
  <cp:revision>79</cp:revision>
  <dcterms:created xsi:type="dcterms:W3CDTF">2024-09-23T07:45:26Z</dcterms:created>
  <dcterms:modified xsi:type="dcterms:W3CDTF">2024-11-06T19:48:58Z</dcterms:modified>
</cp:coreProperties>
</file>