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932" r:id="rId2"/>
    <p:sldId id="933" r:id="rId3"/>
    <p:sldId id="930" r:id="rId4"/>
    <p:sldId id="934" r:id="rId5"/>
    <p:sldId id="951" r:id="rId6"/>
    <p:sldId id="915" r:id="rId7"/>
    <p:sldId id="916" r:id="rId8"/>
    <p:sldId id="919" r:id="rId9"/>
    <p:sldId id="906" r:id="rId10"/>
    <p:sldId id="956" r:id="rId11"/>
    <p:sldId id="959" r:id="rId12"/>
    <p:sldId id="931" r:id="rId13"/>
    <p:sldId id="960" r:id="rId14"/>
    <p:sldId id="954" r:id="rId15"/>
    <p:sldId id="957" r:id="rId16"/>
    <p:sldId id="946" r:id="rId17"/>
    <p:sldId id="958" r:id="rId18"/>
    <p:sldId id="949" r:id="rId19"/>
    <p:sldId id="965" r:id="rId20"/>
    <p:sldId id="964" r:id="rId21"/>
    <p:sldId id="962" r:id="rId22"/>
    <p:sldId id="963" r:id="rId23"/>
    <p:sldId id="942" r:id="rId24"/>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91"/>
    <p:restoredTop sz="94658"/>
  </p:normalViewPr>
  <p:slideViewPr>
    <p:cSldViewPr snapToGrid="0">
      <p:cViewPr varScale="1">
        <p:scale>
          <a:sx n="116" d="100"/>
          <a:sy n="116" d="100"/>
        </p:scale>
        <p:origin x="816"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A27E84-C042-6F47-B2BF-5ABD575548E8}" type="datetimeFigureOut">
              <a:rPr lang="en-BE" smtClean="0"/>
              <a:t>18/01/2025</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DD70A8-15B8-8B4E-9E18-5CD7C2D2BF6E}" type="slidenum">
              <a:rPr lang="en-BE" smtClean="0"/>
              <a:t>‹#›</a:t>
            </a:fld>
            <a:endParaRPr lang="en-BE"/>
          </a:p>
        </p:txBody>
      </p:sp>
    </p:spTree>
    <p:extLst>
      <p:ext uri="{BB962C8B-B14F-4D97-AF65-F5344CB8AC3E}">
        <p14:creationId xmlns:p14="http://schemas.microsoft.com/office/powerpoint/2010/main" val="1667400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509ED4E8-DA02-4983-B18C-B5C79D1F5CFC}" type="slidenum">
              <a:rPr lang="en-US" smtClean="0"/>
              <a:t>3</a:t>
            </a:fld>
            <a:endParaRPr lang="en-US"/>
          </a:p>
        </p:txBody>
      </p:sp>
    </p:spTree>
    <p:extLst>
      <p:ext uri="{BB962C8B-B14F-4D97-AF65-F5344CB8AC3E}">
        <p14:creationId xmlns:p14="http://schemas.microsoft.com/office/powerpoint/2010/main" val="3301045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509ED4E8-DA02-4983-B18C-B5C79D1F5CFC}" type="slidenum">
              <a:rPr lang="en-US" smtClean="0"/>
              <a:t>16</a:t>
            </a:fld>
            <a:endParaRPr lang="en-US"/>
          </a:p>
        </p:txBody>
      </p:sp>
    </p:spTree>
    <p:extLst>
      <p:ext uri="{BB962C8B-B14F-4D97-AF65-F5344CB8AC3E}">
        <p14:creationId xmlns:p14="http://schemas.microsoft.com/office/powerpoint/2010/main" val="479205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8CA9-0C0D-200C-3C8F-75E7F6BBF3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E011DD-7284-AC20-E7CD-398FB51BFA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66CE71-1069-1113-0418-920D411B9B0E}"/>
              </a:ext>
            </a:extLst>
          </p:cNvPr>
          <p:cNvSpPr>
            <a:spLocks noGrp="1"/>
          </p:cNvSpPr>
          <p:nvPr>
            <p:ph type="body" idx="1"/>
          </p:nvPr>
        </p:nvSpPr>
        <p:spPr/>
        <p:txBody>
          <a:bodyPr/>
          <a:lstStyle/>
          <a:p>
            <a:endParaRPr lang="en-BE" dirty="0"/>
          </a:p>
        </p:txBody>
      </p:sp>
      <p:sp>
        <p:nvSpPr>
          <p:cNvPr id="4" name="Slide Number Placeholder 3">
            <a:extLst>
              <a:ext uri="{FF2B5EF4-FFF2-40B4-BE49-F238E27FC236}">
                <a16:creationId xmlns:a16="http://schemas.microsoft.com/office/drawing/2014/main" id="{DB861204-626E-B6A8-19FF-8DC33C0B453F}"/>
              </a:ext>
            </a:extLst>
          </p:cNvPr>
          <p:cNvSpPr>
            <a:spLocks noGrp="1"/>
          </p:cNvSpPr>
          <p:nvPr>
            <p:ph type="sldNum" sz="quarter" idx="5"/>
          </p:nvPr>
        </p:nvSpPr>
        <p:spPr/>
        <p:txBody>
          <a:bodyPr/>
          <a:lstStyle/>
          <a:p>
            <a:fld id="{509ED4E8-DA02-4983-B18C-B5C79D1F5CFC}" type="slidenum">
              <a:rPr lang="en-US" smtClean="0"/>
              <a:t>17</a:t>
            </a:fld>
            <a:endParaRPr lang="en-US"/>
          </a:p>
        </p:txBody>
      </p:sp>
    </p:spTree>
    <p:extLst>
      <p:ext uri="{BB962C8B-B14F-4D97-AF65-F5344CB8AC3E}">
        <p14:creationId xmlns:p14="http://schemas.microsoft.com/office/powerpoint/2010/main" val="291847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509ED4E8-DA02-4983-B18C-B5C79D1F5CFC}" type="slidenum">
              <a:rPr lang="en-US" smtClean="0"/>
              <a:t>18</a:t>
            </a:fld>
            <a:endParaRPr lang="en-US"/>
          </a:p>
        </p:txBody>
      </p:sp>
    </p:spTree>
    <p:extLst>
      <p:ext uri="{BB962C8B-B14F-4D97-AF65-F5344CB8AC3E}">
        <p14:creationId xmlns:p14="http://schemas.microsoft.com/office/powerpoint/2010/main" val="1819924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85B85-3315-49BC-58C5-6B12E960A1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380C1A-EA80-6858-076B-6767176B43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853003-3258-9345-A7D7-5273C7F2594C}"/>
              </a:ext>
            </a:extLst>
          </p:cNvPr>
          <p:cNvSpPr>
            <a:spLocks noGrp="1"/>
          </p:cNvSpPr>
          <p:nvPr>
            <p:ph type="body" idx="1"/>
          </p:nvPr>
        </p:nvSpPr>
        <p:spPr/>
        <p:txBody>
          <a:bodyPr/>
          <a:lstStyle/>
          <a:p>
            <a:endParaRPr lang="en-BE" dirty="0"/>
          </a:p>
        </p:txBody>
      </p:sp>
      <p:sp>
        <p:nvSpPr>
          <p:cNvPr id="4" name="Slide Number Placeholder 3">
            <a:extLst>
              <a:ext uri="{FF2B5EF4-FFF2-40B4-BE49-F238E27FC236}">
                <a16:creationId xmlns:a16="http://schemas.microsoft.com/office/drawing/2014/main" id="{7D815AD9-51A7-EFEB-6731-E54B5C5FC5F6}"/>
              </a:ext>
            </a:extLst>
          </p:cNvPr>
          <p:cNvSpPr>
            <a:spLocks noGrp="1"/>
          </p:cNvSpPr>
          <p:nvPr>
            <p:ph type="sldNum" sz="quarter" idx="5"/>
          </p:nvPr>
        </p:nvSpPr>
        <p:spPr/>
        <p:txBody>
          <a:bodyPr/>
          <a:lstStyle/>
          <a:p>
            <a:fld id="{509ED4E8-DA02-4983-B18C-B5C79D1F5CFC}" type="slidenum">
              <a:rPr lang="en-US" smtClean="0"/>
              <a:t>19</a:t>
            </a:fld>
            <a:endParaRPr lang="en-US"/>
          </a:p>
        </p:txBody>
      </p:sp>
    </p:spTree>
    <p:extLst>
      <p:ext uri="{BB962C8B-B14F-4D97-AF65-F5344CB8AC3E}">
        <p14:creationId xmlns:p14="http://schemas.microsoft.com/office/powerpoint/2010/main" val="2566848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A5BCB-A205-1251-47D5-D7295811A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EDD785-230C-2D27-729E-52AAAE39DE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367346-1333-92D9-4593-6390965DB338}"/>
              </a:ext>
            </a:extLst>
          </p:cNvPr>
          <p:cNvSpPr>
            <a:spLocks noGrp="1"/>
          </p:cNvSpPr>
          <p:nvPr>
            <p:ph type="body" idx="1"/>
          </p:nvPr>
        </p:nvSpPr>
        <p:spPr/>
        <p:txBody>
          <a:bodyPr/>
          <a:lstStyle/>
          <a:p>
            <a:endParaRPr lang="en-BE" dirty="0"/>
          </a:p>
        </p:txBody>
      </p:sp>
      <p:sp>
        <p:nvSpPr>
          <p:cNvPr id="4" name="Slide Number Placeholder 3">
            <a:extLst>
              <a:ext uri="{FF2B5EF4-FFF2-40B4-BE49-F238E27FC236}">
                <a16:creationId xmlns:a16="http://schemas.microsoft.com/office/drawing/2014/main" id="{72522CE3-FD96-35D8-C290-B5F96026C1C3}"/>
              </a:ext>
            </a:extLst>
          </p:cNvPr>
          <p:cNvSpPr>
            <a:spLocks noGrp="1"/>
          </p:cNvSpPr>
          <p:nvPr>
            <p:ph type="sldNum" sz="quarter" idx="5"/>
          </p:nvPr>
        </p:nvSpPr>
        <p:spPr/>
        <p:txBody>
          <a:bodyPr/>
          <a:lstStyle/>
          <a:p>
            <a:fld id="{509ED4E8-DA02-4983-B18C-B5C79D1F5CFC}" type="slidenum">
              <a:rPr lang="en-US" smtClean="0"/>
              <a:t>20</a:t>
            </a:fld>
            <a:endParaRPr lang="en-US"/>
          </a:p>
        </p:txBody>
      </p:sp>
    </p:spTree>
    <p:extLst>
      <p:ext uri="{BB962C8B-B14F-4D97-AF65-F5344CB8AC3E}">
        <p14:creationId xmlns:p14="http://schemas.microsoft.com/office/powerpoint/2010/main" val="2085916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EDE7B-43EC-BCFA-14D6-BFAB79BA8B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9B3807-8B03-E404-6D69-40ABD387C9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3DD1BA-D39C-911F-FC15-F2BE408E4656}"/>
              </a:ext>
            </a:extLst>
          </p:cNvPr>
          <p:cNvSpPr>
            <a:spLocks noGrp="1"/>
          </p:cNvSpPr>
          <p:nvPr>
            <p:ph type="body" idx="1"/>
          </p:nvPr>
        </p:nvSpPr>
        <p:spPr/>
        <p:txBody>
          <a:bodyPr/>
          <a:lstStyle/>
          <a:p>
            <a:endParaRPr lang="en-BE" dirty="0"/>
          </a:p>
        </p:txBody>
      </p:sp>
      <p:sp>
        <p:nvSpPr>
          <p:cNvPr id="4" name="Slide Number Placeholder 3">
            <a:extLst>
              <a:ext uri="{FF2B5EF4-FFF2-40B4-BE49-F238E27FC236}">
                <a16:creationId xmlns:a16="http://schemas.microsoft.com/office/drawing/2014/main" id="{812F7052-B7F3-ABA6-B1AB-0222C91BB4DE}"/>
              </a:ext>
            </a:extLst>
          </p:cNvPr>
          <p:cNvSpPr>
            <a:spLocks noGrp="1"/>
          </p:cNvSpPr>
          <p:nvPr>
            <p:ph type="sldNum" sz="quarter" idx="5"/>
          </p:nvPr>
        </p:nvSpPr>
        <p:spPr/>
        <p:txBody>
          <a:bodyPr/>
          <a:lstStyle/>
          <a:p>
            <a:fld id="{509ED4E8-DA02-4983-B18C-B5C79D1F5CFC}" type="slidenum">
              <a:rPr lang="en-US" smtClean="0"/>
              <a:t>21</a:t>
            </a:fld>
            <a:endParaRPr lang="en-US"/>
          </a:p>
        </p:txBody>
      </p:sp>
    </p:spTree>
    <p:extLst>
      <p:ext uri="{BB962C8B-B14F-4D97-AF65-F5344CB8AC3E}">
        <p14:creationId xmlns:p14="http://schemas.microsoft.com/office/powerpoint/2010/main" val="1106451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D59DB-4BF8-A3BB-1EA8-CA936B9773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73A922-D9B9-669A-3C41-2FA6AEF403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7C33CB-F669-FEC1-231F-B67CABCEE759}"/>
              </a:ext>
            </a:extLst>
          </p:cNvPr>
          <p:cNvSpPr>
            <a:spLocks noGrp="1"/>
          </p:cNvSpPr>
          <p:nvPr>
            <p:ph type="body" idx="1"/>
          </p:nvPr>
        </p:nvSpPr>
        <p:spPr/>
        <p:txBody>
          <a:bodyPr/>
          <a:lstStyle/>
          <a:p>
            <a:endParaRPr lang="en-BE" dirty="0"/>
          </a:p>
        </p:txBody>
      </p:sp>
      <p:sp>
        <p:nvSpPr>
          <p:cNvPr id="4" name="Slide Number Placeholder 3">
            <a:extLst>
              <a:ext uri="{FF2B5EF4-FFF2-40B4-BE49-F238E27FC236}">
                <a16:creationId xmlns:a16="http://schemas.microsoft.com/office/drawing/2014/main" id="{49FDC654-5448-5BB9-4F05-3DBCD186A462}"/>
              </a:ext>
            </a:extLst>
          </p:cNvPr>
          <p:cNvSpPr>
            <a:spLocks noGrp="1"/>
          </p:cNvSpPr>
          <p:nvPr>
            <p:ph type="sldNum" sz="quarter" idx="5"/>
          </p:nvPr>
        </p:nvSpPr>
        <p:spPr/>
        <p:txBody>
          <a:bodyPr/>
          <a:lstStyle/>
          <a:p>
            <a:fld id="{509ED4E8-DA02-4983-B18C-B5C79D1F5CFC}" type="slidenum">
              <a:rPr lang="en-US" smtClean="0"/>
              <a:t>22</a:t>
            </a:fld>
            <a:endParaRPr lang="en-US"/>
          </a:p>
        </p:txBody>
      </p:sp>
    </p:spTree>
    <p:extLst>
      <p:ext uri="{BB962C8B-B14F-4D97-AF65-F5344CB8AC3E}">
        <p14:creationId xmlns:p14="http://schemas.microsoft.com/office/powerpoint/2010/main" val="1339498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509ED4E8-DA02-4983-B18C-B5C79D1F5CFC}" type="slidenum">
              <a:rPr lang="en-US" smtClean="0"/>
              <a:t>23</a:t>
            </a:fld>
            <a:endParaRPr lang="en-US"/>
          </a:p>
        </p:txBody>
      </p:sp>
    </p:spTree>
    <p:extLst>
      <p:ext uri="{BB962C8B-B14F-4D97-AF65-F5344CB8AC3E}">
        <p14:creationId xmlns:p14="http://schemas.microsoft.com/office/powerpoint/2010/main" val="2095100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9ED4E8-DA02-4983-B18C-B5C79D1F5CFC}" type="slidenum">
              <a:rPr lang="en-US" smtClean="0"/>
              <a:t>6</a:t>
            </a:fld>
            <a:endParaRPr lang="en-US"/>
          </a:p>
        </p:txBody>
      </p:sp>
    </p:spTree>
    <p:extLst>
      <p:ext uri="{BB962C8B-B14F-4D97-AF65-F5344CB8AC3E}">
        <p14:creationId xmlns:p14="http://schemas.microsoft.com/office/powerpoint/2010/main" val="90449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9ED4E8-DA02-4983-B18C-B5C79D1F5CFC}" type="slidenum">
              <a:rPr lang="en-US" smtClean="0"/>
              <a:t>8</a:t>
            </a:fld>
            <a:endParaRPr lang="en-US"/>
          </a:p>
        </p:txBody>
      </p:sp>
    </p:spTree>
    <p:extLst>
      <p:ext uri="{BB962C8B-B14F-4D97-AF65-F5344CB8AC3E}">
        <p14:creationId xmlns:p14="http://schemas.microsoft.com/office/powerpoint/2010/main" val="205585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09ED4E8-DA02-4983-B18C-B5C79D1F5CFC}" type="slidenum">
              <a:rPr lang="en-US" smtClean="0"/>
              <a:t>9</a:t>
            </a:fld>
            <a:endParaRPr lang="en-US" dirty="0"/>
          </a:p>
        </p:txBody>
      </p:sp>
    </p:spTree>
    <p:extLst>
      <p:ext uri="{BB962C8B-B14F-4D97-AF65-F5344CB8AC3E}">
        <p14:creationId xmlns:p14="http://schemas.microsoft.com/office/powerpoint/2010/main" val="1229654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8BF9B-B457-DAE0-38A4-7B9454D47D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305308-C9A2-2D1C-9563-1B67BA0A91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8DBFAA-8BDB-F905-9A85-2C269C190DF3}"/>
              </a:ext>
            </a:extLst>
          </p:cNvPr>
          <p:cNvSpPr>
            <a:spLocks noGrp="1"/>
          </p:cNvSpPr>
          <p:nvPr>
            <p:ph type="body" idx="1"/>
          </p:nvPr>
        </p:nvSpPr>
        <p:spPr/>
        <p:txBody>
          <a:bodyPr/>
          <a:lstStyle/>
          <a:p>
            <a:endParaRPr lang="en-BE" dirty="0"/>
          </a:p>
        </p:txBody>
      </p:sp>
      <p:sp>
        <p:nvSpPr>
          <p:cNvPr id="4" name="Slide Number Placeholder 3">
            <a:extLst>
              <a:ext uri="{FF2B5EF4-FFF2-40B4-BE49-F238E27FC236}">
                <a16:creationId xmlns:a16="http://schemas.microsoft.com/office/drawing/2014/main" id="{7AF8DE9B-DEB7-1948-DF64-229A10D475B8}"/>
              </a:ext>
            </a:extLst>
          </p:cNvPr>
          <p:cNvSpPr>
            <a:spLocks noGrp="1"/>
          </p:cNvSpPr>
          <p:nvPr>
            <p:ph type="sldNum" sz="quarter" idx="5"/>
          </p:nvPr>
        </p:nvSpPr>
        <p:spPr/>
        <p:txBody>
          <a:bodyPr/>
          <a:lstStyle/>
          <a:p>
            <a:fld id="{509ED4E8-DA02-4983-B18C-B5C79D1F5CFC}" type="slidenum">
              <a:rPr lang="en-US" smtClean="0"/>
              <a:t>10</a:t>
            </a:fld>
            <a:endParaRPr lang="en-US"/>
          </a:p>
        </p:txBody>
      </p:sp>
    </p:spTree>
    <p:extLst>
      <p:ext uri="{BB962C8B-B14F-4D97-AF65-F5344CB8AC3E}">
        <p14:creationId xmlns:p14="http://schemas.microsoft.com/office/powerpoint/2010/main" val="111629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A01BE-BADE-BFDB-3756-3553E93E9B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0FE9E4-634F-F0D6-D977-EBCACCD266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5F022B-E96D-F2D5-5DBA-88DA7AE24551}"/>
              </a:ext>
            </a:extLst>
          </p:cNvPr>
          <p:cNvSpPr>
            <a:spLocks noGrp="1"/>
          </p:cNvSpPr>
          <p:nvPr>
            <p:ph type="body" idx="1"/>
          </p:nvPr>
        </p:nvSpPr>
        <p:spPr/>
        <p:txBody>
          <a:bodyPr/>
          <a:lstStyle/>
          <a:p>
            <a:endParaRPr lang="en-BE" dirty="0"/>
          </a:p>
        </p:txBody>
      </p:sp>
      <p:sp>
        <p:nvSpPr>
          <p:cNvPr id="4" name="Slide Number Placeholder 3">
            <a:extLst>
              <a:ext uri="{FF2B5EF4-FFF2-40B4-BE49-F238E27FC236}">
                <a16:creationId xmlns:a16="http://schemas.microsoft.com/office/drawing/2014/main" id="{EC934906-259E-9B2D-B6ED-E5C822DAEB6B}"/>
              </a:ext>
            </a:extLst>
          </p:cNvPr>
          <p:cNvSpPr>
            <a:spLocks noGrp="1"/>
          </p:cNvSpPr>
          <p:nvPr>
            <p:ph type="sldNum" sz="quarter" idx="5"/>
          </p:nvPr>
        </p:nvSpPr>
        <p:spPr/>
        <p:txBody>
          <a:bodyPr/>
          <a:lstStyle/>
          <a:p>
            <a:fld id="{509ED4E8-DA02-4983-B18C-B5C79D1F5CFC}" type="slidenum">
              <a:rPr lang="en-US" smtClean="0"/>
              <a:t>11</a:t>
            </a:fld>
            <a:endParaRPr lang="en-US"/>
          </a:p>
        </p:txBody>
      </p:sp>
    </p:spTree>
    <p:extLst>
      <p:ext uri="{BB962C8B-B14F-4D97-AF65-F5344CB8AC3E}">
        <p14:creationId xmlns:p14="http://schemas.microsoft.com/office/powerpoint/2010/main" val="1304028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509ED4E8-DA02-4983-B18C-B5C79D1F5CFC}" type="slidenum">
              <a:rPr lang="en-US" smtClean="0"/>
              <a:t>12</a:t>
            </a:fld>
            <a:endParaRPr lang="en-US"/>
          </a:p>
        </p:txBody>
      </p:sp>
    </p:spTree>
    <p:extLst>
      <p:ext uri="{BB962C8B-B14F-4D97-AF65-F5344CB8AC3E}">
        <p14:creationId xmlns:p14="http://schemas.microsoft.com/office/powerpoint/2010/main" val="782799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0CC8E-0ACE-6717-2FA6-16F4DFB5C1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A1D6B8-AAD8-FEF7-5748-F9E77AF43B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D02215-FF8D-F5D2-DD19-74D47B0E0220}"/>
              </a:ext>
            </a:extLst>
          </p:cNvPr>
          <p:cNvSpPr>
            <a:spLocks noGrp="1"/>
          </p:cNvSpPr>
          <p:nvPr>
            <p:ph type="body" idx="1"/>
          </p:nvPr>
        </p:nvSpPr>
        <p:spPr/>
        <p:txBody>
          <a:bodyPr/>
          <a:lstStyle/>
          <a:p>
            <a:endParaRPr lang="en-BE" dirty="0"/>
          </a:p>
        </p:txBody>
      </p:sp>
      <p:sp>
        <p:nvSpPr>
          <p:cNvPr id="4" name="Slide Number Placeholder 3">
            <a:extLst>
              <a:ext uri="{FF2B5EF4-FFF2-40B4-BE49-F238E27FC236}">
                <a16:creationId xmlns:a16="http://schemas.microsoft.com/office/drawing/2014/main" id="{55EAA59A-602F-7BF5-A53D-8F7C55FFED3C}"/>
              </a:ext>
            </a:extLst>
          </p:cNvPr>
          <p:cNvSpPr>
            <a:spLocks noGrp="1"/>
          </p:cNvSpPr>
          <p:nvPr>
            <p:ph type="sldNum" sz="quarter" idx="5"/>
          </p:nvPr>
        </p:nvSpPr>
        <p:spPr/>
        <p:txBody>
          <a:bodyPr/>
          <a:lstStyle/>
          <a:p>
            <a:fld id="{509ED4E8-DA02-4983-B18C-B5C79D1F5CFC}" type="slidenum">
              <a:rPr lang="en-US" smtClean="0"/>
              <a:t>13</a:t>
            </a:fld>
            <a:endParaRPr lang="en-US"/>
          </a:p>
        </p:txBody>
      </p:sp>
    </p:spTree>
    <p:extLst>
      <p:ext uri="{BB962C8B-B14F-4D97-AF65-F5344CB8AC3E}">
        <p14:creationId xmlns:p14="http://schemas.microsoft.com/office/powerpoint/2010/main" val="3852481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509ED4E8-DA02-4983-B18C-B5C79D1F5CFC}" type="slidenum">
              <a:rPr lang="en-US" smtClean="0"/>
              <a:t>14</a:t>
            </a:fld>
            <a:endParaRPr lang="en-US"/>
          </a:p>
        </p:txBody>
      </p:sp>
    </p:spTree>
    <p:extLst>
      <p:ext uri="{BB962C8B-B14F-4D97-AF65-F5344CB8AC3E}">
        <p14:creationId xmlns:p14="http://schemas.microsoft.com/office/powerpoint/2010/main" val="867877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ECAA6-B1CC-7FAE-BF8F-91AB35B9562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CE374A98-C625-049B-00C5-33425F3400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4627C736-495C-CB55-FCB3-C2A32F082FBC}"/>
              </a:ext>
            </a:extLst>
          </p:cNvPr>
          <p:cNvSpPr>
            <a:spLocks noGrp="1"/>
          </p:cNvSpPr>
          <p:nvPr>
            <p:ph type="dt" sz="half" idx="10"/>
          </p:nvPr>
        </p:nvSpPr>
        <p:spPr/>
        <p:txBody>
          <a:bodyPr/>
          <a:lstStyle/>
          <a:p>
            <a:fld id="{7722AF2E-C1AD-EA49-A58C-987285106700}" type="datetimeFigureOut">
              <a:rPr lang="en-BE" smtClean="0"/>
              <a:t>18/01/2025</a:t>
            </a:fld>
            <a:endParaRPr lang="en-BE"/>
          </a:p>
        </p:txBody>
      </p:sp>
      <p:sp>
        <p:nvSpPr>
          <p:cNvPr id="5" name="Footer Placeholder 4">
            <a:extLst>
              <a:ext uri="{FF2B5EF4-FFF2-40B4-BE49-F238E27FC236}">
                <a16:creationId xmlns:a16="http://schemas.microsoft.com/office/drawing/2014/main" id="{D2530E58-C743-9FF9-D5B8-35DF9F9C264B}"/>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E83360FE-851B-55A7-B549-6EC5B97BCD13}"/>
              </a:ext>
            </a:extLst>
          </p:cNvPr>
          <p:cNvSpPr>
            <a:spLocks noGrp="1"/>
          </p:cNvSpPr>
          <p:nvPr>
            <p:ph type="sldNum" sz="quarter" idx="12"/>
          </p:nvPr>
        </p:nvSpPr>
        <p:spPr/>
        <p:txBody>
          <a:bodyPr/>
          <a:lstStyle/>
          <a:p>
            <a:fld id="{174FA69D-4C2A-B043-B19D-5D6251F6DE67}" type="slidenum">
              <a:rPr lang="en-BE" smtClean="0"/>
              <a:t>‹#›</a:t>
            </a:fld>
            <a:endParaRPr lang="en-BE"/>
          </a:p>
        </p:txBody>
      </p:sp>
    </p:spTree>
    <p:extLst>
      <p:ext uri="{BB962C8B-B14F-4D97-AF65-F5344CB8AC3E}">
        <p14:creationId xmlns:p14="http://schemas.microsoft.com/office/powerpoint/2010/main" val="4161445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2914F-700E-448D-2704-3F2CBEFDED16}"/>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9E25C73E-6203-5EF9-73CB-A481229FB45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CCAD5FDD-281F-5B59-1A3D-328F806DD608}"/>
              </a:ext>
            </a:extLst>
          </p:cNvPr>
          <p:cNvSpPr>
            <a:spLocks noGrp="1"/>
          </p:cNvSpPr>
          <p:nvPr>
            <p:ph type="dt" sz="half" idx="10"/>
          </p:nvPr>
        </p:nvSpPr>
        <p:spPr/>
        <p:txBody>
          <a:bodyPr/>
          <a:lstStyle/>
          <a:p>
            <a:fld id="{7722AF2E-C1AD-EA49-A58C-987285106700}" type="datetimeFigureOut">
              <a:rPr lang="en-BE" smtClean="0"/>
              <a:t>18/01/2025</a:t>
            </a:fld>
            <a:endParaRPr lang="en-BE"/>
          </a:p>
        </p:txBody>
      </p:sp>
      <p:sp>
        <p:nvSpPr>
          <p:cNvPr id="5" name="Footer Placeholder 4">
            <a:extLst>
              <a:ext uri="{FF2B5EF4-FFF2-40B4-BE49-F238E27FC236}">
                <a16:creationId xmlns:a16="http://schemas.microsoft.com/office/drawing/2014/main" id="{56AA7F61-A1FD-2884-B6F6-47F359EE311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824BBA67-7DA8-BE42-C9C4-A59A5C84A90A}"/>
              </a:ext>
            </a:extLst>
          </p:cNvPr>
          <p:cNvSpPr>
            <a:spLocks noGrp="1"/>
          </p:cNvSpPr>
          <p:nvPr>
            <p:ph type="sldNum" sz="quarter" idx="12"/>
          </p:nvPr>
        </p:nvSpPr>
        <p:spPr/>
        <p:txBody>
          <a:bodyPr/>
          <a:lstStyle/>
          <a:p>
            <a:fld id="{174FA69D-4C2A-B043-B19D-5D6251F6DE67}" type="slidenum">
              <a:rPr lang="en-BE" smtClean="0"/>
              <a:t>‹#›</a:t>
            </a:fld>
            <a:endParaRPr lang="en-BE"/>
          </a:p>
        </p:txBody>
      </p:sp>
    </p:spTree>
    <p:extLst>
      <p:ext uri="{BB962C8B-B14F-4D97-AF65-F5344CB8AC3E}">
        <p14:creationId xmlns:p14="http://schemas.microsoft.com/office/powerpoint/2010/main" val="267444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5B2540-7DBC-C36F-931B-30D26EA2C60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4F69C7D2-1E53-3BCE-CC0B-E5D2C700C1A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11B02215-290E-B556-06A6-2010E15E4C85}"/>
              </a:ext>
            </a:extLst>
          </p:cNvPr>
          <p:cNvSpPr>
            <a:spLocks noGrp="1"/>
          </p:cNvSpPr>
          <p:nvPr>
            <p:ph type="dt" sz="half" idx="10"/>
          </p:nvPr>
        </p:nvSpPr>
        <p:spPr/>
        <p:txBody>
          <a:bodyPr/>
          <a:lstStyle/>
          <a:p>
            <a:fld id="{7722AF2E-C1AD-EA49-A58C-987285106700}" type="datetimeFigureOut">
              <a:rPr lang="en-BE" smtClean="0"/>
              <a:t>18/01/2025</a:t>
            </a:fld>
            <a:endParaRPr lang="en-BE"/>
          </a:p>
        </p:txBody>
      </p:sp>
      <p:sp>
        <p:nvSpPr>
          <p:cNvPr id="5" name="Footer Placeholder 4">
            <a:extLst>
              <a:ext uri="{FF2B5EF4-FFF2-40B4-BE49-F238E27FC236}">
                <a16:creationId xmlns:a16="http://schemas.microsoft.com/office/drawing/2014/main" id="{6DEDC579-C0D7-51A1-F58B-C34094C724A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7708DE9E-4AB7-60EB-1D08-CFD297D909E9}"/>
              </a:ext>
            </a:extLst>
          </p:cNvPr>
          <p:cNvSpPr>
            <a:spLocks noGrp="1"/>
          </p:cNvSpPr>
          <p:nvPr>
            <p:ph type="sldNum" sz="quarter" idx="12"/>
          </p:nvPr>
        </p:nvSpPr>
        <p:spPr/>
        <p:txBody>
          <a:bodyPr/>
          <a:lstStyle/>
          <a:p>
            <a:fld id="{174FA69D-4C2A-B043-B19D-5D6251F6DE67}" type="slidenum">
              <a:rPr lang="en-BE" smtClean="0"/>
              <a:t>‹#›</a:t>
            </a:fld>
            <a:endParaRPr lang="en-BE"/>
          </a:p>
        </p:txBody>
      </p:sp>
    </p:spTree>
    <p:extLst>
      <p:ext uri="{BB962C8B-B14F-4D97-AF65-F5344CB8AC3E}">
        <p14:creationId xmlns:p14="http://schemas.microsoft.com/office/powerpoint/2010/main" val="1386357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white divi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538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15" name="Straight Connector 14"/>
          <p:cNvCxnSpPr/>
          <p:nvPr userDrawn="1"/>
        </p:nvCxnSpPr>
        <p:spPr>
          <a:xfrm flipH="1">
            <a:off x="315181" y="1082089"/>
            <a:ext cx="11441391" cy="0"/>
          </a:xfrm>
          <a:prstGeom prst="line">
            <a:avLst/>
          </a:prstGeom>
          <a:ln>
            <a:solidFill>
              <a:srgbClr val="8A9198"/>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hasCustomPrompt="1"/>
          </p:nvPr>
        </p:nvSpPr>
        <p:spPr>
          <a:xfrm>
            <a:off x="295207" y="271526"/>
            <a:ext cx="10336906" cy="390859"/>
          </a:xfrm>
          <a:noFill/>
        </p:spPr>
        <p:txBody>
          <a:bodyPr lIns="91440" rIns="0" anchor="ctr">
            <a:normAutofit/>
          </a:bodyPr>
          <a:lstStyle>
            <a:lvl1pPr>
              <a:lnSpc>
                <a:spcPct val="90000"/>
              </a:lnSpc>
              <a:defRPr lang="en-US" sz="2000" b="1" kern="1200" spc="0" baseline="0" dirty="0">
                <a:solidFill>
                  <a:srgbClr val="114C92"/>
                </a:solidFill>
                <a:latin typeface="+mj-lt"/>
                <a:ea typeface="+mj-ea"/>
                <a:cs typeface="+mj-cs"/>
              </a:defRPr>
            </a:lvl1pPr>
          </a:lstStyle>
          <a:p>
            <a:r>
              <a:rPr lang="en-US"/>
              <a:t>Title</a:t>
            </a:r>
          </a:p>
        </p:txBody>
      </p:sp>
      <p:sp>
        <p:nvSpPr>
          <p:cNvPr id="9" name="Content Placeholder 2"/>
          <p:cNvSpPr>
            <a:spLocks noGrp="1"/>
          </p:cNvSpPr>
          <p:nvPr>
            <p:ph idx="1"/>
          </p:nvPr>
        </p:nvSpPr>
        <p:spPr>
          <a:xfrm>
            <a:off x="295205" y="1429520"/>
            <a:ext cx="11533938" cy="4351338"/>
          </a:xfrm>
        </p:spPr>
        <p:txBody>
          <a:bodyPr>
            <a:normAutofit/>
          </a:bodyPr>
          <a:lstStyle>
            <a:lvl1pPr>
              <a:defRPr sz="1050">
                <a:solidFill>
                  <a:srgbClr val="0A2B52"/>
                </a:solidFill>
              </a:defRPr>
            </a:lvl1pPr>
            <a:lvl2pPr>
              <a:defRPr sz="1000">
                <a:solidFill>
                  <a:srgbClr val="0A2B52"/>
                </a:solidFill>
              </a:defRPr>
            </a:lvl2pPr>
            <a:lvl3pPr>
              <a:defRPr sz="900">
                <a:solidFill>
                  <a:srgbClr val="0A2B52"/>
                </a:solidFill>
              </a:defRPr>
            </a:lvl3pPr>
            <a:lvl4pPr>
              <a:defRPr sz="800">
                <a:solidFill>
                  <a:srgbClr val="0A2B52"/>
                </a:solidFill>
              </a:defRPr>
            </a:lvl4pPr>
            <a:lvl5pPr>
              <a:defRPr sz="800">
                <a:solidFill>
                  <a:srgbClr val="0A2B5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6"/>
          <p:cNvSpPr>
            <a:spLocks noGrp="1"/>
          </p:cNvSpPr>
          <p:nvPr>
            <p:ph type="sldNum" sz="quarter" idx="12"/>
          </p:nvPr>
        </p:nvSpPr>
        <p:spPr>
          <a:xfrm>
            <a:off x="11045371" y="6606049"/>
            <a:ext cx="745136" cy="172121"/>
          </a:xfrm>
        </p:spPr>
        <p:txBody>
          <a:bodyPr rIns="0"/>
          <a:lstStyle>
            <a:lvl1pPr>
              <a:defRPr sz="1200">
                <a:solidFill>
                  <a:schemeClr val="tx1">
                    <a:lumMod val="75000"/>
                    <a:lumOff val="25000"/>
                  </a:schemeClr>
                </a:solidFill>
              </a:defRPr>
            </a:lvl1pPr>
          </a:lstStyle>
          <a:p>
            <a:fld id="{BD6A381F-7061-4B89-8E80-83C3D49CA6FC}" type="slidenum">
              <a:rPr lang="en-US" smtClean="0"/>
              <a:pPr/>
              <a:t>‹#›</a:t>
            </a:fld>
            <a:endParaRPr lang="en-US"/>
          </a:p>
        </p:txBody>
      </p:sp>
      <p:pic>
        <p:nvPicPr>
          <p:cNvPr id="3" name="Picture 2" descr="A red blue and yellow square with a triangle and a triangle with a blue text&#10;&#10;Description automatically generated">
            <a:extLst>
              <a:ext uri="{FF2B5EF4-FFF2-40B4-BE49-F238E27FC236}">
                <a16:creationId xmlns:a16="http://schemas.microsoft.com/office/drawing/2014/main" id="{11CCBEC1-B4DE-B40E-2A44-014B25E383AE}"/>
              </a:ext>
            </a:extLst>
          </p:cNvPr>
          <p:cNvPicPr>
            <a:picLocks noChangeAspect="1"/>
          </p:cNvPicPr>
          <p:nvPr userDrawn="1"/>
        </p:nvPicPr>
        <p:blipFill>
          <a:blip r:embed="rId2"/>
          <a:stretch>
            <a:fillRect/>
          </a:stretch>
        </p:blipFill>
        <p:spPr>
          <a:xfrm>
            <a:off x="11385002" y="5845414"/>
            <a:ext cx="507090" cy="760635"/>
          </a:xfrm>
          <a:prstGeom prst="rect">
            <a:avLst/>
          </a:prstGeom>
        </p:spPr>
      </p:pic>
    </p:spTree>
    <p:extLst>
      <p:ext uri="{BB962C8B-B14F-4D97-AF65-F5344CB8AC3E}">
        <p14:creationId xmlns:p14="http://schemas.microsoft.com/office/powerpoint/2010/main" val="11188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313C1-2A44-799C-1CC6-5A1DDF1C41E8}"/>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264DB030-94C0-EBBB-24C2-AC299D91820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F14A31A6-1CC9-CC99-8463-42D6E2D8CB8E}"/>
              </a:ext>
            </a:extLst>
          </p:cNvPr>
          <p:cNvSpPr>
            <a:spLocks noGrp="1"/>
          </p:cNvSpPr>
          <p:nvPr>
            <p:ph type="dt" sz="half" idx="10"/>
          </p:nvPr>
        </p:nvSpPr>
        <p:spPr/>
        <p:txBody>
          <a:bodyPr/>
          <a:lstStyle/>
          <a:p>
            <a:fld id="{7722AF2E-C1AD-EA49-A58C-987285106700}" type="datetimeFigureOut">
              <a:rPr lang="en-BE" smtClean="0"/>
              <a:t>18/01/2025</a:t>
            </a:fld>
            <a:endParaRPr lang="en-BE"/>
          </a:p>
        </p:txBody>
      </p:sp>
      <p:sp>
        <p:nvSpPr>
          <p:cNvPr id="5" name="Footer Placeholder 4">
            <a:extLst>
              <a:ext uri="{FF2B5EF4-FFF2-40B4-BE49-F238E27FC236}">
                <a16:creationId xmlns:a16="http://schemas.microsoft.com/office/drawing/2014/main" id="{B6CC2735-A828-0A33-EB9A-31D42D42803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3ACC97D5-5D6A-CF10-D25B-22EA31B8AFA2}"/>
              </a:ext>
            </a:extLst>
          </p:cNvPr>
          <p:cNvSpPr>
            <a:spLocks noGrp="1"/>
          </p:cNvSpPr>
          <p:nvPr>
            <p:ph type="sldNum" sz="quarter" idx="12"/>
          </p:nvPr>
        </p:nvSpPr>
        <p:spPr/>
        <p:txBody>
          <a:bodyPr/>
          <a:lstStyle/>
          <a:p>
            <a:fld id="{174FA69D-4C2A-B043-B19D-5D6251F6DE67}" type="slidenum">
              <a:rPr lang="en-BE" smtClean="0"/>
              <a:t>‹#›</a:t>
            </a:fld>
            <a:endParaRPr lang="en-BE"/>
          </a:p>
        </p:txBody>
      </p:sp>
    </p:spTree>
    <p:extLst>
      <p:ext uri="{BB962C8B-B14F-4D97-AF65-F5344CB8AC3E}">
        <p14:creationId xmlns:p14="http://schemas.microsoft.com/office/powerpoint/2010/main" val="2781831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8DCED-A038-F5D8-B8D6-00925B6C9C8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B2FB7ECA-1B1E-426C-6AF8-D5B79066FD9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0DB99DD-EB5C-1D4C-C374-0D4CB8F0EBC2}"/>
              </a:ext>
            </a:extLst>
          </p:cNvPr>
          <p:cNvSpPr>
            <a:spLocks noGrp="1"/>
          </p:cNvSpPr>
          <p:nvPr>
            <p:ph type="dt" sz="half" idx="10"/>
          </p:nvPr>
        </p:nvSpPr>
        <p:spPr/>
        <p:txBody>
          <a:bodyPr/>
          <a:lstStyle/>
          <a:p>
            <a:fld id="{7722AF2E-C1AD-EA49-A58C-987285106700}" type="datetimeFigureOut">
              <a:rPr lang="en-BE" smtClean="0"/>
              <a:t>18/01/2025</a:t>
            </a:fld>
            <a:endParaRPr lang="en-BE"/>
          </a:p>
        </p:txBody>
      </p:sp>
      <p:sp>
        <p:nvSpPr>
          <p:cNvPr id="5" name="Footer Placeholder 4">
            <a:extLst>
              <a:ext uri="{FF2B5EF4-FFF2-40B4-BE49-F238E27FC236}">
                <a16:creationId xmlns:a16="http://schemas.microsoft.com/office/drawing/2014/main" id="{2526AFFD-7933-8228-FFC1-3B3619D1766F}"/>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10FD909-153E-8C0D-4512-61244D97CA1D}"/>
              </a:ext>
            </a:extLst>
          </p:cNvPr>
          <p:cNvSpPr>
            <a:spLocks noGrp="1"/>
          </p:cNvSpPr>
          <p:nvPr>
            <p:ph type="sldNum" sz="quarter" idx="12"/>
          </p:nvPr>
        </p:nvSpPr>
        <p:spPr/>
        <p:txBody>
          <a:bodyPr/>
          <a:lstStyle/>
          <a:p>
            <a:fld id="{174FA69D-4C2A-B043-B19D-5D6251F6DE67}" type="slidenum">
              <a:rPr lang="en-BE" smtClean="0"/>
              <a:t>‹#›</a:t>
            </a:fld>
            <a:endParaRPr lang="en-BE"/>
          </a:p>
        </p:txBody>
      </p:sp>
    </p:spTree>
    <p:extLst>
      <p:ext uri="{BB962C8B-B14F-4D97-AF65-F5344CB8AC3E}">
        <p14:creationId xmlns:p14="http://schemas.microsoft.com/office/powerpoint/2010/main" val="2480532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1089B-703D-4096-A386-70A045D067BD}"/>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12A71DB0-579F-0412-276B-2E5E649B52A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96DB6C36-F3C0-34E3-4744-C1C887E9778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6A9455F2-5440-5124-65F3-78B0D6DC0226}"/>
              </a:ext>
            </a:extLst>
          </p:cNvPr>
          <p:cNvSpPr>
            <a:spLocks noGrp="1"/>
          </p:cNvSpPr>
          <p:nvPr>
            <p:ph type="dt" sz="half" idx="10"/>
          </p:nvPr>
        </p:nvSpPr>
        <p:spPr/>
        <p:txBody>
          <a:bodyPr/>
          <a:lstStyle/>
          <a:p>
            <a:fld id="{7722AF2E-C1AD-EA49-A58C-987285106700}" type="datetimeFigureOut">
              <a:rPr lang="en-BE" smtClean="0"/>
              <a:t>18/01/2025</a:t>
            </a:fld>
            <a:endParaRPr lang="en-BE"/>
          </a:p>
        </p:txBody>
      </p:sp>
      <p:sp>
        <p:nvSpPr>
          <p:cNvPr id="6" name="Footer Placeholder 5">
            <a:extLst>
              <a:ext uri="{FF2B5EF4-FFF2-40B4-BE49-F238E27FC236}">
                <a16:creationId xmlns:a16="http://schemas.microsoft.com/office/drawing/2014/main" id="{2456E974-EE7E-10D2-86DC-91E6322B9CAD}"/>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6903D4A4-9406-9704-793C-F1931C9F0E9F}"/>
              </a:ext>
            </a:extLst>
          </p:cNvPr>
          <p:cNvSpPr>
            <a:spLocks noGrp="1"/>
          </p:cNvSpPr>
          <p:nvPr>
            <p:ph type="sldNum" sz="quarter" idx="12"/>
          </p:nvPr>
        </p:nvSpPr>
        <p:spPr/>
        <p:txBody>
          <a:bodyPr/>
          <a:lstStyle/>
          <a:p>
            <a:fld id="{174FA69D-4C2A-B043-B19D-5D6251F6DE67}" type="slidenum">
              <a:rPr lang="en-BE" smtClean="0"/>
              <a:t>‹#›</a:t>
            </a:fld>
            <a:endParaRPr lang="en-BE"/>
          </a:p>
        </p:txBody>
      </p:sp>
    </p:spTree>
    <p:extLst>
      <p:ext uri="{BB962C8B-B14F-4D97-AF65-F5344CB8AC3E}">
        <p14:creationId xmlns:p14="http://schemas.microsoft.com/office/powerpoint/2010/main" val="102233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807C1-408F-E7A3-C3B7-B30FFB98AB78}"/>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BB5F6001-5392-0E02-269B-97FE533DB6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A611049-D53D-6F2F-F650-E89DAB6FF91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0AA88F12-6F01-4ACB-5421-8C6117C471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8C071C9-4AB5-92A0-4187-2D04A92EEA2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70D7C046-B0AE-F830-A90A-F61ADBBB5203}"/>
              </a:ext>
            </a:extLst>
          </p:cNvPr>
          <p:cNvSpPr>
            <a:spLocks noGrp="1"/>
          </p:cNvSpPr>
          <p:nvPr>
            <p:ph type="dt" sz="half" idx="10"/>
          </p:nvPr>
        </p:nvSpPr>
        <p:spPr/>
        <p:txBody>
          <a:bodyPr/>
          <a:lstStyle/>
          <a:p>
            <a:fld id="{7722AF2E-C1AD-EA49-A58C-987285106700}" type="datetimeFigureOut">
              <a:rPr lang="en-BE" smtClean="0"/>
              <a:t>18/01/2025</a:t>
            </a:fld>
            <a:endParaRPr lang="en-BE"/>
          </a:p>
        </p:txBody>
      </p:sp>
      <p:sp>
        <p:nvSpPr>
          <p:cNvPr id="8" name="Footer Placeholder 7">
            <a:extLst>
              <a:ext uri="{FF2B5EF4-FFF2-40B4-BE49-F238E27FC236}">
                <a16:creationId xmlns:a16="http://schemas.microsoft.com/office/drawing/2014/main" id="{14C50E6A-8E24-937E-8B77-5CDF955D7801}"/>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00063C23-3BA1-3CE8-BB13-A68CF31FA1EF}"/>
              </a:ext>
            </a:extLst>
          </p:cNvPr>
          <p:cNvSpPr>
            <a:spLocks noGrp="1"/>
          </p:cNvSpPr>
          <p:nvPr>
            <p:ph type="sldNum" sz="quarter" idx="12"/>
          </p:nvPr>
        </p:nvSpPr>
        <p:spPr/>
        <p:txBody>
          <a:bodyPr/>
          <a:lstStyle/>
          <a:p>
            <a:fld id="{174FA69D-4C2A-B043-B19D-5D6251F6DE67}" type="slidenum">
              <a:rPr lang="en-BE" smtClean="0"/>
              <a:t>‹#›</a:t>
            </a:fld>
            <a:endParaRPr lang="en-BE"/>
          </a:p>
        </p:txBody>
      </p:sp>
    </p:spTree>
    <p:extLst>
      <p:ext uri="{BB962C8B-B14F-4D97-AF65-F5344CB8AC3E}">
        <p14:creationId xmlns:p14="http://schemas.microsoft.com/office/powerpoint/2010/main" val="238793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C51CC-8444-0A12-FE3D-A0FA3D1BD2BE}"/>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F0D5E9A7-09C1-CAF1-CD95-AD5ED662E357}"/>
              </a:ext>
            </a:extLst>
          </p:cNvPr>
          <p:cNvSpPr>
            <a:spLocks noGrp="1"/>
          </p:cNvSpPr>
          <p:nvPr>
            <p:ph type="dt" sz="half" idx="10"/>
          </p:nvPr>
        </p:nvSpPr>
        <p:spPr/>
        <p:txBody>
          <a:bodyPr/>
          <a:lstStyle/>
          <a:p>
            <a:fld id="{7722AF2E-C1AD-EA49-A58C-987285106700}" type="datetimeFigureOut">
              <a:rPr lang="en-BE" smtClean="0"/>
              <a:t>18/01/2025</a:t>
            </a:fld>
            <a:endParaRPr lang="en-BE"/>
          </a:p>
        </p:txBody>
      </p:sp>
      <p:sp>
        <p:nvSpPr>
          <p:cNvPr id="4" name="Footer Placeholder 3">
            <a:extLst>
              <a:ext uri="{FF2B5EF4-FFF2-40B4-BE49-F238E27FC236}">
                <a16:creationId xmlns:a16="http://schemas.microsoft.com/office/drawing/2014/main" id="{95826000-6262-5B17-5F2A-4E3FF90B8084}"/>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7B5CFF99-B583-DF60-E52D-845851B4AFBF}"/>
              </a:ext>
            </a:extLst>
          </p:cNvPr>
          <p:cNvSpPr>
            <a:spLocks noGrp="1"/>
          </p:cNvSpPr>
          <p:nvPr>
            <p:ph type="sldNum" sz="quarter" idx="12"/>
          </p:nvPr>
        </p:nvSpPr>
        <p:spPr/>
        <p:txBody>
          <a:bodyPr/>
          <a:lstStyle/>
          <a:p>
            <a:fld id="{174FA69D-4C2A-B043-B19D-5D6251F6DE67}" type="slidenum">
              <a:rPr lang="en-BE" smtClean="0"/>
              <a:t>‹#›</a:t>
            </a:fld>
            <a:endParaRPr lang="en-BE"/>
          </a:p>
        </p:txBody>
      </p:sp>
    </p:spTree>
    <p:extLst>
      <p:ext uri="{BB962C8B-B14F-4D97-AF65-F5344CB8AC3E}">
        <p14:creationId xmlns:p14="http://schemas.microsoft.com/office/powerpoint/2010/main" val="4270491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A18B8F-4BC5-7267-4990-98314C275B75}"/>
              </a:ext>
            </a:extLst>
          </p:cNvPr>
          <p:cNvSpPr>
            <a:spLocks noGrp="1"/>
          </p:cNvSpPr>
          <p:nvPr>
            <p:ph type="dt" sz="half" idx="10"/>
          </p:nvPr>
        </p:nvSpPr>
        <p:spPr/>
        <p:txBody>
          <a:bodyPr/>
          <a:lstStyle/>
          <a:p>
            <a:fld id="{7722AF2E-C1AD-EA49-A58C-987285106700}" type="datetimeFigureOut">
              <a:rPr lang="en-BE" smtClean="0"/>
              <a:t>18/01/2025</a:t>
            </a:fld>
            <a:endParaRPr lang="en-BE"/>
          </a:p>
        </p:txBody>
      </p:sp>
      <p:sp>
        <p:nvSpPr>
          <p:cNvPr id="3" name="Footer Placeholder 2">
            <a:extLst>
              <a:ext uri="{FF2B5EF4-FFF2-40B4-BE49-F238E27FC236}">
                <a16:creationId xmlns:a16="http://schemas.microsoft.com/office/drawing/2014/main" id="{0D90B2DC-155A-BB4A-7692-F27A7A37F44E}"/>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08CA2DCA-C5F5-DC08-18F0-96C3B423FD60}"/>
              </a:ext>
            </a:extLst>
          </p:cNvPr>
          <p:cNvSpPr>
            <a:spLocks noGrp="1"/>
          </p:cNvSpPr>
          <p:nvPr>
            <p:ph type="sldNum" sz="quarter" idx="12"/>
          </p:nvPr>
        </p:nvSpPr>
        <p:spPr/>
        <p:txBody>
          <a:bodyPr/>
          <a:lstStyle/>
          <a:p>
            <a:fld id="{174FA69D-4C2A-B043-B19D-5D6251F6DE67}" type="slidenum">
              <a:rPr lang="en-BE" smtClean="0"/>
              <a:t>‹#›</a:t>
            </a:fld>
            <a:endParaRPr lang="en-BE"/>
          </a:p>
        </p:txBody>
      </p:sp>
    </p:spTree>
    <p:extLst>
      <p:ext uri="{BB962C8B-B14F-4D97-AF65-F5344CB8AC3E}">
        <p14:creationId xmlns:p14="http://schemas.microsoft.com/office/powerpoint/2010/main" val="3915009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FFDBE-D843-4755-5D5F-FE511E0C3CA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D7D9A357-F111-2628-EFE6-0C66C67799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9252B083-F1BC-15E6-3678-E5A8EB90C8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706BE50-C66F-1218-92DC-6FF8DF8DB4C8}"/>
              </a:ext>
            </a:extLst>
          </p:cNvPr>
          <p:cNvSpPr>
            <a:spLocks noGrp="1"/>
          </p:cNvSpPr>
          <p:nvPr>
            <p:ph type="dt" sz="half" idx="10"/>
          </p:nvPr>
        </p:nvSpPr>
        <p:spPr/>
        <p:txBody>
          <a:bodyPr/>
          <a:lstStyle/>
          <a:p>
            <a:fld id="{7722AF2E-C1AD-EA49-A58C-987285106700}" type="datetimeFigureOut">
              <a:rPr lang="en-BE" smtClean="0"/>
              <a:t>18/01/2025</a:t>
            </a:fld>
            <a:endParaRPr lang="en-BE"/>
          </a:p>
        </p:txBody>
      </p:sp>
      <p:sp>
        <p:nvSpPr>
          <p:cNvPr id="6" name="Footer Placeholder 5">
            <a:extLst>
              <a:ext uri="{FF2B5EF4-FFF2-40B4-BE49-F238E27FC236}">
                <a16:creationId xmlns:a16="http://schemas.microsoft.com/office/drawing/2014/main" id="{3DE5274F-3692-4F51-45F3-84A924EB1691}"/>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18EC981C-2138-45BF-BD7C-384377A7323C}"/>
              </a:ext>
            </a:extLst>
          </p:cNvPr>
          <p:cNvSpPr>
            <a:spLocks noGrp="1"/>
          </p:cNvSpPr>
          <p:nvPr>
            <p:ph type="sldNum" sz="quarter" idx="12"/>
          </p:nvPr>
        </p:nvSpPr>
        <p:spPr/>
        <p:txBody>
          <a:bodyPr/>
          <a:lstStyle/>
          <a:p>
            <a:fld id="{174FA69D-4C2A-B043-B19D-5D6251F6DE67}" type="slidenum">
              <a:rPr lang="en-BE" smtClean="0"/>
              <a:t>‹#›</a:t>
            </a:fld>
            <a:endParaRPr lang="en-BE"/>
          </a:p>
        </p:txBody>
      </p:sp>
    </p:spTree>
    <p:extLst>
      <p:ext uri="{BB962C8B-B14F-4D97-AF65-F5344CB8AC3E}">
        <p14:creationId xmlns:p14="http://schemas.microsoft.com/office/powerpoint/2010/main" val="574136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EA007-E3B5-4576-B71D-89BA9E2235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9A3AF99B-0CFE-5D7A-E85D-08BF18E46C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CE188C45-1D30-DFEA-F44A-1ECF2FC7BC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0ED2A66-86AE-7A1E-AF79-ACDFD4113F42}"/>
              </a:ext>
            </a:extLst>
          </p:cNvPr>
          <p:cNvSpPr>
            <a:spLocks noGrp="1"/>
          </p:cNvSpPr>
          <p:nvPr>
            <p:ph type="dt" sz="half" idx="10"/>
          </p:nvPr>
        </p:nvSpPr>
        <p:spPr/>
        <p:txBody>
          <a:bodyPr/>
          <a:lstStyle/>
          <a:p>
            <a:fld id="{7722AF2E-C1AD-EA49-A58C-987285106700}" type="datetimeFigureOut">
              <a:rPr lang="en-BE" smtClean="0"/>
              <a:t>18/01/2025</a:t>
            </a:fld>
            <a:endParaRPr lang="en-BE"/>
          </a:p>
        </p:txBody>
      </p:sp>
      <p:sp>
        <p:nvSpPr>
          <p:cNvPr id="6" name="Footer Placeholder 5">
            <a:extLst>
              <a:ext uri="{FF2B5EF4-FFF2-40B4-BE49-F238E27FC236}">
                <a16:creationId xmlns:a16="http://schemas.microsoft.com/office/drawing/2014/main" id="{03C8ECD9-1ECA-08CA-CC46-7E6B1F916257}"/>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C7967034-0651-3762-1538-51E0E55BB7D8}"/>
              </a:ext>
            </a:extLst>
          </p:cNvPr>
          <p:cNvSpPr>
            <a:spLocks noGrp="1"/>
          </p:cNvSpPr>
          <p:nvPr>
            <p:ph type="sldNum" sz="quarter" idx="12"/>
          </p:nvPr>
        </p:nvSpPr>
        <p:spPr/>
        <p:txBody>
          <a:bodyPr/>
          <a:lstStyle/>
          <a:p>
            <a:fld id="{174FA69D-4C2A-B043-B19D-5D6251F6DE67}" type="slidenum">
              <a:rPr lang="en-BE" smtClean="0"/>
              <a:t>‹#›</a:t>
            </a:fld>
            <a:endParaRPr lang="en-BE"/>
          </a:p>
        </p:txBody>
      </p:sp>
    </p:spTree>
    <p:extLst>
      <p:ext uri="{BB962C8B-B14F-4D97-AF65-F5344CB8AC3E}">
        <p14:creationId xmlns:p14="http://schemas.microsoft.com/office/powerpoint/2010/main" val="3580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90F29F-9EAB-F9D9-6990-3A946D1439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DBD8AA27-8253-192F-8CF6-047CB24844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8B5B87CC-09B7-F74A-8703-33D166FC20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22AF2E-C1AD-EA49-A58C-987285106700}" type="datetimeFigureOut">
              <a:rPr lang="en-BE" smtClean="0"/>
              <a:t>18/01/2025</a:t>
            </a:fld>
            <a:endParaRPr lang="en-BE"/>
          </a:p>
        </p:txBody>
      </p:sp>
      <p:sp>
        <p:nvSpPr>
          <p:cNvPr id="5" name="Footer Placeholder 4">
            <a:extLst>
              <a:ext uri="{FF2B5EF4-FFF2-40B4-BE49-F238E27FC236}">
                <a16:creationId xmlns:a16="http://schemas.microsoft.com/office/drawing/2014/main" id="{DDC3A124-68D5-5299-910D-B46B6511FF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BE"/>
          </a:p>
        </p:txBody>
      </p:sp>
      <p:sp>
        <p:nvSpPr>
          <p:cNvPr id="6" name="Slide Number Placeholder 5">
            <a:extLst>
              <a:ext uri="{FF2B5EF4-FFF2-40B4-BE49-F238E27FC236}">
                <a16:creationId xmlns:a16="http://schemas.microsoft.com/office/drawing/2014/main" id="{FC1FE088-7AF7-DCAF-D801-D6C3B81524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74FA69D-4C2A-B043-B19D-5D6251F6DE67}" type="slidenum">
              <a:rPr lang="en-BE" smtClean="0"/>
              <a:t>‹#›</a:t>
            </a:fld>
            <a:endParaRPr lang="en-BE"/>
          </a:p>
        </p:txBody>
      </p:sp>
    </p:spTree>
    <p:extLst>
      <p:ext uri="{BB962C8B-B14F-4D97-AF65-F5344CB8AC3E}">
        <p14:creationId xmlns:p14="http://schemas.microsoft.com/office/powerpoint/2010/main" val="2395129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topsectorlogistiek.nl/wp-content/uploads/2024/02/TSL51.00.036-TNO-2023-R12671v2-Meten-op-Schepen-final.pdf" TargetMode="External"/><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hyperlink" Target="https://www.schuttevaer.nl/nieuws/actueel/2024/01/08/inspectie-binnenvaart-naleving-regels-arbeidstijden-gaat-achteruit/" TargetMode="External"/><Relationship Id="rId4" Type="http://schemas.openxmlformats.org/officeDocument/2006/relationships/hyperlink" Target="https://www.flows.be/binnenvaart/2024/04/vergrijzing-groot-probleem-bij-zelfstandige-binnenschippers-belgi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blue and yellow square with a triangle and a triangle with a blue text&#10;&#10;Description automatically generated">
            <a:extLst>
              <a:ext uri="{FF2B5EF4-FFF2-40B4-BE49-F238E27FC236}">
                <a16:creationId xmlns:a16="http://schemas.microsoft.com/office/drawing/2014/main" id="{DE52232D-B5C2-F77C-6977-4176DF0010A5}"/>
              </a:ext>
            </a:extLst>
          </p:cNvPr>
          <p:cNvPicPr>
            <a:picLocks noChangeAspect="1"/>
          </p:cNvPicPr>
          <p:nvPr/>
        </p:nvPicPr>
        <p:blipFill>
          <a:blip r:embed="rId2"/>
          <a:stretch>
            <a:fillRect/>
          </a:stretch>
        </p:blipFill>
        <p:spPr>
          <a:xfrm>
            <a:off x="5016500" y="1809750"/>
            <a:ext cx="2159000" cy="3238500"/>
          </a:xfrm>
          <a:prstGeom prst="rect">
            <a:avLst/>
          </a:prstGeom>
        </p:spPr>
      </p:pic>
    </p:spTree>
    <p:extLst>
      <p:ext uri="{BB962C8B-B14F-4D97-AF65-F5344CB8AC3E}">
        <p14:creationId xmlns:p14="http://schemas.microsoft.com/office/powerpoint/2010/main" val="411174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B3519-BB68-0ABA-6E1A-AD9FE71419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3A6F1E-D886-CF48-42BA-93A5EB8CA93D}"/>
              </a:ext>
            </a:extLst>
          </p:cNvPr>
          <p:cNvSpPr>
            <a:spLocks noGrp="1"/>
          </p:cNvSpPr>
          <p:nvPr>
            <p:ph type="ctrTitle"/>
          </p:nvPr>
        </p:nvSpPr>
        <p:spPr/>
        <p:txBody>
          <a:bodyPr/>
          <a:lstStyle/>
          <a:p>
            <a:r>
              <a:rPr lang="fr-FR" dirty="0" err="1"/>
              <a:t>Technology</a:t>
            </a:r>
            <a:r>
              <a:rPr lang="fr-FR" dirty="0"/>
              <a:t> </a:t>
            </a:r>
            <a:endParaRPr lang="en-GB" dirty="0"/>
          </a:p>
        </p:txBody>
      </p:sp>
      <p:sp>
        <p:nvSpPr>
          <p:cNvPr id="3" name="Content Placeholder 2">
            <a:extLst>
              <a:ext uri="{FF2B5EF4-FFF2-40B4-BE49-F238E27FC236}">
                <a16:creationId xmlns:a16="http://schemas.microsoft.com/office/drawing/2014/main" id="{2DB3EF46-EA43-2D5D-4529-510FC8BDCFBC}"/>
              </a:ext>
            </a:extLst>
          </p:cNvPr>
          <p:cNvSpPr>
            <a:spLocks noGrp="1"/>
          </p:cNvSpPr>
          <p:nvPr>
            <p:ph idx="1"/>
          </p:nvPr>
        </p:nvSpPr>
        <p:spPr>
          <a:xfrm>
            <a:off x="329031" y="1321758"/>
            <a:ext cx="11533938" cy="4465725"/>
          </a:xfrm>
        </p:spPr>
        <p:txBody>
          <a:bodyPr>
            <a:normAutofit/>
          </a:bodyPr>
          <a:lstStyle/>
          <a:p>
            <a:pPr lvl="1" algn="just"/>
            <a:endParaRPr lang="en-GB" sz="1500" b="1" dirty="0">
              <a:solidFill>
                <a:srgbClr val="002060"/>
              </a:solidFill>
            </a:endParaRPr>
          </a:p>
          <a:p>
            <a:endParaRPr lang="en-GB" sz="1450" b="1" dirty="0">
              <a:solidFill>
                <a:srgbClr val="002060"/>
              </a:solidFill>
            </a:endParaRPr>
          </a:p>
          <a:p>
            <a:endParaRPr lang="en-GB" sz="1450" b="1" dirty="0">
              <a:solidFill>
                <a:srgbClr val="002060"/>
              </a:solidFill>
            </a:endParaRPr>
          </a:p>
        </p:txBody>
      </p:sp>
      <p:sp>
        <p:nvSpPr>
          <p:cNvPr id="4" name="Slide Number Placeholder 3">
            <a:extLst>
              <a:ext uri="{FF2B5EF4-FFF2-40B4-BE49-F238E27FC236}">
                <a16:creationId xmlns:a16="http://schemas.microsoft.com/office/drawing/2014/main" id="{9107A1C1-9F2D-B13D-397A-C6FA6D079B32}"/>
              </a:ext>
            </a:extLst>
          </p:cNvPr>
          <p:cNvSpPr>
            <a:spLocks noGrp="1"/>
          </p:cNvSpPr>
          <p:nvPr>
            <p:ph type="sldNum" sz="quarter" idx="12"/>
          </p:nvPr>
        </p:nvSpPr>
        <p:spPr/>
        <p:txBody>
          <a:bodyPr/>
          <a:lstStyle/>
          <a:p>
            <a:fld id="{BD6A381F-7061-4B89-8E80-83C3D49CA6FC}" type="slidenum">
              <a:rPr lang="en-US" smtClean="0"/>
              <a:pPr/>
              <a:t>10</a:t>
            </a:fld>
            <a:endParaRPr lang="en-US"/>
          </a:p>
        </p:txBody>
      </p:sp>
      <p:sp>
        <p:nvSpPr>
          <p:cNvPr id="5" name="Title 1">
            <a:extLst>
              <a:ext uri="{FF2B5EF4-FFF2-40B4-BE49-F238E27FC236}">
                <a16:creationId xmlns:a16="http://schemas.microsoft.com/office/drawing/2014/main" id="{04E23D6F-8118-10F5-0A52-6FC25BF6C5E2}"/>
              </a:ext>
            </a:extLst>
          </p:cNvPr>
          <p:cNvSpPr txBox="1">
            <a:spLocks/>
          </p:cNvSpPr>
          <p:nvPr/>
        </p:nvSpPr>
        <p:spPr>
          <a:xfrm>
            <a:off x="198387" y="700274"/>
            <a:ext cx="10336907" cy="390859"/>
          </a:xfrm>
          <a:prstGeom prst="rect">
            <a:avLst/>
          </a:prstGeom>
          <a:noFill/>
        </p:spPr>
        <p:txBody>
          <a:bodyPr vert="horz" lIns="91440" tIns="45720" rIns="0" bIns="45720" rtlCol="0" anchor="ctr">
            <a:normAutofit/>
          </a:bodyPr>
          <a:lstStyle>
            <a:lvl1pPr algn="l" defTabSz="914400" rtl="0" eaLnBrk="1" latinLnBrk="0" hangingPunct="1">
              <a:lnSpc>
                <a:spcPct val="90000"/>
              </a:lnSpc>
              <a:spcBef>
                <a:spcPct val="0"/>
              </a:spcBef>
              <a:buNone/>
              <a:defRPr lang="en-US" sz="1200" b="0" kern="1200" spc="0" baseline="0" dirty="0">
                <a:solidFill>
                  <a:srgbClr val="0A2B52"/>
                </a:solidFill>
                <a:latin typeface="+mj-lt"/>
                <a:ea typeface="+mj-ea"/>
                <a:cs typeface="+mj-cs"/>
              </a:defRPr>
            </a:lvl1pPr>
          </a:lstStyle>
          <a:p>
            <a:r>
              <a:rPr lang="en-US" sz="1400" b="1" dirty="0">
                <a:solidFill>
                  <a:srgbClr val="002060"/>
                </a:solidFill>
              </a:rPr>
              <a:t>An effective combination of innovative developments </a:t>
            </a:r>
          </a:p>
        </p:txBody>
      </p:sp>
      <p:sp>
        <p:nvSpPr>
          <p:cNvPr id="11" name="TextBox 10">
            <a:extLst>
              <a:ext uri="{FF2B5EF4-FFF2-40B4-BE49-F238E27FC236}">
                <a16:creationId xmlns:a16="http://schemas.microsoft.com/office/drawing/2014/main" id="{D7A64099-4B4A-CCAF-EAA2-9EA084F56E20}"/>
              </a:ext>
            </a:extLst>
          </p:cNvPr>
          <p:cNvSpPr txBox="1"/>
          <p:nvPr/>
        </p:nvSpPr>
        <p:spPr>
          <a:xfrm>
            <a:off x="927547" y="1575491"/>
            <a:ext cx="10336906" cy="4278094"/>
          </a:xfrm>
          <a:prstGeom prst="rect">
            <a:avLst/>
          </a:prstGeom>
          <a:noFill/>
        </p:spPr>
        <p:txBody>
          <a:bodyPr wrap="square">
            <a:spAutoFit/>
          </a:bodyPr>
          <a:lstStyle/>
          <a:p>
            <a:r>
              <a:rPr lang="en-GB" sz="2000" b="1" dirty="0">
                <a:solidFill>
                  <a:srgbClr val="002060"/>
                </a:solidFill>
              </a:rPr>
              <a:t>Sustainable &amp; cost competitive vessels</a:t>
            </a:r>
            <a:endParaRPr lang="en-GB" sz="2000" dirty="0">
              <a:solidFill>
                <a:srgbClr val="002060"/>
              </a:solidFill>
            </a:endParaRPr>
          </a:p>
          <a:p>
            <a:endParaRPr lang="en-GB" sz="1800" dirty="0">
              <a:solidFill>
                <a:srgbClr val="002060"/>
              </a:solidFill>
            </a:endParaRPr>
          </a:p>
          <a:p>
            <a:pPr marL="285750" indent="-285750" algn="just">
              <a:buFont typeface="Arial" panose="020B0604020202020204" pitchFamily="34" charset="0"/>
              <a:buChar char="•"/>
            </a:pPr>
            <a:r>
              <a:rPr lang="en-GB" sz="1800" b="1" dirty="0">
                <a:solidFill>
                  <a:srgbClr val="002060"/>
                </a:solidFill>
              </a:rPr>
              <a:t>Newbuilt</a:t>
            </a:r>
            <a:r>
              <a:rPr lang="en-GB" sz="1800" dirty="0">
                <a:solidFill>
                  <a:srgbClr val="002060"/>
                </a:solidFill>
              </a:rPr>
              <a:t> </a:t>
            </a:r>
            <a:r>
              <a:rPr lang="en-GB" b="1" dirty="0">
                <a:solidFill>
                  <a:srgbClr val="002060"/>
                </a:solidFill>
              </a:rPr>
              <a:t>e</a:t>
            </a:r>
            <a:r>
              <a:rPr lang="en-GB" sz="1800" b="1" dirty="0">
                <a:solidFill>
                  <a:srgbClr val="002060"/>
                </a:solidFill>
              </a:rPr>
              <a:t>nergy efficient hulls </a:t>
            </a:r>
            <a:r>
              <a:rPr lang="en-GB" sz="1800" dirty="0">
                <a:solidFill>
                  <a:srgbClr val="002060"/>
                </a:solidFill>
              </a:rPr>
              <a:t>with </a:t>
            </a:r>
            <a:r>
              <a:rPr lang="en-GB" sz="1800" b="1" dirty="0">
                <a:solidFill>
                  <a:srgbClr val="002060"/>
                </a:solidFill>
              </a:rPr>
              <a:t>systems</a:t>
            </a:r>
            <a:r>
              <a:rPr lang="en-GB" sz="1800" dirty="0">
                <a:solidFill>
                  <a:srgbClr val="002060"/>
                </a:solidFill>
              </a:rPr>
              <a:t> </a:t>
            </a:r>
            <a:r>
              <a:rPr lang="en-GB" dirty="0">
                <a:solidFill>
                  <a:srgbClr val="002060"/>
                </a:solidFill>
              </a:rPr>
              <a:t>allowing </a:t>
            </a:r>
            <a:r>
              <a:rPr lang="en-GB" sz="1800" b="1" dirty="0">
                <a:solidFill>
                  <a:srgbClr val="002060"/>
                </a:solidFill>
              </a:rPr>
              <a:t>unmanned operation </a:t>
            </a:r>
            <a:r>
              <a:rPr lang="en-GB" sz="1800" dirty="0">
                <a:solidFill>
                  <a:srgbClr val="002060"/>
                </a:solidFill>
              </a:rPr>
              <a:t>in order to increase operational margin to be price competitive versus fossil fuel propulsion </a:t>
            </a:r>
          </a:p>
          <a:p>
            <a:pPr algn="just"/>
            <a:endParaRPr lang="en-GB" sz="1800" dirty="0">
              <a:solidFill>
                <a:srgbClr val="002060"/>
              </a:solidFill>
            </a:endParaRPr>
          </a:p>
          <a:p>
            <a:pPr marL="285750" indent="-285750" algn="just">
              <a:buFont typeface="Arial" panose="020B0604020202020204" pitchFamily="34" charset="0"/>
              <a:buChar char="•"/>
            </a:pPr>
            <a:r>
              <a:rPr lang="en-GB" dirty="0">
                <a:solidFill>
                  <a:srgbClr val="002060"/>
                </a:solidFill>
              </a:rPr>
              <a:t>Use of </a:t>
            </a:r>
            <a:r>
              <a:rPr lang="en-GB" b="1" dirty="0">
                <a:solidFill>
                  <a:srgbClr val="002060"/>
                </a:solidFill>
              </a:rPr>
              <a:t>m</a:t>
            </a:r>
            <a:r>
              <a:rPr lang="en-GB" sz="1800" b="1" dirty="0">
                <a:solidFill>
                  <a:srgbClr val="002060"/>
                </a:solidFill>
              </a:rPr>
              <a:t>odular power packs </a:t>
            </a:r>
            <a:r>
              <a:rPr lang="en-GB" dirty="0">
                <a:solidFill>
                  <a:srgbClr val="002060"/>
                </a:solidFill>
              </a:rPr>
              <a:t>produced to ZULU requirements </a:t>
            </a:r>
            <a:r>
              <a:rPr lang="en-GB" sz="1800" dirty="0">
                <a:solidFill>
                  <a:srgbClr val="002060"/>
                </a:solidFill>
              </a:rPr>
              <a:t>to make vessels energy agnostic and future proof</a:t>
            </a:r>
          </a:p>
          <a:p>
            <a:pPr algn="just"/>
            <a:endParaRPr lang="en-GB" sz="1800" dirty="0">
              <a:solidFill>
                <a:srgbClr val="002060"/>
              </a:solidFill>
            </a:endParaRPr>
          </a:p>
          <a:p>
            <a:pPr marL="285750" indent="-285750" algn="just">
              <a:buFont typeface="Arial" panose="020B0604020202020204" pitchFamily="34" charset="0"/>
              <a:buChar char="•"/>
            </a:pPr>
            <a:r>
              <a:rPr lang="en-GB" sz="1800" b="1" dirty="0">
                <a:solidFill>
                  <a:srgbClr val="002060"/>
                </a:solidFill>
              </a:rPr>
              <a:t>Remote control &amp; autonomous </a:t>
            </a:r>
            <a:r>
              <a:rPr lang="en-GB" sz="1800" dirty="0">
                <a:solidFill>
                  <a:srgbClr val="002060"/>
                </a:solidFill>
              </a:rPr>
              <a:t>operation developed with third party enabling unmanned operation technically ready with regulatory approval under negotiation and expected by Q4 2026</a:t>
            </a:r>
          </a:p>
          <a:p>
            <a:pPr marL="285750" indent="-285750" algn="just">
              <a:buFont typeface="Arial" panose="020B0604020202020204" pitchFamily="34" charset="0"/>
              <a:buChar char="•"/>
            </a:pPr>
            <a:endParaRPr lang="en-GB" sz="1800" dirty="0">
              <a:solidFill>
                <a:srgbClr val="002060"/>
              </a:solidFill>
            </a:endParaRPr>
          </a:p>
          <a:p>
            <a:pPr marL="285750" indent="-285750" algn="just">
              <a:buFont typeface="Arial" panose="020B0604020202020204" pitchFamily="34" charset="0"/>
              <a:buChar char="•"/>
            </a:pPr>
            <a:r>
              <a:rPr lang="en-GB" sz="1800" b="1" dirty="0">
                <a:solidFill>
                  <a:srgbClr val="002060"/>
                </a:solidFill>
              </a:rPr>
              <a:t>Economies</a:t>
            </a:r>
            <a:r>
              <a:rPr lang="en-GB" sz="1800" dirty="0">
                <a:solidFill>
                  <a:srgbClr val="002060"/>
                </a:solidFill>
              </a:rPr>
              <a:t> achieved through </a:t>
            </a:r>
            <a:r>
              <a:rPr lang="en-GB" sz="1800" b="1" dirty="0">
                <a:solidFill>
                  <a:srgbClr val="002060"/>
                </a:solidFill>
              </a:rPr>
              <a:t>standardisation</a:t>
            </a:r>
            <a:r>
              <a:rPr lang="en-GB" sz="1800" dirty="0">
                <a:solidFill>
                  <a:srgbClr val="002060"/>
                </a:solidFill>
              </a:rPr>
              <a:t> &amp; </a:t>
            </a:r>
            <a:r>
              <a:rPr lang="en-GB" sz="1800" b="1" dirty="0">
                <a:solidFill>
                  <a:srgbClr val="002060"/>
                </a:solidFill>
              </a:rPr>
              <a:t>scale</a:t>
            </a:r>
            <a:r>
              <a:rPr lang="en-GB" sz="1800" dirty="0">
                <a:solidFill>
                  <a:srgbClr val="002060"/>
                </a:solidFill>
              </a:rPr>
              <a:t> reducing the entry capex and speed up AI development </a:t>
            </a:r>
          </a:p>
          <a:p>
            <a:pPr marL="285750" indent="-285750" algn="just">
              <a:buFont typeface="Arial" panose="020B0604020202020204" pitchFamily="34" charset="0"/>
              <a:buChar char="•"/>
            </a:pPr>
            <a:endParaRPr lang="en-GB" dirty="0">
              <a:solidFill>
                <a:srgbClr val="002060"/>
              </a:solidFill>
            </a:endParaRPr>
          </a:p>
          <a:p>
            <a:pPr marL="285750" indent="-285750" algn="just">
              <a:buFont typeface="Arial" panose="020B0604020202020204" pitchFamily="34" charset="0"/>
              <a:buChar char="•"/>
            </a:pPr>
            <a:endParaRPr lang="en-GB" sz="1800" dirty="0">
              <a:solidFill>
                <a:srgbClr val="002060"/>
              </a:solidFill>
            </a:endParaRPr>
          </a:p>
        </p:txBody>
      </p:sp>
    </p:spTree>
    <p:extLst>
      <p:ext uri="{BB962C8B-B14F-4D97-AF65-F5344CB8AC3E}">
        <p14:creationId xmlns:p14="http://schemas.microsoft.com/office/powerpoint/2010/main" val="19368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D8567-4E34-79B6-F29F-25368332C2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43E19C-5244-9BC8-ED4C-FE9F6516E6E6}"/>
              </a:ext>
            </a:extLst>
          </p:cNvPr>
          <p:cNvSpPr>
            <a:spLocks noGrp="1"/>
          </p:cNvSpPr>
          <p:nvPr>
            <p:ph type="ctrTitle"/>
          </p:nvPr>
        </p:nvSpPr>
        <p:spPr/>
        <p:txBody>
          <a:bodyPr/>
          <a:lstStyle/>
          <a:p>
            <a:r>
              <a:rPr lang="fr-FR" dirty="0"/>
              <a:t>Hull &amp; </a:t>
            </a:r>
            <a:r>
              <a:rPr lang="fr-FR" dirty="0" err="1"/>
              <a:t>systems</a:t>
            </a:r>
            <a:endParaRPr lang="en-GB" dirty="0"/>
          </a:p>
        </p:txBody>
      </p:sp>
      <p:sp>
        <p:nvSpPr>
          <p:cNvPr id="3" name="Content Placeholder 2">
            <a:extLst>
              <a:ext uri="{FF2B5EF4-FFF2-40B4-BE49-F238E27FC236}">
                <a16:creationId xmlns:a16="http://schemas.microsoft.com/office/drawing/2014/main" id="{47758E12-1E6C-DDAB-D43A-51BE51DE6FAE}"/>
              </a:ext>
            </a:extLst>
          </p:cNvPr>
          <p:cNvSpPr>
            <a:spLocks noGrp="1"/>
          </p:cNvSpPr>
          <p:nvPr>
            <p:ph idx="1"/>
          </p:nvPr>
        </p:nvSpPr>
        <p:spPr>
          <a:xfrm>
            <a:off x="295207" y="1555836"/>
            <a:ext cx="5291184" cy="4601890"/>
          </a:xfrm>
        </p:spPr>
        <p:txBody>
          <a:bodyPr>
            <a:normAutofit fontScale="92500" lnSpcReduction="10000"/>
          </a:bodyPr>
          <a:lstStyle/>
          <a:p>
            <a:pPr lvl="1" algn="just"/>
            <a:endParaRPr lang="en-GB" sz="1500" b="1" dirty="0">
              <a:solidFill>
                <a:srgbClr val="002060"/>
              </a:solidFill>
            </a:endParaRPr>
          </a:p>
          <a:p>
            <a:pPr algn="just"/>
            <a:r>
              <a:rPr lang="en-GB" sz="1800" dirty="0">
                <a:solidFill>
                  <a:srgbClr val="002060"/>
                </a:solidFill>
              </a:rPr>
              <a:t>Efficient hull , tested with CFD and towing tank model (Flanders Hydraulics) to achieve minimal energy needs, also in confined waters</a:t>
            </a:r>
          </a:p>
          <a:p>
            <a:pPr algn="just"/>
            <a:endParaRPr lang="en-GB" sz="1800" dirty="0">
              <a:solidFill>
                <a:srgbClr val="002060"/>
              </a:solidFill>
            </a:endParaRPr>
          </a:p>
          <a:p>
            <a:pPr algn="just"/>
            <a:r>
              <a:rPr lang="en-GB" sz="1800" dirty="0">
                <a:solidFill>
                  <a:srgbClr val="002060"/>
                </a:solidFill>
              </a:rPr>
              <a:t>Ship systems digitally controlled and with effective redundancy</a:t>
            </a:r>
          </a:p>
          <a:p>
            <a:pPr algn="just"/>
            <a:endParaRPr lang="en-GB" sz="1800" dirty="0">
              <a:solidFill>
                <a:srgbClr val="002060"/>
              </a:solidFill>
            </a:endParaRPr>
          </a:p>
          <a:p>
            <a:pPr algn="just"/>
            <a:r>
              <a:rPr lang="en-GB" sz="1800" dirty="0">
                <a:solidFill>
                  <a:srgbClr val="002060"/>
                </a:solidFill>
              </a:rPr>
              <a:t>Complete review of ship systems to simplify and standardise as much as possible</a:t>
            </a:r>
          </a:p>
          <a:p>
            <a:pPr algn="just"/>
            <a:endParaRPr lang="en-GB" sz="1800" dirty="0">
              <a:solidFill>
                <a:srgbClr val="002060"/>
              </a:solidFill>
            </a:endParaRPr>
          </a:p>
          <a:p>
            <a:pPr algn="just"/>
            <a:r>
              <a:rPr lang="en-GB" sz="1800" dirty="0">
                <a:solidFill>
                  <a:srgbClr val="002060"/>
                </a:solidFill>
              </a:rPr>
              <a:t>Full station keeping or DP capability to facilitate autonomous operation and algorithm development</a:t>
            </a:r>
          </a:p>
          <a:p>
            <a:pPr algn="just"/>
            <a:endParaRPr lang="en-GB" sz="1800" dirty="0">
              <a:solidFill>
                <a:srgbClr val="002060"/>
              </a:solidFill>
            </a:endParaRPr>
          </a:p>
          <a:p>
            <a:pPr algn="just"/>
            <a:r>
              <a:rPr lang="en-GB" sz="1800" dirty="0">
                <a:solidFill>
                  <a:srgbClr val="002060"/>
                </a:solidFill>
              </a:rPr>
              <a:t>Review of operational/contractual concepts</a:t>
            </a:r>
          </a:p>
          <a:p>
            <a:pPr algn="just"/>
            <a:endParaRPr lang="en-GB" sz="1800" dirty="0">
              <a:solidFill>
                <a:srgbClr val="002060"/>
              </a:solidFill>
            </a:endParaRPr>
          </a:p>
        </p:txBody>
      </p:sp>
      <p:sp>
        <p:nvSpPr>
          <p:cNvPr id="4" name="Slide Number Placeholder 3">
            <a:extLst>
              <a:ext uri="{FF2B5EF4-FFF2-40B4-BE49-F238E27FC236}">
                <a16:creationId xmlns:a16="http://schemas.microsoft.com/office/drawing/2014/main" id="{03D2A57B-BA80-F6FD-80EF-FCD8455C2172}"/>
              </a:ext>
            </a:extLst>
          </p:cNvPr>
          <p:cNvSpPr>
            <a:spLocks noGrp="1"/>
          </p:cNvSpPr>
          <p:nvPr>
            <p:ph type="sldNum" sz="quarter" idx="12"/>
          </p:nvPr>
        </p:nvSpPr>
        <p:spPr/>
        <p:txBody>
          <a:bodyPr/>
          <a:lstStyle/>
          <a:p>
            <a:fld id="{BD6A381F-7061-4B89-8E80-83C3D49CA6FC}" type="slidenum">
              <a:rPr lang="en-US" smtClean="0"/>
              <a:pPr/>
              <a:t>11</a:t>
            </a:fld>
            <a:endParaRPr lang="en-US"/>
          </a:p>
        </p:txBody>
      </p:sp>
      <p:sp>
        <p:nvSpPr>
          <p:cNvPr id="5" name="Title 1">
            <a:extLst>
              <a:ext uri="{FF2B5EF4-FFF2-40B4-BE49-F238E27FC236}">
                <a16:creationId xmlns:a16="http://schemas.microsoft.com/office/drawing/2014/main" id="{17FABB43-A5F5-FFA4-0BCA-1C3552177011}"/>
              </a:ext>
            </a:extLst>
          </p:cNvPr>
          <p:cNvSpPr txBox="1">
            <a:spLocks/>
          </p:cNvSpPr>
          <p:nvPr/>
        </p:nvSpPr>
        <p:spPr>
          <a:xfrm>
            <a:off x="198387" y="700274"/>
            <a:ext cx="10336907" cy="390859"/>
          </a:xfrm>
          <a:prstGeom prst="rect">
            <a:avLst/>
          </a:prstGeom>
          <a:noFill/>
        </p:spPr>
        <p:txBody>
          <a:bodyPr vert="horz" lIns="91440" tIns="45720" rIns="0" bIns="45720" rtlCol="0" anchor="ctr">
            <a:normAutofit/>
          </a:bodyPr>
          <a:lstStyle>
            <a:lvl1pPr algn="l" defTabSz="914400" rtl="0" eaLnBrk="1" latinLnBrk="0" hangingPunct="1">
              <a:lnSpc>
                <a:spcPct val="90000"/>
              </a:lnSpc>
              <a:spcBef>
                <a:spcPct val="0"/>
              </a:spcBef>
              <a:buNone/>
              <a:defRPr lang="en-US" sz="1200" b="0" kern="1200" spc="0" baseline="0" dirty="0">
                <a:solidFill>
                  <a:srgbClr val="0A2B52"/>
                </a:solidFill>
                <a:latin typeface="+mj-lt"/>
                <a:ea typeface="+mj-ea"/>
                <a:cs typeface="+mj-cs"/>
              </a:defRPr>
            </a:lvl1pPr>
          </a:lstStyle>
          <a:p>
            <a:endParaRPr lang="en-US" sz="1400" b="1" dirty="0">
              <a:solidFill>
                <a:schemeClr val="bg2"/>
              </a:solidFill>
            </a:endParaRPr>
          </a:p>
        </p:txBody>
      </p:sp>
      <p:pic>
        <p:nvPicPr>
          <p:cNvPr id="9" name="Picture 8" descr="A machine in a factory&#10;&#10;Description automatically generated">
            <a:extLst>
              <a:ext uri="{FF2B5EF4-FFF2-40B4-BE49-F238E27FC236}">
                <a16:creationId xmlns:a16="http://schemas.microsoft.com/office/drawing/2014/main" id="{10E62533-7343-B5FF-C455-0B5339D25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4718" y="1358802"/>
            <a:ext cx="5843705" cy="4382779"/>
          </a:xfrm>
          <a:prstGeom prst="rect">
            <a:avLst/>
          </a:prstGeom>
        </p:spPr>
      </p:pic>
      <p:pic>
        <p:nvPicPr>
          <p:cNvPr id="13" name="Picture 12" descr="A yellow boat in a factory&#10;&#10;Description automatically generated">
            <a:extLst>
              <a:ext uri="{FF2B5EF4-FFF2-40B4-BE49-F238E27FC236}">
                <a16:creationId xmlns:a16="http://schemas.microsoft.com/office/drawing/2014/main" id="{DE1B41C3-1ABE-498B-2C0F-873E05CC05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4718" y="3856781"/>
            <a:ext cx="1468263" cy="1957685"/>
          </a:xfrm>
          <a:prstGeom prst="rect">
            <a:avLst/>
          </a:prstGeom>
        </p:spPr>
      </p:pic>
    </p:spTree>
    <p:extLst>
      <p:ext uri="{BB962C8B-B14F-4D97-AF65-F5344CB8AC3E}">
        <p14:creationId xmlns:p14="http://schemas.microsoft.com/office/powerpoint/2010/main" val="175313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9D50E-D418-F5F5-1833-6DEF4D588FFC}"/>
              </a:ext>
            </a:extLst>
          </p:cNvPr>
          <p:cNvSpPr>
            <a:spLocks noGrp="1"/>
          </p:cNvSpPr>
          <p:nvPr>
            <p:ph type="ctrTitle"/>
          </p:nvPr>
        </p:nvSpPr>
        <p:spPr/>
        <p:txBody>
          <a:bodyPr/>
          <a:lstStyle/>
          <a:p>
            <a:r>
              <a:rPr lang="fr-FR" dirty="0"/>
              <a:t>Propulsion</a:t>
            </a:r>
            <a:endParaRPr lang="en-GB" dirty="0"/>
          </a:p>
        </p:txBody>
      </p:sp>
      <p:sp>
        <p:nvSpPr>
          <p:cNvPr id="3" name="Content Placeholder 2">
            <a:extLst>
              <a:ext uri="{FF2B5EF4-FFF2-40B4-BE49-F238E27FC236}">
                <a16:creationId xmlns:a16="http://schemas.microsoft.com/office/drawing/2014/main" id="{1BC1E281-2F0A-003D-894D-0388A1ECE2FF}"/>
              </a:ext>
            </a:extLst>
          </p:cNvPr>
          <p:cNvSpPr>
            <a:spLocks noGrp="1"/>
          </p:cNvSpPr>
          <p:nvPr>
            <p:ph idx="1"/>
          </p:nvPr>
        </p:nvSpPr>
        <p:spPr/>
        <p:txBody>
          <a:bodyPr>
            <a:normAutofit/>
          </a:bodyPr>
          <a:lstStyle/>
          <a:p>
            <a:r>
              <a:rPr lang="en-GB" sz="1300" b="1" dirty="0">
                <a:solidFill>
                  <a:srgbClr val="002060"/>
                </a:solidFill>
              </a:rPr>
              <a:t>Vessel propulsion:</a:t>
            </a:r>
            <a:r>
              <a:rPr lang="en-GB" sz="1300" dirty="0">
                <a:solidFill>
                  <a:srgbClr val="002060"/>
                </a:solidFill>
              </a:rPr>
              <a:t>	electric engines</a:t>
            </a:r>
          </a:p>
          <a:p>
            <a:r>
              <a:rPr lang="en-GB" sz="1300" b="1" dirty="0">
                <a:solidFill>
                  <a:srgbClr val="002060"/>
                </a:solidFill>
              </a:rPr>
              <a:t>Power generation:</a:t>
            </a:r>
            <a:r>
              <a:rPr lang="en-GB" sz="1300" dirty="0">
                <a:solidFill>
                  <a:srgbClr val="002060"/>
                </a:solidFill>
              </a:rPr>
              <a:t>	modular containerised system, allowing for simple “bunkering” or replacement for maintenance or repairs when in 				harbour</a:t>
            </a:r>
          </a:p>
          <a:p>
            <a:r>
              <a:rPr lang="en-GB" sz="1300" b="1" dirty="0">
                <a:solidFill>
                  <a:srgbClr val="002060"/>
                </a:solidFill>
              </a:rPr>
              <a:t>Modular system:</a:t>
            </a:r>
            <a:r>
              <a:rPr lang="en-GB" sz="1300" dirty="0">
                <a:solidFill>
                  <a:srgbClr val="002060"/>
                </a:solidFill>
              </a:rPr>
              <a:t>	batteries or hydrogen based, allowing for transition to different alternative propulsion systems without adaptations of 			vessels</a:t>
            </a:r>
          </a:p>
          <a:p>
            <a:r>
              <a:rPr lang="en-GB" sz="1300" b="1" dirty="0">
                <a:solidFill>
                  <a:srgbClr val="002060"/>
                </a:solidFill>
              </a:rPr>
              <a:t>Pay-per-use:</a:t>
            </a:r>
            <a:r>
              <a:rPr lang="en-GB" sz="1300" dirty="0">
                <a:solidFill>
                  <a:srgbClr val="002060"/>
                </a:solidFill>
              </a:rPr>
              <a:t>	modular system provided by third party, allowing payment for energy used rather than investment</a:t>
            </a:r>
            <a:endParaRPr lang="en-GB" sz="1400" dirty="0">
              <a:solidFill>
                <a:srgbClr val="002060"/>
              </a:solidFill>
            </a:endParaRPr>
          </a:p>
          <a:p>
            <a:endParaRPr lang="en-GB" dirty="0"/>
          </a:p>
        </p:txBody>
      </p:sp>
      <p:sp>
        <p:nvSpPr>
          <p:cNvPr id="4" name="Slide Number Placeholder 3">
            <a:extLst>
              <a:ext uri="{FF2B5EF4-FFF2-40B4-BE49-F238E27FC236}">
                <a16:creationId xmlns:a16="http://schemas.microsoft.com/office/drawing/2014/main" id="{DA22F9FA-52C5-FC63-93EA-9319B9CB442A}"/>
              </a:ext>
            </a:extLst>
          </p:cNvPr>
          <p:cNvSpPr>
            <a:spLocks noGrp="1"/>
          </p:cNvSpPr>
          <p:nvPr>
            <p:ph type="sldNum" sz="quarter" idx="12"/>
          </p:nvPr>
        </p:nvSpPr>
        <p:spPr/>
        <p:txBody>
          <a:bodyPr/>
          <a:lstStyle/>
          <a:p>
            <a:fld id="{BD6A381F-7061-4B89-8E80-83C3D49CA6FC}" type="slidenum">
              <a:rPr lang="en-US" smtClean="0"/>
              <a:pPr/>
              <a:t>12</a:t>
            </a:fld>
            <a:endParaRPr lang="en-US"/>
          </a:p>
        </p:txBody>
      </p:sp>
      <p:pic>
        <p:nvPicPr>
          <p:cNvPr id="6" name="Picture 5">
            <a:extLst>
              <a:ext uri="{FF2B5EF4-FFF2-40B4-BE49-F238E27FC236}">
                <a16:creationId xmlns:a16="http://schemas.microsoft.com/office/drawing/2014/main" id="{E695A8F9-624F-B57A-714D-2824FE5EABFF}"/>
              </a:ext>
            </a:extLst>
          </p:cNvPr>
          <p:cNvPicPr>
            <a:picLocks noChangeAspect="1"/>
          </p:cNvPicPr>
          <p:nvPr/>
        </p:nvPicPr>
        <p:blipFill>
          <a:blip r:embed="rId3"/>
          <a:stretch>
            <a:fillRect/>
          </a:stretch>
        </p:blipFill>
        <p:spPr>
          <a:xfrm>
            <a:off x="2698666" y="3868696"/>
            <a:ext cx="7697045" cy="2909474"/>
          </a:xfrm>
          <a:prstGeom prst="rect">
            <a:avLst/>
          </a:prstGeom>
        </p:spPr>
      </p:pic>
      <p:sp>
        <p:nvSpPr>
          <p:cNvPr id="7" name="Title 1">
            <a:extLst>
              <a:ext uri="{FF2B5EF4-FFF2-40B4-BE49-F238E27FC236}">
                <a16:creationId xmlns:a16="http://schemas.microsoft.com/office/drawing/2014/main" id="{8710B56B-49F5-BEA9-9D4F-13C5DAFFBBE6}"/>
              </a:ext>
            </a:extLst>
          </p:cNvPr>
          <p:cNvSpPr txBox="1">
            <a:spLocks/>
          </p:cNvSpPr>
          <p:nvPr/>
        </p:nvSpPr>
        <p:spPr>
          <a:xfrm>
            <a:off x="295206" y="680042"/>
            <a:ext cx="10336907" cy="390859"/>
          </a:xfrm>
          <a:prstGeom prst="rect">
            <a:avLst/>
          </a:prstGeom>
          <a:noFill/>
        </p:spPr>
        <p:txBody>
          <a:bodyPr vert="horz" lIns="91440" tIns="45720" rIns="0" bIns="45720" rtlCol="0" anchor="ctr">
            <a:normAutofit/>
          </a:bodyPr>
          <a:lstStyle>
            <a:lvl1pPr algn="l" defTabSz="914400" rtl="0" eaLnBrk="1" latinLnBrk="0" hangingPunct="1">
              <a:lnSpc>
                <a:spcPct val="90000"/>
              </a:lnSpc>
              <a:spcBef>
                <a:spcPct val="0"/>
              </a:spcBef>
              <a:buNone/>
              <a:defRPr lang="en-US" sz="1200" b="0" kern="1200" spc="0" baseline="0" dirty="0">
                <a:solidFill>
                  <a:srgbClr val="0A2B52"/>
                </a:solidFill>
                <a:latin typeface="+mj-lt"/>
                <a:ea typeface="+mj-ea"/>
                <a:cs typeface="+mj-cs"/>
              </a:defRPr>
            </a:lvl1pPr>
          </a:lstStyle>
          <a:p>
            <a:r>
              <a:rPr lang="en-US" sz="1400" b="1" dirty="0">
                <a:solidFill>
                  <a:srgbClr val="002060"/>
                </a:solidFill>
              </a:rPr>
              <a:t>Zero emission objective</a:t>
            </a:r>
          </a:p>
        </p:txBody>
      </p:sp>
      <p:cxnSp>
        <p:nvCxnSpPr>
          <p:cNvPr id="11" name="Straight Arrow Connector 10">
            <a:extLst>
              <a:ext uri="{FF2B5EF4-FFF2-40B4-BE49-F238E27FC236}">
                <a16:creationId xmlns:a16="http://schemas.microsoft.com/office/drawing/2014/main" id="{45C09B4D-DAAF-9C71-48FC-34867A45E616}"/>
              </a:ext>
            </a:extLst>
          </p:cNvPr>
          <p:cNvCxnSpPr>
            <a:cxnSpLocks/>
          </p:cNvCxnSpPr>
          <p:nvPr/>
        </p:nvCxnSpPr>
        <p:spPr>
          <a:xfrm>
            <a:off x="2269298" y="4212969"/>
            <a:ext cx="1493405"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F01B1B7-ED59-F5DF-6151-8D94CA041794}"/>
              </a:ext>
            </a:extLst>
          </p:cNvPr>
          <p:cNvSpPr txBox="1"/>
          <p:nvPr/>
        </p:nvSpPr>
        <p:spPr>
          <a:xfrm>
            <a:off x="436528" y="4659954"/>
            <a:ext cx="1657411" cy="523220"/>
          </a:xfrm>
          <a:prstGeom prst="rect">
            <a:avLst/>
          </a:prstGeom>
          <a:noFill/>
        </p:spPr>
        <p:txBody>
          <a:bodyPr wrap="square" rtlCol="0">
            <a:spAutoFit/>
          </a:bodyPr>
          <a:lstStyle/>
          <a:p>
            <a:r>
              <a:rPr lang="en-GB" sz="1400" b="1" i="1" dirty="0"/>
              <a:t>ENERGY PROVIDERS:</a:t>
            </a:r>
          </a:p>
        </p:txBody>
      </p:sp>
      <p:cxnSp>
        <p:nvCxnSpPr>
          <p:cNvPr id="12" name="Straight Arrow Connector 11">
            <a:extLst>
              <a:ext uri="{FF2B5EF4-FFF2-40B4-BE49-F238E27FC236}">
                <a16:creationId xmlns:a16="http://schemas.microsoft.com/office/drawing/2014/main" id="{E6199A79-99D0-29B9-0411-1B261DAEC6FF}"/>
              </a:ext>
            </a:extLst>
          </p:cNvPr>
          <p:cNvCxnSpPr>
            <a:cxnSpLocks/>
          </p:cNvCxnSpPr>
          <p:nvPr/>
        </p:nvCxnSpPr>
        <p:spPr>
          <a:xfrm>
            <a:off x="2269298" y="5418938"/>
            <a:ext cx="347695"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7" name="Right Bracket 16">
            <a:extLst>
              <a:ext uri="{FF2B5EF4-FFF2-40B4-BE49-F238E27FC236}">
                <a16:creationId xmlns:a16="http://schemas.microsoft.com/office/drawing/2014/main" id="{46E216F6-D558-35AE-79B9-98AD343B740A}"/>
              </a:ext>
            </a:extLst>
          </p:cNvPr>
          <p:cNvSpPr/>
          <p:nvPr/>
        </p:nvSpPr>
        <p:spPr>
          <a:xfrm>
            <a:off x="1975945" y="4120076"/>
            <a:ext cx="211680" cy="1602976"/>
          </a:xfrm>
          <a:prstGeom prst="rightBracket">
            <a:avLst/>
          </a:prstGeom>
          <a:ln w="38100">
            <a:solidFill>
              <a:srgbClr val="00206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ln>
                <a:solidFill>
                  <a:srgbClr val="002060"/>
                </a:solidFill>
              </a:ln>
            </a:endParaRPr>
          </a:p>
        </p:txBody>
      </p:sp>
    </p:spTree>
    <p:extLst>
      <p:ext uri="{BB962C8B-B14F-4D97-AF65-F5344CB8AC3E}">
        <p14:creationId xmlns:p14="http://schemas.microsoft.com/office/powerpoint/2010/main" val="319095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BA035-50EE-C9DB-0854-0C1DABA61E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A44F74-A375-EC50-39FD-90E58950A535}"/>
              </a:ext>
            </a:extLst>
          </p:cNvPr>
          <p:cNvSpPr>
            <a:spLocks noGrp="1"/>
          </p:cNvSpPr>
          <p:nvPr>
            <p:ph type="ctrTitle"/>
          </p:nvPr>
        </p:nvSpPr>
        <p:spPr/>
        <p:txBody>
          <a:bodyPr/>
          <a:lstStyle/>
          <a:p>
            <a:r>
              <a:rPr lang="fr-FR" dirty="0" err="1"/>
              <a:t>Unmanned</a:t>
            </a:r>
            <a:r>
              <a:rPr lang="fr-FR" dirty="0"/>
              <a:t> </a:t>
            </a:r>
            <a:r>
              <a:rPr lang="fr-FR" dirty="0" err="1"/>
              <a:t>operation</a:t>
            </a:r>
            <a:endParaRPr lang="en-GB" dirty="0"/>
          </a:p>
        </p:txBody>
      </p:sp>
      <p:sp>
        <p:nvSpPr>
          <p:cNvPr id="3" name="Content Placeholder 2">
            <a:extLst>
              <a:ext uri="{FF2B5EF4-FFF2-40B4-BE49-F238E27FC236}">
                <a16:creationId xmlns:a16="http://schemas.microsoft.com/office/drawing/2014/main" id="{03BAE66F-9632-4C80-76E1-288C3ED59F97}"/>
              </a:ext>
            </a:extLst>
          </p:cNvPr>
          <p:cNvSpPr>
            <a:spLocks noGrp="1"/>
          </p:cNvSpPr>
          <p:nvPr>
            <p:ph idx="1"/>
          </p:nvPr>
        </p:nvSpPr>
        <p:spPr>
          <a:xfrm>
            <a:off x="329031" y="1321758"/>
            <a:ext cx="7588335" cy="4465725"/>
          </a:xfrm>
        </p:spPr>
        <p:txBody>
          <a:bodyPr>
            <a:normAutofit/>
          </a:bodyPr>
          <a:lstStyle/>
          <a:p>
            <a:pPr lvl="1" algn="just"/>
            <a:endParaRPr lang="en-GB" sz="1500" b="1" dirty="0">
              <a:solidFill>
                <a:srgbClr val="002060"/>
              </a:solidFill>
            </a:endParaRPr>
          </a:p>
          <a:p>
            <a:endParaRPr lang="en-GB" sz="1450" b="1" dirty="0">
              <a:solidFill>
                <a:srgbClr val="002060"/>
              </a:solidFill>
            </a:endParaRPr>
          </a:p>
          <a:p>
            <a:endParaRPr lang="en-GB" sz="1450" b="1" dirty="0">
              <a:solidFill>
                <a:srgbClr val="002060"/>
              </a:solidFill>
            </a:endParaRPr>
          </a:p>
        </p:txBody>
      </p:sp>
      <p:sp>
        <p:nvSpPr>
          <p:cNvPr id="4" name="Slide Number Placeholder 3">
            <a:extLst>
              <a:ext uri="{FF2B5EF4-FFF2-40B4-BE49-F238E27FC236}">
                <a16:creationId xmlns:a16="http://schemas.microsoft.com/office/drawing/2014/main" id="{C8EEACDA-FFFC-CC11-587D-4DD5C8D37CE3}"/>
              </a:ext>
            </a:extLst>
          </p:cNvPr>
          <p:cNvSpPr>
            <a:spLocks noGrp="1"/>
          </p:cNvSpPr>
          <p:nvPr>
            <p:ph type="sldNum" sz="quarter" idx="12"/>
          </p:nvPr>
        </p:nvSpPr>
        <p:spPr/>
        <p:txBody>
          <a:bodyPr/>
          <a:lstStyle/>
          <a:p>
            <a:fld id="{BD6A381F-7061-4B89-8E80-83C3D49CA6FC}" type="slidenum">
              <a:rPr lang="en-US" smtClean="0"/>
              <a:pPr/>
              <a:t>13</a:t>
            </a:fld>
            <a:endParaRPr lang="en-US"/>
          </a:p>
        </p:txBody>
      </p:sp>
      <p:sp>
        <p:nvSpPr>
          <p:cNvPr id="5" name="Title 1">
            <a:extLst>
              <a:ext uri="{FF2B5EF4-FFF2-40B4-BE49-F238E27FC236}">
                <a16:creationId xmlns:a16="http://schemas.microsoft.com/office/drawing/2014/main" id="{AF24445D-BF7B-7D60-A3D5-972F4C673A73}"/>
              </a:ext>
            </a:extLst>
          </p:cNvPr>
          <p:cNvSpPr txBox="1">
            <a:spLocks/>
          </p:cNvSpPr>
          <p:nvPr/>
        </p:nvSpPr>
        <p:spPr>
          <a:xfrm>
            <a:off x="198387" y="700274"/>
            <a:ext cx="10336907" cy="390859"/>
          </a:xfrm>
          <a:prstGeom prst="rect">
            <a:avLst/>
          </a:prstGeom>
          <a:noFill/>
        </p:spPr>
        <p:txBody>
          <a:bodyPr vert="horz" lIns="91440" tIns="45720" rIns="0" bIns="45720" rtlCol="0" anchor="ctr">
            <a:normAutofit/>
          </a:bodyPr>
          <a:lstStyle>
            <a:lvl1pPr algn="l" defTabSz="914400" rtl="0" eaLnBrk="1" latinLnBrk="0" hangingPunct="1">
              <a:lnSpc>
                <a:spcPct val="90000"/>
              </a:lnSpc>
              <a:spcBef>
                <a:spcPct val="0"/>
              </a:spcBef>
              <a:buNone/>
              <a:defRPr lang="en-US" sz="1200" b="0" kern="1200" spc="0" baseline="0" dirty="0">
                <a:solidFill>
                  <a:srgbClr val="0A2B52"/>
                </a:solidFill>
                <a:latin typeface="+mj-lt"/>
                <a:ea typeface="+mj-ea"/>
                <a:cs typeface="+mj-cs"/>
              </a:defRPr>
            </a:lvl1pPr>
          </a:lstStyle>
          <a:p>
            <a:endParaRPr lang="en-US" sz="1400" b="1" dirty="0">
              <a:solidFill>
                <a:schemeClr val="bg2"/>
              </a:solidFill>
            </a:endParaRPr>
          </a:p>
        </p:txBody>
      </p:sp>
      <p:sp>
        <p:nvSpPr>
          <p:cNvPr id="7" name="TextBox 6">
            <a:extLst>
              <a:ext uri="{FF2B5EF4-FFF2-40B4-BE49-F238E27FC236}">
                <a16:creationId xmlns:a16="http://schemas.microsoft.com/office/drawing/2014/main" id="{78CFBD80-0DD6-7F31-1CA1-F6E0F69C11D3}"/>
              </a:ext>
            </a:extLst>
          </p:cNvPr>
          <p:cNvSpPr txBox="1"/>
          <p:nvPr/>
        </p:nvSpPr>
        <p:spPr>
          <a:xfrm>
            <a:off x="546409" y="1817165"/>
            <a:ext cx="6846849" cy="4524315"/>
          </a:xfrm>
          <a:prstGeom prst="rect">
            <a:avLst/>
          </a:prstGeom>
          <a:noFill/>
        </p:spPr>
        <p:txBody>
          <a:bodyPr wrap="square" rtlCol="0">
            <a:spAutoFit/>
          </a:bodyPr>
          <a:lstStyle/>
          <a:p>
            <a:pPr marL="285750" indent="-285750" algn="just">
              <a:buFont typeface="Arial" panose="020B0604020202020204" pitchFamily="34" charset="0"/>
              <a:buChar char="•"/>
            </a:pPr>
            <a:r>
              <a:rPr lang="en-BE" dirty="0">
                <a:solidFill>
                  <a:srgbClr val="002060"/>
                </a:solidFill>
              </a:rPr>
              <a:t>Remote control  with Remote Operating Centre (ROC)</a:t>
            </a:r>
          </a:p>
          <a:p>
            <a:pPr marL="285750" indent="-285750" algn="just">
              <a:buFont typeface="Arial" panose="020B0604020202020204" pitchFamily="34" charset="0"/>
              <a:buChar char="•"/>
            </a:pPr>
            <a:endParaRPr lang="en-BE" dirty="0">
              <a:solidFill>
                <a:srgbClr val="002060"/>
              </a:solidFill>
            </a:endParaRPr>
          </a:p>
          <a:p>
            <a:pPr marL="285750" indent="-285750" algn="just">
              <a:buFont typeface="Arial" panose="020B0604020202020204" pitchFamily="34" charset="0"/>
              <a:buChar char="•"/>
            </a:pPr>
            <a:r>
              <a:rPr lang="en-BE" dirty="0">
                <a:solidFill>
                  <a:srgbClr val="002060"/>
                </a:solidFill>
              </a:rPr>
              <a:t>Automated operation of ship’s systems wherever possible</a:t>
            </a:r>
          </a:p>
          <a:p>
            <a:pPr marL="285750" indent="-285750" algn="just">
              <a:buFont typeface="Arial" panose="020B0604020202020204" pitchFamily="34" charset="0"/>
              <a:buChar char="•"/>
            </a:pPr>
            <a:endParaRPr lang="en-BE" dirty="0">
              <a:solidFill>
                <a:srgbClr val="002060"/>
              </a:solidFill>
            </a:endParaRPr>
          </a:p>
          <a:p>
            <a:pPr marL="285750" indent="-285750" algn="just">
              <a:buFont typeface="Arial" panose="020B0604020202020204" pitchFamily="34" charset="0"/>
              <a:buChar char="•"/>
            </a:pPr>
            <a:r>
              <a:rPr lang="en-BE" dirty="0">
                <a:solidFill>
                  <a:srgbClr val="002060"/>
                </a:solidFill>
              </a:rPr>
              <a:t>AI generated algorithms for conops and colregs</a:t>
            </a:r>
          </a:p>
          <a:p>
            <a:pPr marL="285750" indent="-285750" algn="just">
              <a:buFont typeface="Arial" panose="020B0604020202020204" pitchFamily="34" charset="0"/>
              <a:buChar char="•"/>
            </a:pPr>
            <a:endParaRPr lang="en-BE" dirty="0">
              <a:solidFill>
                <a:srgbClr val="002060"/>
              </a:solidFill>
            </a:endParaRPr>
          </a:p>
          <a:p>
            <a:pPr marL="285750" indent="-285750" algn="just">
              <a:buFont typeface="Arial" panose="020B0604020202020204" pitchFamily="34" charset="0"/>
              <a:buChar char="•"/>
            </a:pPr>
            <a:r>
              <a:rPr lang="en-BE" dirty="0">
                <a:solidFill>
                  <a:srgbClr val="002060"/>
                </a:solidFill>
              </a:rPr>
              <a:t>Performant cybersecurity</a:t>
            </a:r>
          </a:p>
          <a:p>
            <a:pPr marL="285750" indent="-285750" algn="just">
              <a:buFont typeface="Arial" panose="020B0604020202020204" pitchFamily="34" charset="0"/>
              <a:buChar char="•"/>
            </a:pPr>
            <a:endParaRPr lang="en-BE" dirty="0">
              <a:solidFill>
                <a:srgbClr val="002060"/>
              </a:solidFill>
            </a:endParaRPr>
          </a:p>
          <a:p>
            <a:pPr marL="285750" indent="-285750" algn="just">
              <a:buFont typeface="Arial" panose="020B0604020202020204" pitchFamily="34" charset="0"/>
              <a:buChar char="•"/>
            </a:pPr>
            <a:r>
              <a:rPr lang="en-BE" dirty="0">
                <a:solidFill>
                  <a:srgbClr val="002060"/>
                </a:solidFill>
              </a:rPr>
              <a:t>Full electric propulsion system with predictive maintenance</a:t>
            </a:r>
          </a:p>
          <a:p>
            <a:pPr marL="285750" indent="-285750" algn="just">
              <a:buFont typeface="Arial" panose="020B0604020202020204" pitchFamily="34" charset="0"/>
              <a:buChar char="•"/>
            </a:pPr>
            <a:endParaRPr lang="en-BE" dirty="0">
              <a:solidFill>
                <a:srgbClr val="002060"/>
              </a:solidFill>
            </a:endParaRPr>
          </a:p>
          <a:p>
            <a:pPr marL="285750" indent="-285750" algn="just">
              <a:buFont typeface="Arial" panose="020B0604020202020204" pitchFamily="34" charset="0"/>
              <a:buChar char="•"/>
            </a:pPr>
            <a:r>
              <a:rPr lang="en-BE" dirty="0">
                <a:solidFill>
                  <a:srgbClr val="002060"/>
                </a:solidFill>
              </a:rPr>
              <a:t>Redundancy</a:t>
            </a:r>
          </a:p>
          <a:p>
            <a:pPr marL="285750" indent="-285750" algn="just">
              <a:buFont typeface="Arial" panose="020B0604020202020204" pitchFamily="34" charset="0"/>
              <a:buChar char="•"/>
            </a:pPr>
            <a:endParaRPr lang="en-BE" dirty="0">
              <a:solidFill>
                <a:srgbClr val="002060"/>
              </a:solidFill>
            </a:endParaRPr>
          </a:p>
          <a:p>
            <a:pPr marL="285750" indent="-285750" algn="just">
              <a:buFont typeface="Arial" panose="020B0604020202020204" pitchFamily="34" charset="0"/>
              <a:buChar char="•"/>
            </a:pPr>
            <a:r>
              <a:rPr lang="en-BE" dirty="0">
                <a:solidFill>
                  <a:srgbClr val="002060"/>
                </a:solidFill>
              </a:rPr>
              <a:t>No crew accommodation</a:t>
            </a:r>
          </a:p>
          <a:p>
            <a:endParaRPr lang="en-BE" dirty="0"/>
          </a:p>
          <a:p>
            <a:endParaRPr lang="en-BE" dirty="0"/>
          </a:p>
        </p:txBody>
      </p:sp>
    </p:spTree>
    <p:extLst>
      <p:ext uri="{BB962C8B-B14F-4D97-AF65-F5344CB8AC3E}">
        <p14:creationId xmlns:p14="http://schemas.microsoft.com/office/powerpoint/2010/main" val="257937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FC4B5-A88F-3DA0-E927-78228D5D79B8}"/>
              </a:ext>
            </a:extLst>
          </p:cNvPr>
          <p:cNvSpPr>
            <a:spLocks noGrp="1"/>
          </p:cNvSpPr>
          <p:nvPr>
            <p:ph type="ctrTitle"/>
          </p:nvPr>
        </p:nvSpPr>
        <p:spPr/>
        <p:txBody>
          <a:bodyPr/>
          <a:lstStyle/>
          <a:p>
            <a:r>
              <a:rPr lang="fr-FR" dirty="0" err="1"/>
              <a:t>Ships</a:t>
            </a:r>
            <a:r>
              <a:rPr lang="fr-FR" dirty="0"/>
              <a:t> in </a:t>
            </a:r>
            <a:r>
              <a:rPr lang="fr-FR" dirty="0" err="1"/>
              <a:t>development</a:t>
            </a:r>
            <a:endParaRPr lang="en-GB" dirty="0"/>
          </a:p>
        </p:txBody>
      </p:sp>
      <p:sp>
        <p:nvSpPr>
          <p:cNvPr id="4" name="Slide Number Placeholder 3">
            <a:extLst>
              <a:ext uri="{FF2B5EF4-FFF2-40B4-BE49-F238E27FC236}">
                <a16:creationId xmlns:a16="http://schemas.microsoft.com/office/drawing/2014/main" id="{4331CF6A-EA40-1906-5EA8-B4060566EF7C}"/>
              </a:ext>
            </a:extLst>
          </p:cNvPr>
          <p:cNvSpPr>
            <a:spLocks noGrp="1"/>
          </p:cNvSpPr>
          <p:nvPr>
            <p:ph type="sldNum" sz="quarter" idx="12"/>
          </p:nvPr>
        </p:nvSpPr>
        <p:spPr/>
        <p:txBody>
          <a:bodyPr/>
          <a:lstStyle/>
          <a:p>
            <a:fld id="{BD6A381F-7061-4B89-8E80-83C3D49CA6FC}" type="slidenum">
              <a:rPr lang="en-US" smtClean="0"/>
              <a:pPr/>
              <a:t>14</a:t>
            </a:fld>
            <a:endParaRPr lang="en-US"/>
          </a:p>
        </p:txBody>
      </p:sp>
      <p:sp>
        <p:nvSpPr>
          <p:cNvPr id="5" name="Title 1">
            <a:extLst>
              <a:ext uri="{FF2B5EF4-FFF2-40B4-BE49-F238E27FC236}">
                <a16:creationId xmlns:a16="http://schemas.microsoft.com/office/drawing/2014/main" id="{2EFCE759-6331-D85C-3848-7ED4201B799C}"/>
              </a:ext>
            </a:extLst>
          </p:cNvPr>
          <p:cNvSpPr txBox="1">
            <a:spLocks/>
          </p:cNvSpPr>
          <p:nvPr/>
        </p:nvSpPr>
        <p:spPr>
          <a:xfrm>
            <a:off x="295206" y="680042"/>
            <a:ext cx="10336907" cy="390859"/>
          </a:xfrm>
          <a:prstGeom prst="rect">
            <a:avLst/>
          </a:prstGeom>
          <a:noFill/>
        </p:spPr>
        <p:txBody>
          <a:bodyPr vert="horz" lIns="91440" tIns="45720" rIns="0" bIns="45720" rtlCol="0" anchor="ctr">
            <a:normAutofit/>
          </a:bodyPr>
          <a:lstStyle>
            <a:lvl1pPr algn="l" defTabSz="914400" rtl="0" eaLnBrk="1" latinLnBrk="0" hangingPunct="1">
              <a:lnSpc>
                <a:spcPct val="90000"/>
              </a:lnSpc>
              <a:spcBef>
                <a:spcPct val="0"/>
              </a:spcBef>
              <a:buNone/>
              <a:defRPr lang="en-US" sz="1200" b="0" kern="1200" spc="0" baseline="0" dirty="0">
                <a:solidFill>
                  <a:srgbClr val="0A2B52"/>
                </a:solidFill>
                <a:latin typeface="+mj-lt"/>
                <a:ea typeface="+mj-ea"/>
                <a:cs typeface="+mj-cs"/>
              </a:defRPr>
            </a:lvl1pPr>
          </a:lstStyle>
          <a:p>
            <a:r>
              <a:rPr lang="en-US" sz="1400" b="1" dirty="0">
                <a:solidFill>
                  <a:srgbClr val="002060"/>
                </a:solidFill>
              </a:rPr>
              <a:t>Inland and short sea </a:t>
            </a:r>
          </a:p>
        </p:txBody>
      </p:sp>
      <p:sp>
        <p:nvSpPr>
          <p:cNvPr id="6" name="Content Placeholder 2">
            <a:extLst>
              <a:ext uri="{FF2B5EF4-FFF2-40B4-BE49-F238E27FC236}">
                <a16:creationId xmlns:a16="http://schemas.microsoft.com/office/drawing/2014/main" id="{68E412A5-97F8-01A0-D02A-9B6637B1E922}"/>
              </a:ext>
            </a:extLst>
          </p:cNvPr>
          <p:cNvSpPr txBox="1">
            <a:spLocks/>
          </p:cNvSpPr>
          <p:nvPr/>
        </p:nvSpPr>
        <p:spPr>
          <a:xfrm>
            <a:off x="413044" y="2070425"/>
            <a:ext cx="3202992" cy="33196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050" kern="1200">
                <a:solidFill>
                  <a:srgbClr val="0A2B5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rgbClr val="0A2B5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900" kern="1200">
                <a:solidFill>
                  <a:srgbClr val="0A2B5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 kern="1200">
                <a:solidFill>
                  <a:srgbClr val="0A2B5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800" kern="1200">
                <a:solidFill>
                  <a:srgbClr val="0A2B5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1000" b="1" dirty="0">
                <a:solidFill>
                  <a:srgbClr val="002060"/>
                </a:solidFill>
              </a:rPr>
              <a:t>Designer:	</a:t>
            </a:r>
            <a:r>
              <a:rPr lang="en-GB" sz="1000" dirty="0">
                <a:solidFill>
                  <a:srgbClr val="002060"/>
                </a:solidFill>
              </a:rPr>
              <a:t>Naval Dynamics, Norway</a:t>
            </a:r>
          </a:p>
          <a:p>
            <a:pPr algn="just"/>
            <a:r>
              <a:rPr lang="en-GB" sz="1000" b="1" dirty="0">
                <a:solidFill>
                  <a:srgbClr val="002060"/>
                </a:solidFill>
              </a:rPr>
              <a:t>Status: 	</a:t>
            </a:r>
            <a:r>
              <a:rPr lang="en-GB" sz="1000" dirty="0">
                <a:solidFill>
                  <a:srgbClr val="002060"/>
                </a:solidFill>
              </a:rPr>
              <a:t>Shipyard and system supplier 	quotes received</a:t>
            </a:r>
          </a:p>
          <a:p>
            <a:pPr algn="just"/>
            <a:r>
              <a:rPr lang="en-GB" sz="1000" b="1" dirty="0">
                <a:solidFill>
                  <a:srgbClr val="002060"/>
                </a:solidFill>
              </a:rPr>
              <a:t>Ship </a:t>
            </a:r>
          </a:p>
          <a:p>
            <a:pPr marL="0" indent="0" algn="just">
              <a:buNone/>
            </a:pPr>
            <a:r>
              <a:rPr lang="en-GB" sz="1000" b="1" dirty="0">
                <a:solidFill>
                  <a:srgbClr val="002060"/>
                </a:solidFill>
              </a:rPr>
              <a:t>       system:	</a:t>
            </a:r>
            <a:r>
              <a:rPr lang="en-GB" sz="1000" dirty="0">
                <a:solidFill>
                  <a:srgbClr val="002060"/>
                </a:solidFill>
              </a:rPr>
              <a:t>RFP issued Q2 2024</a:t>
            </a:r>
          </a:p>
          <a:p>
            <a:pPr algn="just"/>
            <a:r>
              <a:rPr lang="en-GB" sz="1000" b="1" dirty="0">
                <a:solidFill>
                  <a:srgbClr val="002060"/>
                </a:solidFill>
              </a:rPr>
              <a:t>Shipyard: </a:t>
            </a:r>
            <a:r>
              <a:rPr lang="en-GB" sz="1000" dirty="0">
                <a:solidFill>
                  <a:srgbClr val="002060"/>
                </a:solidFill>
              </a:rPr>
              <a:t>	issued in Q2 2024</a:t>
            </a:r>
          </a:p>
          <a:p>
            <a:pPr marL="914400" lvl="2" indent="0" algn="just">
              <a:buNone/>
            </a:pPr>
            <a:r>
              <a:rPr lang="en-GB" sz="1000" dirty="0">
                <a:solidFill>
                  <a:srgbClr val="002060"/>
                </a:solidFill>
              </a:rPr>
              <a:t>targeting EU and Turkish yards</a:t>
            </a:r>
          </a:p>
          <a:p>
            <a:pPr algn="just"/>
            <a:r>
              <a:rPr lang="en-GB" sz="1000" b="1" dirty="0">
                <a:solidFill>
                  <a:srgbClr val="002060"/>
                </a:solidFill>
              </a:rPr>
              <a:t>Energy </a:t>
            </a:r>
          </a:p>
          <a:p>
            <a:pPr marL="0" indent="0" algn="just">
              <a:buNone/>
            </a:pPr>
            <a:r>
              <a:rPr lang="en-GB" sz="1000" b="1" dirty="0">
                <a:solidFill>
                  <a:srgbClr val="002060"/>
                </a:solidFill>
              </a:rPr>
              <a:t>         providers:	</a:t>
            </a:r>
            <a:r>
              <a:rPr lang="en-GB" sz="1000" dirty="0">
                <a:solidFill>
                  <a:srgbClr val="002060"/>
                </a:solidFill>
              </a:rPr>
              <a:t>LOI with ZES</a:t>
            </a:r>
            <a:r>
              <a:rPr lang="en-GB" sz="1000" b="1" dirty="0">
                <a:solidFill>
                  <a:srgbClr val="002060"/>
                </a:solidFill>
              </a:rPr>
              <a:t>, </a:t>
            </a:r>
            <a:r>
              <a:rPr lang="en-GB" sz="1000" dirty="0">
                <a:solidFill>
                  <a:srgbClr val="002060"/>
                </a:solidFill>
              </a:rPr>
              <a:t>negotiation with 	other possible 	providers </a:t>
            </a:r>
          </a:p>
          <a:p>
            <a:pPr algn="just"/>
            <a:r>
              <a:rPr lang="en-GB" sz="1000" b="1" dirty="0">
                <a:solidFill>
                  <a:srgbClr val="002060"/>
                </a:solidFill>
              </a:rPr>
              <a:t>Funding</a:t>
            </a:r>
            <a:r>
              <a:rPr lang="en-GB" sz="1000" dirty="0">
                <a:solidFill>
                  <a:srgbClr val="002060"/>
                </a:solidFill>
              </a:rPr>
              <a:t>	LOI by investment fund received 	for 	first 2 to 10 units</a:t>
            </a:r>
          </a:p>
          <a:p>
            <a:endParaRPr lang="en-GB" sz="1000" dirty="0">
              <a:solidFill>
                <a:srgbClr val="002060"/>
              </a:solidFill>
            </a:endParaRPr>
          </a:p>
          <a:p>
            <a:endParaRPr lang="en-GB" sz="1000" dirty="0">
              <a:solidFill>
                <a:srgbClr val="002060"/>
              </a:solidFill>
            </a:endParaRPr>
          </a:p>
          <a:p>
            <a:endParaRPr lang="en-GB" sz="1400" dirty="0">
              <a:solidFill>
                <a:srgbClr val="002060"/>
              </a:solidFill>
            </a:endParaRPr>
          </a:p>
          <a:p>
            <a:pPr marL="0" indent="0">
              <a:buNone/>
            </a:pPr>
            <a:endParaRPr lang="en-GB" sz="1350" dirty="0"/>
          </a:p>
        </p:txBody>
      </p:sp>
      <p:sp>
        <p:nvSpPr>
          <p:cNvPr id="7" name="Content Placeholder 2">
            <a:extLst>
              <a:ext uri="{FF2B5EF4-FFF2-40B4-BE49-F238E27FC236}">
                <a16:creationId xmlns:a16="http://schemas.microsoft.com/office/drawing/2014/main" id="{7FFF3452-FDF5-F66D-4DD8-34752D3D067F}"/>
              </a:ext>
            </a:extLst>
          </p:cNvPr>
          <p:cNvSpPr txBox="1">
            <a:spLocks/>
          </p:cNvSpPr>
          <p:nvPr/>
        </p:nvSpPr>
        <p:spPr>
          <a:xfrm>
            <a:off x="8146470" y="2069185"/>
            <a:ext cx="3306975" cy="318329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050" kern="1200">
                <a:solidFill>
                  <a:srgbClr val="0A2B5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rgbClr val="0A2B5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900" kern="1200">
                <a:solidFill>
                  <a:srgbClr val="0A2B5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 kern="1200">
                <a:solidFill>
                  <a:srgbClr val="0A2B5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800" kern="1200">
                <a:solidFill>
                  <a:srgbClr val="0A2B5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300" b="1" dirty="0">
                <a:solidFill>
                  <a:srgbClr val="002060"/>
                </a:solidFill>
              </a:rPr>
              <a:t>Designer:	</a:t>
            </a:r>
            <a:r>
              <a:rPr lang="en-GB" sz="1300" dirty="0" err="1">
                <a:solidFill>
                  <a:srgbClr val="002060"/>
                </a:solidFill>
              </a:rPr>
              <a:t>Conoship</a:t>
            </a:r>
            <a:r>
              <a:rPr lang="en-GB" sz="1300" dirty="0">
                <a:solidFill>
                  <a:srgbClr val="002060"/>
                </a:solidFill>
              </a:rPr>
              <a:t>, The Netherlands</a:t>
            </a:r>
          </a:p>
          <a:p>
            <a:r>
              <a:rPr lang="en-GB" sz="1300" b="1" dirty="0">
                <a:solidFill>
                  <a:srgbClr val="002060"/>
                </a:solidFill>
              </a:rPr>
              <a:t>Status: 	</a:t>
            </a:r>
            <a:r>
              <a:rPr lang="en-GB" sz="1300" dirty="0">
                <a:solidFill>
                  <a:srgbClr val="002060"/>
                </a:solidFill>
              </a:rPr>
              <a:t>design and specifications in 	progress</a:t>
            </a:r>
          </a:p>
          <a:p>
            <a:r>
              <a:rPr lang="en-GB" sz="1300" b="1" dirty="0">
                <a:solidFill>
                  <a:srgbClr val="002060"/>
                </a:solidFill>
              </a:rPr>
              <a:t>Ship </a:t>
            </a:r>
          </a:p>
          <a:p>
            <a:pPr marL="0" indent="0">
              <a:buNone/>
            </a:pPr>
            <a:r>
              <a:rPr lang="en-GB" sz="1300" b="1" dirty="0">
                <a:solidFill>
                  <a:srgbClr val="002060"/>
                </a:solidFill>
              </a:rPr>
              <a:t>      system:	</a:t>
            </a:r>
            <a:r>
              <a:rPr lang="en-GB" sz="1300" dirty="0">
                <a:solidFill>
                  <a:srgbClr val="002060"/>
                </a:solidFill>
              </a:rPr>
              <a:t>RFP to be issued Q3 2025</a:t>
            </a:r>
          </a:p>
          <a:p>
            <a:r>
              <a:rPr lang="en-GB" sz="1300" b="1" dirty="0">
                <a:solidFill>
                  <a:srgbClr val="002060"/>
                </a:solidFill>
              </a:rPr>
              <a:t>Propulsion: </a:t>
            </a:r>
            <a:r>
              <a:rPr lang="en-GB" sz="1300" dirty="0">
                <a:solidFill>
                  <a:srgbClr val="002060"/>
                </a:solidFill>
              </a:rPr>
              <a:t>definition of zero emission 	propulsion roadmap under 	development</a:t>
            </a:r>
          </a:p>
          <a:p>
            <a:r>
              <a:rPr lang="en-GB" sz="1300" b="1" dirty="0">
                <a:solidFill>
                  <a:srgbClr val="002060"/>
                </a:solidFill>
              </a:rPr>
              <a:t>Shipyard: </a:t>
            </a:r>
            <a:r>
              <a:rPr lang="en-GB" sz="1300" dirty="0">
                <a:solidFill>
                  <a:srgbClr val="002060"/>
                </a:solidFill>
              </a:rPr>
              <a:t>	to be issued in Q3 2026</a:t>
            </a:r>
          </a:p>
          <a:p>
            <a:pPr marL="914400" lvl="2" indent="0">
              <a:buNone/>
            </a:pPr>
            <a:r>
              <a:rPr lang="en-GB" sz="1300" dirty="0">
                <a:solidFill>
                  <a:srgbClr val="002060"/>
                </a:solidFill>
              </a:rPr>
              <a:t>targeting EU and Turkish yards</a:t>
            </a:r>
          </a:p>
          <a:p>
            <a:r>
              <a:rPr lang="en-GB" sz="1300" b="1" dirty="0">
                <a:solidFill>
                  <a:srgbClr val="002060"/>
                </a:solidFill>
              </a:rPr>
              <a:t>Energy </a:t>
            </a:r>
          </a:p>
          <a:p>
            <a:pPr marL="0" indent="0">
              <a:buNone/>
            </a:pPr>
            <a:r>
              <a:rPr lang="en-GB" sz="1300" b="1" dirty="0">
                <a:solidFill>
                  <a:srgbClr val="002060"/>
                </a:solidFill>
              </a:rPr>
              <a:t>       providers: </a:t>
            </a:r>
            <a:r>
              <a:rPr lang="en-GB" sz="1300" dirty="0">
                <a:solidFill>
                  <a:srgbClr val="002060"/>
                </a:solidFill>
              </a:rPr>
              <a:t>negotiation with possible providers </a:t>
            </a:r>
          </a:p>
          <a:p>
            <a:r>
              <a:rPr lang="en-GB" sz="1300" b="1" dirty="0">
                <a:solidFill>
                  <a:srgbClr val="002060"/>
                </a:solidFill>
              </a:rPr>
              <a:t>Other:</a:t>
            </a:r>
            <a:r>
              <a:rPr lang="en-GB" sz="1300" dirty="0">
                <a:solidFill>
                  <a:srgbClr val="002060"/>
                </a:solidFill>
              </a:rPr>
              <a:t>	</a:t>
            </a:r>
            <a:r>
              <a:rPr lang="en-GB" sz="1300" dirty="0" err="1">
                <a:solidFill>
                  <a:srgbClr val="002060"/>
                </a:solidFill>
              </a:rPr>
              <a:t>AiP</a:t>
            </a:r>
            <a:r>
              <a:rPr lang="en-GB" sz="1300" dirty="0">
                <a:solidFill>
                  <a:srgbClr val="002060"/>
                </a:solidFill>
              </a:rPr>
              <a:t> received from Lloyds Register</a:t>
            </a:r>
          </a:p>
          <a:p>
            <a:r>
              <a:rPr lang="en-GB" sz="1300" b="1" dirty="0">
                <a:solidFill>
                  <a:srgbClr val="002060"/>
                </a:solidFill>
              </a:rPr>
              <a:t>Funding</a:t>
            </a:r>
            <a:r>
              <a:rPr lang="en-GB" sz="1300" dirty="0">
                <a:solidFill>
                  <a:srgbClr val="002060"/>
                </a:solidFill>
              </a:rPr>
              <a:t>	To be initiated after LOI’s on 	charter agreements</a:t>
            </a:r>
          </a:p>
          <a:p>
            <a:endParaRPr lang="en-GB" sz="1100" dirty="0">
              <a:solidFill>
                <a:srgbClr val="002060"/>
              </a:solidFill>
            </a:endParaRPr>
          </a:p>
          <a:p>
            <a:pPr marL="0" indent="0">
              <a:buNone/>
            </a:pPr>
            <a:endParaRPr lang="en-GB" sz="1300" dirty="0">
              <a:solidFill>
                <a:srgbClr val="002060"/>
              </a:solidFill>
            </a:endParaRPr>
          </a:p>
          <a:p>
            <a:endParaRPr lang="en-GB" sz="1300" dirty="0">
              <a:solidFill>
                <a:srgbClr val="002060"/>
              </a:solidFill>
            </a:endParaRPr>
          </a:p>
          <a:p>
            <a:endParaRPr lang="en-GB" sz="1300" dirty="0"/>
          </a:p>
        </p:txBody>
      </p:sp>
      <p:sp>
        <p:nvSpPr>
          <p:cNvPr id="8" name="Rectangle: Rounded Corners 7">
            <a:extLst>
              <a:ext uri="{FF2B5EF4-FFF2-40B4-BE49-F238E27FC236}">
                <a16:creationId xmlns:a16="http://schemas.microsoft.com/office/drawing/2014/main" id="{586D5B8C-266A-F8C5-BC73-6E95BBC5ADD6}"/>
              </a:ext>
            </a:extLst>
          </p:cNvPr>
          <p:cNvSpPr/>
          <p:nvPr/>
        </p:nvSpPr>
        <p:spPr>
          <a:xfrm>
            <a:off x="413044" y="1456738"/>
            <a:ext cx="3214544" cy="183732"/>
          </a:xfrm>
          <a:prstGeom prst="round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X barges</a:t>
            </a:r>
            <a:endParaRPr lang="en-GB" sz="1400" b="1" dirty="0">
              <a:solidFill>
                <a:schemeClr val="tx1"/>
              </a:solidFill>
            </a:endParaRPr>
          </a:p>
        </p:txBody>
      </p:sp>
      <p:sp>
        <p:nvSpPr>
          <p:cNvPr id="9" name="Rectangle: Rounded Corners 8">
            <a:extLst>
              <a:ext uri="{FF2B5EF4-FFF2-40B4-BE49-F238E27FC236}">
                <a16:creationId xmlns:a16="http://schemas.microsoft.com/office/drawing/2014/main" id="{A258BD3E-8072-2C63-A92E-03A31E3DF84A}"/>
              </a:ext>
            </a:extLst>
          </p:cNvPr>
          <p:cNvSpPr/>
          <p:nvPr/>
        </p:nvSpPr>
        <p:spPr>
          <a:xfrm>
            <a:off x="8146471" y="1478177"/>
            <a:ext cx="3214544" cy="183732"/>
          </a:xfrm>
          <a:prstGeom prst="round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Zulu Mass</a:t>
            </a:r>
            <a:endParaRPr lang="en-GB" sz="1400" b="1" dirty="0">
              <a:solidFill>
                <a:schemeClr val="tx1"/>
              </a:solidFill>
            </a:endParaRPr>
          </a:p>
        </p:txBody>
      </p:sp>
      <p:sp>
        <p:nvSpPr>
          <p:cNvPr id="12" name="Rectangle: Rounded Corners 7">
            <a:extLst>
              <a:ext uri="{FF2B5EF4-FFF2-40B4-BE49-F238E27FC236}">
                <a16:creationId xmlns:a16="http://schemas.microsoft.com/office/drawing/2014/main" id="{362C8458-05FE-354D-E951-334EF817C802}"/>
              </a:ext>
            </a:extLst>
          </p:cNvPr>
          <p:cNvSpPr/>
          <p:nvPr/>
        </p:nvSpPr>
        <p:spPr>
          <a:xfrm>
            <a:off x="4200410" y="1467913"/>
            <a:ext cx="3214544" cy="183732"/>
          </a:xfrm>
          <a:prstGeom prst="round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Y barges</a:t>
            </a:r>
            <a:endParaRPr lang="en-GB" sz="1400" b="1" dirty="0">
              <a:solidFill>
                <a:schemeClr val="tx1"/>
              </a:solidFill>
            </a:endParaRPr>
          </a:p>
        </p:txBody>
      </p:sp>
      <p:sp>
        <p:nvSpPr>
          <p:cNvPr id="13" name="Content Placeholder 2">
            <a:extLst>
              <a:ext uri="{FF2B5EF4-FFF2-40B4-BE49-F238E27FC236}">
                <a16:creationId xmlns:a16="http://schemas.microsoft.com/office/drawing/2014/main" id="{80ED6906-E868-BB17-7B1C-00EA3FBFC15B}"/>
              </a:ext>
            </a:extLst>
          </p:cNvPr>
          <p:cNvSpPr txBox="1">
            <a:spLocks/>
          </p:cNvSpPr>
          <p:nvPr/>
        </p:nvSpPr>
        <p:spPr>
          <a:xfrm>
            <a:off x="4273981" y="2069185"/>
            <a:ext cx="3214544" cy="33414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050" kern="1200">
                <a:solidFill>
                  <a:srgbClr val="0A2B5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rgbClr val="0A2B5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900" kern="1200">
                <a:solidFill>
                  <a:srgbClr val="0A2B5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 kern="1200">
                <a:solidFill>
                  <a:srgbClr val="0A2B5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800" kern="1200">
                <a:solidFill>
                  <a:srgbClr val="0A2B5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100" b="1" dirty="0">
                <a:solidFill>
                  <a:srgbClr val="002060"/>
                </a:solidFill>
              </a:rPr>
              <a:t>Designer:	</a:t>
            </a:r>
            <a:r>
              <a:rPr lang="en-GB" sz="1100" dirty="0">
                <a:solidFill>
                  <a:srgbClr val="002060"/>
                </a:solidFill>
              </a:rPr>
              <a:t>TBD</a:t>
            </a:r>
          </a:p>
          <a:p>
            <a:r>
              <a:rPr lang="en-GB" sz="1100" b="1" dirty="0">
                <a:solidFill>
                  <a:srgbClr val="002060"/>
                </a:solidFill>
              </a:rPr>
              <a:t>Status: 	</a:t>
            </a:r>
            <a:r>
              <a:rPr lang="en-GB" sz="1100" dirty="0">
                <a:solidFill>
                  <a:srgbClr val="002060"/>
                </a:solidFill>
              </a:rPr>
              <a:t>design and specifications in 	progress</a:t>
            </a:r>
          </a:p>
          <a:p>
            <a:r>
              <a:rPr lang="en-GB" sz="1100" b="1" dirty="0">
                <a:solidFill>
                  <a:srgbClr val="002060"/>
                </a:solidFill>
              </a:rPr>
              <a:t>Ship </a:t>
            </a:r>
          </a:p>
          <a:p>
            <a:pPr marL="0" indent="0">
              <a:buNone/>
            </a:pPr>
            <a:r>
              <a:rPr lang="en-GB" sz="1100" b="1" dirty="0">
                <a:solidFill>
                  <a:srgbClr val="002060"/>
                </a:solidFill>
              </a:rPr>
              <a:t>      system:	</a:t>
            </a:r>
            <a:r>
              <a:rPr lang="en-GB" sz="1100" dirty="0">
                <a:solidFill>
                  <a:srgbClr val="002060"/>
                </a:solidFill>
              </a:rPr>
              <a:t>RFP to be issued Q3 2025</a:t>
            </a:r>
          </a:p>
          <a:p>
            <a:r>
              <a:rPr lang="en-GB" sz="1100" b="1" dirty="0">
                <a:solidFill>
                  <a:srgbClr val="002060"/>
                </a:solidFill>
              </a:rPr>
              <a:t>Propulsion: </a:t>
            </a:r>
            <a:r>
              <a:rPr lang="en-GB" sz="1100" dirty="0">
                <a:solidFill>
                  <a:srgbClr val="002060"/>
                </a:solidFill>
              </a:rPr>
              <a:t>definition of zero emission 	propulsion roadmap finalised</a:t>
            </a:r>
          </a:p>
          <a:p>
            <a:r>
              <a:rPr lang="en-GB" sz="1100" b="1" dirty="0">
                <a:solidFill>
                  <a:srgbClr val="002060"/>
                </a:solidFill>
              </a:rPr>
              <a:t>Shipyard: </a:t>
            </a:r>
            <a:r>
              <a:rPr lang="en-GB" sz="1100" dirty="0">
                <a:solidFill>
                  <a:srgbClr val="002060"/>
                </a:solidFill>
              </a:rPr>
              <a:t>	to be issued in Q2 2025</a:t>
            </a:r>
          </a:p>
          <a:p>
            <a:pPr marL="914400" lvl="2" indent="0">
              <a:buNone/>
            </a:pPr>
            <a:r>
              <a:rPr lang="en-GB" sz="1100" dirty="0">
                <a:solidFill>
                  <a:srgbClr val="002060"/>
                </a:solidFill>
              </a:rPr>
              <a:t>targeting EU yards</a:t>
            </a:r>
          </a:p>
          <a:p>
            <a:r>
              <a:rPr lang="en-GB" sz="1100" b="1" dirty="0">
                <a:solidFill>
                  <a:srgbClr val="002060"/>
                </a:solidFill>
              </a:rPr>
              <a:t>Energy </a:t>
            </a:r>
          </a:p>
          <a:p>
            <a:pPr marL="0" indent="0">
              <a:buNone/>
            </a:pPr>
            <a:r>
              <a:rPr lang="en-GB" sz="1100" b="1" dirty="0">
                <a:solidFill>
                  <a:srgbClr val="002060"/>
                </a:solidFill>
              </a:rPr>
              <a:t>       providers: </a:t>
            </a:r>
            <a:r>
              <a:rPr lang="en-GB" sz="1100" dirty="0">
                <a:solidFill>
                  <a:srgbClr val="002060"/>
                </a:solidFill>
              </a:rPr>
              <a:t>negotiation with 	         	possible providers </a:t>
            </a:r>
          </a:p>
          <a:p>
            <a:r>
              <a:rPr lang="en-GB" sz="1100" b="1" dirty="0">
                <a:solidFill>
                  <a:srgbClr val="002060"/>
                </a:solidFill>
              </a:rPr>
              <a:t>Funding</a:t>
            </a:r>
            <a:r>
              <a:rPr lang="en-GB" sz="1100" dirty="0">
                <a:solidFill>
                  <a:srgbClr val="002060"/>
                </a:solidFill>
              </a:rPr>
              <a:t>	To be initiated after LOI of first 	2 charter agreements</a:t>
            </a:r>
          </a:p>
          <a:p>
            <a:endParaRPr lang="en-GB" sz="1100" dirty="0">
              <a:solidFill>
                <a:srgbClr val="002060"/>
              </a:solidFill>
            </a:endParaRPr>
          </a:p>
          <a:p>
            <a:pPr marL="0" indent="0">
              <a:buNone/>
            </a:pPr>
            <a:endParaRPr lang="en-GB" sz="1400" dirty="0">
              <a:solidFill>
                <a:srgbClr val="002060"/>
              </a:solidFill>
            </a:endParaRPr>
          </a:p>
          <a:p>
            <a:endParaRPr lang="en-GB" sz="1300" dirty="0">
              <a:solidFill>
                <a:srgbClr val="002060"/>
              </a:solidFill>
            </a:endParaRPr>
          </a:p>
          <a:p>
            <a:endParaRPr lang="en-GB" sz="1300" dirty="0">
              <a:solidFill>
                <a:srgbClr val="002060"/>
              </a:solidFill>
            </a:endParaRPr>
          </a:p>
          <a:p>
            <a:endParaRPr lang="en-GB" sz="1300" dirty="0"/>
          </a:p>
        </p:txBody>
      </p:sp>
    </p:spTree>
    <p:extLst>
      <p:ext uri="{BB962C8B-B14F-4D97-AF65-F5344CB8AC3E}">
        <p14:creationId xmlns:p14="http://schemas.microsoft.com/office/powerpoint/2010/main" val="354046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4EBA0-F2DB-D15B-F8A3-77FD9B45CDF9}"/>
              </a:ext>
            </a:extLst>
          </p:cNvPr>
          <p:cNvSpPr>
            <a:spLocks noGrp="1"/>
          </p:cNvSpPr>
          <p:nvPr>
            <p:ph type="ctrTitle"/>
          </p:nvPr>
        </p:nvSpPr>
        <p:spPr/>
        <p:txBody>
          <a:bodyPr/>
          <a:lstStyle/>
          <a:p>
            <a:r>
              <a:rPr lang="en-BE" dirty="0"/>
              <a:t>Vessels in development </a:t>
            </a:r>
          </a:p>
        </p:txBody>
      </p:sp>
      <p:pic>
        <p:nvPicPr>
          <p:cNvPr id="4" name="Content Placeholder 4">
            <a:extLst>
              <a:ext uri="{FF2B5EF4-FFF2-40B4-BE49-F238E27FC236}">
                <a16:creationId xmlns:a16="http://schemas.microsoft.com/office/drawing/2014/main" id="{2FD7557F-E707-6E46-07BC-AB4E2E7F7E8B}"/>
              </a:ext>
            </a:extLst>
          </p:cNvPr>
          <p:cNvPicPr>
            <a:picLocks noChangeAspect="1"/>
          </p:cNvPicPr>
          <p:nvPr/>
        </p:nvPicPr>
        <p:blipFill>
          <a:blip r:embed="rId2"/>
          <a:stretch>
            <a:fillRect/>
          </a:stretch>
        </p:blipFill>
        <p:spPr>
          <a:xfrm>
            <a:off x="185408" y="1144877"/>
            <a:ext cx="5029859" cy="3127029"/>
          </a:xfrm>
          <a:prstGeom prst="rect">
            <a:avLst/>
          </a:prstGeom>
        </p:spPr>
      </p:pic>
      <p:pic>
        <p:nvPicPr>
          <p:cNvPr id="5" name="Picture 4" descr="A drawing of a building&#10;&#10;Description automatically generated">
            <a:extLst>
              <a:ext uri="{FF2B5EF4-FFF2-40B4-BE49-F238E27FC236}">
                <a16:creationId xmlns:a16="http://schemas.microsoft.com/office/drawing/2014/main" id="{BDE3C191-ADAB-EDE2-4385-F71D868F5A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5098" y="4617941"/>
            <a:ext cx="6240026" cy="1825401"/>
          </a:xfrm>
          <a:prstGeom prst="rect">
            <a:avLst/>
          </a:prstGeom>
        </p:spPr>
      </p:pic>
      <p:sp>
        <p:nvSpPr>
          <p:cNvPr id="7" name="TextBox 6">
            <a:extLst>
              <a:ext uri="{FF2B5EF4-FFF2-40B4-BE49-F238E27FC236}">
                <a16:creationId xmlns:a16="http://schemas.microsoft.com/office/drawing/2014/main" id="{DF558D59-749F-2434-6B67-F977210F34F7}"/>
              </a:ext>
            </a:extLst>
          </p:cNvPr>
          <p:cNvSpPr txBox="1"/>
          <p:nvPr/>
        </p:nvSpPr>
        <p:spPr>
          <a:xfrm>
            <a:off x="5497742" y="4617941"/>
            <a:ext cx="973728" cy="369332"/>
          </a:xfrm>
          <a:prstGeom prst="rect">
            <a:avLst/>
          </a:prstGeom>
          <a:noFill/>
        </p:spPr>
        <p:txBody>
          <a:bodyPr wrap="none" rtlCol="0">
            <a:spAutoFit/>
          </a:bodyPr>
          <a:lstStyle/>
          <a:p>
            <a:r>
              <a:rPr lang="en-BE" b="1" dirty="0">
                <a:solidFill>
                  <a:srgbClr val="0070C0"/>
                </a:solidFill>
              </a:rPr>
              <a:t>Y-barge</a:t>
            </a:r>
          </a:p>
        </p:txBody>
      </p:sp>
      <p:sp>
        <p:nvSpPr>
          <p:cNvPr id="8" name="TextBox 7">
            <a:extLst>
              <a:ext uri="{FF2B5EF4-FFF2-40B4-BE49-F238E27FC236}">
                <a16:creationId xmlns:a16="http://schemas.microsoft.com/office/drawing/2014/main" id="{E720B26E-BB01-17A8-7A3E-AC0521D07100}"/>
              </a:ext>
            </a:extLst>
          </p:cNvPr>
          <p:cNvSpPr txBox="1"/>
          <p:nvPr/>
        </p:nvSpPr>
        <p:spPr>
          <a:xfrm>
            <a:off x="8375605" y="1324869"/>
            <a:ext cx="1399037" cy="369332"/>
          </a:xfrm>
          <a:prstGeom prst="rect">
            <a:avLst/>
          </a:prstGeom>
          <a:noFill/>
        </p:spPr>
        <p:txBody>
          <a:bodyPr wrap="none" rtlCol="0">
            <a:spAutoFit/>
          </a:bodyPr>
          <a:lstStyle/>
          <a:p>
            <a:r>
              <a:rPr lang="en-BE" b="1" dirty="0">
                <a:solidFill>
                  <a:srgbClr val="0070C0"/>
                </a:solidFill>
              </a:rPr>
              <a:t>ZULU MASS</a:t>
            </a:r>
          </a:p>
        </p:txBody>
      </p:sp>
      <p:pic>
        <p:nvPicPr>
          <p:cNvPr id="3" name="Picture 2" descr="A white ship with red boxes on it&#10;&#10;Description automatically generated">
            <a:extLst>
              <a:ext uri="{FF2B5EF4-FFF2-40B4-BE49-F238E27FC236}">
                <a16:creationId xmlns:a16="http://schemas.microsoft.com/office/drawing/2014/main" id="{D8B08DDF-AC27-2181-8B45-02A03FEB1D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7792" y="1688516"/>
            <a:ext cx="4614662" cy="2756408"/>
          </a:xfrm>
          <a:prstGeom prst="rect">
            <a:avLst/>
          </a:prstGeom>
        </p:spPr>
      </p:pic>
    </p:spTree>
    <p:extLst>
      <p:ext uri="{BB962C8B-B14F-4D97-AF65-F5344CB8AC3E}">
        <p14:creationId xmlns:p14="http://schemas.microsoft.com/office/powerpoint/2010/main" val="23092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E61D3-91CB-E27A-0C00-F44760983B4A}"/>
              </a:ext>
            </a:extLst>
          </p:cNvPr>
          <p:cNvSpPr>
            <a:spLocks noGrp="1"/>
          </p:cNvSpPr>
          <p:nvPr>
            <p:ph type="ctrTitle"/>
          </p:nvPr>
        </p:nvSpPr>
        <p:spPr/>
        <p:txBody>
          <a:bodyPr/>
          <a:lstStyle/>
          <a:p>
            <a:r>
              <a:rPr lang="fr-FR" dirty="0"/>
              <a:t>Commercial pipeline</a:t>
            </a:r>
            <a:endParaRPr lang="en-GB" dirty="0"/>
          </a:p>
        </p:txBody>
      </p:sp>
      <p:sp>
        <p:nvSpPr>
          <p:cNvPr id="3" name="Content Placeholder 2">
            <a:extLst>
              <a:ext uri="{FF2B5EF4-FFF2-40B4-BE49-F238E27FC236}">
                <a16:creationId xmlns:a16="http://schemas.microsoft.com/office/drawing/2014/main" id="{A8EA2563-1CFE-9E1A-DF11-716CE7B0355B}"/>
              </a:ext>
            </a:extLst>
          </p:cNvPr>
          <p:cNvSpPr>
            <a:spLocks noGrp="1"/>
          </p:cNvSpPr>
          <p:nvPr>
            <p:ph idx="1"/>
          </p:nvPr>
        </p:nvSpPr>
        <p:spPr>
          <a:xfrm>
            <a:off x="578093" y="2070425"/>
            <a:ext cx="4885566" cy="4335291"/>
          </a:xfrm>
        </p:spPr>
        <p:txBody>
          <a:bodyPr>
            <a:normAutofit/>
          </a:bodyPr>
          <a:lstStyle/>
          <a:p>
            <a:r>
              <a:rPr lang="en-GB" sz="1300" dirty="0">
                <a:solidFill>
                  <a:srgbClr val="002060"/>
                </a:solidFill>
              </a:rPr>
              <a:t>Time charter of up to 10x X-barges with a Dutch inland shipping line under final negotiation</a:t>
            </a:r>
          </a:p>
          <a:p>
            <a:r>
              <a:rPr lang="en-GB" sz="1300" dirty="0">
                <a:solidFill>
                  <a:srgbClr val="002060"/>
                </a:solidFill>
              </a:rPr>
              <a:t>Time charter with another Dutch inland shipping line for 10x Y-barges under discussions </a:t>
            </a:r>
          </a:p>
          <a:p>
            <a:r>
              <a:rPr lang="en-GB" sz="1300" dirty="0">
                <a:solidFill>
                  <a:srgbClr val="002060"/>
                </a:solidFill>
              </a:rPr>
              <a:t>Start of discussions on use of X and Y  barges with other potential users</a:t>
            </a:r>
          </a:p>
          <a:p>
            <a:r>
              <a:rPr lang="en-GB" sz="1300" dirty="0">
                <a:solidFill>
                  <a:srgbClr val="002060"/>
                </a:solidFill>
              </a:rPr>
              <a:t>Identification of other potential clients started</a:t>
            </a:r>
            <a:endParaRPr lang="en-GB" sz="1300" dirty="0"/>
          </a:p>
        </p:txBody>
      </p:sp>
      <p:sp>
        <p:nvSpPr>
          <p:cNvPr id="4" name="Slide Number Placeholder 3">
            <a:extLst>
              <a:ext uri="{FF2B5EF4-FFF2-40B4-BE49-F238E27FC236}">
                <a16:creationId xmlns:a16="http://schemas.microsoft.com/office/drawing/2014/main" id="{62DDCF9F-83C7-9BAB-4B3E-74CD2CA69E0D}"/>
              </a:ext>
            </a:extLst>
          </p:cNvPr>
          <p:cNvSpPr>
            <a:spLocks noGrp="1"/>
          </p:cNvSpPr>
          <p:nvPr>
            <p:ph type="sldNum" sz="quarter" idx="12"/>
          </p:nvPr>
        </p:nvSpPr>
        <p:spPr/>
        <p:txBody>
          <a:bodyPr/>
          <a:lstStyle/>
          <a:p>
            <a:fld id="{BD6A381F-7061-4B89-8E80-83C3D49CA6FC}" type="slidenum">
              <a:rPr lang="en-US" smtClean="0"/>
              <a:pPr/>
              <a:t>16</a:t>
            </a:fld>
            <a:endParaRPr lang="en-US"/>
          </a:p>
        </p:txBody>
      </p:sp>
      <p:sp>
        <p:nvSpPr>
          <p:cNvPr id="6" name="Rectangle: Rounded Corners 5">
            <a:extLst>
              <a:ext uri="{FF2B5EF4-FFF2-40B4-BE49-F238E27FC236}">
                <a16:creationId xmlns:a16="http://schemas.microsoft.com/office/drawing/2014/main" id="{0B8C4805-0C8C-1523-0521-CF6904BDBA55}"/>
              </a:ext>
            </a:extLst>
          </p:cNvPr>
          <p:cNvSpPr/>
          <p:nvPr/>
        </p:nvSpPr>
        <p:spPr>
          <a:xfrm>
            <a:off x="578093" y="1468666"/>
            <a:ext cx="4885566" cy="39541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X/Y barges</a:t>
            </a:r>
            <a:endParaRPr lang="en-GB" sz="1400" b="1" dirty="0">
              <a:solidFill>
                <a:schemeClr val="tx1"/>
              </a:solidFill>
            </a:endParaRPr>
          </a:p>
        </p:txBody>
      </p:sp>
      <p:sp>
        <p:nvSpPr>
          <p:cNvPr id="8" name="Title 1">
            <a:extLst>
              <a:ext uri="{FF2B5EF4-FFF2-40B4-BE49-F238E27FC236}">
                <a16:creationId xmlns:a16="http://schemas.microsoft.com/office/drawing/2014/main" id="{3E36131B-6EC9-0A67-89A5-5DE5CA382363}"/>
              </a:ext>
            </a:extLst>
          </p:cNvPr>
          <p:cNvSpPr txBox="1">
            <a:spLocks/>
          </p:cNvSpPr>
          <p:nvPr/>
        </p:nvSpPr>
        <p:spPr>
          <a:xfrm>
            <a:off x="295206" y="680042"/>
            <a:ext cx="10336907" cy="390859"/>
          </a:xfrm>
          <a:prstGeom prst="rect">
            <a:avLst/>
          </a:prstGeom>
          <a:noFill/>
        </p:spPr>
        <p:txBody>
          <a:bodyPr vert="horz" lIns="91440" tIns="45720" rIns="0" bIns="45720" rtlCol="0" anchor="ctr">
            <a:normAutofit/>
          </a:bodyPr>
          <a:lstStyle>
            <a:lvl1pPr algn="l" defTabSz="914400" rtl="0" eaLnBrk="1" latinLnBrk="0" hangingPunct="1">
              <a:lnSpc>
                <a:spcPct val="90000"/>
              </a:lnSpc>
              <a:spcBef>
                <a:spcPct val="0"/>
              </a:spcBef>
              <a:buNone/>
              <a:defRPr lang="en-US" sz="1200" b="0" kern="1200" spc="0" baseline="0" dirty="0">
                <a:solidFill>
                  <a:srgbClr val="0A2B52"/>
                </a:solidFill>
                <a:latin typeface="+mj-lt"/>
                <a:ea typeface="+mj-ea"/>
                <a:cs typeface="+mj-cs"/>
              </a:defRPr>
            </a:lvl1pPr>
          </a:lstStyle>
          <a:p>
            <a:r>
              <a:rPr lang="en-US" sz="1400" b="1" dirty="0">
                <a:solidFill>
                  <a:srgbClr val="002060"/>
                </a:solidFill>
              </a:rPr>
              <a:t>Promising ongoing discussions</a:t>
            </a:r>
          </a:p>
        </p:txBody>
      </p:sp>
      <p:sp>
        <p:nvSpPr>
          <p:cNvPr id="11" name="Rectangle: Rounded Corners 10">
            <a:extLst>
              <a:ext uri="{FF2B5EF4-FFF2-40B4-BE49-F238E27FC236}">
                <a16:creationId xmlns:a16="http://schemas.microsoft.com/office/drawing/2014/main" id="{B3E89940-38BC-F415-814C-C7858317672A}"/>
              </a:ext>
            </a:extLst>
          </p:cNvPr>
          <p:cNvSpPr/>
          <p:nvPr/>
        </p:nvSpPr>
        <p:spPr>
          <a:xfrm>
            <a:off x="578093" y="4762113"/>
            <a:ext cx="4885566" cy="1415845"/>
          </a:xfrm>
          <a:prstGeom prst="roundRect">
            <a:avLst>
              <a:gd name="adj" fmla="val 70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300" b="1" dirty="0">
                <a:solidFill>
                  <a:srgbClr val="002060"/>
                </a:solidFill>
              </a:rPr>
              <a:t>Increasingly visible pipeline</a:t>
            </a:r>
          </a:p>
          <a:p>
            <a:pPr marL="285750" indent="-285750">
              <a:buFont typeface="Arial" panose="020B0604020202020204" pitchFamily="34" charset="0"/>
              <a:buChar char="•"/>
            </a:pPr>
            <a:r>
              <a:rPr lang="en-GB" sz="1300" b="1" dirty="0">
                <a:solidFill>
                  <a:srgbClr val="002060"/>
                </a:solidFill>
              </a:rPr>
              <a:t>Following pipeline :</a:t>
            </a:r>
          </a:p>
          <a:p>
            <a:pPr marL="742950" lvl="1" indent="-285750">
              <a:buFont typeface="Arial" panose="020B0604020202020204" pitchFamily="34" charset="0"/>
              <a:buChar char="•"/>
            </a:pPr>
            <a:r>
              <a:rPr lang="en-GB" sz="1300" b="1" i="1" dirty="0">
                <a:solidFill>
                  <a:srgbClr val="002060"/>
                </a:solidFill>
              </a:rPr>
              <a:t>2026</a:t>
            </a:r>
            <a:r>
              <a:rPr lang="en-GB" sz="1300" dirty="0">
                <a:solidFill>
                  <a:srgbClr val="002060"/>
                </a:solidFill>
              </a:rPr>
              <a:t> – 2 X + 2 Y</a:t>
            </a:r>
          </a:p>
          <a:p>
            <a:pPr marL="742950" lvl="1" indent="-285750">
              <a:buFont typeface="Arial" panose="020B0604020202020204" pitchFamily="34" charset="0"/>
              <a:buChar char="•"/>
            </a:pPr>
            <a:r>
              <a:rPr lang="en-GB" sz="1300" b="1" i="1" dirty="0">
                <a:solidFill>
                  <a:srgbClr val="002060"/>
                </a:solidFill>
              </a:rPr>
              <a:t>2029</a:t>
            </a:r>
            <a:r>
              <a:rPr lang="en-GB" sz="1300" dirty="0">
                <a:solidFill>
                  <a:srgbClr val="002060"/>
                </a:solidFill>
              </a:rPr>
              <a:t> – 10 X + 10 Y</a:t>
            </a:r>
          </a:p>
          <a:p>
            <a:pPr marL="285750" indent="-285750">
              <a:buFont typeface="Arial" panose="020B0604020202020204" pitchFamily="34" charset="0"/>
              <a:buChar char="•"/>
            </a:pPr>
            <a:r>
              <a:rPr lang="en-GB" sz="1300" b="1" dirty="0">
                <a:solidFill>
                  <a:srgbClr val="002060"/>
                </a:solidFill>
              </a:rPr>
              <a:t>Expect to reach 10% of market </a:t>
            </a:r>
            <a:r>
              <a:rPr lang="en-GB" sz="1300" b="1" dirty="0" err="1">
                <a:solidFill>
                  <a:srgbClr val="002060"/>
                </a:solidFill>
              </a:rPr>
              <a:t>ie</a:t>
            </a:r>
            <a:r>
              <a:rPr lang="en-GB" sz="1300" b="1" dirty="0">
                <a:solidFill>
                  <a:srgbClr val="002060"/>
                </a:solidFill>
              </a:rPr>
              <a:t> 200+ vessels </a:t>
            </a:r>
          </a:p>
        </p:txBody>
      </p:sp>
      <p:sp>
        <p:nvSpPr>
          <p:cNvPr id="12" name="Isosceles Triangle 11">
            <a:extLst>
              <a:ext uri="{FF2B5EF4-FFF2-40B4-BE49-F238E27FC236}">
                <a16:creationId xmlns:a16="http://schemas.microsoft.com/office/drawing/2014/main" id="{ADE0E2BD-3CC9-E8E3-5517-0837EFD18D11}"/>
              </a:ext>
            </a:extLst>
          </p:cNvPr>
          <p:cNvSpPr/>
          <p:nvPr/>
        </p:nvSpPr>
        <p:spPr>
          <a:xfrm rot="10800000">
            <a:off x="578093" y="4071094"/>
            <a:ext cx="4885566" cy="215856"/>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5">
            <a:extLst>
              <a:ext uri="{FF2B5EF4-FFF2-40B4-BE49-F238E27FC236}">
                <a16:creationId xmlns:a16="http://schemas.microsoft.com/office/drawing/2014/main" id="{B1EA7E17-0E03-1FBA-3EBD-A7CDD0690E55}"/>
              </a:ext>
            </a:extLst>
          </p:cNvPr>
          <p:cNvSpPr/>
          <p:nvPr/>
        </p:nvSpPr>
        <p:spPr>
          <a:xfrm>
            <a:off x="6532373" y="1468666"/>
            <a:ext cx="4885566" cy="39541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ZULU MASS</a:t>
            </a:r>
            <a:endParaRPr lang="en-GB" sz="1400" b="1" dirty="0">
              <a:solidFill>
                <a:schemeClr val="tx1"/>
              </a:solidFill>
            </a:endParaRPr>
          </a:p>
        </p:txBody>
      </p:sp>
      <p:sp>
        <p:nvSpPr>
          <p:cNvPr id="9" name="Content Placeholder 2">
            <a:extLst>
              <a:ext uri="{FF2B5EF4-FFF2-40B4-BE49-F238E27FC236}">
                <a16:creationId xmlns:a16="http://schemas.microsoft.com/office/drawing/2014/main" id="{2C4440A1-7133-2374-9731-9950BC1D540D}"/>
              </a:ext>
            </a:extLst>
          </p:cNvPr>
          <p:cNvSpPr txBox="1">
            <a:spLocks/>
          </p:cNvSpPr>
          <p:nvPr/>
        </p:nvSpPr>
        <p:spPr>
          <a:xfrm>
            <a:off x="6532373" y="2067420"/>
            <a:ext cx="4885566" cy="43352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050" kern="1200">
                <a:solidFill>
                  <a:srgbClr val="0A2B5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rgbClr val="0A2B5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900" kern="1200">
                <a:solidFill>
                  <a:srgbClr val="0A2B5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 kern="1200">
                <a:solidFill>
                  <a:srgbClr val="0A2B5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800" kern="1200">
                <a:solidFill>
                  <a:srgbClr val="0A2B5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300" dirty="0">
                <a:solidFill>
                  <a:srgbClr val="002060"/>
                </a:solidFill>
              </a:rPr>
              <a:t>Time charter of up to 2 units with a Dutch short sea shipping line under discussion</a:t>
            </a:r>
          </a:p>
          <a:p>
            <a:r>
              <a:rPr lang="en-GB" sz="1300" dirty="0">
                <a:solidFill>
                  <a:srgbClr val="002060"/>
                </a:solidFill>
              </a:rPr>
              <a:t>Time charter of up to 2 units with a Belgian logistics line under discussion</a:t>
            </a:r>
          </a:p>
          <a:p>
            <a:r>
              <a:rPr lang="en-GB" sz="1300" dirty="0">
                <a:solidFill>
                  <a:srgbClr val="002060"/>
                </a:solidFill>
              </a:rPr>
              <a:t>Identification of other potential clients started</a:t>
            </a:r>
            <a:endParaRPr lang="en-GB" sz="1300" dirty="0"/>
          </a:p>
        </p:txBody>
      </p:sp>
      <p:sp>
        <p:nvSpPr>
          <p:cNvPr id="10" name="Isosceles Triangle 11">
            <a:extLst>
              <a:ext uri="{FF2B5EF4-FFF2-40B4-BE49-F238E27FC236}">
                <a16:creationId xmlns:a16="http://schemas.microsoft.com/office/drawing/2014/main" id="{CF6140AD-C471-DC3A-9546-4D5108E4B6A3}"/>
              </a:ext>
            </a:extLst>
          </p:cNvPr>
          <p:cNvSpPr/>
          <p:nvPr/>
        </p:nvSpPr>
        <p:spPr>
          <a:xfrm rot="10800000">
            <a:off x="6532373" y="4071094"/>
            <a:ext cx="4885566" cy="215856"/>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0">
            <a:extLst>
              <a:ext uri="{FF2B5EF4-FFF2-40B4-BE49-F238E27FC236}">
                <a16:creationId xmlns:a16="http://schemas.microsoft.com/office/drawing/2014/main" id="{AD14DE39-72CE-E500-5E89-508300792AE0}"/>
              </a:ext>
            </a:extLst>
          </p:cNvPr>
          <p:cNvSpPr/>
          <p:nvPr/>
        </p:nvSpPr>
        <p:spPr>
          <a:xfrm>
            <a:off x="6532373" y="4762113"/>
            <a:ext cx="4885566" cy="1415845"/>
          </a:xfrm>
          <a:prstGeom prst="roundRect">
            <a:avLst>
              <a:gd name="adj" fmla="val 70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300" b="1" dirty="0">
                <a:solidFill>
                  <a:srgbClr val="002060"/>
                </a:solidFill>
              </a:rPr>
              <a:t>Following pipeline :</a:t>
            </a:r>
          </a:p>
          <a:p>
            <a:pPr marL="742950" lvl="1" indent="-285750">
              <a:buFont typeface="Arial" panose="020B0604020202020204" pitchFamily="34" charset="0"/>
              <a:buChar char="•"/>
            </a:pPr>
            <a:r>
              <a:rPr lang="en-GB" sz="1300" b="1" i="1" dirty="0">
                <a:solidFill>
                  <a:srgbClr val="002060"/>
                </a:solidFill>
              </a:rPr>
              <a:t>2027</a:t>
            </a:r>
            <a:r>
              <a:rPr lang="en-GB" sz="1300" dirty="0">
                <a:solidFill>
                  <a:srgbClr val="002060"/>
                </a:solidFill>
              </a:rPr>
              <a:t> – 2  ZULU MASS</a:t>
            </a:r>
          </a:p>
          <a:p>
            <a:pPr marL="742950" lvl="1" indent="-285750">
              <a:buFont typeface="Arial" panose="020B0604020202020204" pitchFamily="34" charset="0"/>
              <a:buChar char="•"/>
            </a:pPr>
            <a:r>
              <a:rPr lang="en-GB" sz="1300" b="1" i="1" dirty="0">
                <a:solidFill>
                  <a:srgbClr val="002060"/>
                </a:solidFill>
              </a:rPr>
              <a:t>2029</a:t>
            </a:r>
            <a:r>
              <a:rPr lang="en-GB" sz="1300" dirty="0">
                <a:solidFill>
                  <a:srgbClr val="002060"/>
                </a:solidFill>
              </a:rPr>
              <a:t> – 6 ZULU MASS</a:t>
            </a:r>
          </a:p>
          <a:p>
            <a:pPr marL="285750" indent="-285750">
              <a:buFont typeface="Arial" panose="020B0604020202020204" pitchFamily="34" charset="0"/>
              <a:buChar char="•"/>
            </a:pPr>
            <a:r>
              <a:rPr lang="en-GB" sz="1300" b="1" dirty="0">
                <a:solidFill>
                  <a:srgbClr val="002060"/>
                </a:solidFill>
              </a:rPr>
              <a:t>Expect to reach up to 50+ vessels </a:t>
            </a:r>
          </a:p>
        </p:txBody>
      </p:sp>
    </p:spTree>
    <p:extLst>
      <p:ext uri="{BB962C8B-B14F-4D97-AF65-F5344CB8AC3E}">
        <p14:creationId xmlns:p14="http://schemas.microsoft.com/office/powerpoint/2010/main" val="340783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92829-4760-81E0-DA0D-321DA0B28F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7BB2CF-DD54-19B1-4E84-3046BA2AE2B2}"/>
              </a:ext>
            </a:extLst>
          </p:cNvPr>
          <p:cNvSpPr>
            <a:spLocks noGrp="1"/>
          </p:cNvSpPr>
          <p:nvPr>
            <p:ph type="ctrTitle"/>
          </p:nvPr>
        </p:nvSpPr>
        <p:spPr/>
        <p:txBody>
          <a:bodyPr/>
          <a:lstStyle/>
          <a:p>
            <a:r>
              <a:rPr lang="fr-FR" dirty="0" err="1"/>
              <a:t>Status</a:t>
            </a:r>
            <a:endParaRPr lang="en-GB" dirty="0"/>
          </a:p>
        </p:txBody>
      </p:sp>
      <p:sp>
        <p:nvSpPr>
          <p:cNvPr id="3" name="Content Placeholder 2">
            <a:extLst>
              <a:ext uri="{FF2B5EF4-FFF2-40B4-BE49-F238E27FC236}">
                <a16:creationId xmlns:a16="http://schemas.microsoft.com/office/drawing/2014/main" id="{C0DC3689-4A7A-12DB-35AB-5093C5D8182B}"/>
              </a:ext>
            </a:extLst>
          </p:cNvPr>
          <p:cNvSpPr>
            <a:spLocks noGrp="1"/>
          </p:cNvSpPr>
          <p:nvPr>
            <p:ph idx="1"/>
          </p:nvPr>
        </p:nvSpPr>
        <p:spPr>
          <a:xfrm>
            <a:off x="329031" y="1321758"/>
            <a:ext cx="11533938" cy="4465725"/>
          </a:xfrm>
        </p:spPr>
        <p:txBody>
          <a:bodyPr>
            <a:normAutofit/>
          </a:bodyPr>
          <a:lstStyle/>
          <a:p>
            <a:pPr lvl="1" algn="just"/>
            <a:endParaRPr lang="en-GB" sz="1500" b="1" dirty="0">
              <a:solidFill>
                <a:srgbClr val="002060"/>
              </a:solidFill>
            </a:endParaRPr>
          </a:p>
          <a:p>
            <a:endParaRPr lang="en-GB" sz="1450" b="1" dirty="0">
              <a:solidFill>
                <a:srgbClr val="002060"/>
              </a:solidFill>
            </a:endParaRPr>
          </a:p>
          <a:p>
            <a:endParaRPr lang="en-GB" sz="1450" b="1" dirty="0">
              <a:solidFill>
                <a:srgbClr val="002060"/>
              </a:solidFill>
            </a:endParaRPr>
          </a:p>
        </p:txBody>
      </p:sp>
      <p:sp>
        <p:nvSpPr>
          <p:cNvPr id="4" name="Slide Number Placeholder 3">
            <a:extLst>
              <a:ext uri="{FF2B5EF4-FFF2-40B4-BE49-F238E27FC236}">
                <a16:creationId xmlns:a16="http://schemas.microsoft.com/office/drawing/2014/main" id="{9C5C7A07-C978-4203-E99F-5A2E4EDCAC23}"/>
              </a:ext>
            </a:extLst>
          </p:cNvPr>
          <p:cNvSpPr>
            <a:spLocks noGrp="1"/>
          </p:cNvSpPr>
          <p:nvPr>
            <p:ph type="sldNum" sz="quarter" idx="12"/>
          </p:nvPr>
        </p:nvSpPr>
        <p:spPr/>
        <p:txBody>
          <a:bodyPr/>
          <a:lstStyle/>
          <a:p>
            <a:fld id="{BD6A381F-7061-4B89-8E80-83C3D49CA6FC}" type="slidenum">
              <a:rPr lang="en-US" smtClean="0"/>
              <a:pPr/>
              <a:t>17</a:t>
            </a:fld>
            <a:endParaRPr lang="en-US"/>
          </a:p>
        </p:txBody>
      </p:sp>
      <p:sp>
        <p:nvSpPr>
          <p:cNvPr id="5" name="Title 1">
            <a:extLst>
              <a:ext uri="{FF2B5EF4-FFF2-40B4-BE49-F238E27FC236}">
                <a16:creationId xmlns:a16="http://schemas.microsoft.com/office/drawing/2014/main" id="{8B3196C6-82B2-5775-CA99-557B310021D4}"/>
              </a:ext>
            </a:extLst>
          </p:cNvPr>
          <p:cNvSpPr txBox="1">
            <a:spLocks/>
          </p:cNvSpPr>
          <p:nvPr/>
        </p:nvSpPr>
        <p:spPr>
          <a:xfrm>
            <a:off x="198387" y="700274"/>
            <a:ext cx="10336907" cy="390859"/>
          </a:xfrm>
          <a:prstGeom prst="rect">
            <a:avLst/>
          </a:prstGeom>
          <a:noFill/>
        </p:spPr>
        <p:txBody>
          <a:bodyPr vert="horz" lIns="91440" tIns="45720" rIns="0" bIns="45720" rtlCol="0" anchor="ctr">
            <a:normAutofit/>
          </a:bodyPr>
          <a:lstStyle>
            <a:lvl1pPr algn="l" defTabSz="914400" rtl="0" eaLnBrk="1" latinLnBrk="0" hangingPunct="1">
              <a:lnSpc>
                <a:spcPct val="90000"/>
              </a:lnSpc>
              <a:spcBef>
                <a:spcPct val="0"/>
              </a:spcBef>
              <a:buNone/>
              <a:defRPr lang="en-US" sz="1200" b="0" kern="1200" spc="0" baseline="0" dirty="0">
                <a:solidFill>
                  <a:srgbClr val="0A2B52"/>
                </a:solidFill>
                <a:latin typeface="+mj-lt"/>
                <a:ea typeface="+mj-ea"/>
                <a:cs typeface="+mj-cs"/>
              </a:defRPr>
            </a:lvl1pPr>
          </a:lstStyle>
          <a:p>
            <a:endParaRPr lang="en-US" sz="1400" b="1" dirty="0">
              <a:solidFill>
                <a:schemeClr val="bg2"/>
              </a:solidFill>
            </a:endParaRPr>
          </a:p>
        </p:txBody>
      </p:sp>
      <p:sp>
        <p:nvSpPr>
          <p:cNvPr id="11" name="TextBox 10">
            <a:extLst>
              <a:ext uri="{FF2B5EF4-FFF2-40B4-BE49-F238E27FC236}">
                <a16:creationId xmlns:a16="http://schemas.microsoft.com/office/drawing/2014/main" id="{6C75AF64-15C1-1EE3-2671-FF52D6168FE9}"/>
              </a:ext>
            </a:extLst>
          </p:cNvPr>
          <p:cNvSpPr txBox="1"/>
          <p:nvPr/>
        </p:nvSpPr>
        <p:spPr>
          <a:xfrm>
            <a:off x="927547" y="1321758"/>
            <a:ext cx="10336906" cy="4801314"/>
          </a:xfrm>
          <a:prstGeom prst="rect">
            <a:avLst/>
          </a:prstGeom>
          <a:noFill/>
        </p:spPr>
        <p:txBody>
          <a:bodyPr wrap="square">
            <a:spAutoFit/>
          </a:bodyPr>
          <a:lstStyle/>
          <a:p>
            <a:pPr marL="285750" indent="-285750">
              <a:buFont typeface="Arial" panose="020B0604020202020204" pitchFamily="34" charset="0"/>
              <a:buChar char="•"/>
            </a:pPr>
            <a:r>
              <a:rPr lang="en-GB" sz="1800" dirty="0">
                <a:solidFill>
                  <a:srgbClr val="002060"/>
                </a:solidFill>
              </a:rPr>
              <a:t>Design X-barge finalised</a:t>
            </a:r>
          </a:p>
          <a:p>
            <a:pPr marL="285750" indent="-285750">
              <a:buFont typeface="Arial" panose="020B0604020202020204" pitchFamily="34" charset="0"/>
              <a:buChar char="•"/>
            </a:pPr>
            <a:endParaRPr lang="en-GB" dirty="0">
              <a:solidFill>
                <a:srgbClr val="002060"/>
              </a:solidFill>
            </a:endParaRPr>
          </a:p>
          <a:p>
            <a:pPr marL="285750" indent="-285750">
              <a:buFont typeface="Arial" panose="020B0604020202020204" pitchFamily="34" charset="0"/>
              <a:buChar char="•"/>
            </a:pPr>
            <a:r>
              <a:rPr lang="en-GB" dirty="0">
                <a:solidFill>
                  <a:srgbClr val="002060"/>
                </a:solidFill>
              </a:rPr>
              <a:t>Negotiations with shipyard and suppliers for X barge ongoing for delivery Q1 2026.</a:t>
            </a:r>
            <a:endParaRPr lang="en-GB" sz="1800" dirty="0">
              <a:solidFill>
                <a:srgbClr val="002060"/>
              </a:solidFill>
            </a:endParaRPr>
          </a:p>
          <a:p>
            <a:pPr marL="285750" indent="-285750">
              <a:buFont typeface="Arial" panose="020B0604020202020204" pitchFamily="34" charset="0"/>
              <a:buChar char="•"/>
            </a:pPr>
            <a:endParaRPr lang="en-GB" dirty="0">
              <a:solidFill>
                <a:srgbClr val="002060"/>
              </a:solidFill>
            </a:endParaRPr>
          </a:p>
          <a:p>
            <a:pPr marL="285750" indent="-285750">
              <a:buFont typeface="Arial" panose="020B0604020202020204" pitchFamily="34" charset="0"/>
              <a:buChar char="•"/>
            </a:pPr>
            <a:r>
              <a:rPr lang="en-GB" sz="1800" dirty="0">
                <a:solidFill>
                  <a:srgbClr val="002060"/>
                </a:solidFill>
              </a:rPr>
              <a:t>First client for time charter of 2 X barges in final negotiation , other clients actively approached</a:t>
            </a:r>
          </a:p>
          <a:p>
            <a:pPr marL="285750" indent="-285750">
              <a:buFont typeface="Arial" panose="020B0604020202020204" pitchFamily="34" charset="0"/>
              <a:buChar char="•"/>
            </a:pPr>
            <a:endParaRPr lang="en-GB" dirty="0">
              <a:solidFill>
                <a:srgbClr val="002060"/>
              </a:solidFill>
            </a:endParaRPr>
          </a:p>
          <a:p>
            <a:pPr marL="285750" indent="-285750">
              <a:buFont typeface="Arial" panose="020B0604020202020204" pitchFamily="34" charset="0"/>
              <a:buChar char="•"/>
            </a:pPr>
            <a:r>
              <a:rPr lang="en-GB" sz="1800" dirty="0">
                <a:solidFill>
                  <a:srgbClr val="002060"/>
                </a:solidFill>
              </a:rPr>
              <a:t>Funding for up to 10 X barges in final negotiation</a:t>
            </a:r>
          </a:p>
          <a:p>
            <a:endParaRPr lang="en-GB" dirty="0">
              <a:solidFill>
                <a:srgbClr val="002060"/>
              </a:solidFill>
            </a:endParaRPr>
          </a:p>
          <a:p>
            <a:endParaRPr lang="en-GB" sz="1800" dirty="0">
              <a:solidFill>
                <a:srgbClr val="002060"/>
              </a:solidFill>
            </a:endParaRPr>
          </a:p>
          <a:p>
            <a:pPr marL="285750" indent="-285750">
              <a:buFont typeface="Arial" panose="020B0604020202020204" pitchFamily="34" charset="0"/>
              <a:buChar char="•"/>
            </a:pPr>
            <a:r>
              <a:rPr lang="en-GB" dirty="0">
                <a:solidFill>
                  <a:srgbClr val="002060"/>
                </a:solidFill>
              </a:rPr>
              <a:t>LOI with first client for Y-barge expected in Q1 2025, design to be initiated in Q2 2025</a:t>
            </a:r>
          </a:p>
          <a:p>
            <a:pPr marL="285750" indent="-285750">
              <a:buFont typeface="Arial" panose="020B0604020202020204" pitchFamily="34" charset="0"/>
              <a:buChar char="•"/>
            </a:pPr>
            <a:endParaRPr lang="en-GB" dirty="0">
              <a:solidFill>
                <a:srgbClr val="002060"/>
              </a:solidFill>
            </a:endParaRPr>
          </a:p>
          <a:p>
            <a:pPr marL="285750" indent="-285750">
              <a:buFont typeface="Arial" panose="020B0604020202020204" pitchFamily="34" charset="0"/>
              <a:buChar char="•"/>
            </a:pPr>
            <a:endParaRPr lang="en-GB" dirty="0">
              <a:solidFill>
                <a:srgbClr val="002060"/>
              </a:solidFill>
            </a:endParaRPr>
          </a:p>
          <a:p>
            <a:pPr marL="285750" indent="-285750">
              <a:buFont typeface="Arial" panose="020B0604020202020204" pitchFamily="34" charset="0"/>
              <a:buChar char="•"/>
            </a:pPr>
            <a:r>
              <a:rPr lang="en-GB" dirty="0">
                <a:solidFill>
                  <a:srgbClr val="002060"/>
                </a:solidFill>
              </a:rPr>
              <a:t>Conceptual design of ZULU MASS delivered with </a:t>
            </a:r>
            <a:r>
              <a:rPr lang="en-GB" dirty="0" err="1">
                <a:solidFill>
                  <a:srgbClr val="002060"/>
                </a:solidFill>
              </a:rPr>
              <a:t>AiP</a:t>
            </a:r>
            <a:r>
              <a:rPr lang="en-GB" dirty="0">
                <a:solidFill>
                  <a:srgbClr val="002060"/>
                </a:solidFill>
              </a:rPr>
              <a:t> from Lloyds Register</a:t>
            </a:r>
            <a:endParaRPr lang="en-GB" sz="1800" dirty="0">
              <a:solidFill>
                <a:srgbClr val="002060"/>
              </a:solidFill>
            </a:endParaRPr>
          </a:p>
          <a:p>
            <a:pPr marL="285750" indent="-285750">
              <a:buFont typeface="Arial" panose="020B0604020202020204" pitchFamily="34" charset="0"/>
              <a:buChar char="•"/>
            </a:pPr>
            <a:endParaRPr lang="en-GB" dirty="0">
              <a:solidFill>
                <a:srgbClr val="002060"/>
              </a:solidFill>
            </a:endParaRPr>
          </a:p>
          <a:p>
            <a:pPr marL="285750" indent="-285750">
              <a:buFont typeface="Arial" panose="020B0604020202020204" pitchFamily="34" charset="0"/>
              <a:buChar char="•"/>
            </a:pPr>
            <a:r>
              <a:rPr lang="en-GB" dirty="0">
                <a:solidFill>
                  <a:srgbClr val="002060"/>
                </a:solidFill>
              </a:rPr>
              <a:t>Active discussions with potential client for ZULU MASS</a:t>
            </a:r>
          </a:p>
          <a:p>
            <a:pPr marL="285750" indent="-285750">
              <a:buFont typeface="Arial" panose="020B0604020202020204" pitchFamily="34" charset="0"/>
              <a:buChar char="•"/>
            </a:pPr>
            <a:endParaRPr lang="en-GB" sz="1800" dirty="0">
              <a:solidFill>
                <a:srgbClr val="002060"/>
              </a:solidFill>
            </a:endParaRPr>
          </a:p>
          <a:p>
            <a:endParaRPr lang="en-GB" sz="1800" dirty="0">
              <a:solidFill>
                <a:srgbClr val="002060"/>
              </a:solidFill>
            </a:endParaRPr>
          </a:p>
        </p:txBody>
      </p:sp>
    </p:spTree>
    <p:extLst>
      <p:ext uri="{BB962C8B-B14F-4D97-AF65-F5344CB8AC3E}">
        <p14:creationId xmlns:p14="http://schemas.microsoft.com/office/powerpoint/2010/main" val="3052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4851C-CF17-2D86-56B6-B497B5AD8B80}"/>
              </a:ext>
            </a:extLst>
          </p:cNvPr>
          <p:cNvSpPr>
            <a:spLocks noGrp="1"/>
          </p:cNvSpPr>
          <p:nvPr>
            <p:ph type="ctrTitle"/>
          </p:nvPr>
        </p:nvSpPr>
        <p:spPr/>
        <p:txBody>
          <a:bodyPr/>
          <a:lstStyle/>
          <a:p>
            <a:r>
              <a:rPr lang="fr-FR" dirty="0"/>
              <a:t>Business Model </a:t>
            </a:r>
            <a:endParaRPr lang="en-GB" dirty="0"/>
          </a:p>
        </p:txBody>
      </p:sp>
      <p:sp>
        <p:nvSpPr>
          <p:cNvPr id="3" name="Content Placeholder 2">
            <a:extLst>
              <a:ext uri="{FF2B5EF4-FFF2-40B4-BE49-F238E27FC236}">
                <a16:creationId xmlns:a16="http://schemas.microsoft.com/office/drawing/2014/main" id="{2B52ECED-8E00-A553-FE45-792BDFF8E0A7}"/>
              </a:ext>
            </a:extLst>
          </p:cNvPr>
          <p:cNvSpPr>
            <a:spLocks noGrp="1"/>
          </p:cNvSpPr>
          <p:nvPr>
            <p:ph idx="1"/>
          </p:nvPr>
        </p:nvSpPr>
        <p:spPr>
          <a:xfrm>
            <a:off x="295205" y="1404805"/>
            <a:ext cx="11533938" cy="4922119"/>
          </a:xfrm>
        </p:spPr>
        <p:txBody>
          <a:bodyPr>
            <a:normAutofit/>
          </a:bodyPr>
          <a:lstStyle/>
          <a:p>
            <a:r>
              <a:rPr lang="en-GB" dirty="0"/>
              <a:t>Customers will pay weekly Time Charter rate increased with energy costs and Remote Operating Centre costs</a:t>
            </a:r>
          </a:p>
          <a:p>
            <a:r>
              <a:rPr lang="en-GB" dirty="0"/>
              <a:t>The 2 Opcos will provide each vessel to its customers on a “Ship-as-a-Service” basis (</a:t>
            </a:r>
            <a:r>
              <a:rPr lang="en-GB" dirty="0" err="1"/>
              <a:t>ie</a:t>
            </a:r>
            <a:r>
              <a:rPr lang="en-GB" dirty="0"/>
              <a:t> “Zulu TC”)</a:t>
            </a:r>
          </a:p>
          <a:p>
            <a:r>
              <a:rPr lang="en-GB" dirty="0"/>
              <a:t>The BBC will be set on the underlying vessel price</a:t>
            </a:r>
          </a:p>
        </p:txBody>
      </p:sp>
      <p:sp>
        <p:nvSpPr>
          <p:cNvPr id="4" name="Slide Number Placeholder 3">
            <a:extLst>
              <a:ext uri="{FF2B5EF4-FFF2-40B4-BE49-F238E27FC236}">
                <a16:creationId xmlns:a16="http://schemas.microsoft.com/office/drawing/2014/main" id="{0A1293E5-21D6-1076-8F01-E5DEDE1D7AB2}"/>
              </a:ext>
            </a:extLst>
          </p:cNvPr>
          <p:cNvSpPr>
            <a:spLocks noGrp="1"/>
          </p:cNvSpPr>
          <p:nvPr>
            <p:ph type="sldNum" sz="quarter" idx="12"/>
          </p:nvPr>
        </p:nvSpPr>
        <p:spPr/>
        <p:txBody>
          <a:bodyPr/>
          <a:lstStyle/>
          <a:p>
            <a:fld id="{BD6A381F-7061-4B89-8E80-83C3D49CA6FC}" type="slidenum">
              <a:rPr lang="en-US" smtClean="0"/>
              <a:pPr/>
              <a:t>18</a:t>
            </a:fld>
            <a:endParaRPr lang="en-US"/>
          </a:p>
        </p:txBody>
      </p:sp>
      <p:sp>
        <p:nvSpPr>
          <p:cNvPr id="5" name="Title 1">
            <a:extLst>
              <a:ext uri="{FF2B5EF4-FFF2-40B4-BE49-F238E27FC236}">
                <a16:creationId xmlns:a16="http://schemas.microsoft.com/office/drawing/2014/main" id="{C7502D11-1B25-B0E1-B615-3B3E8C7667FC}"/>
              </a:ext>
            </a:extLst>
          </p:cNvPr>
          <p:cNvSpPr txBox="1">
            <a:spLocks/>
          </p:cNvSpPr>
          <p:nvPr/>
        </p:nvSpPr>
        <p:spPr>
          <a:xfrm>
            <a:off x="295206" y="680042"/>
            <a:ext cx="10336907" cy="390859"/>
          </a:xfrm>
          <a:prstGeom prst="rect">
            <a:avLst/>
          </a:prstGeom>
          <a:noFill/>
        </p:spPr>
        <p:txBody>
          <a:bodyPr vert="horz" lIns="91440" tIns="45720" rIns="0" bIns="45720" rtlCol="0" anchor="ctr">
            <a:normAutofit/>
          </a:bodyPr>
          <a:lstStyle>
            <a:lvl1pPr algn="l" defTabSz="914400" rtl="0" eaLnBrk="1" latinLnBrk="0" hangingPunct="1">
              <a:lnSpc>
                <a:spcPct val="90000"/>
              </a:lnSpc>
              <a:spcBef>
                <a:spcPct val="0"/>
              </a:spcBef>
              <a:buNone/>
              <a:defRPr lang="en-US" sz="1200" b="0" kern="1200" spc="0" baseline="0" dirty="0">
                <a:solidFill>
                  <a:srgbClr val="0A2B52"/>
                </a:solidFill>
                <a:latin typeface="+mj-lt"/>
                <a:ea typeface="+mj-ea"/>
                <a:cs typeface="+mj-cs"/>
              </a:defRPr>
            </a:lvl1pPr>
          </a:lstStyle>
          <a:p>
            <a:r>
              <a:rPr lang="en-US" sz="1400" b="1" dirty="0">
                <a:solidFill>
                  <a:srgbClr val="002060"/>
                </a:solidFill>
              </a:rPr>
              <a:t>Indicative fund flows</a:t>
            </a:r>
          </a:p>
        </p:txBody>
      </p:sp>
      <p:sp>
        <p:nvSpPr>
          <p:cNvPr id="6" name="Rectangle 5">
            <a:extLst>
              <a:ext uri="{FF2B5EF4-FFF2-40B4-BE49-F238E27FC236}">
                <a16:creationId xmlns:a16="http://schemas.microsoft.com/office/drawing/2014/main" id="{84612648-421D-2E57-DEFC-CB5E8E13DFDC}"/>
              </a:ext>
            </a:extLst>
          </p:cNvPr>
          <p:cNvSpPr/>
          <p:nvPr/>
        </p:nvSpPr>
        <p:spPr>
          <a:xfrm>
            <a:off x="4267411" y="3805964"/>
            <a:ext cx="3904735" cy="11006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A1BD19E-272F-32CB-BF01-5A3A3F7E8C89}"/>
              </a:ext>
            </a:extLst>
          </p:cNvPr>
          <p:cNvSpPr/>
          <p:nvPr/>
        </p:nvSpPr>
        <p:spPr>
          <a:xfrm>
            <a:off x="1338642" y="4070893"/>
            <a:ext cx="1474839" cy="609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Vessel </a:t>
            </a:r>
            <a:r>
              <a:rPr lang="fr-FR" sz="1200" b="1" dirty="0" err="1"/>
              <a:t>SPVs</a:t>
            </a:r>
            <a:endParaRPr lang="en-GB" sz="1200" b="1" dirty="0"/>
          </a:p>
        </p:txBody>
      </p:sp>
      <p:sp>
        <p:nvSpPr>
          <p:cNvPr id="8" name="Rectangle 7">
            <a:extLst>
              <a:ext uri="{FF2B5EF4-FFF2-40B4-BE49-F238E27FC236}">
                <a16:creationId xmlns:a16="http://schemas.microsoft.com/office/drawing/2014/main" id="{537A052F-8602-34AB-722C-9BC30B9D7E43}"/>
              </a:ext>
            </a:extLst>
          </p:cNvPr>
          <p:cNvSpPr/>
          <p:nvPr/>
        </p:nvSpPr>
        <p:spPr>
          <a:xfrm>
            <a:off x="4404951" y="4071360"/>
            <a:ext cx="1474839" cy="6096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Continental </a:t>
            </a:r>
            <a:r>
              <a:rPr lang="fr-FR" sz="1200" b="1" dirty="0" err="1"/>
              <a:t>Inland</a:t>
            </a:r>
            <a:endParaRPr lang="fr-FR" sz="1200" b="1" dirty="0"/>
          </a:p>
          <a:p>
            <a:pPr algn="ctr"/>
            <a:r>
              <a:rPr lang="fr-FR" sz="1200" b="1" i="1" dirty="0"/>
              <a:t>(</a:t>
            </a:r>
            <a:r>
              <a:rPr lang="fr-FR" sz="1200" b="1" i="1" dirty="0" err="1"/>
              <a:t>Opco</a:t>
            </a:r>
            <a:r>
              <a:rPr lang="fr-FR" sz="1200" b="1" i="1" dirty="0"/>
              <a:t>)</a:t>
            </a:r>
            <a:endParaRPr lang="en-GB" sz="1200" b="1" i="1" dirty="0"/>
          </a:p>
        </p:txBody>
      </p:sp>
      <p:sp>
        <p:nvSpPr>
          <p:cNvPr id="9" name="Rectangle 8">
            <a:extLst>
              <a:ext uri="{FF2B5EF4-FFF2-40B4-BE49-F238E27FC236}">
                <a16:creationId xmlns:a16="http://schemas.microsoft.com/office/drawing/2014/main" id="{61BFB6AD-94F8-5087-3A0F-C78CF6AFD415}"/>
              </a:ext>
            </a:extLst>
          </p:cNvPr>
          <p:cNvSpPr/>
          <p:nvPr/>
        </p:nvSpPr>
        <p:spPr>
          <a:xfrm>
            <a:off x="4404951" y="5762121"/>
            <a:ext cx="1474839" cy="60960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X + Y </a:t>
            </a:r>
            <a:r>
              <a:rPr lang="fr-FR" sz="1200" b="1" dirty="0" err="1"/>
              <a:t>customers</a:t>
            </a:r>
            <a:endParaRPr lang="fr-FR" sz="1200" b="1" dirty="0"/>
          </a:p>
        </p:txBody>
      </p:sp>
      <p:sp>
        <p:nvSpPr>
          <p:cNvPr id="12" name="Rectangle 11">
            <a:extLst>
              <a:ext uri="{FF2B5EF4-FFF2-40B4-BE49-F238E27FC236}">
                <a16:creationId xmlns:a16="http://schemas.microsoft.com/office/drawing/2014/main" id="{1F0721C5-6EEB-458F-3129-7A7B1A886601}"/>
              </a:ext>
            </a:extLst>
          </p:cNvPr>
          <p:cNvSpPr/>
          <p:nvPr/>
        </p:nvSpPr>
        <p:spPr>
          <a:xfrm>
            <a:off x="5482360" y="2647195"/>
            <a:ext cx="1474839" cy="609600"/>
          </a:xfrm>
          <a:prstGeom prst="rect">
            <a:avLst/>
          </a:prstGeom>
          <a:solidFill>
            <a:srgbClr val="114C92"/>
          </a:solidFill>
          <a:ln>
            <a:solidFill>
              <a:srgbClr val="0F4C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Zulu Associates</a:t>
            </a:r>
            <a:endParaRPr lang="en-GB" sz="1200" b="1" dirty="0"/>
          </a:p>
        </p:txBody>
      </p:sp>
      <p:cxnSp>
        <p:nvCxnSpPr>
          <p:cNvPr id="15" name="Straight Arrow Connector 14">
            <a:extLst>
              <a:ext uri="{FF2B5EF4-FFF2-40B4-BE49-F238E27FC236}">
                <a16:creationId xmlns:a16="http://schemas.microsoft.com/office/drawing/2014/main" id="{85382E78-E6BC-B1EE-5744-C06C7B787AF7}"/>
              </a:ext>
            </a:extLst>
          </p:cNvPr>
          <p:cNvCxnSpPr>
            <a:cxnSpLocks/>
            <a:stCxn id="7" idx="3"/>
            <a:endCxn id="6" idx="1"/>
          </p:cNvCxnSpPr>
          <p:nvPr/>
        </p:nvCxnSpPr>
        <p:spPr>
          <a:xfrm flipV="1">
            <a:off x="2813481" y="4356272"/>
            <a:ext cx="1453930" cy="19421"/>
          </a:xfrm>
          <a:prstGeom prst="straightConnector1">
            <a:avLst/>
          </a:prstGeom>
          <a:ln>
            <a:solidFill>
              <a:schemeClr val="tx1"/>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EEC86C3-AECE-39AF-06FC-B4E26BAB3877}"/>
              </a:ext>
            </a:extLst>
          </p:cNvPr>
          <p:cNvSpPr txBox="1"/>
          <p:nvPr/>
        </p:nvSpPr>
        <p:spPr>
          <a:xfrm>
            <a:off x="2810600" y="4163511"/>
            <a:ext cx="1402227" cy="430887"/>
          </a:xfrm>
          <a:prstGeom prst="rect">
            <a:avLst/>
          </a:prstGeom>
          <a:noFill/>
        </p:spPr>
        <p:txBody>
          <a:bodyPr wrap="square" rtlCol="0">
            <a:spAutoFit/>
          </a:bodyPr>
          <a:lstStyle/>
          <a:p>
            <a:r>
              <a:rPr lang="fr-FR" sz="1100" dirty="0" err="1"/>
              <a:t>Bareboat</a:t>
            </a:r>
            <a:r>
              <a:rPr lang="fr-FR" sz="1100" dirty="0"/>
              <a:t> Charter</a:t>
            </a:r>
          </a:p>
          <a:p>
            <a:r>
              <a:rPr lang="fr-FR" sz="1100" dirty="0"/>
              <a:t>Min 10 </a:t>
            </a:r>
            <a:r>
              <a:rPr lang="fr-FR" sz="1100" dirty="0" err="1"/>
              <a:t>years</a:t>
            </a:r>
            <a:endParaRPr lang="fr-FR" sz="1100" dirty="0"/>
          </a:p>
        </p:txBody>
      </p:sp>
      <p:cxnSp>
        <p:nvCxnSpPr>
          <p:cNvPr id="19" name="Straight Arrow Connector 18">
            <a:extLst>
              <a:ext uri="{FF2B5EF4-FFF2-40B4-BE49-F238E27FC236}">
                <a16:creationId xmlns:a16="http://schemas.microsoft.com/office/drawing/2014/main" id="{53FB85EA-63E4-4881-773B-99CCEE1A13C6}"/>
              </a:ext>
            </a:extLst>
          </p:cNvPr>
          <p:cNvCxnSpPr>
            <a:cxnSpLocks/>
            <a:stCxn id="9" idx="0"/>
            <a:endCxn id="8" idx="2"/>
          </p:cNvCxnSpPr>
          <p:nvPr/>
        </p:nvCxnSpPr>
        <p:spPr>
          <a:xfrm flipV="1">
            <a:off x="5142371" y="4680960"/>
            <a:ext cx="0" cy="1081161"/>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AE4C2C4-52C8-7D11-39EA-11BFF1AFAE5E}"/>
              </a:ext>
            </a:extLst>
          </p:cNvPr>
          <p:cNvSpPr/>
          <p:nvPr/>
        </p:nvSpPr>
        <p:spPr>
          <a:xfrm>
            <a:off x="1335761" y="2635553"/>
            <a:ext cx="1424998" cy="609600"/>
          </a:xfrm>
          <a:prstGeom prst="rect">
            <a:avLst/>
          </a:prstGeom>
          <a:solidFill>
            <a:srgbClr val="114C92"/>
          </a:solidFill>
          <a:ln>
            <a:solidFill>
              <a:srgbClr val="0F4C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Asset Co</a:t>
            </a:r>
            <a:endParaRPr lang="en-GB" sz="1200" b="1" dirty="0"/>
          </a:p>
        </p:txBody>
      </p:sp>
      <p:cxnSp>
        <p:nvCxnSpPr>
          <p:cNvPr id="23" name="Straight Arrow Connector 22">
            <a:extLst>
              <a:ext uri="{FF2B5EF4-FFF2-40B4-BE49-F238E27FC236}">
                <a16:creationId xmlns:a16="http://schemas.microsoft.com/office/drawing/2014/main" id="{EDF51EF9-FE55-3355-56A4-86A7ABE57072}"/>
              </a:ext>
            </a:extLst>
          </p:cNvPr>
          <p:cNvCxnSpPr>
            <a:cxnSpLocks/>
            <a:stCxn id="21" idx="2"/>
          </p:cNvCxnSpPr>
          <p:nvPr/>
        </p:nvCxnSpPr>
        <p:spPr>
          <a:xfrm flipH="1">
            <a:off x="2040393" y="3245153"/>
            <a:ext cx="7867" cy="82574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7B44322-2D25-D739-739A-A145B041A2C5}"/>
              </a:ext>
            </a:extLst>
          </p:cNvPr>
          <p:cNvSpPr txBox="1"/>
          <p:nvPr/>
        </p:nvSpPr>
        <p:spPr>
          <a:xfrm>
            <a:off x="1335760" y="3327759"/>
            <a:ext cx="1435083" cy="769441"/>
          </a:xfrm>
          <a:prstGeom prst="rect">
            <a:avLst/>
          </a:prstGeom>
          <a:noFill/>
        </p:spPr>
        <p:txBody>
          <a:bodyPr wrap="square" rtlCol="0">
            <a:spAutoFit/>
          </a:bodyPr>
          <a:lstStyle/>
          <a:p>
            <a:r>
              <a:rPr lang="fr-FR" sz="1100" dirty="0" err="1"/>
              <a:t>investments</a:t>
            </a:r>
            <a:endParaRPr lang="fr-FR" sz="1100" dirty="0"/>
          </a:p>
          <a:p>
            <a:r>
              <a:rPr lang="fr-FR" sz="1100" dirty="0" err="1"/>
              <a:t>Equity</a:t>
            </a:r>
            <a:r>
              <a:rPr lang="fr-FR" sz="1100" dirty="0"/>
              <a:t> / </a:t>
            </a:r>
            <a:r>
              <a:rPr lang="fr-FR" sz="1100" dirty="0" err="1"/>
              <a:t>Subordinated</a:t>
            </a:r>
            <a:r>
              <a:rPr lang="fr-FR" sz="1100" dirty="0"/>
              <a:t> </a:t>
            </a:r>
            <a:r>
              <a:rPr lang="fr-FR" sz="1100" dirty="0" err="1"/>
              <a:t>debt</a:t>
            </a:r>
            <a:endParaRPr lang="en-GB" sz="1100" dirty="0"/>
          </a:p>
        </p:txBody>
      </p:sp>
      <p:cxnSp>
        <p:nvCxnSpPr>
          <p:cNvPr id="35" name="Straight Arrow Connector 34">
            <a:extLst>
              <a:ext uri="{FF2B5EF4-FFF2-40B4-BE49-F238E27FC236}">
                <a16:creationId xmlns:a16="http://schemas.microsoft.com/office/drawing/2014/main" id="{62E4CD6A-D98F-B854-0421-F07CFE0A8E91}"/>
              </a:ext>
            </a:extLst>
          </p:cNvPr>
          <p:cNvCxnSpPr>
            <a:cxnSpLocks/>
          </p:cNvCxnSpPr>
          <p:nvPr/>
        </p:nvCxnSpPr>
        <p:spPr>
          <a:xfrm>
            <a:off x="2760759" y="2910536"/>
            <a:ext cx="2721601" cy="11642"/>
          </a:xfrm>
          <a:prstGeom prst="straightConnector1">
            <a:avLst/>
          </a:prstGeom>
          <a:ln>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2FCDAB4-98A1-C841-812A-AC610BE69170}"/>
              </a:ext>
            </a:extLst>
          </p:cNvPr>
          <p:cNvSpPr txBox="1"/>
          <p:nvPr/>
        </p:nvSpPr>
        <p:spPr>
          <a:xfrm>
            <a:off x="3179258" y="2695092"/>
            <a:ext cx="1639877" cy="261610"/>
          </a:xfrm>
          <a:prstGeom prst="rect">
            <a:avLst/>
          </a:prstGeom>
          <a:noFill/>
        </p:spPr>
        <p:txBody>
          <a:bodyPr wrap="square" rtlCol="0">
            <a:spAutoFit/>
          </a:bodyPr>
          <a:lstStyle/>
          <a:p>
            <a:r>
              <a:rPr lang="en-GB" sz="1100" dirty="0"/>
              <a:t>Construction fee (5%)</a:t>
            </a:r>
          </a:p>
        </p:txBody>
      </p:sp>
      <p:sp>
        <p:nvSpPr>
          <p:cNvPr id="38" name="Rectangle 37">
            <a:extLst>
              <a:ext uri="{FF2B5EF4-FFF2-40B4-BE49-F238E27FC236}">
                <a16:creationId xmlns:a16="http://schemas.microsoft.com/office/drawing/2014/main" id="{3EEFD22B-7A41-331F-0102-3658E4CBCF2D}"/>
              </a:ext>
            </a:extLst>
          </p:cNvPr>
          <p:cNvSpPr/>
          <p:nvPr/>
        </p:nvSpPr>
        <p:spPr>
          <a:xfrm>
            <a:off x="9796276" y="4154075"/>
            <a:ext cx="1474839" cy="6096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Energy providers</a:t>
            </a:r>
          </a:p>
        </p:txBody>
      </p:sp>
      <p:cxnSp>
        <p:nvCxnSpPr>
          <p:cNvPr id="40" name="Straight Arrow Connector 39">
            <a:extLst>
              <a:ext uri="{FF2B5EF4-FFF2-40B4-BE49-F238E27FC236}">
                <a16:creationId xmlns:a16="http://schemas.microsoft.com/office/drawing/2014/main" id="{542CE615-DFB8-4400-448A-A7111AAAA2FF}"/>
              </a:ext>
            </a:extLst>
          </p:cNvPr>
          <p:cNvCxnSpPr>
            <a:cxnSpLocks/>
          </p:cNvCxnSpPr>
          <p:nvPr/>
        </p:nvCxnSpPr>
        <p:spPr>
          <a:xfrm flipH="1">
            <a:off x="8172146" y="4486940"/>
            <a:ext cx="1624130"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6A4DA76D-73B0-F27F-74BC-2D7CACA81B49}"/>
              </a:ext>
            </a:extLst>
          </p:cNvPr>
          <p:cNvSpPr/>
          <p:nvPr/>
        </p:nvSpPr>
        <p:spPr>
          <a:xfrm>
            <a:off x="1335761" y="5712392"/>
            <a:ext cx="1474839" cy="609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Bank</a:t>
            </a:r>
            <a:endParaRPr lang="en-GB" sz="1200" b="1" dirty="0"/>
          </a:p>
        </p:txBody>
      </p:sp>
      <p:cxnSp>
        <p:nvCxnSpPr>
          <p:cNvPr id="48" name="Straight Arrow Connector 47">
            <a:extLst>
              <a:ext uri="{FF2B5EF4-FFF2-40B4-BE49-F238E27FC236}">
                <a16:creationId xmlns:a16="http://schemas.microsoft.com/office/drawing/2014/main" id="{15B37610-9DFB-225D-DBEC-102A08DBEBE3}"/>
              </a:ext>
            </a:extLst>
          </p:cNvPr>
          <p:cNvCxnSpPr>
            <a:stCxn id="46" idx="0"/>
            <a:endCxn id="7" idx="2"/>
          </p:cNvCxnSpPr>
          <p:nvPr/>
        </p:nvCxnSpPr>
        <p:spPr>
          <a:xfrm flipV="1">
            <a:off x="2073181" y="4680493"/>
            <a:ext cx="2881" cy="1031899"/>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B76FD186-DF9F-C0EF-32A7-43385B791D21}"/>
              </a:ext>
            </a:extLst>
          </p:cNvPr>
          <p:cNvSpPr txBox="1"/>
          <p:nvPr/>
        </p:nvSpPr>
        <p:spPr>
          <a:xfrm>
            <a:off x="1335761" y="4838027"/>
            <a:ext cx="1432202" cy="600164"/>
          </a:xfrm>
          <a:prstGeom prst="rect">
            <a:avLst/>
          </a:prstGeom>
          <a:noFill/>
        </p:spPr>
        <p:txBody>
          <a:bodyPr wrap="square" rtlCol="0">
            <a:spAutoFit/>
          </a:bodyPr>
          <a:lstStyle/>
          <a:p>
            <a:r>
              <a:rPr lang="fr-FR" sz="1100" dirty="0" err="1"/>
              <a:t>Interest</a:t>
            </a:r>
            <a:r>
              <a:rPr lang="fr-FR" sz="1100" dirty="0"/>
              <a:t> and principal on junior and senior </a:t>
            </a:r>
            <a:r>
              <a:rPr lang="fr-FR" sz="1100" dirty="0" err="1"/>
              <a:t>debts</a:t>
            </a:r>
            <a:endParaRPr lang="fr-FR" sz="1100" dirty="0"/>
          </a:p>
        </p:txBody>
      </p:sp>
      <p:sp>
        <p:nvSpPr>
          <p:cNvPr id="50" name="TextBox 49">
            <a:extLst>
              <a:ext uri="{FF2B5EF4-FFF2-40B4-BE49-F238E27FC236}">
                <a16:creationId xmlns:a16="http://schemas.microsoft.com/office/drawing/2014/main" id="{4035FEDF-E568-8450-DCFA-40F0EC328398}"/>
              </a:ext>
            </a:extLst>
          </p:cNvPr>
          <p:cNvSpPr txBox="1"/>
          <p:nvPr/>
        </p:nvSpPr>
        <p:spPr>
          <a:xfrm>
            <a:off x="8417320" y="4237863"/>
            <a:ext cx="1287861" cy="600164"/>
          </a:xfrm>
          <a:prstGeom prst="rect">
            <a:avLst/>
          </a:prstGeom>
          <a:noFill/>
        </p:spPr>
        <p:txBody>
          <a:bodyPr wrap="square" rtlCol="0">
            <a:spAutoFit/>
          </a:bodyPr>
          <a:lstStyle/>
          <a:p>
            <a:r>
              <a:rPr lang="en-GB" sz="1100" dirty="0"/>
              <a:t>Energy costs - </a:t>
            </a:r>
            <a:r>
              <a:rPr lang="fr-FR" sz="1100" dirty="0"/>
              <a:t>Power as a service</a:t>
            </a:r>
          </a:p>
        </p:txBody>
      </p:sp>
      <p:cxnSp>
        <p:nvCxnSpPr>
          <p:cNvPr id="52" name="Straight Arrow Connector 51">
            <a:extLst>
              <a:ext uri="{FF2B5EF4-FFF2-40B4-BE49-F238E27FC236}">
                <a16:creationId xmlns:a16="http://schemas.microsoft.com/office/drawing/2014/main" id="{8DF1CFF1-26FA-997F-C466-7C2AECDBB434}"/>
              </a:ext>
            </a:extLst>
          </p:cNvPr>
          <p:cNvCxnSpPr>
            <a:stCxn id="6" idx="0"/>
            <a:endCxn id="12" idx="2"/>
          </p:cNvCxnSpPr>
          <p:nvPr/>
        </p:nvCxnSpPr>
        <p:spPr>
          <a:xfrm flipV="1">
            <a:off x="6219779" y="3256795"/>
            <a:ext cx="1" cy="5491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0C2A437D-D9CC-01D5-D05C-AFBF51423AF9}"/>
              </a:ext>
            </a:extLst>
          </p:cNvPr>
          <p:cNvSpPr txBox="1"/>
          <p:nvPr/>
        </p:nvSpPr>
        <p:spPr>
          <a:xfrm>
            <a:off x="6227798" y="3375739"/>
            <a:ext cx="1559377" cy="261610"/>
          </a:xfrm>
          <a:prstGeom prst="rect">
            <a:avLst/>
          </a:prstGeom>
          <a:noFill/>
        </p:spPr>
        <p:txBody>
          <a:bodyPr wrap="square" rtlCol="0">
            <a:spAutoFit/>
          </a:bodyPr>
          <a:lstStyle/>
          <a:p>
            <a:r>
              <a:rPr lang="fr-FR" sz="1100" dirty="0"/>
              <a:t>100% Profit</a:t>
            </a:r>
            <a:endParaRPr lang="en-GB" sz="1100" dirty="0"/>
          </a:p>
        </p:txBody>
      </p:sp>
      <p:sp>
        <p:nvSpPr>
          <p:cNvPr id="56" name="TextBox 55">
            <a:extLst>
              <a:ext uri="{FF2B5EF4-FFF2-40B4-BE49-F238E27FC236}">
                <a16:creationId xmlns:a16="http://schemas.microsoft.com/office/drawing/2014/main" id="{0279E871-D0D4-DD9E-AE69-95757AB37C0E}"/>
              </a:ext>
            </a:extLst>
          </p:cNvPr>
          <p:cNvSpPr txBox="1"/>
          <p:nvPr/>
        </p:nvSpPr>
        <p:spPr>
          <a:xfrm>
            <a:off x="4819135" y="5041516"/>
            <a:ext cx="3214247" cy="600164"/>
          </a:xfrm>
          <a:prstGeom prst="rect">
            <a:avLst/>
          </a:prstGeom>
          <a:noFill/>
        </p:spPr>
        <p:txBody>
          <a:bodyPr wrap="square" rtlCol="0">
            <a:spAutoFit/>
          </a:bodyPr>
          <a:lstStyle/>
          <a:p>
            <a:r>
              <a:rPr lang="fr-FR" sz="1100" dirty="0"/>
              <a:t>Zulu Time Charter =</a:t>
            </a:r>
          </a:p>
          <a:p>
            <a:r>
              <a:rPr lang="fr-FR" sz="1100" dirty="0" err="1"/>
              <a:t>Bareboat</a:t>
            </a:r>
            <a:r>
              <a:rPr lang="fr-FR" sz="1100" dirty="0"/>
              <a:t> charter + </a:t>
            </a:r>
            <a:r>
              <a:rPr lang="fr-FR" sz="1100" dirty="0" err="1"/>
              <a:t>energy</a:t>
            </a:r>
            <a:r>
              <a:rPr lang="fr-FR" sz="1100" dirty="0"/>
              <a:t> + RCC +services</a:t>
            </a:r>
          </a:p>
          <a:p>
            <a:r>
              <a:rPr lang="fr-FR" sz="1100" dirty="0"/>
              <a:t>Min 6 </a:t>
            </a:r>
            <a:r>
              <a:rPr lang="fr-FR" sz="1100" dirty="0" err="1"/>
              <a:t>years</a:t>
            </a:r>
            <a:endParaRPr lang="en-GB" sz="1100" dirty="0"/>
          </a:p>
        </p:txBody>
      </p:sp>
      <p:sp>
        <p:nvSpPr>
          <p:cNvPr id="10" name="TextBox 9">
            <a:extLst>
              <a:ext uri="{FF2B5EF4-FFF2-40B4-BE49-F238E27FC236}">
                <a16:creationId xmlns:a16="http://schemas.microsoft.com/office/drawing/2014/main" id="{DE6680DF-EC84-5DA8-7A59-20A7DC2759A3}"/>
              </a:ext>
            </a:extLst>
          </p:cNvPr>
          <p:cNvSpPr txBox="1"/>
          <p:nvPr/>
        </p:nvSpPr>
        <p:spPr>
          <a:xfrm>
            <a:off x="3172634" y="2887248"/>
            <a:ext cx="1969737" cy="600164"/>
          </a:xfrm>
          <a:prstGeom prst="rect">
            <a:avLst/>
          </a:prstGeom>
          <a:noFill/>
        </p:spPr>
        <p:txBody>
          <a:bodyPr wrap="square" rtlCol="0">
            <a:spAutoFit/>
          </a:bodyPr>
          <a:lstStyle/>
          <a:p>
            <a:r>
              <a:rPr lang="en-GB" sz="1100" dirty="0"/>
              <a:t>+ </a:t>
            </a:r>
          </a:p>
          <a:p>
            <a:r>
              <a:rPr lang="en-GB" sz="1100" dirty="0"/>
              <a:t>Services &amp; Management fees</a:t>
            </a:r>
          </a:p>
        </p:txBody>
      </p:sp>
      <p:sp>
        <p:nvSpPr>
          <p:cNvPr id="20" name="Rectangle 19">
            <a:extLst>
              <a:ext uri="{FF2B5EF4-FFF2-40B4-BE49-F238E27FC236}">
                <a16:creationId xmlns:a16="http://schemas.microsoft.com/office/drawing/2014/main" id="{59AA091E-9950-184E-F32D-4D99A2CD93AE}"/>
              </a:ext>
            </a:extLst>
          </p:cNvPr>
          <p:cNvSpPr/>
          <p:nvPr/>
        </p:nvSpPr>
        <p:spPr>
          <a:xfrm>
            <a:off x="6515118" y="4070893"/>
            <a:ext cx="1474839" cy="6096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Anglo </a:t>
            </a:r>
            <a:r>
              <a:rPr lang="fr-FR" sz="1200" b="1" dirty="0" err="1"/>
              <a:t>Belgian</a:t>
            </a:r>
            <a:endParaRPr lang="fr-FR" sz="1200" b="1" dirty="0"/>
          </a:p>
          <a:p>
            <a:pPr algn="ctr"/>
            <a:r>
              <a:rPr lang="fr-FR" sz="1200" b="1" dirty="0"/>
              <a:t>Shipping</a:t>
            </a:r>
          </a:p>
          <a:p>
            <a:pPr algn="ctr"/>
            <a:r>
              <a:rPr lang="fr-FR" sz="1200" b="1" i="1" dirty="0"/>
              <a:t>(</a:t>
            </a:r>
            <a:r>
              <a:rPr lang="fr-FR" sz="1200" b="1" i="1" dirty="0" err="1"/>
              <a:t>Opco</a:t>
            </a:r>
            <a:r>
              <a:rPr lang="fr-FR" sz="1200" b="1" i="1" dirty="0"/>
              <a:t>)</a:t>
            </a:r>
            <a:endParaRPr lang="en-GB" sz="1200" b="1" i="1" dirty="0"/>
          </a:p>
        </p:txBody>
      </p:sp>
      <p:sp>
        <p:nvSpPr>
          <p:cNvPr id="22" name="Rectangle 21">
            <a:extLst>
              <a:ext uri="{FF2B5EF4-FFF2-40B4-BE49-F238E27FC236}">
                <a16:creationId xmlns:a16="http://schemas.microsoft.com/office/drawing/2014/main" id="{B1D90B57-E7F7-91D2-64B8-1FD2D28637F8}"/>
              </a:ext>
            </a:extLst>
          </p:cNvPr>
          <p:cNvSpPr/>
          <p:nvPr/>
        </p:nvSpPr>
        <p:spPr>
          <a:xfrm>
            <a:off x="6515118" y="5762121"/>
            <a:ext cx="1474839" cy="60960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ZULU MASS </a:t>
            </a:r>
            <a:r>
              <a:rPr lang="fr-FR" sz="1200" b="1" dirty="0" err="1"/>
              <a:t>customers</a:t>
            </a:r>
            <a:endParaRPr lang="fr-FR" sz="1200" b="1" dirty="0"/>
          </a:p>
        </p:txBody>
      </p:sp>
      <p:cxnSp>
        <p:nvCxnSpPr>
          <p:cNvPr id="24" name="Straight Arrow Connector 23">
            <a:extLst>
              <a:ext uri="{FF2B5EF4-FFF2-40B4-BE49-F238E27FC236}">
                <a16:creationId xmlns:a16="http://schemas.microsoft.com/office/drawing/2014/main" id="{FD090FF0-000D-871D-427C-7D0C1A58EFBE}"/>
              </a:ext>
            </a:extLst>
          </p:cNvPr>
          <p:cNvCxnSpPr>
            <a:cxnSpLocks/>
          </p:cNvCxnSpPr>
          <p:nvPr/>
        </p:nvCxnSpPr>
        <p:spPr>
          <a:xfrm flipV="1">
            <a:off x="7252537" y="4663452"/>
            <a:ext cx="0" cy="1081161"/>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1D17457-1E8E-E12C-D52C-25FC39E9A4F6}"/>
              </a:ext>
            </a:extLst>
          </p:cNvPr>
          <p:cNvSpPr txBox="1"/>
          <p:nvPr/>
        </p:nvSpPr>
        <p:spPr>
          <a:xfrm>
            <a:off x="8563958" y="2695092"/>
            <a:ext cx="1969737" cy="430887"/>
          </a:xfrm>
          <a:prstGeom prst="rect">
            <a:avLst/>
          </a:prstGeom>
          <a:noFill/>
        </p:spPr>
        <p:txBody>
          <a:bodyPr wrap="square" rtlCol="0">
            <a:spAutoFit/>
          </a:bodyPr>
          <a:lstStyle/>
          <a:p>
            <a:r>
              <a:rPr lang="en-GB" sz="1100" dirty="0"/>
              <a:t>IP &amp; DATA commercialisation</a:t>
            </a:r>
          </a:p>
        </p:txBody>
      </p:sp>
      <p:cxnSp>
        <p:nvCxnSpPr>
          <p:cNvPr id="13" name="Straight Arrow Connector 12">
            <a:extLst>
              <a:ext uri="{FF2B5EF4-FFF2-40B4-BE49-F238E27FC236}">
                <a16:creationId xmlns:a16="http://schemas.microsoft.com/office/drawing/2014/main" id="{424A3D2A-618F-060E-7B07-C59E43729FBE}"/>
              </a:ext>
            </a:extLst>
          </p:cNvPr>
          <p:cNvCxnSpPr>
            <a:cxnSpLocks/>
          </p:cNvCxnSpPr>
          <p:nvPr/>
        </p:nvCxnSpPr>
        <p:spPr>
          <a:xfrm flipH="1">
            <a:off x="7007486" y="2933137"/>
            <a:ext cx="1409834" cy="0"/>
          </a:xfrm>
          <a:prstGeom prst="straightConnector1">
            <a:avLst/>
          </a:prstGeom>
          <a:ln>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069029A-AB34-9B25-B99B-F66F2F954188}"/>
              </a:ext>
            </a:extLst>
          </p:cNvPr>
          <p:cNvCxnSpPr>
            <a:cxnSpLocks/>
          </p:cNvCxnSpPr>
          <p:nvPr/>
        </p:nvCxnSpPr>
        <p:spPr>
          <a:xfrm flipH="1" flipV="1">
            <a:off x="7007486" y="3085537"/>
            <a:ext cx="2697695" cy="1290156"/>
          </a:xfrm>
          <a:prstGeom prst="straightConnector1">
            <a:avLst/>
          </a:prstGeom>
          <a:ln>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0B91D30-4A27-D5CA-D450-C0272ABFFBAC}"/>
              </a:ext>
            </a:extLst>
          </p:cNvPr>
          <p:cNvSpPr txBox="1"/>
          <p:nvPr/>
        </p:nvSpPr>
        <p:spPr>
          <a:xfrm>
            <a:off x="8563958" y="3506544"/>
            <a:ext cx="1425390" cy="261610"/>
          </a:xfrm>
          <a:prstGeom prst="rect">
            <a:avLst/>
          </a:prstGeom>
          <a:noFill/>
        </p:spPr>
        <p:txBody>
          <a:bodyPr wrap="none" rtlCol="0">
            <a:spAutoFit/>
          </a:bodyPr>
          <a:lstStyle/>
          <a:p>
            <a:r>
              <a:rPr lang="en-BE" sz="1100" dirty="0"/>
              <a:t>Energy acquisition</a:t>
            </a:r>
          </a:p>
        </p:txBody>
      </p:sp>
    </p:spTree>
    <p:extLst>
      <p:ext uri="{BB962C8B-B14F-4D97-AF65-F5344CB8AC3E}">
        <p14:creationId xmlns:p14="http://schemas.microsoft.com/office/powerpoint/2010/main" val="182712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32D0F-C345-E853-34DF-71A0BD0BDA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03576E-62BA-572F-9CF6-C604050503BE}"/>
              </a:ext>
            </a:extLst>
          </p:cNvPr>
          <p:cNvSpPr>
            <a:spLocks noGrp="1"/>
          </p:cNvSpPr>
          <p:nvPr>
            <p:ph type="ctrTitle"/>
          </p:nvPr>
        </p:nvSpPr>
        <p:spPr/>
        <p:txBody>
          <a:bodyPr/>
          <a:lstStyle/>
          <a:p>
            <a:r>
              <a:rPr lang="fr-FR" dirty="0" err="1"/>
              <a:t>Growth</a:t>
            </a:r>
            <a:r>
              <a:rPr lang="fr-FR" dirty="0"/>
              <a:t> model and </a:t>
            </a:r>
            <a:r>
              <a:rPr lang="fr-FR" dirty="0" err="1"/>
              <a:t>competition</a:t>
            </a:r>
            <a:endParaRPr lang="en-GB" dirty="0"/>
          </a:p>
        </p:txBody>
      </p:sp>
      <p:sp>
        <p:nvSpPr>
          <p:cNvPr id="3" name="Content Placeholder 2">
            <a:extLst>
              <a:ext uri="{FF2B5EF4-FFF2-40B4-BE49-F238E27FC236}">
                <a16:creationId xmlns:a16="http://schemas.microsoft.com/office/drawing/2014/main" id="{BF8C0200-70EE-7389-C6C0-3B3315B1E899}"/>
              </a:ext>
            </a:extLst>
          </p:cNvPr>
          <p:cNvSpPr>
            <a:spLocks noGrp="1"/>
          </p:cNvSpPr>
          <p:nvPr>
            <p:ph idx="1"/>
          </p:nvPr>
        </p:nvSpPr>
        <p:spPr>
          <a:xfrm>
            <a:off x="329031" y="1321758"/>
            <a:ext cx="11533938" cy="4465725"/>
          </a:xfrm>
        </p:spPr>
        <p:txBody>
          <a:bodyPr>
            <a:normAutofit/>
          </a:bodyPr>
          <a:lstStyle/>
          <a:p>
            <a:pPr lvl="1" algn="just"/>
            <a:endParaRPr lang="en-GB" sz="1500" b="1" dirty="0">
              <a:solidFill>
                <a:srgbClr val="002060"/>
              </a:solidFill>
            </a:endParaRPr>
          </a:p>
          <a:p>
            <a:endParaRPr lang="en-GB" sz="1450" b="1" dirty="0">
              <a:solidFill>
                <a:srgbClr val="002060"/>
              </a:solidFill>
            </a:endParaRPr>
          </a:p>
          <a:p>
            <a:endParaRPr lang="en-GB" sz="1450" b="1" dirty="0">
              <a:solidFill>
                <a:srgbClr val="002060"/>
              </a:solidFill>
            </a:endParaRPr>
          </a:p>
        </p:txBody>
      </p:sp>
      <p:sp>
        <p:nvSpPr>
          <p:cNvPr id="4" name="Slide Number Placeholder 3">
            <a:extLst>
              <a:ext uri="{FF2B5EF4-FFF2-40B4-BE49-F238E27FC236}">
                <a16:creationId xmlns:a16="http://schemas.microsoft.com/office/drawing/2014/main" id="{5C91ED93-481B-6472-50BB-EF3502EB6160}"/>
              </a:ext>
            </a:extLst>
          </p:cNvPr>
          <p:cNvSpPr>
            <a:spLocks noGrp="1"/>
          </p:cNvSpPr>
          <p:nvPr>
            <p:ph type="sldNum" sz="quarter" idx="12"/>
          </p:nvPr>
        </p:nvSpPr>
        <p:spPr/>
        <p:txBody>
          <a:bodyPr/>
          <a:lstStyle/>
          <a:p>
            <a:fld id="{BD6A381F-7061-4B89-8E80-83C3D49CA6FC}" type="slidenum">
              <a:rPr lang="en-US" smtClean="0"/>
              <a:pPr/>
              <a:t>19</a:t>
            </a:fld>
            <a:endParaRPr lang="en-US"/>
          </a:p>
        </p:txBody>
      </p:sp>
      <p:sp>
        <p:nvSpPr>
          <p:cNvPr id="5" name="Title 1">
            <a:extLst>
              <a:ext uri="{FF2B5EF4-FFF2-40B4-BE49-F238E27FC236}">
                <a16:creationId xmlns:a16="http://schemas.microsoft.com/office/drawing/2014/main" id="{BC418B97-7E0E-21A0-2831-2D673CCF7CC7}"/>
              </a:ext>
            </a:extLst>
          </p:cNvPr>
          <p:cNvSpPr txBox="1">
            <a:spLocks/>
          </p:cNvSpPr>
          <p:nvPr/>
        </p:nvSpPr>
        <p:spPr>
          <a:xfrm>
            <a:off x="198387" y="700274"/>
            <a:ext cx="10336907" cy="390859"/>
          </a:xfrm>
          <a:prstGeom prst="rect">
            <a:avLst/>
          </a:prstGeom>
          <a:noFill/>
        </p:spPr>
        <p:txBody>
          <a:bodyPr vert="horz" lIns="91440" tIns="45720" rIns="0" bIns="45720" rtlCol="0" anchor="ctr">
            <a:normAutofit/>
          </a:bodyPr>
          <a:lstStyle>
            <a:lvl1pPr algn="l" defTabSz="914400" rtl="0" eaLnBrk="1" latinLnBrk="0" hangingPunct="1">
              <a:lnSpc>
                <a:spcPct val="90000"/>
              </a:lnSpc>
              <a:spcBef>
                <a:spcPct val="0"/>
              </a:spcBef>
              <a:buNone/>
              <a:defRPr lang="en-US" sz="1200" b="0" kern="1200" spc="0" baseline="0" dirty="0">
                <a:solidFill>
                  <a:srgbClr val="0A2B52"/>
                </a:solidFill>
                <a:latin typeface="+mj-lt"/>
                <a:ea typeface="+mj-ea"/>
                <a:cs typeface="+mj-cs"/>
              </a:defRPr>
            </a:lvl1pPr>
          </a:lstStyle>
          <a:p>
            <a:endParaRPr lang="en-US" sz="1400" b="1" dirty="0">
              <a:solidFill>
                <a:schemeClr val="bg2"/>
              </a:solidFill>
            </a:endParaRPr>
          </a:p>
        </p:txBody>
      </p:sp>
      <p:sp>
        <p:nvSpPr>
          <p:cNvPr id="11" name="TextBox 10">
            <a:extLst>
              <a:ext uri="{FF2B5EF4-FFF2-40B4-BE49-F238E27FC236}">
                <a16:creationId xmlns:a16="http://schemas.microsoft.com/office/drawing/2014/main" id="{341D9B69-A313-943E-DD8B-5D44E68FB66B}"/>
              </a:ext>
            </a:extLst>
          </p:cNvPr>
          <p:cNvSpPr txBox="1"/>
          <p:nvPr/>
        </p:nvSpPr>
        <p:spPr>
          <a:xfrm>
            <a:off x="927547" y="1321758"/>
            <a:ext cx="10336906" cy="4585871"/>
          </a:xfrm>
          <a:prstGeom prst="rect">
            <a:avLst/>
          </a:prstGeom>
          <a:noFill/>
        </p:spPr>
        <p:txBody>
          <a:bodyPr wrap="square">
            <a:spAutoFit/>
          </a:bodyPr>
          <a:lstStyle/>
          <a:p>
            <a:r>
              <a:rPr lang="en-GB" sz="1600" dirty="0">
                <a:solidFill>
                  <a:srgbClr val="002060"/>
                </a:solidFill>
              </a:rPr>
              <a:t>Sales</a:t>
            </a:r>
          </a:p>
          <a:p>
            <a:endParaRPr lang="en-GB" sz="1600" dirty="0">
              <a:solidFill>
                <a:srgbClr val="002060"/>
              </a:solidFill>
            </a:endParaRPr>
          </a:p>
          <a:p>
            <a:pPr algn="just"/>
            <a:r>
              <a:rPr lang="en-GB" sz="1600" dirty="0">
                <a:solidFill>
                  <a:srgbClr val="002060"/>
                </a:solidFill>
              </a:rPr>
              <a:t>Target customers are shipping lines that are active in inland and short sea container logistics that operate a fleet of self-owned and/or chartered vessels. They are approached directly  through existing contacts or cold calls.</a:t>
            </a:r>
          </a:p>
          <a:p>
            <a:pPr algn="just"/>
            <a:endParaRPr lang="en-GB" sz="1600" dirty="0">
              <a:solidFill>
                <a:srgbClr val="002060"/>
              </a:solidFill>
            </a:endParaRPr>
          </a:p>
          <a:p>
            <a:pPr algn="just"/>
            <a:r>
              <a:rPr lang="en-GB" sz="1600" dirty="0">
                <a:solidFill>
                  <a:srgbClr val="002060"/>
                </a:solidFill>
              </a:rPr>
              <a:t>Additional marketing is done towards shippers or end users of waterway and short sea services to make them aware of the proposed vessels.  Apart from direct contact, this is also done through participation in events and networking. This is moreover supported by cooperation agreements with shipping lines servicing these clients.</a:t>
            </a:r>
          </a:p>
          <a:p>
            <a:pPr algn="just"/>
            <a:endParaRPr lang="en-GB" sz="1600" dirty="0">
              <a:solidFill>
                <a:srgbClr val="002060"/>
              </a:solidFill>
            </a:endParaRPr>
          </a:p>
          <a:p>
            <a:pPr algn="just"/>
            <a:r>
              <a:rPr lang="en-GB" sz="1600" dirty="0">
                <a:solidFill>
                  <a:srgbClr val="002060"/>
                </a:solidFill>
              </a:rPr>
              <a:t>The market is growing through need for sustainability and acute shortage of crews due to aging of crew population.</a:t>
            </a:r>
          </a:p>
          <a:p>
            <a:pPr algn="just"/>
            <a:endParaRPr lang="en-GB" dirty="0">
              <a:solidFill>
                <a:srgbClr val="002060"/>
              </a:solidFill>
            </a:endParaRPr>
          </a:p>
          <a:p>
            <a:pPr algn="just"/>
            <a:r>
              <a:rPr lang="en-GB" sz="1600" dirty="0">
                <a:solidFill>
                  <a:srgbClr val="002060"/>
                </a:solidFill>
              </a:rPr>
              <a:t>Competition</a:t>
            </a:r>
          </a:p>
          <a:p>
            <a:pPr algn="just"/>
            <a:endParaRPr lang="en-GB" sz="1600" dirty="0">
              <a:solidFill>
                <a:srgbClr val="002060"/>
              </a:solidFill>
            </a:endParaRPr>
          </a:p>
          <a:p>
            <a:pPr algn="just"/>
            <a:r>
              <a:rPr lang="en-GB" sz="1600" dirty="0">
                <a:solidFill>
                  <a:srgbClr val="002060"/>
                </a:solidFill>
              </a:rPr>
              <a:t>There is no real competition that offers the same solution of new-built cargo vessels of this size. There is partial competition through retrofitting existing vessels that lack either or the combination of energy efficient hulls, real zero emission propulsion, unmanned systems, dynamic position capability or remote/AI driven navigation. This inevitably  leads to ineffective competition, in essence creating a strategic moat for the vessels developed by ZULU.  </a:t>
            </a:r>
          </a:p>
          <a:p>
            <a:endParaRPr lang="en-GB" sz="1800" dirty="0">
              <a:solidFill>
                <a:srgbClr val="002060"/>
              </a:solidFill>
            </a:endParaRPr>
          </a:p>
        </p:txBody>
      </p:sp>
    </p:spTree>
    <p:extLst>
      <p:ext uri="{BB962C8B-B14F-4D97-AF65-F5344CB8AC3E}">
        <p14:creationId xmlns:p14="http://schemas.microsoft.com/office/powerpoint/2010/main" val="17181908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2FE1B-FDD9-19FE-3D8B-FC43BE036715}"/>
              </a:ext>
            </a:extLst>
          </p:cNvPr>
          <p:cNvSpPr>
            <a:spLocks noGrp="1"/>
          </p:cNvSpPr>
          <p:nvPr>
            <p:ph type="ctrTitle"/>
          </p:nvPr>
        </p:nvSpPr>
        <p:spPr/>
        <p:txBody>
          <a:bodyPr/>
          <a:lstStyle/>
          <a:p>
            <a:r>
              <a:rPr lang="fr-FR" dirty="0" err="1"/>
              <a:t>Company</a:t>
            </a:r>
            <a:endParaRPr lang="en-GB" dirty="0"/>
          </a:p>
        </p:txBody>
      </p:sp>
      <p:sp>
        <p:nvSpPr>
          <p:cNvPr id="3" name="Content Placeholder 2">
            <a:extLst>
              <a:ext uri="{FF2B5EF4-FFF2-40B4-BE49-F238E27FC236}">
                <a16:creationId xmlns:a16="http://schemas.microsoft.com/office/drawing/2014/main" id="{C476643A-AA1D-6762-0C87-DFF691ED7E2D}"/>
              </a:ext>
            </a:extLst>
          </p:cNvPr>
          <p:cNvSpPr>
            <a:spLocks noGrp="1"/>
          </p:cNvSpPr>
          <p:nvPr>
            <p:ph idx="1"/>
          </p:nvPr>
        </p:nvSpPr>
        <p:spPr>
          <a:xfrm>
            <a:off x="295204" y="1429520"/>
            <a:ext cx="11629065" cy="4748438"/>
          </a:xfrm>
        </p:spPr>
        <p:txBody>
          <a:bodyPr/>
          <a:lstStyle/>
          <a:p>
            <a:pPr algn="just"/>
            <a:r>
              <a:rPr lang="en-GB" sz="1600" b="1" dirty="0">
                <a:solidFill>
                  <a:srgbClr val="002060"/>
                </a:solidFill>
                <a:ea typeface="Calibri" panose="020F0502020204030204" pitchFamily="34" charset="0"/>
                <a:cs typeface="Arial" panose="020B0604020202020204" pitchFamily="34" charset="0"/>
              </a:rPr>
              <a:t>ZULU Associates Group, </a:t>
            </a:r>
            <a:r>
              <a:rPr lang="en-GB" sz="1600" dirty="0">
                <a:solidFill>
                  <a:srgbClr val="002060"/>
                </a:solidFill>
                <a:ea typeface="Calibri" panose="020F0502020204030204" pitchFamily="34" charset="0"/>
                <a:cs typeface="Arial" panose="020B0604020202020204" pitchFamily="34" charset="0"/>
              </a:rPr>
              <a:t>founded in 2019, is active as an initiator, developer and operator of innovations in the marine component of logistic chains.</a:t>
            </a:r>
          </a:p>
          <a:p>
            <a:pPr algn="just"/>
            <a:r>
              <a:rPr lang="en-GB" sz="1600" dirty="0">
                <a:solidFill>
                  <a:srgbClr val="002060"/>
                </a:solidFill>
                <a:ea typeface="Calibri" panose="020F0502020204030204" pitchFamily="34" charset="0"/>
                <a:cs typeface="Arial" panose="020B0604020202020204" pitchFamily="34" charset="0"/>
              </a:rPr>
              <a:t>Goal is to develop a fleet of </a:t>
            </a:r>
            <a:r>
              <a:rPr lang="en-GB" sz="1600" b="1" dirty="0">
                <a:solidFill>
                  <a:srgbClr val="002060"/>
                </a:solidFill>
                <a:ea typeface="Calibri" panose="020F0502020204030204" pitchFamily="34" charset="0"/>
                <a:cs typeface="Arial" panose="020B0604020202020204" pitchFamily="34" charset="0"/>
              </a:rPr>
              <a:t>zero emission </a:t>
            </a:r>
            <a:r>
              <a:rPr lang="en-GB" sz="1600" dirty="0">
                <a:solidFill>
                  <a:srgbClr val="002060"/>
                </a:solidFill>
                <a:ea typeface="Calibri" panose="020F0502020204030204" pitchFamily="34" charset="0"/>
                <a:cs typeface="Arial" panose="020B0604020202020204" pitchFamily="34" charset="0"/>
              </a:rPr>
              <a:t>commercial vessels, that are price competitive, on shortsea and inland waterways routes combining </a:t>
            </a:r>
            <a:r>
              <a:rPr lang="en-GB" sz="1600" b="1" dirty="0">
                <a:solidFill>
                  <a:srgbClr val="002060"/>
                </a:solidFill>
                <a:ea typeface="Calibri" panose="020F0502020204030204" pitchFamily="34" charset="0"/>
                <a:cs typeface="Arial" panose="020B0604020202020204" pitchFamily="34" charset="0"/>
              </a:rPr>
              <a:t>alternative non fossil fuel propulsion</a:t>
            </a:r>
            <a:r>
              <a:rPr lang="en-GB" sz="1600" dirty="0">
                <a:ea typeface="Calibri" panose="020F0502020204030204" pitchFamily="34" charset="0"/>
                <a:cs typeface="Arial" panose="020B0604020202020204" pitchFamily="34" charset="0"/>
              </a:rPr>
              <a:t> </a:t>
            </a:r>
            <a:r>
              <a:rPr lang="en-GB" sz="1600" dirty="0">
                <a:solidFill>
                  <a:srgbClr val="002060"/>
                </a:solidFill>
                <a:ea typeface="Calibri" panose="020F0502020204030204" pitchFamily="34" charset="0"/>
                <a:cs typeface="Arial" panose="020B0604020202020204" pitchFamily="34" charset="0"/>
              </a:rPr>
              <a:t>and </a:t>
            </a:r>
            <a:r>
              <a:rPr lang="en-GB" sz="1600" b="1" dirty="0">
                <a:solidFill>
                  <a:srgbClr val="002060"/>
                </a:solidFill>
                <a:ea typeface="Calibri" panose="020F0502020204030204" pitchFamily="34" charset="0"/>
                <a:cs typeface="Arial" panose="020B0604020202020204" pitchFamily="34" charset="0"/>
              </a:rPr>
              <a:t>unmanned operation </a:t>
            </a:r>
            <a:r>
              <a:rPr lang="en-GB" sz="1600" dirty="0">
                <a:solidFill>
                  <a:srgbClr val="002060"/>
                </a:solidFill>
                <a:ea typeface="Calibri" panose="020F0502020204030204" pitchFamily="34" charset="0"/>
                <a:cs typeface="Arial" panose="020B0604020202020204" pitchFamily="34" charset="0"/>
              </a:rPr>
              <a:t>through remote control/autonomous operation features.</a:t>
            </a:r>
            <a:endParaRPr lang="en-GB" sz="1600" dirty="0">
              <a:ea typeface="Calibri" panose="020F0502020204030204" pitchFamily="34" charset="0"/>
              <a:cs typeface="Arial" panose="020B0604020202020204" pitchFamily="34" charset="0"/>
            </a:endParaRPr>
          </a:p>
          <a:p>
            <a:pPr algn="just"/>
            <a:r>
              <a:rPr lang="en-GB" sz="1600" dirty="0">
                <a:solidFill>
                  <a:srgbClr val="002060"/>
                </a:solidFill>
                <a:cs typeface="Arial" panose="020B0604020202020204" pitchFamily="34" charset="0"/>
              </a:rPr>
              <a:t>Primary focus is on </a:t>
            </a:r>
            <a:r>
              <a:rPr lang="en-GB" sz="1600" b="1" dirty="0">
                <a:solidFill>
                  <a:srgbClr val="002060"/>
                </a:solidFill>
                <a:cs typeface="Arial" panose="020B0604020202020204" pitchFamily="34" charset="0"/>
              </a:rPr>
              <a:t>Western Europe </a:t>
            </a:r>
            <a:r>
              <a:rPr lang="en-GB" sz="1600" dirty="0">
                <a:solidFill>
                  <a:srgbClr val="002060"/>
                </a:solidFill>
                <a:cs typeface="Arial" panose="020B0604020202020204" pitchFamily="34" charset="0"/>
              </a:rPr>
              <a:t>with a potential mid to long-term for global reach.</a:t>
            </a:r>
          </a:p>
          <a:p>
            <a:pPr algn="just"/>
            <a:r>
              <a:rPr lang="en-GB" sz="1600" b="1" dirty="0">
                <a:solidFill>
                  <a:srgbClr val="002060"/>
                </a:solidFill>
                <a:cs typeface="Arial" panose="020B0604020202020204" pitchFamily="34" charset="0"/>
              </a:rPr>
              <a:t>Raising up to €5 million in equity and subordinated convertible debt </a:t>
            </a:r>
            <a:r>
              <a:rPr lang="en-GB" sz="1600" dirty="0">
                <a:solidFill>
                  <a:srgbClr val="002060"/>
                </a:solidFill>
                <a:cs typeface="Arial" panose="020B0604020202020204" pitchFamily="34" charset="0"/>
              </a:rPr>
              <a:t>to build up the company, develop the structure to operate a fleet of inland barges, realise further developments of autonomous operation with AI creation</a:t>
            </a:r>
          </a:p>
          <a:p>
            <a:pPr algn="just"/>
            <a:r>
              <a:rPr lang="en-GB" sz="1600" b="1" dirty="0">
                <a:solidFill>
                  <a:srgbClr val="002060"/>
                </a:solidFill>
                <a:cs typeface="Arial" panose="020B0604020202020204" pitchFamily="34" charset="0"/>
              </a:rPr>
              <a:t>Final negotiations </a:t>
            </a:r>
            <a:r>
              <a:rPr lang="en-GB" sz="1600" dirty="0">
                <a:solidFill>
                  <a:srgbClr val="002060"/>
                </a:solidFill>
                <a:cs typeface="Arial" panose="020B0604020202020204" pitchFamily="34" charset="0"/>
              </a:rPr>
              <a:t>with first charter client for inland waterway vessels in final phase, to be concluded in Q1 2025.</a:t>
            </a:r>
          </a:p>
          <a:p>
            <a:pPr algn="just"/>
            <a:r>
              <a:rPr lang="en-GB" sz="1600" dirty="0">
                <a:solidFill>
                  <a:srgbClr val="002060"/>
                </a:solidFill>
                <a:cs typeface="Arial" panose="020B0604020202020204" pitchFamily="34" charset="0"/>
              </a:rPr>
              <a:t>Contracting </a:t>
            </a:r>
            <a:r>
              <a:rPr lang="en-GB" sz="1600" b="1" dirty="0">
                <a:solidFill>
                  <a:srgbClr val="002060"/>
                </a:solidFill>
                <a:cs typeface="Arial" panose="020B0604020202020204" pitchFamily="34" charset="0"/>
              </a:rPr>
              <a:t>shipyard and suppliers </a:t>
            </a:r>
            <a:r>
              <a:rPr lang="en-GB" sz="1600" dirty="0">
                <a:solidFill>
                  <a:srgbClr val="002060"/>
                </a:solidFill>
                <a:cs typeface="Arial" panose="020B0604020202020204" pitchFamily="34" charset="0"/>
              </a:rPr>
              <a:t>to deliver first 2 inland barges in Q1 2026</a:t>
            </a:r>
          </a:p>
          <a:p>
            <a:pPr algn="just"/>
            <a:r>
              <a:rPr lang="en-GB" sz="1600" b="1" dirty="0">
                <a:solidFill>
                  <a:srgbClr val="002060"/>
                </a:solidFill>
                <a:cs typeface="Arial" panose="020B0604020202020204" pitchFamily="34" charset="0"/>
              </a:rPr>
              <a:t>Additional investment raising </a:t>
            </a:r>
            <a:r>
              <a:rPr lang="en-GB" sz="1600" dirty="0">
                <a:solidFill>
                  <a:srgbClr val="002060"/>
                </a:solidFill>
                <a:cs typeface="Arial" panose="020B0604020202020204" pitchFamily="34" charset="0"/>
              </a:rPr>
              <a:t>is in final discussions to launch up to the first 10 inland waterway vessels.</a:t>
            </a:r>
          </a:p>
        </p:txBody>
      </p:sp>
      <p:sp>
        <p:nvSpPr>
          <p:cNvPr id="4" name="Slide Number Placeholder 3">
            <a:extLst>
              <a:ext uri="{FF2B5EF4-FFF2-40B4-BE49-F238E27FC236}">
                <a16:creationId xmlns:a16="http://schemas.microsoft.com/office/drawing/2014/main" id="{533CA780-59DA-68E1-0B3A-448F6735D915}"/>
              </a:ext>
            </a:extLst>
          </p:cNvPr>
          <p:cNvSpPr>
            <a:spLocks noGrp="1"/>
          </p:cNvSpPr>
          <p:nvPr>
            <p:ph type="sldNum" sz="quarter" idx="12"/>
          </p:nvPr>
        </p:nvSpPr>
        <p:spPr/>
        <p:txBody>
          <a:bodyPr/>
          <a:lstStyle/>
          <a:p>
            <a:fld id="{BD6A381F-7061-4B89-8E80-83C3D49CA6FC}" type="slidenum">
              <a:rPr lang="en-US" smtClean="0"/>
              <a:pPr/>
              <a:t>2</a:t>
            </a:fld>
            <a:endParaRPr lang="en-US"/>
          </a:p>
        </p:txBody>
      </p:sp>
      <p:sp>
        <p:nvSpPr>
          <p:cNvPr id="8" name="Title 1">
            <a:extLst>
              <a:ext uri="{FF2B5EF4-FFF2-40B4-BE49-F238E27FC236}">
                <a16:creationId xmlns:a16="http://schemas.microsoft.com/office/drawing/2014/main" id="{18B2FF59-F7A6-A72C-2943-127B0E0DB5D5}"/>
              </a:ext>
            </a:extLst>
          </p:cNvPr>
          <p:cNvSpPr txBox="1">
            <a:spLocks/>
          </p:cNvSpPr>
          <p:nvPr/>
        </p:nvSpPr>
        <p:spPr>
          <a:xfrm>
            <a:off x="295206" y="680042"/>
            <a:ext cx="10336907" cy="390859"/>
          </a:xfrm>
          <a:prstGeom prst="rect">
            <a:avLst/>
          </a:prstGeom>
          <a:noFill/>
        </p:spPr>
        <p:txBody>
          <a:bodyPr vert="horz" lIns="91440" tIns="45720" rIns="0" bIns="45720" rtlCol="0" anchor="ctr">
            <a:normAutofit/>
          </a:bodyPr>
          <a:lstStyle>
            <a:lvl1pPr algn="l" defTabSz="914400" rtl="0" eaLnBrk="1" latinLnBrk="0" hangingPunct="1">
              <a:lnSpc>
                <a:spcPct val="90000"/>
              </a:lnSpc>
              <a:spcBef>
                <a:spcPct val="0"/>
              </a:spcBef>
              <a:buNone/>
              <a:defRPr lang="en-US" sz="1200" b="0" kern="1200" spc="0" baseline="0" dirty="0">
                <a:solidFill>
                  <a:srgbClr val="0A2B52"/>
                </a:solidFill>
                <a:latin typeface="+mj-lt"/>
                <a:ea typeface="+mj-ea"/>
                <a:cs typeface="+mj-cs"/>
              </a:defRPr>
            </a:lvl1pPr>
          </a:lstStyle>
          <a:p>
            <a:r>
              <a:rPr lang="en-US" sz="1400" b="1" dirty="0">
                <a:solidFill>
                  <a:srgbClr val="002060"/>
                </a:solidFill>
              </a:rPr>
              <a:t>A real solution provider</a:t>
            </a:r>
          </a:p>
        </p:txBody>
      </p:sp>
      <p:pic>
        <p:nvPicPr>
          <p:cNvPr id="10" name="Picture 9" descr="A model of a ship&#10;&#10;Description automatically generated">
            <a:extLst>
              <a:ext uri="{FF2B5EF4-FFF2-40B4-BE49-F238E27FC236}">
                <a16:creationId xmlns:a16="http://schemas.microsoft.com/office/drawing/2014/main" id="{508576E2-D91C-EAF3-E1B9-AEF4F681D0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395" y="4644753"/>
            <a:ext cx="4870854" cy="1891824"/>
          </a:xfrm>
          <a:prstGeom prst="rect">
            <a:avLst/>
          </a:prstGeom>
        </p:spPr>
      </p:pic>
      <p:pic>
        <p:nvPicPr>
          <p:cNvPr id="6" name="Picture 5" descr="A white ship with red containers&#10;&#10;Description automatically generated">
            <a:extLst>
              <a:ext uri="{FF2B5EF4-FFF2-40B4-BE49-F238E27FC236}">
                <a16:creationId xmlns:a16="http://schemas.microsoft.com/office/drawing/2014/main" id="{C1352C76-C888-D432-80F2-24361ACC4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390" y="4644753"/>
            <a:ext cx="2837736" cy="1891824"/>
          </a:xfrm>
          <a:prstGeom prst="rect">
            <a:avLst/>
          </a:prstGeom>
        </p:spPr>
      </p:pic>
    </p:spTree>
    <p:extLst>
      <p:ext uri="{BB962C8B-B14F-4D97-AF65-F5344CB8AC3E}">
        <p14:creationId xmlns:p14="http://schemas.microsoft.com/office/powerpoint/2010/main" val="105025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9D5F0-084F-2FC6-4CC4-688924D5B7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5FCAD7-3D55-4388-50DF-D76E8476584A}"/>
              </a:ext>
            </a:extLst>
          </p:cNvPr>
          <p:cNvSpPr>
            <a:spLocks noGrp="1"/>
          </p:cNvSpPr>
          <p:nvPr>
            <p:ph type="ctrTitle"/>
          </p:nvPr>
        </p:nvSpPr>
        <p:spPr/>
        <p:txBody>
          <a:bodyPr/>
          <a:lstStyle/>
          <a:p>
            <a:r>
              <a:rPr lang="fr-FR" dirty="0" err="1"/>
              <a:t>Financials</a:t>
            </a:r>
            <a:endParaRPr lang="en-GB" dirty="0"/>
          </a:p>
        </p:txBody>
      </p:sp>
      <p:sp>
        <p:nvSpPr>
          <p:cNvPr id="3" name="Content Placeholder 2">
            <a:extLst>
              <a:ext uri="{FF2B5EF4-FFF2-40B4-BE49-F238E27FC236}">
                <a16:creationId xmlns:a16="http://schemas.microsoft.com/office/drawing/2014/main" id="{FAFE454E-9DC6-FDDC-8452-0944835048DF}"/>
              </a:ext>
            </a:extLst>
          </p:cNvPr>
          <p:cNvSpPr>
            <a:spLocks noGrp="1"/>
          </p:cNvSpPr>
          <p:nvPr>
            <p:ph idx="1"/>
          </p:nvPr>
        </p:nvSpPr>
        <p:spPr>
          <a:xfrm>
            <a:off x="329031" y="1321758"/>
            <a:ext cx="11533938" cy="4465725"/>
          </a:xfrm>
        </p:spPr>
        <p:txBody>
          <a:bodyPr>
            <a:normAutofit/>
          </a:bodyPr>
          <a:lstStyle/>
          <a:p>
            <a:pPr lvl="1" algn="just"/>
            <a:endParaRPr lang="en-GB" sz="1500" b="1" dirty="0">
              <a:solidFill>
                <a:srgbClr val="002060"/>
              </a:solidFill>
            </a:endParaRPr>
          </a:p>
          <a:p>
            <a:endParaRPr lang="en-GB" sz="1450" b="1" dirty="0">
              <a:solidFill>
                <a:srgbClr val="002060"/>
              </a:solidFill>
            </a:endParaRPr>
          </a:p>
          <a:p>
            <a:endParaRPr lang="en-GB" sz="1450" b="1" dirty="0">
              <a:solidFill>
                <a:srgbClr val="002060"/>
              </a:solidFill>
            </a:endParaRPr>
          </a:p>
        </p:txBody>
      </p:sp>
      <p:sp>
        <p:nvSpPr>
          <p:cNvPr id="4" name="Slide Number Placeholder 3">
            <a:extLst>
              <a:ext uri="{FF2B5EF4-FFF2-40B4-BE49-F238E27FC236}">
                <a16:creationId xmlns:a16="http://schemas.microsoft.com/office/drawing/2014/main" id="{70F80C02-C543-0777-189F-8A824BC38AE5}"/>
              </a:ext>
            </a:extLst>
          </p:cNvPr>
          <p:cNvSpPr>
            <a:spLocks noGrp="1"/>
          </p:cNvSpPr>
          <p:nvPr>
            <p:ph type="sldNum" sz="quarter" idx="12"/>
          </p:nvPr>
        </p:nvSpPr>
        <p:spPr/>
        <p:txBody>
          <a:bodyPr/>
          <a:lstStyle/>
          <a:p>
            <a:fld id="{BD6A381F-7061-4B89-8E80-83C3D49CA6FC}" type="slidenum">
              <a:rPr lang="en-US" smtClean="0"/>
              <a:pPr/>
              <a:t>20</a:t>
            </a:fld>
            <a:endParaRPr lang="en-US"/>
          </a:p>
        </p:txBody>
      </p:sp>
      <p:sp>
        <p:nvSpPr>
          <p:cNvPr id="5" name="Title 1">
            <a:extLst>
              <a:ext uri="{FF2B5EF4-FFF2-40B4-BE49-F238E27FC236}">
                <a16:creationId xmlns:a16="http://schemas.microsoft.com/office/drawing/2014/main" id="{CCDA7A25-3398-83B1-80B0-0C53DE5D880B}"/>
              </a:ext>
            </a:extLst>
          </p:cNvPr>
          <p:cNvSpPr txBox="1">
            <a:spLocks/>
          </p:cNvSpPr>
          <p:nvPr/>
        </p:nvSpPr>
        <p:spPr>
          <a:xfrm>
            <a:off x="329031" y="700274"/>
            <a:ext cx="10336907" cy="390859"/>
          </a:xfrm>
          <a:prstGeom prst="rect">
            <a:avLst/>
          </a:prstGeom>
          <a:noFill/>
        </p:spPr>
        <p:txBody>
          <a:bodyPr vert="horz" lIns="91440" tIns="45720" rIns="0" bIns="45720" rtlCol="0" anchor="ctr">
            <a:normAutofit/>
          </a:bodyPr>
          <a:lstStyle>
            <a:lvl1pPr algn="l" defTabSz="914400" rtl="0" eaLnBrk="1" latinLnBrk="0" hangingPunct="1">
              <a:lnSpc>
                <a:spcPct val="90000"/>
              </a:lnSpc>
              <a:spcBef>
                <a:spcPct val="0"/>
              </a:spcBef>
              <a:buNone/>
              <a:defRPr lang="en-US" sz="1200" b="0" kern="1200" spc="0" baseline="0" dirty="0">
                <a:solidFill>
                  <a:srgbClr val="0A2B52"/>
                </a:solidFill>
                <a:latin typeface="+mj-lt"/>
                <a:ea typeface="+mj-ea"/>
                <a:cs typeface="+mj-cs"/>
              </a:defRPr>
            </a:lvl1pPr>
          </a:lstStyle>
          <a:p>
            <a:r>
              <a:rPr lang="en-US" sz="1400" b="1" dirty="0">
                <a:solidFill>
                  <a:srgbClr val="002060"/>
                </a:solidFill>
              </a:rPr>
              <a:t>ZULU Associates </a:t>
            </a:r>
            <a:r>
              <a:rPr lang="en-US" sz="1400" b="1" dirty="0" err="1">
                <a:solidFill>
                  <a:srgbClr val="002060"/>
                </a:solidFill>
              </a:rPr>
              <a:t>bv</a:t>
            </a:r>
            <a:endParaRPr lang="en-US" sz="1400" b="1" dirty="0">
              <a:solidFill>
                <a:srgbClr val="002060"/>
              </a:solidFill>
            </a:endParaRPr>
          </a:p>
        </p:txBody>
      </p:sp>
      <p:sp>
        <p:nvSpPr>
          <p:cNvPr id="11" name="TextBox 10">
            <a:extLst>
              <a:ext uri="{FF2B5EF4-FFF2-40B4-BE49-F238E27FC236}">
                <a16:creationId xmlns:a16="http://schemas.microsoft.com/office/drawing/2014/main" id="{6A320235-619A-EF09-54AA-B5DB1D7916A9}"/>
              </a:ext>
            </a:extLst>
          </p:cNvPr>
          <p:cNvSpPr txBox="1"/>
          <p:nvPr/>
        </p:nvSpPr>
        <p:spPr>
          <a:xfrm>
            <a:off x="927547" y="1321758"/>
            <a:ext cx="10336906" cy="646331"/>
          </a:xfrm>
          <a:prstGeom prst="rect">
            <a:avLst/>
          </a:prstGeom>
          <a:noFill/>
        </p:spPr>
        <p:txBody>
          <a:bodyPr wrap="square">
            <a:spAutoFit/>
          </a:bodyPr>
          <a:lstStyle/>
          <a:p>
            <a:pPr marL="285750" indent="-285750">
              <a:buFont typeface="Arial" panose="020B0604020202020204" pitchFamily="34" charset="0"/>
              <a:buChar char="•"/>
            </a:pPr>
            <a:endParaRPr lang="en-GB" sz="1800" dirty="0">
              <a:solidFill>
                <a:srgbClr val="002060"/>
              </a:solidFill>
            </a:endParaRPr>
          </a:p>
          <a:p>
            <a:endParaRPr lang="en-GB" sz="1800" dirty="0">
              <a:solidFill>
                <a:srgbClr val="002060"/>
              </a:solidFill>
            </a:endParaRPr>
          </a:p>
        </p:txBody>
      </p:sp>
      <p:pic>
        <p:nvPicPr>
          <p:cNvPr id="8" name="Picture 7">
            <a:extLst>
              <a:ext uri="{FF2B5EF4-FFF2-40B4-BE49-F238E27FC236}">
                <a16:creationId xmlns:a16="http://schemas.microsoft.com/office/drawing/2014/main" id="{64E0E5C1-51BA-148A-42BB-375A77C7C319}"/>
              </a:ext>
            </a:extLst>
          </p:cNvPr>
          <p:cNvPicPr>
            <a:picLocks noChangeAspect="1"/>
          </p:cNvPicPr>
          <p:nvPr/>
        </p:nvPicPr>
        <p:blipFill>
          <a:blip r:embed="rId3"/>
          <a:stretch>
            <a:fillRect/>
          </a:stretch>
        </p:blipFill>
        <p:spPr>
          <a:xfrm>
            <a:off x="1801332" y="1301664"/>
            <a:ext cx="8589335" cy="4856062"/>
          </a:xfrm>
          <a:prstGeom prst="rect">
            <a:avLst/>
          </a:prstGeom>
        </p:spPr>
      </p:pic>
    </p:spTree>
    <p:extLst>
      <p:ext uri="{BB962C8B-B14F-4D97-AF65-F5344CB8AC3E}">
        <p14:creationId xmlns:p14="http://schemas.microsoft.com/office/powerpoint/2010/main" val="39419181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F5407-30C8-673A-A3A0-7B1A469918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C2C309-3ED5-3459-29ED-8E998778CA46}"/>
              </a:ext>
            </a:extLst>
          </p:cNvPr>
          <p:cNvSpPr>
            <a:spLocks noGrp="1"/>
          </p:cNvSpPr>
          <p:nvPr>
            <p:ph type="ctrTitle"/>
          </p:nvPr>
        </p:nvSpPr>
        <p:spPr/>
        <p:txBody>
          <a:bodyPr/>
          <a:lstStyle/>
          <a:p>
            <a:r>
              <a:rPr lang="fr-FR" dirty="0"/>
              <a:t>Challenges</a:t>
            </a:r>
            <a:endParaRPr lang="en-GB" dirty="0"/>
          </a:p>
        </p:txBody>
      </p:sp>
      <p:sp>
        <p:nvSpPr>
          <p:cNvPr id="3" name="Content Placeholder 2">
            <a:extLst>
              <a:ext uri="{FF2B5EF4-FFF2-40B4-BE49-F238E27FC236}">
                <a16:creationId xmlns:a16="http://schemas.microsoft.com/office/drawing/2014/main" id="{12D4FC57-4808-EC1C-1BC8-6CD172E84D8F}"/>
              </a:ext>
            </a:extLst>
          </p:cNvPr>
          <p:cNvSpPr>
            <a:spLocks noGrp="1"/>
          </p:cNvSpPr>
          <p:nvPr>
            <p:ph idx="1"/>
          </p:nvPr>
        </p:nvSpPr>
        <p:spPr>
          <a:xfrm>
            <a:off x="329031" y="1321758"/>
            <a:ext cx="11533938" cy="4465725"/>
          </a:xfrm>
        </p:spPr>
        <p:txBody>
          <a:bodyPr>
            <a:normAutofit/>
          </a:bodyPr>
          <a:lstStyle/>
          <a:p>
            <a:pPr lvl="1" algn="just"/>
            <a:endParaRPr lang="en-GB" sz="1500" b="1" dirty="0">
              <a:solidFill>
                <a:srgbClr val="002060"/>
              </a:solidFill>
            </a:endParaRPr>
          </a:p>
          <a:p>
            <a:endParaRPr lang="en-GB" sz="1450" b="1" dirty="0">
              <a:solidFill>
                <a:srgbClr val="002060"/>
              </a:solidFill>
            </a:endParaRPr>
          </a:p>
          <a:p>
            <a:endParaRPr lang="en-GB" sz="1450" b="1" dirty="0">
              <a:solidFill>
                <a:srgbClr val="002060"/>
              </a:solidFill>
            </a:endParaRPr>
          </a:p>
        </p:txBody>
      </p:sp>
      <p:sp>
        <p:nvSpPr>
          <p:cNvPr id="4" name="Slide Number Placeholder 3">
            <a:extLst>
              <a:ext uri="{FF2B5EF4-FFF2-40B4-BE49-F238E27FC236}">
                <a16:creationId xmlns:a16="http://schemas.microsoft.com/office/drawing/2014/main" id="{CCF99D5F-4ECD-AE44-0970-42BD859DADD8}"/>
              </a:ext>
            </a:extLst>
          </p:cNvPr>
          <p:cNvSpPr>
            <a:spLocks noGrp="1"/>
          </p:cNvSpPr>
          <p:nvPr>
            <p:ph type="sldNum" sz="quarter" idx="12"/>
          </p:nvPr>
        </p:nvSpPr>
        <p:spPr/>
        <p:txBody>
          <a:bodyPr/>
          <a:lstStyle/>
          <a:p>
            <a:fld id="{BD6A381F-7061-4B89-8E80-83C3D49CA6FC}" type="slidenum">
              <a:rPr lang="en-US" smtClean="0"/>
              <a:pPr/>
              <a:t>21</a:t>
            </a:fld>
            <a:endParaRPr lang="en-US"/>
          </a:p>
        </p:txBody>
      </p:sp>
      <p:sp>
        <p:nvSpPr>
          <p:cNvPr id="5" name="Title 1">
            <a:extLst>
              <a:ext uri="{FF2B5EF4-FFF2-40B4-BE49-F238E27FC236}">
                <a16:creationId xmlns:a16="http://schemas.microsoft.com/office/drawing/2014/main" id="{B2ED3DF1-4B5F-1A53-08DF-AE706B6771F8}"/>
              </a:ext>
            </a:extLst>
          </p:cNvPr>
          <p:cNvSpPr txBox="1">
            <a:spLocks/>
          </p:cNvSpPr>
          <p:nvPr/>
        </p:nvSpPr>
        <p:spPr>
          <a:xfrm>
            <a:off x="198387" y="700274"/>
            <a:ext cx="10336907" cy="390859"/>
          </a:xfrm>
          <a:prstGeom prst="rect">
            <a:avLst/>
          </a:prstGeom>
          <a:noFill/>
        </p:spPr>
        <p:txBody>
          <a:bodyPr vert="horz" lIns="91440" tIns="45720" rIns="0" bIns="45720" rtlCol="0" anchor="ctr">
            <a:normAutofit/>
          </a:bodyPr>
          <a:lstStyle>
            <a:lvl1pPr algn="l" defTabSz="914400" rtl="0" eaLnBrk="1" latinLnBrk="0" hangingPunct="1">
              <a:lnSpc>
                <a:spcPct val="90000"/>
              </a:lnSpc>
              <a:spcBef>
                <a:spcPct val="0"/>
              </a:spcBef>
              <a:buNone/>
              <a:defRPr lang="en-US" sz="1200" b="0" kern="1200" spc="0" baseline="0" dirty="0">
                <a:solidFill>
                  <a:srgbClr val="0A2B52"/>
                </a:solidFill>
                <a:latin typeface="+mj-lt"/>
                <a:ea typeface="+mj-ea"/>
                <a:cs typeface="+mj-cs"/>
              </a:defRPr>
            </a:lvl1pPr>
          </a:lstStyle>
          <a:p>
            <a:r>
              <a:rPr lang="en-US" sz="1400" b="1" dirty="0">
                <a:solidFill>
                  <a:srgbClr val="002060"/>
                </a:solidFill>
              </a:rPr>
              <a:t>Risk mitigation in place</a:t>
            </a:r>
          </a:p>
        </p:txBody>
      </p:sp>
      <p:sp>
        <p:nvSpPr>
          <p:cNvPr id="11" name="TextBox 10">
            <a:extLst>
              <a:ext uri="{FF2B5EF4-FFF2-40B4-BE49-F238E27FC236}">
                <a16:creationId xmlns:a16="http://schemas.microsoft.com/office/drawing/2014/main" id="{100D93AE-B5A3-82E2-D8CF-3DE155676178}"/>
              </a:ext>
            </a:extLst>
          </p:cNvPr>
          <p:cNvSpPr txBox="1"/>
          <p:nvPr/>
        </p:nvSpPr>
        <p:spPr>
          <a:xfrm>
            <a:off x="927547" y="1321758"/>
            <a:ext cx="10336906" cy="5078313"/>
          </a:xfrm>
          <a:prstGeom prst="rect">
            <a:avLst/>
          </a:prstGeom>
          <a:noFill/>
        </p:spPr>
        <p:txBody>
          <a:bodyPr wrap="square">
            <a:spAutoFit/>
          </a:bodyPr>
          <a:lstStyle/>
          <a:p>
            <a:pPr algn="just"/>
            <a:r>
              <a:rPr lang="en-GB" dirty="0">
                <a:solidFill>
                  <a:srgbClr val="002060"/>
                </a:solidFill>
              </a:rPr>
              <a:t>The c</a:t>
            </a:r>
            <a:r>
              <a:rPr lang="en-GB" sz="1800" dirty="0">
                <a:solidFill>
                  <a:srgbClr val="002060"/>
                </a:solidFill>
              </a:rPr>
              <a:t>hallenges are regulatory, technical and commercial, however risk mitigation is in place in all cases.</a:t>
            </a:r>
          </a:p>
          <a:p>
            <a:pPr algn="just"/>
            <a:endParaRPr lang="en-GB" dirty="0">
              <a:solidFill>
                <a:srgbClr val="002060"/>
              </a:solidFill>
            </a:endParaRPr>
          </a:p>
          <a:p>
            <a:pPr algn="just"/>
            <a:r>
              <a:rPr lang="en-GB" sz="1800" dirty="0">
                <a:solidFill>
                  <a:srgbClr val="002060"/>
                </a:solidFill>
              </a:rPr>
              <a:t>Regulatory</a:t>
            </a:r>
          </a:p>
          <a:p>
            <a:pPr algn="just"/>
            <a:r>
              <a:rPr lang="en-GB" dirty="0">
                <a:solidFill>
                  <a:srgbClr val="002060"/>
                </a:solidFill>
              </a:rPr>
              <a:t>Operating unmanned vessels is only  allowed by exception at present. Although actions (in which ZULU participates ) are undertaken by the relevant authorities to change the regulations in the next 2 to 3 years, the vessels will be operated manned or reduced manned from the start, allowing commercial operation from the start.</a:t>
            </a:r>
          </a:p>
          <a:p>
            <a:pPr algn="just"/>
            <a:endParaRPr lang="en-GB" sz="1800" dirty="0">
              <a:solidFill>
                <a:srgbClr val="002060"/>
              </a:solidFill>
            </a:endParaRPr>
          </a:p>
          <a:p>
            <a:pPr algn="just"/>
            <a:r>
              <a:rPr lang="en-GB" dirty="0">
                <a:solidFill>
                  <a:srgbClr val="002060"/>
                </a:solidFill>
              </a:rPr>
              <a:t>Technical</a:t>
            </a:r>
          </a:p>
          <a:p>
            <a:pPr algn="just"/>
            <a:r>
              <a:rPr lang="en-GB" sz="1800" dirty="0">
                <a:solidFill>
                  <a:srgbClr val="002060"/>
                </a:solidFill>
              </a:rPr>
              <a:t>Unmanned operation is already technically possible through remote control and system automation. </a:t>
            </a:r>
          </a:p>
          <a:p>
            <a:pPr algn="just"/>
            <a:r>
              <a:rPr lang="en-GB" dirty="0">
                <a:solidFill>
                  <a:srgbClr val="002060"/>
                </a:solidFill>
              </a:rPr>
              <a:t>The challenges posed by the availability of sustainable power packs and their related infrastructure are managed by making the vessels energy agnostic. If need be, they can be powered by modular power packs equipped with diesel generators, reducing this technical risk.</a:t>
            </a:r>
            <a:endParaRPr lang="en-GB" sz="1800" dirty="0">
              <a:solidFill>
                <a:srgbClr val="002060"/>
              </a:solidFill>
            </a:endParaRPr>
          </a:p>
          <a:p>
            <a:pPr algn="just"/>
            <a:endParaRPr lang="en-GB" dirty="0">
              <a:solidFill>
                <a:srgbClr val="002060"/>
              </a:solidFill>
            </a:endParaRPr>
          </a:p>
          <a:p>
            <a:pPr algn="just"/>
            <a:r>
              <a:rPr lang="en-GB" sz="1800" dirty="0">
                <a:solidFill>
                  <a:srgbClr val="002060"/>
                </a:solidFill>
              </a:rPr>
              <a:t>Commercial</a:t>
            </a:r>
          </a:p>
          <a:p>
            <a:pPr algn="just"/>
            <a:r>
              <a:rPr lang="en-GB" dirty="0">
                <a:solidFill>
                  <a:srgbClr val="002060"/>
                </a:solidFill>
              </a:rPr>
              <a:t>There is a resistance by legacy asset owners and users. This is mitigated by actively marketing the cost effectiveness of the vessels.</a:t>
            </a:r>
          </a:p>
          <a:p>
            <a:endParaRPr lang="en-GB" sz="1800" dirty="0">
              <a:solidFill>
                <a:srgbClr val="002060"/>
              </a:solidFill>
            </a:endParaRPr>
          </a:p>
        </p:txBody>
      </p:sp>
    </p:spTree>
    <p:extLst>
      <p:ext uri="{BB962C8B-B14F-4D97-AF65-F5344CB8AC3E}">
        <p14:creationId xmlns:p14="http://schemas.microsoft.com/office/powerpoint/2010/main" val="8136912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F90DA-8BF0-CAC4-9420-E8FDD164D8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40D07C-BC1A-E2CD-9A76-6AF9DC28C895}"/>
              </a:ext>
            </a:extLst>
          </p:cNvPr>
          <p:cNvSpPr>
            <a:spLocks noGrp="1"/>
          </p:cNvSpPr>
          <p:nvPr>
            <p:ph type="ctrTitle"/>
          </p:nvPr>
        </p:nvSpPr>
        <p:spPr/>
        <p:txBody>
          <a:bodyPr/>
          <a:lstStyle/>
          <a:p>
            <a:r>
              <a:rPr lang="fr-FR" dirty="0"/>
              <a:t>Impact</a:t>
            </a:r>
            <a:endParaRPr lang="en-GB" dirty="0"/>
          </a:p>
        </p:txBody>
      </p:sp>
      <p:sp>
        <p:nvSpPr>
          <p:cNvPr id="4" name="Slide Number Placeholder 3">
            <a:extLst>
              <a:ext uri="{FF2B5EF4-FFF2-40B4-BE49-F238E27FC236}">
                <a16:creationId xmlns:a16="http://schemas.microsoft.com/office/drawing/2014/main" id="{BD6E3D27-7B5B-40A2-4FDF-539FD0BB1A4D}"/>
              </a:ext>
            </a:extLst>
          </p:cNvPr>
          <p:cNvSpPr>
            <a:spLocks noGrp="1"/>
          </p:cNvSpPr>
          <p:nvPr>
            <p:ph type="sldNum" sz="quarter" idx="12"/>
          </p:nvPr>
        </p:nvSpPr>
        <p:spPr/>
        <p:txBody>
          <a:bodyPr/>
          <a:lstStyle/>
          <a:p>
            <a:fld id="{BD6A381F-7061-4B89-8E80-83C3D49CA6FC}" type="slidenum">
              <a:rPr lang="en-US" smtClean="0"/>
              <a:pPr/>
              <a:t>22</a:t>
            </a:fld>
            <a:endParaRPr lang="en-US"/>
          </a:p>
        </p:txBody>
      </p:sp>
      <p:sp>
        <p:nvSpPr>
          <p:cNvPr id="5" name="Title 1">
            <a:extLst>
              <a:ext uri="{FF2B5EF4-FFF2-40B4-BE49-F238E27FC236}">
                <a16:creationId xmlns:a16="http://schemas.microsoft.com/office/drawing/2014/main" id="{78401207-ED7E-3F48-E2A4-B3FE6A219285}"/>
              </a:ext>
            </a:extLst>
          </p:cNvPr>
          <p:cNvSpPr txBox="1">
            <a:spLocks/>
          </p:cNvSpPr>
          <p:nvPr/>
        </p:nvSpPr>
        <p:spPr>
          <a:xfrm>
            <a:off x="198387" y="700274"/>
            <a:ext cx="10336907" cy="390859"/>
          </a:xfrm>
          <a:prstGeom prst="rect">
            <a:avLst/>
          </a:prstGeom>
          <a:noFill/>
        </p:spPr>
        <p:txBody>
          <a:bodyPr vert="horz" lIns="91440" tIns="45720" rIns="0" bIns="45720" rtlCol="0" anchor="ctr">
            <a:normAutofit/>
          </a:bodyPr>
          <a:lstStyle>
            <a:lvl1pPr algn="l" defTabSz="914400" rtl="0" eaLnBrk="1" latinLnBrk="0" hangingPunct="1">
              <a:lnSpc>
                <a:spcPct val="90000"/>
              </a:lnSpc>
              <a:spcBef>
                <a:spcPct val="0"/>
              </a:spcBef>
              <a:buNone/>
              <a:defRPr lang="en-US" sz="1200" b="0" kern="1200" spc="0" baseline="0" dirty="0">
                <a:solidFill>
                  <a:srgbClr val="0A2B52"/>
                </a:solidFill>
                <a:latin typeface="+mj-lt"/>
                <a:ea typeface="+mj-ea"/>
                <a:cs typeface="+mj-cs"/>
              </a:defRPr>
            </a:lvl1pPr>
          </a:lstStyle>
          <a:p>
            <a:endParaRPr lang="en-US" sz="1400" b="1" dirty="0">
              <a:solidFill>
                <a:schemeClr val="bg2"/>
              </a:solidFill>
            </a:endParaRPr>
          </a:p>
        </p:txBody>
      </p:sp>
      <p:sp>
        <p:nvSpPr>
          <p:cNvPr id="11" name="TextBox 10">
            <a:extLst>
              <a:ext uri="{FF2B5EF4-FFF2-40B4-BE49-F238E27FC236}">
                <a16:creationId xmlns:a16="http://schemas.microsoft.com/office/drawing/2014/main" id="{CDCB92E4-7D9D-44DF-5303-38912A0BB078}"/>
              </a:ext>
            </a:extLst>
          </p:cNvPr>
          <p:cNvSpPr txBox="1"/>
          <p:nvPr/>
        </p:nvSpPr>
        <p:spPr>
          <a:xfrm>
            <a:off x="1126078" y="1305341"/>
            <a:ext cx="10336906" cy="4524315"/>
          </a:xfrm>
          <a:prstGeom prst="rect">
            <a:avLst/>
          </a:prstGeom>
          <a:noFill/>
        </p:spPr>
        <p:txBody>
          <a:bodyPr wrap="square">
            <a:spAutoFit/>
          </a:bodyPr>
          <a:lstStyle/>
          <a:p>
            <a:pPr marL="285750" indent="-285750">
              <a:buFont typeface="Arial" panose="020B0604020202020204" pitchFamily="34" charset="0"/>
              <a:buChar char="•"/>
            </a:pPr>
            <a:endParaRPr lang="en-GB" sz="1800" dirty="0">
              <a:solidFill>
                <a:srgbClr val="002060"/>
              </a:solidFill>
            </a:endParaRPr>
          </a:p>
          <a:p>
            <a:r>
              <a:rPr lang="en-GB" sz="1800" dirty="0">
                <a:solidFill>
                  <a:srgbClr val="002060"/>
                </a:solidFill>
              </a:rPr>
              <a:t>There is a real need for sustainable operation of vessels that is cost competitive versus fossil </a:t>
            </a:r>
            <a:r>
              <a:rPr lang="en-GB" sz="1800" dirty="0" err="1">
                <a:solidFill>
                  <a:srgbClr val="002060"/>
                </a:solidFill>
              </a:rPr>
              <a:t>fueled</a:t>
            </a:r>
            <a:r>
              <a:rPr lang="en-GB" sz="1800" dirty="0">
                <a:solidFill>
                  <a:srgbClr val="002060"/>
                </a:solidFill>
              </a:rPr>
              <a:t> powered vessels.</a:t>
            </a:r>
          </a:p>
          <a:p>
            <a:endParaRPr lang="en-GB" dirty="0">
              <a:solidFill>
                <a:srgbClr val="002060"/>
              </a:solidFill>
            </a:endParaRPr>
          </a:p>
          <a:p>
            <a:r>
              <a:rPr lang="en-GB" dirty="0">
                <a:solidFill>
                  <a:srgbClr val="002060"/>
                </a:solidFill>
              </a:rPr>
              <a:t>Although many stakeholders in the logistics refer to sustainable operation, the reality is that the main driver to switch to sustainable operation is the cost competitiveness of the vessel and therefore of the non-fossil fuel propulsion: i.e. equal or near to equal cost versus fossil fuel propulsion.</a:t>
            </a:r>
          </a:p>
          <a:p>
            <a:endParaRPr lang="en-GB" dirty="0">
              <a:solidFill>
                <a:srgbClr val="002060"/>
              </a:solidFill>
            </a:endParaRPr>
          </a:p>
          <a:p>
            <a:r>
              <a:rPr lang="en-GB" dirty="0">
                <a:solidFill>
                  <a:srgbClr val="002060"/>
                </a:solidFill>
              </a:rPr>
              <a:t>As this is the case with the vessels under development,  it is expected that more and more potential users will switch, driven by the obsolescence of existing vessels and acute shortage of crews.</a:t>
            </a:r>
          </a:p>
          <a:p>
            <a:endParaRPr lang="en-GB" dirty="0">
              <a:solidFill>
                <a:srgbClr val="002060"/>
              </a:solidFill>
            </a:endParaRPr>
          </a:p>
          <a:p>
            <a:r>
              <a:rPr lang="en-GB" dirty="0">
                <a:solidFill>
                  <a:srgbClr val="002060"/>
                </a:solidFill>
              </a:rPr>
              <a:t>Cost competitive and unmanned zero emission vessels will replace existing vessels. The impact will be significant in view of replacing the existing fleet. It is estimated that 3 to 4.000 new vessels will be needed in Europe alone.</a:t>
            </a:r>
          </a:p>
          <a:p>
            <a:endParaRPr lang="en-GB" dirty="0">
              <a:solidFill>
                <a:srgbClr val="002060"/>
              </a:solidFill>
            </a:endParaRPr>
          </a:p>
          <a:p>
            <a:endParaRPr lang="en-GB" sz="1800" dirty="0">
              <a:solidFill>
                <a:srgbClr val="002060"/>
              </a:solidFill>
            </a:endParaRPr>
          </a:p>
        </p:txBody>
      </p:sp>
    </p:spTree>
    <p:extLst>
      <p:ext uri="{BB962C8B-B14F-4D97-AF65-F5344CB8AC3E}">
        <p14:creationId xmlns:p14="http://schemas.microsoft.com/office/powerpoint/2010/main" val="1122016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6EDC5-6F1E-585E-F701-9C3BA5E697DC}"/>
              </a:ext>
            </a:extLst>
          </p:cNvPr>
          <p:cNvSpPr>
            <a:spLocks noGrp="1"/>
          </p:cNvSpPr>
          <p:nvPr>
            <p:ph type="ctrTitle"/>
          </p:nvPr>
        </p:nvSpPr>
        <p:spPr/>
        <p:txBody>
          <a:bodyPr/>
          <a:lstStyle/>
          <a:p>
            <a:r>
              <a:rPr lang="en-GB" dirty="0"/>
              <a:t>Investment </a:t>
            </a:r>
            <a:r>
              <a:rPr lang="en-GB" dirty="0" err="1"/>
              <a:t>termsheet</a:t>
            </a:r>
            <a:endParaRPr lang="en-GB" dirty="0"/>
          </a:p>
        </p:txBody>
      </p:sp>
      <p:sp>
        <p:nvSpPr>
          <p:cNvPr id="4" name="Slide Number Placeholder 3">
            <a:extLst>
              <a:ext uri="{FF2B5EF4-FFF2-40B4-BE49-F238E27FC236}">
                <a16:creationId xmlns:a16="http://schemas.microsoft.com/office/drawing/2014/main" id="{0E0B6D9A-FB14-821C-8C97-F3E8CF08A5FD}"/>
              </a:ext>
            </a:extLst>
          </p:cNvPr>
          <p:cNvSpPr>
            <a:spLocks noGrp="1"/>
          </p:cNvSpPr>
          <p:nvPr>
            <p:ph type="sldNum" sz="quarter" idx="12"/>
          </p:nvPr>
        </p:nvSpPr>
        <p:spPr/>
        <p:txBody>
          <a:bodyPr/>
          <a:lstStyle/>
          <a:p>
            <a:fld id="{BD6A381F-7061-4B89-8E80-83C3D49CA6FC}" type="slidenum">
              <a:rPr lang="en-US" smtClean="0"/>
              <a:pPr/>
              <a:t>23</a:t>
            </a:fld>
            <a:endParaRPr lang="en-US"/>
          </a:p>
        </p:txBody>
      </p:sp>
      <p:sp>
        <p:nvSpPr>
          <p:cNvPr id="5" name="Title 1">
            <a:extLst>
              <a:ext uri="{FF2B5EF4-FFF2-40B4-BE49-F238E27FC236}">
                <a16:creationId xmlns:a16="http://schemas.microsoft.com/office/drawing/2014/main" id="{38F82B13-4E49-B99A-60D1-250A631034B5}"/>
              </a:ext>
            </a:extLst>
          </p:cNvPr>
          <p:cNvSpPr txBox="1">
            <a:spLocks/>
          </p:cNvSpPr>
          <p:nvPr/>
        </p:nvSpPr>
        <p:spPr>
          <a:xfrm>
            <a:off x="295206" y="680042"/>
            <a:ext cx="10336907" cy="390859"/>
          </a:xfrm>
          <a:prstGeom prst="rect">
            <a:avLst/>
          </a:prstGeom>
          <a:noFill/>
        </p:spPr>
        <p:txBody>
          <a:bodyPr vert="horz" lIns="91440" tIns="45720" rIns="0" bIns="45720" rtlCol="0" anchor="ctr">
            <a:normAutofit/>
          </a:bodyPr>
          <a:lstStyle>
            <a:lvl1pPr algn="l" defTabSz="914400" rtl="0" eaLnBrk="1" latinLnBrk="0" hangingPunct="1">
              <a:lnSpc>
                <a:spcPct val="90000"/>
              </a:lnSpc>
              <a:spcBef>
                <a:spcPct val="0"/>
              </a:spcBef>
              <a:buNone/>
              <a:defRPr lang="en-US" sz="1200" b="0" kern="1200" spc="0" baseline="0" dirty="0">
                <a:solidFill>
                  <a:srgbClr val="0A2B52"/>
                </a:solidFill>
                <a:latin typeface="+mj-lt"/>
                <a:ea typeface="+mj-ea"/>
                <a:cs typeface="+mj-cs"/>
              </a:defRPr>
            </a:lvl1pPr>
          </a:lstStyle>
          <a:p>
            <a:r>
              <a:rPr lang="en-US" sz="1400" b="1" dirty="0">
                <a:solidFill>
                  <a:srgbClr val="002060"/>
                </a:solidFill>
              </a:rPr>
              <a:t>Key summary</a:t>
            </a:r>
          </a:p>
        </p:txBody>
      </p:sp>
      <p:graphicFrame>
        <p:nvGraphicFramePr>
          <p:cNvPr id="9" name="Table 8">
            <a:extLst>
              <a:ext uri="{FF2B5EF4-FFF2-40B4-BE49-F238E27FC236}">
                <a16:creationId xmlns:a16="http://schemas.microsoft.com/office/drawing/2014/main" id="{BE043028-A08E-153C-03BC-B07E63A00F13}"/>
              </a:ext>
            </a:extLst>
          </p:cNvPr>
          <p:cNvGraphicFramePr>
            <a:graphicFrameLocks/>
          </p:cNvGraphicFramePr>
          <p:nvPr>
            <p:extLst>
              <p:ext uri="{D42A27DB-BD31-4B8C-83A1-F6EECF244321}">
                <p14:modId xmlns:p14="http://schemas.microsoft.com/office/powerpoint/2010/main" val="4001510571"/>
              </p:ext>
            </p:extLst>
          </p:nvPr>
        </p:nvGraphicFramePr>
        <p:xfrm>
          <a:off x="6854432" y="1093312"/>
          <a:ext cx="4388000" cy="4771396"/>
        </p:xfrm>
        <a:graphic>
          <a:graphicData uri="http://schemas.openxmlformats.org/drawingml/2006/table">
            <a:tbl>
              <a:tblPr firstRow="1" bandRow="1">
                <a:tableStyleId>{5C22544A-7EE6-4342-B048-85BDC9FD1C3A}</a:tableStyleId>
              </a:tblPr>
              <a:tblGrid>
                <a:gridCol w="1254291">
                  <a:extLst>
                    <a:ext uri="{9D8B030D-6E8A-4147-A177-3AD203B41FA5}">
                      <a16:colId xmlns:a16="http://schemas.microsoft.com/office/drawing/2014/main" val="3709030457"/>
                    </a:ext>
                  </a:extLst>
                </a:gridCol>
                <a:gridCol w="3133709">
                  <a:extLst>
                    <a:ext uri="{9D8B030D-6E8A-4147-A177-3AD203B41FA5}">
                      <a16:colId xmlns:a16="http://schemas.microsoft.com/office/drawing/2014/main" val="295786820"/>
                    </a:ext>
                  </a:extLst>
                </a:gridCol>
              </a:tblGrid>
              <a:tr h="390725">
                <a:tc>
                  <a:txBody>
                    <a:bodyPr/>
                    <a:lstStyle/>
                    <a:p>
                      <a:endParaRPr lang="en-GB" dirty="0"/>
                    </a:p>
                  </a:txBody>
                  <a:tcPr/>
                </a:tc>
                <a:tc>
                  <a:txBody>
                    <a:bodyPr/>
                    <a:lstStyle/>
                    <a:p>
                      <a:endParaRPr lang="en-GB" dirty="0"/>
                    </a:p>
                  </a:txBody>
                  <a:tcPr/>
                </a:tc>
                <a:extLst>
                  <a:ext uri="{0D108BD9-81ED-4DB2-BD59-A6C34878D82A}">
                    <a16:rowId xmlns:a16="http://schemas.microsoft.com/office/drawing/2014/main" val="89770556"/>
                  </a:ext>
                </a:extLst>
              </a:tr>
              <a:tr h="390725">
                <a:tc>
                  <a:txBody>
                    <a:bodyPr/>
                    <a:lstStyle/>
                    <a:p>
                      <a:r>
                        <a:rPr lang="fr-FR" sz="1250" b="1" i="1" dirty="0"/>
                        <a:t>Capital </a:t>
                      </a:r>
                      <a:r>
                        <a:rPr lang="fr-FR" sz="1250" b="1" i="1" dirty="0" err="1"/>
                        <a:t>raise</a:t>
                      </a:r>
                      <a:r>
                        <a:rPr lang="fr-FR" sz="1250" b="1" i="1" dirty="0"/>
                        <a:t>:</a:t>
                      </a:r>
                      <a:endParaRPr lang="en-GB" sz="1250" b="1" i="1" dirty="0"/>
                    </a:p>
                  </a:txBody>
                  <a:tcPr/>
                </a:tc>
                <a:tc>
                  <a:txBody>
                    <a:bodyPr/>
                    <a:lstStyle/>
                    <a:p>
                      <a:pPr marL="285750" indent="-285750" algn="l" defTabSz="914400" rtl="0" eaLnBrk="1" latinLnBrk="0" hangingPunct="1">
                        <a:buFont typeface="Arial" panose="020B0604020202020204" pitchFamily="34" charset="0"/>
                        <a:buChar char="•"/>
                      </a:pPr>
                      <a:r>
                        <a:rPr lang="fr-FR" sz="1200" kern="1200" dirty="0">
                          <a:solidFill>
                            <a:schemeClr val="dk1"/>
                          </a:solidFill>
                          <a:latin typeface="+mn-lt"/>
                          <a:ea typeface="+mn-ea"/>
                          <a:cs typeface="+mn-cs"/>
                        </a:rPr>
                        <a:t>€5.0 million</a:t>
                      </a:r>
                    </a:p>
                  </a:txBody>
                  <a:tcPr/>
                </a:tc>
                <a:extLst>
                  <a:ext uri="{0D108BD9-81ED-4DB2-BD59-A6C34878D82A}">
                    <a16:rowId xmlns:a16="http://schemas.microsoft.com/office/drawing/2014/main" val="1600539326"/>
                  </a:ext>
                </a:extLst>
              </a:tr>
              <a:tr h="390725">
                <a:tc>
                  <a:txBody>
                    <a:bodyPr/>
                    <a:lstStyle/>
                    <a:p>
                      <a:r>
                        <a:rPr lang="en-GB" sz="1250" b="1" i="1" noProof="0"/>
                        <a:t>Entity:</a:t>
                      </a:r>
                    </a:p>
                  </a:txBody>
                  <a:tcPr/>
                </a:tc>
                <a:tc>
                  <a:txBody>
                    <a:bodyPr/>
                    <a:lstStyle/>
                    <a:p>
                      <a:pPr marL="285750" indent="-285750" algn="l" defTabSz="914400" rtl="0" eaLnBrk="1" latinLnBrk="0" hangingPunct="1">
                        <a:buFont typeface="Arial" panose="020B0604020202020204" pitchFamily="34" charset="0"/>
                        <a:buChar char="•"/>
                      </a:pPr>
                      <a:r>
                        <a:rPr lang="en-GB" sz="1200" kern="1200" noProof="0" dirty="0">
                          <a:solidFill>
                            <a:schemeClr val="dk1"/>
                          </a:solidFill>
                          <a:latin typeface="+mn-lt"/>
                          <a:ea typeface="+mn-ea"/>
                          <a:cs typeface="+mn-cs"/>
                        </a:rPr>
                        <a:t>Zulu </a:t>
                      </a:r>
                      <a:r>
                        <a:rPr lang="en-GB" sz="1200" kern="1200" noProof="0">
                          <a:solidFill>
                            <a:schemeClr val="dk1"/>
                          </a:solidFill>
                          <a:latin typeface="+mn-lt"/>
                          <a:ea typeface="+mn-ea"/>
                          <a:cs typeface="+mn-cs"/>
                        </a:rPr>
                        <a:t>Associates BV, </a:t>
                      </a:r>
                      <a:r>
                        <a:rPr lang="en-GB" sz="1200" kern="1200" noProof="0" dirty="0">
                          <a:solidFill>
                            <a:schemeClr val="dk1"/>
                          </a:solidFill>
                          <a:latin typeface="+mn-lt"/>
                          <a:ea typeface="+mn-ea"/>
                          <a:cs typeface="+mn-cs"/>
                        </a:rPr>
                        <a:t>Belgium</a:t>
                      </a:r>
                    </a:p>
                  </a:txBody>
                  <a:tcPr/>
                </a:tc>
                <a:extLst>
                  <a:ext uri="{0D108BD9-81ED-4DB2-BD59-A6C34878D82A}">
                    <a16:rowId xmlns:a16="http://schemas.microsoft.com/office/drawing/2014/main" val="425840083"/>
                  </a:ext>
                </a:extLst>
              </a:tr>
              <a:tr h="845305">
                <a:tc>
                  <a:txBody>
                    <a:bodyPr/>
                    <a:lstStyle/>
                    <a:p>
                      <a:r>
                        <a:rPr lang="en-GB" sz="1250" b="1" i="1" noProof="0" dirty="0"/>
                        <a:t>Equity Investment horizon in Zulu Associates: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noProof="0" dirty="0">
                          <a:solidFill>
                            <a:schemeClr val="dk1"/>
                          </a:solidFill>
                          <a:latin typeface="+mn-lt"/>
                          <a:ea typeface="+mn-ea"/>
                          <a:cs typeface="+mn-cs"/>
                        </a:rPr>
                        <a:t>5-7 years</a:t>
                      </a:r>
                    </a:p>
                  </a:txBody>
                  <a:tcPr/>
                </a:tc>
                <a:extLst>
                  <a:ext uri="{0D108BD9-81ED-4DB2-BD59-A6C34878D82A}">
                    <a16:rowId xmlns:a16="http://schemas.microsoft.com/office/drawing/2014/main" val="1959997363"/>
                  </a:ext>
                </a:extLst>
              </a:tr>
              <a:tr h="8992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50" b="1" i="1" noProof="0" dirty="0"/>
                        <a:t>Subordinated debt</a:t>
                      </a:r>
                    </a:p>
                    <a:p>
                      <a:endParaRPr lang="en-GB" sz="1250" b="1" i="1" noProof="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noProof="0" dirty="0">
                          <a:solidFill>
                            <a:schemeClr val="dk1"/>
                          </a:solidFill>
                          <a:latin typeface="+mn-lt"/>
                          <a:ea typeface="+mn-ea"/>
                          <a:cs typeface="+mn-cs"/>
                        </a:rPr>
                        <a:t>Subordinated (convertible) debt 5 years</a:t>
                      </a:r>
                    </a:p>
                    <a:p>
                      <a:pPr marL="285750" indent="-285750">
                        <a:buFont typeface="Arial" panose="020B0604020202020204" pitchFamily="34" charset="0"/>
                        <a:buChar char="•"/>
                      </a:pPr>
                      <a:r>
                        <a:rPr lang="en-GB" sz="1200" noProof="0" dirty="0"/>
                        <a:t>Fixed interest</a:t>
                      </a:r>
                    </a:p>
                    <a:p>
                      <a:pPr marL="285750" indent="-285750" algn="l" defTabSz="914400" rtl="0" eaLnBrk="1" latinLnBrk="0" hangingPunct="1">
                        <a:buFont typeface="Arial" panose="020B0604020202020204" pitchFamily="34" charset="0"/>
                        <a:buChar char="•"/>
                      </a:pPr>
                      <a:endParaRPr lang="en-GB" sz="1200" kern="1200" noProof="0" dirty="0">
                        <a:solidFill>
                          <a:schemeClr val="dk1"/>
                        </a:solidFill>
                        <a:latin typeface="+mn-lt"/>
                        <a:ea typeface="+mn-ea"/>
                        <a:cs typeface="+mn-cs"/>
                      </a:endParaRPr>
                    </a:p>
                  </a:txBody>
                  <a:tcPr/>
                </a:tc>
                <a:extLst>
                  <a:ext uri="{0D108BD9-81ED-4DB2-BD59-A6C34878D82A}">
                    <a16:rowId xmlns:a16="http://schemas.microsoft.com/office/drawing/2014/main" val="3114586904"/>
                  </a:ext>
                </a:extLst>
              </a:tr>
              <a:tr h="497774">
                <a:tc>
                  <a:txBody>
                    <a:bodyPr/>
                    <a:lstStyle/>
                    <a:p>
                      <a:r>
                        <a:rPr lang="en-GB" sz="1250" b="1" i="1" noProof="0" dirty="0"/>
                        <a:t>Governance rights:</a:t>
                      </a:r>
                    </a:p>
                  </a:txBody>
                  <a:tcPr/>
                </a:tc>
                <a:tc>
                  <a:txBody>
                    <a:bodyPr/>
                    <a:lstStyle/>
                    <a:p>
                      <a:pPr marL="285750" indent="-285750" algn="l" defTabSz="914400" rtl="0" eaLnBrk="1" latinLnBrk="0" hangingPunct="1">
                        <a:buFont typeface="Arial" panose="020B0604020202020204" pitchFamily="34" charset="0"/>
                        <a:buChar char="•"/>
                      </a:pPr>
                      <a:r>
                        <a:rPr lang="en-GB" sz="1200" kern="1200" noProof="0">
                          <a:solidFill>
                            <a:schemeClr val="dk1"/>
                          </a:solidFill>
                          <a:latin typeface="+mn-lt"/>
                          <a:ea typeface="+mn-ea"/>
                          <a:cs typeface="+mn-cs"/>
                        </a:rPr>
                        <a:t>Board representation</a:t>
                      </a:r>
                    </a:p>
                  </a:txBody>
                  <a:tcPr/>
                </a:tc>
                <a:extLst>
                  <a:ext uri="{0D108BD9-81ED-4DB2-BD59-A6C34878D82A}">
                    <a16:rowId xmlns:a16="http://schemas.microsoft.com/office/drawing/2014/main" val="1673759826"/>
                  </a:ext>
                </a:extLst>
              </a:tr>
              <a:tr h="674402">
                <a:tc>
                  <a:txBody>
                    <a:bodyPr/>
                    <a:lstStyle/>
                    <a:p>
                      <a:r>
                        <a:rPr lang="en-GB" sz="1250" b="1" i="1" noProof="0"/>
                        <a:t>M&amp;A rights:</a:t>
                      </a:r>
                    </a:p>
                  </a:txBody>
                  <a:tcPr/>
                </a:tc>
                <a:tc>
                  <a:txBody>
                    <a:bodyPr/>
                    <a:lstStyle/>
                    <a:p>
                      <a:pPr marL="285750" indent="-285750" algn="l" defTabSz="914400" rtl="0" eaLnBrk="1" latinLnBrk="0" hangingPunct="1">
                        <a:buFont typeface="Arial" panose="020B0604020202020204" pitchFamily="34" charset="0"/>
                        <a:buChar char="•"/>
                      </a:pPr>
                      <a:r>
                        <a:rPr lang="en-GB" sz="1200" kern="1200" noProof="0">
                          <a:solidFill>
                            <a:schemeClr val="dk1"/>
                          </a:solidFill>
                          <a:latin typeface="+mn-lt"/>
                          <a:ea typeface="+mn-ea"/>
                          <a:cs typeface="+mn-cs"/>
                        </a:rPr>
                        <a:t>Drag</a:t>
                      </a:r>
                    </a:p>
                    <a:p>
                      <a:pPr marL="285750" indent="-285750" algn="l" defTabSz="914400" rtl="0" eaLnBrk="1" latinLnBrk="0" hangingPunct="1">
                        <a:buFont typeface="Arial" panose="020B0604020202020204" pitchFamily="34" charset="0"/>
                        <a:buChar char="•"/>
                      </a:pPr>
                      <a:r>
                        <a:rPr lang="en-GB" sz="1200" kern="1200" noProof="0">
                          <a:solidFill>
                            <a:schemeClr val="dk1"/>
                          </a:solidFill>
                          <a:latin typeface="+mn-lt"/>
                          <a:ea typeface="+mn-ea"/>
                          <a:cs typeface="+mn-cs"/>
                        </a:rPr>
                        <a:t>Tag along</a:t>
                      </a:r>
                    </a:p>
                    <a:p>
                      <a:pPr marL="285750" indent="-285750" algn="l" defTabSz="914400" rtl="0" eaLnBrk="1" latinLnBrk="0" hangingPunct="1">
                        <a:buFont typeface="Arial" panose="020B0604020202020204" pitchFamily="34" charset="0"/>
                        <a:buChar char="•"/>
                      </a:pPr>
                      <a:r>
                        <a:rPr lang="en-GB" sz="1200" kern="1200" noProof="0">
                          <a:solidFill>
                            <a:schemeClr val="dk1"/>
                          </a:solidFill>
                          <a:latin typeface="+mn-lt"/>
                          <a:ea typeface="+mn-ea"/>
                          <a:cs typeface="+mn-cs"/>
                        </a:rPr>
                        <a:t>Right of first refusal on AssetCo</a:t>
                      </a:r>
                    </a:p>
                  </a:txBody>
                  <a:tcPr/>
                </a:tc>
                <a:extLst>
                  <a:ext uri="{0D108BD9-81ED-4DB2-BD59-A6C34878D82A}">
                    <a16:rowId xmlns:a16="http://schemas.microsoft.com/office/drawing/2014/main" val="3363021210"/>
                  </a:ext>
                </a:extLst>
              </a:tr>
              <a:tr h="674402">
                <a:tc>
                  <a:txBody>
                    <a:bodyPr/>
                    <a:lstStyle/>
                    <a:p>
                      <a:r>
                        <a:rPr lang="en-GB" sz="1250" b="1" i="1" noProof="0"/>
                        <a:t>Others:</a:t>
                      </a:r>
                    </a:p>
                  </a:txBody>
                  <a:tcPr/>
                </a:tc>
                <a:tc>
                  <a:txBody>
                    <a:bodyPr/>
                    <a:lstStyle/>
                    <a:p>
                      <a:pPr marL="285750" indent="-285750">
                        <a:buFont typeface="Arial" panose="020B0604020202020204" pitchFamily="34" charset="0"/>
                        <a:buChar char="•"/>
                      </a:pPr>
                      <a:r>
                        <a:rPr lang="en-GB" sz="1200" noProof="0" dirty="0"/>
                        <a:t>Veto rights on specific decisions</a:t>
                      </a:r>
                    </a:p>
                    <a:p>
                      <a:pPr marL="285750" indent="-285750">
                        <a:buFont typeface="Arial" panose="020B0604020202020204" pitchFamily="34" charset="0"/>
                        <a:buChar char="•"/>
                      </a:pPr>
                      <a:r>
                        <a:rPr lang="en-GB" sz="1200" noProof="0" dirty="0"/>
                        <a:t>Usual reps &amp; warranties</a:t>
                      </a:r>
                    </a:p>
                    <a:p>
                      <a:pPr marL="285750" indent="-285750">
                        <a:buFont typeface="Arial" panose="020B0604020202020204" pitchFamily="34" charset="0"/>
                        <a:buChar char="•"/>
                      </a:pPr>
                      <a:endParaRPr lang="en-GB" sz="1200" noProof="0" dirty="0"/>
                    </a:p>
                  </a:txBody>
                  <a:tcPr/>
                </a:tc>
                <a:extLst>
                  <a:ext uri="{0D108BD9-81ED-4DB2-BD59-A6C34878D82A}">
                    <a16:rowId xmlns:a16="http://schemas.microsoft.com/office/drawing/2014/main" val="1712152431"/>
                  </a:ext>
                </a:extLst>
              </a:tr>
            </a:tbl>
          </a:graphicData>
        </a:graphic>
      </p:graphicFrame>
      <p:sp>
        <p:nvSpPr>
          <p:cNvPr id="11" name="Rectangle: Rounded Corners 10">
            <a:extLst>
              <a:ext uri="{FF2B5EF4-FFF2-40B4-BE49-F238E27FC236}">
                <a16:creationId xmlns:a16="http://schemas.microsoft.com/office/drawing/2014/main" id="{89CD2E05-B9D3-AB79-58B8-4590503C25B8}"/>
              </a:ext>
            </a:extLst>
          </p:cNvPr>
          <p:cNvSpPr/>
          <p:nvPr/>
        </p:nvSpPr>
        <p:spPr>
          <a:xfrm>
            <a:off x="6854432" y="1429518"/>
            <a:ext cx="4388000" cy="390859"/>
          </a:xfrm>
          <a:prstGeom prst="round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Zulu Associates</a:t>
            </a:r>
            <a:endParaRPr lang="en-GB" sz="1400" b="1" dirty="0">
              <a:solidFill>
                <a:schemeClr val="tx1"/>
              </a:solidFill>
            </a:endParaRPr>
          </a:p>
        </p:txBody>
      </p:sp>
      <p:sp>
        <p:nvSpPr>
          <p:cNvPr id="12" name="Content Placeholder 2">
            <a:extLst>
              <a:ext uri="{FF2B5EF4-FFF2-40B4-BE49-F238E27FC236}">
                <a16:creationId xmlns:a16="http://schemas.microsoft.com/office/drawing/2014/main" id="{CB131738-7BBF-08E4-CE02-195142173A37}"/>
              </a:ext>
            </a:extLst>
          </p:cNvPr>
          <p:cNvSpPr txBox="1">
            <a:spLocks/>
          </p:cNvSpPr>
          <p:nvPr/>
        </p:nvSpPr>
        <p:spPr>
          <a:xfrm>
            <a:off x="295205" y="1429519"/>
            <a:ext cx="5800795" cy="456350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050" kern="1200">
                <a:solidFill>
                  <a:srgbClr val="0A2B5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rgbClr val="0A2B5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900" kern="1200">
                <a:solidFill>
                  <a:srgbClr val="0A2B5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 kern="1200">
                <a:solidFill>
                  <a:srgbClr val="0A2B5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800" kern="1200">
                <a:solidFill>
                  <a:srgbClr val="0A2B5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1600" dirty="0"/>
              <a:t>ZA is looking for one or more investors to capitalize the company for its corporate development with</a:t>
            </a:r>
            <a:r>
              <a:rPr lang="en-GB" sz="1600" b="1" dirty="0"/>
              <a:t> </a:t>
            </a:r>
            <a:r>
              <a:rPr lang="en-GB" sz="1600" dirty="0"/>
              <a:t>up to </a:t>
            </a:r>
            <a:r>
              <a:rPr lang="en-GB" sz="1600" b="1" dirty="0"/>
              <a:t>€ 5 million: </a:t>
            </a:r>
          </a:p>
          <a:p>
            <a:pPr lvl="1"/>
            <a:r>
              <a:rPr lang="en-GB" sz="1600" b="1" dirty="0"/>
              <a:t>€ 3 million </a:t>
            </a:r>
            <a:r>
              <a:rPr lang="en-GB" sz="1600" dirty="0"/>
              <a:t>equity for company build up to respond to growth and in depth management needs and further IP creation related to the vessels and systems</a:t>
            </a:r>
          </a:p>
          <a:p>
            <a:pPr lvl="1"/>
            <a:r>
              <a:rPr lang="en-GB" sz="1600" b="1" dirty="0"/>
              <a:t>€ 2 million </a:t>
            </a:r>
            <a:r>
              <a:rPr lang="en-GB" sz="1600" dirty="0"/>
              <a:t>subordinated debt  for operational capability development and operational funding</a:t>
            </a:r>
          </a:p>
          <a:p>
            <a:pPr algn="just"/>
            <a:r>
              <a:rPr lang="en-GB" sz="1600" dirty="0"/>
              <a:t>Funding for the building of vessels is underway. An LOI with an investment fund has been received for the first 10 X-barges. Final negotiations to be concluded in Q1 2025.</a:t>
            </a:r>
          </a:p>
          <a:p>
            <a:pPr algn="just"/>
            <a:r>
              <a:rPr lang="en-GB" sz="1600" dirty="0"/>
              <a:t>ZA is currently also getting the support for possible asset financing from reputable banks.</a:t>
            </a:r>
          </a:p>
        </p:txBody>
      </p:sp>
    </p:spTree>
    <p:extLst>
      <p:ext uri="{BB962C8B-B14F-4D97-AF65-F5344CB8AC3E}">
        <p14:creationId xmlns:p14="http://schemas.microsoft.com/office/powerpoint/2010/main" val="247685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9D50E-D418-F5F5-1833-6DEF4D588FFC}"/>
              </a:ext>
            </a:extLst>
          </p:cNvPr>
          <p:cNvSpPr>
            <a:spLocks noGrp="1"/>
          </p:cNvSpPr>
          <p:nvPr>
            <p:ph type="ctrTitle"/>
          </p:nvPr>
        </p:nvSpPr>
        <p:spPr/>
        <p:txBody>
          <a:bodyPr/>
          <a:lstStyle/>
          <a:p>
            <a:r>
              <a:rPr lang="fr-FR" dirty="0"/>
              <a:t>Business concept</a:t>
            </a:r>
            <a:endParaRPr lang="en-GB" dirty="0"/>
          </a:p>
        </p:txBody>
      </p:sp>
      <p:sp>
        <p:nvSpPr>
          <p:cNvPr id="3" name="Content Placeholder 2">
            <a:extLst>
              <a:ext uri="{FF2B5EF4-FFF2-40B4-BE49-F238E27FC236}">
                <a16:creationId xmlns:a16="http://schemas.microsoft.com/office/drawing/2014/main" id="{1BC1E281-2F0A-003D-894D-0388A1ECE2FF}"/>
              </a:ext>
            </a:extLst>
          </p:cNvPr>
          <p:cNvSpPr>
            <a:spLocks noGrp="1"/>
          </p:cNvSpPr>
          <p:nvPr>
            <p:ph idx="1"/>
          </p:nvPr>
        </p:nvSpPr>
        <p:spPr>
          <a:xfrm>
            <a:off x="724829" y="1429520"/>
            <a:ext cx="10526751" cy="4614441"/>
          </a:xfrm>
        </p:spPr>
        <p:txBody>
          <a:bodyPr>
            <a:normAutofit/>
          </a:bodyPr>
          <a:lstStyle/>
          <a:p>
            <a:pPr marL="0" indent="0" algn="just">
              <a:buNone/>
            </a:pPr>
            <a:r>
              <a:rPr lang="en-GB" sz="1800" b="1" dirty="0">
                <a:solidFill>
                  <a:srgbClr val="002060"/>
                </a:solidFill>
              </a:rPr>
              <a:t>The goal of ZULU Associates is:</a:t>
            </a:r>
          </a:p>
          <a:p>
            <a:pPr algn="just"/>
            <a:r>
              <a:rPr lang="en-GB" sz="1800" b="1" dirty="0">
                <a:solidFill>
                  <a:srgbClr val="002060"/>
                </a:solidFill>
              </a:rPr>
              <a:t>Development </a:t>
            </a:r>
            <a:r>
              <a:rPr lang="en-GB" sz="1800" dirty="0">
                <a:solidFill>
                  <a:srgbClr val="002060"/>
                </a:solidFill>
              </a:rPr>
              <a:t>of </a:t>
            </a:r>
          </a:p>
          <a:p>
            <a:pPr lvl="1" algn="just"/>
            <a:r>
              <a:rPr lang="en-GB" sz="1800" dirty="0">
                <a:solidFill>
                  <a:srgbClr val="002060"/>
                </a:solidFill>
              </a:rPr>
              <a:t>designs of </a:t>
            </a:r>
            <a:r>
              <a:rPr lang="en-GB" sz="1800" b="1" dirty="0">
                <a:solidFill>
                  <a:srgbClr val="002060"/>
                </a:solidFill>
              </a:rPr>
              <a:t>sustainable and cost competitive vessels </a:t>
            </a:r>
            <a:r>
              <a:rPr lang="en-GB" sz="1800" dirty="0">
                <a:solidFill>
                  <a:srgbClr val="002060"/>
                </a:solidFill>
              </a:rPr>
              <a:t>for inland and short sea operations</a:t>
            </a:r>
          </a:p>
          <a:p>
            <a:pPr lvl="1" algn="just"/>
            <a:r>
              <a:rPr lang="en-GB" sz="1800" dirty="0">
                <a:solidFill>
                  <a:srgbClr val="002060"/>
                </a:solidFill>
              </a:rPr>
              <a:t>a </a:t>
            </a:r>
            <a:r>
              <a:rPr lang="en-GB" sz="1800" b="1" dirty="0">
                <a:solidFill>
                  <a:srgbClr val="002060"/>
                </a:solidFill>
              </a:rPr>
              <a:t>fleet of vessels </a:t>
            </a:r>
            <a:r>
              <a:rPr lang="en-GB" sz="1800" dirty="0">
                <a:solidFill>
                  <a:srgbClr val="002060"/>
                </a:solidFill>
              </a:rPr>
              <a:t>to be time-chartered out to shipping lines </a:t>
            </a:r>
          </a:p>
          <a:p>
            <a:pPr lvl="1" algn="just"/>
            <a:r>
              <a:rPr lang="en-GB" sz="1800" dirty="0">
                <a:solidFill>
                  <a:srgbClr val="002060"/>
                </a:solidFill>
              </a:rPr>
              <a:t>regulation compatible </a:t>
            </a:r>
            <a:r>
              <a:rPr lang="en-GB" sz="1800" b="1" dirty="0">
                <a:solidFill>
                  <a:srgbClr val="002060"/>
                </a:solidFill>
              </a:rPr>
              <a:t>algorithms for unmanned vessel </a:t>
            </a:r>
            <a:r>
              <a:rPr lang="en-GB" sz="1800" dirty="0">
                <a:solidFill>
                  <a:srgbClr val="002060"/>
                </a:solidFill>
              </a:rPr>
              <a:t>operations</a:t>
            </a:r>
          </a:p>
          <a:p>
            <a:pPr lvl="1" algn="just"/>
            <a:r>
              <a:rPr lang="en-GB" sz="1800" b="1" dirty="0">
                <a:solidFill>
                  <a:srgbClr val="002060"/>
                </a:solidFill>
              </a:rPr>
              <a:t>data base </a:t>
            </a:r>
            <a:r>
              <a:rPr lang="en-GB" sz="1800" dirty="0">
                <a:solidFill>
                  <a:srgbClr val="002060"/>
                </a:solidFill>
              </a:rPr>
              <a:t>relating to the operation of the vessels and their environment</a:t>
            </a:r>
          </a:p>
          <a:p>
            <a:pPr marL="0" indent="0" algn="just">
              <a:buNone/>
            </a:pPr>
            <a:endParaRPr lang="en-GB" sz="1800" dirty="0">
              <a:solidFill>
                <a:srgbClr val="002060"/>
              </a:solidFill>
            </a:endParaRPr>
          </a:p>
          <a:p>
            <a:pPr algn="just"/>
            <a:r>
              <a:rPr lang="en-GB" sz="1800" b="1" dirty="0">
                <a:solidFill>
                  <a:srgbClr val="002060"/>
                </a:solidFill>
                <a:cs typeface="Arial" panose="020B0604020202020204" pitchFamily="34" charset="0"/>
              </a:rPr>
              <a:t>Respond to </a:t>
            </a:r>
          </a:p>
          <a:p>
            <a:pPr lvl="1" algn="just"/>
            <a:r>
              <a:rPr lang="en-GB" sz="1800" b="1" dirty="0">
                <a:solidFill>
                  <a:srgbClr val="002060"/>
                </a:solidFill>
                <a:cs typeface="Arial" panose="020B0604020202020204" pitchFamily="34" charset="0"/>
              </a:rPr>
              <a:t>the replacement needs </a:t>
            </a:r>
            <a:r>
              <a:rPr lang="en-GB" sz="1800" dirty="0">
                <a:solidFill>
                  <a:srgbClr val="002060"/>
                </a:solidFill>
                <a:cs typeface="Arial" panose="020B0604020202020204" pitchFamily="34" charset="0"/>
              </a:rPr>
              <a:t>of the present inland water and short sea fleets in Europe where m</a:t>
            </a:r>
            <a:r>
              <a:rPr lang="en-GB" sz="1800" dirty="0">
                <a:solidFill>
                  <a:srgbClr val="002060"/>
                </a:solidFill>
              </a:rPr>
              <a:t>any ships are </a:t>
            </a:r>
            <a:r>
              <a:rPr lang="en-GB" sz="1800" b="1" dirty="0">
                <a:solidFill>
                  <a:srgbClr val="002060"/>
                </a:solidFill>
              </a:rPr>
              <a:t>outdated </a:t>
            </a:r>
            <a:r>
              <a:rPr lang="en-GB" sz="1800" dirty="0">
                <a:solidFill>
                  <a:srgbClr val="002060"/>
                </a:solidFill>
              </a:rPr>
              <a:t>both technically and in terms of performance,  with most vessels </a:t>
            </a:r>
            <a:r>
              <a:rPr lang="en-GB" sz="1800" b="1" dirty="0">
                <a:solidFill>
                  <a:srgbClr val="002060"/>
                </a:solidFill>
              </a:rPr>
              <a:t>lacking real sustainable operation</a:t>
            </a:r>
            <a:endParaRPr lang="en-GB" sz="1800" dirty="0">
              <a:solidFill>
                <a:srgbClr val="002060"/>
              </a:solidFill>
            </a:endParaRPr>
          </a:p>
          <a:p>
            <a:pPr lvl="1" algn="just"/>
            <a:r>
              <a:rPr lang="en-GB" sz="1800" dirty="0">
                <a:solidFill>
                  <a:srgbClr val="002060"/>
                </a:solidFill>
              </a:rPr>
              <a:t>the looming </a:t>
            </a:r>
            <a:r>
              <a:rPr lang="en-GB" sz="1800" b="1" dirty="0">
                <a:solidFill>
                  <a:srgbClr val="002060"/>
                </a:solidFill>
              </a:rPr>
              <a:t>shortage of crews</a:t>
            </a:r>
            <a:endParaRPr lang="en-GB" sz="1800" dirty="0">
              <a:solidFill>
                <a:srgbClr val="002060"/>
              </a:solidFill>
            </a:endParaRPr>
          </a:p>
          <a:p>
            <a:pPr algn="just"/>
            <a:endParaRPr lang="en-GB" sz="1800" dirty="0">
              <a:solidFill>
                <a:srgbClr val="002060"/>
              </a:solidFill>
              <a:cs typeface="Arial" panose="020B0604020202020204" pitchFamily="34" charset="0"/>
            </a:endParaRPr>
          </a:p>
          <a:p>
            <a:pPr algn="just"/>
            <a:r>
              <a:rPr lang="en-GB" sz="1800" b="1" dirty="0">
                <a:solidFill>
                  <a:srgbClr val="002060"/>
                </a:solidFill>
                <a:cs typeface="Arial" panose="020B0604020202020204" pitchFamily="34" charset="0"/>
              </a:rPr>
              <a:t>Offer</a:t>
            </a:r>
            <a:r>
              <a:rPr lang="en-GB" sz="1800" dirty="0">
                <a:solidFill>
                  <a:srgbClr val="002060"/>
                </a:solidFill>
                <a:cs typeface="Arial" panose="020B0604020202020204" pitchFamily="34" charset="0"/>
              </a:rPr>
              <a:t> investors </a:t>
            </a:r>
            <a:r>
              <a:rPr lang="en-GB" sz="1800" b="1" dirty="0">
                <a:solidFill>
                  <a:srgbClr val="002060"/>
                </a:solidFill>
                <a:cs typeface="Arial" panose="020B0604020202020204" pitchFamily="34" charset="0"/>
              </a:rPr>
              <a:t>attractive assets </a:t>
            </a:r>
            <a:r>
              <a:rPr lang="en-GB" sz="1800" dirty="0">
                <a:solidFill>
                  <a:srgbClr val="002060"/>
                </a:solidFill>
                <a:cs typeface="Arial" panose="020B0604020202020204" pitchFamily="34" charset="0"/>
              </a:rPr>
              <a:t>that are </a:t>
            </a:r>
            <a:r>
              <a:rPr lang="en-GB" sz="1800" b="1" dirty="0">
                <a:solidFill>
                  <a:srgbClr val="002060"/>
                </a:solidFill>
                <a:cs typeface="Arial" panose="020B0604020202020204" pitchFamily="34" charset="0"/>
              </a:rPr>
              <a:t>sustainable</a:t>
            </a:r>
            <a:r>
              <a:rPr lang="en-GB" sz="1800" dirty="0">
                <a:solidFill>
                  <a:srgbClr val="002060"/>
                </a:solidFill>
                <a:cs typeface="Arial" panose="020B0604020202020204" pitchFamily="34" charset="0"/>
              </a:rPr>
              <a:t> and </a:t>
            </a:r>
            <a:r>
              <a:rPr lang="en-GB" sz="1800" b="1" dirty="0">
                <a:solidFill>
                  <a:srgbClr val="002060"/>
                </a:solidFill>
                <a:cs typeface="Arial" panose="020B0604020202020204" pitchFamily="34" charset="0"/>
              </a:rPr>
              <a:t>future proof, </a:t>
            </a:r>
            <a:r>
              <a:rPr lang="en-GB" sz="1800" dirty="0">
                <a:solidFill>
                  <a:srgbClr val="002060"/>
                </a:solidFill>
                <a:cs typeface="Arial" panose="020B0604020202020204" pitchFamily="34" charset="0"/>
              </a:rPr>
              <a:t>responding to market needs</a:t>
            </a:r>
          </a:p>
          <a:p>
            <a:pPr marL="914400" lvl="2" indent="0" algn="just">
              <a:buNone/>
            </a:pPr>
            <a:endParaRPr lang="en-GB" sz="1600" dirty="0">
              <a:solidFill>
                <a:srgbClr val="002060"/>
              </a:solidFill>
            </a:endParaRPr>
          </a:p>
          <a:p>
            <a:pPr marL="457200" lvl="1" indent="0" algn="just">
              <a:buNone/>
            </a:pPr>
            <a:endParaRPr lang="en-GB" sz="1600" b="1" dirty="0">
              <a:solidFill>
                <a:srgbClr val="002060"/>
              </a:solidFill>
            </a:endParaRPr>
          </a:p>
          <a:p>
            <a:endParaRPr lang="en-GB" sz="1600" b="1" dirty="0">
              <a:solidFill>
                <a:srgbClr val="002060"/>
              </a:solidFill>
            </a:endParaRPr>
          </a:p>
          <a:p>
            <a:pPr lvl="1"/>
            <a:endParaRPr lang="en-GB" sz="1550" dirty="0">
              <a:solidFill>
                <a:srgbClr val="002060"/>
              </a:solidFill>
            </a:endParaRPr>
          </a:p>
        </p:txBody>
      </p:sp>
      <p:sp>
        <p:nvSpPr>
          <p:cNvPr id="4" name="Slide Number Placeholder 3">
            <a:extLst>
              <a:ext uri="{FF2B5EF4-FFF2-40B4-BE49-F238E27FC236}">
                <a16:creationId xmlns:a16="http://schemas.microsoft.com/office/drawing/2014/main" id="{DA22F9FA-52C5-FC63-93EA-9319B9CB442A}"/>
              </a:ext>
            </a:extLst>
          </p:cNvPr>
          <p:cNvSpPr>
            <a:spLocks noGrp="1"/>
          </p:cNvSpPr>
          <p:nvPr>
            <p:ph type="sldNum" sz="quarter" idx="12"/>
          </p:nvPr>
        </p:nvSpPr>
        <p:spPr/>
        <p:txBody>
          <a:bodyPr/>
          <a:lstStyle/>
          <a:p>
            <a:fld id="{BD6A381F-7061-4B89-8E80-83C3D49CA6FC}" type="slidenum">
              <a:rPr lang="en-US" smtClean="0"/>
              <a:pPr/>
              <a:t>3</a:t>
            </a:fld>
            <a:endParaRPr lang="en-US"/>
          </a:p>
        </p:txBody>
      </p:sp>
      <p:sp>
        <p:nvSpPr>
          <p:cNvPr id="5" name="Title 1">
            <a:extLst>
              <a:ext uri="{FF2B5EF4-FFF2-40B4-BE49-F238E27FC236}">
                <a16:creationId xmlns:a16="http://schemas.microsoft.com/office/drawing/2014/main" id="{41FC3022-43A3-CDC3-6F80-D9C34819E3E0}"/>
              </a:ext>
            </a:extLst>
          </p:cNvPr>
          <p:cNvSpPr txBox="1">
            <a:spLocks/>
          </p:cNvSpPr>
          <p:nvPr/>
        </p:nvSpPr>
        <p:spPr>
          <a:xfrm>
            <a:off x="295206" y="680042"/>
            <a:ext cx="10336907" cy="390859"/>
          </a:xfrm>
          <a:prstGeom prst="rect">
            <a:avLst/>
          </a:prstGeom>
          <a:noFill/>
        </p:spPr>
        <p:txBody>
          <a:bodyPr vert="horz" lIns="91440" tIns="45720" rIns="0" bIns="45720" rtlCol="0" anchor="ctr">
            <a:normAutofit/>
          </a:bodyPr>
          <a:lstStyle>
            <a:lvl1pPr algn="l" defTabSz="914400" rtl="0" eaLnBrk="1" latinLnBrk="0" hangingPunct="1">
              <a:lnSpc>
                <a:spcPct val="90000"/>
              </a:lnSpc>
              <a:spcBef>
                <a:spcPct val="0"/>
              </a:spcBef>
              <a:buNone/>
              <a:defRPr lang="en-US" sz="1200" b="0" kern="1200" spc="0" baseline="0" dirty="0">
                <a:solidFill>
                  <a:srgbClr val="0A2B52"/>
                </a:solidFill>
                <a:latin typeface="+mj-lt"/>
                <a:ea typeface="+mj-ea"/>
                <a:cs typeface="+mj-cs"/>
              </a:defRPr>
            </a:lvl1pPr>
          </a:lstStyle>
          <a:p>
            <a:r>
              <a:rPr lang="en-US" sz="1400" b="1" dirty="0">
                <a:solidFill>
                  <a:srgbClr val="002060"/>
                </a:solidFill>
              </a:rPr>
              <a:t>Purpose</a:t>
            </a:r>
          </a:p>
        </p:txBody>
      </p:sp>
    </p:spTree>
    <p:extLst>
      <p:ext uri="{BB962C8B-B14F-4D97-AF65-F5344CB8AC3E}">
        <p14:creationId xmlns:p14="http://schemas.microsoft.com/office/powerpoint/2010/main" val="158216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4189-BB77-86EA-2711-843B56496F7E}"/>
              </a:ext>
            </a:extLst>
          </p:cNvPr>
          <p:cNvSpPr>
            <a:spLocks noGrp="1"/>
          </p:cNvSpPr>
          <p:nvPr>
            <p:ph type="ctrTitle"/>
          </p:nvPr>
        </p:nvSpPr>
        <p:spPr/>
        <p:txBody>
          <a:bodyPr/>
          <a:lstStyle/>
          <a:p>
            <a:r>
              <a:rPr lang="fr-FR" dirty="0"/>
              <a:t>Team</a:t>
            </a:r>
            <a:endParaRPr lang="en-GB" dirty="0"/>
          </a:p>
        </p:txBody>
      </p:sp>
      <p:sp>
        <p:nvSpPr>
          <p:cNvPr id="4" name="Slide Number Placeholder 3">
            <a:extLst>
              <a:ext uri="{FF2B5EF4-FFF2-40B4-BE49-F238E27FC236}">
                <a16:creationId xmlns:a16="http://schemas.microsoft.com/office/drawing/2014/main" id="{0A430232-AEC4-6BB1-1EC9-0D3CD4AA5495}"/>
              </a:ext>
            </a:extLst>
          </p:cNvPr>
          <p:cNvSpPr>
            <a:spLocks noGrp="1"/>
          </p:cNvSpPr>
          <p:nvPr>
            <p:ph type="sldNum" sz="quarter" idx="12"/>
          </p:nvPr>
        </p:nvSpPr>
        <p:spPr/>
        <p:txBody>
          <a:bodyPr/>
          <a:lstStyle/>
          <a:p>
            <a:fld id="{BD6A381F-7061-4B89-8E80-83C3D49CA6FC}" type="slidenum">
              <a:rPr lang="en-US" smtClean="0"/>
              <a:pPr/>
              <a:t>4</a:t>
            </a:fld>
            <a:endParaRPr lang="en-US"/>
          </a:p>
        </p:txBody>
      </p:sp>
      <p:sp>
        <p:nvSpPr>
          <p:cNvPr id="5" name="Content Placeholder 4">
            <a:extLst>
              <a:ext uri="{FF2B5EF4-FFF2-40B4-BE49-F238E27FC236}">
                <a16:creationId xmlns:a16="http://schemas.microsoft.com/office/drawing/2014/main" id="{28E8CAFE-FDA7-5AD1-FD89-1A021F235395}"/>
              </a:ext>
            </a:extLst>
          </p:cNvPr>
          <p:cNvSpPr txBox="1">
            <a:spLocks noGrp="1"/>
          </p:cNvSpPr>
          <p:nvPr>
            <p:ph idx="1"/>
          </p:nvPr>
        </p:nvSpPr>
        <p:spPr>
          <a:xfrm>
            <a:off x="295275" y="1428750"/>
            <a:ext cx="4266092" cy="3299365"/>
          </a:xfrm>
          <a:prstGeom prst="rect">
            <a:avLst/>
          </a:prstGeom>
          <a:noFill/>
        </p:spPr>
        <p:txBody>
          <a:bodyPr wrap="square" rtlCol="0">
            <a:spAutoFit/>
          </a:bodyPr>
          <a:lstStyle/>
          <a:p>
            <a:pPr marL="0" indent="0">
              <a:buNone/>
            </a:pPr>
            <a:r>
              <a:rPr lang="en-GB" sz="1200" b="1" dirty="0">
                <a:solidFill>
                  <a:srgbClr val="002060"/>
                </a:solidFill>
              </a:rPr>
              <a:t>Antoon van Coillie </a:t>
            </a:r>
            <a:br>
              <a:rPr lang="en-GB" sz="1200" b="1" dirty="0">
                <a:solidFill>
                  <a:srgbClr val="002060"/>
                </a:solidFill>
              </a:rPr>
            </a:br>
            <a:br>
              <a:rPr lang="en-GB" sz="1200" b="1" dirty="0">
                <a:solidFill>
                  <a:srgbClr val="002060"/>
                </a:solidFill>
              </a:rPr>
            </a:br>
            <a:r>
              <a:rPr lang="en-GB" sz="1200" dirty="0">
                <a:solidFill>
                  <a:srgbClr val="002060"/>
                </a:solidFill>
              </a:rPr>
              <a:t>Chief Executive Officer</a:t>
            </a:r>
          </a:p>
          <a:p>
            <a:endParaRPr lang="en-GB" sz="1200" dirty="0">
              <a:solidFill>
                <a:srgbClr val="002060"/>
              </a:solidFill>
            </a:endParaRPr>
          </a:p>
          <a:p>
            <a:pPr algn="just"/>
            <a:r>
              <a:rPr lang="en-US" sz="800" dirty="0">
                <a:solidFill>
                  <a:srgbClr val="002060"/>
                </a:solidFill>
              </a:rPr>
              <a:t>Entrepreneur, presently active as director of Blue Line Logistics, an inland shipping company, as well as director ZULU Associates and Anglo Belgian Shipping Company.</a:t>
            </a:r>
            <a:endParaRPr lang="en-GB" sz="800" dirty="0">
              <a:solidFill>
                <a:srgbClr val="002060"/>
              </a:solidFill>
            </a:endParaRPr>
          </a:p>
          <a:p>
            <a:pPr algn="just"/>
            <a:r>
              <a:rPr lang="en-US" sz="800" dirty="0">
                <a:solidFill>
                  <a:srgbClr val="002060"/>
                </a:solidFill>
              </a:rPr>
              <a:t>He holds an MBA degree of the Anderson Graduate School of Management at UCLA and is an alumnus of the Belgian American Educational Foundation. He also holds a degree of Commercial Engineer (Solvay) of the Free University Brussels.</a:t>
            </a:r>
            <a:endParaRPr lang="en-GB" sz="800" dirty="0">
              <a:solidFill>
                <a:srgbClr val="002060"/>
              </a:solidFill>
            </a:endParaRPr>
          </a:p>
          <a:p>
            <a:pPr algn="just"/>
            <a:r>
              <a:rPr lang="en-US" sz="800" dirty="0">
                <a:solidFill>
                  <a:srgbClr val="002060"/>
                </a:solidFill>
              </a:rPr>
              <a:t>Before being active in the inland waterway and marine industries, he acquired a wide experience in the construction and the financial industry in different capacities.</a:t>
            </a:r>
            <a:endParaRPr lang="en-GB" sz="800" dirty="0">
              <a:solidFill>
                <a:srgbClr val="002060"/>
              </a:solidFill>
            </a:endParaRPr>
          </a:p>
          <a:p>
            <a:pPr algn="just"/>
            <a:r>
              <a:rPr lang="en-US" sz="800" dirty="0">
                <a:solidFill>
                  <a:srgbClr val="002060"/>
                </a:solidFill>
              </a:rPr>
              <a:t>He founded Blue Line Logistics in 2011 conceiving and developing the Pallet Shuttle Barge (aka ZULU) concept for moving palletized goods on inland waterways. Since then, he has initiated programs to develop autonomous vessels for inland and short sea freight.</a:t>
            </a:r>
            <a:endParaRPr lang="en-GB" sz="800" dirty="0">
              <a:solidFill>
                <a:srgbClr val="002060"/>
              </a:solidFill>
            </a:endParaRPr>
          </a:p>
          <a:p>
            <a:pPr algn="just"/>
            <a:r>
              <a:rPr lang="en-US" sz="800" dirty="0">
                <a:solidFill>
                  <a:srgbClr val="002060"/>
                </a:solidFill>
              </a:rPr>
              <a:t>He served as Reserve Officer in the Belgian Navy, minesweeping and fishery protection.</a:t>
            </a:r>
            <a:endParaRPr lang="en-GB" sz="800" dirty="0">
              <a:solidFill>
                <a:srgbClr val="002060"/>
              </a:solidFill>
            </a:endParaRPr>
          </a:p>
        </p:txBody>
      </p:sp>
      <p:sp>
        <p:nvSpPr>
          <p:cNvPr id="6" name="TextBox 5">
            <a:extLst>
              <a:ext uri="{FF2B5EF4-FFF2-40B4-BE49-F238E27FC236}">
                <a16:creationId xmlns:a16="http://schemas.microsoft.com/office/drawing/2014/main" id="{30F7795D-B532-AD0F-E45D-1E33145D05AE}"/>
              </a:ext>
            </a:extLst>
          </p:cNvPr>
          <p:cNvSpPr txBox="1"/>
          <p:nvPr/>
        </p:nvSpPr>
        <p:spPr>
          <a:xfrm>
            <a:off x="6096001" y="1428751"/>
            <a:ext cx="4536112" cy="3368102"/>
          </a:xfrm>
          <a:prstGeom prst="rect">
            <a:avLst/>
          </a:prstGeom>
          <a:noFill/>
        </p:spPr>
        <p:txBody>
          <a:bodyPr wrap="square" rtlCol="0">
            <a:spAutoFit/>
          </a:bodyPr>
          <a:lstStyle/>
          <a:p>
            <a:r>
              <a:rPr lang="en-GB" sz="1200" b="1" dirty="0">
                <a:solidFill>
                  <a:srgbClr val="002060"/>
                </a:solidFill>
              </a:rPr>
              <a:t>Jan Tellkamp </a:t>
            </a:r>
          </a:p>
          <a:p>
            <a:endParaRPr lang="en-GB" sz="1200" b="1" dirty="0">
              <a:solidFill>
                <a:srgbClr val="002060"/>
              </a:solidFill>
            </a:endParaRPr>
          </a:p>
          <a:p>
            <a:r>
              <a:rPr lang="en-GB" sz="1200" dirty="0">
                <a:solidFill>
                  <a:srgbClr val="002060"/>
                </a:solidFill>
              </a:rPr>
              <a:t>Chief Technology Officer</a:t>
            </a:r>
          </a:p>
          <a:p>
            <a:endParaRPr lang="en-GB" sz="1000" dirty="0">
              <a:solidFill>
                <a:srgbClr val="002060"/>
              </a:solidFill>
            </a:endParaRPr>
          </a:p>
          <a:p>
            <a:pPr marL="228600" indent="-228600" algn="just">
              <a:lnSpc>
                <a:spcPct val="90000"/>
              </a:lnSpc>
              <a:spcBef>
                <a:spcPts val="1000"/>
              </a:spcBef>
              <a:buFont typeface="Arial" panose="020B0604020202020204" pitchFamily="34" charset="0"/>
              <a:buChar char="•"/>
            </a:pPr>
            <a:endParaRPr lang="en-GB" sz="800" dirty="0">
              <a:solidFill>
                <a:srgbClr val="002060"/>
              </a:solidFill>
            </a:endParaRPr>
          </a:p>
          <a:p>
            <a:pPr marL="228600" indent="-228600" algn="just">
              <a:lnSpc>
                <a:spcPct val="90000"/>
              </a:lnSpc>
              <a:spcBef>
                <a:spcPts val="1000"/>
              </a:spcBef>
              <a:buFont typeface="Arial" panose="020B0604020202020204" pitchFamily="34" charset="0"/>
              <a:buChar char="•"/>
            </a:pPr>
            <a:r>
              <a:rPr lang="en-GB" sz="800" dirty="0">
                <a:solidFill>
                  <a:srgbClr val="002060"/>
                </a:solidFill>
              </a:rPr>
              <a:t>Jan is a Naval Architect with over 20 years of experience in the marine industry.</a:t>
            </a:r>
          </a:p>
          <a:p>
            <a:pPr marL="228600" indent="-228600" algn="just">
              <a:lnSpc>
                <a:spcPct val="90000"/>
              </a:lnSpc>
              <a:spcBef>
                <a:spcPts val="1000"/>
              </a:spcBef>
              <a:buFont typeface="Arial" panose="020B0604020202020204" pitchFamily="34" charset="0"/>
              <a:buChar char="•"/>
            </a:pPr>
            <a:r>
              <a:rPr lang="en-GB" sz="800" dirty="0">
                <a:solidFill>
                  <a:srgbClr val="002060"/>
                </a:solidFill>
              </a:rPr>
              <a:t>Graduating from Hamburg University, he spent more then a decade with Flensburg Shipyard. Being a part of the yard’s R&amp;D team, he initiated and managed significant research projects on various topics affecting ship safety and ship performance. </a:t>
            </a:r>
          </a:p>
          <a:p>
            <a:pPr marL="228600" indent="-228600" algn="just">
              <a:lnSpc>
                <a:spcPct val="90000"/>
              </a:lnSpc>
              <a:spcBef>
                <a:spcPts val="1000"/>
              </a:spcBef>
              <a:buFont typeface="Arial" panose="020B0604020202020204" pitchFamily="34" charset="0"/>
              <a:buChar char="•"/>
            </a:pPr>
            <a:r>
              <a:rPr lang="en-GB" sz="800" dirty="0">
                <a:solidFill>
                  <a:srgbClr val="002060"/>
                </a:solidFill>
              </a:rPr>
              <a:t>From there Jan joined Det Norske Veritas in Germany to support the German marine industry in their innovation activities towards using fuel cells and low emission fuels. The result of this was the first installation of a fuel cell on a passenger vessel on international voyage, and in the first recommended practices for bunkering of LNG. Following the merger of DNV and GL to DNV GL, Jan was given the responsibility to develop the new company’s international consultancy business along the LNG value chain.</a:t>
            </a:r>
          </a:p>
          <a:p>
            <a:pPr marL="228600" indent="-228600" algn="just">
              <a:lnSpc>
                <a:spcPct val="90000"/>
              </a:lnSpc>
              <a:spcBef>
                <a:spcPts val="1000"/>
              </a:spcBef>
              <a:buFont typeface="Arial" panose="020B0604020202020204" pitchFamily="34" charset="0"/>
              <a:buChar char="•"/>
            </a:pPr>
            <a:r>
              <a:rPr lang="en-GB" sz="800" dirty="0">
                <a:solidFill>
                  <a:srgbClr val="002060"/>
                </a:solidFill>
              </a:rPr>
              <a:t>In 2019 Jan founded his own company Juliet Tango Charlie, and in 2020 he joined ZULU Associates to guide oversee the groups integration of technologies into zero emission, autonomous ships and supporting infrastructure.</a:t>
            </a:r>
          </a:p>
          <a:p>
            <a:pPr algn="just"/>
            <a:endParaRPr lang="en-GB" sz="1000" dirty="0"/>
          </a:p>
        </p:txBody>
      </p:sp>
      <p:pic>
        <p:nvPicPr>
          <p:cNvPr id="8" name="Picture 7">
            <a:extLst>
              <a:ext uri="{FF2B5EF4-FFF2-40B4-BE49-F238E27FC236}">
                <a16:creationId xmlns:a16="http://schemas.microsoft.com/office/drawing/2014/main" id="{53542672-57D2-519B-BC0B-22C2859D8400}"/>
              </a:ext>
            </a:extLst>
          </p:cNvPr>
          <p:cNvPicPr>
            <a:picLocks noChangeAspect="1"/>
          </p:cNvPicPr>
          <p:nvPr/>
        </p:nvPicPr>
        <p:blipFill>
          <a:blip r:embed="rId2"/>
          <a:stretch>
            <a:fillRect/>
          </a:stretch>
        </p:blipFill>
        <p:spPr>
          <a:xfrm>
            <a:off x="1908669" y="5350849"/>
            <a:ext cx="1039303" cy="1175032"/>
          </a:xfrm>
          <a:prstGeom prst="rect">
            <a:avLst/>
          </a:prstGeom>
        </p:spPr>
      </p:pic>
      <p:pic>
        <p:nvPicPr>
          <p:cNvPr id="10" name="Picture 9">
            <a:extLst>
              <a:ext uri="{FF2B5EF4-FFF2-40B4-BE49-F238E27FC236}">
                <a16:creationId xmlns:a16="http://schemas.microsoft.com/office/drawing/2014/main" id="{C6875793-1C76-159F-4E8B-E8FD072AAC8A}"/>
              </a:ext>
            </a:extLst>
          </p:cNvPr>
          <p:cNvPicPr>
            <a:picLocks noChangeAspect="1"/>
          </p:cNvPicPr>
          <p:nvPr/>
        </p:nvPicPr>
        <p:blipFill>
          <a:blip r:embed="rId3"/>
          <a:stretch>
            <a:fillRect/>
          </a:stretch>
        </p:blipFill>
        <p:spPr>
          <a:xfrm>
            <a:off x="7838442" y="5350849"/>
            <a:ext cx="1051229" cy="1175032"/>
          </a:xfrm>
          <a:prstGeom prst="rect">
            <a:avLst/>
          </a:prstGeom>
        </p:spPr>
      </p:pic>
      <p:sp>
        <p:nvSpPr>
          <p:cNvPr id="3" name="Title 1">
            <a:extLst>
              <a:ext uri="{FF2B5EF4-FFF2-40B4-BE49-F238E27FC236}">
                <a16:creationId xmlns:a16="http://schemas.microsoft.com/office/drawing/2014/main" id="{F348DE56-8314-58A1-9058-04A165129D30}"/>
              </a:ext>
            </a:extLst>
          </p:cNvPr>
          <p:cNvSpPr txBox="1">
            <a:spLocks/>
          </p:cNvSpPr>
          <p:nvPr/>
        </p:nvSpPr>
        <p:spPr>
          <a:xfrm>
            <a:off x="295206" y="680042"/>
            <a:ext cx="10336907" cy="390859"/>
          </a:xfrm>
          <a:prstGeom prst="rect">
            <a:avLst/>
          </a:prstGeom>
          <a:noFill/>
        </p:spPr>
        <p:txBody>
          <a:bodyPr vert="horz" lIns="91440" tIns="45720" rIns="0" bIns="45720" rtlCol="0" anchor="ctr">
            <a:normAutofit/>
          </a:bodyPr>
          <a:lstStyle>
            <a:lvl1pPr algn="l" defTabSz="914400" rtl="0" eaLnBrk="1" latinLnBrk="0" hangingPunct="1">
              <a:lnSpc>
                <a:spcPct val="90000"/>
              </a:lnSpc>
              <a:spcBef>
                <a:spcPct val="0"/>
              </a:spcBef>
              <a:buNone/>
              <a:defRPr lang="en-US" sz="1200" b="0" kern="1200" spc="0" baseline="0" dirty="0">
                <a:solidFill>
                  <a:srgbClr val="0A2B52"/>
                </a:solidFill>
                <a:latin typeface="+mj-lt"/>
                <a:ea typeface="+mj-ea"/>
                <a:cs typeface="+mj-cs"/>
              </a:defRPr>
            </a:lvl1pPr>
          </a:lstStyle>
          <a:p>
            <a:r>
              <a:rPr lang="en-US" sz="1400" b="1" dirty="0">
                <a:solidFill>
                  <a:srgbClr val="002060"/>
                </a:solidFill>
              </a:rPr>
              <a:t>European based</a:t>
            </a:r>
          </a:p>
        </p:txBody>
      </p:sp>
    </p:spTree>
    <p:extLst>
      <p:ext uri="{BB962C8B-B14F-4D97-AF65-F5344CB8AC3E}">
        <p14:creationId xmlns:p14="http://schemas.microsoft.com/office/powerpoint/2010/main" val="116901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4189-BB77-86EA-2711-843B56496F7E}"/>
              </a:ext>
            </a:extLst>
          </p:cNvPr>
          <p:cNvSpPr>
            <a:spLocks noGrp="1"/>
          </p:cNvSpPr>
          <p:nvPr>
            <p:ph type="ctrTitle"/>
          </p:nvPr>
        </p:nvSpPr>
        <p:spPr/>
        <p:txBody>
          <a:bodyPr/>
          <a:lstStyle/>
          <a:p>
            <a:r>
              <a:rPr lang="fr-FR" dirty="0"/>
              <a:t>Team</a:t>
            </a:r>
            <a:endParaRPr lang="en-GB" dirty="0"/>
          </a:p>
        </p:txBody>
      </p:sp>
      <p:sp>
        <p:nvSpPr>
          <p:cNvPr id="4" name="Slide Number Placeholder 3">
            <a:extLst>
              <a:ext uri="{FF2B5EF4-FFF2-40B4-BE49-F238E27FC236}">
                <a16:creationId xmlns:a16="http://schemas.microsoft.com/office/drawing/2014/main" id="{0A430232-AEC4-6BB1-1EC9-0D3CD4AA5495}"/>
              </a:ext>
            </a:extLst>
          </p:cNvPr>
          <p:cNvSpPr>
            <a:spLocks noGrp="1"/>
          </p:cNvSpPr>
          <p:nvPr>
            <p:ph type="sldNum" sz="quarter" idx="12"/>
          </p:nvPr>
        </p:nvSpPr>
        <p:spPr/>
        <p:txBody>
          <a:bodyPr/>
          <a:lstStyle/>
          <a:p>
            <a:fld id="{BD6A381F-7061-4B89-8E80-83C3D49CA6FC}" type="slidenum">
              <a:rPr lang="en-US" smtClean="0"/>
              <a:pPr/>
              <a:t>5</a:t>
            </a:fld>
            <a:endParaRPr lang="en-US"/>
          </a:p>
        </p:txBody>
      </p:sp>
      <p:sp>
        <p:nvSpPr>
          <p:cNvPr id="7" name="TextBox 6">
            <a:extLst>
              <a:ext uri="{FF2B5EF4-FFF2-40B4-BE49-F238E27FC236}">
                <a16:creationId xmlns:a16="http://schemas.microsoft.com/office/drawing/2014/main" id="{3919DD64-CA2D-A2EB-5E28-FA5C9ED92092}"/>
              </a:ext>
            </a:extLst>
          </p:cNvPr>
          <p:cNvSpPr txBox="1"/>
          <p:nvPr/>
        </p:nvSpPr>
        <p:spPr>
          <a:xfrm>
            <a:off x="650759" y="1518036"/>
            <a:ext cx="4220499" cy="3037755"/>
          </a:xfrm>
          <a:prstGeom prst="rect">
            <a:avLst/>
          </a:prstGeom>
          <a:noFill/>
        </p:spPr>
        <p:txBody>
          <a:bodyPr wrap="square" rtlCol="0">
            <a:spAutoFit/>
          </a:bodyPr>
          <a:lstStyle/>
          <a:p>
            <a:pPr algn="just"/>
            <a:r>
              <a:rPr lang="en-GB" sz="1200" b="1" dirty="0">
                <a:solidFill>
                  <a:srgbClr val="002060"/>
                </a:solidFill>
              </a:rPr>
              <a:t>James Fanshawe CBE </a:t>
            </a:r>
          </a:p>
          <a:p>
            <a:pPr algn="just"/>
            <a:endParaRPr lang="en-GB" sz="1200" b="1" dirty="0">
              <a:solidFill>
                <a:srgbClr val="002060"/>
              </a:solidFill>
            </a:endParaRPr>
          </a:p>
          <a:p>
            <a:pPr algn="just"/>
            <a:r>
              <a:rPr lang="en-GB" sz="1200" dirty="0">
                <a:solidFill>
                  <a:srgbClr val="002060"/>
                </a:solidFill>
              </a:rPr>
              <a:t>Director</a:t>
            </a:r>
          </a:p>
          <a:p>
            <a:pPr algn="just"/>
            <a:endParaRPr lang="en-GB" sz="1200" dirty="0">
              <a:solidFill>
                <a:srgbClr val="002060"/>
              </a:solidFill>
            </a:endParaRPr>
          </a:p>
          <a:p>
            <a:pPr algn="just"/>
            <a:endParaRPr lang="en-GB" sz="1200" dirty="0">
              <a:solidFill>
                <a:srgbClr val="002060"/>
              </a:solidFill>
            </a:endParaRPr>
          </a:p>
          <a:p>
            <a:pPr marL="228600" indent="-228600" algn="just">
              <a:lnSpc>
                <a:spcPct val="90000"/>
              </a:lnSpc>
              <a:spcBef>
                <a:spcPts val="1000"/>
              </a:spcBef>
              <a:buFont typeface="Arial" panose="020B0604020202020204" pitchFamily="34" charset="0"/>
              <a:buChar char="•"/>
            </a:pPr>
            <a:r>
              <a:rPr lang="en-GB" sz="800" dirty="0">
                <a:solidFill>
                  <a:srgbClr val="002060"/>
                </a:solidFill>
              </a:rPr>
              <a:t>James Fanshawe retired from the Royal Navy in 2005 after five commands and an appointment as the Director of Plans at the UK Permanent Joint Headquarters. </a:t>
            </a:r>
          </a:p>
          <a:p>
            <a:pPr marL="228600" indent="-228600" algn="just">
              <a:lnSpc>
                <a:spcPct val="90000"/>
              </a:lnSpc>
              <a:spcBef>
                <a:spcPts val="1000"/>
              </a:spcBef>
              <a:buFont typeface="Arial" panose="020B0604020202020204" pitchFamily="34" charset="0"/>
              <a:buChar char="•"/>
            </a:pPr>
            <a:r>
              <a:rPr lang="en-GB" sz="800" dirty="0">
                <a:solidFill>
                  <a:srgbClr val="002060"/>
                </a:solidFill>
              </a:rPr>
              <a:t>James works within a mixed commercial portfolio. He is a Director of the Anglo Belgian Shipping Company. He is a frequent conference chairman and speaker. He chairs the UK’s Maritime Autonomous Systems Regulatory Working Group, which has released Codes for the safe operation of Maritime Autonomous Surface Ships. He is a member of the UK Maritime Autonomous Systems Steering Group and the MAS Council and is a moderator for the UNECE work on Autonomy on Inland Waterways.  </a:t>
            </a:r>
          </a:p>
          <a:p>
            <a:pPr marL="228600" indent="-228600" algn="just">
              <a:lnSpc>
                <a:spcPct val="90000"/>
              </a:lnSpc>
              <a:spcBef>
                <a:spcPts val="1000"/>
              </a:spcBef>
              <a:buFont typeface="Arial" panose="020B0604020202020204" pitchFamily="34" charset="0"/>
              <a:buChar char="•"/>
            </a:pPr>
            <a:r>
              <a:rPr lang="en-GB" sz="800" dirty="0">
                <a:solidFill>
                  <a:srgbClr val="002060"/>
                </a:solidFill>
              </a:rPr>
              <a:t>He is the Chairman of Care for Veterans.</a:t>
            </a:r>
          </a:p>
          <a:p>
            <a:pPr algn="just"/>
            <a:endParaRPr lang="en-GB" sz="1000" dirty="0"/>
          </a:p>
          <a:p>
            <a:pPr algn="just"/>
            <a:r>
              <a:rPr lang="en-GB" sz="1000" dirty="0"/>
              <a:t> </a:t>
            </a:r>
          </a:p>
        </p:txBody>
      </p:sp>
      <p:pic>
        <p:nvPicPr>
          <p:cNvPr id="9" name="Picture 8">
            <a:extLst>
              <a:ext uri="{FF2B5EF4-FFF2-40B4-BE49-F238E27FC236}">
                <a16:creationId xmlns:a16="http://schemas.microsoft.com/office/drawing/2014/main" id="{06D96A06-4CE2-18DB-EB9F-FBDDD89132AE}"/>
              </a:ext>
            </a:extLst>
          </p:cNvPr>
          <p:cNvPicPr>
            <a:picLocks noChangeAspect="1"/>
          </p:cNvPicPr>
          <p:nvPr/>
        </p:nvPicPr>
        <p:blipFill>
          <a:blip r:embed="rId2"/>
          <a:stretch>
            <a:fillRect/>
          </a:stretch>
        </p:blipFill>
        <p:spPr>
          <a:xfrm>
            <a:off x="1833601" y="4555791"/>
            <a:ext cx="1854814" cy="1663881"/>
          </a:xfrm>
          <a:prstGeom prst="rect">
            <a:avLst/>
          </a:prstGeom>
        </p:spPr>
      </p:pic>
      <p:sp>
        <p:nvSpPr>
          <p:cNvPr id="3" name="Title 1">
            <a:extLst>
              <a:ext uri="{FF2B5EF4-FFF2-40B4-BE49-F238E27FC236}">
                <a16:creationId xmlns:a16="http://schemas.microsoft.com/office/drawing/2014/main" id="{F348DE56-8314-58A1-9058-04A165129D30}"/>
              </a:ext>
            </a:extLst>
          </p:cNvPr>
          <p:cNvSpPr txBox="1">
            <a:spLocks/>
          </p:cNvSpPr>
          <p:nvPr/>
        </p:nvSpPr>
        <p:spPr>
          <a:xfrm>
            <a:off x="295206" y="680042"/>
            <a:ext cx="10336907" cy="390859"/>
          </a:xfrm>
          <a:prstGeom prst="rect">
            <a:avLst/>
          </a:prstGeom>
          <a:noFill/>
        </p:spPr>
        <p:txBody>
          <a:bodyPr vert="horz" lIns="91440" tIns="45720" rIns="0" bIns="45720" rtlCol="0" anchor="ctr">
            <a:normAutofit/>
          </a:bodyPr>
          <a:lstStyle>
            <a:lvl1pPr algn="l" defTabSz="914400" rtl="0" eaLnBrk="1" latinLnBrk="0" hangingPunct="1">
              <a:lnSpc>
                <a:spcPct val="90000"/>
              </a:lnSpc>
              <a:spcBef>
                <a:spcPct val="0"/>
              </a:spcBef>
              <a:buNone/>
              <a:defRPr lang="en-US" sz="1200" b="0" kern="1200" spc="0" baseline="0" dirty="0">
                <a:solidFill>
                  <a:srgbClr val="0A2B52"/>
                </a:solidFill>
                <a:latin typeface="+mj-lt"/>
                <a:ea typeface="+mj-ea"/>
                <a:cs typeface="+mj-cs"/>
              </a:defRPr>
            </a:lvl1pPr>
          </a:lstStyle>
          <a:p>
            <a:r>
              <a:rPr lang="en-US" sz="1400" b="1" dirty="0">
                <a:solidFill>
                  <a:srgbClr val="002060"/>
                </a:solidFill>
              </a:rPr>
              <a:t>European based</a:t>
            </a:r>
          </a:p>
        </p:txBody>
      </p:sp>
      <p:pic>
        <p:nvPicPr>
          <p:cNvPr id="13" name="Picture 12" descr="A person with red hair and black shirt&#10;&#10;Description automatically generated">
            <a:extLst>
              <a:ext uri="{FF2B5EF4-FFF2-40B4-BE49-F238E27FC236}">
                <a16:creationId xmlns:a16="http://schemas.microsoft.com/office/drawing/2014/main" id="{C5188671-B261-EB4B-AE5C-C31CB511E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1938" y="4555791"/>
            <a:ext cx="1185398" cy="1783908"/>
          </a:xfrm>
          <a:prstGeom prst="rect">
            <a:avLst/>
          </a:prstGeom>
        </p:spPr>
      </p:pic>
      <p:sp>
        <p:nvSpPr>
          <p:cNvPr id="15" name="TextBox 14">
            <a:extLst>
              <a:ext uri="{FF2B5EF4-FFF2-40B4-BE49-F238E27FC236}">
                <a16:creationId xmlns:a16="http://schemas.microsoft.com/office/drawing/2014/main" id="{4C719F67-A744-D460-2428-39C8F1403DC1}"/>
              </a:ext>
            </a:extLst>
          </p:cNvPr>
          <p:cNvSpPr txBox="1"/>
          <p:nvPr/>
        </p:nvSpPr>
        <p:spPr>
          <a:xfrm>
            <a:off x="6096000" y="1518036"/>
            <a:ext cx="4949371" cy="2893100"/>
          </a:xfrm>
          <a:prstGeom prst="rect">
            <a:avLst/>
          </a:prstGeom>
          <a:noFill/>
        </p:spPr>
        <p:txBody>
          <a:bodyPr wrap="square" rtlCol="0">
            <a:spAutoFit/>
          </a:bodyPr>
          <a:lstStyle/>
          <a:p>
            <a:r>
              <a:rPr lang="en-GB" sz="1200" b="1" dirty="0">
                <a:solidFill>
                  <a:srgbClr val="002060"/>
                </a:solidFill>
              </a:rPr>
              <a:t>Ann-Sofie </a:t>
            </a:r>
            <a:r>
              <a:rPr lang="en-GB" sz="1200" b="1" dirty="0" err="1">
                <a:solidFill>
                  <a:srgbClr val="002060"/>
                </a:solidFill>
              </a:rPr>
              <a:t>Pauwelyn</a:t>
            </a:r>
            <a:r>
              <a:rPr lang="en-GB" sz="1200" b="1" dirty="0">
                <a:solidFill>
                  <a:srgbClr val="002060"/>
                </a:solidFill>
              </a:rPr>
              <a:t> </a:t>
            </a:r>
          </a:p>
          <a:p>
            <a:endParaRPr lang="en-GB" sz="1200" b="1" dirty="0">
              <a:solidFill>
                <a:srgbClr val="002060"/>
              </a:solidFill>
            </a:endParaRPr>
          </a:p>
          <a:p>
            <a:r>
              <a:rPr lang="en-GB" sz="1200" dirty="0">
                <a:solidFill>
                  <a:srgbClr val="002060"/>
                </a:solidFill>
              </a:rPr>
              <a:t>Chief Regulatory Officer</a:t>
            </a:r>
          </a:p>
          <a:p>
            <a:endParaRPr lang="en-GB" sz="800" dirty="0">
              <a:solidFill>
                <a:srgbClr val="002060"/>
              </a:solidFill>
            </a:endParaRPr>
          </a:p>
          <a:p>
            <a:endParaRPr lang="en-US" sz="8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endParaRPr lang="en-US" sz="800" dirty="0">
              <a:solidFill>
                <a:srgbClr val="002060"/>
              </a:solidFill>
              <a:latin typeface="Calibri" panose="020F0502020204030204" pitchFamily="34" charset="0"/>
              <a:ea typeface="Calibri" panose="020F0502020204030204" pitchFamily="34" charset="0"/>
              <a:cs typeface="Arial" panose="020B0604020202020204" pitchFamily="34" charset="0"/>
            </a:endParaRPr>
          </a:p>
          <a:p>
            <a:endParaRPr lang="en-US" sz="8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r>
              <a:rPr lang="en-US" sz="800" dirty="0">
                <a:solidFill>
                  <a:srgbClr val="002060"/>
                </a:solidFill>
                <a:effectLst/>
                <a:ea typeface="Calibri" panose="020F0502020204030204" pitchFamily="34" charset="0"/>
                <a:cs typeface="Arial" panose="020B0604020202020204" pitchFamily="34" charset="0"/>
              </a:rPr>
              <a:t>Ann-Sofie </a:t>
            </a:r>
            <a:r>
              <a:rPr lang="en-US" sz="800" dirty="0" err="1">
                <a:solidFill>
                  <a:srgbClr val="002060"/>
                </a:solidFill>
                <a:effectLst/>
                <a:ea typeface="Calibri" panose="020F0502020204030204" pitchFamily="34" charset="0"/>
                <a:cs typeface="Arial" panose="020B0604020202020204" pitchFamily="34" charset="0"/>
              </a:rPr>
              <a:t>Pauwelyn</a:t>
            </a:r>
            <a:r>
              <a:rPr lang="en-US" sz="800" dirty="0">
                <a:solidFill>
                  <a:srgbClr val="002060"/>
                </a:solidFill>
                <a:effectLst/>
                <a:ea typeface="Calibri" panose="020F0502020204030204" pitchFamily="34" charset="0"/>
                <a:cs typeface="Arial" panose="020B0604020202020204" pitchFamily="34" charset="0"/>
              </a:rPr>
              <a:t> is regulatory and policy expert on inland waterways. </a:t>
            </a:r>
          </a:p>
          <a:p>
            <a:endParaRPr lang="en-US" sz="800" dirty="0">
              <a:solidFill>
                <a:srgbClr val="002060"/>
              </a:solidFill>
              <a:ea typeface="Calibri" panose="020F0502020204030204" pitchFamily="34" charset="0"/>
              <a:cs typeface="Arial" panose="020B0604020202020204" pitchFamily="34" charset="0"/>
            </a:endParaRPr>
          </a:p>
          <a:p>
            <a:r>
              <a:rPr lang="en-US" sz="800" dirty="0">
                <a:solidFill>
                  <a:srgbClr val="002060"/>
                </a:solidFill>
                <a:effectLst/>
                <a:ea typeface="Calibri" panose="020F0502020204030204" pitchFamily="34" charset="0"/>
                <a:cs typeface="Arial" panose="020B0604020202020204" pitchFamily="34" charset="0"/>
              </a:rPr>
              <a:t>She started the Smart Shipping Project for inland waterways in Flanders in 2016 and has been leading the project for 7 years at the Flemish Inland Waterway Authority (De </a:t>
            </a:r>
            <a:r>
              <a:rPr lang="en-US" sz="800" dirty="0" err="1">
                <a:solidFill>
                  <a:srgbClr val="002060"/>
                </a:solidFill>
                <a:effectLst/>
                <a:ea typeface="Calibri" panose="020F0502020204030204" pitchFamily="34" charset="0"/>
                <a:cs typeface="Arial" panose="020B0604020202020204" pitchFamily="34" charset="0"/>
              </a:rPr>
              <a:t>Vlaamse</a:t>
            </a:r>
            <a:r>
              <a:rPr lang="en-US" sz="800" dirty="0">
                <a:solidFill>
                  <a:srgbClr val="002060"/>
                </a:solidFill>
                <a:effectLst/>
                <a:ea typeface="Calibri" panose="020F0502020204030204" pitchFamily="34" charset="0"/>
                <a:cs typeface="Arial" panose="020B0604020202020204" pitchFamily="34" charset="0"/>
              </a:rPr>
              <a:t> </a:t>
            </a:r>
            <a:r>
              <a:rPr lang="en-US" sz="800" dirty="0" err="1">
                <a:solidFill>
                  <a:srgbClr val="002060"/>
                </a:solidFill>
                <a:effectLst/>
                <a:ea typeface="Calibri" panose="020F0502020204030204" pitchFamily="34" charset="0"/>
                <a:cs typeface="Arial" panose="020B0604020202020204" pitchFamily="34" charset="0"/>
              </a:rPr>
              <a:t>Waterweg</a:t>
            </a:r>
            <a:r>
              <a:rPr lang="en-US" sz="800" dirty="0">
                <a:solidFill>
                  <a:srgbClr val="002060"/>
                </a:solidFill>
                <a:effectLst/>
                <a:ea typeface="Calibri" panose="020F0502020204030204" pitchFamily="34" charset="0"/>
                <a:cs typeface="Arial" panose="020B0604020202020204" pitchFamily="34" charset="0"/>
              </a:rPr>
              <a:t> </a:t>
            </a:r>
            <a:r>
              <a:rPr lang="en-US" sz="800" dirty="0" err="1">
                <a:solidFill>
                  <a:srgbClr val="002060"/>
                </a:solidFill>
                <a:effectLst/>
                <a:ea typeface="Calibri" panose="020F0502020204030204" pitchFamily="34" charset="0"/>
                <a:cs typeface="Arial" panose="020B0604020202020204" pitchFamily="34" charset="0"/>
              </a:rPr>
              <a:t>nv</a:t>
            </a:r>
            <a:r>
              <a:rPr lang="en-US" sz="800" dirty="0">
                <a:solidFill>
                  <a:srgbClr val="002060"/>
                </a:solidFill>
                <a:effectLst/>
                <a:ea typeface="Calibri" panose="020F0502020204030204" pitchFamily="34" charset="0"/>
                <a:cs typeface="Arial" panose="020B0604020202020204" pitchFamily="34" charset="0"/>
              </a:rPr>
              <a:t>). During her time at the waterway authority, Flanders became the first region in the world that allows autonomous ships to sail on inland waterways. She worked on the creation of new regulations, safety guidelines and test approval procedures for unmanned and autonomous shipping. These documents served as the basis for the work on autonomous shipping in the Central Commission for Navigation on the Rhine (CCNR).  </a:t>
            </a:r>
            <a:endParaRPr lang="en-GB" sz="800" dirty="0">
              <a:solidFill>
                <a:srgbClr val="002060"/>
              </a:solidFill>
              <a:effectLst/>
              <a:ea typeface="Calibri" panose="020F0502020204030204" pitchFamily="34" charset="0"/>
              <a:cs typeface="Arial" panose="020B0604020202020204" pitchFamily="34" charset="0"/>
            </a:endParaRPr>
          </a:p>
          <a:p>
            <a:endParaRPr lang="en-US" sz="800" dirty="0">
              <a:solidFill>
                <a:srgbClr val="002060"/>
              </a:solidFill>
              <a:effectLst/>
              <a:ea typeface="Calibri" panose="020F0502020204030204" pitchFamily="34" charset="0"/>
              <a:cs typeface="Arial" panose="020B0604020202020204" pitchFamily="34" charset="0"/>
            </a:endParaRPr>
          </a:p>
          <a:p>
            <a:r>
              <a:rPr lang="en-US" sz="800" dirty="0">
                <a:solidFill>
                  <a:srgbClr val="002060"/>
                </a:solidFill>
                <a:effectLst/>
                <a:ea typeface="Calibri" panose="020F0502020204030204" pitchFamily="34" charset="0"/>
                <a:cs typeface="Arial" panose="020B0604020202020204" pitchFamily="34" charset="0"/>
              </a:rPr>
              <a:t>In 2023 Ann-Sofie joined ZULU Associates to further work on policy and regulations for autonomous ships. </a:t>
            </a:r>
            <a:r>
              <a:rPr lang="en-US" sz="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endParaRPr lang="en-GB" sz="8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402625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6EDC5-6F1E-585E-F701-9C3BA5E697DC}"/>
              </a:ext>
            </a:extLst>
          </p:cNvPr>
          <p:cNvSpPr>
            <a:spLocks noGrp="1"/>
          </p:cNvSpPr>
          <p:nvPr>
            <p:ph type="ctrTitle"/>
          </p:nvPr>
        </p:nvSpPr>
        <p:spPr/>
        <p:txBody>
          <a:bodyPr/>
          <a:lstStyle/>
          <a:p>
            <a:r>
              <a:rPr lang="en-GB" dirty="0"/>
              <a:t>Market footprint</a:t>
            </a:r>
          </a:p>
        </p:txBody>
      </p:sp>
      <p:sp>
        <p:nvSpPr>
          <p:cNvPr id="3" name="Content Placeholder 2">
            <a:extLst>
              <a:ext uri="{FF2B5EF4-FFF2-40B4-BE49-F238E27FC236}">
                <a16:creationId xmlns:a16="http://schemas.microsoft.com/office/drawing/2014/main" id="{EF13AD3B-9D57-988F-4F02-C6CA81F12F9C}"/>
              </a:ext>
            </a:extLst>
          </p:cNvPr>
          <p:cNvSpPr>
            <a:spLocks noGrp="1"/>
          </p:cNvSpPr>
          <p:nvPr>
            <p:ph idx="1"/>
          </p:nvPr>
        </p:nvSpPr>
        <p:spPr>
          <a:xfrm>
            <a:off x="295206" y="1748070"/>
            <a:ext cx="4191734" cy="4078572"/>
          </a:xfrm>
        </p:spPr>
        <p:txBody>
          <a:bodyPr vert="horz" lIns="91440" tIns="45720" rIns="91440" bIns="45720" rtlCol="0" anchor="t">
            <a:noAutofit/>
          </a:bodyPr>
          <a:lstStyle/>
          <a:p>
            <a:pPr algn="just"/>
            <a:r>
              <a:rPr lang="en-GB" sz="1400" dirty="0"/>
              <a:t>With over 40,000 km of navigable waterways and 250 inland ports, the European continent IWT currently carries some 550 million tonnes of goods per year</a:t>
            </a:r>
          </a:p>
          <a:p>
            <a:pPr algn="just"/>
            <a:r>
              <a:rPr lang="en-GB" sz="1400" dirty="0"/>
              <a:t>Rhine countries (Belgium, France, Germany, Luxembourg, the Netherlands, Switzerland) accounted for 81.1% of total IWT performance in the EU-27, plus Switzerland, Serbia and the Republic of Moldova</a:t>
            </a:r>
          </a:p>
          <a:p>
            <a:pPr algn="just"/>
            <a:r>
              <a:rPr lang="en-GB" sz="1400" dirty="0"/>
              <a:t>There is a need for real modal shift from road to alternatives such as IWT.</a:t>
            </a:r>
          </a:p>
          <a:p>
            <a:pPr algn="just"/>
            <a:r>
              <a:rPr lang="en-GB" sz="1400" dirty="0"/>
              <a:t>A large part of existing infrastructure is structurally underused.</a:t>
            </a:r>
          </a:p>
          <a:p>
            <a:pPr algn="just"/>
            <a:r>
              <a:rPr lang="en-GB" sz="1400" dirty="0"/>
              <a:t>Additional opportunities in Portugal (Douro river) and Italy (Po river and canals)</a:t>
            </a:r>
          </a:p>
        </p:txBody>
      </p:sp>
      <p:sp>
        <p:nvSpPr>
          <p:cNvPr id="4" name="Slide Number Placeholder 3">
            <a:extLst>
              <a:ext uri="{FF2B5EF4-FFF2-40B4-BE49-F238E27FC236}">
                <a16:creationId xmlns:a16="http://schemas.microsoft.com/office/drawing/2014/main" id="{0E0B6D9A-FB14-821C-8C97-F3E8CF08A5FD}"/>
              </a:ext>
            </a:extLst>
          </p:cNvPr>
          <p:cNvSpPr>
            <a:spLocks noGrp="1"/>
          </p:cNvSpPr>
          <p:nvPr>
            <p:ph type="sldNum" sz="quarter" idx="12"/>
          </p:nvPr>
        </p:nvSpPr>
        <p:spPr/>
        <p:txBody>
          <a:bodyPr/>
          <a:lstStyle/>
          <a:p>
            <a:fld id="{BD6A381F-7061-4B89-8E80-83C3D49CA6FC}" type="slidenum">
              <a:rPr lang="en-US" smtClean="0"/>
              <a:pPr/>
              <a:t>6</a:t>
            </a:fld>
            <a:endParaRPr lang="en-US"/>
          </a:p>
        </p:txBody>
      </p:sp>
      <p:sp>
        <p:nvSpPr>
          <p:cNvPr id="5" name="Title 1">
            <a:extLst>
              <a:ext uri="{FF2B5EF4-FFF2-40B4-BE49-F238E27FC236}">
                <a16:creationId xmlns:a16="http://schemas.microsoft.com/office/drawing/2014/main" id="{38F82B13-4E49-B99A-60D1-250A631034B5}"/>
              </a:ext>
            </a:extLst>
          </p:cNvPr>
          <p:cNvSpPr txBox="1">
            <a:spLocks/>
          </p:cNvSpPr>
          <p:nvPr/>
        </p:nvSpPr>
        <p:spPr>
          <a:xfrm>
            <a:off x="295206" y="680042"/>
            <a:ext cx="10336907" cy="390859"/>
          </a:xfrm>
          <a:prstGeom prst="rect">
            <a:avLst/>
          </a:prstGeom>
          <a:noFill/>
        </p:spPr>
        <p:txBody>
          <a:bodyPr vert="horz" lIns="91440" tIns="45720" rIns="0" bIns="45720" rtlCol="0" anchor="ctr">
            <a:normAutofit/>
          </a:bodyPr>
          <a:lstStyle>
            <a:lvl1pPr algn="l" defTabSz="914400" rtl="0" eaLnBrk="1" latinLnBrk="0" hangingPunct="1">
              <a:lnSpc>
                <a:spcPct val="90000"/>
              </a:lnSpc>
              <a:spcBef>
                <a:spcPct val="0"/>
              </a:spcBef>
              <a:buNone/>
              <a:defRPr lang="en-US" sz="1200" b="0" kern="1200" spc="0" baseline="0" dirty="0">
                <a:solidFill>
                  <a:srgbClr val="0A2B52"/>
                </a:solidFill>
                <a:latin typeface="+mj-lt"/>
                <a:ea typeface="+mj-ea"/>
                <a:cs typeface="+mj-cs"/>
              </a:defRPr>
            </a:lvl1pPr>
          </a:lstStyle>
          <a:p>
            <a:r>
              <a:rPr lang="en-US" sz="1400" b="1" dirty="0">
                <a:solidFill>
                  <a:srgbClr val="002060"/>
                </a:solidFill>
              </a:rPr>
              <a:t>A sizable Inland Waterway Transport (IWT) market in Western Europe </a:t>
            </a:r>
          </a:p>
        </p:txBody>
      </p:sp>
      <p:pic>
        <p:nvPicPr>
          <p:cNvPr id="12" name="Picture 11" descr="A map of europe with red circles and numbers&#10;&#10;Description automatically generated">
            <a:extLst>
              <a:ext uri="{FF2B5EF4-FFF2-40B4-BE49-F238E27FC236}">
                <a16:creationId xmlns:a16="http://schemas.microsoft.com/office/drawing/2014/main" id="{2F1F23FB-F29E-DA94-9AE3-6E0C19885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6150" y="1317001"/>
            <a:ext cx="6108256" cy="4940710"/>
          </a:xfrm>
          <a:prstGeom prst="rect">
            <a:avLst/>
          </a:prstGeom>
        </p:spPr>
      </p:pic>
    </p:spTree>
    <p:extLst>
      <p:ext uri="{BB962C8B-B14F-4D97-AF65-F5344CB8AC3E}">
        <p14:creationId xmlns:p14="http://schemas.microsoft.com/office/powerpoint/2010/main" val="322895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6EDC5-6F1E-585E-F701-9C3BA5E697DC}"/>
              </a:ext>
            </a:extLst>
          </p:cNvPr>
          <p:cNvSpPr>
            <a:spLocks noGrp="1"/>
          </p:cNvSpPr>
          <p:nvPr>
            <p:ph type="ctrTitle"/>
          </p:nvPr>
        </p:nvSpPr>
        <p:spPr/>
        <p:txBody>
          <a:bodyPr/>
          <a:lstStyle/>
          <a:p>
            <a:r>
              <a:rPr lang="en-GB" dirty="0"/>
              <a:t>Fleet distribution</a:t>
            </a:r>
          </a:p>
        </p:txBody>
      </p:sp>
      <p:sp>
        <p:nvSpPr>
          <p:cNvPr id="3" name="Content Placeholder 2">
            <a:extLst>
              <a:ext uri="{FF2B5EF4-FFF2-40B4-BE49-F238E27FC236}">
                <a16:creationId xmlns:a16="http://schemas.microsoft.com/office/drawing/2014/main" id="{EF13AD3B-9D57-988F-4F02-C6CA81F12F9C}"/>
              </a:ext>
            </a:extLst>
          </p:cNvPr>
          <p:cNvSpPr>
            <a:spLocks noGrp="1"/>
          </p:cNvSpPr>
          <p:nvPr>
            <p:ph idx="1"/>
          </p:nvPr>
        </p:nvSpPr>
        <p:spPr>
          <a:xfrm>
            <a:off x="295204" y="1284524"/>
            <a:ext cx="11424847" cy="1999481"/>
          </a:xfrm>
        </p:spPr>
        <p:txBody>
          <a:bodyPr vert="horz" lIns="91440" tIns="45720" rIns="91440" bIns="45720" rtlCol="0" anchor="t">
            <a:normAutofit/>
          </a:bodyPr>
          <a:lstStyle/>
          <a:p>
            <a:r>
              <a:rPr lang="en-GB" sz="1300" dirty="0"/>
              <a:t>In 2021, the number of inland vessels in Europe comprised more than 16,000 vessels of which more than 12,500 in Western Europe</a:t>
            </a:r>
          </a:p>
          <a:p>
            <a:r>
              <a:rPr lang="en-GB" sz="1300" dirty="0"/>
              <a:t>In Western Europe the fleet is operated by a large number of sole ship owner operators, which is less the case in Eastern Europe</a:t>
            </a:r>
          </a:p>
          <a:p>
            <a:r>
              <a:rPr lang="en-GB" sz="1300" dirty="0"/>
              <a:t>The high fragmentation of the IWT market in Western Europe is the major hurdle for the energy transition due to the lack of financial resources</a:t>
            </a:r>
          </a:p>
          <a:p>
            <a:r>
              <a:rPr lang="en-GB" sz="1300" dirty="0"/>
              <a:t>In Western Europe, It is expected that new and large industrial operators will emerge as existing operators exit through age</a:t>
            </a:r>
          </a:p>
          <a:p>
            <a:endParaRPr lang="en-GB" sz="1100" dirty="0"/>
          </a:p>
        </p:txBody>
      </p:sp>
      <p:sp>
        <p:nvSpPr>
          <p:cNvPr id="4" name="Slide Number Placeholder 3">
            <a:extLst>
              <a:ext uri="{FF2B5EF4-FFF2-40B4-BE49-F238E27FC236}">
                <a16:creationId xmlns:a16="http://schemas.microsoft.com/office/drawing/2014/main" id="{0E0B6D9A-FB14-821C-8C97-F3E8CF08A5FD}"/>
              </a:ext>
            </a:extLst>
          </p:cNvPr>
          <p:cNvSpPr>
            <a:spLocks noGrp="1"/>
          </p:cNvSpPr>
          <p:nvPr>
            <p:ph type="sldNum" sz="quarter" idx="12"/>
          </p:nvPr>
        </p:nvSpPr>
        <p:spPr/>
        <p:txBody>
          <a:bodyPr/>
          <a:lstStyle/>
          <a:p>
            <a:fld id="{BD6A381F-7061-4B89-8E80-83C3D49CA6FC}" type="slidenum">
              <a:rPr lang="en-US" smtClean="0"/>
              <a:pPr/>
              <a:t>7</a:t>
            </a:fld>
            <a:endParaRPr lang="en-US"/>
          </a:p>
        </p:txBody>
      </p:sp>
      <p:sp>
        <p:nvSpPr>
          <p:cNvPr id="5" name="Title 1">
            <a:extLst>
              <a:ext uri="{FF2B5EF4-FFF2-40B4-BE49-F238E27FC236}">
                <a16:creationId xmlns:a16="http://schemas.microsoft.com/office/drawing/2014/main" id="{38F82B13-4E49-B99A-60D1-250A631034B5}"/>
              </a:ext>
            </a:extLst>
          </p:cNvPr>
          <p:cNvSpPr txBox="1">
            <a:spLocks/>
          </p:cNvSpPr>
          <p:nvPr/>
        </p:nvSpPr>
        <p:spPr>
          <a:xfrm>
            <a:off x="295206" y="680042"/>
            <a:ext cx="10336907" cy="390859"/>
          </a:xfrm>
          <a:prstGeom prst="rect">
            <a:avLst/>
          </a:prstGeom>
          <a:noFill/>
        </p:spPr>
        <p:txBody>
          <a:bodyPr vert="horz" lIns="91440" tIns="45720" rIns="0" bIns="45720" rtlCol="0" anchor="ctr">
            <a:normAutofit/>
          </a:bodyPr>
          <a:lstStyle>
            <a:lvl1pPr algn="l" defTabSz="914400" rtl="0" eaLnBrk="1" latinLnBrk="0" hangingPunct="1">
              <a:lnSpc>
                <a:spcPct val="90000"/>
              </a:lnSpc>
              <a:spcBef>
                <a:spcPct val="0"/>
              </a:spcBef>
              <a:buNone/>
              <a:defRPr lang="en-US" sz="1200" b="0" kern="1200" spc="0" baseline="0" dirty="0">
                <a:solidFill>
                  <a:srgbClr val="0A2B52"/>
                </a:solidFill>
                <a:latin typeface="+mj-lt"/>
                <a:ea typeface="+mj-ea"/>
                <a:cs typeface="+mj-cs"/>
              </a:defRPr>
            </a:lvl1pPr>
          </a:lstStyle>
          <a:p>
            <a:r>
              <a:rPr lang="en-US" sz="1400" b="1" dirty="0">
                <a:solidFill>
                  <a:srgbClr val="002060"/>
                </a:solidFill>
              </a:rPr>
              <a:t>A large number of vessels and a highly fragmented corporate field</a:t>
            </a:r>
          </a:p>
        </p:txBody>
      </p:sp>
      <p:pic>
        <p:nvPicPr>
          <p:cNvPr id="13" name="Picture 12">
            <a:extLst>
              <a:ext uri="{FF2B5EF4-FFF2-40B4-BE49-F238E27FC236}">
                <a16:creationId xmlns:a16="http://schemas.microsoft.com/office/drawing/2014/main" id="{C321AA29-2EE0-2E64-942E-3EC5BB017A0C}"/>
              </a:ext>
            </a:extLst>
          </p:cNvPr>
          <p:cNvPicPr>
            <a:picLocks noChangeAspect="1"/>
          </p:cNvPicPr>
          <p:nvPr/>
        </p:nvPicPr>
        <p:blipFill>
          <a:blip r:embed="rId2"/>
          <a:stretch>
            <a:fillRect/>
          </a:stretch>
        </p:blipFill>
        <p:spPr>
          <a:xfrm>
            <a:off x="6271750" y="2754344"/>
            <a:ext cx="5782598" cy="3794012"/>
          </a:xfrm>
          <a:prstGeom prst="rect">
            <a:avLst/>
          </a:prstGeom>
        </p:spPr>
      </p:pic>
      <p:sp>
        <p:nvSpPr>
          <p:cNvPr id="20" name="Rectangle 19">
            <a:extLst>
              <a:ext uri="{FF2B5EF4-FFF2-40B4-BE49-F238E27FC236}">
                <a16:creationId xmlns:a16="http://schemas.microsoft.com/office/drawing/2014/main" id="{71E503F0-6778-E393-4B4A-0AF44E92BF4E}"/>
              </a:ext>
            </a:extLst>
          </p:cNvPr>
          <p:cNvSpPr/>
          <p:nvPr/>
        </p:nvSpPr>
        <p:spPr>
          <a:xfrm>
            <a:off x="6271750" y="2803772"/>
            <a:ext cx="5479380" cy="3918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191919">
                    <a:lumMod val="65000"/>
                    <a:lumOff val="35000"/>
                  </a:srgbClr>
                </a:solidFill>
              </a:rPr>
              <a:t>Size of </a:t>
            </a:r>
            <a:r>
              <a:rPr lang="fr-FR" sz="1400" b="1" dirty="0" err="1">
                <a:solidFill>
                  <a:srgbClr val="191919">
                    <a:lumMod val="65000"/>
                    <a:lumOff val="35000"/>
                  </a:srgbClr>
                </a:solidFill>
              </a:rPr>
              <a:t>fleet</a:t>
            </a:r>
            <a:r>
              <a:rPr lang="fr-FR" sz="1400" b="1" dirty="0">
                <a:solidFill>
                  <a:srgbClr val="191919">
                    <a:lumMod val="65000"/>
                    <a:lumOff val="35000"/>
                  </a:srgbClr>
                </a:solidFill>
              </a:rPr>
              <a:t> per </a:t>
            </a:r>
            <a:r>
              <a:rPr lang="fr-FR" sz="1400" b="1" dirty="0" err="1">
                <a:solidFill>
                  <a:srgbClr val="191919">
                    <a:lumMod val="65000"/>
                    <a:lumOff val="35000"/>
                  </a:srgbClr>
                </a:solidFill>
              </a:rPr>
              <a:t>region</a:t>
            </a:r>
            <a:r>
              <a:rPr lang="fr-FR" sz="1400" b="1" dirty="0">
                <a:solidFill>
                  <a:srgbClr val="191919">
                    <a:lumMod val="65000"/>
                    <a:lumOff val="35000"/>
                  </a:srgbClr>
                </a:solidFill>
              </a:rPr>
              <a:t> and </a:t>
            </a:r>
            <a:r>
              <a:rPr lang="fr-FR" sz="1400" b="1" dirty="0" err="1">
                <a:solidFill>
                  <a:srgbClr val="191919">
                    <a:lumMod val="65000"/>
                    <a:lumOff val="35000"/>
                  </a:srgbClr>
                </a:solidFill>
              </a:rPr>
              <a:t>vessel</a:t>
            </a:r>
            <a:r>
              <a:rPr lang="fr-FR" sz="1400" b="1" dirty="0">
                <a:solidFill>
                  <a:srgbClr val="191919">
                    <a:lumMod val="65000"/>
                    <a:lumOff val="35000"/>
                  </a:srgbClr>
                </a:solidFill>
              </a:rPr>
              <a:t> type in Europe</a:t>
            </a:r>
          </a:p>
          <a:p>
            <a:pPr algn="ctr"/>
            <a:r>
              <a:rPr lang="fr-FR" sz="1100" b="1" i="1" dirty="0">
                <a:solidFill>
                  <a:srgbClr val="191919">
                    <a:lumMod val="65000"/>
                    <a:lumOff val="35000"/>
                  </a:srgbClr>
                </a:solidFill>
              </a:rPr>
              <a:t>(2021 # </a:t>
            </a:r>
            <a:r>
              <a:rPr lang="fr-FR" sz="1100" b="1" i="1" dirty="0" err="1">
                <a:solidFill>
                  <a:srgbClr val="191919">
                    <a:lumMod val="65000"/>
                    <a:lumOff val="35000"/>
                  </a:srgbClr>
                </a:solidFill>
              </a:rPr>
              <a:t>vessels</a:t>
            </a:r>
            <a:r>
              <a:rPr lang="fr-FR" sz="1100" b="1" i="1" dirty="0">
                <a:solidFill>
                  <a:srgbClr val="191919">
                    <a:lumMod val="65000"/>
                    <a:lumOff val="35000"/>
                  </a:srgbClr>
                </a:solidFill>
              </a:rPr>
              <a:t>)</a:t>
            </a:r>
            <a:endParaRPr lang="en-GB" sz="1400" b="1" i="1" dirty="0">
              <a:solidFill>
                <a:srgbClr val="191919">
                  <a:lumMod val="65000"/>
                  <a:lumOff val="35000"/>
                </a:srgbClr>
              </a:solidFill>
            </a:endParaRPr>
          </a:p>
        </p:txBody>
      </p:sp>
      <p:pic>
        <p:nvPicPr>
          <p:cNvPr id="7" name="Picture 6" descr="A graph of the number of dry and liquid vessels per country&#10;&#10;Description automatically generated">
            <a:extLst>
              <a:ext uri="{FF2B5EF4-FFF2-40B4-BE49-F238E27FC236}">
                <a16:creationId xmlns:a16="http://schemas.microsoft.com/office/drawing/2014/main" id="{08D2E67D-191C-C201-6DBB-C8CF6C61A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44" y="2825026"/>
            <a:ext cx="4789022" cy="3352932"/>
          </a:xfrm>
          <a:prstGeom prst="rect">
            <a:avLst/>
          </a:prstGeom>
        </p:spPr>
      </p:pic>
    </p:spTree>
    <p:extLst>
      <p:ext uri="{BB962C8B-B14F-4D97-AF65-F5344CB8AC3E}">
        <p14:creationId xmlns:p14="http://schemas.microsoft.com/office/powerpoint/2010/main" val="58839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6EDC5-6F1E-585E-F701-9C3BA5E697DC}"/>
              </a:ext>
            </a:extLst>
          </p:cNvPr>
          <p:cNvSpPr>
            <a:spLocks noGrp="1"/>
          </p:cNvSpPr>
          <p:nvPr>
            <p:ph type="ctrTitle"/>
          </p:nvPr>
        </p:nvSpPr>
        <p:spPr/>
        <p:txBody>
          <a:bodyPr/>
          <a:lstStyle/>
          <a:p>
            <a:r>
              <a:rPr lang="fr-FR" dirty="0"/>
              <a:t>V</a:t>
            </a:r>
            <a:r>
              <a:rPr lang="en-GB" dirty="0" err="1"/>
              <a:t>essel</a:t>
            </a:r>
            <a:r>
              <a:rPr lang="en-GB" dirty="0"/>
              <a:t> age and capacity</a:t>
            </a:r>
          </a:p>
        </p:txBody>
      </p:sp>
      <p:sp>
        <p:nvSpPr>
          <p:cNvPr id="4" name="Slide Number Placeholder 3">
            <a:extLst>
              <a:ext uri="{FF2B5EF4-FFF2-40B4-BE49-F238E27FC236}">
                <a16:creationId xmlns:a16="http://schemas.microsoft.com/office/drawing/2014/main" id="{0E0B6D9A-FB14-821C-8C97-F3E8CF08A5FD}"/>
              </a:ext>
            </a:extLst>
          </p:cNvPr>
          <p:cNvSpPr>
            <a:spLocks noGrp="1"/>
          </p:cNvSpPr>
          <p:nvPr>
            <p:ph type="sldNum" sz="quarter" idx="12"/>
          </p:nvPr>
        </p:nvSpPr>
        <p:spPr/>
        <p:txBody>
          <a:bodyPr/>
          <a:lstStyle/>
          <a:p>
            <a:fld id="{BD6A381F-7061-4B89-8E80-83C3D49CA6FC}" type="slidenum">
              <a:rPr lang="en-US" smtClean="0"/>
              <a:pPr/>
              <a:t>8</a:t>
            </a:fld>
            <a:endParaRPr lang="en-US"/>
          </a:p>
        </p:txBody>
      </p:sp>
      <p:sp>
        <p:nvSpPr>
          <p:cNvPr id="3" name="Content Placeholder 2">
            <a:extLst>
              <a:ext uri="{FF2B5EF4-FFF2-40B4-BE49-F238E27FC236}">
                <a16:creationId xmlns:a16="http://schemas.microsoft.com/office/drawing/2014/main" id="{EF13AD3B-9D57-988F-4F02-C6CA81F12F9C}"/>
              </a:ext>
            </a:extLst>
          </p:cNvPr>
          <p:cNvSpPr>
            <a:spLocks noGrp="1"/>
          </p:cNvSpPr>
          <p:nvPr>
            <p:ph idx="1"/>
          </p:nvPr>
        </p:nvSpPr>
        <p:spPr>
          <a:xfrm>
            <a:off x="216310" y="1169701"/>
            <a:ext cx="11574197" cy="1864207"/>
          </a:xfrm>
          <a:solidFill>
            <a:schemeClr val="bg1"/>
          </a:solidFill>
        </p:spPr>
        <p:txBody>
          <a:bodyPr vert="horz" lIns="91440" tIns="45720" rIns="91440" bIns="45720" rtlCol="0" anchor="t">
            <a:normAutofit fontScale="92500" lnSpcReduction="10000"/>
          </a:bodyPr>
          <a:lstStyle/>
          <a:p>
            <a:r>
              <a:rPr lang="en-GB" sz="1300" dirty="0"/>
              <a:t>Around 83.2% of the dry cargo fleet was constructed in the 20th century whereas the respective share for the tanker fleet amounts to 41.6% (due to the early implementation of double hulls)</a:t>
            </a:r>
          </a:p>
          <a:p>
            <a:r>
              <a:rPr lang="en-GB" sz="1300" dirty="0"/>
              <a:t>Existing fleet is emits far more CO2 and NOX than is widely accepted (</a:t>
            </a:r>
            <a:r>
              <a:rPr lang="en-GB" sz="1300" b="0" i="0" dirty="0">
                <a:effectLst/>
                <a:hlinkClick r:id="rId3"/>
              </a:rPr>
              <a:t>https://topsectorlogistiek.nl/wp-content/uploads/2024/02/TSL51.00.036-TNO-2023-R12671v2-Meten-op-Schepen-final.pdf</a:t>
            </a:r>
            <a:r>
              <a:rPr lang="en-GB" sz="1300" b="0" i="0" dirty="0">
                <a:effectLst/>
              </a:rPr>
              <a:t>)</a:t>
            </a:r>
            <a:endParaRPr lang="en-GB" sz="1300" dirty="0"/>
          </a:p>
          <a:p>
            <a:r>
              <a:rPr lang="en-GB" sz="1300" dirty="0"/>
              <a:t>Average age crews around 60 years (</a:t>
            </a:r>
            <a:r>
              <a:rPr lang="en-GB" sz="1300" dirty="0">
                <a:hlinkClick r:id="rId4"/>
              </a:rPr>
              <a:t>https://www.flows.be/binnenvaart/2024/04/vergrijzing-groot-probleem-bij-zelfstandige-binnenschippers-belgie/</a:t>
            </a:r>
            <a:r>
              <a:rPr lang="en-GB" sz="1300" dirty="0"/>
              <a:t> ) &amp; crews do not respect worktime regulations (</a:t>
            </a:r>
            <a:r>
              <a:rPr lang="en-GB" sz="1300" dirty="0">
                <a:hlinkClick r:id="rId5"/>
              </a:rPr>
              <a:t>https://www.schuttevaer.nl/nieuws/actueel/2024/01/08/inspectie-binnenvaart-naleving-regels-arbeidstijden-gaat-achteruit/</a:t>
            </a:r>
            <a:r>
              <a:rPr lang="en-GB" sz="1300" dirty="0"/>
              <a:t> )</a:t>
            </a:r>
          </a:p>
          <a:p>
            <a:r>
              <a:rPr lang="en-GB" sz="1300" dirty="0"/>
              <a:t>After a long decline following the financial crisis, new dry and liquid capacity showed a slight increase in recent years</a:t>
            </a:r>
          </a:p>
          <a:p>
            <a:r>
              <a:rPr lang="en-GB" sz="1300" dirty="0"/>
              <a:t>Significant scope for new modern sustainable vessel capacity in both dry and liquid markets</a:t>
            </a:r>
          </a:p>
        </p:txBody>
      </p:sp>
      <p:sp>
        <p:nvSpPr>
          <p:cNvPr id="5" name="Title 1">
            <a:extLst>
              <a:ext uri="{FF2B5EF4-FFF2-40B4-BE49-F238E27FC236}">
                <a16:creationId xmlns:a16="http://schemas.microsoft.com/office/drawing/2014/main" id="{38F82B13-4E49-B99A-60D1-250A631034B5}"/>
              </a:ext>
            </a:extLst>
          </p:cNvPr>
          <p:cNvSpPr txBox="1">
            <a:spLocks/>
          </p:cNvSpPr>
          <p:nvPr/>
        </p:nvSpPr>
        <p:spPr>
          <a:xfrm>
            <a:off x="295206" y="680042"/>
            <a:ext cx="10336907" cy="390859"/>
          </a:xfrm>
          <a:prstGeom prst="rect">
            <a:avLst/>
          </a:prstGeom>
          <a:noFill/>
        </p:spPr>
        <p:txBody>
          <a:bodyPr vert="horz" lIns="91440" tIns="45720" rIns="0" bIns="45720" rtlCol="0" anchor="ctr">
            <a:normAutofit/>
          </a:bodyPr>
          <a:lstStyle>
            <a:lvl1pPr algn="l" defTabSz="914400" rtl="0" eaLnBrk="1" latinLnBrk="0" hangingPunct="1">
              <a:lnSpc>
                <a:spcPct val="90000"/>
              </a:lnSpc>
              <a:spcBef>
                <a:spcPct val="0"/>
              </a:spcBef>
              <a:buNone/>
              <a:defRPr lang="en-US" sz="1200" b="0" kern="1200" spc="0" baseline="0" dirty="0">
                <a:solidFill>
                  <a:srgbClr val="0A2B52"/>
                </a:solidFill>
                <a:latin typeface="+mj-lt"/>
                <a:ea typeface="+mj-ea"/>
                <a:cs typeface="+mj-cs"/>
              </a:defRPr>
            </a:lvl1pPr>
          </a:lstStyle>
          <a:p>
            <a:r>
              <a:rPr lang="en-US" sz="1400" b="1" dirty="0">
                <a:solidFill>
                  <a:srgbClr val="002060"/>
                </a:solidFill>
              </a:rPr>
              <a:t>Replacement opportunity because of obsolete fleet and aging crews</a:t>
            </a:r>
          </a:p>
        </p:txBody>
      </p:sp>
      <p:pic>
        <p:nvPicPr>
          <p:cNvPr id="7" name="Picture 6" descr="A graph of a price fall&#10;&#10;Description automatically generated with medium confidence">
            <a:extLst>
              <a:ext uri="{FF2B5EF4-FFF2-40B4-BE49-F238E27FC236}">
                <a16:creationId xmlns:a16="http://schemas.microsoft.com/office/drawing/2014/main" id="{FB2321DC-B8DC-DC85-B6E6-8300E76998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9997" y="3132708"/>
            <a:ext cx="5140867" cy="3067288"/>
          </a:xfrm>
          <a:prstGeom prst="rect">
            <a:avLst/>
          </a:prstGeom>
        </p:spPr>
      </p:pic>
      <p:pic>
        <p:nvPicPr>
          <p:cNvPr id="10" name="Picture 9" descr="A graph of different colored lines&#10;&#10;Description automatically generated">
            <a:extLst>
              <a:ext uri="{FF2B5EF4-FFF2-40B4-BE49-F238E27FC236}">
                <a16:creationId xmlns:a16="http://schemas.microsoft.com/office/drawing/2014/main" id="{810A6401-1133-0CBF-F18D-82925E79E2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255" y="3132708"/>
            <a:ext cx="4399457" cy="3054074"/>
          </a:xfrm>
          <a:prstGeom prst="rect">
            <a:avLst/>
          </a:prstGeom>
        </p:spPr>
      </p:pic>
    </p:spTree>
    <p:extLst>
      <p:ext uri="{BB962C8B-B14F-4D97-AF65-F5344CB8AC3E}">
        <p14:creationId xmlns:p14="http://schemas.microsoft.com/office/powerpoint/2010/main" val="12647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BBD21-3A7C-4A3C-8B29-0B3C722E9FAE}"/>
              </a:ext>
            </a:extLst>
          </p:cNvPr>
          <p:cNvSpPr>
            <a:spLocks noGrp="1"/>
          </p:cNvSpPr>
          <p:nvPr>
            <p:ph type="ctrTitle"/>
          </p:nvPr>
        </p:nvSpPr>
        <p:spPr/>
        <p:txBody>
          <a:bodyPr/>
          <a:lstStyle/>
          <a:p>
            <a:r>
              <a:rPr lang="en-SG" dirty="0"/>
              <a:t>Shortsea market outlook</a:t>
            </a:r>
          </a:p>
        </p:txBody>
      </p:sp>
      <p:sp>
        <p:nvSpPr>
          <p:cNvPr id="16" name="Slide Number Placeholder 3">
            <a:extLst>
              <a:ext uri="{FF2B5EF4-FFF2-40B4-BE49-F238E27FC236}">
                <a16:creationId xmlns:a16="http://schemas.microsoft.com/office/drawing/2014/main" id="{A40D058A-B7F6-43BE-A31F-3951045AABC5}"/>
              </a:ext>
            </a:extLst>
          </p:cNvPr>
          <p:cNvSpPr txBox="1">
            <a:spLocks/>
          </p:cNvSpPr>
          <p:nvPr/>
        </p:nvSpPr>
        <p:spPr>
          <a:xfrm>
            <a:off x="11045371" y="6606049"/>
            <a:ext cx="745136" cy="172121"/>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6A381F-7061-4B89-8E80-83C3D49CA6FC}" type="slidenum">
              <a:rPr lang="en-US" smtClean="0"/>
              <a:pPr/>
              <a:t>9</a:t>
            </a:fld>
            <a:endParaRPr lang="en-US" dirty="0"/>
          </a:p>
        </p:txBody>
      </p:sp>
      <p:sp>
        <p:nvSpPr>
          <p:cNvPr id="23" name="TextBox 22">
            <a:extLst>
              <a:ext uri="{FF2B5EF4-FFF2-40B4-BE49-F238E27FC236}">
                <a16:creationId xmlns:a16="http://schemas.microsoft.com/office/drawing/2014/main" id="{031B9EBB-6A88-45AF-8DB4-85756680E229}"/>
              </a:ext>
            </a:extLst>
          </p:cNvPr>
          <p:cNvSpPr txBox="1"/>
          <p:nvPr/>
        </p:nvSpPr>
        <p:spPr>
          <a:xfrm>
            <a:off x="304800" y="1071737"/>
            <a:ext cx="1309974" cy="276999"/>
          </a:xfrm>
          <a:prstGeom prst="rect">
            <a:avLst/>
          </a:prstGeom>
          <a:noFill/>
        </p:spPr>
        <p:txBody>
          <a:bodyPr wrap="none" rtlCol="0">
            <a:spAutoFit/>
          </a:bodyPr>
          <a:lstStyle/>
          <a:p>
            <a:pPr lvl="0">
              <a:defRPr/>
            </a:pPr>
            <a:r>
              <a:rPr lang="en-US" sz="1200" b="1" dirty="0">
                <a:solidFill>
                  <a:srgbClr val="191919"/>
                </a:solidFill>
              </a:rPr>
              <a:t>                          </a:t>
            </a:r>
          </a:p>
        </p:txBody>
      </p:sp>
      <p:sp>
        <p:nvSpPr>
          <p:cNvPr id="25" name="TextBox 24">
            <a:extLst>
              <a:ext uri="{FF2B5EF4-FFF2-40B4-BE49-F238E27FC236}">
                <a16:creationId xmlns:a16="http://schemas.microsoft.com/office/drawing/2014/main" id="{D4494EA4-88E9-4107-B522-09546D3DB887}"/>
              </a:ext>
            </a:extLst>
          </p:cNvPr>
          <p:cNvSpPr txBox="1"/>
          <p:nvPr/>
        </p:nvSpPr>
        <p:spPr>
          <a:xfrm>
            <a:off x="5735960" y="3958525"/>
            <a:ext cx="877163" cy="276999"/>
          </a:xfrm>
          <a:prstGeom prst="rect">
            <a:avLst/>
          </a:prstGeom>
          <a:noFill/>
        </p:spPr>
        <p:txBody>
          <a:bodyPr wrap="none" rtlCol="0">
            <a:spAutoFit/>
          </a:bodyPr>
          <a:lstStyle/>
          <a:p>
            <a:pPr>
              <a:defRPr/>
            </a:pPr>
            <a:r>
              <a:rPr lang="en-US" sz="1200" b="1" dirty="0">
                <a:solidFill>
                  <a:srgbClr val="191919"/>
                </a:solidFill>
              </a:rPr>
              <a:t>                </a:t>
            </a:r>
          </a:p>
        </p:txBody>
      </p:sp>
      <p:cxnSp>
        <p:nvCxnSpPr>
          <p:cNvPr id="26" name="Straight Connector 25">
            <a:extLst>
              <a:ext uri="{FF2B5EF4-FFF2-40B4-BE49-F238E27FC236}">
                <a16:creationId xmlns:a16="http://schemas.microsoft.com/office/drawing/2014/main" id="{087D4AA3-9C81-4282-A05E-6282B11944E0}"/>
              </a:ext>
            </a:extLst>
          </p:cNvPr>
          <p:cNvCxnSpPr>
            <a:cxnSpLocks/>
          </p:cNvCxnSpPr>
          <p:nvPr/>
        </p:nvCxnSpPr>
        <p:spPr>
          <a:xfrm>
            <a:off x="3291019" y="1409502"/>
            <a:ext cx="83708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itle 1">
            <a:extLst>
              <a:ext uri="{FF2B5EF4-FFF2-40B4-BE49-F238E27FC236}">
                <a16:creationId xmlns:a16="http://schemas.microsoft.com/office/drawing/2014/main" id="{4649350A-73F3-9A83-8EEE-A162EDA2229A}"/>
              </a:ext>
            </a:extLst>
          </p:cNvPr>
          <p:cNvSpPr txBox="1">
            <a:spLocks/>
          </p:cNvSpPr>
          <p:nvPr/>
        </p:nvSpPr>
        <p:spPr>
          <a:xfrm>
            <a:off x="206412" y="1162423"/>
            <a:ext cx="4035985" cy="5314588"/>
          </a:xfrm>
          <a:prstGeom prst="rect">
            <a:avLst/>
          </a:prstGeom>
          <a:noFill/>
        </p:spPr>
        <p:txBody>
          <a:bodyPr vert="horz" lIns="91440" tIns="45720" rIns="0" bIns="45720" rtlCol="0" anchor="t">
            <a:noAutofit/>
          </a:bodyPr>
          <a:lstStyle>
            <a:lvl1pPr algn="l" defTabSz="914400" rtl="0" eaLnBrk="1" latinLnBrk="0" hangingPunct="1">
              <a:lnSpc>
                <a:spcPct val="90000"/>
              </a:lnSpc>
              <a:spcBef>
                <a:spcPct val="0"/>
              </a:spcBef>
              <a:buNone/>
              <a:defRPr lang="en-US" sz="1400" b="0" kern="1200" spc="0" baseline="0" dirty="0">
                <a:solidFill>
                  <a:srgbClr val="0A2B52"/>
                </a:solidFill>
                <a:latin typeface="+mj-lt"/>
                <a:ea typeface="+mj-ea"/>
                <a:cs typeface="+mj-cs"/>
              </a:defRPr>
            </a:lvl1pPr>
          </a:lstStyle>
          <a:p>
            <a:pPr marL="171450" indent="-171450" algn="just">
              <a:lnSpc>
                <a:spcPct val="100000"/>
              </a:lnSpc>
              <a:spcBef>
                <a:spcPts val="600"/>
              </a:spcBef>
              <a:buClr>
                <a:srgbClr val="1A78E9"/>
              </a:buClr>
              <a:buSzPct val="90000"/>
              <a:buFont typeface="Wingdings 3" panose="05040102010807070707" pitchFamily="18" charset="2"/>
              <a:buChar char=""/>
            </a:pPr>
            <a:r>
              <a:rPr lang="en-US" dirty="0">
                <a:solidFill>
                  <a:srgbClr val="002060"/>
                </a:solidFill>
              </a:rPr>
              <a:t>A</a:t>
            </a:r>
            <a:r>
              <a:rPr lang="en-US" dirty="0">
                <a:solidFill>
                  <a:srgbClr val="002060"/>
                </a:solidFill>
                <a:latin typeface="+mj-lt"/>
                <a:ea typeface="+mj-ea"/>
                <a:cs typeface="+mj-cs"/>
              </a:rPr>
              <a:t>verage age of fleet is still high</a:t>
            </a:r>
          </a:p>
          <a:p>
            <a:pPr marL="171450" lvl="1" indent="-171450" algn="just">
              <a:spcBef>
                <a:spcPts val="600"/>
              </a:spcBef>
              <a:buClr>
                <a:srgbClr val="1A78E9"/>
              </a:buClr>
              <a:buSzPct val="90000"/>
              <a:buFont typeface="Wingdings 3" panose="05040102010807070707" pitchFamily="18" charset="2"/>
              <a:buChar char=""/>
            </a:pPr>
            <a:r>
              <a:rPr lang="en-US" sz="1400" dirty="0">
                <a:solidFill>
                  <a:srgbClr val="002060"/>
                </a:solidFill>
                <a:latin typeface="+mj-lt"/>
                <a:ea typeface="+mj-ea"/>
                <a:cs typeface="+mj-cs"/>
              </a:rPr>
              <a:t>Despite geopolitical and economic uncertainties there is a strong need of shipowners and investors to contribute to green solutions in European short sea shipping</a:t>
            </a:r>
          </a:p>
          <a:p>
            <a:pPr marL="171450" lvl="1" indent="-171450" algn="just">
              <a:spcBef>
                <a:spcPts val="600"/>
              </a:spcBef>
              <a:buClr>
                <a:srgbClr val="1A78E9"/>
              </a:buClr>
              <a:buSzPct val="90000"/>
              <a:buFont typeface="Wingdings 3" panose="05040102010807070707" pitchFamily="18" charset="2"/>
              <a:buChar char=""/>
            </a:pPr>
            <a:r>
              <a:rPr lang="en-GB" sz="1400" dirty="0">
                <a:solidFill>
                  <a:srgbClr val="002060"/>
                </a:solidFill>
              </a:rPr>
              <a:t>Many older ships are still in shape but not very fuel efficient and the green transition is the big driver for the orderbook. </a:t>
            </a:r>
          </a:p>
          <a:p>
            <a:pPr marL="171450" lvl="1" indent="-171450" algn="just">
              <a:spcBef>
                <a:spcPts val="600"/>
              </a:spcBef>
              <a:buClr>
                <a:srgbClr val="1A78E9"/>
              </a:buClr>
              <a:buSzPct val="90000"/>
              <a:buFont typeface="Wingdings 3" panose="05040102010807070707" pitchFamily="18" charset="2"/>
              <a:buChar char=""/>
            </a:pPr>
            <a:r>
              <a:rPr lang="en-GB" sz="1400" dirty="0">
                <a:solidFill>
                  <a:srgbClr val="002060"/>
                </a:solidFill>
              </a:rPr>
              <a:t>With an average age of nearly 25 years, the European shortsea fleet is reaching the end of its lifecycle</a:t>
            </a:r>
          </a:p>
          <a:p>
            <a:pPr marL="171450" lvl="1" indent="-171450" algn="just">
              <a:spcBef>
                <a:spcPts val="600"/>
              </a:spcBef>
              <a:buClr>
                <a:srgbClr val="1A78E9"/>
              </a:buClr>
              <a:buSzPct val="90000"/>
              <a:buFont typeface="Wingdings 3" panose="05040102010807070707" pitchFamily="18" charset="2"/>
              <a:buChar char=""/>
            </a:pPr>
            <a:r>
              <a:rPr lang="en-US" sz="1400" dirty="0">
                <a:solidFill>
                  <a:srgbClr val="002060"/>
                </a:solidFill>
                <a:latin typeface="+mj-lt"/>
                <a:ea typeface="+mj-ea"/>
                <a:cs typeface="+mj-cs"/>
              </a:rPr>
              <a:t>The speed of energy transition and technologies available for road will play a key role in determining the success of short sea shipping’s future. As road transportation is more adaptable and capable of transitioning faster than short sea ships, thus lowering future emission costs, in order to remain competitive, short sea ships must accelerate their transition to cleaner energy. </a:t>
            </a:r>
          </a:p>
        </p:txBody>
      </p:sp>
      <p:cxnSp>
        <p:nvCxnSpPr>
          <p:cNvPr id="29" name="Straight Connector 28">
            <a:extLst>
              <a:ext uri="{FF2B5EF4-FFF2-40B4-BE49-F238E27FC236}">
                <a16:creationId xmlns:a16="http://schemas.microsoft.com/office/drawing/2014/main" id="{65FEE06B-4696-524B-E5D0-ECCBACC5A418}"/>
              </a:ext>
            </a:extLst>
          </p:cNvPr>
          <p:cNvCxnSpPr>
            <a:cxnSpLocks/>
          </p:cNvCxnSpPr>
          <p:nvPr/>
        </p:nvCxnSpPr>
        <p:spPr>
          <a:xfrm>
            <a:off x="3291019" y="6566610"/>
            <a:ext cx="834001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2D4A964-2561-3AFF-53D2-C5D478AF9F24}"/>
              </a:ext>
            </a:extLst>
          </p:cNvPr>
          <p:cNvSpPr txBox="1"/>
          <p:nvPr/>
        </p:nvSpPr>
        <p:spPr>
          <a:xfrm>
            <a:off x="3291019" y="6562726"/>
            <a:ext cx="2857821" cy="215444"/>
          </a:xfrm>
          <a:prstGeom prst="rect">
            <a:avLst/>
          </a:prstGeom>
          <a:noFill/>
        </p:spPr>
        <p:txBody>
          <a:bodyPr wrap="square" rtlCol="0">
            <a:spAutoFit/>
          </a:bodyPr>
          <a:lstStyle/>
          <a:p>
            <a:pPr lvl="0">
              <a:defRPr/>
            </a:pPr>
            <a:r>
              <a:rPr lang="en-US" sz="800" i="1" dirty="0">
                <a:solidFill>
                  <a:srgbClr val="191919"/>
                </a:solidFill>
              </a:rPr>
              <a:t>Source: </a:t>
            </a:r>
            <a:r>
              <a:rPr lang="en-US" sz="800" i="1" dirty="0" err="1">
                <a:solidFill>
                  <a:srgbClr val="191919"/>
                </a:solidFill>
              </a:rPr>
              <a:t>Toepfer</a:t>
            </a:r>
            <a:r>
              <a:rPr lang="en-US" sz="800" i="1" dirty="0">
                <a:solidFill>
                  <a:srgbClr val="191919"/>
                </a:solidFill>
              </a:rPr>
              <a:t> Transport, November 2022</a:t>
            </a:r>
            <a:endParaRPr lang="en-US" sz="800" i="1" dirty="0">
              <a:solidFill>
                <a:srgbClr val="191919"/>
              </a:solidFill>
              <a:highlight>
                <a:srgbClr val="FFFF00"/>
              </a:highlight>
            </a:endParaRPr>
          </a:p>
        </p:txBody>
      </p:sp>
      <p:sp>
        <p:nvSpPr>
          <p:cNvPr id="31" name="TextBox 30">
            <a:extLst>
              <a:ext uri="{FF2B5EF4-FFF2-40B4-BE49-F238E27FC236}">
                <a16:creationId xmlns:a16="http://schemas.microsoft.com/office/drawing/2014/main" id="{DD2F7E21-CDD1-03F0-21FD-F9075C279686}"/>
              </a:ext>
            </a:extLst>
          </p:cNvPr>
          <p:cNvSpPr txBox="1"/>
          <p:nvPr/>
        </p:nvSpPr>
        <p:spPr>
          <a:xfrm>
            <a:off x="4242398" y="1144851"/>
            <a:ext cx="4135931" cy="276999"/>
          </a:xfrm>
          <a:prstGeom prst="rect">
            <a:avLst/>
          </a:prstGeom>
          <a:noFill/>
        </p:spPr>
        <p:txBody>
          <a:bodyPr wrap="square" rtlCol="0">
            <a:spAutoFit/>
          </a:bodyPr>
          <a:lstStyle/>
          <a:p>
            <a:pPr lvl="0">
              <a:defRPr/>
            </a:pPr>
            <a:r>
              <a:rPr lang="en-US" sz="1200" b="1" dirty="0">
                <a:solidFill>
                  <a:srgbClr val="191919"/>
                </a:solidFill>
              </a:rPr>
              <a:t>Shortsea fleet development forecast</a:t>
            </a:r>
          </a:p>
        </p:txBody>
      </p:sp>
      <p:sp>
        <p:nvSpPr>
          <p:cNvPr id="22" name="Title 1">
            <a:extLst>
              <a:ext uri="{FF2B5EF4-FFF2-40B4-BE49-F238E27FC236}">
                <a16:creationId xmlns:a16="http://schemas.microsoft.com/office/drawing/2014/main" id="{B828ED96-509C-971D-FE5B-9927F3DE7F6E}"/>
              </a:ext>
            </a:extLst>
          </p:cNvPr>
          <p:cNvSpPr txBox="1">
            <a:spLocks/>
          </p:cNvSpPr>
          <p:nvPr/>
        </p:nvSpPr>
        <p:spPr>
          <a:xfrm>
            <a:off x="304800" y="691554"/>
            <a:ext cx="10336907" cy="390859"/>
          </a:xfrm>
          <a:prstGeom prst="rect">
            <a:avLst/>
          </a:prstGeom>
          <a:noFill/>
        </p:spPr>
        <p:txBody>
          <a:bodyPr vert="horz" lIns="91440" tIns="45720" rIns="0" bIns="45720" rtlCol="0" anchor="ctr">
            <a:normAutofit/>
          </a:bodyPr>
          <a:lstStyle>
            <a:lvl1pPr algn="l" defTabSz="914400" rtl="0" eaLnBrk="1" latinLnBrk="0" hangingPunct="1">
              <a:lnSpc>
                <a:spcPct val="90000"/>
              </a:lnSpc>
              <a:spcBef>
                <a:spcPct val="0"/>
              </a:spcBef>
              <a:buNone/>
              <a:defRPr lang="en-US" sz="1200" b="0" kern="1200" spc="0" baseline="0" dirty="0">
                <a:solidFill>
                  <a:srgbClr val="0A2B52"/>
                </a:solidFill>
                <a:latin typeface="+mj-lt"/>
                <a:ea typeface="+mj-ea"/>
                <a:cs typeface="+mj-cs"/>
              </a:defRPr>
            </a:lvl1pPr>
          </a:lstStyle>
          <a:p>
            <a:r>
              <a:rPr lang="en-US" sz="1400" b="1" dirty="0">
                <a:solidFill>
                  <a:srgbClr val="002060"/>
                </a:solidFill>
              </a:rPr>
              <a:t>Obsolete existing fleet and shortage of crews</a:t>
            </a:r>
            <a:r>
              <a:rPr lang="en-SG" sz="1400" b="1" dirty="0">
                <a:solidFill>
                  <a:schemeClr val="bg2"/>
                </a:solidFill>
              </a:rPr>
              <a:t>O</a:t>
            </a:r>
            <a:endParaRPr lang="en-US" sz="1400" b="1" dirty="0">
              <a:solidFill>
                <a:schemeClr val="bg2"/>
              </a:solidFill>
            </a:endParaRPr>
          </a:p>
        </p:txBody>
      </p:sp>
      <p:pic>
        <p:nvPicPr>
          <p:cNvPr id="4" name="Picture 3">
            <a:extLst>
              <a:ext uri="{FF2B5EF4-FFF2-40B4-BE49-F238E27FC236}">
                <a16:creationId xmlns:a16="http://schemas.microsoft.com/office/drawing/2014/main" id="{056A0CDC-1FA9-D728-B392-D67CCF597504}"/>
              </a:ext>
            </a:extLst>
          </p:cNvPr>
          <p:cNvPicPr>
            <a:picLocks noChangeAspect="1"/>
          </p:cNvPicPr>
          <p:nvPr/>
        </p:nvPicPr>
        <p:blipFill>
          <a:blip r:embed="rId3"/>
          <a:stretch>
            <a:fillRect/>
          </a:stretch>
        </p:blipFill>
        <p:spPr>
          <a:xfrm>
            <a:off x="4816387" y="1686501"/>
            <a:ext cx="6814645" cy="3105945"/>
          </a:xfrm>
          <a:prstGeom prst="rect">
            <a:avLst/>
          </a:prstGeom>
        </p:spPr>
      </p:pic>
    </p:spTree>
    <p:extLst>
      <p:ext uri="{BB962C8B-B14F-4D97-AF65-F5344CB8AC3E}">
        <p14:creationId xmlns:p14="http://schemas.microsoft.com/office/powerpoint/2010/main" val="11357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3833</TotalTime>
  <Words>3093</Words>
  <Application>Microsoft Macintosh PowerPoint</Application>
  <PresentationFormat>Widescreen</PresentationFormat>
  <Paragraphs>362</Paragraphs>
  <Slides>23</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Aptos Display</vt:lpstr>
      <vt:lpstr>Arial</vt:lpstr>
      <vt:lpstr>Calibri</vt:lpstr>
      <vt:lpstr>Wingdings 3</vt:lpstr>
      <vt:lpstr>Office Theme</vt:lpstr>
      <vt:lpstr>PowerPoint Presentation</vt:lpstr>
      <vt:lpstr>Company</vt:lpstr>
      <vt:lpstr>Business concept</vt:lpstr>
      <vt:lpstr>Team</vt:lpstr>
      <vt:lpstr>Team</vt:lpstr>
      <vt:lpstr>Market footprint</vt:lpstr>
      <vt:lpstr>Fleet distribution</vt:lpstr>
      <vt:lpstr>Vessel age and capacity</vt:lpstr>
      <vt:lpstr>Shortsea market outlook</vt:lpstr>
      <vt:lpstr>Technology </vt:lpstr>
      <vt:lpstr>Hull &amp; systems</vt:lpstr>
      <vt:lpstr>Propulsion</vt:lpstr>
      <vt:lpstr>Unmanned operation</vt:lpstr>
      <vt:lpstr>Ships in development</vt:lpstr>
      <vt:lpstr>Vessels in development </vt:lpstr>
      <vt:lpstr>Commercial pipeline</vt:lpstr>
      <vt:lpstr>Status</vt:lpstr>
      <vt:lpstr>Business Model </vt:lpstr>
      <vt:lpstr>Growth model and competition</vt:lpstr>
      <vt:lpstr>Financials</vt:lpstr>
      <vt:lpstr>Challenges</vt:lpstr>
      <vt:lpstr>Impact</vt:lpstr>
      <vt:lpstr>Investment termsheet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Antoon VC</dc:creator>
  <cp:lastModifiedBy>Antoon VC</cp:lastModifiedBy>
  <cp:revision>9</cp:revision>
  <dcterms:created xsi:type="dcterms:W3CDTF">2024-12-26T20:18:59Z</dcterms:created>
  <dcterms:modified xsi:type="dcterms:W3CDTF">2025-01-20T11:48:32Z</dcterms:modified>
</cp:coreProperties>
</file>