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005" r:id="rId3"/>
  </p:sldMasterIdLst>
  <p:notesMasterIdLst>
    <p:notesMasterId r:id="rId20"/>
  </p:notesMasterIdLst>
  <p:sldIdLst>
    <p:sldId id="660" r:id="rId4"/>
    <p:sldId id="1381" r:id="rId5"/>
    <p:sldId id="1395" r:id="rId6"/>
    <p:sldId id="1410" r:id="rId7"/>
    <p:sldId id="1386" r:id="rId8"/>
    <p:sldId id="1385" r:id="rId9"/>
    <p:sldId id="661" r:id="rId10"/>
    <p:sldId id="1398" r:id="rId11"/>
    <p:sldId id="1414" r:id="rId12"/>
    <p:sldId id="1393" r:id="rId13"/>
    <p:sldId id="1358" r:id="rId14"/>
    <p:sldId id="533" r:id="rId15"/>
    <p:sldId id="644" r:id="rId16"/>
    <p:sldId id="1394" r:id="rId17"/>
    <p:sldId id="1388" r:id="rId18"/>
    <p:sldId id="659" r:id="rId19"/>
  </p:sldIdLst>
  <p:sldSz cx="12192000" cy="6858000"/>
  <p:notesSz cx="6858000" cy="9144000"/>
  <p:defaultTextStyle>
    <a:defPPr>
      <a:defRPr lang="en-US"/>
    </a:defPPr>
    <a:lvl1pPr marL="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5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9899"/>
    <a:srgbClr val="29BE83"/>
    <a:srgbClr val="0D0C2B"/>
    <a:srgbClr val="007C7E"/>
    <a:srgbClr val="FFFFFF"/>
    <a:srgbClr val="2ED392"/>
    <a:srgbClr val="25A975"/>
    <a:srgbClr val="124041"/>
    <a:srgbClr val="145144"/>
    <a:srgbClr val="1450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12" autoAdjust="0"/>
    <p:restoredTop sz="94778"/>
  </p:normalViewPr>
  <p:slideViewPr>
    <p:cSldViewPr snapToGrid="0">
      <p:cViewPr varScale="1">
        <p:scale>
          <a:sx n="90" d="100"/>
          <a:sy n="90" d="100"/>
        </p:scale>
        <p:origin x="2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3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1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22F914-4E23-2949-AAE1-51104A20ECF1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B59C80-72C1-CD4F-B610-08D249B24BF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771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4F2D88-703C-08C3-7616-7E899EDF2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FE1251-260C-2298-6C60-A01E5359DC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04CCBE-C7C3-30C7-E614-92F880346D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D402C-AB32-D06B-6A79-76360245BA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59C80-72C1-CD4F-B610-08D249B24BF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799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9B66E-371F-A253-09E3-501EA6F6E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ED45E1-84EE-516B-9264-9912F82F03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A2C152-CAE9-6E2B-6491-46FE059E14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B5972C-CDAD-E44F-B965-4971A6CA5F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59C80-72C1-CD4F-B610-08D249B24BF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67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Custom Layout">
    <p:bg>
      <p:bgPr>
        <a:solidFill>
          <a:srgbClr val="F1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ACFCE48-978C-CA33-15AD-973BF984339C}"/>
              </a:ext>
            </a:extLst>
          </p:cNvPr>
          <p:cNvSpPr/>
          <p:nvPr userDrawn="1"/>
        </p:nvSpPr>
        <p:spPr>
          <a:xfrm>
            <a:off x="0" y="0"/>
            <a:ext cx="12192000" cy="617482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>
              <a:solidFill>
                <a:schemeClr val="tx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03852" y="440977"/>
            <a:ext cx="9152697" cy="124984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10" name="Picture 9" descr="A black and white square with a black background&#10;&#10;Description automatically generated">
            <a:extLst>
              <a:ext uri="{FF2B5EF4-FFF2-40B4-BE49-F238E27FC236}">
                <a16:creationId xmlns:a16="http://schemas.microsoft.com/office/drawing/2014/main" id="{394DEB11-1479-0976-0099-B7CDBCE8D1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376" y="543941"/>
            <a:ext cx="358140" cy="45493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718F7AD-A62D-E63D-F982-406652CC50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97526" y="6402307"/>
            <a:ext cx="1353815" cy="29192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Custom Layout">
    <p:bg>
      <p:bgPr>
        <a:solidFill>
          <a:srgbClr val="F1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CCAEBF-A5BB-42D6-EC98-8BD62943D2C2}"/>
              </a:ext>
            </a:extLst>
          </p:cNvPr>
          <p:cNvSpPr/>
          <p:nvPr userDrawn="1"/>
        </p:nvSpPr>
        <p:spPr>
          <a:xfrm>
            <a:off x="0" y="0"/>
            <a:ext cx="12192000" cy="617727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>
              <a:solidFill>
                <a:schemeClr val="tx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03852" y="766097"/>
            <a:ext cx="9152697" cy="124984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2" name="Picture 1" descr="A black and white square with a black background&#10;&#10;Description automatically generated">
            <a:extLst>
              <a:ext uri="{FF2B5EF4-FFF2-40B4-BE49-F238E27FC236}">
                <a16:creationId xmlns:a16="http://schemas.microsoft.com/office/drawing/2014/main" id="{11E4F64E-AAF5-47ED-06DB-A180A7D6D5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376" y="879970"/>
            <a:ext cx="358140" cy="454935"/>
          </a:xfrm>
          <a:prstGeom prst="rect">
            <a:avLst/>
          </a:prstGeom>
          <a:ln>
            <a:noFill/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FD74801-F7B4-8978-50D9-6D43329113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97526" y="6402307"/>
            <a:ext cx="1353815" cy="29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804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Custom Layout">
    <p:bg>
      <p:bgPr>
        <a:solidFill>
          <a:srgbClr val="F1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03852" y="766097"/>
            <a:ext cx="9152697" cy="124984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2" name="Picture 1" descr="A black and white square with a black background&#10;&#10;Description automatically generated">
            <a:extLst>
              <a:ext uri="{FF2B5EF4-FFF2-40B4-BE49-F238E27FC236}">
                <a16:creationId xmlns:a16="http://schemas.microsoft.com/office/drawing/2014/main" id="{11E4F64E-AAF5-47ED-06DB-A180A7D6D5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376" y="879970"/>
            <a:ext cx="358140" cy="45493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05096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bg>
      <p:bgPr>
        <a:solidFill>
          <a:srgbClr val="F1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and white square with a black background&#10;&#10;Description automatically generated">
            <a:extLst>
              <a:ext uri="{FF2B5EF4-FFF2-40B4-BE49-F238E27FC236}">
                <a16:creationId xmlns:a16="http://schemas.microsoft.com/office/drawing/2014/main" id="{394DEB11-1479-0976-0099-B7CDBCE8D1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376" y="543941"/>
            <a:ext cx="358140" cy="454935"/>
          </a:xfrm>
          <a:prstGeom prst="rect">
            <a:avLst/>
          </a:prstGeom>
        </p:spPr>
      </p:pic>
      <p:sp>
        <p:nvSpPr>
          <p:cNvPr id="16" name="Title 5">
            <a:extLst>
              <a:ext uri="{FF2B5EF4-FFF2-40B4-BE49-F238E27FC236}">
                <a16:creationId xmlns:a16="http://schemas.microsoft.com/office/drawing/2014/main" id="{6C2067AD-F1C2-6F80-DC6F-767D36984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852" y="440977"/>
            <a:ext cx="9152697" cy="124984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3526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1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3852" y="439200"/>
            <a:ext cx="9151200" cy="1249200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 dirty="0"/>
              <a:t>Your title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3852" y="1857266"/>
            <a:ext cx="9152698" cy="3429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Write here subtitle</a:t>
            </a:r>
          </a:p>
          <a:p>
            <a:pPr lvl="1"/>
            <a:r>
              <a:rPr lang="en-US" dirty="0"/>
              <a:t>Write here subtitle</a:t>
            </a:r>
          </a:p>
          <a:p>
            <a:pPr lvl="1"/>
            <a:r>
              <a:rPr lang="en-US" dirty="0"/>
              <a:t>Write here subtitle</a:t>
            </a:r>
          </a:p>
          <a:p>
            <a:pPr lvl="2"/>
            <a:r>
              <a:rPr lang="en-US" dirty="0"/>
              <a:t>Write here text</a:t>
            </a:r>
          </a:p>
          <a:p>
            <a:pPr lvl="3"/>
            <a:r>
              <a:rPr lang="en-US" dirty="0"/>
              <a:t>Write here text</a:t>
            </a:r>
          </a:p>
          <a:p>
            <a:pPr lvl="4"/>
            <a:r>
              <a:rPr lang="en-US" dirty="0"/>
              <a:t>Write here text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6291470"/>
            <a:ext cx="1003853" cy="566529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lide Number Placeholder 24"/>
          <p:cNvSpPr txBox="1">
            <a:spLocks/>
          </p:cNvSpPr>
          <p:nvPr/>
        </p:nvSpPr>
        <p:spPr>
          <a:xfrm>
            <a:off x="0" y="6376228"/>
            <a:ext cx="10038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800" b="1" i="0" smtClean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rPr>
              <a:pPr algn="ctr"/>
              <a:t>‹Nr.›</a:t>
            </a:fld>
            <a:endParaRPr lang="en-US" sz="800" b="1" i="0">
              <a:solidFill>
                <a:schemeClr val="tx1"/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18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6" r:id="rId2"/>
    <p:sldLayoutId id="2147484037" r:id="rId3"/>
    <p:sldLayoutId id="2147484034" r:id="rId4"/>
  </p:sldLayoutIdLst>
  <p:hf hdr="0" ftr="0" dt="0"/>
  <p:txStyles>
    <p:titleStyle>
      <a:lvl1pPr algn="l" defTabSz="914318" rtl="0" eaLnBrk="1" latinLnBrk="0" hangingPunct="1">
        <a:lnSpc>
          <a:spcPct val="80000"/>
        </a:lnSpc>
        <a:spcBef>
          <a:spcPct val="0"/>
        </a:spcBef>
        <a:buNone/>
        <a:defRPr sz="3600" b="1" i="0" kern="1200" spc="-100" baseline="0">
          <a:solidFill>
            <a:srgbClr val="0D0C2B"/>
          </a:solidFill>
          <a:latin typeface="+mj-lt"/>
          <a:ea typeface="Montserrat" charset="0"/>
          <a:cs typeface="Montserrat" charset="0"/>
        </a:defRPr>
      </a:lvl1pPr>
    </p:titleStyle>
    <p:bodyStyle>
      <a:lvl1pPr marL="0" indent="0" algn="l" defTabSz="914318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defRPr sz="3000" kern="1200">
          <a:solidFill>
            <a:srgbClr val="0D0C2B"/>
          </a:solidFill>
          <a:latin typeface="+mj-lt"/>
          <a:ea typeface="+mn-ea"/>
          <a:cs typeface="+mn-cs"/>
        </a:defRPr>
      </a:lvl1pPr>
      <a:lvl2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2000" kern="1200">
          <a:solidFill>
            <a:srgbClr val="0D0C2B"/>
          </a:solidFill>
          <a:latin typeface="+mj-lt"/>
          <a:ea typeface="+mn-ea"/>
          <a:cs typeface="+mn-cs"/>
        </a:defRPr>
      </a:lvl2pPr>
      <a:lvl3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500" kern="1200">
          <a:solidFill>
            <a:srgbClr val="0D0C2B"/>
          </a:solidFill>
          <a:latin typeface="+mj-lt"/>
          <a:ea typeface="+mn-ea"/>
          <a:cs typeface="+mn-cs"/>
        </a:defRPr>
      </a:lvl3pPr>
      <a:lvl4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200" kern="1200">
          <a:solidFill>
            <a:srgbClr val="0D0C2B"/>
          </a:solidFill>
          <a:latin typeface="+mj-lt"/>
          <a:ea typeface="+mn-ea"/>
          <a:cs typeface="+mn-cs"/>
        </a:defRPr>
      </a:lvl4pPr>
      <a:lvl5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200" kern="1200" baseline="0">
          <a:solidFill>
            <a:srgbClr val="0D0C2B"/>
          </a:solidFill>
          <a:latin typeface="+mj-lt"/>
          <a:ea typeface="+mn-ea"/>
          <a:cs typeface="+mn-cs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14" orient="horz" pos="346">
          <p15:clr>
            <a:srgbClr val="F26B43"/>
          </p15:clr>
        </p15:guide>
        <p15:guide id="27" orient="horz" pos="3952">
          <p15:clr>
            <a:srgbClr val="F26B43"/>
          </p15:clr>
        </p15:guide>
        <p15:guide id="28" pos="642">
          <p15:clr>
            <a:srgbClr val="F26B43"/>
          </p15:clr>
        </p15:guide>
        <p15:guide id="29" pos="7038">
          <p15:clr>
            <a:srgbClr val="F26B43"/>
          </p15:clr>
        </p15:guide>
        <p15:guide id="44">
          <p15:clr>
            <a:srgbClr val="F26B43"/>
          </p15:clr>
        </p15:guide>
        <p15:guide id="45" pos="7680">
          <p15:clr>
            <a:srgbClr val="F26B43"/>
          </p15:clr>
        </p15:guide>
        <p15:guide id="46" orient="horz">
          <p15:clr>
            <a:srgbClr val="F26B43"/>
          </p15:clr>
        </p15:guide>
        <p15:guide id="47" orient="horz" pos="4320">
          <p15:clr>
            <a:srgbClr val="F26B43"/>
          </p15:clr>
        </p15:guide>
        <p15:guide id="48" pos="1277">
          <p15:clr>
            <a:srgbClr val="F26B43"/>
          </p15:clr>
        </p15:guide>
        <p15:guide id="51" orient="horz" pos="709">
          <p15:clr>
            <a:srgbClr val="F26B43"/>
          </p15:clr>
        </p15:guide>
        <p15:guide id="52" pos="19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7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3.png"/><Relationship Id="rId7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10" Type="http://schemas.openxmlformats.org/officeDocument/2006/relationships/image" Target="../media/image31.png"/><Relationship Id="rId4" Type="http://schemas.openxmlformats.org/officeDocument/2006/relationships/image" Target="../media/image35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9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linkedin.com/company/nesetten/?viewAsMember=true" TargetMode="External"/><Relationship Id="rId5" Type="http://schemas.openxmlformats.org/officeDocument/2006/relationships/hyperlink" Target="http://www.nesetten.com/" TargetMode="External"/><Relationship Id="rId10" Type="http://schemas.openxmlformats.org/officeDocument/2006/relationships/image" Target="../media/image41.svg"/><Relationship Id="rId4" Type="http://schemas.openxmlformats.org/officeDocument/2006/relationships/hyperlink" Target="mailto:info@nesetten.com" TargetMode="External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6400A-E585-550B-1418-9458275FD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1EEF39-F6A5-7994-2703-B42D60E387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5" r="20069" b="20104"/>
          <a:stretch/>
        </p:blipFill>
        <p:spPr>
          <a:xfrm>
            <a:off x="-29720" y="0"/>
            <a:ext cx="12251441" cy="6858000"/>
          </a:xfrm>
          <a:prstGeom prst="rect">
            <a:avLst/>
          </a:prstGeom>
          <a:solidFill>
            <a:srgbClr val="007C7E"/>
          </a:solidFill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890035D4-CAAD-A4D6-A562-9939F235D1E7}"/>
              </a:ext>
            </a:extLst>
          </p:cNvPr>
          <p:cNvSpPr txBox="1">
            <a:spLocks/>
          </p:cNvSpPr>
          <p:nvPr/>
        </p:nvSpPr>
        <p:spPr>
          <a:xfrm>
            <a:off x="716696" y="4976862"/>
            <a:ext cx="7330023" cy="1055674"/>
          </a:xfrm>
          <a:prstGeom prst="rect">
            <a:avLst/>
          </a:prstGeom>
          <a:effectLst/>
        </p:spPr>
        <p:txBody>
          <a:bodyPr vert="horz" wrap="square" lIns="0" tIns="192024" rIns="0" bIns="0" rtlCol="0" anchor="b" anchorCtr="0">
            <a:sp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spc="-100" baseline="0">
                <a:solidFill>
                  <a:srgbClr val="0D0C2B"/>
                </a:solidFill>
                <a:latin typeface="+mj-lt"/>
                <a:ea typeface="Montserrat" charset="0"/>
                <a:cs typeface="Montserrat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b="0" spc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Decentralized and mobile energy supply systems based on transition cryogenic fuels.</a:t>
            </a:r>
            <a:endParaRPr lang="en-AT" sz="2800" b="0" spc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532F9FA1-7DF1-696D-5C57-FB46EB8E9A3F}"/>
              </a:ext>
            </a:extLst>
          </p:cNvPr>
          <p:cNvSpPr txBox="1">
            <a:spLocks/>
          </p:cNvSpPr>
          <p:nvPr/>
        </p:nvSpPr>
        <p:spPr>
          <a:xfrm>
            <a:off x="716696" y="4197570"/>
            <a:ext cx="7330023" cy="900246"/>
          </a:xfrm>
          <a:prstGeom prst="rect">
            <a:avLst/>
          </a:prstGeom>
          <a:effectLst/>
        </p:spPr>
        <p:txBody>
          <a:bodyPr vert="horz" wrap="square" lIns="0" tIns="192024" rIns="0" bIns="0" rtlCol="0" anchor="b" anchorCtr="0">
            <a:sp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spc="-100" baseline="0">
                <a:solidFill>
                  <a:srgbClr val="0D0C2B"/>
                </a:solidFill>
                <a:latin typeface="+mj-lt"/>
                <a:ea typeface="Montserrat" charset="0"/>
                <a:cs typeface="Montserrat" charset="0"/>
              </a:defRPr>
            </a:lvl1pPr>
          </a:lstStyle>
          <a:p>
            <a:r>
              <a:rPr lang="en-US" sz="5400" spc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Energy, Everywhere.</a:t>
            </a:r>
            <a:endParaRPr lang="en-AT" sz="2800" spc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49B00342-5583-8EEE-E374-DA64CA56486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09" y="1125538"/>
            <a:ext cx="3028628" cy="724404"/>
          </a:xfrm>
          <a:prstGeom prst="rect">
            <a:avLst/>
          </a:prstGeom>
        </p:spPr>
      </p:pic>
      <p:grpSp>
        <p:nvGrpSpPr>
          <p:cNvPr id="12" name="Gruppieren 8">
            <a:extLst>
              <a:ext uri="{FF2B5EF4-FFF2-40B4-BE49-F238E27FC236}">
                <a16:creationId xmlns:a16="http://schemas.microsoft.com/office/drawing/2014/main" id="{726AF1F9-E342-F25F-A725-2DFA378034F1}"/>
              </a:ext>
            </a:extLst>
          </p:cNvPr>
          <p:cNvGrpSpPr/>
          <p:nvPr/>
        </p:nvGrpSpPr>
        <p:grpSpPr>
          <a:xfrm>
            <a:off x="9366921" y="520401"/>
            <a:ext cx="1487246" cy="1890930"/>
            <a:chOff x="1202889" y="2282619"/>
            <a:chExt cx="340328" cy="432703"/>
          </a:xfrm>
          <a:solidFill>
            <a:schemeClr val="bg1">
              <a:alpha val="36456"/>
            </a:schemeClr>
          </a:solidFill>
        </p:grpSpPr>
        <p:sp>
          <p:nvSpPr>
            <p:cNvPr id="13" name="Freihandform 9">
              <a:extLst>
                <a:ext uri="{FF2B5EF4-FFF2-40B4-BE49-F238E27FC236}">
                  <a16:creationId xmlns:a16="http://schemas.microsoft.com/office/drawing/2014/main" id="{563D1F10-3DDD-C761-0BA6-3DACF4BCE6BF}"/>
                </a:ext>
              </a:extLst>
            </p:cNvPr>
            <p:cNvSpPr/>
            <p:nvPr/>
          </p:nvSpPr>
          <p:spPr>
            <a:xfrm>
              <a:off x="1202889" y="2282619"/>
              <a:ext cx="340328" cy="432703"/>
            </a:xfrm>
            <a:custGeom>
              <a:avLst/>
              <a:gdLst>
                <a:gd name="connsiteX0" fmla="*/ 73211 w 340328"/>
                <a:gd name="connsiteY0" fmla="*/ 22129 h 432703"/>
                <a:gd name="connsiteX1" fmla="*/ 99163 w 340328"/>
                <a:gd name="connsiteY1" fmla="*/ 22129 h 432703"/>
                <a:gd name="connsiteX2" fmla="*/ 105933 w 340328"/>
                <a:gd name="connsiteY2" fmla="*/ 28110 h 432703"/>
                <a:gd name="connsiteX3" fmla="*/ 105880 w 340328"/>
                <a:gd name="connsiteY3" fmla="*/ 29672 h 432703"/>
                <a:gd name="connsiteX4" fmla="*/ 109211 w 340328"/>
                <a:gd name="connsiteY4" fmla="*/ 45350 h 432703"/>
                <a:gd name="connsiteX5" fmla="*/ 125330 w 340328"/>
                <a:gd name="connsiteY5" fmla="*/ 48906 h 432703"/>
                <a:gd name="connsiteX6" fmla="*/ 190936 w 340328"/>
                <a:gd name="connsiteY6" fmla="*/ 48798 h 432703"/>
                <a:gd name="connsiteX7" fmla="*/ 220058 w 340328"/>
                <a:gd name="connsiteY7" fmla="*/ 48798 h 432703"/>
                <a:gd name="connsiteX8" fmla="*/ 234350 w 340328"/>
                <a:gd name="connsiteY8" fmla="*/ 34575 h 432703"/>
                <a:gd name="connsiteX9" fmla="*/ 234350 w 340328"/>
                <a:gd name="connsiteY9" fmla="*/ 33012 h 432703"/>
                <a:gd name="connsiteX10" fmla="*/ 234350 w 340328"/>
                <a:gd name="connsiteY10" fmla="*/ 29672 h 432703"/>
                <a:gd name="connsiteX11" fmla="*/ 235747 w 340328"/>
                <a:gd name="connsiteY11" fmla="*/ 24662 h 432703"/>
                <a:gd name="connsiteX12" fmla="*/ 240261 w 340328"/>
                <a:gd name="connsiteY12" fmla="*/ 22076 h 432703"/>
                <a:gd name="connsiteX13" fmla="*/ 241711 w 340328"/>
                <a:gd name="connsiteY13" fmla="*/ 22076 h 432703"/>
                <a:gd name="connsiteX14" fmla="*/ 266696 w 340328"/>
                <a:gd name="connsiteY14" fmla="*/ 22076 h 432703"/>
                <a:gd name="connsiteX15" fmla="*/ 271532 w 340328"/>
                <a:gd name="connsiteY15" fmla="*/ 23584 h 432703"/>
                <a:gd name="connsiteX16" fmla="*/ 273896 w 340328"/>
                <a:gd name="connsiteY16" fmla="*/ 28110 h 432703"/>
                <a:gd name="connsiteX17" fmla="*/ 273896 w 340328"/>
                <a:gd name="connsiteY17" fmla="*/ 29834 h 432703"/>
                <a:gd name="connsiteX18" fmla="*/ 273896 w 340328"/>
                <a:gd name="connsiteY18" fmla="*/ 58172 h 432703"/>
                <a:gd name="connsiteX19" fmla="*/ 273896 w 340328"/>
                <a:gd name="connsiteY19" fmla="*/ 70833 h 432703"/>
                <a:gd name="connsiteX20" fmla="*/ 265890 w 340328"/>
                <a:gd name="connsiteY20" fmla="*/ 70833 h 432703"/>
                <a:gd name="connsiteX21" fmla="*/ 242356 w 340328"/>
                <a:gd name="connsiteY21" fmla="*/ 70833 h 432703"/>
                <a:gd name="connsiteX22" fmla="*/ 230052 w 340328"/>
                <a:gd name="connsiteY22" fmla="*/ 80585 h 432703"/>
                <a:gd name="connsiteX23" fmla="*/ 229998 w 340328"/>
                <a:gd name="connsiteY23" fmla="*/ 81716 h 432703"/>
                <a:gd name="connsiteX24" fmla="*/ 232846 w 340328"/>
                <a:gd name="connsiteY24" fmla="*/ 89582 h 432703"/>
                <a:gd name="connsiteX25" fmla="*/ 240422 w 340328"/>
                <a:gd name="connsiteY25" fmla="*/ 93084 h 432703"/>
                <a:gd name="connsiteX26" fmla="*/ 241765 w 340328"/>
                <a:gd name="connsiteY26" fmla="*/ 93084 h 432703"/>
                <a:gd name="connsiteX27" fmla="*/ 259335 w 340328"/>
                <a:gd name="connsiteY27" fmla="*/ 93192 h 432703"/>
                <a:gd name="connsiteX28" fmla="*/ 268254 w 340328"/>
                <a:gd name="connsiteY28" fmla="*/ 93192 h 432703"/>
                <a:gd name="connsiteX29" fmla="*/ 272822 w 340328"/>
                <a:gd name="connsiteY29" fmla="*/ 93192 h 432703"/>
                <a:gd name="connsiteX30" fmla="*/ 286308 w 340328"/>
                <a:gd name="connsiteY30" fmla="*/ 93353 h 432703"/>
                <a:gd name="connsiteX31" fmla="*/ 318117 w 340328"/>
                <a:gd name="connsiteY31" fmla="*/ 123847 h 432703"/>
                <a:gd name="connsiteX32" fmla="*/ 318278 w 340328"/>
                <a:gd name="connsiteY32" fmla="*/ 127510 h 432703"/>
                <a:gd name="connsiteX33" fmla="*/ 318385 w 340328"/>
                <a:gd name="connsiteY33" fmla="*/ 270874 h 432703"/>
                <a:gd name="connsiteX34" fmla="*/ 318385 w 340328"/>
                <a:gd name="connsiteY34" fmla="*/ 304385 h 432703"/>
                <a:gd name="connsiteX35" fmla="*/ 318385 w 340328"/>
                <a:gd name="connsiteY35" fmla="*/ 304385 h 432703"/>
                <a:gd name="connsiteX36" fmla="*/ 283675 w 340328"/>
                <a:gd name="connsiteY36" fmla="*/ 339619 h 432703"/>
                <a:gd name="connsiteX37" fmla="*/ 243592 w 340328"/>
                <a:gd name="connsiteY37" fmla="*/ 339727 h 432703"/>
                <a:gd name="connsiteX38" fmla="*/ 226183 w 340328"/>
                <a:gd name="connsiteY38" fmla="*/ 339727 h 432703"/>
                <a:gd name="connsiteX39" fmla="*/ 146393 w 340328"/>
                <a:gd name="connsiteY39" fmla="*/ 339727 h 432703"/>
                <a:gd name="connsiteX40" fmla="*/ 133014 w 340328"/>
                <a:gd name="connsiteY40" fmla="*/ 348186 h 432703"/>
                <a:gd name="connsiteX41" fmla="*/ 134357 w 340328"/>
                <a:gd name="connsiteY41" fmla="*/ 356644 h 432703"/>
                <a:gd name="connsiteX42" fmla="*/ 141235 w 340328"/>
                <a:gd name="connsiteY42" fmla="*/ 361654 h 432703"/>
                <a:gd name="connsiteX43" fmla="*/ 142900 w 340328"/>
                <a:gd name="connsiteY43" fmla="*/ 361924 h 432703"/>
                <a:gd name="connsiteX44" fmla="*/ 147736 w 340328"/>
                <a:gd name="connsiteY44" fmla="*/ 362032 h 432703"/>
                <a:gd name="connsiteX45" fmla="*/ 273842 w 340328"/>
                <a:gd name="connsiteY45" fmla="*/ 362032 h 432703"/>
                <a:gd name="connsiteX46" fmla="*/ 273842 w 340328"/>
                <a:gd name="connsiteY46" fmla="*/ 373022 h 432703"/>
                <a:gd name="connsiteX47" fmla="*/ 273681 w 340328"/>
                <a:gd name="connsiteY47" fmla="*/ 405348 h 432703"/>
                <a:gd name="connsiteX48" fmla="*/ 267610 w 340328"/>
                <a:gd name="connsiteY48" fmla="*/ 410735 h 432703"/>
                <a:gd name="connsiteX49" fmla="*/ 267126 w 340328"/>
                <a:gd name="connsiteY49" fmla="*/ 410735 h 432703"/>
                <a:gd name="connsiteX50" fmla="*/ 241174 w 340328"/>
                <a:gd name="connsiteY50" fmla="*/ 410735 h 432703"/>
                <a:gd name="connsiteX51" fmla="*/ 236553 w 340328"/>
                <a:gd name="connsiteY51" fmla="*/ 409119 h 432703"/>
                <a:gd name="connsiteX52" fmla="*/ 234404 w 340328"/>
                <a:gd name="connsiteY52" fmla="*/ 404701 h 432703"/>
                <a:gd name="connsiteX53" fmla="*/ 234458 w 340328"/>
                <a:gd name="connsiteY53" fmla="*/ 403139 h 432703"/>
                <a:gd name="connsiteX54" fmla="*/ 231126 w 340328"/>
                <a:gd name="connsiteY54" fmla="*/ 387461 h 432703"/>
                <a:gd name="connsiteX55" fmla="*/ 215007 w 340328"/>
                <a:gd name="connsiteY55" fmla="*/ 383905 h 432703"/>
                <a:gd name="connsiteX56" fmla="*/ 149402 w 340328"/>
                <a:gd name="connsiteY56" fmla="*/ 384013 h 432703"/>
                <a:gd name="connsiteX57" fmla="*/ 120226 w 340328"/>
                <a:gd name="connsiteY57" fmla="*/ 384013 h 432703"/>
                <a:gd name="connsiteX58" fmla="*/ 105933 w 340328"/>
                <a:gd name="connsiteY58" fmla="*/ 398236 h 432703"/>
                <a:gd name="connsiteX59" fmla="*/ 105933 w 340328"/>
                <a:gd name="connsiteY59" fmla="*/ 399798 h 432703"/>
                <a:gd name="connsiteX60" fmla="*/ 105933 w 340328"/>
                <a:gd name="connsiteY60" fmla="*/ 403139 h 432703"/>
                <a:gd name="connsiteX61" fmla="*/ 100023 w 340328"/>
                <a:gd name="connsiteY61" fmla="*/ 410735 h 432703"/>
                <a:gd name="connsiteX62" fmla="*/ 98626 w 340328"/>
                <a:gd name="connsiteY62" fmla="*/ 410735 h 432703"/>
                <a:gd name="connsiteX63" fmla="*/ 73641 w 340328"/>
                <a:gd name="connsiteY63" fmla="*/ 410735 h 432703"/>
                <a:gd name="connsiteX64" fmla="*/ 66441 w 340328"/>
                <a:gd name="connsiteY64" fmla="*/ 404701 h 432703"/>
                <a:gd name="connsiteX65" fmla="*/ 66441 w 340328"/>
                <a:gd name="connsiteY65" fmla="*/ 402977 h 432703"/>
                <a:gd name="connsiteX66" fmla="*/ 66441 w 340328"/>
                <a:gd name="connsiteY66" fmla="*/ 372699 h 432703"/>
                <a:gd name="connsiteX67" fmla="*/ 66441 w 340328"/>
                <a:gd name="connsiteY67" fmla="*/ 361978 h 432703"/>
                <a:gd name="connsiteX68" fmla="*/ 74877 w 340328"/>
                <a:gd name="connsiteY68" fmla="*/ 361978 h 432703"/>
                <a:gd name="connsiteX69" fmla="*/ 98035 w 340328"/>
                <a:gd name="connsiteY69" fmla="*/ 361978 h 432703"/>
                <a:gd name="connsiteX70" fmla="*/ 110339 w 340328"/>
                <a:gd name="connsiteY70" fmla="*/ 352226 h 432703"/>
                <a:gd name="connsiteX71" fmla="*/ 110393 w 340328"/>
                <a:gd name="connsiteY71" fmla="*/ 351095 h 432703"/>
                <a:gd name="connsiteX72" fmla="*/ 107545 w 340328"/>
                <a:gd name="connsiteY72" fmla="*/ 343229 h 432703"/>
                <a:gd name="connsiteX73" fmla="*/ 100023 w 340328"/>
                <a:gd name="connsiteY73" fmla="*/ 339727 h 432703"/>
                <a:gd name="connsiteX74" fmla="*/ 98626 w 340328"/>
                <a:gd name="connsiteY74" fmla="*/ 339727 h 432703"/>
                <a:gd name="connsiteX75" fmla="*/ 81056 w 340328"/>
                <a:gd name="connsiteY75" fmla="*/ 339619 h 432703"/>
                <a:gd name="connsiteX76" fmla="*/ 72190 w 340328"/>
                <a:gd name="connsiteY76" fmla="*/ 339619 h 432703"/>
                <a:gd name="connsiteX77" fmla="*/ 67516 w 340328"/>
                <a:gd name="connsiteY77" fmla="*/ 339619 h 432703"/>
                <a:gd name="connsiteX78" fmla="*/ 54083 w 340328"/>
                <a:gd name="connsiteY78" fmla="*/ 339458 h 432703"/>
                <a:gd name="connsiteX79" fmla="*/ 31086 w 340328"/>
                <a:gd name="connsiteY79" fmla="*/ 329221 h 432703"/>
                <a:gd name="connsiteX80" fmla="*/ 22060 w 340328"/>
                <a:gd name="connsiteY80" fmla="*/ 305731 h 432703"/>
                <a:gd name="connsiteX81" fmla="*/ 22060 w 340328"/>
                <a:gd name="connsiteY81" fmla="*/ 305193 h 432703"/>
                <a:gd name="connsiteX82" fmla="*/ 22060 w 340328"/>
                <a:gd name="connsiteY82" fmla="*/ 155741 h 432703"/>
                <a:gd name="connsiteX83" fmla="*/ 22812 w 340328"/>
                <a:gd name="connsiteY83" fmla="*/ 119860 h 432703"/>
                <a:gd name="connsiteX84" fmla="*/ 56716 w 340328"/>
                <a:gd name="connsiteY84" fmla="*/ 93138 h 432703"/>
                <a:gd name="connsiteX85" fmla="*/ 96369 w 340328"/>
                <a:gd name="connsiteY85" fmla="*/ 93030 h 432703"/>
                <a:gd name="connsiteX86" fmla="*/ 114154 w 340328"/>
                <a:gd name="connsiteY86" fmla="*/ 93030 h 432703"/>
                <a:gd name="connsiteX87" fmla="*/ 193945 w 340328"/>
                <a:gd name="connsiteY87" fmla="*/ 93030 h 432703"/>
                <a:gd name="connsiteX88" fmla="*/ 207324 w 340328"/>
                <a:gd name="connsiteY88" fmla="*/ 84571 h 432703"/>
                <a:gd name="connsiteX89" fmla="*/ 199103 w 340328"/>
                <a:gd name="connsiteY89" fmla="*/ 71103 h 432703"/>
                <a:gd name="connsiteX90" fmla="*/ 197437 w 340328"/>
                <a:gd name="connsiteY90" fmla="*/ 70833 h 432703"/>
                <a:gd name="connsiteX91" fmla="*/ 192601 w 340328"/>
                <a:gd name="connsiteY91" fmla="*/ 70725 h 432703"/>
                <a:gd name="connsiteX92" fmla="*/ 66495 w 340328"/>
                <a:gd name="connsiteY92" fmla="*/ 70725 h 432703"/>
                <a:gd name="connsiteX93" fmla="*/ 66495 w 340328"/>
                <a:gd name="connsiteY93" fmla="*/ 59896 h 432703"/>
                <a:gd name="connsiteX94" fmla="*/ 66656 w 340328"/>
                <a:gd name="connsiteY94" fmla="*/ 27409 h 432703"/>
                <a:gd name="connsiteX95" fmla="*/ 68590 w 340328"/>
                <a:gd name="connsiteY95" fmla="*/ 23476 h 432703"/>
                <a:gd name="connsiteX96" fmla="*/ 72728 w 340328"/>
                <a:gd name="connsiteY96" fmla="*/ 22022 h 432703"/>
                <a:gd name="connsiteX97" fmla="*/ 73265 w 340328"/>
                <a:gd name="connsiteY97" fmla="*/ 22022 h 432703"/>
                <a:gd name="connsiteX98" fmla="*/ 339985 w 340328"/>
                <a:gd name="connsiteY98" fmla="*/ 123308 h 432703"/>
                <a:gd name="connsiteX99" fmla="*/ 304523 w 340328"/>
                <a:gd name="connsiteY99" fmla="*/ 74551 h 432703"/>
                <a:gd name="connsiteX100" fmla="*/ 298075 w 340328"/>
                <a:gd name="connsiteY100" fmla="*/ 72449 h 432703"/>
                <a:gd name="connsiteX101" fmla="*/ 296248 w 340328"/>
                <a:gd name="connsiteY101" fmla="*/ 71911 h 432703"/>
                <a:gd name="connsiteX102" fmla="*/ 296248 w 340328"/>
                <a:gd name="connsiteY102" fmla="*/ 56341 h 432703"/>
                <a:gd name="connsiteX103" fmla="*/ 296248 w 340328"/>
                <a:gd name="connsiteY103" fmla="*/ 30426 h 432703"/>
                <a:gd name="connsiteX104" fmla="*/ 269114 w 340328"/>
                <a:gd name="connsiteY104" fmla="*/ 40 h 432703"/>
                <a:gd name="connsiteX105" fmla="*/ 265783 w 340328"/>
                <a:gd name="connsiteY105" fmla="*/ 40 h 432703"/>
                <a:gd name="connsiteX106" fmla="*/ 257347 w 340328"/>
                <a:gd name="connsiteY106" fmla="*/ 40 h 432703"/>
                <a:gd name="connsiteX107" fmla="*/ 240422 w 340328"/>
                <a:gd name="connsiteY107" fmla="*/ 40 h 432703"/>
                <a:gd name="connsiteX108" fmla="*/ 212750 w 340328"/>
                <a:gd name="connsiteY108" fmla="*/ 23853 h 432703"/>
                <a:gd name="connsiteX109" fmla="*/ 210118 w 340328"/>
                <a:gd name="connsiteY109" fmla="*/ 26440 h 432703"/>
                <a:gd name="connsiteX110" fmla="*/ 130327 w 340328"/>
                <a:gd name="connsiteY110" fmla="*/ 26440 h 432703"/>
                <a:gd name="connsiteX111" fmla="*/ 127694 w 340328"/>
                <a:gd name="connsiteY111" fmla="*/ 24446 h 432703"/>
                <a:gd name="connsiteX112" fmla="*/ 106041 w 340328"/>
                <a:gd name="connsiteY112" fmla="*/ 795 h 432703"/>
                <a:gd name="connsiteX113" fmla="*/ 98411 w 340328"/>
                <a:gd name="connsiteY113" fmla="*/ 94 h 432703"/>
                <a:gd name="connsiteX114" fmla="*/ 78692 w 340328"/>
                <a:gd name="connsiteY114" fmla="*/ 94 h 432703"/>
                <a:gd name="connsiteX115" fmla="*/ 74716 w 340328"/>
                <a:gd name="connsiteY115" fmla="*/ 94 h 432703"/>
                <a:gd name="connsiteX116" fmla="*/ 44089 w 340328"/>
                <a:gd name="connsiteY116" fmla="*/ 26978 h 432703"/>
                <a:gd name="connsiteX117" fmla="*/ 44089 w 340328"/>
                <a:gd name="connsiteY117" fmla="*/ 30319 h 432703"/>
                <a:gd name="connsiteX118" fmla="*/ 44035 w 340328"/>
                <a:gd name="connsiteY118" fmla="*/ 60220 h 432703"/>
                <a:gd name="connsiteX119" fmla="*/ 44035 w 340328"/>
                <a:gd name="connsiteY119" fmla="*/ 71911 h 432703"/>
                <a:gd name="connsiteX120" fmla="*/ 43874 w 340328"/>
                <a:gd name="connsiteY120" fmla="*/ 71965 h 432703"/>
                <a:gd name="connsiteX121" fmla="*/ 40919 w 340328"/>
                <a:gd name="connsiteY121" fmla="*/ 72880 h 432703"/>
                <a:gd name="connsiteX122" fmla="*/ 406 w 340328"/>
                <a:gd name="connsiteY122" fmla="*/ 120776 h 432703"/>
                <a:gd name="connsiteX123" fmla="*/ 191 w 340328"/>
                <a:gd name="connsiteY123" fmla="*/ 122823 h 432703"/>
                <a:gd name="connsiteX124" fmla="*/ 30 w 340328"/>
                <a:gd name="connsiteY124" fmla="*/ 154287 h 432703"/>
                <a:gd name="connsiteX125" fmla="*/ 30 w 340328"/>
                <a:gd name="connsiteY125" fmla="*/ 166516 h 432703"/>
                <a:gd name="connsiteX126" fmla="*/ 30 w 340328"/>
                <a:gd name="connsiteY126" fmla="*/ 210587 h 432703"/>
                <a:gd name="connsiteX127" fmla="*/ 191 w 340328"/>
                <a:gd name="connsiteY127" fmla="*/ 308156 h 432703"/>
                <a:gd name="connsiteX128" fmla="*/ 35707 w 340328"/>
                <a:gd name="connsiteY128" fmla="*/ 358206 h 432703"/>
                <a:gd name="connsiteX129" fmla="*/ 42209 w 340328"/>
                <a:gd name="connsiteY129" fmla="*/ 360308 h 432703"/>
                <a:gd name="connsiteX130" fmla="*/ 43982 w 340328"/>
                <a:gd name="connsiteY130" fmla="*/ 360846 h 432703"/>
                <a:gd name="connsiteX131" fmla="*/ 43982 w 340328"/>
                <a:gd name="connsiteY131" fmla="*/ 376363 h 432703"/>
                <a:gd name="connsiteX132" fmla="*/ 43982 w 340328"/>
                <a:gd name="connsiteY132" fmla="*/ 402277 h 432703"/>
                <a:gd name="connsiteX133" fmla="*/ 71116 w 340328"/>
                <a:gd name="connsiteY133" fmla="*/ 432663 h 432703"/>
                <a:gd name="connsiteX134" fmla="*/ 74501 w 340328"/>
                <a:gd name="connsiteY134" fmla="*/ 432663 h 432703"/>
                <a:gd name="connsiteX135" fmla="*/ 82937 w 340328"/>
                <a:gd name="connsiteY135" fmla="*/ 432663 h 432703"/>
                <a:gd name="connsiteX136" fmla="*/ 99862 w 340328"/>
                <a:gd name="connsiteY136" fmla="*/ 432663 h 432703"/>
                <a:gd name="connsiteX137" fmla="*/ 127533 w 340328"/>
                <a:gd name="connsiteY137" fmla="*/ 408850 h 432703"/>
                <a:gd name="connsiteX138" fmla="*/ 130220 w 340328"/>
                <a:gd name="connsiteY138" fmla="*/ 406264 h 432703"/>
                <a:gd name="connsiteX139" fmla="*/ 210010 w 340328"/>
                <a:gd name="connsiteY139" fmla="*/ 406264 h 432703"/>
                <a:gd name="connsiteX140" fmla="*/ 212643 w 340328"/>
                <a:gd name="connsiteY140" fmla="*/ 408257 h 432703"/>
                <a:gd name="connsiteX141" fmla="*/ 234297 w 340328"/>
                <a:gd name="connsiteY141" fmla="*/ 431908 h 432703"/>
                <a:gd name="connsiteX142" fmla="*/ 241926 w 340328"/>
                <a:gd name="connsiteY142" fmla="*/ 432609 h 432703"/>
                <a:gd name="connsiteX143" fmla="*/ 260786 w 340328"/>
                <a:gd name="connsiteY143" fmla="*/ 432609 h 432703"/>
                <a:gd name="connsiteX144" fmla="*/ 265675 w 340328"/>
                <a:gd name="connsiteY144" fmla="*/ 432609 h 432703"/>
                <a:gd name="connsiteX145" fmla="*/ 267610 w 340328"/>
                <a:gd name="connsiteY145" fmla="*/ 432663 h 432703"/>
                <a:gd name="connsiteX146" fmla="*/ 296302 w 340328"/>
                <a:gd name="connsiteY146" fmla="*/ 405725 h 432703"/>
                <a:gd name="connsiteX147" fmla="*/ 296302 w 340328"/>
                <a:gd name="connsiteY147" fmla="*/ 402331 h 432703"/>
                <a:gd name="connsiteX148" fmla="*/ 296356 w 340328"/>
                <a:gd name="connsiteY148" fmla="*/ 372322 h 432703"/>
                <a:gd name="connsiteX149" fmla="*/ 296356 w 340328"/>
                <a:gd name="connsiteY149" fmla="*/ 360685 h 432703"/>
                <a:gd name="connsiteX150" fmla="*/ 296678 w 340328"/>
                <a:gd name="connsiteY150" fmla="*/ 360577 h 432703"/>
                <a:gd name="connsiteX151" fmla="*/ 299472 w 340328"/>
                <a:gd name="connsiteY151" fmla="*/ 359715 h 432703"/>
                <a:gd name="connsiteX152" fmla="*/ 340093 w 340328"/>
                <a:gd name="connsiteY152" fmla="*/ 307940 h 432703"/>
                <a:gd name="connsiteX153" fmla="*/ 340039 w 340328"/>
                <a:gd name="connsiteY153" fmla="*/ 123200 h 43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340328" h="432703">
                  <a:moveTo>
                    <a:pt x="73211" y="22129"/>
                  </a:moveTo>
                  <a:cubicBezTo>
                    <a:pt x="82023" y="21860"/>
                    <a:pt x="90728" y="21860"/>
                    <a:pt x="99163" y="22129"/>
                  </a:cubicBezTo>
                  <a:cubicBezTo>
                    <a:pt x="102710" y="21968"/>
                    <a:pt x="105719" y="24608"/>
                    <a:pt x="105933" y="28110"/>
                  </a:cubicBezTo>
                  <a:cubicBezTo>
                    <a:pt x="105933" y="28541"/>
                    <a:pt x="105933" y="29026"/>
                    <a:pt x="105880" y="29672"/>
                  </a:cubicBezTo>
                  <a:cubicBezTo>
                    <a:pt x="105450" y="37646"/>
                    <a:pt x="106471" y="42441"/>
                    <a:pt x="109211" y="45350"/>
                  </a:cubicBezTo>
                  <a:cubicBezTo>
                    <a:pt x="112704" y="49013"/>
                    <a:pt x="118292" y="48960"/>
                    <a:pt x="125330" y="48906"/>
                  </a:cubicBezTo>
                  <a:cubicBezTo>
                    <a:pt x="147199" y="48744"/>
                    <a:pt x="169067" y="48798"/>
                    <a:pt x="190936" y="48798"/>
                  </a:cubicBezTo>
                  <a:cubicBezTo>
                    <a:pt x="200661" y="48798"/>
                    <a:pt x="210386" y="48798"/>
                    <a:pt x="220058" y="48798"/>
                  </a:cubicBezTo>
                  <a:cubicBezTo>
                    <a:pt x="230320" y="48798"/>
                    <a:pt x="234297" y="44811"/>
                    <a:pt x="234350" y="34575"/>
                  </a:cubicBezTo>
                  <a:lnTo>
                    <a:pt x="234350" y="33012"/>
                  </a:lnTo>
                  <a:cubicBezTo>
                    <a:pt x="234350" y="31989"/>
                    <a:pt x="234350" y="30965"/>
                    <a:pt x="234350" y="29672"/>
                  </a:cubicBezTo>
                  <a:cubicBezTo>
                    <a:pt x="234135" y="27894"/>
                    <a:pt x="234619" y="26062"/>
                    <a:pt x="235747" y="24662"/>
                  </a:cubicBezTo>
                  <a:cubicBezTo>
                    <a:pt x="236876" y="23207"/>
                    <a:pt x="238488" y="22345"/>
                    <a:pt x="240261" y="22076"/>
                  </a:cubicBezTo>
                  <a:cubicBezTo>
                    <a:pt x="240691" y="22076"/>
                    <a:pt x="241067" y="22022"/>
                    <a:pt x="241711" y="22076"/>
                  </a:cubicBezTo>
                  <a:cubicBezTo>
                    <a:pt x="249556" y="21860"/>
                    <a:pt x="257884" y="21860"/>
                    <a:pt x="266696" y="22076"/>
                  </a:cubicBezTo>
                  <a:cubicBezTo>
                    <a:pt x="268469" y="21914"/>
                    <a:pt x="270189" y="22453"/>
                    <a:pt x="271532" y="23584"/>
                  </a:cubicBezTo>
                  <a:cubicBezTo>
                    <a:pt x="272875" y="24716"/>
                    <a:pt x="273735" y="26332"/>
                    <a:pt x="273896" y="28110"/>
                  </a:cubicBezTo>
                  <a:cubicBezTo>
                    <a:pt x="273896" y="28595"/>
                    <a:pt x="273896" y="29079"/>
                    <a:pt x="273896" y="29834"/>
                  </a:cubicBezTo>
                  <a:cubicBezTo>
                    <a:pt x="273896" y="39208"/>
                    <a:pt x="273896" y="48582"/>
                    <a:pt x="273896" y="58172"/>
                  </a:cubicBezTo>
                  <a:lnTo>
                    <a:pt x="273896" y="70833"/>
                  </a:lnTo>
                  <a:cubicBezTo>
                    <a:pt x="273896" y="70833"/>
                    <a:pt x="265890" y="70833"/>
                    <a:pt x="265890" y="70833"/>
                  </a:cubicBezTo>
                  <a:cubicBezTo>
                    <a:pt x="257884" y="70833"/>
                    <a:pt x="249986" y="70833"/>
                    <a:pt x="242356" y="70833"/>
                  </a:cubicBezTo>
                  <a:cubicBezTo>
                    <a:pt x="236338" y="70133"/>
                    <a:pt x="230804" y="74497"/>
                    <a:pt x="230052" y="80585"/>
                  </a:cubicBezTo>
                  <a:cubicBezTo>
                    <a:pt x="230052" y="80962"/>
                    <a:pt x="229998" y="81393"/>
                    <a:pt x="229998" y="81716"/>
                  </a:cubicBezTo>
                  <a:cubicBezTo>
                    <a:pt x="229891" y="84625"/>
                    <a:pt x="230911" y="87427"/>
                    <a:pt x="232846" y="89582"/>
                  </a:cubicBezTo>
                  <a:cubicBezTo>
                    <a:pt x="234834" y="91737"/>
                    <a:pt x="237520" y="92976"/>
                    <a:pt x="240422" y="93084"/>
                  </a:cubicBezTo>
                  <a:cubicBezTo>
                    <a:pt x="240959" y="93084"/>
                    <a:pt x="241496" y="93084"/>
                    <a:pt x="241765" y="93084"/>
                  </a:cubicBezTo>
                  <a:cubicBezTo>
                    <a:pt x="247622" y="93245"/>
                    <a:pt x="253478" y="93192"/>
                    <a:pt x="259335" y="93192"/>
                  </a:cubicBezTo>
                  <a:cubicBezTo>
                    <a:pt x="262290" y="93192"/>
                    <a:pt x="265246" y="93192"/>
                    <a:pt x="268254" y="93192"/>
                  </a:cubicBezTo>
                  <a:lnTo>
                    <a:pt x="272822" y="93192"/>
                  </a:lnTo>
                  <a:cubicBezTo>
                    <a:pt x="277228" y="93138"/>
                    <a:pt x="281795" y="93084"/>
                    <a:pt x="286308" y="93353"/>
                  </a:cubicBezTo>
                  <a:cubicBezTo>
                    <a:pt x="303341" y="93730"/>
                    <a:pt x="316988" y="106876"/>
                    <a:pt x="318117" y="123847"/>
                  </a:cubicBezTo>
                  <a:cubicBezTo>
                    <a:pt x="318170" y="125086"/>
                    <a:pt x="318278" y="126325"/>
                    <a:pt x="318278" y="127510"/>
                  </a:cubicBezTo>
                  <a:cubicBezTo>
                    <a:pt x="318439" y="187851"/>
                    <a:pt x="318439" y="220015"/>
                    <a:pt x="318385" y="270874"/>
                  </a:cubicBezTo>
                  <a:lnTo>
                    <a:pt x="318385" y="304385"/>
                  </a:lnTo>
                  <a:lnTo>
                    <a:pt x="318385" y="304385"/>
                  </a:lnTo>
                  <a:cubicBezTo>
                    <a:pt x="318385" y="325558"/>
                    <a:pt x="304738" y="339404"/>
                    <a:pt x="283675" y="339619"/>
                  </a:cubicBezTo>
                  <a:cubicBezTo>
                    <a:pt x="270350" y="339781"/>
                    <a:pt x="256756" y="339727"/>
                    <a:pt x="243592" y="339727"/>
                  </a:cubicBezTo>
                  <a:cubicBezTo>
                    <a:pt x="237789" y="339727"/>
                    <a:pt x="231986" y="339727"/>
                    <a:pt x="226183" y="339727"/>
                  </a:cubicBezTo>
                  <a:lnTo>
                    <a:pt x="146393" y="339727"/>
                  </a:lnTo>
                  <a:cubicBezTo>
                    <a:pt x="136829" y="339727"/>
                    <a:pt x="133820" y="344360"/>
                    <a:pt x="133014" y="348186"/>
                  </a:cubicBezTo>
                  <a:cubicBezTo>
                    <a:pt x="132315" y="351095"/>
                    <a:pt x="132799" y="354112"/>
                    <a:pt x="134357" y="356644"/>
                  </a:cubicBezTo>
                  <a:cubicBezTo>
                    <a:pt x="135915" y="359176"/>
                    <a:pt x="138333" y="360954"/>
                    <a:pt x="141235" y="361654"/>
                  </a:cubicBezTo>
                  <a:cubicBezTo>
                    <a:pt x="141772" y="361762"/>
                    <a:pt x="142363" y="361870"/>
                    <a:pt x="142900" y="361924"/>
                  </a:cubicBezTo>
                  <a:cubicBezTo>
                    <a:pt x="144512" y="362085"/>
                    <a:pt x="146178" y="362085"/>
                    <a:pt x="147736" y="362032"/>
                  </a:cubicBezTo>
                  <a:lnTo>
                    <a:pt x="273842" y="362032"/>
                  </a:lnTo>
                  <a:cubicBezTo>
                    <a:pt x="273842" y="365695"/>
                    <a:pt x="273842" y="369359"/>
                    <a:pt x="273842" y="373022"/>
                  </a:cubicBezTo>
                  <a:cubicBezTo>
                    <a:pt x="273842" y="384175"/>
                    <a:pt x="273950" y="394680"/>
                    <a:pt x="273681" y="405348"/>
                  </a:cubicBezTo>
                  <a:cubicBezTo>
                    <a:pt x="273466" y="408526"/>
                    <a:pt x="270780" y="410951"/>
                    <a:pt x="267610" y="410735"/>
                  </a:cubicBezTo>
                  <a:lnTo>
                    <a:pt x="267126" y="410735"/>
                  </a:lnTo>
                  <a:cubicBezTo>
                    <a:pt x="258261" y="410951"/>
                    <a:pt x="249556" y="410951"/>
                    <a:pt x="241174" y="410735"/>
                  </a:cubicBezTo>
                  <a:cubicBezTo>
                    <a:pt x="239455" y="410843"/>
                    <a:pt x="237843" y="410304"/>
                    <a:pt x="236553" y="409119"/>
                  </a:cubicBezTo>
                  <a:cubicBezTo>
                    <a:pt x="235264" y="407988"/>
                    <a:pt x="234511" y="406425"/>
                    <a:pt x="234404" y="404701"/>
                  </a:cubicBezTo>
                  <a:cubicBezTo>
                    <a:pt x="234404" y="404216"/>
                    <a:pt x="234404" y="403785"/>
                    <a:pt x="234458" y="403139"/>
                  </a:cubicBezTo>
                  <a:cubicBezTo>
                    <a:pt x="234888" y="395165"/>
                    <a:pt x="233867" y="390316"/>
                    <a:pt x="231126" y="387461"/>
                  </a:cubicBezTo>
                  <a:cubicBezTo>
                    <a:pt x="227634" y="383797"/>
                    <a:pt x="222100" y="383851"/>
                    <a:pt x="215007" y="383905"/>
                  </a:cubicBezTo>
                  <a:cubicBezTo>
                    <a:pt x="193139" y="384067"/>
                    <a:pt x="171270" y="384013"/>
                    <a:pt x="149402" y="384013"/>
                  </a:cubicBezTo>
                  <a:cubicBezTo>
                    <a:pt x="139676" y="384013"/>
                    <a:pt x="129951" y="384013"/>
                    <a:pt x="120226" y="384013"/>
                  </a:cubicBezTo>
                  <a:cubicBezTo>
                    <a:pt x="110017" y="384013"/>
                    <a:pt x="105987" y="388000"/>
                    <a:pt x="105933" y="398236"/>
                  </a:cubicBezTo>
                  <a:lnTo>
                    <a:pt x="105933" y="399798"/>
                  </a:lnTo>
                  <a:cubicBezTo>
                    <a:pt x="105933" y="400822"/>
                    <a:pt x="105933" y="401846"/>
                    <a:pt x="105933" y="403139"/>
                  </a:cubicBezTo>
                  <a:cubicBezTo>
                    <a:pt x="106363" y="406856"/>
                    <a:pt x="103730" y="410250"/>
                    <a:pt x="100023" y="410735"/>
                  </a:cubicBezTo>
                  <a:cubicBezTo>
                    <a:pt x="99593" y="410789"/>
                    <a:pt x="99163" y="410789"/>
                    <a:pt x="98626" y="410735"/>
                  </a:cubicBezTo>
                  <a:cubicBezTo>
                    <a:pt x="90728" y="410951"/>
                    <a:pt x="82399" y="410951"/>
                    <a:pt x="73641" y="410735"/>
                  </a:cubicBezTo>
                  <a:cubicBezTo>
                    <a:pt x="69987" y="411112"/>
                    <a:pt x="66764" y="408365"/>
                    <a:pt x="66441" y="404701"/>
                  </a:cubicBezTo>
                  <a:cubicBezTo>
                    <a:pt x="66441" y="404216"/>
                    <a:pt x="66441" y="403731"/>
                    <a:pt x="66441" y="402977"/>
                  </a:cubicBezTo>
                  <a:cubicBezTo>
                    <a:pt x="66441" y="392956"/>
                    <a:pt x="66441" y="382935"/>
                    <a:pt x="66441" y="372699"/>
                  </a:cubicBezTo>
                  <a:lnTo>
                    <a:pt x="66441" y="361978"/>
                  </a:lnTo>
                  <a:cubicBezTo>
                    <a:pt x="66441" y="361978"/>
                    <a:pt x="74877" y="361978"/>
                    <a:pt x="74877" y="361978"/>
                  </a:cubicBezTo>
                  <a:cubicBezTo>
                    <a:pt x="82775" y="361978"/>
                    <a:pt x="90513" y="361978"/>
                    <a:pt x="98035" y="361978"/>
                  </a:cubicBezTo>
                  <a:cubicBezTo>
                    <a:pt x="104107" y="362678"/>
                    <a:pt x="109587" y="358314"/>
                    <a:pt x="110339" y="352226"/>
                  </a:cubicBezTo>
                  <a:cubicBezTo>
                    <a:pt x="110339" y="351849"/>
                    <a:pt x="110393" y="351418"/>
                    <a:pt x="110393" y="351095"/>
                  </a:cubicBezTo>
                  <a:cubicBezTo>
                    <a:pt x="110501" y="348186"/>
                    <a:pt x="109480" y="345384"/>
                    <a:pt x="107545" y="343229"/>
                  </a:cubicBezTo>
                  <a:cubicBezTo>
                    <a:pt x="105611" y="341074"/>
                    <a:pt x="102871" y="339835"/>
                    <a:pt x="100023" y="339727"/>
                  </a:cubicBezTo>
                  <a:cubicBezTo>
                    <a:pt x="99486" y="339727"/>
                    <a:pt x="98948" y="339727"/>
                    <a:pt x="98626" y="339727"/>
                  </a:cubicBezTo>
                  <a:cubicBezTo>
                    <a:pt x="92769" y="339619"/>
                    <a:pt x="86913" y="339619"/>
                    <a:pt x="81056" y="339619"/>
                  </a:cubicBezTo>
                  <a:cubicBezTo>
                    <a:pt x="78101" y="339619"/>
                    <a:pt x="75146" y="339619"/>
                    <a:pt x="72190" y="339619"/>
                  </a:cubicBezTo>
                  <a:lnTo>
                    <a:pt x="67516" y="339619"/>
                  </a:lnTo>
                  <a:cubicBezTo>
                    <a:pt x="63110" y="339673"/>
                    <a:pt x="58597" y="339727"/>
                    <a:pt x="54083" y="339458"/>
                  </a:cubicBezTo>
                  <a:cubicBezTo>
                    <a:pt x="45325" y="339242"/>
                    <a:pt x="37158" y="335632"/>
                    <a:pt x="31086" y="329221"/>
                  </a:cubicBezTo>
                  <a:cubicBezTo>
                    <a:pt x="25015" y="322864"/>
                    <a:pt x="21845" y="314513"/>
                    <a:pt x="22060" y="305731"/>
                  </a:cubicBezTo>
                  <a:lnTo>
                    <a:pt x="22060" y="305193"/>
                  </a:lnTo>
                  <a:cubicBezTo>
                    <a:pt x="22060" y="241835"/>
                    <a:pt x="22060" y="219153"/>
                    <a:pt x="22060" y="155741"/>
                  </a:cubicBezTo>
                  <a:cubicBezTo>
                    <a:pt x="21576" y="143781"/>
                    <a:pt x="21845" y="131605"/>
                    <a:pt x="22812" y="119860"/>
                  </a:cubicBezTo>
                  <a:cubicBezTo>
                    <a:pt x="26089" y="103320"/>
                    <a:pt x="38770" y="93353"/>
                    <a:pt x="56716" y="93138"/>
                  </a:cubicBezTo>
                  <a:cubicBezTo>
                    <a:pt x="69880" y="92976"/>
                    <a:pt x="83366" y="93030"/>
                    <a:pt x="96369" y="93030"/>
                  </a:cubicBezTo>
                  <a:cubicBezTo>
                    <a:pt x="102280" y="93030"/>
                    <a:pt x="108244" y="93030"/>
                    <a:pt x="114154" y="93030"/>
                  </a:cubicBezTo>
                  <a:lnTo>
                    <a:pt x="193945" y="93030"/>
                  </a:lnTo>
                  <a:cubicBezTo>
                    <a:pt x="201628" y="93030"/>
                    <a:pt x="206088" y="90175"/>
                    <a:pt x="207324" y="84571"/>
                  </a:cubicBezTo>
                  <a:cubicBezTo>
                    <a:pt x="208721" y="78591"/>
                    <a:pt x="205067" y="72557"/>
                    <a:pt x="199103" y="71103"/>
                  </a:cubicBezTo>
                  <a:cubicBezTo>
                    <a:pt x="198565" y="70995"/>
                    <a:pt x="197974" y="70887"/>
                    <a:pt x="197437" y="70833"/>
                  </a:cubicBezTo>
                  <a:cubicBezTo>
                    <a:pt x="195825" y="70725"/>
                    <a:pt x="194160" y="70672"/>
                    <a:pt x="192601" y="70725"/>
                  </a:cubicBezTo>
                  <a:lnTo>
                    <a:pt x="66495" y="70725"/>
                  </a:lnTo>
                  <a:cubicBezTo>
                    <a:pt x="66495" y="67116"/>
                    <a:pt x="66495" y="63506"/>
                    <a:pt x="66495" y="59896"/>
                  </a:cubicBezTo>
                  <a:cubicBezTo>
                    <a:pt x="66495" y="48690"/>
                    <a:pt x="66441" y="38077"/>
                    <a:pt x="66656" y="27409"/>
                  </a:cubicBezTo>
                  <a:cubicBezTo>
                    <a:pt x="66764" y="25901"/>
                    <a:pt x="67408" y="24500"/>
                    <a:pt x="68590" y="23476"/>
                  </a:cubicBezTo>
                  <a:cubicBezTo>
                    <a:pt x="69719" y="22453"/>
                    <a:pt x="71223" y="21968"/>
                    <a:pt x="72728" y="22022"/>
                  </a:cubicBezTo>
                  <a:lnTo>
                    <a:pt x="73265" y="22022"/>
                  </a:lnTo>
                  <a:close/>
                  <a:moveTo>
                    <a:pt x="339985" y="123308"/>
                  </a:moveTo>
                  <a:cubicBezTo>
                    <a:pt x="339125" y="101219"/>
                    <a:pt x="325209" y="82093"/>
                    <a:pt x="304523" y="74551"/>
                  </a:cubicBezTo>
                  <a:cubicBezTo>
                    <a:pt x="302481" y="73742"/>
                    <a:pt x="300332" y="73096"/>
                    <a:pt x="298075" y="72449"/>
                  </a:cubicBezTo>
                  <a:cubicBezTo>
                    <a:pt x="297484" y="72288"/>
                    <a:pt x="296893" y="72072"/>
                    <a:pt x="296248" y="71911"/>
                  </a:cubicBezTo>
                  <a:lnTo>
                    <a:pt x="296248" y="56341"/>
                  </a:lnTo>
                  <a:cubicBezTo>
                    <a:pt x="296248" y="47667"/>
                    <a:pt x="296302" y="38993"/>
                    <a:pt x="296248" y="30426"/>
                  </a:cubicBezTo>
                  <a:cubicBezTo>
                    <a:pt x="297108" y="14533"/>
                    <a:pt x="284911" y="902"/>
                    <a:pt x="269114" y="40"/>
                  </a:cubicBezTo>
                  <a:cubicBezTo>
                    <a:pt x="267932" y="-13"/>
                    <a:pt x="266804" y="-13"/>
                    <a:pt x="265783" y="40"/>
                  </a:cubicBezTo>
                  <a:lnTo>
                    <a:pt x="257347" y="40"/>
                  </a:lnTo>
                  <a:cubicBezTo>
                    <a:pt x="251705" y="40"/>
                    <a:pt x="246010" y="40"/>
                    <a:pt x="240422" y="40"/>
                  </a:cubicBezTo>
                  <a:cubicBezTo>
                    <a:pt x="226506" y="40"/>
                    <a:pt x="214900" y="10115"/>
                    <a:pt x="212750" y="23853"/>
                  </a:cubicBezTo>
                  <a:cubicBezTo>
                    <a:pt x="212374" y="26332"/>
                    <a:pt x="211998" y="26440"/>
                    <a:pt x="210118" y="26440"/>
                  </a:cubicBezTo>
                  <a:cubicBezTo>
                    <a:pt x="183789" y="26332"/>
                    <a:pt x="156924" y="26278"/>
                    <a:pt x="130327" y="26440"/>
                  </a:cubicBezTo>
                  <a:cubicBezTo>
                    <a:pt x="128178" y="26440"/>
                    <a:pt x="127963" y="26278"/>
                    <a:pt x="127694" y="24446"/>
                  </a:cubicBezTo>
                  <a:cubicBezTo>
                    <a:pt x="126297" y="12701"/>
                    <a:pt x="117593" y="3165"/>
                    <a:pt x="106041" y="795"/>
                  </a:cubicBezTo>
                  <a:cubicBezTo>
                    <a:pt x="103516" y="256"/>
                    <a:pt x="100936" y="-13"/>
                    <a:pt x="98411" y="94"/>
                  </a:cubicBezTo>
                  <a:cubicBezTo>
                    <a:pt x="91856" y="40"/>
                    <a:pt x="85247" y="40"/>
                    <a:pt x="78692" y="94"/>
                  </a:cubicBezTo>
                  <a:lnTo>
                    <a:pt x="74716" y="94"/>
                  </a:lnTo>
                  <a:cubicBezTo>
                    <a:pt x="58919" y="-929"/>
                    <a:pt x="45164" y="11085"/>
                    <a:pt x="44089" y="26978"/>
                  </a:cubicBezTo>
                  <a:cubicBezTo>
                    <a:pt x="44035" y="28164"/>
                    <a:pt x="43982" y="29295"/>
                    <a:pt x="44089" y="30319"/>
                  </a:cubicBezTo>
                  <a:cubicBezTo>
                    <a:pt x="43982" y="40286"/>
                    <a:pt x="43982" y="50253"/>
                    <a:pt x="44035" y="60220"/>
                  </a:cubicBezTo>
                  <a:lnTo>
                    <a:pt x="44035" y="71911"/>
                  </a:lnTo>
                  <a:cubicBezTo>
                    <a:pt x="44035" y="71911"/>
                    <a:pt x="43874" y="71965"/>
                    <a:pt x="43874" y="71965"/>
                  </a:cubicBezTo>
                  <a:cubicBezTo>
                    <a:pt x="42800" y="72288"/>
                    <a:pt x="41886" y="72611"/>
                    <a:pt x="40919" y="72880"/>
                  </a:cubicBezTo>
                  <a:cubicBezTo>
                    <a:pt x="18406" y="78699"/>
                    <a:pt x="2394" y="97771"/>
                    <a:pt x="406" y="120776"/>
                  </a:cubicBezTo>
                  <a:lnTo>
                    <a:pt x="191" y="122823"/>
                  </a:lnTo>
                  <a:cubicBezTo>
                    <a:pt x="-24" y="133329"/>
                    <a:pt x="-24" y="143996"/>
                    <a:pt x="30" y="154287"/>
                  </a:cubicBezTo>
                  <a:cubicBezTo>
                    <a:pt x="30" y="158381"/>
                    <a:pt x="30" y="162422"/>
                    <a:pt x="30" y="166516"/>
                  </a:cubicBezTo>
                  <a:lnTo>
                    <a:pt x="30" y="210587"/>
                  </a:lnTo>
                  <a:cubicBezTo>
                    <a:pt x="30" y="242104"/>
                    <a:pt x="30" y="264732"/>
                    <a:pt x="191" y="308156"/>
                  </a:cubicBezTo>
                  <a:cubicBezTo>
                    <a:pt x="513" y="330514"/>
                    <a:pt x="14806" y="350610"/>
                    <a:pt x="35707" y="358206"/>
                  </a:cubicBezTo>
                  <a:cubicBezTo>
                    <a:pt x="37803" y="359015"/>
                    <a:pt x="39952" y="359607"/>
                    <a:pt x="42209" y="360308"/>
                  </a:cubicBezTo>
                  <a:cubicBezTo>
                    <a:pt x="42800" y="360469"/>
                    <a:pt x="43391" y="360631"/>
                    <a:pt x="43982" y="360846"/>
                  </a:cubicBezTo>
                  <a:lnTo>
                    <a:pt x="43982" y="376363"/>
                  </a:lnTo>
                  <a:cubicBezTo>
                    <a:pt x="43982" y="385037"/>
                    <a:pt x="43928" y="393764"/>
                    <a:pt x="43982" y="402277"/>
                  </a:cubicBezTo>
                  <a:cubicBezTo>
                    <a:pt x="43122" y="418170"/>
                    <a:pt x="55265" y="431801"/>
                    <a:pt x="71116" y="432663"/>
                  </a:cubicBezTo>
                  <a:cubicBezTo>
                    <a:pt x="72298" y="432717"/>
                    <a:pt x="73480" y="432717"/>
                    <a:pt x="74501" y="432663"/>
                  </a:cubicBezTo>
                  <a:lnTo>
                    <a:pt x="82937" y="432663"/>
                  </a:lnTo>
                  <a:cubicBezTo>
                    <a:pt x="88578" y="432663"/>
                    <a:pt x="94220" y="432663"/>
                    <a:pt x="99862" y="432663"/>
                  </a:cubicBezTo>
                  <a:cubicBezTo>
                    <a:pt x="113724" y="432663"/>
                    <a:pt x="125384" y="422642"/>
                    <a:pt x="127533" y="408850"/>
                  </a:cubicBezTo>
                  <a:cubicBezTo>
                    <a:pt x="127909" y="406371"/>
                    <a:pt x="128178" y="406210"/>
                    <a:pt x="130220" y="406264"/>
                  </a:cubicBezTo>
                  <a:cubicBezTo>
                    <a:pt x="156817" y="406371"/>
                    <a:pt x="183682" y="406371"/>
                    <a:pt x="210010" y="406264"/>
                  </a:cubicBezTo>
                  <a:cubicBezTo>
                    <a:pt x="212106" y="406264"/>
                    <a:pt x="212321" y="406425"/>
                    <a:pt x="212643" y="408257"/>
                  </a:cubicBezTo>
                  <a:cubicBezTo>
                    <a:pt x="214040" y="420002"/>
                    <a:pt x="222744" y="429538"/>
                    <a:pt x="234297" y="431908"/>
                  </a:cubicBezTo>
                  <a:cubicBezTo>
                    <a:pt x="236822" y="432447"/>
                    <a:pt x="239401" y="432717"/>
                    <a:pt x="241926" y="432609"/>
                  </a:cubicBezTo>
                  <a:cubicBezTo>
                    <a:pt x="248213" y="432663"/>
                    <a:pt x="254499" y="432663"/>
                    <a:pt x="260786" y="432609"/>
                  </a:cubicBezTo>
                  <a:lnTo>
                    <a:pt x="265675" y="432609"/>
                  </a:lnTo>
                  <a:cubicBezTo>
                    <a:pt x="266320" y="432609"/>
                    <a:pt x="266965" y="432663"/>
                    <a:pt x="267610" y="432663"/>
                  </a:cubicBezTo>
                  <a:cubicBezTo>
                    <a:pt x="282601" y="432663"/>
                    <a:pt x="295281" y="420972"/>
                    <a:pt x="296302" y="405725"/>
                  </a:cubicBezTo>
                  <a:cubicBezTo>
                    <a:pt x="296356" y="404540"/>
                    <a:pt x="296409" y="403354"/>
                    <a:pt x="296302" y="402331"/>
                  </a:cubicBezTo>
                  <a:cubicBezTo>
                    <a:pt x="296409" y="392364"/>
                    <a:pt x="296409" y="382343"/>
                    <a:pt x="296356" y="372322"/>
                  </a:cubicBezTo>
                  <a:lnTo>
                    <a:pt x="296356" y="360685"/>
                  </a:lnTo>
                  <a:cubicBezTo>
                    <a:pt x="296356" y="360685"/>
                    <a:pt x="296678" y="360577"/>
                    <a:pt x="296678" y="360577"/>
                  </a:cubicBezTo>
                  <a:cubicBezTo>
                    <a:pt x="297699" y="360254"/>
                    <a:pt x="298612" y="359984"/>
                    <a:pt x="299472" y="359715"/>
                  </a:cubicBezTo>
                  <a:cubicBezTo>
                    <a:pt x="323060" y="353681"/>
                    <a:pt x="339770" y="332400"/>
                    <a:pt x="340093" y="307940"/>
                  </a:cubicBezTo>
                  <a:cubicBezTo>
                    <a:pt x="340361" y="231868"/>
                    <a:pt x="340469" y="197980"/>
                    <a:pt x="340039" y="123200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Freihandform 10">
              <a:extLst>
                <a:ext uri="{FF2B5EF4-FFF2-40B4-BE49-F238E27FC236}">
                  <a16:creationId xmlns:a16="http://schemas.microsoft.com/office/drawing/2014/main" id="{9BD93E65-5D4B-8DDB-7ED0-8D2E680DBD48}"/>
                </a:ext>
              </a:extLst>
            </p:cNvPr>
            <p:cNvSpPr/>
            <p:nvPr/>
          </p:nvSpPr>
          <p:spPr>
            <a:xfrm>
              <a:off x="1244647" y="2403045"/>
              <a:ext cx="44052" cy="44569"/>
            </a:xfrm>
            <a:custGeom>
              <a:avLst/>
              <a:gdLst>
                <a:gd name="connsiteX0" fmla="*/ 74 w 44052"/>
                <a:gd name="connsiteY0" fmla="*/ 33807 h 44569"/>
                <a:gd name="connsiteX1" fmla="*/ 34515 w 44052"/>
                <a:gd name="connsiteY1" fmla="*/ 27 h 44569"/>
                <a:gd name="connsiteX2" fmla="*/ 44026 w 44052"/>
                <a:gd name="connsiteY2" fmla="*/ 8216 h 44569"/>
                <a:gd name="connsiteX3" fmla="*/ 35859 w 44052"/>
                <a:gd name="connsiteY3" fmla="*/ 17752 h 44569"/>
                <a:gd name="connsiteX4" fmla="*/ 35429 w 44052"/>
                <a:gd name="connsiteY4" fmla="*/ 17752 h 44569"/>
                <a:gd name="connsiteX5" fmla="*/ 17751 w 44052"/>
                <a:gd name="connsiteY5" fmla="*/ 35261 h 44569"/>
                <a:gd name="connsiteX6" fmla="*/ 8187 w 44052"/>
                <a:gd name="connsiteY6" fmla="*/ 44528 h 44569"/>
                <a:gd name="connsiteX7" fmla="*/ 74 w 44052"/>
                <a:gd name="connsiteY7" fmla="*/ 34076 h 44569"/>
                <a:gd name="connsiteX8" fmla="*/ 74 w 44052"/>
                <a:gd name="connsiteY8" fmla="*/ 33807 h 44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052" h="44569">
                  <a:moveTo>
                    <a:pt x="74" y="33807"/>
                  </a:moveTo>
                  <a:cubicBezTo>
                    <a:pt x="933" y="15220"/>
                    <a:pt x="15978" y="458"/>
                    <a:pt x="34515" y="27"/>
                  </a:cubicBezTo>
                  <a:cubicBezTo>
                    <a:pt x="39405" y="-350"/>
                    <a:pt x="43650" y="3313"/>
                    <a:pt x="44026" y="8216"/>
                  </a:cubicBezTo>
                  <a:cubicBezTo>
                    <a:pt x="44402" y="13119"/>
                    <a:pt x="40748" y="17375"/>
                    <a:pt x="35859" y="17752"/>
                  </a:cubicBezTo>
                  <a:cubicBezTo>
                    <a:pt x="35697" y="17752"/>
                    <a:pt x="35590" y="17752"/>
                    <a:pt x="35429" y="17752"/>
                  </a:cubicBezTo>
                  <a:cubicBezTo>
                    <a:pt x="24468" y="19206"/>
                    <a:pt x="18987" y="24648"/>
                    <a:pt x="17751" y="35261"/>
                  </a:cubicBezTo>
                  <a:cubicBezTo>
                    <a:pt x="17053" y="41188"/>
                    <a:pt x="13130" y="45013"/>
                    <a:pt x="8187" y="44528"/>
                  </a:cubicBezTo>
                  <a:cubicBezTo>
                    <a:pt x="3083" y="43882"/>
                    <a:pt x="-571" y="39248"/>
                    <a:pt x="74" y="34076"/>
                  </a:cubicBezTo>
                  <a:cubicBezTo>
                    <a:pt x="74" y="33968"/>
                    <a:pt x="74" y="33915"/>
                    <a:pt x="74" y="33807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6511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E15F8-C2A0-9E43-970B-A6AA56206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DF7395E-1D58-09F8-BC85-E44BFC51ED6C}"/>
              </a:ext>
            </a:extLst>
          </p:cNvPr>
          <p:cNvSpPr/>
          <p:nvPr/>
        </p:nvSpPr>
        <p:spPr>
          <a:xfrm>
            <a:off x="5259720" y="-65904"/>
            <a:ext cx="4090225" cy="708454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D6F04A1-17FA-A735-4065-914D57E4D6BC}"/>
              </a:ext>
            </a:extLst>
          </p:cNvPr>
          <p:cNvSpPr/>
          <p:nvPr/>
        </p:nvSpPr>
        <p:spPr>
          <a:xfrm>
            <a:off x="5259721" y="-65903"/>
            <a:ext cx="4090225" cy="7084541"/>
          </a:xfrm>
          <a:prstGeom prst="round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EFA1932-5C6D-028E-1199-CF87345B32FD}"/>
              </a:ext>
            </a:extLst>
          </p:cNvPr>
          <p:cNvSpPr/>
          <p:nvPr/>
        </p:nvSpPr>
        <p:spPr>
          <a:xfrm>
            <a:off x="2327050" y="-65904"/>
            <a:ext cx="4090225" cy="70845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2130FDC-3058-5D43-75F2-730A8A4EC9CE}"/>
              </a:ext>
            </a:extLst>
          </p:cNvPr>
          <p:cNvSpPr/>
          <p:nvPr/>
        </p:nvSpPr>
        <p:spPr>
          <a:xfrm>
            <a:off x="2327050" y="-65904"/>
            <a:ext cx="4090225" cy="7084541"/>
          </a:xfrm>
          <a:prstGeom prst="round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6E7D3C2-F5A7-C340-2C58-E4B459ADF1CB}"/>
              </a:ext>
            </a:extLst>
          </p:cNvPr>
          <p:cNvSpPr/>
          <p:nvPr/>
        </p:nvSpPr>
        <p:spPr>
          <a:xfrm>
            <a:off x="-552074" y="-65904"/>
            <a:ext cx="4090225" cy="708454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17">
            <a:extLst>
              <a:ext uri="{FF2B5EF4-FFF2-40B4-BE49-F238E27FC236}">
                <a16:creationId xmlns:a16="http://schemas.microsoft.com/office/drawing/2014/main" id="{379E0BB5-CAD5-7D67-A3DF-D87C9BC4187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6165" y="3415233"/>
            <a:ext cx="1800000" cy="2340000"/>
          </a:xfrm>
          <a:prstGeom prst="roundRect">
            <a:avLst/>
          </a:prstGeom>
        </p:spPr>
      </p:pic>
      <p:pic>
        <p:nvPicPr>
          <p:cNvPr id="23" name="Bildplatzhalter 6">
            <a:extLst>
              <a:ext uri="{FF2B5EF4-FFF2-40B4-BE49-F238E27FC236}">
                <a16:creationId xmlns:a16="http://schemas.microsoft.com/office/drawing/2014/main" id="{91AC516E-826C-DCF8-1763-032BC96A5E2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36478" y="3415233"/>
            <a:ext cx="1800000" cy="234000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Grafik 31">
            <a:extLst>
              <a:ext uri="{FF2B5EF4-FFF2-40B4-BE49-F238E27FC236}">
                <a16:creationId xmlns:a16="http://schemas.microsoft.com/office/drawing/2014/main" id="{13CF8209-7578-4620-4A74-66148CF1115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0670" y="3415376"/>
            <a:ext cx="1800000" cy="2339715"/>
          </a:xfrm>
          <a:prstGeom prst="roundRect">
            <a:avLst/>
          </a:prstGeom>
        </p:spPr>
      </p:pic>
      <p:sp>
        <p:nvSpPr>
          <p:cNvPr id="44" name="Inhaltsplatzhalter 6">
            <a:extLst>
              <a:ext uri="{FF2B5EF4-FFF2-40B4-BE49-F238E27FC236}">
                <a16:creationId xmlns:a16="http://schemas.microsoft.com/office/drawing/2014/main" id="{4C91B44F-017D-8377-B678-7B794F4DB081}"/>
              </a:ext>
            </a:extLst>
          </p:cNvPr>
          <p:cNvSpPr txBox="1">
            <a:spLocks/>
          </p:cNvSpPr>
          <p:nvPr/>
        </p:nvSpPr>
        <p:spPr bwMode="auto">
          <a:xfrm>
            <a:off x="3903373" y="2075628"/>
            <a:ext cx="2109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180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sz="1600" b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360363" indent="-173038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 typeface="Courier New" panose="02070309020205020404" pitchFamily="49" charset="0"/>
              <a:buChar char="o"/>
              <a:tabLst/>
              <a:defRPr sz="1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532800" indent="-179388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 typeface="Courier New" panose="02070309020205020404" pitchFamily="49" charset="0"/>
              <a:buChar char="o"/>
              <a:tabLst/>
              <a:defRPr sz="12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71450" indent="-17145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200" b="0" u="sng" baseline="0">
                <a:solidFill>
                  <a:srgbClr val="64C5C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0" indent="0" algn="l" rtl="0" eaLnBrk="1" fontAlgn="base" hangingPunct="1">
              <a:spcBef>
                <a:spcPts val="2858"/>
              </a:spcBef>
              <a:spcAft>
                <a:spcPct val="0"/>
              </a:spcAft>
              <a:buFont typeface="Arial" charset="0"/>
              <a:buNone/>
              <a:defRPr sz="1400">
                <a:solidFill>
                  <a:srgbClr val="FF0000"/>
                </a:solidFill>
                <a:latin typeface="+mn-lt"/>
              </a:defRPr>
            </a:lvl6pPr>
            <a:lvl7pPr marL="2687916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7pPr>
            <a:lvl8pPr marL="3232304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8pPr>
            <a:lvl9pPr marL="3776692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rgbClr val="FFFFFF"/>
                </a:solidFill>
              </a:rPr>
              <a:t>2</a:t>
            </a:r>
          </a:p>
          <a:p>
            <a:pPr>
              <a:lnSpc>
                <a:spcPct val="100000"/>
              </a:lnSpc>
            </a:pPr>
            <a:r>
              <a:rPr lang="en-US" sz="1500" b="1" kern="0" dirty="0">
                <a:solidFill>
                  <a:srgbClr val="FFFFFF"/>
                </a:solidFill>
              </a:rPr>
              <a:t>Mobile refueling station</a:t>
            </a:r>
            <a:br>
              <a:rPr lang="en-US" sz="1500" b="1" kern="0" dirty="0">
                <a:solidFill>
                  <a:srgbClr val="FFFFFF"/>
                </a:solidFill>
              </a:rPr>
            </a:br>
            <a:r>
              <a:rPr lang="en-US" sz="1500" b="1" kern="0" dirty="0">
                <a:solidFill>
                  <a:srgbClr val="FFFFFF"/>
                </a:solidFill>
              </a:rPr>
              <a:t>for (bio-)LNG</a:t>
            </a:r>
          </a:p>
        </p:txBody>
      </p:sp>
      <p:sp>
        <p:nvSpPr>
          <p:cNvPr id="45" name="Inhaltsplatzhalter 6">
            <a:extLst>
              <a:ext uri="{FF2B5EF4-FFF2-40B4-BE49-F238E27FC236}">
                <a16:creationId xmlns:a16="http://schemas.microsoft.com/office/drawing/2014/main" id="{AF22789A-E410-B809-6BB6-7DF070977930}"/>
              </a:ext>
            </a:extLst>
          </p:cNvPr>
          <p:cNvSpPr txBox="1">
            <a:spLocks/>
          </p:cNvSpPr>
          <p:nvPr/>
        </p:nvSpPr>
        <p:spPr bwMode="auto">
          <a:xfrm>
            <a:off x="6818760" y="2075628"/>
            <a:ext cx="2109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180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sz="1600" b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360363" indent="-173038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 typeface="Courier New" panose="02070309020205020404" pitchFamily="49" charset="0"/>
              <a:buChar char="o"/>
              <a:tabLst/>
              <a:defRPr sz="1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532800" indent="-179388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 typeface="Courier New" panose="02070309020205020404" pitchFamily="49" charset="0"/>
              <a:buChar char="o"/>
              <a:tabLst/>
              <a:defRPr sz="12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71450" indent="-17145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200" b="0" u="sng" baseline="0">
                <a:solidFill>
                  <a:srgbClr val="64C5C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0" indent="0" algn="l" rtl="0" eaLnBrk="1" fontAlgn="base" hangingPunct="1">
              <a:spcBef>
                <a:spcPts val="2858"/>
              </a:spcBef>
              <a:spcAft>
                <a:spcPct val="0"/>
              </a:spcAft>
              <a:buFont typeface="Arial" charset="0"/>
              <a:buNone/>
              <a:defRPr sz="1400">
                <a:solidFill>
                  <a:srgbClr val="FF0000"/>
                </a:solidFill>
                <a:latin typeface="+mn-lt"/>
              </a:defRPr>
            </a:lvl6pPr>
            <a:lvl7pPr marL="2687916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7pPr>
            <a:lvl8pPr marL="3232304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8pPr>
            <a:lvl9pPr marL="3776692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rgbClr val="FFFFFF"/>
                </a:solidFill>
              </a:rPr>
              <a:t>3</a:t>
            </a:r>
            <a:r>
              <a:rPr lang="en-US" sz="3600" b="1" kern="0" dirty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1500" b="1" kern="0" dirty="0">
                <a:solidFill>
                  <a:srgbClr val="FFFFFF"/>
                </a:solidFill>
              </a:rPr>
              <a:t>Off-grid energy</a:t>
            </a:r>
            <a:br>
              <a:rPr lang="en-US" sz="1500" b="1" kern="0" dirty="0">
                <a:solidFill>
                  <a:srgbClr val="FFFFFF"/>
                </a:solidFill>
              </a:rPr>
            </a:br>
            <a:r>
              <a:rPr lang="en-US" sz="1500" b="1" kern="0" dirty="0">
                <a:solidFill>
                  <a:srgbClr val="FFFFFF"/>
                </a:solidFill>
              </a:rPr>
              <a:t>production unit</a:t>
            </a: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3AB28B60-B618-F2CC-8AF8-7D075BF67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213" y="713385"/>
            <a:ext cx="7870235" cy="1249845"/>
          </a:xfrm>
        </p:spPr>
        <p:txBody>
          <a:bodyPr lIns="288000"/>
          <a:lstStyle/>
          <a:p>
            <a:pPr>
              <a:lnSpc>
                <a:spcPct val="90000"/>
              </a:lnSpc>
            </a:pPr>
            <a:r>
              <a:rPr lang="de-DE" spc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Breakthrough Technologies</a:t>
            </a:r>
            <a:endParaRPr lang="en-US" spc="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Inhaltsplatzhalter 6">
            <a:extLst>
              <a:ext uri="{FF2B5EF4-FFF2-40B4-BE49-F238E27FC236}">
                <a16:creationId xmlns:a16="http://schemas.microsoft.com/office/drawing/2014/main" id="{CD802686-8E30-1D9E-A621-A6D14EC66C93}"/>
              </a:ext>
            </a:extLst>
          </p:cNvPr>
          <p:cNvSpPr txBox="1">
            <a:spLocks/>
          </p:cNvSpPr>
          <p:nvPr/>
        </p:nvSpPr>
        <p:spPr bwMode="auto">
          <a:xfrm>
            <a:off x="1272249" y="2072584"/>
            <a:ext cx="2109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180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sz="1600" b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360363" indent="-173038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 typeface="Courier New" panose="02070309020205020404" pitchFamily="49" charset="0"/>
              <a:buChar char="o"/>
              <a:tabLst/>
              <a:defRPr sz="1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532800" indent="-179388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 typeface="Courier New" panose="02070309020205020404" pitchFamily="49" charset="0"/>
              <a:buChar char="o"/>
              <a:tabLst/>
              <a:defRPr sz="12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71450" indent="-17145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200" b="0" u="sng" baseline="0">
                <a:solidFill>
                  <a:srgbClr val="64C5C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0" indent="0" algn="l" rtl="0" eaLnBrk="1" fontAlgn="base" hangingPunct="1">
              <a:spcBef>
                <a:spcPts val="2858"/>
              </a:spcBef>
              <a:spcAft>
                <a:spcPct val="0"/>
              </a:spcAft>
              <a:buFont typeface="Arial" charset="0"/>
              <a:buNone/>
              <a:defRPr sz="1400">
                <a:solidFill>
                  <a:srgbClr val="FF0000"/>
                </a:solidFill>
                <a:latin typeface="+mn-lt"/>
              </a:defRPr>
            </a:lvl6pPr>
            <a:lvl7pPr marL="2687916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7pPr>
            <a:lvl8pPr marL="3232304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8pPr>
            <a:lvl9pPr marL="3776692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rgbClr val="FFFFFF"/>
                </a:solidFill>
              </a:rPr>
              <a:t>1</a:t>
            </a:r>
          </a:p>
          <a:p>
            <a:pPr>
              <a:lnSpc>
                <a:spcPct val="100000"/>
              </a:lnSpc>
            </a:pPr>
            <a:r>
              <a:rPr lang="en-US" sz="1500" b="1" dirty="0">
                <a:solidFill>
                  <a:srgbClr val="FFFFFF"/>
                </a:solidFill>
              </a:rPr>
              <a:t>Vacuum- and steel-less cryogenic micro bulk</a:t>
            </a:r>
            <a:endParaRPr lang="en-US" sz="1500" b="1" kern="0" dirty="0">
              <a:solidFill>
                <a:srgbClr val="FFFFFF"/>
              </a:solidFill>
            </a:endParaRPr>
          </a:p>
        </p:txBody>
      </p:sp>
      <p:sp>
        <p:nvSpPr>
          <p:cNvPr id="58" name="Inhaltsplatzhalter 6">
            <a:extLst>
              <a:ext uri="{FF2B5EF4-FFF2-40B4-BE49-F238E27FC236}">
                <a16:creationId xmlns:a16="http://schemas.microsoft.com/office/drawing/2014/main" id="{BF2D5352-3F65-DBB3-416B-4ED99CDB38E4}"/>
              </a:ext>
            </a:extLst>
          </p:cNvPr>
          <p:cNvSpPr txBox="1">
            <a:spLocks/>
          </p:cNvSpPr>
          <p:nvPr/>
        </p:nvSpPr>
        <p:spPr bwMode="auto">
          <a:xfrm>
            <a:off x="1272249" y="1478517"/>
            <a:ext cx="21096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180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sz="1600" b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360363" indent="-173038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 typeface="Courier New" panose="02070309020205020404" pitchFamily="49" charset="0"/>
              <a:buChar char="o"/>
              <a:tabLst/>
              <a:defRPr sz="1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532800" indent="-179388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 typeface="Courier New" panose="02070309020205020404" pitchFamily="49" charset="0"/>
              <a:buChar char="o"/>
              <a:tabLst/>
              <a:defRPr sz="12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71450" indent="-17145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200" b="0" u="sng" baseline="0">
                <a:solidFill>
                  <a:srgbClr val="64C5C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0" indent="0" algn="l" rtl="0" eaLnBrk="1" fontAlgn="base" hangingPunct="1">
              <a:spcBef>
                <a:spcPts val="2858"/>
              </a:spcBef>
              <a:spcAft>
                <a:spcPct val="0"/>
              </a:spcAft>
              <a:buFont typeface="Arial" charset="0"/>
              <a:buNone/>
              <a:defRPr sz="1400">
                <a:solidFill>
                  <a:srgbClr val="FF0000"/>
                </a:solidFill>
                <a:latin typeface="+mn-lt"/>
              </a:defRPr>
            </a:lvl6pPr>
            <a:lvl7pPr marL="2687916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7pPr>
            <a:lvl8pPr marL="3232304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8pPr>
            <a:lvl9pPr marL="3776692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500" b="1" dirty="0">
                <a:solidFill>
                  <a:srgbClr val="FFFFFF"/>
                </a:solidFill>
              </a:rPr>
              <a:t>Creating Ecosystem</a:t>
            </a:r>
            <a:endParaRPr lang="en-US" sz="1500" b="1" kern="0" dirty="0">
              <a:solidFill>
                <a:srgbClr val="FFFFFF"/>
              </a:solidFill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1C5B4105-9591-1AD9-387B-72153EB12A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376" y="880295"/>
            <a:ext cx="358140" cy="454284"/>
          </a:xfrm>
          <a:prstGeom prst="rect">
            <a:avLst/>
          </a:prstGeom>
          <a:ln>
            <a:noFill/>
          </a:ln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5580E6A9-DF05-447F-A4E5-F20EE5DB9F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97526" y="6402307"/>
            <a:ext cx="1353815" cy="29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486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90640-519E-107D-C761-098939A08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9DFDE-2968-1E7E-75E2-F14FBF286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213" y="713385"/>
            <a:ext cx="10449533" cy="1249845"/>
          </a:xfrm>
        </p:spPr>
        <p:txBody>
          <a:bodyPr lIns="288000"/>
          <a:lstStyle/>
          <a:p>
            <a:pPr>
              <a:lnSpc>
                <a:spcPct val="90000"/>
              </a:lnSpc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GB" sz="3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Vacuum- and Steel-less </a:t>
            </a:r>
            <a:r>
              <a:rPr lang="en-GB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Cryogenic Micro Bulk </a:t>
            </a:r>
            <a:br>
              <a:rPr lang="en-GB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(500 litre / 230 kg)</a:t>
            </a:r>
            <a:endParaRPr lang="en-US" sz="2600" spc="-1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Inhaltsplatzhalter 6">
            <a:extLst>
              <a:ext uri="{FF2B5EF4-FFF2-40B4-BE49-F238E27FC236}">
                <a16:creationId xmlns:a16="http://schemas.microsoft.com/office/drawing/2014/main" id="{3D67A3E2-4EAC-A5EB-D2AE-5F600BD78D5A}"/>
              </a:ext>
            </a:extLst>
          </p:cNvPr>
          <p:cNvSpPr txBox="1">
            <a:spLocks/>
          </p:cNvSpPr>
          <p:nvPr/>
        </p:nvSpPr>
        <p:spPr bwMode="auto">
          <a:xfrm>
            <a:off x="1293479" y="1967396"/>
            <a:ext cx="2764379" cy="2279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180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sz="1600" b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360363" indent="-173038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 typeface="Courier New" panose="02070309020205020404" pitchFamily="49" charset="0"/>
              <a:buChar char="o"/>
              <a:tabLst/>
              <a:defRPr sz="1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532800" indent="-179388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 typeface="Courier New" panose="02070309020205020404" pitchFamily="49" charset="0"/>
              <a:buChar char="o"/>
              <a:tabLst/>
              <a:defRPr sz="12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71450" indent="-17145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200" b="0" u="sng" baseline="0">
                <a:solidFill>
                  <a:srgbClr val="64C5C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0" indent="0" algn="l" rtl="0" eaLnBrk="1" fontAlgn="base" hangingPunct="1">
              <a:spcBef>
                <a:spcPts val="2858"/>
              </a:spcBef>
              <a:spcAft>
                <a:spcPct val="0"/>
              </a:spcAft>
              <a:buFont typeface="Arial" charset="0"/>
              <a:buNone/>
              <a:defRPr sz="1400">
                <a:solidFill>
                  <a:srgbClr val="FF0000"/>
                </a:solidFill>
                <a:latin typeface="+mn-lt"/>
              </a:defRPr>
            </a:lvl6pPr>
            <a:lvl7pPr marL="2687916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7pPr>
            <a:lvl8pPr marL="3232304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8pPr>
            <a:lvl9pPr marL="3776692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1500" dirty="0"/>
              <a:t>Our cryogenic fuel solution enables new (bio-)LNG applications, offering safer, lighter, and easier handling for energy storage and transport.</a:t>
            </a:r>
            <a:br>
              <a:rPr lang="en-GB" sz="1500" dirty="0"/>
            </a:br>
            <a:r>
              <a:rPr lang="en-GB" sz="1500" dirty="0"/>
              <a:t>Our steel-less design uses passive insulation, eliminating the need for a vacuum.</a:t>
            </a:r>
            <a:endParaRPr lang="en-GB" sz="1500" kern="0" dirty="0">
              <a:solidFill>
                <a:srgbClr val="0D0D0D"/>
              </a:solidFill>
            </a:endParaRPr>
          </a:p>
        </p:txBody>
      </p:sp>
      <p:grpSp>
        <p:nvGrpSpPr>
          <p:cNvPr id="3" name="Gruppieren 15">
            <a:extLst>
              <a:ext uri="{FF2B5EF4-FFF2-40B4-BE49-F238E27FC236}">
                <a16:creationId xmlns:a16="http://schemas.microsoft.com/office/drawing/2014/main" id="{9141B690-28F3-8B81-B6D5-215A45685899}"/>
              </a:ext>
            </a:extLst>
          </p:cNvPr>
          <p:cNvGrpSpPr/>
          <p:nvPr/>
        </p:nvGrpSpPr>
        <p:grpSpPr>
          <a:xfrm>
            <a:off x="4218318" y="1893642"/>
            <a:ext cx="7491971" cy="4118959"/>
            <a:chOff x="4495592" y="2104948"/>
            <a:chExt cx="7363034" cy="4080744"/>
          </a:xfrm>
        </p:grpSpPr>
        <p:pic>
          <p:nvPicPr>
            <p:cNvPr id="5" name="Grafik 2">
              <a:extLst>
                <a:ext uri="{FF2B5EF4-FFF2-40B4-BE49-F238E27FC236}">
                  <a16:creationId xmlns:a16="http://schemas.microsoft.com/office/drawing/2014/main" id="{8ED7887A-C6CF-9526-6D55-A84A8B938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9520" y="4227519"/>
              <a:ext cx="1709106" cy="1958173"/>
            </a:xfrm>
            <a:prstGeom prst="rect">
              <a:avLst/>
            </a:prstGeom>
            <a:effectLst>
              <a:outerShdw blurRad="295510" sx="97000" sy="97000" algn="ctr" rotWithShape="0">
                <a:prstClr val="black">
                  <a:alpha val="17000"/>
                </a:prstClr>
              </a:outerShdw>
            </a:effectLst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55E315D0-F166-C2F3-B601-FBA384926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82715" y="4227519"/>
              <a:ext cx="1709106" cy="1958173"/>
            </a:xfrm>
            <a:prstGeom prst="rect">
              <a:avLst/>
            </a:prstGeom>
            <a:effectLst>
              <a:outerShdw blurRad="295510" sx="97000" sy="97000" algn="ctr" rotWithShape="0">
                <a:prstClr val="black">
                  <a:alpha val="17000"/>
                </a:prstClr>
              </a:outerShdw>
            </a:effectLst>
          </p:spPr>
        </p:pic>
        <p:pic>
          <p:nvPicPr>
            <p:cNvPr id="7" name="Grafik 9">
              <a:extLst>
                <a:ext uri="{FF2B5EF4-FFF2-40B4-BE49-F238E27FC236}">
                  <a16:creationId xmlns:a16="http://schemas.microsoft.com/office/drawing/2014/main" id="{A531F89E-D9F3-D837-9911-DD38770B1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88895" y="4227519"/>
              <a:ext cx="1709106" cy="1958173"/>
            </a:xfrm>
            <a:prstGeom prst="rect">
              <a:avLst/>
            </a:prstGeom>
            <a:effectLst>
              <a:outerShdw blurRad="295510" sx="97000" sy="97000" algn="ctr" rotWithShape="0">
                <a:prstClr val="black">
                  <a:alpha val="17000"/>
                </a:prstClr>
              </a:outerShdw>
            </a:effectLst>
          </p:spPr>
        </p:pic>
        <p:pic>
          <p:nvPicPr>
            <p:cNvPr id="8" name="Grafik 11">
              <a:extLst>
                <a:ext uri="{FF2B5EF4-FFF2-40B4-BE49-F238E27FC236}">
                  <a16:creationId xmlns:a16="http://schemas.microsoft.com/office/drawing/2014/main" id="{3FD9AE76-425C-7495-650B-7650577B2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5592" y="4227519"/>
              <a:ext cx="1709106" cy="1958173"/>
            </a:xfrm>
            <a:prstGeom prst="rect">
              <a:avLst/>
            </a:prstGeom>
            <a:effectLst>
              <a:outerShdw blurRad="295510" sx="97000" sy="97000" algn="ctr" rotWithShape="0">
                <a:prstClr val="black">
                  <a:alpha val="17000"/>
                </a:prstClr>
              </a:outerShdw>
            </a:effectLst>
          </p:spPr>
        </p:pic>
        <p:pic>
          <p:nvPicPr>
            <p:cNvPr id="9" name="Grafik 13">
              <a:extLst>
                <a:ext uri="{FF2B5EF4-FFF2-40B4-BE49-F238E27FC236}">
                  <a16:creationId xmlns:a16="http://schemas.microsoft.com/office/drawing/2014/main" id="{0D86E9AD-D2F2-7BE4-3220-1D4A69821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82715" y="2104948"/>
              <a:ext cx="1709106" cy="1958173"/>
            </a:xfrm>
            <a:prstGeom prst="rect">
              <a:avLst/>
            </a:prstGeom>
            <a:effectLst>
              <a:outerShdw blurRad="295510" sx="97000" sy="97000" algn="ctr" rotWithShape="0">
                <a:prstClr val="black">
                  <a:alpha val="17000"/>
                </a:prstClr>
              </a:outerShdw>
            </a:effectLst>
          </p:spPr>
        </p:pic>
        <p:pic>
          <p:nvPicPr>
            <p:cNvPr id="10" name="Grafik 15">
              <a:extLst>
                <a:ext uri="{FF2B5EF4-FFF2-40B4-BE49-F238E27FC236}">
                  <a16:creationId xmlns:a16="http://schemas.microsoft.com/office/drawing/2014/main" id="{B69AB7B5-3F7A-5FC7-007C-C54DCD6E7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88895" y="2104948"/>
              <a:ext cx="1709106" cy="1958173"/>
            </a:xfrm>
            <a:prstGeom prst="rect">
              <a:avLst/>
            </a:prstGeom>
            <a:effectLst>
              <a:outerShdw blurRad="295510" sx="97000" sy="97000" algn="ctr" rotWithShape="0">
                <a:prstClr val="black">
                  <a:alpha val="17000"/>
                </a:prstClr>
              </a:outerShdw>
            </a:effectLst>
          </p:spPr>
        </p:pic>
        <p:pic>
          <p:nvPicPr>
            <p:cNvPr id="11" name="Grafik 17">
              <a:extLst>
                <a:ext uri="{FF2B5EF4-FFF2-40B4-BE49-F238E27FC236}">
                  <a16:creationId xmlns:a16="http://schemas.microsoft.com/office/drawing/2014/main" id="{1CCE1066-41A4-6B52-E885-EFF9FDDFB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9520" y="2104948"/>
              <a:ext cx="1709106" cy="1958173"/>
            </a:xfrm>
            <a:prstGeom prst="rect">
              <a:avLst/>
            </a:prstGeom>
            <a:effectLst>
              <a:outerShdw blurRad="295510" sx="97000" sy="97000" algn="ctr" rotWithShape="0">
                <a:prstClr val="black">
                  <a:alpha val="17000"/>
                </a:prstClr>
              </a:outerShdw>
            </a:effectLst>
          </p:spPr>
        </p:pic>
        <p:pic>
          <p:nvPicPr>
            <p:cNvPr id="12" name="Grafik 19">
              <a:extLst>
                <a:ext uri="{FF2B5EF4-FFF2-40B4-BE49-F238E27FC236}">
                  <a16:creationId xmlns:a16="http://schemas.microsoft.com/office/drawing/2014/main" id="{1A31BA9B-E836-3596-95D0-3EAED016B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5592" y="2104948"/>
              <a:ext cx="1709106" cy="1958173"/>
            </a:xfrm>
            <a:prstGeom prst="rect">
              <a:avLst/>
            </a:prstGeom>
            <a:effectLst>
              <a:outerShdw blurRad="295510" sx="97000" sy="97000" algn="ctr" rotWithShape="0">
                <a:prstClr val="black">
                  <a:alpha val="17000"/>
                </a:prstClr>
              </a:outerShdw>
            </a:effectLst>
          </p:spPr>
        </p:pic>
      </p:grp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89665825-EF9B-35CE-FEF0-ED9044A6EAE8}"/>
              </a:ext>
            </a:extLst>
          </p:cNvPr>
          <p:cNvSpPr/>
          <p:nvPr/>
        </p:nvSpPr>
        <p:spPr>
          <a:xfrm>
            <a:off x="1177892" y="4503342"/>
            <a:ext cx="2764378" cy="1509259"/>
          </a:xfrm>
          <a:prstGeom prst="roundRect">
            <a:avLst>
              <a:gd name="adj" fmla="val 9385"/>
            </a:avLst>
          </a:prstGeom>
          <a:solidFill>
            <a:schemeClr val="accent1"/>
          </a:soli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b">
            <a:spAutoFit/>
          </a:bodyPr>
          <a:lstStyle/>
          <a:p>
            <a:pPr>
              <a:lnSpc>
                <a:spcPts val="1660"/>
              </a:lnSpc>
            </a:pPr>
            <a:r>
              <a:rPr lang="en-US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m³ LNG = 600 m³ natural gas</a:t>
            </a:r>
          </a:p>
          <a:p>
            <a:pPr>
              <a:lnSpc>
                <a:spcPts val="1660"/>
              </a:lnSpc>
            </a:pPr>
            <a:br>
              <a:rPr lang="en-US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200" b="1" kern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Nesetten</a:t>
            </a:r>
            <a:r>
              <a:rPr lang="en-US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tank with LNG </a:t>
            </a:r>
            <a:br>
              <a:rPr lang="en-US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enough energy for a 900 m² office for 1 month</a:t>
            </a:r>
            <a:endParaRPr lang="de-DE" sz="12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628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94A01-E8F9-35BC-8538-CEA78C1BA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6590C71-8133-43AE-96CA-182183DF8B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2575" y="576058"/>
            <a:ext cx="7182467" cy="56027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E97976-D3EB-1C22-839E-B98F5C238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214" y="712800"/>
            <a:ext cx="4738340" cy="1249845"/>
          </a:xfrm>
        </p:spPr>
        <p:txBody>
          <a:bodyPr lIns="288000"/>
          <a:lstStyle/>
          <a:p>
            <a:pPr>
              <a:lnSpc>
                <a:spcPct val="90000"/>
              </a:lnSpc>
            </a:pPr>
            <a: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GB" sz="3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Mobile Refuelling Station </a:t>
            </a:r>
            <a: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  <a:t>for LNG</a:t>
            </a:r>
            <a:endParaRPr lang="en-US" spc="-1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Inhaltsplatzhalter 6">
            <a:extLst>
              <a:ext uri="{FF2B5EF4-FFF2-40B4-BE49-F238E27FC236}">
                <a16:creationId xmlns:a16="http://schemas.microsoft.com/office/drawing/2014/main" id="{0AC07EA8-D395-3916-86C5-AA7B56632258}"/>
              </a:ext>
            </a:extLst>
          </p:cNvPr>
          <p:cNvSpPr txBox="1">
            <a:spLocks/>
          </p:cNvSpPr>
          <p:nvPr/>
        </p:nvSpPr>
        <p:spPr bwMode="auto">
          <a:xfrm>
            <a:off x="1264156" y="2417735"/>
            <a:ext cx="3474315" cy="2800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180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sz="1600" b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360363" indent="-173038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 typeface="Courier New" panose="02070309020205020404" pitchFamily="49" charset="0"/>
              <a:buChar char="o"/>
              <a:tabLst/>
              <a:defRPr sz="1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532800" indent="-179388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 typeface="Courier New" panose="02070309020205020404" pitchFamily="49" charset="0"/>
              <a:buChar char="o"/>
              <a:tabLst/>
              <a:defRPr sz="12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71450" indent="-17145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200" b="0" u="sng" baseline="0">
                <a:solidFill>
                  <a:srgbClr val="64C5C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0" indent="0" algn="l" rtl="0" eaLnBrk="1" fontAlgn="base" hangingPunct="1">
              <a:spcBef>
                <a:spcPts val="2858"/>
              </a:spcBef>
              <a:spcAft>
                <a:spcPct val="0"/>
              </a:spcAft>
              <a:buFont typeface="Arial" charset="0"/>
              <a:buNone/>
              <a:defRPr sz="1400">
                <a:solidFill>
                  <a:srgbClr val="FF0000"/>
                </a:solidFill>
                <a:latin typeface="+mn-lt"/>
              </a:defRPr>
            </a:lvl6pPr>
            <a:lvl7pPr marL="2687916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7pPr>
            <a:lvl8pPr marL="3232304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8pPr>
            <a:lvl9pPr marL="3776692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ts val="2000"/>
              </a:lnSpc>
            </a:pPr>
            <a:r>
              <a:rPr lang="en-GB" sz="1500" b="1" kern="0" dirty="0">
                <a:solidFill>
                  <a:srgbClr val="0D0D0D"/>
                </a:solidFill>
              </a:rPr>
              <a:t>Our micro mobile (bio-)LNG refuelling station</a:t>
            </a:r>
            <a:r>
              <a:rPr lang="en-US" sz="1500" b="1" kern="0" dirty="0">
                <a:solidFill>
                  <a:srgbClr val="0D0D0D"/>
                </a:solidFill>
              </a:rPr>
              <a:t> </a:t>
            </a:r>
            <a:r>
              <a:rPr lang="en-GB" sz="1500" kern="0" dirty="0">
                <a:solidFill>
                  <a:srgbClr val="0D0D0D"/>
                </a:solidFill>
              </a:rPr>
              <a:t>supplies liquid methane, for example, for trucks and for supplying </a:t>
            </a:r>
            <a:br>
              <a:rPr lang="en-GB" sz="1500" kern="0" dirty="0">
                <a:solidFill>
                  <a:srgbClr val="0D0D0D"/>
                </a:solidFill>
              </a:rPr>
            </a:br>
            <a:r>
              <a:rPr lang="en-GB" sz="1500" kern="0" dirty="0">
                <a:solidFill>
                  <a:srgbClr val="0D0D0D"/>
                </a:solidFill>
              </a:rPr>
              <a:t>off-grid energy systems.</a:t>
            </a:r>
            <a:br>
              <a:rPr lang="en-GB" sz="1500" kern="0" dirty="0">
                <a:solidFill>
                  <a:srgbClr val="0D0D0D"/>
                </a:solidFill>
              </a:rPr>
            </a:br>
            <a:br>
              <a:rPr lang="en-GB" sz="1500" kern="0" dirty="0">
                <a:solidFill>
                  <a:srgbClr val="0D0D0D"/>
                </a:solidFill>
              </a:rPr>
            </a:br>
            <a:r>
              <a:rPr lang="en-GB" sz="1500" kern="0" dirty="0">
                <a:solidFill>
                  <a:srgbClr val="0D0D0D"/>
                </a:solidFill>
              </a:rPr>
              <a:t>A micro- and nano-scale (bio-)LNG mobile refuelling station designed to supply small quantities of LNG to end-customers, such as LNG-powered trucks requiring fuel or decentralized energy supply |power generators.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4C5E4645-55E6-9A4A-1934-97AE74FA12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6937" y="4736040"/>
            <a:ext cx="1435910" cy="1309367"/>
          </a:xfrm>
          <a:prstGeom prst="roundRect">
            <a:avLst>
              <a:gd name="adj" fmla="val 10574"/>
            </a:avLst>
          </a:prstGeom>
        </p:spPr>
      </p:pic>
      <p:pic>
        <p:nvPicPr>
          <p:cNvPr id="9" name="Grafik 9" descr="Ein Bild, das Fahrzeug, Landfahrzeug, Himmel, draußen enthält.&#10;&#10;Automatisch generierte Beschreibung">
            <a:extLst>
              <a:ext uri="{FF2B5EF4-FFF2-40B4-BE49-F238E27FC236}">
                <a16:creationId xmlns:a16="http://schemas.microsoft.com/office/drawing/2014/main" id="{CC979676-04C4-BC1F-2291-0D914AF38B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6937" y="712800"/>
            <a:ext cx="1439962" cy="1316400"/>
          </a:xfrm>
          <a:prstGeom prst="roundRect">
            <a:avLst>
              <a:gd name="adj" fmla="val 11157"/>
            </a:avLst>
          </a:prstGeom>
        </p:spPr>
      </p:pic>
    </p:spTree>
    <p:extLst>
      <p:ext uri="{BB962C8B-B14F-4D97-AF65-F5344CB8AC3E}">
        <p14:creationId xmlns:p14="http://schemas.microsoft.com/office/powerpoint/2010/main" val="3316893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594E9-67A0-CE6E-4FD3-32BD906DB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230FB-9413-BA5F-9D49-738486DAF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214" y="713385"/>
            <a:ext cx="4738340" cy="1249845"/>
          </a:xfrm>
        </p:spPr>
        <p:txBody>
          <a:bodyPr lIns="288000"/>
          <a:lstStyle/>
          <a:p>
            <a:pPr>
              <a:lnSpc>
                <a:spcPct val="90000"/>
              </a:lnSpc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GB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Off-grid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Energy </a:t>
            </a:r>
            <a:b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Production Unit</a:t>
            </a:r>
            <a:endParaRPr lang="en-US" spc="-1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6E58603-F563-E413-DC34-4F4414D54E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8775" y="649840"/>
            <a:ext cx="6777005" cy="5528967"/>
          </a:xfrm>
          <a:prstGeom prst="rect">
            <a:avLst/>
          </a:prstGeom>
        </p:spPr>
      </p:pic>
      <p:sp>
        <p:nvSpPr>
          <p:cNvPr id="14" name="Inhaltsplatzhalter 6">
            <a:extLst>
              <a:ext uri="{FF2B5EF4-FFF2-40B4-BE49-F238E27FC236}">
                <a16:creationId xmlns:a16="http://schemas.microsoft.com/office/drawing/2014/main" id="{A8792686-4CDA-917A-7036-6BE35A38905C}"/>
              </a:ext>
            </a:extLst>
          </p:cNvPr>
          <p:cNvSpPr txBox="1">
            <a:spLocks/>
          </p:cNvSpPr>
          <p:nvPr/>
        </p:nvSpPr>
        <p:spPr bwMode="auto">
          <a:xfrm>
            <a:off x="804334" y="2671735"/>
            <a:ext cx="3883338" cy="2448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180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sz="1600" b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360363" indent="-173038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 typeface="Courier New" panose="02070309020205020404" pitchFamily="49" charset="0"/>
              <a:buChar char="o"/>
              <a:tabLst/>
              <a:defRPr sz="1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532800" indent="-179388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 typeface="Courier New" panose="02070309020205020404" pitchFamily="49" charset="0"/>
              <a:buChar char="o"/>
              <a:tabLst/>
              <a:defRPr sz="12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71450" indent="-17145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200" b="0" u="sng" baseline="0">
                <a:solidFill>
                  <a:srgbClr val="64C5C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0" indent="0" algn="l" rtl="0" eaLnBrk="1" fontAlgn="base" hangingPunct="1">
              <a:spcBef>
                <a:spcPts val="2858"/>
              </a:spcBef>
              <a:spcAft>
                <a:spcPct val="0"/>
              </a:spcAft>
              <a:buFont typeface="Arial" charset="0"/>
              <a:buNone/>
              <a:defRPr sz="1400">
                <a:solidFill>
                  <a:srgbClr val="FF0000"/>
                </a:solidFill>
                <a:latin typeface="+mn-lt"/>
              </a:defRPr>
            </a:lvl6pPr>
            <a:lvl7pPr marL="2687916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7pPr>
            <a:lvl8pPr marL="3232304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8pPr>
            <a:lvl9pPr marL="3776692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500" b="1" dirty="0">
                <a:solidFill>
                  <a:srgbClr val="0D0D0D"/>
                </a:solidFill>
              </a:rPr>
              <a:t>Our Off-grid Energy Production Unit,</a:t>
            </a:r>
            <a:br>
              <a:rPr lang="en-US" sz="1500" b="1" kern="0" dirty="0">
                <a:solidFill>
                  <a:srgbClr val="0D0D0D"/>
                </a:solidFill>
              </a:rPr>
            </a:br>
            <a:r>
              <a:rPr lang="en-GB" sz="1500" dirty="0">
                <a:solidFill>
                  <a:srgbClr val="0D0D0D"/>
                </a:solidFill>
              </a:rPr>
              <a:t>utilizing (bio-)LNG or LNG, provides a decentralised energy supply in areas lacking energy infrastructure.</a:t>
            </a:r>
            <a:endParaRPr lang="en-GB" sz="1500" kern="0" dirty="0">
              <a:solidFill>
                <a:srgbClr val="0D0D0D"/>
              </a:solidFill>
            </a:endParaRPr>
          </a:p>
          <a:p>
            <a:pPr>
              <a:lnSpc>
                <a:spcPts val="2000"/>
              </a:lnSpc>
            </a:pPr>
            <a:br>
              <a:rPr lang="en-GB" sz="1500" kern="0" dirty="0">
                <a:solidFill>
                  <a:srgbClr val="0D0D0D"/>
                </a:solidFill>
              </a:rPr>
            </a:br>
            <a:r>
              <a:rPr lang="en-US" sz="1500" kern="0" dirty="0"/>
              <a:t>This unique technology is an </a:t>
            </a:r>
            <a:r>
              <a:rPr lang="en-US" sz="1500" b="1" kern="0" dirty="0"/>
              <a:t>off-grid</a:t>
            </a:r>
            <a:r>
              <a:rPr lang="en-US" sz="1500" kern="0" dirty="0"/>
              <a:t> </a:t>
            </a:r>
            <a:r>
              <a:rPr lang="en-US" sz="1500" b="1" kern="0" dirty="0"/>
              <a:t>energy production unit. </a:t>
            </a:r>
            <a:r>
              <a:rPr lang="en-US" sz="1500" kern="0" dirty="0"/>
              <a:t>As with </a:t>
            </a:r>
            <a:r>
              <a:rPr lang="en-US" sz="1500" kern="0" dirty="0" err="1"/>
              <a:t>refuelling</a:t>
            </a:r>
            <a:r>
              <a:rPr lang="en-US" sz="1500" kern="0" dirty="0"/>
              <a:t> stations, the unit is also based on our vacuum-less bulks to repurpose them for an independent thermal and electrical power production supply.</a:t>
            </a:r>
            <a:endParaRPr lang="en-GB" sz="1500" kern="0" dirty="0">
              <a:solidFill>
                <a:srgbClr val="0D0D0D"/>
              </a:solidFill>
            </a:endParaRP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6BE31B6B-038A-4AA8-288E-AC98572555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9266" y="4775898"/>
            <a:ext cx="1532176" cy="1194981"/>
          </a:xfrm>
          <a:prstGeom prst="roundRect">
            <a:avLst/>
          </a:prstGeom>
        </p:spPr>
      </p:pic>
      <p:pic>
        <p:nvPicPr>
          <p:cNvPr id="17" name="Grafik 9">
            <a:extLst>
              <a:ext uri="{FF2B5EF4-FFF2-40B4-BE49-F238E27FC236}">
                <a16:creationId xmlns:a16="http://schemas.microsoft.com/office/drawing/2014/main" id="{19E657C9-15B8-2780-D9BF-DE064EBF7B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9268" y="850545"/>
            <a:ext cx="1532174" cy="119498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57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B74767-49B3-533C-B007-56E632D9B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692" y="504469"/>
            <a:ext cx="11113641" cy="768411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Resilient Energy Through Crisis: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Nesetten’s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Off-Grid Innovation</a:t>
            </a:r>
            <a:endParaRPr 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4E1BDF18-0A21-82C8-3D08-5A96FCE160F4}"/>
              </a:ext>
            </a:extLst>
          </p:cNvPr>
          <p:cNvSpPr/>
          <p:nvPr/>
        </p:nvSpPr>
        <p:spPr>
          <a:xfrm>
            <a:off x="5808132" y="1522476"/>
            <a:ext cx="6223001" cy="4548124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1400" b="1" i="1" kern="1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b="1" kern="100" dirty="0" err="1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Nesetten’s</a:t>
            </a:r>
            <a:r>
              <a:rPr lang="en-US" sz="1400" b="1" kern="1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Mobile Micro LNG Refueling Solution – Rapid Response Network</a:t>
            </a:r>
            <a:endParaRPr lang="de-DE" sz="1400" b="1" kern="1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b="1" kern="1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Solution Highlights:</a:t>
            </a:r>
            <a:endParaRPr lang="de-DE" sz="1400" kern="1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Containerized Power Unit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housed in a standard 20-ft container for fast deployment</a:t>
            </a:r>
            <a:r>
              <a:rPr lang="en-US" sz="1400" kern="1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de-DE" sz="1400" kern="1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Exchangeable Micro-Bulks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full/empty swap without permanent infrastructure</a:t>
            </a:r>
            <a:r>
              <a:rPr lang="en-US" sz="1400" kern="1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de-DE" sz="1400" kern="1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Heavy Equipment Needed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only for refilling; no forklift required for daily use</a:t>
            </a:r>
            <a:r>
              <a:rPr lang="en-US" sz="1400" kern="1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de-DE" sz="1400" kern="1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Rapid Setup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operational within minutes in field conditions</a:t>
            </a:r>
            <a:r>
              <a:rPr lang="en-US" sz="1400" kern="1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de-DE" sz="1400" kern="1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 Signature Operation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quieter and cleaner than diesel generators</a:t>
            </a:r>
            <a:r>
              <a:rPr lang="en-US" sz="1400" kern="1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Supports Critical Assets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powers command posts, field hospitals etc.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Vehicle Integration Ready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adaptable for mobile deployment with military fleets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8A57DD8-7385-90D3-E182-F18186AB4AA3}"/>
              </a:ext>
            </a:extLst>
          </p:cNvPr>
          <p:cNvSpPr txBox="1"/>
          <p:nvPr/>
        </p:nvSpPr>
        <p:spPr>
          <a:xfrm>
            <a:off x="329722" y="3022934"/>
            <a:ext cx="316131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Nesetten’s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mobile LNG solution is a dual-use asset.</a:t>
            </a:r>
          </a:p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strengthens civilian infrastructure resilience, supports military logistics in the field, and enables emergency power delivery in crisis zones. Its 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lightweight, portable, and non-specialist-operated design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makes it uniquely suited for conflict, reconstruction, and humanitarian applications.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B494187D-275D-1585-AF54-AE7E7C1606AB}"/>
              </a:ext>
            </a:extLst>
          </p:cNvPr>
          <p:cNvGrpSpPr/>
          <p:nvPr/>
        </p:nvGrpSpPr>
        <p:grpSpPr>
          <a:xfrm>
            <a:off x="547740" y="1355778"/>
            <a:ext cx="5123213" cy="5440745"/>
            <a:chOff x="488474" y="1271111"/>
            <a:chExt cx="5123213" cy="5440745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24D7B1C3-0D80-11B2-2EE0-4B3BAB707A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42936" y="1345013"/>
              <a:ext cx="1435910" cy="1309367"/>
            </a:xfrm>
            <a:prstGeom prst="roundRect">
              <a:avLst>
                <a:gd name="adj" fmla="val 10574"/>
              </a:avLst>
            </a:prstGeom>
          </p:spPr>
        </p:pic>
        <p:pic>
          <p:nvPicPr>
            <p:cNvPr id="6" name="Grafik 9" descr="Ein Bild, das Fahrzeug, Landfahrzeug, Himmel, draußen enthält.&#10;&#10;Automatisch generierte Beschreibung">
              <a:extLst>
                <a:ext uri="{FF2B5EF4-FFF2-40B4-BE49-F238E27FC236}">
                  <a16:creationId xmlns:a16="http://schemas.microsoft.com/office/drawing/2014/main" id="{ADA09D9E-8BD8-B6CE-A335-88DFB6DD11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65011" y="1310615"/>
              <a:ext cx="1439962" cy="1316400"/>
            </a:xfrm>
            <a:prstGeom prst="roundRect">
              <a:avLst>
                <a:gd name="adj" fmla="val 11157"/>
              </a:avLst>
            </a:prstGeom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86D6C435-1133-ADBA-2BBA-5AA65F43FD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9511" y="5426198"/>
              <a:ext cx="1532176" cy="1194981"/>
            </a:xfrm>
            <a:prstGeom prst="roundRect">
              <a:avLst/>
            </a:prstGeom>
          </p:spPr>
        </p:pic>
        <p:pic>
          <p:nvPicPr>
            <p:cNvPr id="8" name="Grafik 9">
              <a:extLst>
                <a:ext uri="{FF2B5EF4-FFF2-40B4-BE49-F238E27FC236}">
                  <a16:creationId xmlns:a16="http://schemas.microsoft.com/office/drawing/2014/main" id="{1A9FAE4A-2039-66B7-63DF-6B36F9D9B2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65011" y="5426199"/>
              <a:ext cx="1532174" cy="1194981"/>
            </a:xfrm>
            <a:prstGeom prst="roundRect">
              <a:avLst/>
            </a:prstGeom>
          </p:spPr>
        </p:pic>
        <p:pic>
          <p:nvPicPr>
            <p:cNvPr id="10" name="Picture 66" descr="A white container with metal bars&#10;&#10;Description automatically generated">
              <a:extLst>
                <a:ext uri="{FF2B5EF4-FFF2-40B4-BE49-F238E27FC236}">
                  <a16:creationId xmlns:a16="http://schemas.microsoft.com/office/drawing/2014/main" id="{0ABBB482-60E8-47E6-EC2D-C56B5C73A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9744" y="2474984"/>
              <a:ext cx="2055462" cy="3031117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B11F89F5-0E85-9B28-C515-68FC461E56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480" t="28651" r="33533" b="29271"/>
            <a:stretch/>
          </p:blipFill>
          <p:spPr>
            <a:xfrm>
              <a:off x="590819" y="5335524"/>
              <a:ext cx="1362637" cy="1376332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7BDE7402-1B4D-5ABE-5750-D4A84B5F6F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3979" t="29797" r="34113" b="29712"/>
            <a:stretch/>
          </p:blipFill>
          <p:spPr>
            <a:xfrm>
              <a:off x="488474" y="1271111"/>
              <a:ext cx="1362637" cy="13488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3102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DD646-0CA4-D2B8-2162-EB9840212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6F31B27-0FA3-45E0-595B-BE3D86A35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213" y="713385"/>
            <a:ext cx="7870235" cy="1249845"/>
          </a:xfrm>
        </p:spPr>
        <p:txBody>
          <a:bodyPr lIns="288000"/>
          <a:lstStyle/>
          <a:p>
            <a:pPr>
              <a:lnSpc>
                <a:spcPct val="90000"/>
              </a:lnSpc>
            </a:pPr>
            <a:r>
              <a:rPr lang="en-US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Nesetten</a:t>
            </a: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innovative technology </a:t>
            </a:r>
            <a:b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vs. conventional cryogenic bulks</a:t>
            </a:r>
            <a:endParaRPr lang="en-US" spc="-1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2DD4CC5-3BB1-F251-E67F-779720174827}"/>
              </a:ext>
            </a:extLst>
          </p:cNvPr>
          <p:cNvGraphicFramePr>
            <a:graphicFrameLocks noGrp="1"/>
          </p:cNvGraphicFramePr>
          <p:nvPr/>
        </p:nvGraphicFramePr>
        <p:xfrm>
          <a:off x="3293361" y="3138590"/>
          <a:ext cx="5338575" cy="419114"/>
        </p:xfrm>
        <a:graphic>
          <a:graphicData uri="http://schemas.openxmlformats.org/drawingml/2006/table">
            <a:tbl>
              <a:tblPr firstRow="1" bandRow="1">
                <a:effectLst>
                  <a:outerShdw blurRad="38100" dist="12700" dir="5400000" algn="ctr" rotWithShape="0">
                    <a:srgbClr val="000000">
                      <a:alpha val="15000"/>
                    </a:srgbClr>
                  </a:outerShdw>
                </a:effectLst>
                <a:tableStyleId>{073A0DAA-6AF3-43AB-8588-CEC1D06C72B9}</a:tableStyleId>
              </a:tblPr>
              <a:tblGrid>
                <a:gridCol w="2572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58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9114">
                <a:tc>
                  <a:txBody>
                    <a:bodyPr/>
                    <a:lstStyle/>
                    <a:p>
                      <a:pPr marL="0" marR="0" indent="0" algn="just" defTabSz="9143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chemeClr val="tx2"/>
                          </a:solidFill>
                          <a:latin typeface="+mn-lt"/>
                          <a:ea typeface="Open Sans Light" panose="020B0306030504020204" pitchFamily="34" charset="0"/>
                          <a:cs typeface="Calibri Light"/>
                        </a:rPr>
                        <a:t>Vacuum-less	</a:t>
                      </a:r>
                    </a:p>
                  </a:txBody>
                  <a:tcPr marL="18288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chemeClr val="tx2"/>
                          </a:solidFill>
                          <a:latin typeface="+mn-lt"/>
                          <a:ea typeface="Open Sans Light" panose="020B0306030504020204" pitchFamily="34" charset="0"/>
                          <a:cs typeface="Calibri Light"/>
                        </a:rPr>
                        <a:t>	Vacuum-based</a:t>
                      </a:r>
                      <a:endParaRPr lang="en-US" sz="1400" b="0">
                        <a:solidFill>
                          <a:schemeClr val="tx2"/>
                        </a:solidFill>
                        <a:latin typeface="+mn-lt"/>
                        <a:ea typeface="Roboto Medium" charset="0"/>
                      </a:endParaRPr>
                    </a:p>
                  </a:txBody>
                  <a:tcPr marR="36576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A75D05C-B7DF-A3FD-C6FA-634D26B1EE53}"/>
              </a:ext>
            </a:extLst>
          </p:cNvPr>
          <p:cNvGraphicFramePr>
            <a:graphicFrameLocks noGrp="1"/>
          </p:cNvGraphicFramePr>
          <p:nvPr/>
        </p:nvGraphicFramePr>
        <p:xfrm>
          <a:off x="3293360" y="2599630"/>
          <a:ext cx="5338577" cy="419114"/>
        </p:xfrm>
        <a:graphic>
          <a:graphicData uri="http://schemas.openxmlformats.org/drawingml/2006/table">
            <a:tbl>
              <a:tblPr firstRow="1" bandRow="1">
                <a:effectLst>
                  <a:outerShdw blurRad="38100" dist="12700" dir="5400000" algn="ctr" rotWithShape="0">
                    <a:srgbClr val="000000">
                      <a:alpha val="15000"/>
                    </a:srgbClr>
                  </a:outerShdw>
                </a:effectLst>
                <a:tableStyleId>{073A0DAA-6AF3-43AB-8588-CEC1D06C72B9}</a:tableStyleId>
              </a:tblPr>
              <a:tblGrid>
                <a:gridCol w="2572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58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9114">
                <a:tc>
                  <a:txBody>
                    <a:bodyPr/>
                    <a:lstStyle/>
                    <a:p>
                      <a:pPr algn="just"/>
                      <a:r>
                        <a:rPr lang="en-US" sz="1400" b="0" dirty="0">
                          <a:solidFill>
                            <a:schemeClr val="tx2"/>
                          </a:solidFill>
                          <a:latin typeface="+mn-lt"/>
                          <a:ea typeface="Open Sans Light" panose="020B0306030504020204" pitchFamily="34" charset="0"/>
                          <a:cs typeface="Calibri Light"/>
                        </a:rPr>
                        <a:t>Steel-less 		</a:t>
                      </a:r>
                    </a:p>
                  </a:txBody>
                  <a:tcPr marL="18288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2"/>
                          </a:solidFill>
                          <a:latin typeface="+mn-lt"/>
                          <a:ea typeface="Open Sans Light" panose="020B0306030504020204" pitchFamily="34" charset="0"/>
                          <a:cs typeface="Calibri Light"/>
                        </a:rPr>
                        <a:t>	Steel-based</a:t>
                      </a:r>
                      <a:endParaRPr lang="en-US" sz="1400" b="0" dirty="0">
                        <a:solidFill>
                          <a:schemeClr val="tx2"/>
                        </a:solidFill>
                        <a:latin typeface="+mn-lt"/>
                        <a:ea typeface="Roboto Medium" charset="0"/>
                      </a:endParaRPr>
                    </a:p>
                  </a:txBody>
                  <a:tcPr marR="36576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26251A6-9BA8-55A3-E425-B643A1695EE2}"/>
              </a:ext>
            </a:extLst>
          </p:cNvPr>
          <p:cNvGraphicFramePr>
            <a:graphicFrameLocks noGrp="1"/>
          </p:cNvGraphicFramePr>
          <p:nvPr/>
        </p:nvGraphicFramePr>
        <p:xfrm>
          <a:off x="3293360" y="4174956"/>
          <a:ext cx="5338577" cy="419114"/>
        </p:xfrm>
        <a:graphic>
          <a:graphicData uri="http://schemas.openxmlformats.org/drawingml/2006/table">
            <a:tbl>
              <a:tblPr firstRow="1" bandRow="1">
                <a:effectLst>
                  <a:outerShdw blurRad="38100" dist="12700" dir="5400000" algn="ctr" rotWithShape="0">
                    <a:srgbClr val="000000">
                      <a:alpha val="15000"/>
                    </a:srgbClr>
                  </a:outerShdw>
                </a:effectLst>
                <a:tableStyleId>{073A0DAA-6AF3-43AB-8588-CEC1D06C72B9}</a:tableStyleId>
              </a:tblPr>
              <a:tblGrid>
                <a:gridCol w="2572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58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9114">
                <a:tc>
                  <a:txBody>
                    <a:bodyPr/>
                    <a:lstStyle/>
                    <a:p>
                      <a:pPr marL="0" marR="0" indent="0" algn="just" defTabSz="9143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chemeClr val="tx2"/>
                          </a:solidFill>
                          <a:latin typeface="+mn-lt"/>
                          <a:ea typeface="Open Sans Light" panose="020B0306030504020204" pitchFamily="34" charset="0"/>
                          <a:cs typeface="Calibri Light"/>
                        </a:rPr>
                        <a:t>Light 		</a:t>
                      </a:r>
                    </a:p>
                  </a:txBody>
                  <a:tcPr marL="18288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chemeClr val="tx2"/>
                          </a:solidFill>
                          <a:latin typeface="+mn-lt"/>
                          <a:ea typeface="Open Sans Light" panose="020B0306030504020204" pitchFamily="34" charset="0"/>
                          <a:cs typeface="Calibri Light"/>
                        </a:rPr>
                        <a:t>	Heavy</a:t>
                      </a:r>
                      <a:endParaRPr lang="en-US" sz="1400" b="0">
                        <a:solidFill>
                          <a:schemeClr val="tx2"/>
                        </a:solidFill>
                        <a:latin typeface="+mn-lt"/>
                        <a:ea typeface="Roboto Medium" charset="0"/>
                      </a:endParaRPr>
                    </a:p>
                  </a:txBody>
                  <a:tcPr marR="36576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1005CFA-757C-545B-B755-5B8D118FBD7E}"/>
              </a:ext>
            </a:extLst>
          </p:cNvPr>
          <p:cNvGraphicFramePr>
            <a:graphicFrameLocks noGrp="1"/>
          </p:cNvGraphicFramePr>
          <p:nvPr/>
        </p:nvGraphicFramePr>
        <p:xfrm>
          <a:off x="3293360" y="3662728"/>
          <a:ext cx="5338577" cy="419114"/>
        </p:xfrm>
        <a:graphic>
          <a:graphicData uri="http://schemas.openxmlformats.org/drawingml/2006/table">
            <a:tbl>
              <a:tblPr firstRow="1" bandRow="1">
                <a:effectLst>
                  <a:outerShdw blurRad="38100" dist="12700" dir="5400000" algn="ctr" rotWithShape="0">
                    <a:srgbClr val="000000">
                      <a:alpha val="15000"/>
                    </a:srgbClr>
                  </a:outerShdw>
                </a:effectLst>
                <a:tableStyleId>{073A0DAA-6AF3-43AB-8588-CEC1D06C72B9}</a:tableStyleId>
              </a:tblPr>
              <a:tblGrid>
                <a:gridCol w="2572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58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9114">
                <a:tc>
                  <a:txBody>
                    <a:bodyPr/>
                    <a:lstStyle/>
                    <a:p>
                      <a:pPr marL="0" marR="0" indent="0" algn="just" defTabSz="9143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chemeClr val="tx2"/>
                          </a:solidFill>
                          <a:latin typeface="+mn-lt"/>
                          <a:ea typeface="Open Sans Light" panose="020B0306030504020204" pitchFamily="34" charset="0"/>
                          <a:cs typeface="Calibri Light"/>
                        </a:rPr>
                        <a:t>Flexible form	</a:t>
                      </a:r>
                    </a:p>
                  </a:txBody>
                  <a:tcPr marL="18288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chemeClr val="tx2"/>
                          </a:solidFill>
                          <a:latin typeface="+mn-lt"/>
                          <a:ea typeface="Open Sans Light" panose="020B0306030504020204" pitchFamily="34" charset="0"/>
                          <a:cs typeface="Calibri Light"/>
                        </a:rPr>
                        <a:t>	Cylinder</a:t>
                      </a:r>
                      <a:endParaRPr lang="en-US" sz="1400" b="0">
                        <a:solidFill>
                          <a:schemeClr val="tx2"/>
                        </a:solidFill>
                        <a:latin typeface="+mn-lt"/>
                        <a:ea typeface="Roboto Medium" charset="0"/>
                      </a:endParaRPr>
                    </a:p>
                  </a:txBody>
                  <a:tcPr marR="36576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67C37A6F-3B93-0BFD-34D7-CC1E7DC0C566}"/>
              </a:ext>
            </a:extLst>
          </p:cNvPr>
          <p:cNvGraphicFramePr>
            <a:graphicFrameLocks noGrp="1"/>
          </p:cNvGraphicFramePr>
          <p:nvPr/>
        </p:nvGraphicFramePr>
        <p:xfrm>
          <a:off x="3293360" y="5356634"/>
          <a:ext cx="5338577" cy="518160"/>
        </p:xfrm>
        <a:graphic>
          <a:graphicData uri="http://schemas.openxmlformats.org/drawingml/2006/table">
            <a:tbl>
              <a:tblPr firstRow="1" bandRow="1">
                <a:effectLst>
                  <a:outerShdw blurRad="38100" dist="12700" dir="5400000" algn="ctr" rotWithShape="0">
                    <a:srgbClr val="000000">
                      <a:alpha val="15000"/>
                    </a:srgbClr>
                  </a:outerShdw>
                </a:effectLst>
                <a:tableStyleId>{073A0DAA-6AF3-43AB-8588-CEC1D06C72B9}</a:tableStyleId>
              </a:tblPr>
              <a:tblGrid>
                <a:gridCol w="2572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58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9114">
                <a:tc>
                  <a:txBody>
                    <a:bodyPr/>
                    <a:lstStyle/>
                    <a:p>
                      <a:pPr marL="0" marR="0" indent="0" algn="just" defTabSz="9143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chemeClr val="tx2"/>
                          </a:solidFill>
                          <a:latin typeface="+mn-lt"/>
                          <a:ea typeface="Open Sans Light" panose="020B0306030504020204" pitchFamily="34" charset="0"/>
                          <a:cs typeface="Calibri Light"/>
                        </a:rPr>
                        <a:t>Fully mobile 	</a:t>
                      </a:r>
                    </a:p>
                  </a:txBody>
                  <a:tcPr marL="18288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chemeClr val="tx2"/>
                          </a:solidFill>
                          <a:latin typeface="+mn-lt"/>
                          <a:ea typeface="Open Sans Light" panose="020B0306030504020204" pitchFamily="34" charset="0"/>
                          <a:cs typeface="Calibri Light"/>
                        </a:rPr>
                        <a:t>	Stationary / partially mobile</a:t>
                      </a:r>
                      <a:endParaRPr lang="en-US" sz="1400" b="0">
                        <a:solidFill>
                          <a:schemeClr val="tx2"/>
                        </a:solidFill>
                        <a:latin typeface="+mn-lt"/>
                        <a:ea typeface="Roboto Medium" charset="0"/>
                      </a:endParaRPr>
                    </a:p>
                  </a:txBody>
                  <a:tcPr marR="36576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8319D7C0-745A-7FDF-1ADE-F86475BF6478}"/>
              </a:ext>
            </a:extLst>
          </p:cNvPr>
          <p:cNvGraphicFramePr>
            <a:graphicFrameLocks noGrp="1"/>
          </p:cNvGraphicFramePr>
          <p:nvPr/>
        </p:nvGraphicFramePr>
        <p:xfrm>
          <a:off x="3293360" y="4701032"/>
          <a:ext cx="5338577" cy="518160"/>
        </p:xfrm>
        <a:graphic>
          <a:graphicData uri="http://schemas.openxmlformats.org/drawingml/2006/table">
            <a:tbl>
              <a:tblPr firstRow="1" bandRow="1">
                <a:effectLst>
                  <a:outerShdw blurRad="38100" dist="12700" dir="5400000" algn="ctr" rotWithShape="0">
                    <a:srgbClr val="000000">
                      <a:alpha val="15000"/>
                    </a:srgbClr>
                  </a:outerShdw>
                </a:effectLst>
                <a:tableStyleId>{073A0DAA-6AF3-43AB-8588-CEC1D06C72B9}</a:tableStyleId>
              </a:tblPr>
              <a:tblGrid>
                <a:gridCol w="2572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58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9114">
                <a:tc>
                  <a:txBody>
                    <a:bodyPr/>
                    <a:lstStyle/>
                    <a:p>
                      <a:pPr marL="0" marR="0" indent="0" algn="l" defTabSz="9143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chemeClr val="tx2"/>
                          </a:solidFill>
                          <a:latin typeface="+mn-lt"/>
                          <a:ea typeface="Open Sans Light" panose="020B0306030504020204" pitchFamily="34" charset="0"/>
                          <a:cs typeface="Calibri Light"/>
                        </a:rPr>
                        <a:t>Safe in case of </a:t>
                      </a:r>
                      <a:br>
                        <a:rPr lang="en-US" sz="1400" b="0">
                          <a:solidFill>
                            <a:schemeClr val="tx2"/>
                          </a:solidFill>
                          <a:latin typeface="+mn-lt"/>
                          <a:ea typeface="Open Sans Light" panose="020B0306030504020204" pitchFamily="34" charset="0"/>
                          <a:cs typeface="Calibri Light"/>
                        </a:rPr>
                      </a:br>
                      <a:r>
                        <a:rPr lang="en-US" sz="1400" b="0">
                          <a:solidFill>
                            <a:schemeClr val="tx2"/>
                          </a:solidFill>
                          <a:latin typeface="+mn-lt"/>
                          <a:ea typeface="Open Sans Light" panose="020B0306030504020204" pitchFamily="34" charset="0"/>
                          <a:cs typeface="Calibri Light"/>
                        </a:rPr>
                        <a:t>a minor damage 	</a:t>
                      </a:r>
                    </a:p>
                  </a:txBody>
                  <a:tcPr marL="18288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chemeClr val="tx2"/>
                          </a:solidFill>
                          <a:latin typeface="+mn-lt"/>
                          <a:ea typeface="Open Sans Light" panose="020B0306030504020204" pitchFamily="34" charset="0"/>
                          <a:cs typeface="Calibri Light"/>
                        </a:rPr>
                        <a:t>	Dangerous (immediate boil-off) </a:t>
                      </a:r>
                      <a:endParaRPr lang="en-US" sz="1400" b="0">
                        <a:solidFill>
                          <a:schemeClr val="tx2"/>
                        </a:solidFill>
                        <a:latin typeface="+mn-lt"/>
                        <a:ea typeface="Roboto Medium" charset="0"/>
                      </a:endParaRPr>
                    </a:p>
                  </a:txBody>
                  <a:tcPr marR="36576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141A3B3E-B244-83F7-4046-9F309BD398D5}"/>
              </a:ext>
            </a:extLst>
          </p:cNvPr>
          <p:cNvSpPr/>
          <p:nvPr/>
        </p:nvSpPr>
        <p:spPr>
          <a:xfrm rot="5400000">
            <a:off x="381978" y="3278322"/>
            <a:ext cx="3412875" cy="2022401"/>
          </a:xfrm>
          <a:prstGeom prst="roundRect">
            <a:avLst>
              <a:gd name="adj" fmla="val 10557"/>
            </a:avLst>
          </a:prstGeom>
          <a:solidFill>
            <a:schemeClr val="bg2"/>
          </a:solidFill>
          <a:ln>
            <a:noFill/>
          </a:ln>
          <a:effectLst>
            <a:outerShdw blurRad="762000" dist="2540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7" name="Picture 66" descr="A white container with metal bars&#10;&#10;Description automatically generated">
            <a:extLst>
              <a:ext uri="{FF2B5EF4-FFF2-40B4-BE49-F238E27FC236}">
                <a16:creationId xmlns:a16="http://schemas.microsoft.com/office/drawing/2014/main" id="{EC158AD4-42B7-0CB0-3775-B97AE41D57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94" y="2450921"/>
            <a:ext cx="1930243" cy="2846461"/>
          </a:xfrm>
          <a:prstGeom prst="rect">
            <a:avLst/>
          </a:prstGeom>
        </p:spPr>
      </p:pic>
      <p:sp>
        <p:nvSpPr>
          <p:cNvPr id="68" name="TextBox 79">
            <a:extLst>
              <a:ext uri="{FF2B5EF4-FFF2-40B4-BE49-F238E27FC236}">
                <a16:creationId xmlns:a16="http://schemas.microsoft.com/office/drawing/2014/main" id="{4A0D246A-D235-9449-A795-F81448523D0E}"/>
              </a:ext>
            </a:extLst>
          </p:cNvPr>
          <p:cNvSpPr txBox="1"/>
          <p:nvPr/>
        </p:nvSpPr>
        <p:spPr>
          <a:xfrm>
            <a:off x="1293358" y="5167644"/>
            <a:ext cx="1623923" cy="664805"/>
          </a:xfrm>
          <a:prstGeom prst="rect">
            <a:avLst/>
          </a:prstGeom>
          <a:noFill/>
        </p:spPr>
        <p:txBody>
          <a:bodyPr wrap="square" lIns="109735" tIns="54868" rIns="109735" bIns="54868" rtlCol="0">
            <a:spAutoFit/>
          </a:bodyPr>
          <a:lstStyle/>
          <a:p>
            <a:pPr algn="just"/>
            <a:r>
              <a:rPr lang="en-GB" sz="1200" b="1">
                <a:solidFill>
                  <a:schemeClr val="tx2"/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200 litre</a:t>
            </a:r>
          </a:p>
          <a:p>
            <a:pPr algn="just"/>
            <a:r>
              <a:rPr lang="en-GB" sz="1200" b="1">
                <a:solidFill>
                  <a:schemeClr val="tx2"/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500 litre</a:t>
            </a:r>
          </a:p>
          <a:p>
            <a:pPr algn="just"/>
            <a:r>
              <a:rPr lang="en-GB" sz="1200" b="1">
                <a:solidFill>
                  <a:schemeClr val="tx2"/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1000 litre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59F0E62-749B-80AF-A864-3DEA20A104B7}"/>
              </a:ext>
            </a:extLst>
          </p:cNvPr>
          <p:cNvGrpSpPr/>
          <p:nvPr/>
        </p:nvGrpSpPr>
        <p:grpSpPr>
          <a:xfrm>
            <a:off x="8816223" y="2530719"/>
            <a:ext cx="2022401" cy="3465240"/>
            <a:chOff x="7253940" y="2468018"/>
            <a:chExt cx="2022401" cy="3465240"/>
          </a:xfrm>
        </p:grpSpPr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FCED162A-291E-7851-B87C-2EDE85BFBDF4}"/>
                </a:ext>
              </a:extLst>
            </p:cNvPr>
            <p:cNvSpPr/>
            <p:nvPr/>
          </p:nvSpPr>
          <p:spPr>
            <a:xfrm rot="5400000">
              <a:off x="6532521" y="3189437"/>
              <a:ext cx="3465240" cy="2022401"/>
            </a:xfrm>
            <a:prstGeom prst="roundRect">
              <a:avLst>
                <a:gd name="adj" fmla="val 11372"/>
              </a:avLst>
            </a:prstGeom>
            <a:solidFill>
              <a:schemeClr val="bg2"/>
            </a:solidFill>
            <a:ln>
              <a:noFill/>
            </a:ln>
            <a:effectLst>
              <a:outerShdw blurRad="38100" dist="12700" dir="5400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noAutofit/>
            </a:bodyPr>
            <a:lstStyle/>
            <a:p>
              <a:pPr algn="ctr">
                <a:spcBef>
                  <a:spcPts val="1000"/>
                </a:spcBef>
              </a:pPr>
              <a:endParaRPr lang="en-US" sz="1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4" name="Bildplatzhalter 10">
              <a:extLst>
                <a:ext uri="{FF2B5EF4-FFF2-40B4-BE49-F238E27FC236}">
                  <a16:creationId xmlns:a16="http://schemas.microsoft.com/office/drawing/2014/main" id="{D6F01975-D76F-09CF-B23F-4647A2D72E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65905" y="2603415"/>
              <a:ext cx="1730541" cy="2414148"/>
            </a:xfrm>
            <a:prstGeom prst="rect">
              <a:avLst/>
            </a:prstGeom>
          </p:spPr>
        </p:pic>
        <p:sp>
          <p:nvSpPr>
            <p:cNvPr id="69" name="TextBox 79">
              <a:extLst>
                <a:ext uri="{FF2B5EF4-FFF2-40B4-BE49-F238E27FC236}">
                  <a16:creationId xmlns:a16="http://schemas.microsoft.com/office/drawing/2014/main" id="{672FEF94-89AF-F1AA-87F3-0E019FB6E849}"/>
                </a:ext>
              </a:extLst>
            </p:cNvPr>
            <p:cNvSpPr txBox="1"/>
            <p:nvPr/>
          </p:nvSpPr>
          <p:spPr>
            <a:xfrm>
              <a:off x="7575568" y="5152961"/>
              <a:ext cx="1623923" cy="664805"/>
            </a:xfrm>
            <a:prstGeom prst="rect">
              <a:avLst/>
            </a:prstGeom>
            <a:noFill/>
          </p:spPr>
          <p:txBody>
            <a:bodyPr wrap="square" lIns="109735" tIns="54868" rIns="109735" bIns="54868" rtlCol="0">
              <a:spAutoFit/>
            </a:bodyPr>
            <a:lstStyle/>
            <a:p>
              <a:pPr algn="r"/>
              <a:r>
                <a:rPr lang="en-GB" sz="1200" b="1">
                  <a:latin typeface="Calibri" panose="020F0502020204030204" pitchFamily="34" charset="0"/>
                  <a:ea typeface="Open Sans Light" panose="020B0306030504020204" pitchFamily="34" charset="0"/>
                  <a:cs typeface="Calibri" panose="020F0502020204030204" pitchFamily="34" charset="0"/>
                </a:rPr>
                <a:t>230 litre</a:t>
              </a:r>
            </a:p>
            <a:p>
              <a:pPr algn="r"/>
              <a:r>
                <a:rPr lang="en-GB" sz="1200" b="1">
                  <a:latin typeface="Calibri" panose="020F0502020204030204" pitchFamily="34" charset="0"/>
                  <a:ea typeface="Open Sans Light" panose="020B0306030504020204" pitchFamily="34" charset="0"/>
                  <a:cs typeface="Calibri" panose="020F0502020204030204" pitchFamily="34" charset="0"/>
                </a:rPr>
                <a:t>600 litre</a:t>
              </a:r>
            </a:p>
            <a:p>
              <a:pPr algn="r"/>
              <a:r>
                <a:rPr lang="en-GB" sz="1200" b="1">
                  <a:latin typeface="Calibri" panose="020F0502020204030204" pitchFamily="34" charset="0"/>
                  <a:ea typeface="Open Sans Light" panose="020B0306030504020204" pitchFamily="34" charset="0"/>
                  <a:cs typeface="Calibri" panose="020F0502020204030204" pitchFamily="34" charset="0"/>
                </a:rPr>
                <a:t>1000 litre</a:t>
              </a:r>
            </a:p>
          </p:txBody>
        </p:sp>
      </p:grpSp>
      <p:sp>
        <p:nvSpPr>
          <p:cNvPr id="70" name="TextBox 25">
            <a:extLst>
              <a:ext uri="{FF2B5EF4-FFF2-40B4-BE49-F238E27FC236}">
                <a16:creationId xmlns:a16="http://schemas.microsoft.com/office/drawing/2014/main" id="{E1E7FB69-CC7C-5FE7-286F-C6C2209FDC74}"/>
              </a:ext>
            </a:extLst>
          </p:cNvPr>
          <p:cNvSpPr txBox="1"/>
          <p:nvPr/>
        </p:nvSpPr>
        <p:spPr>
          <a:xfrm>
            <a:off x="1330535" y="2207375"/>
            <a:ext cx="2579689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500" b="1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Nesetten</a:t>
            </a:r>
            <a:r>
              <a:rPr lang="en-US" sz="15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technology</a:t>
            </a:r>
          </a:p>
        </p:txBody>
      </p:sp>
      <p:sp>
        <p:nvSpPr>
          <p:cNvPr id="71" name="TextBox 25">
            <a:extLst>
              <a:ext uri="{FF2B5EF4-FFF2-40B4-BE49-F238E27FC236}">
                <a16:creationId xmlns:a16="http://schemas.microsoft.com/office/drawing/2014/main" id="{B90B951F-A812-AEDE-3AB5-5F63519E9777}"/>
              </a:ext>
            </a:extLst>
          </p:cNvPr>
          <p:cNvSpPr txBox="1"/>
          <p:nvPr/>
        </p:nvSpPr>
        <p:spPr>
          <a:xfrm>
            <a:off x="8079040" y="2207375"/>
            <a:ext cx="2579689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5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Conventional technology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23D759AA-3A12-E6F7-E242-9F69E205C550}"/>
              </a:ext>
            </a:extLst>
          </p:cNvPr>
          <p:cNvCxnSpPr>
            <a:cxnSpLocks/>
          </p:cNvCxnSpPr>
          <p:nvPr/>
        </p:nvCxnSpPr>
        <p:spPr>
          <a:xfrm>
            <a:off x="5962648" y="2418615"/>
            <a:ext cx="0" cy="3689445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Left-Right Arrow 14">
            <a:extLst>
              <a:ext uri="{FF2B5EF4-FFF2-40B4-BE49-F238E27FC236}">
                <a16:creationId xmlns:a16="http://schemas.microsoft.com/office/drawing/2014/main" id="{F54F5568-3073-4057-37E2-2B2BE2496D48}"/>
              </a:ext>
            </a:extLst>
          </p:cNvPr>
          <p:cNvSpPr/>
          <p:nvPr/>
        </p:nvSpPr>
        <p:spPr>
          <a:xfrm flipH="1" flipV="1">
            <a:off x="5415973" y="2144245"/>
            <a:ext cx="1093350" cy="352471"/>
          </a:xfrm>
          <a:prstGeom prst="leftRightArrow">
            <a:avLst/>
          </a:prstGeom>
          <a:gradFill>
            <a:gsLst>
              <a:gs pos="35000">
                <a:schemeClr val="accent1"/>
              </a:gs>
              <a:gs pos="62000">
                <a:schemeClr val="bg2">
                  <a:lumMod val="65000"/>
                </a:schemeClr>
              </a:gs>
            </a:gsLst>
            <a:lin ang="10800000" scaled="0"/>
          </a:gradFill>
          <a:ln w="25400">
            <a:gradFill>
              <a:gsLst>
                <a:gs pos="35000">
                  <a:schemeClr val="accent1"/>
                </a:gs>
                <a:gs pos="62000">
                  <a:schemeClr val="bg2">
                    <a:lumMod val="65000"/>
                  </a:schemeClr>
                </a:gs>
              </a:gsLst>
              <a:lin ang="10800000" scaled="0"/>
            </a:gradFill>
          </a:ln>
          <a:effectLst>
            <a:outerShdw blurRad="38100" dist="127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00C833E-91DF-01B1-06C6-D95FD5EA3C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97526" y="6402307"/>
            <a:ext cx="1353815" cy="29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07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CFD03-B950-C8D7-4770-786F61D35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3585CD-8556-15C6-3B0C-5DE1A8BD5C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51441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4B549C49-570E-61D7-2A24-912FF772B01E}"/>
              </a:ext>
            </a:extLst>
          </p:cNvPr>
          <p:cNvSpPr txBox="1">
            <a:spLocks/>
          </p:cNvSpPr>
          <p:nvPr/>
        </p:nvSpPr>
        <p:spPr>
          <a:xfrm>
            <a:off x="800664" y="5919247"/>
            <a:ext cx="5920201" cy="365125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l" defTabSz="91433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/>
              <a:t>© </a:t>
            </a:r>
            <a:r>
              <a:rPr lang="de-DE" sz="1200" dirty="0" err="1"/>
              <a:t>Nesetten</a:t>
            </a:r>
            <a:r>
              <a:rPr lang="de-DE" sz="1200" dirty="0"/>
              <a:t> 2024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4A221E2-445C-3DF1-F3D7-D159E87834E2}"/>
              </a:ext>
            </a:extLst>
          </p:cNvPr>
          <p:cNvSpPr txBox="1"/>
          <p:nvPr/>
        </p:nvSpPr>
        <p:spPr>
          <a:xfrm>
            <a:off x="3555248" y="4596857"/>
            <a:ext cx="1932978" cy="9117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base">
              <a:lnSpc>
                <a:spcPts val="1800"/>
              </a:lnSpc>
            </a:pPr>
            <a:r>
              <a:rPr lang="en-US" sz="120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T:   +49 381 4034912</a:t>
            </a:r>
          </a:p>
          <a:p>
            <a:pPr algn="l" fontAlgn="base">
              <a:lnSpc>
                <a:spcPts val="1800"/>
              </a:lnSpc>
            </a:pPr>
            <a:r>
              <a:rPr lang="en-US" sz="120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E:   </a:t>
            </a:r>
            <a:r>
              <a:rPr lang="en-US" sz="120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info@nesetten.com</a:t>
            </a:r>
            <a:br>
              <a:rPr lang="en-US" sz="120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W:  </a:t>
            </a:r>
            <a:r>
              <a:rPr lang="en-US" sz="120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nesetten.com</a:t>
            </a:r>
            <a:endParaRPr 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fontAlgn="base">
              <a:lnSpc>
                <a:spcPts val="1800"/>
              </a:lnSpc>
            </a:pPr>
            <a:r>
              <a:rPr lang="de-AT" sz="120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IN:  </a:t>
            </a:r>
            <a:r>
              <a:rPr lang="de-AT" sz="120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Nesetten GmbH</a:t>
            </a:r>
            <a:endParaRPr lang="de-DE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6A173C9-F88C-A787-764B-DE9DB14C79CB}"/>
              </a:ext>
            </a:extLst>
          </p:cNvPr>
          <p:cNvSpPr txBox="1"/>
          <p:nvPr/>
        </p:nvSpPr>
        <p:spPr>
          <a:xfrm>
            <a:off x="5826499" y="4596857"/>
            <a:ext cx="2603517" cy="6809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AT" sz="12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Pawel </a:t>
            </a:r>
            <a:r>
              <a:rPr lang="de-AT" sz="1200" b="1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Warszycki</a:t>
            </a:r>
            <a:r>
              <a:rPr lang="de-AT" sz="12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CEO</a:t>
            </a:r>
          </a:p>
          <a:p>
            <a:pPr marL="0" marR="0" lvl="0" indent="0" algn="l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AT" sz="120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M:  +49 176 24 04 33 74</a:t>
            </a:r>
          </a:p>
          <a:p>
            <a:pPr marL="0" marR="0" lvl="0" indent="0" algn="l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AT" sz="120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E:  </a:t>
            </a:r>
            <a:r>
              <a:rPr lang="de-AT" sz="1200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pawel.warszycki@nesetten.com</a:t>
            </a:r>
            <a:endParaRPr lang="de-AT" sz="1200" i="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feld 3">
            <a:extLst>
              <a:ext uri="{FF2B5EF4-FFF2-40B4-BE49-F238E27FC236}">
                <a16:creationId xmlns:a16="http://schemas.microsoft.com/office/drawing/2014/main" id="{05C7035E-C5EA-D96E-87AD-28E15D3E0D43}"/>
              </a:ext>
            </a:extLst>
          </p:cNvPr>
          <p:cNvSpPr txBox="1"/>
          <p:nvPr/>
        </p:nvSpPr>
        <p:spPr>
          <a:xfrm>
            <a:off x="778908" y="4596857"/>
            <a:ext cx="2592564" cy="8335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base">
              <a:lnSpc>
                <a:spcPts val="2200"/>
              </a:lnSpc>
            </a:pPr>
            <a:r>
              <a:rPr lang="de-AT" sz="1500" b="1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Nesetten</a:t>
            </a:r>
            <a:r>
              <a:rPr lang="de-AT" sz="15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GmbH</a:t>
            </a:r>
            <a:br>
              <a:rPr lang="de-AT" sz="150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AT" sz="150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Ringstraße 4</a:t>
            </a:r>
          </a:p>
          <a:p>
            <a:pPr algn="l" fontAlgn="base">
              <a:lnSpc>
                <a:spcPts val="2200"/>
              </a:lnSpc>
            </a:pPr>
            <a:r>
              <a:rPr lang="de-AT" sz="150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18059 Papendorf, Germany</a:t>
            </a:r>
            <a:endParaRPr lang="de-DE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15CF0886-F1AA-D4EE-F4EE-2632081A0C69}"/>
              </a:ext>
            </a:extLst>
          </p:cNvPr>
          <p:cNvSpPr txBox="1">
            <a:spLocks/>
          </p:cNvSpPr>
          <p:nvPr/>
        </p:nvSpPr>
        <p:spPr>
          <a:xfrm>
            <a:off x="716696" y="3429000"/>
            <a:ext cx="7330023" cy="900246"/>
          </a:xfrm>
          <a:prstGeom prst="rect">
            <a:avLst/>
          </a:prstGeom>
          <a:effectLst/>
        </p:spPr>
        <p:txBody>
          <a:bodyPr vert="horz" wrap="square" lIns="0" tIns="192024" rIns="0" bIns="0" rtlCol="0" anchor="b" anchorCtr="0">
            <a:sp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spc="-100" baseline="0">
                <a:solidFill>
                  <a:srgbClr val="0D0C2B"/>
                </a:solidFill>
                <a:latin typeface="+mj-lt"/>
                <a:ea typeface="Montserrat" charset="0"/>
                <a:cs typeface="Montserrat" charset="0"/>
              </a:defRPr>
            </a:lvl1pPr>
          </a:lstStyle>
          <a:p>
            <a:r>
              <a:rPr lang="en-US" sz="5400" spc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Energy, Everywhere.</a:t>
            </a:r>
            <a:endParaRPr lang="en-AT" sz="2800" spc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4C78A0B-3A5A-1CC3-B77C-07CB394DE7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97526" y="6402307"/>
            <a:ext cx="1353815" cy="29192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E290677-0157-03A3-3595-19CFFFA98E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3809" y="1125538"/>
            <a:ext cx="3862594" cy="83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61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6F6A2-74E4-5FE8-36D9-03E2A8338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5E3ACA8-9F9B-7B40-AC21-2F0612ED4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213" y="713386"/>
            <a:ext cx="9125667" cy="862596"/>
          </a:xfrm>
        </p:spPr>
        <p:txBody>
          <a:bodyPr lIns="288000"/>
          <a:lstStyle/>
          <a:p>
            <a:pPr>
              <a:lnSpc>
                <a:spcPct val="90000"/>
              </a:lnSpc>
            </a:pPr>
            <a:r>
              <a:rPr lang="en-GB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Challenges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in the Energy Landscape</a:t>
            </a:r>
            <a:endParaRPr lang="en-US" spc="-1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5BB0156-A44C-DF2F-B854-A4BA27C1AC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97526" y="6402307"/>
            <a:ext cx="1353815" cy="29192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50BCC06-8B32-1C92-BA15-C243D2320C32}"/>
              </a:ext>
            </a:extLst>
          </p:cNvPr>
          <p:cNvSpPr txBox="1"/>
          <p:nvPr/>
        </p:nvSpPr>
        <p:spPr>
          <a:xfrm>
            <a:off x="598025" y="1745316"/>
            <a:ext cx="10995949" cy="3507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b="1" kern="100" dirty="0">
                <a:solidFill>
                  <a:schemeClr val="accent1"/>
                </a:solidFill>
                <a:effectLst/>
                <a:latin typeface="Aptos"/>
                <a:ea typeface="Aptos"/>
                <a:cs typeface="Times New Roman" panose="02020603050405020304" pitchFamily="18" charset="0"/>
              </a:rPr>
              <a:t>Infrastructure Vulnerability &amp; Energy Insecurity</a:t>
            </a: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n-US" sz="1400" kern="100" dirty="0">
                <a:effectLst/>
                <a:latin typeface="Aptos"/>
                <a:ea typeface="Aptos"/>
                <a:cs typeface="Times New Roman" panose="02020603050405020304" pitchFamily="18" charset="0"/>
              </a:rPr>
              <a:t>Centralized energy systems are increasingly exposed to risks—whether from natural disasters, cyberattacks, or conflict. Outages leave critical services, households, and industries without reliable power. Remote, off-grid, and high-risk regions suffer the most, requiring decentralized, mobile, and rapidly deployable energy solutions.</a:t>
            </a:r>
            <a:endParaRPr lang="en-US" kern="100" dirty="0">
              <a:solidFill>
                <a:schemeClr val="accent1"/>
              </a:solidFill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b="1" kern="100" dirty="0">
                <a:solidFill>
                  <a:schemeClr val="accent1"/>
                </a:solidFill>
                <a:latin typeface="Aptos"/>
                <a:cs typeface="Times New Roman" panose="02020603050405020304" pitchFamily="18" charset="0"/>
              </a:rPr>
              <a:t>Growing Demand for Mobile, Decentralized Energy</a:t>
            </a: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n-US" sz="1400" dirty="0">
                <a:latin typeface="Aptos" panose="02110004020202020204"/>
              </a:rPr>
              <a:t>Resilience and continuity of operations are now priorities across sectors. From disaster relief and emergency response to military and industrial applications, there is a critical need for flexible off-grid power systems that can be rapidly deployed in diverse environments.</a:t>
            </a:r>
            <a:endParaRPr lang="en-US" sz="1400" kern="100" dirty="0">
              <a:latin typeface="Aptos" panose="02110004020202020204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b="1" kern="100" dirty="0">
                <a:solidFill>
                  <a:schemeClr val="accent1"/>
                </a:solidFill>
                <a:effectLst/>
                <a:latin typeface="Aptos"/>
                <a:ea typeface="Aptos"/>
                <a:cs typeface="Times New Roman" panose="02020603050405020304" pitchFamily="18" charset="0"/>
              </a:rPr>
              <a:t>LNG and Bio-LNG: Safe, Scalable Fuels for Decentralized Energy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1400" kern="100" dirty="0">
                <a:latin typeface="Aptos"/>
                <a:cs typeface="Times New Roman" panose="02020603050405020304" pitchFamily="18" charset="0"/>
              </a:rPr>
              <a:t>LNG and bio-LNG provide a safer, cleaner alternative to diesel and hydrogen. With high ignition temperature (~540 °C) and low flammability, they are well-suited for decentralized, mobile power solutions. They deliver quieter, longer-lasting energy with fewer logistics risks—making them a strategic fit for both civil and defense applications.</a:t>
            </a:r>
          </a:p>
        </p:txBody>
      </p:sp>
    </p:spTree>
    <p:extLst>
      <p:ext uri="{BB962C8B-B14F-4D97-AF65-F5344CB8AC3E}">
        <p14:creationId xmlns:p14="http://schemas.microsoft.com/office/powerpoint/2010/main" val="1341371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B74767-49B3-533C-B007-56E632D9B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692" y="504469"/>
            <a:ext cx="9152697" cy="768411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 Mobile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LNG is Critical</a:t>
            </a:r>
            <a:endParaRPr 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4E1BDF18-0A21-82C8-3D08-5A96FCE160F4}"/>
              </a:ext>
            </a:extLst>
          </p:cNvPr>
          <p:cNvSpPr/>
          <p:nvPr/>
        </p:nvSpPr>
        <p:spPr>
          <a:xfrm>
            <a:off x="220134" y="1522476"/>
            <a:ext cx="4766733" cy="4167124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000" b="1" kern="1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kern="1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Combination of infrastructure destruction, looming winter demand, and economic strain underscores the urgent need for </a:t>
            </a:r>
            <a:r>
              <a:rPr lang="en-US" sz="2000" b="1" kern="1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decentralized energy</a:t>
            </a:r>
            <a:r>
              <a:rPr lang="en-US" sz="2000" kern="1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Mobile LNG systems—lightweight, modular, and independent—are uniquely positioned to provide </a:t>
            </a:r>
            <a:r>
              <a:rPr lang="en-US" sz="2000" b="1" kern="1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rapid, reliable, and scalable </a:t>
            </a:r>
            <a:r>
              <a:rPr lang="en-US" sz="2000" kern="1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support to critical sectors, especially in hard-hit or frontline regions.</a:t>
            </a:r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34FC79D9-6358-FFE5-CEA1-E18139AC8A6F}"/>
              </a:ext>
            </a:extLst>
          </p:cNvPr>
          <p:cNvGraphicFramePr>
            <a:graphicFrameLocks noGrp="1"/>
          </p:cNvGraphicFramePr>
          <p:nvPr/>
        </p:nvGraphicFramePr>
        <p:xfrm>
          <a:off x="5274733" y="2142869"/>
          <a:ext cx="6633738" cy="2926337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430867">
                  <a:extLst>
                    <a:ext uri="{9D8B030D-6E8A-4147-A177-3AD203B41FA5}">
                      <a16:colId xmlns:a16="http://schemas.microsoft.com/office/drawing/2014/main" val="1984295798"/>
                    </a:ext>
                  </a:extLst>
                </a:gridCol>
                <a:gridCol w="2252133">
                  <a:extLst>
                    <a:ext uri="{9D8B030D-6E8A-4147-A177-3AD203B41FA5}">
                      <a16:colId xmlns:a16="http://schemas.microsoft.com/office/drawing/2014/main" val="3163007035"/>
                    </a:ext>
                  </a:extLst>
                </a:gridCol>
                <a:gridCol w="2950738">
                  <a:extLst>
                    <a:ext uri="{9D8B030D-6E8A-4147-A177-3AD203B41FA5}">
                      <a16:colId xmlns:a16="http://schemas.microsoft.com/office/drawing/2014/main" val="1956374935"/>
                    </a:ext>
                  </a:extLst>
                </a:gridCol>
              </a:tblGrid>
              <a:tr h="308035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Challenge</a:t>
                      </a:r>
                    </a:p>
                  </a:txBody>
                  <a:tcPr marL="90237" marR="90237" marT="45118" marB="45118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Impact</a:t>
                      </a:r>
                    </a:p>
                  </a:txBody>
                  <a:tcPr marL="90237" marR="90237" marT="45118" marB="45118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Mobile LNG Solution</a:t>
                      </a:r>
                    </a:p>
                  </a:txBody>
                  <a:tcPr marL="90237" marR="90237" marT="45118" marB="45118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575336"/>
                  </a:ext>
                </a:extLst>
              </a:tr>
              <a:tr h="539062">
                <a:tc>
                  <a:txBody>
                    <a:bodyPr/>
                    <a:lstStyle/>
                    <a:p>
                      <a:r>
                        <a:rPr lang="de-DE" sz="14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Severe capacity loss</a:t>
                      </a:r>
                    </a:p>
                  </a:txBody>
                  <a:tcPr marL="90237" marR="90237" marT="45118" marB="45118" anchor="ctr"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Peak </a:t>
                      </a:r>
                      <a:r>
                        <a:rPr lang="de-DE" sz="14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shortfalls</a:t>
                      </a:r>
                      <a:r>
                        <a:rPr lang="de-DE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90237" marR="90237" marT="45118" marB="45118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Locally supply power via modular LNG units</a:t>
                      </a:r>
                    </a:p>
                  </a:txBody>
                  <a:tcPr marL="90237" marR="90237" marT="45118" marB="45118" anchor="ctr"/>
                </a:tc>
                <a:extLst>
                  <a:ext uri="{0D108BD9-81ED-4DB2-BD59-A6C34878D82A}">
                    <a16:rowId xmlns:a16="http://schemas.microsoft.com/office/drawing/2014/main" val="1758563341"/>
                  </a:ext>
                </a:extLst>
              </a:tr>
              <a:tr h="770089">
                <a:tc>
                  <a:txBody>
                    <a:bodyPr/>
                    <a:lstStyle/>
                    <a:p>
                      <a:r>
                        <a:rPr lang="de-DE" sz="14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Rolling blackouts</a:t>
                      </a:r>
                    </a:p>
                  </a:txBody>
                  <a:tcPr marL="90237" marR="90237" marT="45118" marB="45118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Daily power cuts of hours</a:t>
                      </a:r>
                    </a:p>
                  </a:txBody>
                  <a:tcPr marL="90237" marR="90237" marT="45118" marB="45118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Deployable LNG backup generators capable of bridging gaps</a:t>
                      </a:r>
                    </a:p>
                  </a:txBody>
                  <a:tcPr marL="90237" marR="90237" marT="45118" marB="45118" anchor="ctr"/>
                </a:tc>
                <a:extLst>
                  <a:ext uri="{0D108BD9-81ED-4DB2-BD59-A6C34878D82A}">
                    <a16:rowId xmlns:a16="http://schemas.microsoft.com/office/drawing/2014/main" val="1327874322"/>
                  </a:ext>
                </a:extLst>
              </a:tr>
              <a:tr h="770089">
                <a:tc>
                  <a:txBody>
                    <a:bodyPr/>
                    <a:lstStyle/>
                    <a:p>
                      <a:r>
                        <a:rPr lang="de-DE" sz="14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Grid &amp; pipeline damage</a:t>
                      </a:r>
                    </a:p>
                  </a:txBody>
                  <a:tcPr marL="90237" marR="90237" marT="45118" marB="45118" anchor="ctr"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Infrastructure </a:t>
                      </a:r>
                      <a:r>
                        <a:rPr lang="de-DE" sz="14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highly</a:t>
                      </a:r>
                      <a:r>
                        <a:rPr lang="de-DE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vulnerable</a:t>
                      </a:r>
                    </a:p>
                  </a:txBody>
                  <a:tcPr marL="90237" marR="90237" marT="45118" marB="45118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Off-grid LNG bypasses damaged systems, ensuring localized resilience</a:t>
                      </a:r>
                    </a:p>
                  </a:txBody>
                  <a:tcPr marL="90237" marR="90237" marT="45118" marB="45118" anchor="ctr"/>
                </a:tc>
                <a:extLst>
                  <a:ext uri="{0D108BD9-81ED-4DB2-BD59-A6C34878D82A}">
                    <a16:rowId xmlns:a16="http://schemas.microsoft.com/office/drawing/2014/main" val="1878455915"/>
                  </a:ext>
                </a:extLst>
              </a:tr>
              <a:tr h="539062">
                <a:tc>
                  <a:txBody>
                    <a:bodyPr/>
                    <a:lstStyle/>
                    <a:p>
                      <a:r>
                        <a:rPr lang="de-DE" sz="14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Slow rebuild &amp; high cost</a:t>
                      </a:r>
                    </a:p>
                  </a:txBody>
                  <a:tcPr marL="90237" marR="90237" marT="45118" marB="45118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Centralized reconstruction to take years</a:t>
                      </a:r>
                    </a:p>
                  </a:txBody>
                  <a:tcPr marL="90237" marR="90237" marT="45118" marB="45118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Mobile LNG systems can be rapidly deployed and scaled</a:t>
                      </a:r>
                    </a:p>
                  </a:txBody>
                  <a:tcPr marL="90237" marR="90237" marT="45118" marB="45118" anchor="ctr"/>
                </a:tc>
                <a:extLst>
                  <a:ext uri="{0D108BD9-81ED-4DB2-BD59-A6C34878D82A}">
                    <a16:rowId xmlns:a16="http://schemas.microsoft.com/office/drawing/2014/main" val="2093417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8207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DD646-0CA4-D2B8-2162-EB9840212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6F31B27-0FA3-45E0-595B-BE3D86A35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80" y="349319"/>
            <a:ext cx="9814854" cy="895282"/>
          </a:xfrm>
        </p:spPr>
        <p:txBody>
          <a:bodyPr lIns="288000"/>
          <a:lstStyle/>
          <a:p>
            <a:pPr>
              <a:lnSpc>
                <a:spcPct val="90000"/>
              </a:lnSpc>
            </a:pPr>
            <a:r>
              <a:rPr lang="en-US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Nesetten</a:t>
            </a: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Innovative Technology </a:t>
            </a:r>
            <a:endParaRPr lang="en-US" spc="-15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00C833E-91DF-01B1-06C6-D95FD5EA3C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97526" y="6402307"/>
            <a:ext cx="1353815" cy="291928"/>
          </a:xfrm>
          <a:prstGeom prst="rect">
            <a:avLst/>
          </a:prstGeom>
        </p:spPr>
      </p:pic>
      <p:pic>
        <p:nvPicPr>
          <p:cNvPr id="5" name="Grafik 4" descr="Ein Bild, das Kleidung, Person, Maschine, Bautechnik enthält.&#10;&#10;Automatisch generierte Beschreibung">
            <a:extLst>
              <a:ext uri="{FF2B5EF4-FFF2-40B4-BE49-F238E27FC236}">
                <a16:creationId xmlns:a16="http://schemas.microsoft.com/office/drawing/2014/main" id="{1515D5CA-5385-B062-B1C0-49BEE44793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6" y="2108200"/>
            <a:ext cx="3649133" cy="3649133"/>
          </a:xfrm>
          <a:prstGeom prst="rect">
            <a:avLst/>
          </a:prstGeom>
        </p:spPr>
      </p:pic>
      <p:pic>
        <p:nvPicPr>
          <p:cNvPr id="9" name="Grafik 8" descr="Ein Bild, das Maschine, Im Haus, Text, Haushaltsgerät enthält.&#10;&#10;Automatisch generierte Beschreibung">
            <a:extLst>
              <a:ext uri="{FF2B5EF4-FFF2-40B4-BE49-F238E27FC236}">
                <a16:creationId xmlns:a16="http://schemas.microsoft.com/office/drawing/2014/main" id="{8F35174C-8DC6-CEED-908E-34D69D822D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400" y="1470800"/>
            <a:ext cx="8108667" cy="456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406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6F6A2-74E4-5FE8-36D9-03E2A8338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5E3ACA8-9F9B-7B40-AC21-2F0612ED4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213" y="713385"/>
            <a:ext cx="7870235" cy="762935"/>
          </a:xfrm>
        </p:spPr>
        <p:txBody>
          <a:bodyPr lIns="288000"/>
          <a:lstStyle/>
          <a:p>
            <a:pPr>
              <a:lnSpc>
                <a:spcPct val="90000"/>
              </a:lnSpc>
            </a:pPr>
            <a:r>
              <a:rPr lang="en-GB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Nesetten</a:t>
            </a:r>
            <a:r>
              <a:rPr lang="en-GB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Solution</a:t>
            </a:r>
            <a:endParaRPr lang="en-US" spc="-1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7" name="Picture 66" descr="A white container with metal bars&#10;&#10;Description automatically generated">
            <a:extLst>
              <a:ext uri="{FF2B5EF4-FFF2-40B4-BE49-F238E27FC236}">
                <a16:creationId xmlns:a16="http://schemas.microsoft.com/office/drawing/2014/main" id="{72C05330-A600-92A8-916E-546D6594DB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8257" y="2008475"/>
            <a:ext cx="2855486" cy="4210884"/>
          </a:xfrm>
          <a:prstGeom prst="rect">
            <a:avLst/>
          </a:prstGeom>
        </p:spPr>
      </p:pic>
      <p:sp>
        <p:nvSpPr>
          <p:cNvPr id="7" name="Textplatzhalter 3">
            <a:extLst>
              <a:ext uri="{FF2B5EF4-FFF2-40B4-BE49-F238E27FC236}">
                <a16:creationId xmlns:a16="http://schemas.microsoft.com/office/drawing/2014/main" id="{7EF396F2-C581-317A-B03F-A4574996FC00}"/>
              </a:ext>
            </a:extLst>
          </p:cNvPr>
          <p:cNvSpPr txBox="1">
            <a:spLocks/>
          </p:cNvSpPr>
          <p:nvPr/>
        </p:nvSpPr>
        <p:spPr>
          <a:xfrm>
            <a:off x="1167766" y="2806398"/>
            <a:ext cx="2855486" cy="2615038"/>
          </a:xfrm>
          <a:prstGeom prst="rect">
            <a:avLst/>
          </a:prstGeom>
        </p:spPr>
        <p:txBody>
          <a:bodyPr/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kern="1200">
                <a:solidFill>
                  <a:srgbClr val="0D0C2B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2000" kern="1200">
                <a:solidFill>
                  <a:srgbClr val="0D0C2B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500" kern="1200">
                <a:solidFill>
                  <a:srgbClr val="0D0C2B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>
                <a:solidFill>
                  <a:srgbClr val="0D0C2B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 baseline="0">
                <a:solidFill>
                  <a:srgbClr val="0D0C2B"/>
                </a:solidFill>
                <a:latin typeface="+mj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4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kern="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 solution </a:t>
            </a:r>
            <a:br>
              <a:rPr lang="en-US" b="1" kern="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en-US" b="1" kern="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to a problem: </a:t>
            </a:r>
            <a:r>
              <a:rPr lang="en-US" b="1" kern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worldwide first vacuum- and </a:t>
            </a:r>
            <a:br>
              <a:rPr lang="en-US" b="1" kern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en-US" b="1" kern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steel-less </a:t>
            </a:r>
            <a:br>
              <a:rPr lang="en-US" b="1" kern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en-US" b="1" kern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cryogenic bulk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00" b="1" kern="0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4DF37B3-4334-116B-008F-6D4E90E6F706}"/>
              </a:ext>
            </a:extLst>
          </p:cNvPr>
          <p:cNvGrpSpPr/>
          <p:nvPr/>
        </p:nvGrpSpPr>
        <p:grpSpPr>
          <a:xfrm flipH="1">
            <a:off x="4705228" y="2064931"/>
            <a:ext cx="3476626" cy="4154427"/>
            <a:chOff x="4705228" y="2064931"/>
            <a:chExt cx="3476626" cy="4154427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40462E3-3F67-21A8-C068-C9C852164008}"/>
                </a:ext>
              </a:extLst>
            </p:cNvPr>
            <p:cNvGrpSpPr/>
            <p:nvPr/>
          </p:nvGrpSpPr>
          <p:grpSpPr>
            <a:xfrm flipH="1">
              <a:off x="4705228" y="2064931"/>
              <a:ext cx="3476625" cy="698500"/>
              <a:chOff x="4770438" y="1339850"/>
              <a:chExt cx="3476625" cy="698500"/>
            </a:xfrm>
          </p:grpSpPr>
          <p:sp>
            <p:nvSpPr>
              <p:cNvPr id="38" name="Freeform 25">
                <a:extLst>
                  <a:ext uri="{FF2B5EF4-FFF2-40B4-BE49-F238E27FC236}">
                    <a16:creationId xmlns:a16="http://schemas.microsoft.com/office/drawing/2014/main" id="{7F062918-4E2B-4579-EE64-09A968FA50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58138" y="1828800"/>
                <a:ext cx="288925" cy="209550"/>
              </a:xfrm>
              <a:custGeom>
                <a:avLst/>
                <a:gdLst>
                  <a:gd name="T0" fmla="*/ 0 w 182"/>
                  <a:gd name="T1" fmla="*/ 0 h 132"/>
                  <a:gd name="T2" fmla="*/ 182 w 182"/>
                  <a:gd name="T3" fmla="*/ 66 h 132"/>
                  <a:gd name="T4" fmla="*/ 0 w 182"/>
                  <a:gd name="T5" fmla="*/ 132 h 132"/>
                  <a:gd name="T6" fmla="*/ 42 w 182"/>
                  <a:gd name="T7" fmla="*/ 66 h 132"/>
                  <a:gd name="T8" fmla="*/ 0 w 182"/>
                  <a:gd name="T9" fmla="*/ 0 h 132"/>
                  <a:gd name="T10" fmla="*/ 0 w 182"/>
                  <a:gd name="T11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2" h="132">
                    <a:moveTo>
                      <a:pt x="0" y="0"/>
                    </a:moveTo>
                    <a:lnTo>
                      <a:pt x="182" y="66"/>
                    </a:lnTo>
                    <a:lnTo>
                      <a:pt x="0" y="132"/>
                    </a:lnTo>
                    <a:lnTo>
                      <a:pt x="42" y="6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Freeform 26">
                <a:extLst>
                  <a:ext uri="{FF2B5EF4-FFF2-40B4-BE49-F238E27FC236}">
                    <a16:creationId xmlns:a16="http://schemas.microsoft.com/office/drawing/2014/main" id="{14DBE6AD-F2F3-EAE0-C833-C46D0339C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0438" y="1339850"/>
                <a:ext cx="3192463" cy="608013"/>
              </a:xfrm>
              <a:custGeom>
                <a:avLst/>
                <a:gdLst>
                  <a:gd name="T0" fmla="*/ 23 w 2457"/>
                  <a:gd name="T1" fmla="*/ 411 h 469"/>
                  <a:gd name="T2" fmla="*/ 5 w 2457"/>
                  <a:gd name="T3" fmla="*/ 410 h 469"/>
                  <a:gd name="T4" fmla="*/ 6 w 2457"/>
                  <a:gd name="T5" fmla="*/ 392 h 469"/>
                  <a:gd name="T6" fmla="*/ 1056 w 2457"/>
                  <a:gd name="T7" fmla="*/ 0 h 469"/>
                  <a:gd name="T8" fmla="*/ 2163 w 2457"/>
                  <a:gd name="T9" fmla="*/ 444 h 469"/>
                  <a:gd name="T10" fmla="*/ 2445 w 2457"/>
                  <a:gd name="T11" fmla="*/ 444 h 469"/>
                  <a:gd name="T12" fmla="*/ 2457 w 2457"/>
                  <a:gd name="T13" fmla="*/ 456 h 469"/>
                  <a:gd name="T14" fmla="*/ 2445 w 2457"/>
                  <a:gd name="T15" fmla="*/ 469 h 469"/>
                  <a:gd name="T16" fmla="*/ 2158 w 2457"/>
                  <a:gd name="T17" fmla="*/ 469 h 469"/>
                  <a:gd name="T18" fmla="*/ 2148 w 2457"/>
                  <a:gd name="T19" fmla="*/ 465 h 469"/>
                  <a:gd name="T20" fmla="*/ 1056 w 2457"/>
                  <a:gd name="T21" fmla="*/ 26 h 469"/>
                  <a:gd name="T22" fmla="*/ 23 w 2457"/>
                  <a:gd name="T23" fmla="*/ 411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57" h="469">
                    <a:moveTo>
                      <a:pt x="23" y="411"/>
                    </a:moveTo>
                    <a:cubicBezTo>
                      <a:pt x="18" y="416"/>
                      <a:pt x="9" y="415"/>
                      <a:pt x="5" y="410"/>
                    </a:cubicBezTo>
                    <a:cubicBezTo>
                      <a:pt x="0" y="405"/>
                      <a:pt x="1" y="396"/>
                      <a:pt x="6" y="392"/>
                    </a:cubicBezTo>
                    <a:cubicBezTo>
                      <a:pt x="298" y="139"/>
                      <a:pt x="671" y="0"/>
                      <a:pt x="1056" y="0"/>
                    </a:cubicBezTo>
                    <a:cubicBezTo>
                      <a:pt x="1468" y="0"/>
                      <a:pt x="1865" y="159"/>
                      <a:pt x="2163" y="444"/>
                    </a:cubicBezTo>
                    <a:cubicBezTo>
                      <a:pt x="2445" y="444"/>
                      <a:pt x="2445" y="444"/>
                      <a:pt x="2445" y="444"/>
                    </a:cubicBezTo>
                    <a:cubicBezTo>
                      <a:pt x="2452" y="444"/>
                      <a:pt x="2457" y="449"/>
                      <a:pt x="2457" y="456"/>
                    </a:cubicBezTo>
                    <a:cubicBezTo>
                      <a:pt x="2457" y="464"/>
                      <a:pt x="2452" y="469"/>
                      <a:pt x="2445" y="469"/>
                    </a:cubicBezTo>
                    <a:cubicBezTo>
                      <a:pt x="2158" y="469"/>
                      <a:pt x="2158" y="469"/>
                      <a:pt x="2158" y="469"/>
                    </a:cubicBezTo>
                    <a:cubicBezTo>
                      <a:pt x="2154" y="469"/>
                      <a:pt x="2151" y="468"/>
                      <a:pt x="2148" y="465"/>
                    </a:cubicBezTo>
                    <a:cubicBezTo>
                      <a:pt x="1854" y="183"/>
                      <a:pt x="1463" y="26"/>
                      <a:pt x="1056" y="26"/>
                    </a:cubicBezTo>
                    <a:cubicBezTo>
                      <a:pt x="677" y="26"/>
                      <a:pt x="310" y="163"/>
                      <a:pt x="23" y="41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38B2EEB-574A-4EA6-730E-E3AF025FE077}"/>
                </a:ext>
              </a:extLst>
            </p:cNvPr>
            <p:cNvGrpSpPr/>
            <p:nvPr/>
          </p:nvGrpSpPr>
          <p:grpSpPr>
            <a:xfrm rot="10800000">
              <a:off x="4705229" y="5520858"/>
              <a:ext cx="3476625" cy="698500"/>
              <a:chOff x="4770438" y="1339850"/>
              <a:chExt cx="3476625" cy="698500"/>
            </a:xfrm>
          </p:grpSpPr>
          <p:sp>
            <p:nvSpPr>
              <p:cNvPr id="45" name="Freeform 25">
                <a:extLst>
                  <a:ext uri="{FF2B5EF4-FFF2-40B4-BE49-F238E27FC236}">
                    <a16:creationId xmlns:a16="http://schemas.microsoft.com/office/drawing/2014/main" id="{BD21DDEC-13A7-8761-8D1F-69C84277A9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58138" y="1828800"/>
                <a:ext cx="288925" cy="209550"/>
              </a:xfrm>
              <a:custGeom>
                <a:avLst/>
                <a:gdLst>
                  <a:gd name="T0" fmla="*/ 0 w 182"/>
                  <a:gd name="T1" fmla="*/ 0 h 132"/>
                  <a:gd name="T2" fmla="*/ 182 w 182"/>
                  <a:gd name="T3" fmla="*/ 66 h 132"/>
                  <a:gd name="T4" fmla="*/ 0 w 182"/>
                  <a:gd name="T5" fmla="*/ 132 h 132"/>
                  <a:gd name="T6" fmla="*/ 42 w 182"/>
                  <a:gd name="T7" fmla="*/ 66 h 132"/>
                  <a:gd name="T8" fmla="*/ 0 w 182"/>
                  <a:gd name="T9" fmla="*/ 0 h 132"/>
                  <a:gd name="T10" fmla="*/ 0 w 182"/>
                  <a:gd name="T11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2" h="132">
                    <a:moveTo>
                      <a:pt x="0" y="0"/>
                    </a:moveTo>
                    <a:lnTo>
                      <a:pt x="182" y="66"/>
                    </a:lnTo>
                    <a:lnTo>
                      <a:pt x="0" y="132"/>
                    </a:lnTo>
                    <a:lnTo>
                      <a:pt x="42" y="6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Freeform 26">
                <a:extLst>
                  <a:ext uri="{FF2B5EF4-FFF2-40B4-BE49-F238E27FC236}">
                    <a16:creationId xmlns:a16="http://schemas.microsoft.com/office/drawing/2014/main" id="{052C2B02-96C0-EBD9-E668-22B875C585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0438" y="1339850"/>
                <a:ext cx="3192463" cy="608013"/>
              </a:xfrm>
              <a:custGeom>
                <a:avLst/>
                <a:gdLst>
                  <a:gd name="T0" fmla="*/ 23 w 2457"/>
                  <a:gd name="T1" fmla="*/ 411 h 469"/>
                  <a:gd name="T2" fmla="*/ 5 w 2457"/>
                  <a:gd name="T3" fmla="*/ 410 h 469"/>
                  <a:gd name="T4" fmla="*/ 6 w 2457"/>
                  <a:gd name="T5" fmla="*/ 392 h 469"/>
                  <a:gd name="T6" fmla="*/ 1056 w 2457"/>
                  <a:gd name="T7" fmla="*/ 0 h 469"/>
                  <a:gd name="T8" fmla="*/ 2163 w 2457"/>
                  <a:gd name="T9" fmla="*/ 444 h 469"/>
                  <a:gd name="T10" fmla="*/ 2445 w 2457"/>
                  <a:gd name="T11" fmla="*/ 444 h 469"/>
                  <a:gd name="T12" fmla="*/ 2457 w 2457"/>
                  <a:gd name="T13" fmla="*/ 456 h 469"/>
                  <a:gd name="T14" fmla="*/ 2445 w 2457"/>
                  <a:gd name="T15" fmla="*/ 469 h 469"/>
                  <a:gd name="T16" fmla="*/ 2158 w 2457"/>
                  <a:gd name="T17" fmla="*/ 469 h 469"/>
                  <a:gd name="T18" fmla="*/ 2148 w 2457"/>
                  <a:gd name="T19" fmla="*/ 465 h 469"/>
                  <a:gd name="T20" fmla="*/ 1056 w 2457"/>
                  <a:gd name="T21" fmla="*/ 26 h 469"/>
                  <a:gd name="T22" fmla="*/ 23 w 2457"/>
                  <a:gd name="T23" fmla="*/ 411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57" h="469">
                    <a:moveTo>
                      <a:pt x="23" y="411"/>
                    </a:moveTo>
                    <a:cubicBezTo>
                      <a:pt x="18" y="416"/>
                      <a:pt x="9" y="415"/>
                      <a:pt x="5" y="410"/>
                    </a:cubicBezTo>
                    <a:cubicBezTo>
                      <a:pt x="0" y="405"/>
                      <a:pt x="1" y="396"/>
                      <a:pt x="6" y="392"/>
                    </a:cubicBezTo>
                    <a:cubicBezTo>
                      <a:pt x="298" y="139"/>
                      <a:pt x="671" y="0"/>
                      <a:pt x="1056" y="0"/>
                    </a:cubicBezTo>
                    <a:cubicBezTo>
                      <a:pt x="1468" y="0"/>
                      <a:pt x="1865" y="159"/>
                      <a:pt x="2163" y="444"/>
                    </a:cubicBezTo>
                    <a:cubicBezTo>
                      <a:pt x="2445" y="444"/>
                      <a:pt x="2445" y="444"/>
                      <a:pt x="2445" y="444"/>
                    </a:cubicBezTo>
                    <a:cubicBezTo>
                      <a:pt x="2452" y="444"/>
                      <a:pt x="2457" y="449"/>
                      <a:pt x="2457" y="456"/>
                    </a:cubicBezTo>
                    <a:cubicBezTo>
                      <a:pt x="2457" y="464"/>
                      <a:pt x="2452" y="469"/>
                      <a:pt x="2445" y="469"/>
                    </a:cubicBezTo>
                    <a:cubicBezTo>
                      <a:pt x="2158" y="469"/>
                      <a:pt x="2158" y="469"/>
                      <a:pt x="2158" y="469"/>
                    </a:cubicBezTo>
                    <a:cubicBezTo>
                      <a:pt x="2154" y="469"/>
                      <a:pt x="2151" y="468"/>
                      <a:pt x="2148" y="465"/>
                    </a:cubicBezTo>
                    <a:cubicBezTo>
                      <a:pt x="1854" y="183"/>
                      <a:pt x="1463" y="26"/>
                      <a:pt x="1056" y="26"/>
                    </a:cubicBezTo>
                    <a:cubicBezTo>
                      <a:pt x="677" y="26"/>
                      <a:pt x="310" y="163"/>
                      <a:pt x="23" y="41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2" name="Inhaltsplatzhalter 6">
            <a:extLst>
              <a:ext uri="{FF2B5EF4-FFF2-40B4-BE49-F238E27FC236}">
                <a16:creationId xmlns:a16="http://schemas.microsoft.com/office/drawing/2014/main" id="{C2750C59-CA79-415C-F6FC-871BFB1AD7FB}"/>
              </a:ext>
            </a:extLst>
          </p:cNvPr>
          <p:cNvSpPr txBox="1">
            <a:spLocks/>
          </p:cNvSpPr>
          <p:nvPr/>
        </p:nvSpPr>
        <p:spPr bwMode="auto">
          <a:xfrm>
            <a:off x="8492265" y="2895595"/>
            <a:ext cx="231594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marR="0" indent="0" algn="l" defTabSz="1088776" rtl="0" eaLnBrk="1" fontAlgn="base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baseline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180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sz="1600" b="0">
                <a:solidFill>
                  <a:schemeClr val="tx2"/>
                </a:solidFill>
                <a:latin typeface="+mn-lt"/>
                <a:cs typeface="Calibri" panose="020F0502020204030204" pitchFamily="34" charset="0"/>
              </a:defRPr>
            </a:lvl2pPr>
            <a:lvl3pPr marL="360363" indent="-173038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Font typeface="Courier New" panose="02070309020205020404" pitchFamily="49" charset="0"/>
              <a:buChar char="o"/>
              <a:tabLst/>
              <a:defRPr sz="1400">
                <a:solidFill>
                  <a:schemeClr val="tx2"/>
                </a:solidFill>
                <a:latin typeface="+mn-lt"/>
                <a:cs typeface="Calibri" panose="020F0502020204030204" pitchFamily="34" charset="0"/>
              </a:defRPr>
            </a:lvl3pPr>
            <a:lvl4pPr marL="532800" indent="-179388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Font typeface="Courier New" panose="02070309020205020404" pitchFamily="49" charset="0"/>
              <a:buChar char="o"/>
              <a:tabLst/>
              <a:defRPr sz="1200">
                <a:solidFill>
                  <a:schemeClr val="tx2"/>
                </a:solidFill>
                <a:latin typeface="+mn-lt"/>
                <a:cs typeface="Calibri" panose="020F0502020204030204" pitchFamily="34" charset="0"/>
              </a:defRPr>
            </a:lvl4pPr>
            <a:lvl5pPr marL="171450" indent="-17145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sz="1200" b="0" u="sng" baseline="0">
                <a:solidFill>
                  <a:srgbClr val="64C5C9"/>
                </a:solidFill>
                <a:latin typeface="+mn-lt"/>
                <a:cs typeface="Calibri" panose="020F0502020204030204" pitchFamily="34" charset="0"/>
              </a:defRPr>
            </a:lvl5pPr>
            <a:lvl6pPr marL="0" indent="0" algn="l" rtl="0" eaLnBrk="1" fontAlgn="base" hangingPunct="1">
              <a:spcBef>
                <a:spcPts val="2858"/>
              </a:spcBef>
              <a:spcAft>
                <a:spcPct val="0"/>
              </a:spcAft>
              <a:buFont typeface="Arial" charset="0"/>
              <a:buNone/>
              <a:defRPr sz="1400">
                <a:solidFill>
                  <a:srgbClr val="FF0000"/>
                </a:solidFill>
                <a:latin typeface="+mn-lt"/>
              </a:defRPr>
            </a:lvl6pPr>
            <a:lvl7pPr marL="2687916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7pPr>
            <a:lvl8pPr marL="3232304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8pPr>
            <a:lvl9pPr marL="3776692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000" b="1" kern="0" dirty="0">
                <a:solidFill>
                  <a:schemeClr val="accent1"/>
                </a:solidFill>
              </a:rPr>
              <a:t>1 m³ LNG </a:t>
            </a:r>
            <a:r>
              <a:rPr lang="en-GB" sz="2000" kern="0" dirty="0">
                <a:solidFill>
                  <a:srgbClr val="0D0D0D"/>
                </a:solidFill>
              </a:rPr>
              <a:t>= 600 m³ </a:t>
            </a:r>
            <a:br>
              <a:rPr lang="en-GB" sz="2000" kern="0" dirty="0">
                <a:solidFill>
                  <a:srgbClr val="0D0D0D"/>
                </a:solidFill>
              </a:rPr>
            </a:br>
            <a:r>
              <a:rPr lang="en-GB" sz="2000" kern="0" dirty="0">
                <a:solidFill>
                  <a:srgbClr val="0D0D0D"/>
                </a:solidFill>
              </a:rPr>
              <a:t>natural gas </a:t>
            </a:r>
            <a:r>
              <a:rPr lang="en-GB" sz="2000" b="1" kern="0" dirty="0">
                <a:solidFill>
                  <a:srgbClr val="0D0D0D"/>
                </a:solidFill>
              </a:rPr>
              <a:t>-163°C</a:t>
            </a:r>
            <a:endParaRPr lang="en-GB" sz="2000" kern="0" dirty="0">
              <a:solidFill>
                <a:srgbClr val="0D0D0D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5BB0156-A44C-DF2F-B854-A4BA27C1AC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97526" y="6402307"/>
            <a:ext cx="1353815" cy="291928"/>
          </a:xfrm>
          <a:prstGeom prst="rect">
            <a:avLst/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89665825-EF9B-35CE-FEF0-ED9044A6EAE8}"/>
              </a:ext>
            </a:extLst>
          </p:cNvPr>
          <p:cNvSpPr/>
          <p:nvPr/>
        </p:nvSpPr>
        <p:spPr>
          <a:xfrm>
            <a:off x="8510055" y="4099759"/>
            <a:ext cx="2764378" cy="1509259"/>
          </a:xfrm>
          <a:prstGeom prst="roundRect">
            <a:avLst>
              <a:gd name="adj" fmla="val 9385"/>
            </a:avLst>
          </a:prstGeom>
          <a:solidFill>
            <a:schemeClr val="accent1"/>
          </a:soli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b">
            <a:spAutoFit/>
          </a:bodyPr>
          <a:lstStyle/>
          <a:p>
            <a:pPr>
              <a:lnSpc>
                <a:spcPts val="1660"/>
              </a:lnSpc>
            </a:pPr>
            <a:r>
              <a:rPr lang="en-US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m³ LNG = 600 m³ natural gas</a:t>
            </a:r>
          </a:p>
          <a:p>
            <a:pPr>
              <a:lnSpc>
                <a:spcPts val="1660"/>
              </a:lnSpc>
            </a:pPr>
            <a:br>
              <a:rPr lang="en-US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200" b="1" kern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Nesetten</a:t>
            </a:r>
            <a:r>
              <a:rPr lang="en-US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tank with LNG </a:t>
            </a:r>
            <a:br>
              <a:rPr lang="en-US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enough energy for a 900 m² office for 1 month</a:t>
            </a:r>
            <a:endParaRPr lang="de-DE" sz="12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417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6F6A2-74E4-5FE8-36D9-03E2A8338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5E3ACA8-9F9B-7B40-AC21-2F0612ED4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213" y="713386"/>
            <a:ext cx="7870235" cy="862596"/>
          </a:xfrm>
        </p:spPr>
        <p:txBody>
          <a:bodyPr lIns="288000"/>
          <a:lstStyle/>
          <a:p>
            <a:pPr>
              <a:lnSpc>
                <a:spcPct val="90000"/>
              </a:lnSpc>
            </a:pPr>
            <a:r>
              <a:rPr lang="en-GB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Nesetten</a:t>
            </a:r>
            <a:r>
              <a:rPr lang="en-GB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Solution</a:t>
            </a:r>
            <a:endParaRPr lang="en-US" spc="-1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7" name="Picture 66" descr="A white container with metal bars&#10;&#10;Description automatically generated">
            <a:extLst>
              <a:ext uri="{FF2B5EF4-FFF2-40B4-BE49-F238E27FC236}">
                <a16:creationId xmlns:a16="http://schemas.microsoft.com/office/drawing/2014/main" id="{72C05330-A600-92A8-916E-546D6594DB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926" y="2008475"/>
            <a:ext cx="2855486" cy="4210884"/>
          </a:xfrm>
          <a:prstGeom prst="rect">
            <a:avLst/>
          </a:prstGeom>
        </p:spPr>
      </p:pic>
      <p:sp>
        <p:nvSpPr>
          <p:cNvPr id="7" name="Textplatzhalter 3">
            <a:extLst>
              <a:ext uri="{FF2B5EF4-FFF2-40B4-BE49-F238E27FC236}">
                <a16:creationId xmlns:a16="http://schemas.microsoft.com/office/drawing/2014/main" id="{7EF396F2-C581-317A-B03F-A4574996FC00}"/>
              </a:ext>
            </a:extLst>
          </p:cNvPr>
          <p:cNvSpPr txBox="1">
            <a:spLocks/>
          </p:cNvSpPr>
          <p:nvPr/>
        </p:nvSpPr>
        <p:spPr>
          <a:xfrm>
            <a:off x="565883" y="2434031"/>
            <a:ext cx="2855486" cy="3247161"/>
          </a:xfrm>
          <a:prstGeom prst="rect">
            <a:avLst/>
          </a:prstGeom>
        </p:spPr>
        <p:txBody>
          <a:bodyPr/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kern="1200">
                <a:solidFill>
                  <a:srgbClr val="0D0C2B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2000" kern="1200">
                <a:solidFill>
                  <a:srgbClr val="0D0C2B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500" kern="1200">
                <a:solidFill>
                  <a:srgbClr val="0D0C2B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>
                <a:solidFill>
                  <a:srgbClr val="0D0C2B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 baseline="0">
                <a:solidFill>
                  <a:srgbClr val="0D0C2B"/>
                </a:solidFill>
                <a:latin typeface="+mj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4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kern="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 solution </a:t>
            </a:r>
            <a:br>
              <a:rPr lang="en-US" b="1" kern="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en-US" b="1" kern="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to a problem: </a:t>
            </a:r>
            <a:r>
              <a:rPr lang="en-US" b="1" kern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worldwide first vacuum- and </a:t>
            </a:r>
            <a:br>
              <a:rPr lang="en-US" b="1" kern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en-US" b="1" kern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steel-less </a:t>
            </a:r>
            <a:br>
              <a:rPr lang="en-US" b="1" kern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en-US" b="1" kern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cryogenic bulk for (bio-)LNG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00" b="1" kern="0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4DF37B3-4334-116B-008F-6D4E90E6F706}"/>
              </a:ext>
            </a:extLst>
          </p:cNvPr>
          <p:cNvGrpSpPr/>
          <p:nvPr/>
        </p:nvGrpSpPr>
        <p:grpSpPr>
          <a:xfrm flipH="1">
            <a:off x="4033897" y="2064931"/>
            <a:ext cx="3476626" cy="4154427"/>
            <a:chOff x="4705228" y="2064931"/>
            <a:chExt cx="3476626" cy="4154427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40462E3-3F67-21A8-C068-C9C852164008}"/>
                </a:ext>
              </a:extLst>
            </p:cNvPr>
            <p:cNvGrpSpPr/>
            <p:nvPr/>
          </p:nvGrpSpPr>
          <p:grpSpPr>
            <a:xfrm flipH="1">
              <a:off x="4705228" y="2064931"/>
              <a:ext cx="3476625" cy="698500"/>
              <a:chOff x="4770438" y="1339850"/>
              <a:chExt cx="3476625" cy="698500"/>
            </a:xfrm>
          </p:grpSpPr>
          <p:sp>
            <p:nvSpPr>
              <p:cNvPr id="38" name="Freeform 25">
                <a:extLst>
                  <a:ext uri="{FF2B5EF4-FFF2-40B4-BE49-F238E27FC236}">
                    <a16:creationId xmlns:a16="http://schemas.microsoft.com/office/drawing/2014/main" id="{7F062918-4E2B-4579-EE64-09A968FA50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58138" y="1828800"/>
                <a:ext cx="288925" cy="209550"/>
              </a:xfrm>
              <a:custGeom>
                <a:avLst/>
                <a:gdLst>
                  <a:gd name="T0" fmla="*/ 0 w 182"/>
                  <a:gd name="T1" fmla="*/ 0 h 132"/>
                  <a:gd name="T2" fmla="*/ 182 w 182"/>
                  <a:gd name="T3" fmla="*/ 66 h 132"/>
                  <a:gd name="T4" fmla="*/ 0 w 182"/>
                  <a:gd name="T5" fmla="*/ 132 h 132"/>
                  <a:gd name="T6" fmla="*/ 42 w 182"/>
                  <a:gd name="T7" fmla="*/ 66 h 132"/>
                  <a:gd name="T8" fmla="*/ 0 w 182"/>
                  <a:gd name="T9" fmla="*/ 0 h 132"/>
                  <a:gd name="T10" fmla="*/ 0 w 182"/>
                  <a:gd name="T11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2" h="132">
                    <a:moveTo>
                      <a:pt x="0" y="0"/>
                    </a:moveTo>
                    <a:lnTo>
                      <a:pt x="182" y="66"/>
                    </a:lnTo>
                    <a:lnTo>
                      <a:pt x="0" y="132"/>
                    </a:lnTo>
                    <a:lnTo>
                      <a:pt x="42" y="6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Freeform 26">
                <a:extLst>
                  <a:ext uri="{FF2B5EF4-FFF2-40B4-BE49-F238E27FC236}">
                    <a16:creationId xmlns:a16="http://schemas.microsoft.com/office/drawing/2014/main" id="{14DBE6AD-F2F3-EAE0-C833-C46D0339C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0438" y="1339850"/>
                <a:ext cx="3192463" cy="608013"/>
              </a:xfrm>
              <a:custGeom>
                <a:avLst/>
                <a:gdLst>
                  <a:gd name="T0" fmla="*/ 23 w 2457"/>
                  <a:gd name="T1" fmla="*/ 411 h 469"/>
                  <a:gd name="T2" fmla="*/ 5 w 2457"/>
                  <a:gd name="T3" fmla="*/ 410 h 469"/>
                  <a:gd name="T4" fmla="*/ 6 w 2457"/>
                  <a:gd name="T5" fmla="*/ 392 h 469"/>
                  <a:gd name="T6" fmla="*/ 1056 w 2457"/>
                  <a:gd name="T7" fmla="*/ 0 h 469"/>
                  <a:gd name="T8" fmla="*/ 2163 w 2457"/>
                  <a:gd name="T9" fmla="*/ 444 h 469"/>
                  <a:gd name="T10" fmla="*/ 2445 w 2457"/>
                  <a:gd name="T11" fmla="*/ 444 h 469"/>
                  <a:gd name="T12" fmla="*/ 2457 w 2457"/>
                  <a:gd name="T13" fmla="*/ 456 h 469"/>
                  <a:gd name="T14" fmla="*/ 2445 w 2457"/>
                  <a:gd name="T15" fmla="*/ 469 h 469"/>
                  <a:gd name="T16" fmla="*/ 2158 w 2457"/>
                  <a:gd name="T17" fmla="*/ 469 h 469"/>
                  <a:gd name="T18" fmla="*/ 2148 w 2457"/>
                  <a:gd name="T19" fmla="*/ 465 h 469"/>
                  <a:gd name="T20" fmla="*/ 1056 w 2457"/>
                  <a:gd name="T21" fmla="*/ 26 h 469"/>
                  <a:gd name="T22" fmla="*/ 23 w 2457"/>
                  <a:gd name="T23" fmla="*/ 411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57" h="469">
                    <a:moveTo>
                      <a:pt x="23" y="411"/>
                    </a:moveTo>
                    <a:cubicBezTo>
                      <a:pt x="18" y="416"/>
                      <a:pt x="9" y="415"/>
                      <a:pt x="5" y="410"/>
                    </a:cubicBezTo>
                    <a:cubicBezTo>
                      <a:pt x="0" y="405"/>
                      <a:pt x="1" y="396"/>
                      <a:pt x="6" y="392"/>
                    </a:cubicBezTo>
                    <a:cubicBezTo>
                      <a:pt x="298" y="139"/>
                      <a:pt x="671" y="0"/>
                      <a:pt x="1056" y="0"/>
                    </a:cubicBezTo>
                    <a:cubicBezTo>
                      <a:pt x="1468" y="0"/>
                      <a:pt x="1865" y="159"/>
                      <a:pt x="2163" y="444"/>
                    </a:cubicBezTo>
                    <a:cubicBezTo>
                      <a:pt x="2445" y="444"/>
                      <a:pt x="2445" y="444"/>
                      <a:pt x="2445" y="444"/>
                    </a:cubicBezTo>
                    <a:cubicBezTo>
                      <a:pt x="2452" y="444"/>
                      <a:pt x="2457" y="449"/>
                      <a:pt x="2457" y="456"/>
                    </a:cubicBezTo>
                    <a:cubicBezTo>
                      <a:pt x="2457" y="464"/>
                      <a:pt x="2452" y="469"/>
                      <a:pt x="2445" y="469"/>
                    </a:cubicBezTo>
                    <a:cubicBezTo>
                      <a:pt x="2158" y="469"/>
                      <a:pt x="2158" y="469"/>
                      <a:pt x="2158" y="469"/>
                    </a:cubicBezTo>
                    <a:cubicBezTo>
                      <a:pt x="2154" y="469"/>
                      <a:pt x="2151" y="468"/>
                      <a:pt x="2148" y="465"/>
                    </a:cubicBezTo>
                    <a:cubicBezTo>
                      <a:pt x="1854" y="183"/>
                      <a:pt x="1463" y="26"/>
                      <a:pt x="1056" y="26"/>
                    </a:cubicBezTo>
                    <a:cubicBezTo>
                      <a:pt x="677" y="26"/>
                      <a:pt x="310" y="163"/>
                      <a:pt x="23" y="41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38B2EEB-574A-4EA6-730E-E3AF025FE077}"/>
                </a:ext>
              </a:extLst>
            </p:cNvPr>
            <p:cNvGrpSpPr/>
            <p:nvPr/>
          </p:nvGrpSpPr>
          <p:grpSpPr>
            <a:xfrm rot="10800000">
              <a:off x="4705229" y="5520858"/>
              <a:ext cx="3476625" cy="698500"/>
              <a:chOff x="4770438" y="1339850"/>
              <a:chExt cx="3476625" cy="698500"/>
            </a:xfrm>
          </p:grpSpPr>
          <p:sp>
            <p:nvSpPr>
              <p:cNvPr id="45" name="Freeform 25">
                <a:extLst>
                  <a:ext uri="{FF2B5EF4-FFF2-40B4-BE49-F238E27FC236}">
                    <a16:creationId xmlns:a16="http://schemas.microsoft.com/office/drawing/2014/main" id="{BD21DDEC-13A7-8761-8D1F-69C84277A9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58138" y="1828800"/>
                <a:ext cx="288925" cy="209550"/>
              </a:xfrm>
              <a:custGeom>
                <a:avLst/>
                <a:gdLst>
                  <a:gd name="T0" fmla="*/ 0 w 182"/>
                  <a:gd name="T1" fmla="*/ 0 h 132"/>
                  <a:gd name="T2" fmla="*/ 182 w 182"/>
                  <a:gd name="T3" fmla="*/ 66 h 132"/>
                  <a:gd name="T4" fmla="*/ 0 w 182"/>
                  <a:gd name="T5" fmla="*/ 132 h 132"/>
                  <a:gd name="T6" fmla="*/ 42 w 182"/>
                  <a:gd name="T7" fmla="*/ 66 h 132"/>
                  <a:gd name="T8" fmla="*/ 0 w 182"/>
                  <a:gd name="T9" fmla="*/ 0 h 132"/>
                  <a:gd name="T10" fmla="*/ 0 w 182"/>
                  <a:gd name="T11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2" h="132">
                    <a:moveTo>
                      <a:pt x="0" y="0"/>
                    </a:moveTo>
                    <a:lnTo>
                      <a:pt x="182" y="66"/>
                    </a:lnTo>
                    <a:lnTo>
                      <a:pt x="0" y="132"/>
                    </a:lnTo>
                    <a:lnTo>
                      <a:pt x="42" y="6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Freeform 26">
                <a:extLst>
                  <a:ext uri="{FF2B5EF4-FFF2-40B4-BE49-F238E27FC236}">
                    <a16:creationId xmlns:a16="http://schemas.microsoft.com/office/drawing/2014/main" id="{052C2B02-96C0-EBD9-E668-22B875C585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0438" y="1339850"/>
                <a:ext cx="3192463" cy="608013"/>
              </a:xfrm>
              <a:custGeom>
                <a:avLst/>
                <a:gdLst>
                  <a:gd name="T0" fmla="*/ 23 w 2457"/>
                  <a:gd name="T1" fmla="*/ 411 h 469"/>
                  <a:gd name="T2" fmla="*/ 5 w 2457"/>
                  <a:gd name="T3" fmla="*/ 410 h 469"/>
                  <a:gd name="T4" fmla="*/ 6 w 2457"/>
                  <a:gd name="T5" fmla="*/ 392 h 469"/>
                  <a:gd name="T6" fmla="*/ 1056 w 2457"/>
                  <a:gd name="T7" fmla="*/ 0 h 469"/>
                  <a:gd name="T8" fmla="*/ 2163 w 2457"/>
                  <a:gd name="T9" fmla="*/ 444 h 469"/>
                  <a:gd name="T10" fmla="*/ 2445 w 2457"/>
                  <a:gd name="T11" fmla="*/ 444 h 469"/>
                  <a:gd name="T12" fmla="*/ 2457 w 2457"/>
                  <a:gd name="T13" fmla="*/ 456 h 469"/>
                  <a:gd name="T14" fmla="*/ 2445 w 2457"/>
                  <a:gd name="T15" fmla="*/ 469 h 469"/>
                  <a:gd name="T16" fmla="*/ 2158 w 2457"/>
                  <a:gd name="T17" fmla="*/ 469 h 469"/>
                  <a:gd name="T18" fmla="*/ 2148 w 2457"/>
                  <a:gd name="T19" fmla="*/ 465 h 469"/>
                  <a:gd name="T20" fmla="*/ 1056 w 2457"/>
                  <a:gd name="T21" fmla="*/ 26 h 469"/>
                  <a:gd name="T22" fmla="*/ 23 w 2457"/>
                  <a:gd name="T23" fmla="*/ 411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57" h="469">
                    <a:moveTo>
                      <a:pt x="23" y="411"/>
                    </a:moveTo>
                    <a:cubicBezTo>
                      <a:pt x="18" y="416"/>
                      <a:pt x="9" y="415"/>
                      <a:pt x="5" y="410"/>
                    </a:cubicBezTo>
                    <a:cubicBezTo>
                      <a:pt x="0" y="405"/>
                      <a:pt x="1" y="396"/>
                      <a:pt x="6" y="392"/>
                    </a:cubicBezTo>
                    <a:cubicBezTo>
                      <a:pt x="298" y="139"/>
                      <a:pt x="671" y="0"/>
                      <a:pt x="1056" y="0"/>
                    </a:cubicBezTo>
                    <a:cubicBezTo>
                      <a:pt x="1468" y="0"/>
                      <a:pt x="1865" y="159"/>
                      <a:pt x="2163" y="444"/>
                    </a:cubicBezTo>
                    <a:cubicBezTo>
                      <a:pt x="2445" y="444"/>
                      <a:pt x="2445" y="444"/>
                      <a:pt x="2445" y="444"/>
                    </a:cubicBezTo>
                    <a:cubicBezTo>
                      <a:pt x="2452" y="444"/>
                      <a:pt x="2457" y="449"/>
                      <a:pt x="2457" y="456"/>
                    </a:cubicBezTo>
                    <a:cubicBezTo>
                      <a:pt x="2457" y="464"/>
                      <a:pt x="2452" y="469"/>
                      <a:pt x="2445" y="469"/>
                    </a:cubicBezTo>
                    <a:cubicBezTo>
                      <a:pt x="2158" y="469"/>
                      <a:pt x="2158" y="469"/>
                      <a:pt x="2158" y="469"/>
                    </a:cubicBezTo>
                    <a:cubicBezTo>
                      <a:pt x="2154" y="469"/>
                      <a:pt x="2151" y="468"/>
                      <a:pt x="2148" y="465"/>
                    </a:cubicBezTo>
                    <a:cubicBezTo>
                      <a:pt x="1854" y="183"/>
                      <a:pt x="1463" y="26"/>
                      <a:pt x="1056" y="26"/>
                    </a:cubicBezTo>
                    <a:cubicBezTo>
                      <a:pt x="677" y="26"/>
                      <a:pt x="310" y="163"/>
                      <a:pt x="23" y="41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5" name="Inhaltsplatzhalter 6">
            <a:extLst>
              <a:ext uri="{FF2B5EF4-FFF2-40B4-BE49-F238E27FC236}">
                <a16:creationId xmlns:a16="http://schemas.microsoft.com/office/drawing/2014/main" id="{79D8B591-7037-DE78-BFB7-BFBE09BFAB80}"/>
              </a:ext>
            </a:extLst>
          </p:cNvPr>
          <p:cNvSpPr txBox="1">
            <a:spLocks/>
          </p:cNvSpPr>
          <p:nvPr/>
        </p:nvSpPr>
        <p:spPr bwMode="auto">
          <a:xfrm>
            <a:off x="7754481" y="2177953"/>
            <a:ext cx="4355797" cy="350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marR="0" indent="0" algn="l" defTabSz="1088776" rtl="0" eaLnBrk="1" fontAlgn="base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baseline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180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sz="1600" b="0">
                <a:solidFill>
                  <a:schemeClr val="tx2"/>
                </a:solidFill>
                <a:latin typeface="+mn-lt"/>
                <a:cs typeface="Calibri" panose="020F0502020204030204" pitchFamily="34" charset="0"/>
              </a:defRPr>
            </a:lvl2pPr>
            <a:lvl3pPr marL="360363" indent="-173038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Font typeface="Courier New" panose="02070309020205020404" pitchFamily="49" charset="0"/>
              <a:buChar char="o"/>
              <a:tabLst/>
              <a:defRPr sz="1400">
                <a:solidFill>
                  <a:schemeClr val="tx2"/>
                </a:solidFill>
                <a:latin typeface="+mn-lt"/>
                <a:cs typeface="Calibri" panose="020F0502020204030204" pitchFamily="34" charset="0"/>
              </a:defRPr>
            </a:lvl3pPr>
            <a:lvl4pPr marL="532800" indent="-179388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Font typeface="Courier New" panose="02070309020205020404" pitchFamily="49" charset="0"/>
              <a:buChar char="o"/>
              <a:tabLst/>
              <a:defRPr sz="1200">
                <a:solidFill>
                  <a:schemeClr val="tx2"/>
                </a:solidFill>
                <a:latin typeface="+mn-lt"/>
                <a:cs typeface="Calibri" panose="020F0502020204030204" pitchFamily="34" charset="0"/>
              </a:defRPr>
            </a:lvl4pPr>
            <a:lvl5pPr marL="171450" indent="-17145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sz="1200" b="0" u="sng" baseline="0">
                <a:solidFill>
                  <a:srgbClr val="64C5C9"/>
                </a:solidFill>
                <a:latin typeface="+mn-lt"/>
                <a:cs typeface="Calibri" panose="020F0502020204030204" pitchFamily="34" charset="0"/>
              </a:defRPr>
            </a:lvl5pPr>
            <a:lvl6pPr marL="0" indent="0" algn="l" rtl="0" eaLnBrk="1" fontAlgn="base" hangingPunct="1">
              <a:spcBef>
                <a:spcPts val="2858"/>
              </a:spcBef>
              <a:spcAft>
                <a:spcPct val="0"/>
              </a:spcAft>
              <a:buFont typeface="Arial" charset="0"/>
              <a:buNone/>
              <a:defRPr sz="1400">
                <a:solidFill>
                  <a:srgbClr val="FF0000"/>
                </a:solidFill>
                <a:latin typeface="+mn-lt"/>
              </a:defRPr>
            </a:lvl6pPr>
            <a:lvl7pPr marL="2687916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7pPr>
            <a:lvl8pPr marL="3232304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8pPr>
            <a:lvl9pPr marL="3776692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1800" b="1" kern="0" dirty="0">
                <a:solidFill>
                  <a:schemeClr val="accent1"/>
                </a:solidFill>
              </a:rPr>
              <a:t>Our system addresses two critical needs: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1800" b="1" dirty="0"/>
              <a:t>Decentralized Energy Access</a:t>
            </a:r>
            <a:r>
              <a:rPr lang="en-US" sz="1800" dirty="0"/>
              <a:t> – Powering critical infrastructure and commercial operations in areas disconnected from the gas grid or damaged by attacks.</a:t>
            </a:r>
            <a:r>
              <a:rPr lang="en-US" kern="0" dirty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1800" b="1" dirty="0"/>
              <a:t>Dual-Use Potential</a:t>
            </a:r>
            <a:r>
              <a:rPr lang="en-US" sz="1800" dirty="0"/>
              <a:t> – With adaptation (e.g., ballistic protection), </a:t>
            </a:r>
            <a:r>
              <a:rPr lang="en-US" sz="1800" dirty="0" err="1"/>
              <a:t>Nesetten’s</a:t>
            </a:r>
            <a:r>
              <a:rPr lang="en-US" sz="1800" dirty="0"/>
              <a:t> technology could support military and civil protection units by delivering mobile, off-grid energy in unstable and high-risk environments.</a:t>
            </a:r>
            <a:endParaRPr lang="en-US" kern="0" dirty="0">
              <a:solidFill>
                <a:schemeClr val="tx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5BB0156-A44C-DF2F-B854-A4BA27C1AC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97526" y="6402307"/>
            <a:ext cx="1353815" cy="29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30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BA854-6436-A48A-BD42-A605DCA55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7B4A7BC-EE6F-5ABE-E09D-3B4087561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213" y="713385"/>
            <a:ext cx="7870235" cy="1249845"/>
          </a:xfrm>
        </p:spPr>
        <p:txBody>
          <a:bodyPr lIns="288000"/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Solution</a:t>
            </a:r>
            <a:r>
              <a:rPr lang="en-US" sz="3600" b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Focused</a:t>
            </a:r>
            <a:endParaRPr lang="en-US" b="0" spc="-1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1EC268-5939-434E-D8D0-20050E3FCBFF}"/>
              </a:ext>
            </a:extLst>
          </p:cNvPr>
          <p:cNvSpPr txBox="1"/>
          <p:nvPr/>
        </p:nvSpPr>
        <p:spPr>
          <a:xfrm>
            <a:off x="1332926" y="1768929"/>
            <a:ext cx="2823262" cy="1688530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r>
              <a:rPr lang="en-GB" sz="1500" b="1" dirty="0">
                <a:solidFill>
                  <a:srgbClr val="0D0C2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Decentralised &amp; Resilient</a:t>
            </a:r>
          </a:p>
          <a:p>
            <a:br>
              <a:rPr lang="en-GB" sz="1500" dirty="0">
                <a:solidFill>
                  <a:srgbClr val="0D0C2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500" dirty="0">
                <a:solidFill>
                  <a:srgbClr val="0D0C2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 systems, disconnected from main grids, are safer in the face of catastrophes and disasters and serve as key components for an independent grid.</a:t>
            </a:r>
          </a:p>
        </p:txBody>
      </p:sp>
      <p:grpSp>
        <p:nvGrpSpPr>
          <p:cNvPr id="11" name="Gruppieren 2">
            <a:extLst>
              <a:ext uri="{FF2B5EF4-FFF2-40B4-BE49-F238E27FC236}">
                <a16:creationId xmlns:a16="http://schemas.microsoft.com/office/drawing/2014/main" id="{2E2ADE97-D098-5D15-8B1C-23C451B8D378}"/>
              </a:ext>
            </a:extLst>
          </p:cNvPr>
          <p:cNvGrpSpPr/>
          <p:nvPr/>
        </p:nvGrpSpPr>
        <p:grpSpPr>
          <a:xfrm>
            <a:off x="1559287" y="4417859"/>
            <a:ext cx="2284541" cy="1058646"/>
            <a:chOff x="203226" y="4556355"/>
            <a:chExt cx="2708682" cy="1255191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50A67405-0257-5E82-66D4-900A840FE2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3226" y="4556355"/>
              <a:ext cx="1649648" cy="1249728"/>
            </a:xfrm>
            <a:prstGeom prst="rect">
              <a:avLst/>
            </a:prstGeom>
            <a:effectLst/>
          </p:spPr>
        </p:pic>
        <p:pic>
          <p:nvPicPr>
            <p:cNvPr id="13" name="Grafik 11">
              <a:extLst>
                <a:ext uri="{FF2B5EF4-FFF2-40B4-BE49-F238E27FC236}">
                  <a16:creationId xmlns:a16="http://schemas.microsoft.com/office/drawing/2014/main" id="{ECBAB485-1A64-7B16-460E-EDC19BD9BD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96283" y="4556355"/>
              <a:ext cx="435268" cy="539867"/>
            </a:xfrm>
            <a:prstGeom prst="rect">
              <a:avLst/>
            </a:prstGeom>
            <a:effectLst/>
          </p:spPr>
        </p:pic>
        <p:pic>
          <p:nvPicPr>
            <p:cNvPr id="14" name="Grafik 11">
              <a:extLst>
                <a:ext uri="{FF2B5EF4-FFF2-40B4-BE49-F238E27FC236}">
                  <a16:creationId xmlns:a16="http://schemas.microsoft.com/office/drawing/2014/main" id="{31118E98-7E3E-EF17-2FE6-8D3F8A6447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76640" y="5271679"/>
              <a:ext cx="435268" cy="539867"/>
            </a:xfrm>
            <a:prstGeom prst="rect">
              <a:avLst/>
            </a:prstGeom>
            <a:effectLst/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C7E884B-6258-BC51-28BE-F14FE6D36C1F}"/>
              </a:ext>
            </a:extLst>
          </p:cNvPr>
          <p:cNvSpPr txBox="1"/>
          <p:nvPr/>
        </p:nvSpPr>
        <p:spPr>
          <a:xfrm>
            <a:off x="4719315" y="1768929"/>
            <a:ext cx="2823262" cy="1688530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500" b="1" kern="0" dirty="0">
                <a:solidFill>
                  <a:srgbClr val="0D0C2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Genuinely Mobile </a:t>
            </a:r>
            <a:br>
              <a:rPr lang="en-US" sz="1500" b="1" kern="0" dirty="0">
                <a:solidFill>
                  <a:srgbClr val="0D0C2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500" b="1" kern="0" dirty="0">
                <a:solidFill>
                  <a:srgbClr val="0D0C2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through Micro Scale</a:t>
            </a:r>
          </a:p>
          <a:p>
            <a:pPr>
              <a:lnSpc>
                <a:spcPct val="100000"/>
              </a:lnSpc>
            </a:pPr>
            <a:endParaRPr lang="en-US" sz="1500" kern="0" dirty="0">
              <a:solidFill>
                <a:srgbClr val="0D0C2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500" kern="0" dirty="0">
                <a:solidFill>
                  <a:srgbClr val="0D0C2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Serving new use cases, enabling agile implementation, and unlocking a market where big players are not yet active.</a:t>
            </a:r>
            <a:endParaRPr lang="de-DE" sz="1500" kern="0" dirty="0">
              <a:solidFill>
                <a:srgbClr val="0D0C2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111B5C-C3C8-FEB5-42C8-76DD999EB4BA}"/>
              </a:ext>
            </a:extLst>
          </p:cNvPr>
          <p:cNvSpPr txBox="1"/>
          <p:nvPr/>
        </p:nvSpPr>
        <p:spPr>
          <a:xfrm>
            <a:off x="8105704" y="1720241"/>
            <a:ext cx="3059601" cy="1719308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1" kern="0" dirty="0">
                <a:solidFill>
                  <a:srgbClr val="0D0C2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Cleaner &amp; Transition-ready</a:t>
            </a:r>
          </a:p>
          <a:p>
            <a:pPr>
              <a:lnSpc>
                <a:spcPct val="100000"/>
              </a:lnSpc>
            </a:pPr>
            <a:endParaRPr lang="en-US" sz="1600" kern="0" dirty="0">
              <a:solidFill>
                <a:srgbClr val="0D0C2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500" dirty="0">
                <a:solidFill>
                  <a:srgbClr val="0D0C2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Enabling broader and more </a:t>
            </a:r>
            <a:br>
              <a:rPr lang="en-US" sz="1500" dirty="0">
                <a:solidFill>
                  <a:srgbClr val="0D0C2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500" dirty="0">
                <a:solidFill>
                  <a:srgbClr val="0D0C2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universal use of cryogenic fuels </a:t>
            </a:r>
            <a:br>
              <a:rPr lang="en-US" sz="1500" dirty="0">
                <a:solidFill>
                  <a:srgbClr val="0D0C2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500" dirty="0">
                <a:solidFill>
                  <a:srgbClr val="0D0C2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such as (bio-)LNG (and LNG) </a:t>
            </a:r>
            <a:br>
              <a:rPr lang="en-US" sz="1500" dirty="0">
                <a:solidFill>
                  <a:srgbClr val="0D0C2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500" dirty="0">
                <a:solidFill>
                  <a:srgbClr val="0D0C2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locations where conventional </a:t>
            </a:r>
            <a:br>
              <a:rPr lang="en-US" sz="1500" dirty="0">
                <a:solidFill>
                  <a:srgbClr val="0D0C2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500" dirty="0">
                <a:solidFill>
                  <a:srgbClr val="0D0C2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fossil fuels are typically employed.</a:t>
            </a:r>
            <a:endParaRPr lang="de-DE" sz="1500" kern="0" dirty="0">
              <a:solidFill>
                <a:srgbClr val="0D0C2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E4A09F7-41CF-62C5-E9F4-5D6E81960337}"/>
              </a:ext>
            </a:extLst>
          </p:cNvPr>
          <p:cNvGrpSpPr/>
          <p:nvPr/>
        </p:nvGrpSpPr>
        <p:grpSpPr>
          <a:xfrm>
            <a:off x="8105704" y="3761416"/>
            <a:ext cx="2611394" cy="2022401"/>
            <a:chOff x="7629885" y="3850671"/>
            <a:chExt cx="2611394" cy="2022401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72EB2921-52A6-D92A-4267-D2CFA411D1BB}"/>
                </a:ext>
              </a:extLst>
            </p:cNvPr>
            <p:cNvSpPr/>
            <p:nvPr/>
          </p:nvSpPr>
          <p:spPr>
            <a:xfrm>
              <a:off x="7629885" y="3850671"/>
              <a:ext cx="2611394" cy="2022401"/>
            </a:xfrm>
            <a:prstGeom prst="roundRect">
              <a:avLst>
                <a:gd name="adj" fmla="val 8520"/>
              </a:avLst>
            </a:prstGeom>
            <a:solidFill>
              <a:schemeClr val="bg2"/>
            </a:solidFill>
            <a:ln>
              <a:noFill/>
            </a:ln>
            <a:effectLst>
              <a:outerShdw blurRad="38100" dist="12700" dir="5400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noAutofit/>
            </a:bodyPr>
            <a:lstStyle/>
            <a:p>
              <a:pPr algn="ctr">
                <a:spcBef>
                  <a:spcPts val="1000"/>
                </a:spcBef>
              </a:pPr>
              <a:endParaRPr lang="en-US" sz="1400" b="1">
                <a:solidFill>
                  <a:schemeClr val="tx1"/>
                </a:solidFill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55E1495-38E8-09D8-3BA5-FD6BC89EFE0B}"/>
                </a:ext>
              </a:extLst>
            </p:cNvPr>
            <p:cNvGrpSpPr/>
            <p:nvPr/>
          </p:nvGrpSpPr>
          <p:grpSpPr>
            <a:xfrm>
              <a:off x="8110410" y="4301743"/>
              <a:ext cx="1650344" cy="1120256"/>
              <a:chOff x="8100985" y="4266093"/>
              <a:chExt cx="1650344" cy="1120256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9B10C602-2065-5B0C-9E06-0316FD974F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100985" y="4266093"/>
                <a:ext cx="1103780" cy="1103780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EED35DD-0A09-0542-AE78-3CA78832DE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096185" y="4731205"/>
                <a:ext cx="655144" cy="655144"/>
              </a:xfrm>
              <a:prstGeom prst="rect">
                <a:avLst/>
              </a:prstGeom>
            </p:spPr>
          </p:pic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5F8DD8A-7632-442F-2762-A83DC6D95C1B}"/>
              </a:ext>
            </a:extLst>
          </p:cNvPr>
          <p:cNvGrpSpPr/>
          <p:nvPr/>
        </p:nvGrpSpPr>
        <p:grpSpPr>
          <a:xfrm>
            <a:off x="975761" y="3761416"/>
            <a:ext cx="3075956" cy="2022401"/>
            <a:chOff x="975761" y="3850671"/>
            <a:chExt cx="3075956" cy="2022401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1CC8ABE3-1243-FA28-9881-82A777E8F108}"/>
                </a:ext>
              </a:extLst>
            </p:cNvPr>
            <p:cNvSpPr/>
            <p:nvPr/>
          </p:nvSpPr>
          <p:spPr>
            <a:xfrm>
              <a:off x="975761" y="3850671"/>
              <a:ext cx="3075956" cy="2022401"/>
            </a:xfrm>
            <a:prstGeom prst="roundRect">
              <a:avLst>
                <a:gd name="adj" fmla="val 9742"/>
              </a:avLst>
            </a:prstGeom>
            <a:solidFill>
              <a:schemeClr val="bg2"/>
            </a:solidFill>
            <a:ln>
              <a:noFill/>
            </a:ln>
            <a:effectLst>
              <a:outerShdw blurRad="38100" dist="12700" dir="5400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noAutofit/>
            </a:bodyPr>
            <a:lstStyle/>
            <a:p>
              <a:pPr algn="ctr">
                <a:spcBef>
                  <a:spcPts val="1000"/>
                </a:spcBef>
              </a:pPr>
              <a:endParaRPr lang="en-US" sz="1400" b="1">
                <a:solidFill>
                  <a:schemeClr val="tx1"/>
                </a:solidFill>
              </a:endParaRPr>
            </a:p>
          </p:txBody>
        </p:sp>
        <p:grpSp>
          <p:nvGrpSpPr>
            <p:cNvPr id="27" name="Gruppieren 2">
              <a:extLst>
                <a:ext uri="{FF2B5EF4-FFF2-40B4-BE49-F238E27FC236}">
                  <a16:creationId xmlns:a16="http://schemas.microsoft.com/office/drawing/2014/main" id="{FE57B7E7-D2BC-C083-BB3B-56CD92BBD15B}"/>
                </a:ext>
              </a:extLst>
            </p:cNvPr>
            <p:cNvGrpSpPr/>
            <p:nvPr/>
          </p:nvGrpSpPr>
          <p:grpSpPr>
            <a:xfrm>
              <a:off x="1159398" y="4234276"/>
              <a:ext cx="2708682" cy="1255191"/>
              <a:chOff x="203226" y="4556355"/>
              <a:chExt cx="2708682" cy="1255191"/>
            </a:xfrm>
          </p:grpSpPr>
          <p:pic>
            <p:nvPicPr>
              <p:cNvPr id="28" name="Grafik 11">
                <a:extLst>
                  <a:ext uri="{FF2B5EF4-FFF2-40B4-BE49-F238E27FC236}">
                    <a16:creationId xmlns:a16="http://schemas.microsoft.com/office/drawing/2014/main" id="{549F1F0F-17C3-08F8-8F8C-9995191D0F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03226" y="4556355"/>
                <a:ext cx="1649648" cy="1249728"/>
              </a:xfrm>
              <a:prstGeom prst="rect">
                <a:avLst/>
              </a:prstGeom>
              <a:effectLst/>
            </p:spPr>
          </p:pic>
          <p:pic>
            <p:nvPicPr>
              <p:cNvPr id="29" name="Grafik 11">
                <a:extLst>
                  <a:ext uri="{FF2B5EF4-FFF2-40B4-BE49-F238E27FC236}">
                    <a16:creationId xmlns:a16="http://schemas.microsoft.com/office/drawing/2014/main" id="{B33E8AFB-F72D-F4B4-A599-416C2E335C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96283" y="4556355"/>
                <a:ext cx="435268" cy="539867"/>
              </a:xfrm>
              <a:prstGeom prst="rect">
                <a:avLst/>
              </a:prstGeom>
              <a:effectLst/>
            </p:spPr>
          </p:pic>
          <p:pic>
            <p:nvPicPr>
              <p:cNvPr id="33" name="Grafik 11">
                <a:extLst>
                  <a:ext uri="{FF2B5EF4-FFF2-40B4-BE49-F238E27FC236}">
                    <a16:creationId xmlns:a16="http://schemas.microsoft.com/office/drawing/2014/main" id="{9C68E01B-399A-B67C-6875-4312442E23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476640" y="5271679"/>
                <a:ext cx="435268" cy="539867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685C032-514E-FFB4-FC51-04465F7DBC2C}"/>
              </a:ext>
            </a:extLst>
          </p:cNvPr>
          <p:cNvGrpSpPr/>
          <p:nvPr/>
        </p:nvGrpSpPr>
        <p:grpSpPr>
          <a:xfrm>
            <a:off x="4580256" y="3761416"/>
            <a:ext cx="2996909" cy="2022401"/>
            <a:chOff x="4439620" y="3850671"/>
            <a:chExt cx="2996909" cy="2022401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FF85AC6B-0EEA-F454-7C4C-6BFD565162A5}"/>
                </a:ext>
              </a:extLst>
            </p:cNvPr>
            <p:cNvSpPr/>
            <p:nvPr/>
          </p:nvSpPr>
          <p:spPr>
            <a:xfrm>
              <a:off x="4439620" y="3850671"/>
              <a:ext cx="2996909" cy="2022401"/>
            </a:xfrm>
            <a:prstGeom prst="roundRect">
              <a:avLst>
                <a:gd name="adj" fmla="val 10150"/>
              </a:avLst>
            </a:prstGeom>
            <a:solidFill>
              <a:schemeClr val="bg2"/>
            </a:solidFill>
            <a:ln>
              <a:noFill/>
            </a:ln>
            <a:effectLst>
              <a:outerShdw blurRad="762000" dist="254000" dir="5400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noAutofit/>
            </a:bodyPr>
            <a:lstStyle/>
            <a:p>
              <a:pPr algn="ctr">
                <a:spcBef>
                  <a:spcPts val="1000"/>
                </a:spcBef>
              </a:pPr>
              <a:endParaRPr lang="en-US" sz="1400" b="1">
                <a:solidFill>
                  <a:schemeClr val="tx1"/>
                </a:solidFill>
              </a:endParaRPr>
            </a:p>
          </p:txBody>
        </p:sp>
        <p:grpSp>
          <p:nvGrpSpPr>
            <p:cNvPr id="34" name="Gruppieren 17">
              <a:extLst>
                <a:ext uri="{FF2B5EF4-FFF2-40B4-BE49-F238E27FC236}">
                  <a16:creationId xmlns:a16="http://schemas.microsoft.com/office/drawing/2014/main" id="{DCA9E05F-C463-B531-1CAD-91115055C05F}"/>
                </a:ext>
              </a:extLst>
            </p:cNvPr>
            <p:cNvGrpSpPr/>
            <p:nvPr/>
          </p:nvGrpSpPr>
          <p:grpSpPr>
            <a:xfrm>
              <a:off x="4563306" y="4165411"/>
              <a:ext cx="2749536" cy="1392921"/>
              <a:chOff x="4370400" y="4727792"/>
              <a:chExt cx="2749536" cy="1392921"/>
            </a:xfrm>
          </p:grpSpPr>
          <p:pic>
            <p:nvPicPr>
              <p:cNvPr id="35" name="Grafik 13">
                <a:extLst>
                  <a:ext uri="{FF2B5EF4-FFF2-40B4-BE49-F238E27FC236}">
                    <a16:creationId xmlns:a16="http://schemas.microsoft.com/office/drawing/2014/main" id="{84732378-CE16-F923-9E12-4AFAD1BFBE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370400" y="4727792"/>
                <a:ext cx="848414" cy="1276134"/>
              </a:xfrm>
              <a:prstGeom prst="rect">
                <a:avLst/>
              </a:prstGeom>
              <a:effectLst/>
            </p:spPr>
          </p:pic>
          <p:pic>
            <p:nvPicPr>
              <p:cNvPr id="36" name="Grafik 17">
                <a:extLst>
                  <a:ext uri="{FF2B5EF4-FFF2-40B4-BE49-F238E27FC236}">
                    <a16:creationId xmlns:a16="http://schemas.microsoft.com/office/drawing/2014/main" id="{5803BCFD-61DC-0568-0ECC-AD1F0071D3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234442" y="4908429"/>
                <a:ext cx="1885494" cy="1212284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2" name="Grafik 1">
            <a:extLst>
              <a:ext uri="{FF2B5EF4-FFF2-40B4-BE49-F238E27FC236}">
                <a16:creationId xmlns:a16="http://schemas.microsoft.com/office/drawing/2014/main" id="{D4C256B8-15CA-E71B-12E8-9F769C36B6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97526" y="6402307"/>
            <a:ext cx="1353815" cy="29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57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8D756-BADA-AA46-AEA6-5B901E865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342CAAF-1B7E-3EBA-074A-955738E54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213" y="713385"/>
            <a:ext cx="7870235" cy="1249845"/>
          </a:xfrm>
        </p:spPr>
        <p:txBody>
          <a:bodyPr lIns="288000"/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(bio-)LNG Supply Ecosystem 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enabled by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Nesetten’s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technology</a:t>
            </a:r>
            <a:endParaRPr lang="en-US" spc="-1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128A0CAF-6E1F-2600-DDFB-CEE2505B1A01}"/>
              </a:ext>
            </a:extLst>
          </p:cNvPr>
          <p:cNvSpPr txBox="1">
            <a:spLocks/>
          </p:cNvSpPr>
          <p:nvPr/>
        </p:nvSpPr>
        <p:spPr bwMode="auto">
          <a:xfrm>
            <a:off x="770468" y="3384098"/>
            <a:ext cx="2634584" cy="2051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180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sz="1600" b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360363" indent="-173038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 typeface="Courier New" panose="02070309020205020404" pitchFamily="49" charset="0"/>
              <a:buChar char="o"/>
              <a:tabLst/>
              <a:defRPr sz="1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532800" indent="-179388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 typeface="Courier New" panose="02070309020205020404" pitchFamily="49" charset="0"/>
              <a:buChar char="o"/>
              <a:tabLst/>
              <a:defRPr sz="12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71450" indent="-17145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200" b="0" u="sng" baseline="0">
                <a:solidFill>
                  <a:srgbClr val="64C5C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0" indent="0" algn="l" rtl="0" eaLnBrk="1" fontAlgn="base" hangingPunct="1">
              <a:spcBef>
                <a:spcPts val="2858"/>
              </a:spcBef>
              <a:spcAft>
                <a:spcPct val="0"/>
              </a:spcAft>
              <a:buFont typeface="Arial" charset="0"/>
              <a:buNone/>
              <a:defRPr sz="1400">
                <a:solidFill>
                  <a:srgbClr val="FF0000"/>
                </a:solidFill>
                <a:latin typeface="+mn-lt"/>
              </a:defRPr>
            </a:lvl6pPr>
            <a:lvl7pPr marL="2687916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7pPr>
            <a:lvl8pPr marL="3232304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8pPr>
            <a:lvl9pPr marL="3776692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GB" sz="1800" b="1" dirty="0" err="1"/>
              <a:t>Nesetten's</a:t>
            </a:r>
            <a:r>
              <a:rPr lang="en-GB" sz="1800" dirty="0"/>
              <a:t> technology empowers LNG suppliers to innovate their business models, enabling efficient downstream delivery of LNG for energy production.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CFCE251-CECE-6E5F-1D9E-F6EE620F6C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97526" y="6402307"/>
            <a:ext cx="1353815" cy="291928"/>
          </a:xfrm>
          <a:prstGeom prst="rect">
            <a:avLst/>
          </a:prstGeom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A7563AE5-5F8E-6EE9-AEC6-B8CB2D881EC8}"/>
              </a:ext>
            </a:extLst>
          </p:cNvPr>
          <p:cNvGrpSpPr/>
          <p:nvPr/>
        </p:nvGrpSpPr>
        <p:grpSpPr>
          <a:xfrm>
            <a:off x="3746378" y="901210"/>
            <a:ext cx="8871548" cy="5167202"/>
            <a:chOff x="3835401" y="845399"/>
            <a:chExt cx="8871548" cy="5167202"/>
          </a:xfrm>
        </p:grpSpPr>
        <p:sp>
          <p:nvSpPr>
            <p:cNvPr id="14" name="Rechteck: abgerundete Ecken 13">
              <a:extLst>
                <a:ext uri="{FF2B5EF4-FFF2-40B4-BE49-F238E27FC236}">
                  <a16:creationId xmlns:a16="http://schemas.microsoft.com/office/drawing/2014/main" id="{352AEB04-7BB5-6E1E-0199-245140FF6C7F}"/>
                </a:ext>
              </a:extLst>
            </p:cNvPr>
            <p:cNvSpPr/>
            <p:nvPr/>
          </p:nvSpPr>
          <p:spPr>
            <a:xfrm>
              <a:off x="3835401" y="2048933"/>
              <a:ext cx="8871548" cy="3963668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effectLst>
              <a:outerShdw blurRad="38100" dist="12700" dir="5400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noAutofit/>
            </a:bodyPr>
            <a:lstStyle/>
            <a:p>
              <a:pPr algn="ctr">
                <a:spcBef>
                  <a:spcPts val="1000"/>
                </a:spcBef>
              </a:pPr>
              <a:endParaRPr lang="de-DE" sz="1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35031E37-37D1-6618-1661-91510E2C440C}"/>
                </a:ext>
              </a:extLst>
            </p:cNvPr>
            <p:cNvGrpSpPr/>
            <p:nvPr/>
          </p:nvGrpSpPr>
          <p:grpSpPr>
            <a:xfrm>
              <a:off x="4215438" y="2275309"/>
              <a:ext cx="8111473" cy="3443179"/>
              <a:chOff x="4865130" y="2302932"/>
              <a:chExt cx="8111473" cy="3443179"/>
            </a:xfrm>
          </p:grpSpPr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5ABF10F4-8BB6-E46B-E513-9221AF352C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71400"/>
              <a:stretch/>
            </p:blipFill>
            <p:spPr>
              <a:xfrm>
                <a:off x="4865130" y="2302932"/>
                <a:ext cx="2067305" cy="3443179"/>
              </a:xfrm>
              <a:prstGeom prst="rect">
                <a:avLst/>
              </a:prstGeom>
            </p:spPr>
          </p:pic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8CD22FFE-3BD5-BAE7-F290-586D5EF9A8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2158"/>
              <a:stretch/>
            </p:blipFill>
            <p:spPr>
              <a:xfrm>
                <a:off x="10241279" y="2302932"/>
                <a:ext cx="2735324" cy="3443179"/>
              </a:xfrm>
              <a:prstGeom prst="rect">
                <a:avLst/>
              </a:prstGeom>
            </p:spPr>
          </p:pic>
        </p:grp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BBD29361-2735-AC36-9792-9F90F2E57A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3147" t="33673" r="32915" b="32587"/>
            <a:stretch/>
          </p:blipFill>
          <p:spPr>
            <a:xfrm>
              <a:off x="9940022" y="845399"/>
              <a:ext cx="1414352" cy="1359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2277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8D756-BADA-AA46-AEA6-5B901E865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342CAAF-1B7E-3EBA-074A-955738E54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213" y="713385"/>
            <a:ext cx="7870235" cy="1249845"/>
          </a:xfrm>
        </p:spPr>
        <p:txBody>
          <a:bodyPr lIns="288000"/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(bio-)LNG Supply Ecosystem 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enabled by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Nesetten’s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technology</a:t>
            </a:r>
            <a:endParaRPr lang="en-US" spc="-1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CFCE251-CECE-6E5F-1D9E-F6EE620F6C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97526" y="6402307"/>
            <a:ext cx="1353815" cy="291928"/>
          </a:xfrm>
          <a:prstGeom prst="rect">
            <a:avLst/>
          </a:prstGeo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A1E0CAE9-BD19-EFA4-31E2-65A90668AAF5}"/>
              </a:ext>
            </a:extLst>
          </p:cNvPr>
          <p:cNvGrpSpPr/>
          <p:nvPr/>
        </p:nvGrpSpPr>
        <p:grpSpPr>
          <a:xfrm>
            <a:off x="3750731" y="887734"/>
            <a:ext cx="8871548" cy="5167202"/>
            <a:chOff x="3835401" y="845399"/>
            <a:chExt cx="8871548" cy="5167202"/>
          </a:xfrm>
        </p:grpSpPr>
        <p:sp>
          <p:nvSpPr>
            <p:cNvPr id="5" name="Rechteck: abgerundete Ecken 4">
              <a:extLst>
                <a:ext uri="{FF2B5EF4-FFF2-40B4-BE49-F238E27FC236}">
                  <a16:creationId xmlns:a16="http://schemas.microsoft.com/office/drawing/2014/main" id="{7D52BF99-281F-D61E-4831-70ECB565A364}"/>
                </a:ext>
              </a:extLst>
            </p:cNvPr>
            <p:cNvSpPr/>
            <p:nvPr/>
          </p:nvSpPr>
          <p:spPr>
            <a:xfrm>
              <a:off x="3835401" y="2048933"/>
              <a:ext cx="8871548" cy="3963668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effectLst>
              <a:outerShdw blurRad="38100" dist="12700" dir="5400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noAutofit/>
            </a:bodyPr>
            <a:lstStyle/>
            <a:p>
              <a:pPr algn="ctr">
                <a:spcBef>
                  <a:spcPts val="1000"/>
                </a:spcBef>
              </a:pPr>
              <a:endParaRPr lang="de-DE" sz="1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0CE509B6-AC2A-6658-9A5E-505B88CA7CAC}"/>
                </a:ext>
              </a:extLst>
            </p:cNvPr>
            <p:cNvGrpSpPr/>
            <p:nvPr/>
          </p:nvGrpSpPr>
          <p:grpSpPr>
            <a:xfrm>
              <a:off x="4215438" y="2275309"/>
              <a:ext cx="8111473" cy="3443179"/>
              <a:chOff x="4865130" y="2302932"/>
              <a:chExt cx="8111473" cy="3443179"/>
            </a:xfrm>
          </p:grpSpPr>
          <p:pic>
            <p:nvPicPr>
              <p:cNvPr id="10" name="Grafik 9">
                <a:extLst>
                  <a:ext uri="{FF2B5EF4-FFF2-40B4-BE49-F238E27FC236}">
                    <a16:creationId xmlns:a16="http://schemas.microsoft.com/office/drawing/2014/main" id="{4375FD69-4836-BD91-FD1E-70D64CA1A6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71400"/>
              <a:stretch/>
            </p:blipFill>
            <p:spPr>
              <a:xfrm>
                <a:off x="4865130" y="2302932"/>
                <a:ext cx="2067305" cy="3443179"/>
              </a:xfrm>
              <a:prstGeom prst="rect">
                <a:avLst/>
              </a:prstGeom>
            </p:spPr>
          </p:pic>
          <p:pic>
            <p:nvPicPr>
              <p:cNvPr id="11" name="Grafik 10">
                <a:extLst>
                  <a:ext uri="{FF2B5EF4-FFF2-40B4-BE49-F238E27FC236}">
                    <a16:creationId xmlns:a16="http://schemas.microsoft.com/office/drawing/2014/main" id="{FB4FD8A2-3684-BE32-F7F3-934EB20797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2158"/>
              <a:stretch/>
            </p:blipFill>
            <p:spPr>
              <a:xfrm>
                <a:off x="10241279" y="2302932"/>
                <a:ext cx="2735324" cy="3443179"/>
              </a:xfrm>
              <a:prstGeom prst="rect">
                <a:avLst/>
              </a:prstGeom>
            </p:spPr>
          </p:pic>
        </p:grp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AE7BE7B0-F389-8203-A55E-379D11173F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3147" t="33673" r="32915" b="32587"/>
            <a:stretch/>
          </p:blipFill>
          <p:spPr>
            <a:xfrm>
              <a:off x="9940022" y="845399"/>
              <a:ext cx="1414352" cy="1359094"/>
            </a:xfrm>
            <a:prstGeom prst="rect">
              <a:avLst/>
            </a:prstGeom>
          </p:spPr>
        </p:pic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id="{68D152E5-EF0F-6391-C983-A5E8D020BA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245" t="12836" r="37986"/>
          <a:stretch/>
        </p:blipFill>
        <p:spPr>
          <a:xfrm>
            <a:off x="6358939" y="2467562"/>
            <a:ext cx="2887134" cy="3549853"/>
          </a:xfrm>
          <a:prstGeom prst="rect">
            <a:avLst/>
          </a:prstGeom>
        </p:spPr>
      </p:pic>
      <p:sp>
        <p:nvSpPr>
          <p:cNvPr id="13" name="Inhaltsplatzhalter 6">
            <a:extLst>
              <a:ext uri="{FF2B5EF4-FFF2-40B4-BE49-F238E27FC236}">
                <a16:creationId xmlns:a16="http://schemas.microsoft.com/office/drawing/2014/main" id="{10594ED9-53AB-2BE0-0F85-74F7DF55E7D3}"/>
              </a:ext>
            </a:extLst>
          </p:cNvPr>
          <p:cNvSpPr txBox="1">
            <a:spLocks/>
          </p:cNvSpPr>
          <p:nvPr/>
        </p:nvSpPr>
        <p:spPr bwMode="auto">
          <a:xfrm>
            <a:off x="770468" y="3384098"/>
            <a:ext cx="2634584" cy="2051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180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sz="1600" b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360363" indent="-173038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 typeface="Courier New" panose="02070309020205020404" pitchFamily="49" charset="0"/>
              <a:buChar char="o"/>
              <a:tabLst/>
              <a:defRPr sz="1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532800" indent="-179388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 typeface="Courier New" panose="02070309020205020404" pitchFamily="49" charset="0"/>
              <a:buChar char="o"/>
              <a:tabLst/>
              <a:defRPr sz="12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71450" indent="-17145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200" b="0" u="sng" baseline="0">
                <a:solidFill>
                  <a:srgbClr val="64C5C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0" indent="0" algn="l" rtl="0" eaLnBrk="1" fontAlgn="base" hangingPunct="1">
              <a:spcBef>
                <a:spcPts val="2858"/>
              </a:spcBef>
              <a:spcAft>
                <a:spcPct val="0"/>
              </a:spcAft>
              <a:buFont typeface="Arial" charset="0"/>
              <a:buNone/>
              <a:defRPr sz="1400">
                <a:solidFill>
                  <a:srgbClr val="FF0000"/>
                </a:solidFill>
                <a:latin typeface="+mn-lt"/>
              </a:defRPr>
            </a:lvl6pPr>
            <a:lvl7pPr marL="2687916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7pPr>
            <a:lvl8pPr marL="3232304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8pPr>
            <a:lvl9pPr marL="3776692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GB" sz="1800" b="1" dirty="0" err="1"/>
              <a:t>Nesetten's</a:t>
            </a:r>
            <a:r>
              <a:rPr lang="en-GB" sz="1800" dirty="0"/>
              <a:t> technology empowers LNG suppliers to innovate their business models, enabling efficient downstream delivery of LNG for energy production.</a:t>
            </a:r>
          </a:p>
        </p:txBody>
      </p:sp>
    </p:spTree>
    <p:extLst>
      <p:ext uri="{BB962C8B-B14F-4D97-AF65-F5344CB8AC3E}">
        <p14:creationId xmlns:p14="http://schemas.microsoft.com/office/powerpoint/2010/main" val="1717007107"/>
      </p:ext>
    </p:extLst>
  </p:cSld>
  <p:clrMapOvr>
    <a:masterClrMapping/>
  </p:clrMapOvr>
</p:sld>
</file>

<file path=ppt/theme/theme1.xml><?xml version="1.0" encoding="utf-8"?>
<a:theme xmlns:a="http://schemas.openxmlformats.org/drawingml/2006/main" name="Theme4 - SourseSansPro Black - SourseSansPro Regular">
  <a:themeElements>
    <a:clrScheme name="Nesetten">
      <a:dk1>
        <a:srgbClr val="0D0C2B"/>
      </a:dk1>
      <a:lt1>
        <a:srgbClr val="FFFFFF"/>
      </a:lt1>
      <a:dk2>
        <a:srgbClr val="0D0C2B"/>
      </a:dk2>
      <a:lt2>
        <a:srgbClr val="FFFFFF"/>
      </a:lt2>
      <a:accent1>
        <a:srgbClr val="007C7E"/>
      </a:accent1>
      <a:accent2>
        <a:srgbClr val="27EB58"/>
      </a:accent2>
      <a:accent3>
        <a:srgbClr val="C9D6EA"/>
      </a:accent3>
      <a:accent4>
        <a:srgbClr val="0064C8"/>
      </a:accent4>
      <a:accent5>
        <a:srgbClr val="75A9AA"/>
      </a:accent5>
      <a:accent6>
        <a:srgbClr val="50AD47"/>
      </a:accent6>
      <a:hlink>
        <a:srgbClr val="B2CB3E"/>
      </a:hlink>
      <a:folHlink>
        <a:srgbClr val="70AD47"/>
      </a:folHlink>
    </a:clrScheme>
    <a:fontScheme name="Custom 3">
      <a:majorFont>
        <a:latin typeface="Source Sans Pro Black"/>
        <a:ea typeface=""/>
        <a:cs typeface=""/>
      </a:majorFont>
      <a:minorFont>
        <a:latin typeface="Source Sans Pro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>
          <a:outerShdw blurRad="38100" dist="12700" dir="5400000" algn="ctr" rotWithShape="0">
            <a:prstClr val="black">
              <a:alpha val="15000"/>
            </a:prstClr>
          </a:outerShdw>
        </a:effectLst>
      </a:spPr>
      <a:bodyPr wrap="square" lIns="0" tIns="0" rIns="0" bIns="0" rtlCol="0" anchor="t">
        <a:noAutofit/>
      </a:bodyPr>
      <a:lstStyle>
        <a:defPPr algn="ctr">
          <a:spcBef>
            <a:spcPts val="1000"/>
          </a:spcBef>
          <a:defRPr sz="1400" b="1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36000" rIns="216000" bIns="36000" rtlCol="0">
        <a:spAutoFit/>
      </a:bodyPr>
      <a:lstStyle>
        <a:defPPr algn="r">
          <a:lnSpc>
            <a:spcPct val="130000"/>
          </a:lnSpc>
          <a:spcBef>
            <a:spcPts val="1000"/>
          </a:spcBef>
          <a:defRPr sz="1600" b="1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Theme4 - SourseSansPro Black - SourseSansPro Regular" id="{FC512A7D-4C9B-49EB-9D7D-ACA23521D1BE}" vid="{CA386B81-E107-460B-97D9-5CF6F6FD516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DE1436519C3B4BA0E0228D5A48E23D" ma:contentTypeVersion="18" ma:contentTypeDescription="Create a new document." ma:contentTypeScope="" ma:versionID="8717ac9bb8d47757535602681f944748">
  <xsd:schema xmlns:xsd="http://www.w3.org/2001/XMLSchema" xmlns:xs="http://www.w3.org/2001/XMLSchema" xmlns:p="http://schemas.microsoft.com/office/2006/metadata/properties" xmlns:ns2="e5385ab7-3f1b-4104-ab1e-0e1a344f3734" xmlns:ns3="e8217b49-ea4c-4469-9ec7-22996eff2486" targetNamespace="http://schemas.microsoft.com/office/2006/metadata/properties" ma:root="true" ma:fieldsID="9268522805b77b4e8ade2f41326ea9a9" ns2:_="" ns3:_="">
    <xsd:import namespace="e5385ab7-3f1b-4104-ab1e-0e1a344f3734"/>
    <xsd:import namespace="e8217b49-ea4c-4469-9ec7-22996eff24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385ab7-3f1b-4104-ab1e-0e1a344f37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0f266f4-61b3-41dd-810f-7b46befda0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217b49-ea4c-4469-9ec7-22996eff248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39d6b89-c1de-4eac-a80a-66542788dc10}" ma:internalName="TaxCatchAll" ma:showField="CatchAllData" ma:web="e8217b49-ea4c-4469-9ec7-22996eff24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55B47A-A44E-41D3-84C2-609042E1712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7589D4F-433D-4A96-9B07-439755EC1D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385ab7-3f1b-4104-ab1e-0e1a344f3734"/>
    <ds:schemaRef ds:uri="e8217b49-ea4c-4469-9ec7-22996eff24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Theme4 - SourseSansPro Black - SourseSansPro Regular</Template>
  <TotalTime>0</TotalTime>
  <Words>1170</Words>
  <Application>Microsoft Office PowerPoint</Application>
  <PresentationFormat>Breitbild</PresentationFormat>
  <Paragraphs>114</Paragraphs>
  <Slides>16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3" baseType="lpstr">
      <vt:lpstr>Aptos</vt:lpstr>
      <vt:lpstr>Arial</vt:lpstr>
      <vt:lpstr>Calibri</vt:lpstr>
      <vt:lpstr>Open Sans Semibold</vt:lpstr>
      <vt:lpstr>Source Sans Pro</vt:lpstr>
      <vt:lpstr>Source Sans Pro Black</vt:lpstr>
      <vt:lpstr>Theme4 - SourseSansPro Black - SourseSansPro Regular</vt:lpstr>
      <vt:lpstr>PowerPoint-Präsentation</vt:lpstr>
      <vt:lpstr>The Challenges in the Energy Landscape</vt:lpstr>
      <vt:lpstr>Why Mobile LNG is Critical</vt:lpstr>
      <vt:lpstr>Nesetten Innovative Technology </vt:lpstr>
      <vt:lpstr>Nesetten Solution</vt:lpstr>
      <vt:lpstr>Nesetten Solution</vt:lpstr>
      <vt:lpstr>Solution Focused</vt:lpstr>
      <vt:lpstr>(bio-)LNG Supply Ecosystem enabled by Nesetten’s technology</vt:lpstr>
      <vt:lpstr>(bio-)LNG Supply Ecosystem enabled by Nesetten’s technology</vt:lpstr>
      <vt:lpstr>Breakthrough Technologies</vt:lpstr>
      <vt:lpstr>1. Vacuum- and Steel-less Cryogenic Micro Bulk  (500 litre / 230 kg)</vt:lpstr>
      <vt:lpstr>2. Mobile Refuelling Station for LNG</vt:lpstr>
      <vt:lpstr>3. Off-grid Energy  Production Unit</vt:lpstr>
      <vt:lpstr>Resilient Energy Through Crisis: Nesetten’s Off-Grid Innovation</vt:lpstr>
      <vt:lpstr>Nesetten innovative technology  vs. conventional cryogenic bulks</vt:lpstr>
      <vt:lpstr>PowerPoint-Präsentation</vt:lpstr>
    </vt:vector>
  </TitlesOfParts>
  <Manager/>
  <Company>www.iservice.at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Oliver Ottner (based on Marta Murphy)</dc:creator>
  <cp:keywords/>
  <dc:description/>
  <cp:lastModifiedBy>HIE-RO Institut</cp:lastModifiedBy>
  <cp:revision>200</cp:revision>
  <dcterms:created xsi:type="dcterms:W3CDTF">2024-09-15T23:15:42Z</dcterms:created>
  <dcterms:modified xsi:type="dcterms:W3CDTF">2026-02-23T10:55:36Z</dcterms:modified>
  <cp:category/>
</cp:coreProperties>
</file>