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Arsenal" charset="1" panose="00000500000000000000"/>
      <p:regular r:id="rId28"/>
    </p:embeddedFont>
    <p:embeddedFont>
      <p:font typeface="Open Sans" charset="1" panose="00000000000000000000"/>
      <p:regular r:id="rId29"/>
    </p:embeddedFont>
    <p:embeddedFont>
      <p:font typeface="Arsenal Bold" charset="1" panose="00000800000000000000"/>
      <p:regular r:id="rId30"/>
    </p:embeddedFont>
    <p:embeddedFont>
      <p:font typeface="Radley" charset="1" panose="00000500000000000000"/>
      <p:regular r:id="rId32"/>
    </p:embeddedFont>
    <p:embeddedFont>
      <p:font typeface="Canva Sans Bold" charset="1" panose="020B0803030501040103"/>
      <p:regular r:id="rId37"/>
    </p:embeddedFont>
    <p:embeddedFont>
      <p:font typeface="Public Sans Bold" charset="1" panose="00000000000000000000"/>
      <p:regular r:id="rId40"/>
    </p:embeddedFont>
    <p:embeddedFont>
      <p:font typeface="Open Sans Bold" charset="1" panose="00000000000000000000"/>
      <p:regular r:id="rId41"/>
    </p:embeddedFont>
    <p:embeddedFont>
      <p:font typeface="Arimo" charset="1" panose="020B0604020202020204"/>
      <p:regular r:id="rId42"/>
    </p:embeddedFont>
    <p:embeddedFont>
      <p:font typeface="Avenir Bold" charset="1" panose="020B0703020203020204"/>
      <p:regular r:id="rId44"/>
    </p:embeddedFont>
    <p:embeddedFont>
      <p:font typeface="Canva Sans" charset="1" panose="020B0503030501040103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2.xml" Type="http://schemas.openxmlformats.org/officeDocument/2006/relationships/notesSlide"/><Relationship Id="rId32" Target="fonts/font32.fntdata" Type="http://schemas.openxmlformats.org/officeDocument/2006/relationships/font"/><Relationship Id="rId33" Target="notesSlides/notesSlide3.xml" Type="http://schemas.openxmlformats.org/officeDocument/2006/relationships/notesSlide"/><Relationship Id="rId34" Target="notesSlides/notesSlide4.xml" Type="http://schemas.openxmlformats.org/officeDocument/2006/relationships/notesSlide"/><Relationship Id="rId35" Target="notesSlides/notesSlide5.xml" Type="http://schemas.openxmlformats.org/officeDocument/2006/relationships/notesSlide"/><Relationship Id="rId36" Target="notesSlides/notesSlide6.xml" Type="http://schemas.openxmlformats.org/officeDocument/2006/relationships/notesSlide"/><Relationship Id="rId37" Target="fonts/font37.fntdata" Type="http://schemas.openxmlformats.org/officeDocument/2006/relationships/font"/><Relationship Id="rId38" Target="notesSlides/notesSlide7.xml" Type="http://schemas.openxmlformats.org/officeDocument/2006/relationships/notesSlide"/><Relationship Id="rId39" Target="notesSlides/notesSlide8.xml" Type="http://schemas.openxmlformats.org/officeDocument/2006/relationships/notes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notesSlides/notesSlide9.xml" Type="http://schemas.openxmlformats.org/officeDocument/2006/relationships/notesSlide"/><Relationship Id="rId44" Target="fonts/font44.fntdata" Type="http://schemas.openxmlformats.org/officeDocument/2006/relationships/font"/><Relationship Id="rId45" Target="notesSlides/notesSlide10.xml" Type="http://schemas.openxmlformats.org/officeDocument/2006/relationships/notesSlide"/><Relationship Id="rId46" Target="notesSlides/notesSlide11.xml" Type="http://schemas.openxmlformats.org/officeDocument/2006/relationships/notesSlide"/><Relationship Id="rId47" Target="notesSlides/notesSlide12.xml" Type="http://schemas.openxmlformats.org/officeDocument/2006/relationships/notesSlide"/><Relationship Id="rId48" Target="notesSlides/notesSlide13.xml" Type="http://schemas.openxmlformats.org/officeDocument/2006/relationships/notesSlide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notesSlides/notesSlide14.xml" Type="http://schemas.openxmlformats.org/officeDocument/2006/relationships/notesSlide"/><Relationship Id="rId51" Target="notesSlides/notesSlide15.xml" Type="http://schemas.openxmlformats.org/officeDocument/2006/relationships/notesSlide"/><Relationship Id="rId52" Target="notesSlides/notesSlide16.xml" Type="http://schemas.openxmlformats.org/officeDocument/2006/relationships/notesSlide"/><Relationship Id="rId53" Target="notesSlides/notesSlide17.xml" Type="http://schemas.openxmlformats.org/officeDocument/2006/relationships/notes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🔹 Ласкаво просимо на презентацію Educatimo – розумного маркетплейсу освіти з AI Coach!</a:t>
            </a:r>
          </a:p>
          <a:p>
            <a:r>
              <a:rPr lang="en-US"/>
              <a:t>🔹 Ми не просто збираємо курси – ми створюємо персональні освітні стратегії, які допомагають дітям та студентам отримати найкращу освіту та побудувати успішну кар’єру.</a:t>
            </a:r>
          </a:p>
          <a:p>
            <a:r>
              <a:rPr lang="en-US"/>
              <a:t>🔹 Сьогодні ми покажемо, як наша платформа може допомогти Україні підготувати нове покоління висококваліфікованих спеціалістів, які стануть основою відновлення країни.</a:t>
            </a:r>
          </a:p>
          <a:p>
            <a:r>
              <a:rPr lang="en-US"/>
              <a:t/>
            </a:r>
          </a:p>
          <a:p>
            <a:r>
              <a:rPr lang="en-US"/>
              <a:t>Як прийшла ідея?</a:t>
            </a:r>
          </a:p>
          <a:p>
            <a:r>
              <a:rPr lang="en-US"/>
              <a:t>👨‍👦 Я сам– бАтько, який шукав для свого сина найкращі освітні курси.</a:t>
            </a:r>
          </a:p>
          <a:p>
            <a:r>
              <a:rPr lang="en-US"/>
              <a:t>🔹 Хотілося не просто занять, а знань та навичок, які відкриють для нього можливості у майбутньому.</a:t>
            </a:r>
          </a:p>
          <a:p>
            <a:r>
              <a:rPr lang="en-US"/>
              <a:t>🔹 Але вибір виявився складним: курсів тисячі, тому  важко оцінити їх якість.</a:t>
            </a:r>
          </a:p>
          <a:p>
            <a:r>
              <a:rPr lang="en-US"/>
              <a:t>ПОтім відкрив свої школи математики та програмування, в яких одночасно навчалося до шістіста дітей. </a:t>
            </a:r>
          </a:p>
          <a:p>
            <a:r>
              <a:rPr lang="en-US"/>
              <a:t>💡 Цей досвід наштовхнув менЕ на ідею створення маркетплейсу з AI Coach, який не тільки підбирає навчальні програми, та й будує персональний освітній шлях, що допоможе людині знайти стабільну, високооплачувану роботу та зробити внесок у майбутнє України.</a:t>
            </a:r>
          </a:p>
          <a:p>
            <a:r>
              <a:rPr lang="en-US"/>
              <a:t/>
            </a:r>
          </a:p>
          <a:p>
            <a:r>
              <a:rPr lang="en-US"/>
              <a:t>📌 Ми змінюємо освіту так, як маркетплейси змінили ринок e-commerce:</a:t>
            </a:r>
          </a:p>
          <a:p>
            <a:r>
              <a:rPr lang="en-US"/>
              <a:t>Розетка продає товари, а ми допомагаємо обрати освіту, яка стане фундаментом успіху на все життя.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📌 Як ми заробляємо?</a:t>
            </a:r>
          </a:p>
          <a:p>
            <a:r>
              <a:rPr lang="en-US"/>
              <a:t/>
            </a:r>
          </a:p>
          <a:p>
            <a:r>
              <a:rPr lang="en-US"/>
              <a:t>🔹 60% – це підписки навчальних закладів ($49-$599/міс).</a:t>
            </a:r>
          </a:p>
          <a:p>
            <a:r>
              <a:rPr lang="en-US"/>
              <a:t>🔹 20% – комісія з записів на курси (5-10%).</a:t>
            </a:r>
          </a:p>
          <a:p>
            <a:r>
              <a:rPr lang="en-US"/>
              <a:t>🔹 10% – підписка AI Coach ($10-$50/міс).</a:t>
            </a:r>
          </a:p>
          <a:p>
            <a:r>
              <a:rPr lang="en-US"/>
              <a:t>🔹 5% – партнерські програми.</a:t>
            </a:r>
          </a:p>
          <a:p>
            <a:r>
              <a:rPr lang="en-US"/>
              <a:t>🔹 5% – реклама та sponsored listings.</a:t>
            </a:r>
          </a:p>
          <a:p>
            <a:r>
              <a:rPr lang="en-US"/>
              <a:t/>
            </a:r>
          </a:p>
          <a:p>
            <a:r>
              <a:rPr lang="en-US"/>
              <a:t>🔥 Через 12 місяців плануємо вийти на $40,000+ доходу на місяць! 🚀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Наши сильные стороны:</a:t>
            </a:r>
          </a:p>
          <a:p>
            <a:r>
              <a:rPr lang="en-US"/>
              <a:t/>
            </a:r>
          </a:p>
          <a:p>
            <a:r>
              <a:rPr lang="en-US"/>
              <a:t>✅ Уникальная команда с EdTech-экспертизой.</a:t>
            </a:r>
          </a:p>
          <a:p>
            <a:r>
              <a:rPr lang="en-US"/>
              <a:t>✅ разработана программатик SEO-стратегия роста уже запущена.</a:t>
            </a:r>
          </a:p>
          <a:p>
            <a:r>
              <a:rPr lang="en-US"/>
              <a:t>✅ Проект готов на 70%.</a:t>
            </a:r>
          </a:p>
          <a:p>
            <a:r>
              <a:rPr lang="en-US"/>
              <a:t/>
            </a:r>
          </a:p>
          <a:p>
            <a:r>
              <a:rPr lang="en-US"/>
              <a:t>🚀 Возможности: растущий рынок EdTech, автоматизация труда, хаос на рынке профессий.</a:t>
            </a:r>
          </a:p>
          <a:p>
            <a:r>
              <a:rPr lang="en-US"/>
              <a:t/>
            </a:r>
          </a:p>
          <a:p>
            <a:r>
              <a:rPr lang="en-US"/>
              <a:t>🔥 Недофинансирование – единственная угроза, но вы можете это изменить.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📌 У нашій команді – найкращі фахівці у сфері EdTech, маркетингу та розробки.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🔥 Команда заряджена, і ми готові до масштабування вже зараз! 🚀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📌 MVP готове на 70%.</a:t>
            </a:r>
          </a:p>
          <a:p>
            <a:r>
              <a:rPr lang="en-US"/>
              <a:t>📌 35 000 навчальних закладів і програм вже у нашій базі.</a:t>
            </a:r>
          </a:p>
          <a:p>
            <a:r>
              <a:rPr lang="en-US"/>
              <a:t>📌 500 навчальних закладів готові платити.</a:t>
            </a:r>
          </a:p>
          <a:p>
            <a:r>
              <a:rPr lang="en-US"/>
              <a:t>📌 Программатик SEO-стратегія готова та запущена.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 Куди ми йдемо?</a:t>
            </a:r>
          </a:p>
          <a:p>
            <a:r>
              <a:rPr lang="en-US"/>
              <a:t/>
            </a:r>
          </a:p>
          <a:p>
            <a:r>
              <a:rPr lang="en-US"/>
              <a:t>✅ Q3 2025 – запуск в Україні.</a:t>
            </a:r>
          </a:p>
          <a:p>
            <a:r>
              <a:rPr lang="en-US"/>
              <a:t>✅ Q2 2026 – вихід на ринок США.</a:t>
            </a:r>
          </a:p>
          <a:p>
            <a:r>
              <a:rPr lang="en-US"/>
              <a:t>✅ Q4 2027 – глобальне зростання</a:t>
            </a:r>
          </a:p>
          <a:p>
            <a:r>
              <a:rPr lang="en-US"/>
              <a:t>✅ Q4 2029 – вихід на IPO. 🚀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укр, сша, европа+австр, Азия, Афр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- BYJU’s – найбільший EdTech-стартап Індії, що спеціалізується на підготовці абітурієнтів до вступу у ВНЗ.</a:t>
            </a:r>
          </a:p>
          <a:p>
            <a:r>
              <a:rPr lang="en-US"/>
              <a:t>- За 5 років залучив понад $6 млрд інвестицій, ставши глобальним лідером у сфері онлайн-навчання.</a:t>
            </a:r>
          </a:p>
          <a:p>
            <a:r>
              <a:rPr lang="en-US"/>
              <a:t>- Від локального освітнього проєкту до міжнародного гравця.</a:t>
            </a:r>
          </a:p>
          <a:p>
            <a:r>
              <a:rPr lang="en-US"/>
              <a:t/>
            </a:r>
          </a:p>
          <a:p>
            <a:r>
              <a:rPr lang="en-US"/>
              <a:t>- Educatimo йде аналогічним шляхом, але з AI та персоналізованими кар’єрними трекерами! 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Наш проект вимагає дофінансування у розмірі 25 000 дол</a:t>
            </a:r>
          </a:p>
          <a:p>
            <a:r>
              <a:rPr lang="en-US"/>
              <a:t>для розробки, маркетингу, та обслуговування маркетплейсу на період становлення.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Вибір освіти – це хаос.</a:t>
            </a:r>
          </a:p>
          <a:p>
            <a:r>
              <a:rPr lang="en-US"/>
              <a:t>Мільйони курсів, тисячі навчальних закладів, і ніхто не знає, що дійсно допоможе досягти успіху.</a:t>
            </a:r>
          </a:p>
          <a:p>
            <a:r>
              <a:rPr lang="en-US"/>
              <a:t/>
            </a:r>
          </a:p>
          <a:p>
            <a:r>
              <a:rPr lang="en-US"/>
              <a:t>📌 Educatimo вирішує цю проблему одразу та на протязі всього життя.</a:t>
            </a:r>
          </a:p>
          <a:p>
            <a:r>
              <a:rPr lang="en-US"/>
              <a:t/>
            </a:r>
          </a:p>
          <a:p>
            <a:r>
              <a:rPr lang="en-US"/>
              <a:t>✅ Студенти та батьки отримують найкраще навчання відповідно до своїх цілей та здібностей.</a:t>
            </a:r>
          </a:p>
          <a:p>
            <a:r>
              <a:rPr lang="en-US"/>
              <a:t/>
            </a:r>
          </a:p>
          <a:p>
            <a:r>
              <a:rPr lang="en-US"/>
              <a:t>✅ Навчальні заклади залучають вмотивованих студентів, які розуміють, чого хочуть, і готові інвестувати в якісну освіту.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Ринок зростає на 8 та 2-і десятих відсотків на рік і до 2030 року досягне майже 500-ста мільярдів доларів.</a:t>
            </a:r>
          </a:p>
          <a:p>
            <a:r>
              <a:rPr lang="en-US"/>
              <a:t/>
            </a:r>
          </a:p>
          <a:p>
            <a:r>
              <a:rPr lang="en-US"/>
              <a:t>Але є ще важливіша проблема - світ змінюється настільки швидко, що шість десят відсотків офісних професій зникнуть у найближчі рокИ.</a:t>
            </a:r>
          </a:p>
          <a:p>
            <a:r>
              <a:rPr lang="en-US"/>
              <a:t/>
            </a:r>
          </a:p>
          <a:p>
            <a:r>
              <a:rPr lang="en-US"/>
              <a:t>Водії Uber будуть замінені автопілотами. </a:t>
            </a:r>
          </a:p>
          <a:p>
            <a:r>
              <a:rPr lang="en-US"/>
              <a:t>Люди шукають нових навичок, але на традиційну освіту не має часу.</a:t>
            </a:r>
          </a:p>
          <a:p>
            <a:r>
              <a:rPr lang="en-US"/>
              <a:t/>
            </a:r>
          </a:p>
          <a:p>
            <a:r>
              <a:rPr lang="en-US"/>
              <a:t>📌 Ми будуємо ПРОЕКТ, який не лише продає курси, але допомагає людям залишатися актуальним на ринку праці все своє життя.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Ринок освіти – величезний, але батьки, студенти та дорослі не знають, яке навчання обрати щоб отримати актуальну високооплачувану роботу.</a:t>
            </a:r>
          </a:p>
          <a:p>
            <a:r>
              <a:rPr lang="en-US"/>
              <a:t/>
            </a:r>
          </a:p>
          <a:p>
            <a:r>
              <a:rPr lang="en-US"/>
              <a:t>Навчальні заклади витрачають мільйони на рекламу, щоб залучИти студентів.</a:t>
            </a:r>
          </a:p>
          <a:p>
            <a:r>
              <a:rPr lang="en-US"/>
              <a:t/>
            </a:r>
          </a:p>
          <a:p>
            <a:r>
              <a:rPr lang="en-US"/>
              <a:t>❗ Але система неефективна:</a:t>
            </a:r>
          </a:p>
          <a:p>
            <a:r>
              <a:rPr lang="en-US"/>
              <a:t>🔹 Люди обирають освіту навмання, без розуміння, чи допоможе вона їм у майбутньому досягти своєї мети.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- Educatimo – це маркетплейс новОго покоління з штучним інтелектом, що створює персоналізовані кар’єрні трекери та допомагає людям залишатися  актуальними впродовж усього життя.</a:t>
            </a:r>
          </a:p>
          <a:p>
            <a:r>
              <a:rPr lang="en-US"/>
              <a:t/>
            </a:r>
          </a:p>
          <a:p>
            <a:r>
              <a:rPr lang="en-US"/>
              <a:t>- Ми не просто надаємО освіту – ми даємо впевненість у майбутньому!</a:t>
            </a:r>
          </a:p>
          <a:p>
            <a:r>
              <a:rPr lang="en-US"/>
              <a:t/>
            </a:r>
          </a:p>
          <a:p>
            <a:r>
              <a:rPr lang="en-US"/>
              <a:t>Під капотом:</a:t>
            </a:r>
          </a:p>
          <a:p>
            <a:r>
              <a:rPr lang="en-US"/>
              <a:t>✅ Персональні освітні стратегії</a:t>
            </a:r>
          </a:p>
          <a:p>
            <a:r>
              <a:rPr lang="en-US"/>
              <a:t>✅ Підбір навчання відповідно до змін на ринку праці</a:t>
            </a:r>
          </a:p>
          <a:p>
            <a:r>
              <a:rPr lang="en-US"/>
              <a:t>✅ Реальні можливості для побудови кар’єри в Украіни та за кордоном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- Як працює AI Coach? </a:t>
            </a:r>
          </a:p>
          <a:p>
            <a:r>
              <a:rPr lang="en-US"/>
              <a:t>Давайте розберемося!</a:t>
            </a:r>
          </a:p>
          <a:p>
            <a:r>
              <a:rPr lang="en-US"/>
              <a:t/>
            </a:r>
          </a:p>
          <a:p>
            <a:r>
              <a:rPr lang="en-US"/>
              <a:t>1️⃣ Користувач вводить свої параметри та цілі – яку професію хоче, які навички має, де хоче працювати.</a:t>
            </a:r>
          </a:p>
          <a:p>
            <a:r>
              <a:rPr lang="en-US"/>
              <a:t>2️⃣ AI аналізує ринок праці – які професії затребувані, які зарплати зараз, які навички потрібні.</a:t>
            </a:r>
          </a:p>
          <a:p>
            <a:r>
              <a:rPr lang="en-US"/>
              <a:t>3️⃣ Будує персональний освітній маршрут – які курси, університети чи програми підходять саме цьому користувачеві.</a:t>
            </a:r>
          </a:p>
          <a:p>
            <a:r>
              <a:rPr lang="en-US"/>
              <a:t>4️⃣ Допомагає обрати навчальний заклад, оформити оплату та зв’язує користувача з навчальними закладами.</a:t>
            </a:r>
          </a:p>
          <a:p>
            <a:r>
              <a:rPr lang="en-US"/>
              <a:t>5️⃣ пОтім -Відстежує прогрес та коригує стратегію, якщо змінюються тенденції ринку праці.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 Тепер подивімося, як працює AI Coach у реальному сценарії!</a:t>
            </a:r>
          </a:p>
          <a:p>
            <a:r>
              <a:rPr lang="en-US"/>
              <a:t/>
            </a:r>
          </a:p>
          <a:p>
            <a:r>
              <a:rPr lang="en-US"/>
              <a:t>наприклад, мама шукає для свого семирічного сина курси з математики.</a:t>
            </a:r>
          </a:p>
          <a:p>
            <a:r>
              <a:rPr lang="en-US"/>
              <a:t>Наш коуч ставить їй уточнюючі питання та видає список найбільш релевантних варіантів навчання поруч.</a:t>
            </a:r>
          </a:p>
          <a:p>
            <a:r>
              <a:rPr lang="en-US"/>
              <a:t>Мама знайомиться зі сторінками цих курсів і вибирає найбільш вдалий.</a:t>
            </a:r>
          </a:p>
          <a:p>
            <a:r>
              <a:rPr lang="en-US"/>
              <a:t/>
            </a:r>
          </a:p>
          <a:p>
            <a:r>
              <a:rPr lang="en-US"/>
              <a:t/>
            </a:r>
          </a:p>
          <a:p>
            <a:r>
              <a:rPr lang="en-US"/>
              <a:t>✅ Коуч також Надає персональну знижку при записі через нашу платформу.</a:t>
            </a:r>
          </a:p>
          <a:p>
            <a:r>
              <a:rPr lang="en-US"/>
              <a:t/>
            </a:r>
          </a:p>
          <a:p>
            <a:r>
              <a:rPr lang="en-US"/>
              <a:t>Це лише один із найпростіших сценаріїв взаємодії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📌 На ринку вже є кілька успішних платформ, але жодна з них навіть близько не пропонує того, що дає Educatimo.</a:t>
            </a:r>
          </a:p>
          <a:p>
            <a:r>
              <a:rPr lang="en-US"/>
              <a:t/>
            </a:r>
          </a:p>
          <a:p>
            <a:r>
              <a:rPr lang="en-US"/>
              <a:t>✅ Він миттєво підбирає навчання під кар’єру та цілі користувача.</a:t>
            </a:r>
          </a:p>
          <a:p>
            <a:r>
              <a:rPr lang="en-US"/>
              <a:t>✅ Точність підбору – 5/5.</a:t>
            </a:r>
          </a:p>
          <a:p>
            <a:r>
              <a:rPr lang="en-US"/>
              <a:t>✅ Коуч супроводжує користувача до моменту отримання роботи и також після працелаштування.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r>
              <a:rPr lang="en-US"/>
              <a:t/>
            </a:r>
          </a:p>
          <a:p>
            <a:r>
              <a:rPr lang="en-US"/>
              <a:t>- Це неймовірний ринок, який за 5 років зросте у 2,5 рази!</a:t>
            </a:r>
          </a:p>
          <a:p>
            <a:r>
              <a:rPr lang="en-US"/>
              <a:t/>
            </a:r>
          </a:p>
          <a:p>
            <a:r>
              <a:rPr lang="en-US"/>
              <a:t>- Захоплення навіть 1 відсотку цього ринку – це сотні мільйонів доларів на рік.</a:t>
            </a:r>
          </a:p>
          <a:p>
            <a:r>
              <a:rPr lang="en-US"/>
              <a:t/>
            </a:r>
          </a:p>
          <a:p>
            <a:r>
              <a:rPr lang="en-US"/>
              <a:t>Спочатку ми претендуємо лише на 1 відсоток цього ринку</a:t>
            </a:r>
          </a:p>
          <a:p>
            <a:r>
              <a:rPr lang="en-US"/>
              <a:t/>
            </a:r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61.png" Type="http://schemas.openxmlformats.org/officeDocument/2006/relationships/image"/><Relationship Id="rId4" Target="../media/image6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jpeg" Type="http://schemas.openxmlformats.org/officeDocument/2006/relationships/image"/><Relationship Id="rId11" Target="../media/image71.jpeg" Type="http://schemas.openxmlformats.org/officeDocument/2006/relationships/image"/><Relationship Id="rId12" Target="../media/image72.jpeg" Type="http://schemas.openxmlformats.org/officeDocument/2006/relationships/image"/><Relationship Id="rId13" Target="../media/image73.jpe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65.png" Type="http://schemas.openxmlformats.org/officeDocument/2006/relationships/image"/><Relationship Id="rId6" Target="../media/image66.svg" Type="http://schemas.openxmlformats.org/officeDocument/2006/relationships/image"/><Relationship Id="rId7" Target="../media/image67.jpe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svg" Type="http://schemas.openxmlformats.org/officeDocument/2006/relationships/image"/><Relationship Id="rId11" Target="../media/image79.png" Type="http://schemas.openxmlformats.org/officeDocument/2006/relationships/image"/><Relationship Id="rId12" Target="../media/image80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81.png" Type="http://schemas.openxmlformats.org/officeDocument/2006/relationships/image"/><Relationship Id="rId16" Target="../media/image82.svg" Type="http://schemas.openxmlformats.org/officeDocument/2006/relationships/image"/><Relationship Id="rId17" Target="../media/image44.png" Type="http://schemas.openxmlformats.org/officeDocument/2006/relationships/image"/><Relationship Id="rId18" Target="../media/image45.svg" Type="http://schemas.openxmlformats.org/officeDocument/2006/relationships/image"/><Relationship Id="rId19" Target="../media/image83.png" Type="http://schemas.openxmlformats.org/officeDocument/2006/relationships/image"/><Relationship Id="rId2" Target="../notesSlides/notesSlide13.xml" Type="http://schemas.openxmlformats.org/officeDocument/2006/relationships/notesSlide"/><Relationship Id="rId20" Target="../media/image84.svg" Type="http://schemas.openxmlformats.org/officeDocument/2006/relationships/image"/><Relationship Id="rId21" Target="../media/image48.png" Type="http://schemas.openxmlformats.org/officeDocument/2006/relationships/image"/><Relationship Id="rId22" Target="../media/image49.sv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Relationship Id="rId5" Target="../media/image74.png" Type="http://schemas.openxmlformats.org/officeDocument/2006/relationships/image"/><Relationship Id="rId6" Target="../media/image75.svg" Type="http://schemas.openxmlformats.org/officeDocument/2006/relationships/image"/><Relationship Id="rId7" Target="../media/image76.png" Type="http://schemas.openxmlformats.org/officeDocument/2006/relationships/image"/><Relationship Id="rId8" Target="../media/image77.sv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9.png" Type="http://schemas.openxmlformats.org/officeDocument/2006/relationships/image"/><Relationship Id="rId11" Target="../media/image90.svg" Type="http://schemas.openxmlformats.org/officeDocument/2006/relationships/image"/><Relationship Id="rId12" Target="../media/image91.png" Type="http://schemas.openxmlformats.org/officeDocument/2006/relationships/image"/><Relationship Id="rId13" Target="../media/image92.svg" Type="http://schemas.openxmlformats.org/officeDocument/2006/relationships/image"/><Relationship Id="rId14" Target="../media/image93.png" Type="http://schemas.openxmlformats.org/officeDocument/2006/relationships/image"/><Relationship Id="rId15" Target="../media/image94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18" Target="../media/image42.png" Type="http://schemas.openxmlformats.org/officeDocument/2006/relationships/image"/><Relationship Id="rId19" Target="../media/image43.svg" Type="http://schemas.openxmlformats.org/officeDocument/2006/relationships/image"/><Relationship Id="rId2" Target="../media/image30.png" Type="http://schemas.openxmlformats.org/officeDocument/2006/relationships/image"/><Relationship Id="rId20" Target="../media/image44.png" Type="http://schemas.openxmlformats.org/officeDocument/2006/relationships/image"/><Relationship Id="rId21" Target="../media/image45.svg" Type="http://schemas.openxmlformats.org/officeDocument/2006/relationships/image"/><Relationship Id="rId22" Target="../media/image83.png" Type="http://schemas.openxmlformats.org/officeDocument/2006/relationships/image"/><Relationship Id="rId23" Target="../media/image84.svg" Type="http://schemas.openxmlformats.org/officeDocument/2006/relationships/image"/><Relationship Id="rId24" Target="../media/image32.png" Type="http://schemas.openxmlformats.org/officeDocument/2006/relationships/image"/><Relationship Id="rId25" Target="../media/image33.svg" Type="http://schemas.openxmlformats.org/officeDocument/2006/relationships/image"/><Relationship Id="rId26" Target="../media/image48.png" Type="http://schemas.openxmlformats.org/officeDocument/2006/relationships/image"/><Relationship Id="rId27" Target="../media/image49.svg" Type="http://schemas.openxmlformats.org/officeDocument/2006/relationships/image"/><Relationship Id="rId28" Target="../media/image95.png" Type="http://schemas.openxmlformats.org/officeDocument/2006/relationships/image"/><Relationship Id="rId29" Target="../media/image96.svg" Type="http://schemas.openxmlformats.org/officeDocument/2006/relationships/image"/><Relationship Id="rId3" Target="../media/image31.svg" Type="http://schemas.openxmlformats.org/officeDocument/2006/relationships/image"/><Relationship Id="rId30" Target="../media/image97.png" Type="http://schemas.openxmlformats.org/officeDocument/2006/relationships/image"/><Relationship Id="rId31" Target="../media/image98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85.png" Type="http://schemas.openxmlformats.org/officeDocument/2006/relationships/image"/><Relationship Id="rId7" Target="../media/image86.svg" Type="http://schemas.openxmlformats.org/officeDocument/2006/relationships/image"/><Relationship Id="rId8" Target="../media/image87.png" Type="http://schemas.openxmlformats.org/officeDocument/2006/relationships/image"/><Relationship Id="rId9" Target="../media/image8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101.png" Type="http://schemas.openxmlformats.org/officeDocument/2006/relationships/image"/><Relationship Id="rId12" Target="../media/image102.svg" Type="http://schemas.openxmlformats.org/officeDocument/2006/relationships/image"/><Relationship Id="rId13" Target="../media/image103.png" Type="http://schemas.openxmlformats.org/officeDocument/2006/relationships/image"/><Relationship Id="rId14" Target="../media/image104.svg" Type="http://schemas.openxmlformats.org/officeDocument/2006/relationships/image"/><Relationship Id="rId15" Target="../media/image105.png" Type="http://schemas.openxmlformats.org/officeDocument/2006/relationships/image"/><Relationship Id="rId16" Target="../media/image106.svg" Type="http://schemas.openxmlformats.org/officeDocument/2006/relationships/image"/><Relationship Id="rId17" Target="../media/image107.png" Type="http://schemas.openxmlformats.org/officeDocument/2006/relationships/image"/><Relationship Id="rId18" Target="../media/image108.svg" Type="http://schemas.openxmlformats.org/officeDocument/2006/relationships/image"/><Relationship Id="rId19" Target="../media/image109.png" Type="http://schemas.openxmlformats.org/officeDocument/2006/relationships/image"/><Relationship Id="rId2" Target="../notesSlides/notesSlide14.xml" Type="http://schemas.openxmlformats.org/officeDocument/2006/relationships/notesSlide"/><Relationship Id="rId20" Target="../media/image110.svg" Type="http://schemas.openxmlformats.org/officeDocument/2006/relationships/image"/><Relationship Id="rId21" Target="../media/image42.png" Type="http://schemas.openxmlformats.org/officeDocument/2006/relationships/image"/><Relationship Id="rId22" Target="../media/image43.svg" Type="http://schemas.openxmlformats.org/officeDocument/2006/relationships/image"/><Relationship Id="rId23" Target="../media/image44.png" Type="http://schemas.openxmlformats.org/officeDocument/2006/relationships/image"/><Relationship Id="rId24" Target="../media/image45.svg" Type="http://schemas.openxmlformats.org/officeDocument/2006/relationships/image"/><Relationship Id="rId25" Target="../media/image83.png" Type="http://schemas.openxmlformats.org/officeDocument/2006/relationships/image"/><Relationship Id="rId26" Target="../media/image84.svg" Type="http://schemas.openxmlformats.org/officeDocument/2006/relationships/image"/><Relationship Id="rId27" Target="../media/image32.png" Type="http://schemas.openxmlformats.org/officeDocument/2006/relationships/image"/><Relationship Id="rId28" Target="../media/image33.svg" Type="http://schemas.openxmlformats.org/officeDocument/2006/relationships/image"/><Relationship Id="rId29" Target="../media/image48.png" Type="http://schemas.openxmlformats.org/officeDocument/2006/relationships/image"/><Relationship Id="rId3" Target="../media/image99.png" Type="http://schemas.openxmlformats.org/officeDocument/2006/relationships/image"/><Relationship Id="rId30" Target="../media/image49.svg" Type="http://schemas.openxmlformats.org/officeDocument/2006/relationships/image"/><Relationship Id="rId4" Target="../media/image100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93.png" Type="http://schemas.openxmlformats.org/officeDocument/2006/relationships/image"/><Relationship Id="rId8" Target="../media/image94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4.svg" Type="http://schemas.openxmlformats.org/officeDocument/2006/relationships/image"/><Relationship Id="rId11" Target="../media/image115.png" Type="http://schemas.openxmlformats.org/officeDocument/2006/relationships/image"/><Relationship Id="rId12" Target="../media/image116.svg" Type="http://schemas.openxmlformats.org/officeDocument/2006/relationships/image"/><Relationship Id="rId13" Target="../media/image117.png" Type="http://schemas.openxmlformats.org/officeDocument/2006/relationships/image"/><Relationship Id="rId14" Target="../media/image118.svg" Type="http://schemas.openxmlformats.org/officeDocument/2006/relationships/image"/><Relationship Id="rId15" Target="../media/image93.png" Type="http://schemas.openxmlformats.org/officeDocument/2006/relationships/image"/><Relationship Id="rId16" Target="../media/image94.svg" Type="http://schemas.openxmlformats.org/officeDocument/2006/relationships/image"/><Relationship Id="rId17" Target="../media/image119.png" Type="http://schemas.openxmlformats.org/officeDocument/2006/relationships/image"/><Relationship Id="rId18" Target="../media/image120.svg" Type="http://schemas.openxmlformats.org/officeDocument/2006/relationships/image"/><Relationship Id="rId19" Target="../media/image121.png" Type="http://schemas.openxmlformats.org/officeDocument/2006/relationships/image"/><Relationship Id="rId2" Target="../notesSlides/notesSlide15.xml" Type="http://schemas.openxmlformats.org/officeDocument/2006/relationships/notesSlide"/><Relationship Id="rId20" Target="../media/image122.svg" Type="http://schemas.openxmlformats.org/officeDocument/2006/relationships/image"/><Relationship Id="rId21" Target="../media/image123.png" Type="http://schemas.openxmlformats.org/officeDocument/2006/relationships/image"/><Relationship Id="rId22" Target="../media/image124.svg" Type="http://schemas.openxmlformats.org/officeDocument/2006/relationships/image"/><Relationship Id="rId23" Target="../media/image83.png" Type="http://schemas.openxmlformats.org/officeDocument/2006/relationships/image"/><Relationship Id="rId24" Target="../media/image84.svg" Type="http://schemas.openxmlformats.org/officeDocument/2006/relationships/image"/><Relationship Id="rId25" Target="../media/image125.png" Type="http://schemas.openxmlformats.org/officeDocument/2006/relationships/image"/><Relationship Id="rId26" Target="../media/image126.svg" Type="http://schemas.openxmlformats.org/officeDocument/2006/relationships/image"/><Relationship Id="rId27" Target="../media/image32.png" Type="http://schemas.openxmlformats.org/officeDocument/2006/relationships/image"/><Relationship Id="rId28" Target="../media/image33.svg" Type="http://schemas.openxmlformats.org/officeDocument/2006/relationships/image"/><Relationship Id="rId29" Target="../media/image127.png" Type="http://schemas.openxmlformats.org/officeDocument/2006/relationships/image"/><Relationship Id="rId3" Target="../media/image30.png" Type="http://schemas.openxmlformats.org/officeDocument/2006/relationships/image"/><Relationship Id="rId30" Target="../media/image128.svg" Type="http://schemas.openxmlformats.org/officeDocument/2006/relationships/image"/><Relationship Id="rId31" Target="../media/image129.png" Type="http://schemas.openxmlformats.org/officeDocument/2006/relationships/image"/><Relationship Id="rId32" Target="../media/image130.svg" Type="http://schemas.openxmlformats.org/officeDocument/2006/relationships/image"/><Relationship Id="rId33" Target="../media/image131.png" Type="http://schemas.openxmlformats.org/officeDocument/2006/relationships/image"/><Relationship Id="rId34" Target="../media/image132.png" Type="http://schemas.openxmlformats.org/officeDocument/2006/relationships/image"/><Relationship Id="rId35" Target="../media/image133.svg" Type="http://schemas.openxmlformats.org/officeDocument/2006/relationships/image"/><Relationship Id="rId36" Target="../media/image134.png" Type="http://schemas.openxmlformats.org/officeDocument/2006/relationships/image"/><Relationship Id="rId37" Target="../media/image135.svg" Type="http://schemas.openxmlformats.org/officeDocument/2006/relationships/image"/><Relationship Id="rId38" Target="../media/image136.png" Type="http://schemas.openxmlformats.org/officeDocument/2006/relationships/image"/><Relationship Id="rId39" Target="../media/image137.svg" Type="http://schemas.openxmlformats.org/officeDocument/2006/relationships/image"/><Relationship Id="rId4" Target="../media/image31.svg" Type="http://schemas.openxmlformats.org/officeDocument/2006/relationships/image"/><Relationship Id="rId40" Target="../media/image138.png" Type="http://schemas.openxmlformats.org/officeDocument/2006/relationships/image"/><Relationship Id="rId41" Target="../media/image139.svg" Type="http://schemas.openxmlformats.org/officeDocument/2006/relationships/image"/><Relationship Id="rId5" Target="../media/image111.png" Type="http://schemas.openxmlformats.org/officeDocument/2006/relationships/image"/><Relationship Id="rId6" Target="../media/image112.svg" Type="http://schemas.openxmlformats.org/officeDocument/2006/relationships/image"/><Relationship Id="rId7" Target="../media/image76.png" Type="http://schemas.openxmlformats.org/officeDocument/2006/relationships/image"/><Relationship Id="rId8" Target="../media/image77.svg" Type="http://schemas.openxmlformats.org/officeDocument/2006/relationships/image"/><Relationship Id="rId9" Target="../media/image1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40.png" Type="http://schemas.openxmlformats.org/officeDocument/2006/relationships/image"/><Relationship Id="rId4" Target="../media/image14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3.png" Type="http://schemas.openxmlformats.org/officeDocument/2006/relationships/image"/><Relationship Id="rId11" Target="../media/image124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145.png" Type="http://schemas.openxmlformats.org/officeDocument/2006/relationships/image"/><Relationship Id="rId15" Target="../media/image146.svg" Type="http://schemas.openxmlformats.org/officeDocument/2006/relationships/image"/><Relationship Id="rId16" Target="../media/image147.png" Type="http://schemas.openxmlformats.org/officeDocument/2006/relationships/image"/><Relationship Id="rId17" Target="../media/image148.svg" Type="http://schemas.openxmlformats.org/officeDocument/2006/relationships/image"/><Relationship Id="rId18" Target="../media/image149.png" Type="http://schemas.openxmlformats.org/officeDocument/2006/relationships/image"/><Relationship Id="rId19" Target="../media/image150.svg" Type="http://schemas.openxmlformats.org/officeDocument/2006/relationships/image"/><Relationship Id="rId2" Target="../notesSlides/notesSlide17.xml" Type="http://schemas.openxmlformats.org/officeDocument/2006/relationships/notesSlide"/><Relationship Id="rId20" Target="../media/image151.png" Type="http://schemas.openxmlformats.org/officeDocument/2006/relationships/image"/><Relationship Id="rId21" Target="../media/image152.png" Type="http://schemas.openxmlformats.org/officeDocument/2006/relationships/image"/><Relationship Id="rId22" Target="../media/image153.svg" Type="http://schemas.openxmlformats.org/officeDocument/2006/relationships/image"/><Relationship Id="rId23" Target="../media/image154.png" Type="http://schemas.openxmlformats.org/officeDocument/2006/relationships/image"/><Relationship Id="rId24" Target="../media/image155.svg" Type="http://schemas.openxmlformats.org/officeDocument/2006/relationships/image"/><Relationship Id="rId3" Target="../media/image142.jpe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143.png" Type="http://schemas.openxmlformats.org/officeDocument/2006/relationships/image"/><Relationship Id="rId7" Target="../media/image144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8.png" Type="http://schemas.openxmlformats.org/officeDocument/2006/relationships/image"/><Relationship Id="rId11" Target="../media/image159.svg" Type="http://schemas.openxmlformats.org/officeDocument/2006/relationships/image"/><Relationship Id="rId12" Target="../media/image160.png" Type="http://schemas.openxmlformats.org/officeDocument/2006/relationships/image"/><Relationship Id="rId13" Target="../media/image161.svg" Type="http://schemas.openxmlformats.org/officeDocument/2006/relationships/image"/><Relationship Id="rId2" Target="../media/image156.png" Type="http://schemas.openxmlformats.org/officeDocument/2006/relationships/image"/><Relationship Id="rId3" Target="../media/image157.svg" Type="http://schemas.openxmlformats.org/officeDocument/2006/relationships/image"/><Relationship Id="rId4" Target="../media/image147.png" Type="http://schemas.openxmlformats.org/officeDocument/2006/relationships/image"/><Relationship Id="rId5" Target="../media/image148.svg" Type="http://schemas.openxmlformats.org/officeDocument/2006/relationships/image"/><Relationship Id="rId6" Target="../media/image152.png" Type="http://schemas.openxmlformats.org/officeDocument/2006/relationships/image"/><Relationship Id="rId7" Target="../media/image153.svg" Type="http://schemas.openxmlformats.org/officeDocument/2006/relationships/image"/><Relationship Id="rId8" Target="../media/image154.png" Type="http://schemas.openxmlformats.org/officeDocument/2006/relationships/image"/><Relationship Id="rId9" Target="../media/image15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15" Target="../media/image38.png" Type="http://schemas.openxmlformats.org/officeDocument/2006/relationships/image"/><Relationship Id="rId16" Target="../media/image39.svg" Type="http://schemas.openxmlformats.org/officeDocument/2006/relationships/image"/><Relationship Id="rId17" Target="../media/image40.png" Type="http://schemas.openxmlformats.org/officeDocument/2006/relationships/image"/><Relationship Id="rId18" Target="../media/image41.svg" Type="http://schemas.openxmlformats.org/officeDocument/2006/relationships/image"/><Relationship Id="rId19" Target="../media/image42.png" Type="http://schemas.openxmlformats.org/officeDocument/2006/relationships/image"/><Relationship Id="rId2" Target="../notesSlides/notesSlide6.xml" Type="http://schemas.openxmlformats.org/officeDocument/2006/relationships/notesSlide"/><Relationship Id="rId20" Target="../media/image43.svg" Type="http://schemas.openxmlformats.org/officeDocument/2006/relationships/image"/><Relationship Id="rId21" Target="../media/image44.png" Type="http://schemas.openxmlformats.org/officeDocument/2006/relationships/image"/><Relationship Id="rId22" Target="../media/image45.svg" Type="http://schemas.openxmlformats.org/officeDocument/2006/relationships/image"/><Relationship Id="rId23" Target="../media/image46.png" Type="http://schemas.openxmlformats.org/officeDocument/2006/relationships/image"/><Relationship Id="rId24" Target="../media/image47.svg" Type="http://schemas.openxmlformats.org/officeDocument/2006/relationships/image"/><Relationship Id="rId25" Target="../media/image48.png" Type="http://schemas.openxmlformats.org/officeDocument/2006/relationships/image"/><Relationship Id="rId26" Target="../media/image49.sv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0.jpeg" Type="http://schemas.openxmlformats.org/officeDocument/2006/relationships/image"/><Relationship Id="rId4" Target="../media/VAGoiy76owM.mp4" Type="http://schemas.openxmlformats.org/officeDocument/2006/relationships/video"/><Relationship Id="rId5" Target="../media/VAGoiy76owM.mp4" Type="http://schemas.microsoft.com/office/2007/relationships/media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1.png" Type="http://schemas.openxmlformats.org/officeDocument/2006/relationships/image"/><Relationship Id="rId4" Target="../media/image5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3.png" Type="http://schemas.openxmlformats.org/officeDocument/2006/relationships/image"/><Relationship Id="rId4" Target="../media/image54.svg" Type="http://schemas.openxmlformats.org/officeDocument/2006/relationships/image"/><Relationship Id="rId5" Target="../media/image55.png" Type="http://schemas.openxmlformats.org/officeDocument/2006/relationships/image"/><Relationship Id="rId6" Target="../media/image56.svg" Type="http://schemas.openxmlformats.org/officeDocument/2006/relationships/image"/><Relationship Id="rId7" Target="https://www.holoniq.com/notes/10-trillion-global-education-market-in-2030" TargetMode="External" Type="http://schemas.openxmlformats.org/officeDocument/2006/relationships/hyperlink"/><Relationship Id="rId8" Target="https://www.statista.com/outlook/emo/online-education/worldwide" TargetMode="External" Type="http://schemas.openxmlformats.org/officeDocument/2006/relationships/hyperlink"/><Relationship Id="rId9" Target="https://www.grandviewresearch.com/filters?search=education%20market%20size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4113" y="219460"/>
            <a:ext cx="17615520" cy="10182735"/>
          </a:xfrm>
          <a:custGeom>
            <a:avLst/>
            <a:gdLst/>
            <a:ahLst/>
            <a:cxnLst/>
            <a:rect r="r" b="b" t="t" l="l"/>
            <a:pathLst>
              <a:path h="10182735" w="17615520">
                <a:moveTo>
                  <a:pt x="0" y="0"/>
                </a:moveTo>
                <a:lnTo>
                  <a:pt x="17615520" y="0"/>
                </a:lnTo>
                <a:lnTo>
                  <a:pt x="17615520" y="10182735"/>
                </a:lnTo>
                <a:lnTo>
                  <a:pt x="0" y="10182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7" r="0" b="-2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9174" y="9136640"/>
            <a:ext cx="15968186" cy="9525"/>
            <a:chOff x="0" y="0"/>
            <a:chExt cx="21290914" cy="127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90914" cy="12700"/>
            </a:xfrm>
            <a:custGeom>
              <a:avLst/>
              <a:gdLst/>
              <a:ahLst/>
              <a:cxnLst/>
              <a:rect r="r" b="b" t="t" l="l"/>
              <a:pathLst>
                <a:path h="12700" w="21290914">
                  <a:moveTo>
                    <a:pt x="21284564" y="12700"/>
                  </a:moveTo>
                  <a:lnTo>
                    <a:pt x="6350" y="12700"/>
                  </a:ln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lnTo>
                    <a:pt x="21284564" y="0"/>
                  </a:lnTo>
                  <a:cubicBezTo>
                    <a:pt x="21288121" y="0"/>
                    <a:pt x="21290914" y="2794"/>
                    <a:pt x="21290914" y="6350"/>
                  </a:cubicBezTo>
                  <a:cubicBezTo>
                    <a:pt x="21290914" y="9906"/>
                    <a:pt x="21288121" y="12700"/>
                    <a:pt x="21284564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201873" y="1351663"/>
            <a:ext cx="7543704" cy="7572100"/>
          </a:xfrm>
          <a:custGeom>
            <a:avLst/>
            <a:gdLst/>
            <a:ahLst/>
            <a:cxnLst/>
            <a:rect r="r" b="b" t="t" l="l"/>
            <a:pathLst>
              <a:path h="7572100" w="7543704">
                <a:moveTo>
                  <a:pt x="0" y="0"/>
                </a:moveTo>
                <a:lnTo>
                  <a:pt x="7543704" y="0"/>
                </a:lnTo>
                <a:lnTo>
                  <a:pt x="7543704" y="7572100"/>
                </a:lnTo>
                <a:lnTo>
                  <a:pt x="0" y="75721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1" t="0" r="-61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73936" y="9315233"/>
            <a:ext cx="3471411" cy="447580"/>
            <a:chOff x="0" y="0"/>
            <a:chExt cx="4628548" cy="5967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628548" cy="596773"/>
            </a:xfrm>
            <a:custGeom>
              <a:avLst/>
              <a:gdLst/>
              <a:ahLst/>
              <a:cxnLst/>
              <a:rect r="r" b="b" t="t" l="l"/>
              <a:pathLst>
                <a:path h="596773" w="4628548">
                  <a:moveTo>
                    <a:pt x="0" y="0"/>
                  </a:moveTo>
                  <a:lnTo>
                    <a:pt x="4628548" y="0"/>
                  </a:lnTo>
                  <a:lnTo>
                    <a:pt x="4628548" y="596773"/>
                  </a:lnTo>
                  <a:lnTo>
                    <a:pt x="0" y="596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628548" cy="6443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 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259300" y="9189244"/>
            <a:ext cx="152400" cy="290376"/>
            <a:chOff x="0" y="0"/>
            <a:chExt cx="203200" cy="3871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3200" cy="387168"/>
            </a:xfrm>
            <a:custGeom>
              <a:avLst/>
              <a:gdLst/>
              <a:ahLst/>
              <a:cxnLst/>
              <a:rect r="r" b="b" t="t" l="l"/>
              <a:pathLst>
                <a:path h="387168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87168"/>
                  </a:lnTo>
                  <a:lnTo>
                    <a:pt x="0" y="387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203200" cy="4157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38"/>
                </a:lnSpc>
              </a:pPr>
              <a:r>
                <a:rPr lang="en-US" sz="131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6444278"/>
            <a:ext cx="7486152" cy="2701886"/>
            <a:chOff x="0" y="0"/>
            <a:chExt cx="9981536" cy="360251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981536" cy="3602515"/>
            </a:xfrm>
            <a:custGeom>
              <a:avLst/>
              <a:gdLst/>
              <a:ahLst/>
              <a:cxnLst/>
              <a:rect r="r" b="b" t="t" l="l"/>
              <a:pathLst>
                <a:path h="3602515" w="9981536">
                  <a:moveTo>
                    <a:pt x="0" y="0"/>
                  </a:moveTo>
                  <a:lnTo>
                    <a:pt x="9981536" y="0"/>
                  </a:lnTo>
                  <a:lnTo>
                    <a:pt x="9981536" y="3602515"/>
                  </a:lnTo>
                  <a:lnTo>
                    <a:pt x="0" y="36025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9981536" cy="366919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An educational marketplace featuring an AI coach designed to guide you in selecting the right education and sustaining your competitive edge throughout your life!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079392" y="556961"/>
            <a:ext cx="4500515" cy="5422407"/>
            <a:chOff x="0" y="0"/>
            <a:chExt cx="6000687" cy="722987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000750" cy="7229856"/>
            </a:xfrm>
            <a:custGeom>
              <a:avLst/>
              <a:gdLst/>
              <a:ahLst/>
              <a:cxnLst/>
              <a:rect r="r" b="b" t="t" l="l"/>
              <a:pathLst>
                <a:path h="7229856" w="6000750">
                  <a:moveTo>
                    <a:pt x="0" y="0"/>
                  </a:moveTo>
                  <a:lnTo>
                    <a:pt x="6000750" y="0"/>
                  </a:lnTo>
                  <a:lnTo>
                    <a:pt x="6000750" y="7229856"/>
                  </a:lnTo>
                  <a:lnTo>
                    <a:pt x="0" y="7229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979" r="1" b="-979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68605" y="110779"/>
            <a:ext cx="6281874" cy="6242612"/>
          </a:xfrm>
          <a:custGeom>
            <a:avLst/>
            <a:gdLst/>
            <a:ahLst/>
            <a:cxnLst/>
            <a:rect r="r" b="b" t="t" l="l"/>
            <a:pathLst>
              <a:path h="6242612" w="6281874">
                <a:moveTo>
                  <a:pt x="0" y="0"/>
                </a:moveTo>
                <a:lnTo>
                  <a:pt x="6281874" y="0"/>
                </a:lnTo>
                <a:lnTo>
                  <a:pt x="6281874" y="6242612"/>
                </a:lnTo>
                <a:lnTo>
                  <a:pt x="0" y="6242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9" r="0" b="-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9169" y="5137845"/>
            <a:ext cx="18966338" cy="5463913"/>
          </a:xfrm>
          <a:custGeom>
            <a:avLst/>
            <a:gdLst/>
            <a:ahLst/>
            <a:cxnLst/>
            <a:rect r="r" b="b" t="t" l="l"/>
            <a:pathLst>
              <a:path h="5463913" w="18966338">
                <a:moveTo>
                  <a:pt x="0" y="0"/>
                </a:moveTo>
                <a:lnTo>
                  <a:pt x="18966338" y="0"/>
                </a:lnTo>
                <a:lnTo>
                  <a:pt x="18966338" y="5463913"/>
                </a:lnTo>
                <a:lnTo>
                  <a:pt x="0" y="5463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11" r="0" b="-11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24311" y="802481"/>
            <a:ext cx="8156320" cy="2524919"/>
            <a:chOff x="0" y="0"/>
            <a:chExt cx="10875093" cy="33665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75094" cy="3366558"/>
            </a:xfrm>
            <a:custGeom>
              <a:avLst/>
              <a:gdLst/>
              <a:ahLst/>
              <a:cxnLst/>
              <a:rect r="r" b="b" t="t" l="l"/>
              <a:pathLst>
                <a:path h="3366558" w="10875094">
                  <a:moveTo>
                    <a:pt x="0" y="0"/>
                  </a:moveTo>
                  <a:lnTo>
                    <a:pt x="10875094" y="0"/>
                  </a:lnTo>
                  <a:lnTo>
                    <a:pt x="10875094" y="3366558"/>
                  </a:lnTo>
                  <a:lnTo>
                    <a:pt x="0" y="33665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10875093" cy="34903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8613"/>
                </a:lnSpc>
              </a:pPr>
              <a:r>
                <a:rPr lang="en-US" b="true" sz="6152" spc="-122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ENTERPRISE OR INCOME FRAMEWORK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6472238"/>
            <a:ext cx="1541464" cy="3327082"/>
            <a:chOff x="0" y="0"/>
            <a:chExt cx="2055285" cy="44361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2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4326844"/>
            <a:ext cx="1541464" cy="3327082"/>
            <a:chOff x="0" y="0"/>
            <a:chExt cx="2055285" cy="44361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1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243972" y="4326844"/>
            <a:ext cx="1541464" cy="3327082"/>
            <a:chOff x="0" y="0"/>
            <a:chExt cx="2055285" cy="44361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24311" y="3093038"/>
            <a:ext cx="7303876" cy="1019493"/>
            <a:chOff x="0" y="0"/>
            <a:chExt cx="9738501" cy="135932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738502" cy="1359323"/>
            </a:xfrm>
            <a:custGeom>
              <a:avLst/>
              <a:gdLst/>
              <a:ahLst/>
              <a:cxnLst/>
              <a:rect r="r" b="b" t="t" l="l"/>
              <a:pathLst>
                <a:path h="1359323" w="9738502">
                  <a:moveTo>
                    <a:pt x="0" y="0"/>
                  </a:moveTo>
                  <a:lnTo>
                    <a:pt x="9738502" y="0"/>
                  </a:lnTo>
                  <a:lnTo>
                    <a:pt x="9738502" y="1359323"/>
                  </a:lnTo>
                  <a:lnTo>
                    <a:pt x="0" y="13593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9738501" cy="141647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Streams of revenue (percentage):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871161" y="5515722"/>
            <a:ext cx="3411719" cy="1225074"/>
            <a:chOff x="0" y="0"/>
            <a:chExt cx="4548959" cy="16334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548959" cy="1633432"/>
            </a:xfrm>
            <a:custGeom>
              <a:avLst/>
              <a:gdLst/>
              <a:ahLst/>
              <a:cxnLst/>
              <a:rect r="r" b="b" t="t" l="l"/>
              <a:pathLst>
                <a:path h="1633432" w="4548959">
                  <a:moveTo>
                    <a:pt x="0" y="0"/>
                  </a:moveTo>
                  <a:lnTo>
                    <a:pt x="4548959" y="0"/>
                  </a:lnTo>
                  <a:lnTo>
                    <a:pt x="4548959" y="1633432"/>
                  </a:lnTo>
                  <a:lnTo>
                    <a:pt x="0" y="1633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4548959" cy="168105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Online booking commission – 20%, size 5-10%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288197" y="5515722"/>
            <a:ext cx="4448243" cy="904170"/>
            <a:chOff x="0" y="0"/>
            <a:chExt cx="5930991" cy="12055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930991" cy="1205560"/>
            </a:xfrm>
            <a:custGeom>
              <a:avLst/>
              <a:gdLst/>
              <a:ahLst/>
              <a:cxnLst/>
              <a:rect r="r" b="b" t="t" l="l"/>
              <a:pathLst>
                <a:path h="1205560" w="5930991">
                  <a:moveTo>
                    <a:pt x="0" y="0"/>
                  </a:moveTo>
                  <a:lnTo>
                    <a:pt x="5930991" y="0"/>
                  </a:lnTo>
                  <a:lnTo>
                    <a:pt x="5930991" y="1205560"/>
                  </a:lnTo>
                  <a:lnTo>
                    <a:pt x="0" y="12055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930991" cy="12531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Affiliate programs (EdTech, HR platforms) – 5%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742918" y="5515722"/>
            <a:ext cx="3411719" cy="904170"/>
            <a:chOff x="0" y="0"/>
            <a:chExt cx="4548959" cy="12055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4548959" cy="1205560"/>
            </a:xfrm>
            <a:custGeom>
              <a:avLst/>
              <a:gdLst/>
              <a:ahLst/>
              <a:cxnLst/>
              <a:rect r="r" b="b" t="t" l="l"/>
              <a:pathLst>
                <a:path h="1205560" w="4548959">
                  <a:moveTo>
                    <a:pt x="0" y="0"/>
                  </a:moveTo>
                  <a:lnTo>
                    <a:pt x="4548959" y="0"/>
                  </a:lnTo>
                  <a:lnTo>
                    <a:pt x="4548959" y="1205560"/>
                  </a:lnTo>
                  <a:lnTo>
                    <a:pt x="0" y="12055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4548959" cy="12531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Freemium: Complimentary foundational hosting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746529" y="7586093"/>
            <a:ext cx="3411719" cy="1242798"/>
            <a:chOff x="0" y="0"/>
            <a:chExt cx="4548959" cy="165706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4548959" cy="1657064"/>
            </a:xfrm>
            <a:custGeom>
              <a:avLst/>
              <a:gdLst/>
              <a:ahLst/>
              <a:cxnLst/>
              <a:rect r="r" b="b" t="t" l="l"/>
              <a:pathLst>
                <a:path h="1657064" w="4548959">
                  <a:moveTo>
                    <a:pt x="0" y="0"/>
                  </a:moveTo>
                  <a:lnTo>
                    <a:pt x="4548959" y="0"/>
                  </a:lnTo>
                  <a:lnTo>
                    <a:pt x="4548959" y="1657064"/>
                  </a:lnTo>
                  <a:lnTo>
                    <a:pt x="0" y="16570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47625"/>
              <a:ext cx="4548959" cy="170468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18"/>
                </a:lnSpc>
              </a:pPr>
              <a:r>
                <a:rPr lang="en-US" sz="2155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Subscriptions for educational institutions – 60% off $49 - $599 per month: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7874772" y="7386068"/>
            <a:ext cx="3411719" cy="1704270"/>
            <a:chOff x="0" y="0"/>
            <a:chExt cx="4548959" cy="227236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4548959" cy="2272360"/>
            </a:xfrm>
            <a:custGeom>
              <a:avLst/>
              <a:gdLst/>
              <a:ahLst/>
              <a:cxnLst/>
              <a:rect r="r" b="b" t="t" l="l"/>
              <a:pathLst>
                <a:path h="2272360" w="4548959">
                  <a:moveTo>
                    <a:pt x="0" y="0"/>
                  </a:moveTo>
                  <a:lnTo>
                    <a:pt x="4548959" y="0"/>
                  </a:lnTo>
                  <a:lnTo>
                    <a:pt x="4548959" y="2272360"/>
                  </a:lnTo>
                  <a:lnTo>
                    <a:pt x="0" y="22723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4548959" cy="23199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Targeted advertising and Sponsored Listings – 10% on the platform, designated placements 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243972" y="6425154"/>
            <a:ext cx="1541464" cy="3327082"/>
            <a:chOff x="0" y="0"/>
            <a:chExt cx="2055285" cy="443611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4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1457941" y="4326844"/>
            <a:ext cx="1541464" cy="3327082"/>
            <a:chOff x="0" y="0"/>
            <a:chExt cx="2055285" cy="443611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5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3288197" y="6986018"/>
            <a:ext cx="4448243" cy="2104320"/>
            <a:chOff x="0" y="0"/>
            <a:chExt cx="5930991" cy="280576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930991" cy="2805760"/>
            </a:xfrm>
            <a:custGeom>
              <a:avLst/>
              <a:gdLst/>
              <a:ahLst/>
              <a:cxnLst/>
              <a:rect r="r" b="b" t="t" l="l"/>
              <a:pathLst>
                <a:path h="2805760" w="5930991">
                  <a:moveTo>
                    <a:pt x="0" y="0"/>
                  </a:moveTo>
                  <a:lnTo>
                    <a:pt x="5930991" y="0"/>
                  </a:lnTo>
                  <a:lnTo>
                    <a:pt x="5930991" y="2805760"/>
                  </a:lnTo>
                  <a:lnTo>
                    <a:pt x="0" y="2805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47625"/>
              <a:ext cx="5930991" cy="285338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20"/>
                </a:lnSpc>
              </a:pPr>
              <a:r>
                <a:rPr lang="en-US" sz="23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 paid subscription to AI Coach is available for users – 5 % complimentary for course selection, with a monthly fee ranging from $10 to $50 for tailored career strategies.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457941" y="6262903"/>
            <a:ext cx="1541464" cy="3327082"/>
            <a:chOff x="0" y="0"/>
            <a:chExt cx="2055285" cy="443611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055285" cy="4436110"/>
            </a:xfrm>
            <a:custGeom>
              <a:avLst/>
              <a:gdLst/>
              <a:ahLst/>
              <a:cxnLst/>
              <a:rect r="r" b="b" t="t" l="l"/>
              <a:pathLst>
                <a:path h="4436110" w="2055285">
                  <a:moveTo>
                    <a:pt x="0" y="0"/>
                  </a:moveTo>
                  <a:lnTo>
                    <a:pt x="2055285" y="0"/>
                  </a:lnTo>
                  <a:lnTo>
                    <a:pt x="2055285" y="4436110"/>
                  </a:lnTo>
                  <a:lnTo>
                    <a:pt x="0" y="4436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0"/>
              <a:ext cx="2055285" cy="47218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21000"/>
                </a:lnSpc>
              </a:pPr>
              <a:r>
                <a:rPr lang="en-US" b="true" sz="15000" spc="-30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6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44983" y="321252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6" y="0"/>
                </a:lnTo>
                <a:lnTo>
                  <a:pt x="1414896" y="1414896"/>
                </a:lnTo>
                <a:lnTo>
                  <a:pt x="0" y="14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94999" y="364913"/>
            <a:ext cx="1747014" cy="1410041"/>
            <a:chOff x="0" y="0"/>
            <a:chExt cx="2329352" cy="18800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29352" cy="1880055"/>
            </a:xfrm>
            <a:custGeom>
              <a:avLst/>
              <a:gdLst/>
              <a:ahLst/>
              <a:cxnLst/>
              <a:rect r="r" b="b" t="t" l="l"/>
              <a:pathLst>
                <a:path h="1880055" w="2329352">
                  <a:moveTo>
                    <a:pt x="0" y="0"/>
                  </a:moveTo>
                  <a:lnTo>
                    <a:pt x="2329352" y="0"/>
                  </a:lnTo>
                  <a:lnTo>
                    <a:pt x="2329352" y="1880055"/>
                  </a:lnTo>
                  <a:lnTo>
                    <a:pt x="0" y="1880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329352" cy="19657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597"/>
                </a:lnSpc>
              </a:pPr>
              <a:r>
                <a:rPr lang="en-US" sz="8726" b="true">
                  <a:solidFill>
                    <a:srgbClr val="8CA9AD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90024" y="2381613"/>
            <a:ext cx="5810407" cy="2485507"/>
            <a:chOff x="0" y="0"/>
            <a:chExt cx="7747209" cy="331400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47253" cy="3314065"/>
            </a:xfrm>
            <a:custGeom>
              <a:avLst/>
              <a:gdLst/>
              <a:ahLst/>
              <a:cxnLst/>
              <a:rect r="r" b="b" t="t" l="l"/>
              <a:pathLst>
                <a:path h="3314065" w="7747253">
                  <a:moveTo>
                    <a:pt x="7423658" y="3314065"/>
                  </a:moveTo>
                  <a:lnTo>
                    <a:pt x="323596" y="3314065"/>
                  </a:lnTo>
                  <a:cubicBezTo>
                    <a:pt x="145288" y="3314065"/>
                    <a:pt x="0" y="3168777"/>
                    <a:pt x="0" y="2990469"/>
                  </a:cubicBezTo>
                  <a:lnTo>
                    <a:pt x="0" y="323596"/>
                  </a:lnTo>
                  <a:cubicBezTo>
                    <a:pt x="0" y="145288"/>
                    <a:pt x="145288" y="0"/>
                    <a:pt x="323596" y="0"/>
                  </a:cubicBezTo>
                  <a:lnTo>
                    <a:pt x="7423658" y="0"/>
                  </a:lnTo>
                  <a:cubicBezTo>
                    <a:pt x="7601965" y="0"/>
                    <a:pt x="7747253" y="145288"/>
                    <a:pt x="7747253" y="323596"/>
                  </a:cubicBezTo>
                  <a:lnTo>
                    <a:pt x="7747253" y="2990469"/>
                  </a:lnTo>
                  <a:cubicBezTo>
                    <a:pt x="7747253" y="3168777"/>
                    <a:pt x="7601965" y="3314065"/>
                    <a:pt x="7423658" y="33140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2513717" y="3080489"/>
            <a:ext cx="5109579" cy="1059180"/>
            <a:chOff x="0" y="0"/>
            <a:chExt cx="6812772" cy="1412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812772" cy="1412240"/>
            </a:xfrm>
            <a:custGeom>
              <a:avLst/>
              <a:gdLst/>
              <a:ahLst/>
              <a:cxnLst/>
              <a:rect r="r" b="b" t="t" l="l"/>
              <a:pathLst>
                <a:path h="1412240" w="6812772">
                  <a:moveTo>
                    <a:pt x="0" y="0"/>
                  </a:moveTo>
                  <a:lnTo>
                    <a:pt x="6812772" y="0"/>
                  </a:lnTo>
                  <a:lnTo>
                    <a:pt x="6812772" y="1412240"/>
                  </a:lnTo>
                  <a:lnTo>
                    <a:pt x="0" y="1412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6812772" cy="14408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Unique team,</a:t>
              </a:r>
            </a:p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programmatic SEO strategy,</a:t>
              </a:r>
            </a:p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project developed by 70%.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528121" y="321252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6" y="0"/>
                </a:lnTo>
                <a:lnTo>
                  <a:pt x="1414896" y="1414896"/>
                </a:lnTo>
                <a:lnTo>
                  <a:pt x="0" y="14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2489582" y="577295"/>
            <a:ext cx="1491973" cy="1197658"/>
            <a:chOff x="0" y="0"/>
            <a:chExt cx="1989297" cy="15968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89297" cy="1596877"/>
            </a:xfrm>
            <a:custGeom>
              <a:avLst/>
              <a:gdLst/>
              <a:ahLst/>
              <a:cxnLst/>
              <a:rect r="r" b="b" t="t" l="l"/>
              <a:pathLst>
                <a:path h="1596877" w="1989297">
                  <a:moveTo>
                    <a:pt x="0" y="0"/>
                  </a:moveTo>
                  <a:lnTo>
                    <a:pt x="1989297" y="0"/>
                  </a:lnTo>
                  <a:lnTo>
                    <a:pt x="1989297" y="1596877"/>
                  </a:lnTo>
                  <a:lnTo>
                    <a:pt x="0" y="15968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1989297" cy="16635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8196"/>
                </a:lnSpc>
              </a:pPr>
              <a:r>
                <a:rPr lang="en-US" sz="7451" b="true">
                  <a:solidFill>
                    <a:srgbClr val="8CA9AD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W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290024" y="5143500"/>
            <a:ext cx="5810407" cy="2485507"/>
            <a:chOff x="0" y="0"/>
            <a:chExt cx="7747209" cy="331400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747253" cy="3314065"/>
            </a:xfrm>
            <a:custGeom>
              <a:avLst/>
              <a:gdLst/>
              <a:ahLst/>
              <a:cxnLst/>
              <a:rect r="r" b="b" t="t" l="l"/>
              <a:pathLst>
                <a:path h="3314065" w="7747253">
                  <a:moveTo>
                    <a:pt x="7423658" y="3314065"/>
                  </a:moveTo>
                  <a:lnTo>
                    <a:pt x="323596" y="3314065"/>
                  </a:lnTo>
                  <a:cubicBezTo>
                    <a:pt x="145288" y="3314065"/>
                    <a:pt x="0" y="3168777"/>
                    <a:pt x="0" y="2990469"/>
                  </a:cubicBezTo>
                  <a:lnTo>
                    <a:pt x="0" y="323596"/>
                  </a:lnTo>
                  <a:cubicBezTo>
                    <a:pt x="0" y="145288"/>
                    <a:pt x="145288" y="0"/>
                    <a:pt x="323596" y="0"/>
                  </a:cubicBezTo>
                  <a:lnTo>
                    <a:pt x="7423658" y="0"/>
                  </a:lnTo>
                  <a:cubicBezTo>
                    <a:pt x="7601965" y="0"/>
                    <a:pt x="7747253" y="145288"/>
                    <a:pt x="7747253" y="323596"/>
                  </a:cubicBezTo>
                  <a:lnTo>
                    <a:pt x="7747253" y="2990469"/>
                  </a:lnTo>
                  <a:cubicBezTo>
                    <a:pt x="7747253" y="3168777"/>
                    <a:pt x="7601965" y="3314065"/>
                    <a:pt x="7423658" y="33140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513717" y="5720032"/>
            <a:ext cx="5376774" cy="1392555"/>
            <a:chOff x="0" y="0"/>
            <a:chExt cx="7169032" cy="18567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169032" cy="1856740"/>
            </a:xfrm>
            <a:custGeom>
              <a:avLst/>
              <a:gdLst/>
              <a:ahLst/>
              <a:cxnLst/>
              <a:rect r="r" b="b" t="t" l="l"/>
              <a:pathLst>
                <a:path h="1856740" w="7169032">
                  <a:moveTo>
                    <a:pt x="0" y="0"/>
                  </a:moveTo>
                  <a:lnTo>
                    <a:pt x="7169032" y="0"/>
                  </a:lnTo>
                  <a:lnTo>
                    <a:pt x="7169032" y="1856740"/>
                  </a:lnTo>
                  <a:lnTo>
                    <a:pt x="0" y="18567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7169032" cy="18853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Growing EdTech Market,</a:t>
              </a:r>
            </a:p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AI Going Global,</a:t>
              </a:r>
            </a:p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Growing Chaos in the Labor Market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4344983" y="8367862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6" y="0"/>
                </a:lnTo>
                <a:lnTo>
                  <a:pt x="1414896" y="1414896"/>
                </a:lnTo>
                <a:lnTo>
                  <a:pt x="0" y="14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4101664" y="8357187"/>
            <a:ext cx="1901534" cy="1536699"/>
            <a:chOff x="0" y="0"/>
            <a:chExt cx="2535379" cy="204893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535379" cy="2048932"/>
            </a:xfrm>
            <a:custGeom>
              <a:avLst/>
              <a:gdLst/>
              <a:ahLst/>
              <a:cxnLst/>
              <a:rect r="r" b="b" t="t" l="l"/>
              <a:pathLst>
                <a:path h="2048932" w="2535379">
                  <a:moveTo>
                    <a:pt x="0" y="0"/>
                  </a:moveTo>
                  <a:lnTo>
                    <a:pt x="2535379" y="0"/>
                  </a:lnTo>
                  <a:lnTo>
                    <a:pt x="2535379" y="2048932"/>
                  </a:lnTo>
                  <a:lnTo>
                    <a:pt x="0" y="20489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0"/>
              <a:ext cx="2535379" cy="214418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0446"/>
                </a:lnSpc>
              </a:pPr>
              <a:r>
                <a:rPr lang="en-US" sz="9497" b="true">
                  <a:solidFill>
                    <a:srgbClr val="8CA9AD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O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2528121" y="8367862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6" y="0"/>
                </a:lnTo>
                <a:lnTo>
                  <a:pt x="1414896" y="1414896"/>
                </a:lnTo>
                <a:lnTo>
                  <a:pt x="0" y="14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2404569" y="8457501"/>
            <a:ext cx="1662001" cy="1345597"/>
            <a:chOff x="0" y="0"/>
            <a:chExt cx="2216001" cy="179412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216001" cy="1794129"/>
            </a:xfrm>
            <a:custGeom>
              <a:avLst/>
              <a:gdLst/>
              <a:ahLst/>
              <a:cxnLst/>
              <a:rect r="r" b="b" t="t" l="l"/>
              <a:pathLst>
                <a:path h="1794129" w="2216001">
                  <a:moveTo>
                    <a:pt x="0" y="0"/>
                  </a:moveTo>
                  <a:lnTo>
                    <a:pt x="2216001" y="0"/>
                  </a:lnTo>
                  <a:lnTo>
                    <a:pt x="2216001" y="1794129"/>
                  </a:lnTo>
                  <a:lnTo>
                    <a:pt x="0" y="17941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85725"/>
              <a:ext cx="2216001" cy="187985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130"/>
                </a:lnSpc>
              </a:pPr>
              <a:r>
                <a:rPr lang="en-US" sz="8301" b="true">
                  <a:solidFill>
                    <a:srgbClr val="8CA9AD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T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330365" y="2381613"/>
            <a:ext cx="5810407" cy="2485507"/>
            <a:chOff x="0" y="0"/>
            <a:chExt cx="7747209" cy="331400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747253" cy="3314065"/>
            </a:xfrm>
            <a:custGeom>
              <a:avLst/>
              <a:gdLst/>
              <a:ahLst/>
              <a:cxnLst/>
              <a:rect r="r" b="b" t="t" l="l"/>
              <a:pathLst>
                <a:path h="3314065" w="7747253">
                  <a:moveTo>
                    <a:pt x="7423658" y="3314065"/>
                  </a:moveTo>
                  <a:lnTo>
                    <a:pt x="323596" y="3314065"/>
                  </a:lnTo>
                  <a:cubicBezTo>
                    <a:pt x="145288" y="3314065"/>
                    <a:pt x="0" y="3168777"/>
                    <a:pt x="0" y="2990469"/>
                  </a:cubicBezTo>
                  <a:lnTo>
                    <a:pt x="0" y="323596"/>
                  </a:lnTo>
                  <a:cubicBezTo>
                    <a:pt x="0" y="145288"/>
                    <a:pt x="145288" y="0"/>
                    <a:pt x="323596" y="0"/>
                  </a:cubicBezTo>
                  <a:lnTo>
                    <a:pt x="7423658" y="0"/>
                  </a:lnTo>
                  <a:cubicBezTo>
                    <a:pt x="7601965" y="0"/>
                    <a:pt x="7747253" y="145288"/>
                    <a:pt x="7747253" y="323596"/>
                  </a:cubicBezTo>
                  <a:lnTo>
                    <a:pt x="7747253" y="2990469"/>
                  </a:lnTo>
                  <a:cubicBezTo>
                    <a:pt x="7747253" y="3168777"/>
                    <a:pt x="7601965" y="3314065"/>
                    <a:pt x="7423658" y="33140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886390" y="3413864"/>
            <a:ext cx="4698357" cy="392430"/>
            <a:chOff x="0" y="0"/>
            <a:chExt cx="6264476" cy="5232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264476" cy="523240"/>
            </a:xfrm>
            <a:custGeom>
              <a:avLst/>
              <a:gdLst/>
              <a:ahLst/>
              <a:cxnLst/>
              <a:rect r="r" b="b" t="t" l="l"/>
              <a:pathLst>
                <a:path h="523240" w="6264476">
                  <a:moveTo>
                    <a:pt x="0" y="0"/>
                  </a:moveTo>
                  <a:lnTo>
                    <a:pt x="6264476" y="0"/>
                  </a:lnTo>
                  <a:lnTo>
                    <a:pt x="6264476" y="523240"/>
                  </a:lnTo>
                  <a:lnTo>
                    <a:pt x="0" y="523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6264476" cy="5518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Need to complete the team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330365" y="5100575"/>
            <a:ext cx="5810407" cy="2485507"/>
            <a:chOff x="0" y="0"/>
            <a:chExt cx="7747209" cy="331400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747253" cy="3314065"/>
            </a:xfrm>
            <a:custGeom>
              <a:avLst/>
              <a:gdLst/>
              <a:ahLst/>
              <a:cxnLst/>
              <a:rect r="r" b="b" t="t" l="l"/>
              <a:pathLst>
                <a:path h="3314065" w="7747253">
                  <a:moveTo>
                    <a:pt x="7423658" y="3314065"/>
                  </a:moveTo>
                  <a:lnTo>
                    <a:pt x="323596" y="3314065"/>
                  </a:lnTo>
                  <a:cubicBezTo>
                    <a:pt x="145288" y="3314065"/>
                    <a:pt x="0" y="3168777"/>
                    <a:pt x="0" y="2990469"/>
                  </a:cubicBezTo>
                  <a:lnTo>
                    <a:pt x="0" y="323596"/>
                  </a:lnTo>
                  <a:cubicBezTo>
                    <a:pt x="0" y="145288"/>
                    <a:pt x="145288" y="0"/>
                    <a:pt x="323596" y="0"/>
                  </a:cubicBezTo>
                  <a:lnTo>
                    <a:pt x="7423658" y="0"/>
                  </a:lnTo>
                  <a:cubicBezTo>
                    <a:pt x="7601965" y="0"/>
                    <a:pt x="7747253" y="145288"/>
                    <a:pt x="7747253" y="323596"/>
                  </a:cubicBezTo>
                  <a:lnTo>
                    <a:pt x="7747253" y="2990469"/>
                  </a:lnTo>
                  <a:cubicBezTo>
                    <a:pt x="7747253" y="3168777"/>
                    <a:pt x="7601965" y="3314065"/>
                    <a:pt x="7423658" y="33140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1108480" y="6132826"/>
            <a:ext cx="4254178" cy="392430"/>
            <a:chOff x="0" y="0"/>
            <a:chExt cx="5672237" cy="52324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672237" cy="523240"/>
            </a:xfrm>
            <a:custGeom>
              <a:avLst/>
              <a:gdLst/>
              <a:ahLst/>
              <a:cxnLst/>
              <a:rect r="r" b="b" t="t" l="l"/>
              <a:pathLst>
                <a:path h="523240" w="5672237">
                  <a:moveTo>
                    <a:pt x="0" y="0"/>
                  </a:moveTo>
                  <a:lnTo>
                    <a:pt x="5672237" y="0"/>
                  </a:lnTo>
                  <a:lnTo>
                    <a:pt x="5672237" y="523240"/>
                  </a:lnTo>
                  <a:lnTo>
                    <a:pt x="0" y="5232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5672237" cy="5518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548640" indent="-182880" lvl="2">
                <a:lnSpc>
                  <a:spcPts val="2640"/>
                </a:lnSpc>
                <a:buFont typeface="Arial"/>
                <a:buChar char="⚬"/>
              </a:pPr>
              <a:r>
                <a:rPr lang="en-US" b="true" sz="2400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Underfunding.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147431" y="1813288"/>
            <a:ext cx="3810000" cy="568325"/>
            <a:chOff x="0" y="0"/>
            <a:chExt cx="5080000" cy="75776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5080000" cy="757767"/>
            </a:xfrm>
            <a:custGeom>
              <a:avLst/>
              <a:gdLst/>
              <a:ahLst/>
              <a:cxnLst/>
              <a:rect r="r" b="b" t="t" l="l"/>
              <a:pathLst>
                <a:path h="757767" w="5080000">
                  <a:moveTo>
                    <a:pt x="0" y="0"/>
                  </a:moveTo>
                  <a:lnTo>
                    <a:pt x="5080000" y="0"/>
                  </a:lnTo>
                  <a:lnTo>
                    <a:pt x="5080000" y="757767"/>
                  </a:lnTo>
                  <a:lnTo>
                    <a:pt x="0" y="757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5080000" cy="7958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50"/>
                </a:lnSpc>
              </a:pPr>
              <a:r>
                <a:rPr lang="en-US" sz="3500" b="true">
                  <a:solidFill>
                    <a:srgbClr val="FEFEFE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STRENGHTS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1330569" y="1813288"/>
            <a:ext cx="3810000" cy="568325"/>
            <a:chOff x="0" y="0"/>
            <a:chExt cx="5080000" cy="757767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080000" cy="757767"/>
            </a:xfrm>
            <a:custGeom>
              <a:avLst/>
              <a:gdLst/>
              <a:ahLst/>
              <a:cxnLst/>
              <a:rect r="r" b="b" t="t" l="l"/>
              <a:pathLst>
                <a:path h="757767" w="5080000">
                  <a:moveTo>
                    <a:pt x="0" y="0"/>
                  </a:moveTo>
                  <a:lnTo>
                    <a:pt x="5080000" y="0"/>
                  </a:lnTo>
                  <a:lnTo>
                    <a:pt x="5080000" y="757767"/>
                  </a:lnTo>
                  <a:lnTo>
                    <a:pt x="0" y="757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5080000" cy="7958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50"/>
                </a:lnSpc>
              </a:pPr>
              <a:r>
                <a:rPr lang="en-US" sz="3500" b="true">
                  <a:solidFill>
                    <a:srgbClr val="FEFEFE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WEAKNESSES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3147431" y="7846012"/>
            <a:ext cx="3810000" cy="568325"/>
            <a:chOff x="0" y="0"/>
            <a:chExt cx="5080000" cy="757767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080000" cy="757767"/>
            </a:xfrm>
            <a:custGeom>
              <a:avLst/>
              <a:gdLst/>
              <a:ahLst/>
              <a:cxnLst/>
              <a:rect r="r" b="b" t="t" l="l"/>
              <a:pathLst>
                <a:path h="757767" w="5080000">
                  <a:moveTo>
                    <a:pt x="0" y="0"/>
                  </a:moveTo>
                  <a:lnTo>
                    <a:pt x="5080000" y="0"/>
                  </a:lnTo>
                  <a:lnTo>
                    <a:pt x="5080000" y="757767"/>
                  </a:lnTo>
                  <a:lnTo>
                    <a:pt x="0" y="757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5080000" cy="7958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50"/>
                </a:lnSpc>
              </a:pPr>
              <a:r>
                <a:rPr lang="en-US" sz="3500" b="true">
                  <a:solidFill>
                    <a:srgbClr val="FEFEFE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OPPORTUNITIES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1330569" y="7846012"/>
            <a:ext cx="3810000" cy="568325"/>
            <a:chOff x="0" y="0"/>
            <a:chExt cx="5080000" cy="75776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080000" cy="757767"/>
            </a:xfrm>
            <a:custGeom>
              <a:avLst/>
              <a:gdLst/>
              <a:ahLst/>
              <a:cxnLst/>
              <a:rect r="r" b="b" t="t" l="l"/>
              <a:pathLst>
                <a:path h="757767" w="5080000">
                  <a:moveTo>
                    <a:pt x="0" y="0"/>
                  </a:moveTo>
                  <a:lnTo>
                    <a:pt x="5080000" y="0"/>
                  </a:lnTo>
                  <a:lnTo>
                    <a:pt x="5080000" y="757767"/>
                  </a:lnTo>
                  <a:lnTo>
                    <a:pt x="0" y="757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5080000" cy="7958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850"/>
                </a:lnSpc>
              </a:pPr>
              <a:r>
                <a:rPr lang="en-US" sz="3500" b="true">
                  <a:solidFill>
                    <a:srgbClr val="FEFEFE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THREATS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28700" y="9467850"/>
            <a:ext cx="2253096" cy="349250"/>
            <a:chOff x="0" y="0"/>
            <a:chExt cx="3004128" cy="465667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3004128" cy="465667"/>
            </a:xfrm>
            <a:custGeom>
              <a:avLst/>
              <a:gdLst/>
              <a:ahLst/>
              <a:cxnLst/>
              <a:rect r="r" b="b" t="t" l="l"/>
              <a:pathLst>
                <a:path h="465667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465667"/>
                  </a:lnTo>
                  <a:lnTo>
                    <a:pt x="0" y="4656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47625"/>
              <a:ext cx="3004128" cy="513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7259300" y="9210675"/>
            <a:ext cx="152400" cy="200025"/>
            <a:chOff x="0" y="0"/>
            <a:chExt cx="203200" cy="2667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203200" cy="266700"/>
            </a:xfrm>
            <a:custGeom>
              <a:avLst/>
              <a:gdLst/>
              <a:ahLst/>
              <a:cxnLst/>
              <a:rect r="r" b="b" t="t" l="l"/>
              <a:pathLst>
                <a:path h="266700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47625"/>
              <a:ext cx="203200" cy="3143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6432" y="7519022"/>
            <a:ext cx="4017740" cy="2147316"/>
            <a:chOff x="0" y="0"/>
            <a:chExt cx="5356987" cy="28630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56987" cy="2863088"/>
            </a:xfrm>
            <a:custGeom>
              <a:avLst/>
              <a:gdLst/>
              <a:ahLst/>
              <a:cxnLst/>
              <a:rect r="r" b="b" t="t" l="l"/>
              <a:pathLst>
                <a:path h="2863088" w="5356987">
                  <a:moveTo>
                    <a:pt x="5133213" y="2862961"/>
                  </a:moveTo>
                  <a:lnTo>
                    <a:pt x="223774" y="2862961"/>
                  </a:lnTo>
                  <a:cubicBezTo>
                    <a:pt x="100457" y="2862961"/>
                    <a:pt x="0" y="2762504"/>
                    <a:pt x="0" y="2639314"/>
                  </a:cubicBezTo>
                  <a:lnTo>
                    <a:pt x="0" y="223774"/>
                  </a:lnTo>
                  <a:cubicBezTo>
                    <a:pt x="0" y="100457"/>
                    <a:pt x="100457" y="0"/>
                    <a:pt x="223774" y="0"/>
                  </a:cubicBezTo>
                  <a:lnTo>
                    <a:pt x="5133213" y="0"/>
                  </a:lnTo>
                  <a:cubicBezTo>
                    <a:pt x="5256530" y="0"/>
                    <a:pt x="5356987" y="100457"/>
                    <a:pt x="5356987" y="223774"/>
                  </a:cubicBezTo>
                  <a:lnTo>
                    <a:pt x="5356987" y="2639314"/>
                  </a:lnTo>
                  <a:cubicBezTo>
                    <a:pt x="5356987" y="2762631"/>
                    <a:pt x="5256530" y="2863088"/>
                    <a:pt x="5133213" y="286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0045" y="0"/>
            <a:ext cx="18147955" cy="10229034"/>
          </a:xfrm>
          <a:custGeom>
            <a:avLst/>
            <a:gdLst/>
            <a:ahLst/>
            <a:cxnLst/>
            <a:rect r="r" b="b" t="t" l="l"/>
            <a:pathLst>
              <a:path h="10229034" w="18147955">
                <a:moveTo>
                  <a:pt x="0" y="0"/>
                </a:moveTo>
                <a:lnTo>
                  <a:pt x="18147955" y="0"/>
                </a:lnTo>
                <a:lnTo>
                  <a:pt x="18147955" y="10229034"/>
                </a:lnTo>
                <a:lnTo>
                  <a:pt x="0" y="10229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4" t="0" r="-1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15289" y="1496305"/>
            <a:ext cx="3911953" cy="3923017"/>
          </a:xfrm>
          <a:custGeom>
            <a:avLst/>
            <a:gdLst/>
            <a:ahLst/>
            <a:cxnLst/>
            <a:rect r="r" b="b" t="t" l="l"/>
            <a:pathLst>
              <a:path h="3923017" w="3911953">
                <a:moveTo>
                  <a:pt x="0" y="0"/>
                </a:moveTo>
                <a:lnTo>
                  <a:pt x="3911953" y="0"/>
                </a:lnTo>
                <a:lnTo>
                  <a:pt x="3911953" y="3923017"/>
                </a:lnTo>
                <a:lnTo>
                  <a:pt x="0" y="3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" t="0" r="-1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30108" y="1532470"/>
            <a:ext cx="3911953" cy="3923017"/>
          </a:xfrm>
          <a:custGeom>
            <a:avLst/>
            <a:gdLst/>
            <a:ahLst/>
            <a:cxnLst/>
            <a:rect r="r" b="b" t="t" l="l"/>
            <a:pathLst>
              <a:path h="3923017" w="3911953">
                <a:moveTo>
                  <a:pt x="0" y="0"/>
                </a:moveTo>
                <a:lnTo>
                  <a:pt x="3911953" y="0"/>
                </a:lnTo>
                <a:lnTo>
                  <a:pt x="3911953" y="3923017"/>
                </a:lnTo>
                <a:lnTo>
                  <a:pt x="0" y="3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" t="0" r="-1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1307" y="1496305"/>
            <a:ext cx="3911953" cy="3923017"/>
          </a:xfrm>
          <a:custGeom>
            <a:avLst/>
            <a:gdLst/>
            <a:ahLst/>
            <a:cxnLst/>
            <a:rect r="r" b="b" t="t" l="l"/>
            <a:pathLst>
              <a:path h="3923017" w="3911953">
                <a:moveTo>
                  <a:pt x="0" y="0"/>
                </a:moveTo>
                <a:lnTo>
                  <a:pt x="3911953" y="0"/>
                </a:lnTo>
                <a:lnTo>
                  <a:pt x="3911953" y="3923017"/>
                </a:lnTo>
                <a:lnTo>
                  <a:pt x="0" y="3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" t="0" r="-19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69745" y="1744543"/>
            <a:ext cx="3515078" cy="3498872"/>
            <a:chOff x="0" y="0"/>
            <a:chExt cx="4686771" cy="46651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86808" cy="4665218"/>
            </a:xfrm>
            <a:custGeom>
              <a:avLst/>
              <a:gdLst/>
              <a:ahLst/>
              <a:cxnLst/>
              <a:rect r="r" b="b" t="t" l="l"/>
              <a:pathLst>
                <a:path h="4665218" w="4686808">
                  <a:moveTo>
                    <a:pt x="0" y="0"/>
                  </a:moveTo>
                  <a:lnTo>
                    <a:pt x="4686808" y="0"/>
                  </a:lnTo>
                  <a:lnTo>
                    <a:pt x="4686808" y="4665218"/>
                  </a:lnTo>
                  <a:lnTo>
                    <a:pt x="0" y="4665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7866" t="0" r="-77866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8915062" y="1767172"/>
            <a:ext cx="3512407" cy="3512407"/>
          </a:xfrm>
          <a:custGeom>
            <a:avLst/>
            <a:gdLst/>
            <a:ahLst/>
            <a:cxnLst/>
            <a:rect r="r" b="b" t="t" l="l"/>
            <a:pathLst>
              <a:path h="3512407" w="3512407">
                <a:moveTo>
                  <a:pt x="0" y="0"/>
                </a:moveTo>
                <a:lnTo>
                  <a:pt x="3512407" y="0"/>
                </a:lnTo>
                <a:lnTo>
                  <a:pt x="3512407" y="3512407"/>
                </a:lnTo>
                <a:lnTo>
                  <a:pt x="0" y="3512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69745" y="1720560"/>
            <a:ext cx="3515106" cy="3515106"/>
            <a:chOff x="0" y="0"/>
            <a:chExt cx="4686808" cy="46868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686808" cy="4686808"/>
            </a:xfrm>
            <a:custGeom>
              <a:avLst/>
              <a:gdLst/>
              <a:ahLst/>
              <a:cxnLst/>
              <a:rect r="r" b="b" t="t" l="l"/>
              <a:pathLst>
                <a:path h="4686808" w="4686808">
                  <a:moveTo>
                    <a:pt x="0" y="0"/>
                  </a:moveTo>
                  <a:lnTo>
                    <a:pt x="4686808" y="0"/>
                  </a:lnTo>
                  <a:lnTo>
                    <a:pt x="4686808" y="4686808"/>
                  </a:lnTo>
                  <a:lnTo>
                    <a:pt x="0" y="4686808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929932" y="1744543"/>
            <a:ext cx="3530822" cy="3530822"/>
            <a:chOff x="0" y="0"/>
            <a:chExt cx="4707763" cy="470776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707763" cy="4707763"/>
            </a:xfrm>
            <a:custGeom>
              <a:avLst/>
              <a:gdLst/>
              <a:ahLst/>
              <a:cxnLst/>
              <a:rect r="r" b="b" t="t" l="l"/>
              <a:pathLst>
                <a:path h="4707763" w="4707763">
                  <a:moveTo>
                    <a:pt x="0" y="0"/>
                  </a:moveTo>
                  <a:lnTo>
                    <a:pt x="4707763" y="0"/>
                  </a:lnTo>
                  <a:lnTo>
                    <a:pt x="4707763" y="4707763"/>
                  </a:lnTo>
                  <a:lnTo>
                    <a:pt x="0" y="4707763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163153" y="1829485"/>
            <a:ext cx="3445859" cy="3445859"/>
            <a:chOff x="0" y="0"/>
            <a:chExt cx="4594479" cy="459447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594479" cy="4594479"/>
            </a:xfrm>
            <a:custGeom>
              <a:avLst/>
              <a:gdLst/>
              <a:ahLst/>
              <a:cxnLst/>
              <a:rect r="r" b="b" t="t" l="l"/>
              <a:pathLst>
                <a:path h="4594479" w="4594479">
                  <a:moveTo>
                    <a:pt x="0" y="0"/>
                  </a:moveTo>
                  <a:lnTo>
                    <a:pt x="4594479" y="0"/>
                  </a:lnTo>
                  <a:lnTo>
                    <a:pt x="4594479" y="4594479"/>
                  </a:lnTo>
                  <a:lnTo>
                    <a:pt x="0" y="4594479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71307" y="6795009"/>
            <a:ext cx="3225473" cy="1346958"/>
            <a:chOff x="0" y="0"/>
            <a:chExt cx="4300631" cy="179594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300631" cy="1795944"/>
            </a:xfrm>
            <a:custGeom>
              <a:avLst/>
              <a:gdLst/>
              <a:ahLst/>
              <a:cxnLst/>
              <a:rect r="r" b="b" t="t" l="l"/>
              <a:pathLst>
                <a:path h="1795944" w="4300631">
                  <a:moveTo>
                    <a:pt x="0" y="0"/>
                  </a:moveTo>
                  <a:lnTo>
                    <a:pt x="4300631" y="0"/>
                  </a:lnTo>
                  <a:lnTo>
                    <a:pt x="4300631" y="1795944"/>
                  </a:lnTo>
                  <a:lnTo>
                    <a:pt x="0" y="17959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4300631" cy="18435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607"/>
                </a:lnSpc>
              </a:pPr>
              <a:r>
                <a:rPr lang="en-US" sz="1862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CEO &amp; FOUNDER - OVER 9 YEARS OF EXPERTISE IN EDTECH AND PROJECT MANAGEMENT.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63488" y="5448344"/>
            <a:ext cx="3211922" cy="1382384"/>
            <a:chOff x="0" y="0"/>
            <a:chExt cx="4282563" cy="184317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282563" cy="1843178"/>
            </a:xfrm>
            <a:custGeom>
              <a:avLst/>
              <a:gdLst/>
              <a:ahLst/>
              <a:cxnLst/>
              <a:rect r="r" b="b" t="t" l="l"/>
              <a:pathLst>
                <a:path h="1843178" w="4282563">
                  <a:moveTo>
                    <a:pt x="0" y="0"/>
                  </a:moveTo>
                  <a:lnTo>
                    <a:pt x="4282563" y="0"/>
                  </a:lnTo>
                  <a:lnTo>
                    <a:pt x="4282563" y="1843178"/>
                  </a:lnTo>
                  <a:lnTo>
                    <a:pt x="0" y="18431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4282563" cy="18527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640"/>
                </a:lnSpc>
              </a:pPr>
              <a:r>
                <a:rPr lang="en-US" sz="3867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Oleksiy Svitlychniy 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921830" y="6452810"/>
            <a:ext cx="3764197" cy="1232024"/>
            <a:chOff x="0" y="0"/>
            <a:chExt cx="5018929" cy="164269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018929" cy="1642698"/>
            </a:xfrm>
            <a:custGeom>
              <a:avLst/>
              <a:gdLst/>
              <a:ahLst/>
              <a:cxnLst/>
              <a:rect r="r" b="b" t="t" l="l"/>
              <a:pathLst>
                <a:path h="1642698" w="5018929">
                  <a:moveTo>
                    <a:pt x="0" y="0"/>
                  </a:moveTo>
                  <a:lnTo>
                    <a:pt x="5018929" y="0"/>
                  </a:lnTo>
                  <a:lnTo>
                    <a:pt x="5018929" y="1642698"/>
                  </a:lnTo>
                  <a:lnTo>
                    <a:pt x="0" y="1642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28575"/>
              <a:ext cx="5018929" cy="161412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61"/>
                </a:lnSpc>
              </a:pPr>
              <a:r>
                <a:rPr lang="en-US" sz="1862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Collaborator, stakeholder, Chief Marketing Officer </a:t>
              </a:r>
            </a:p>
            <a:p>
              <a:pPr algn="ctr">
                <a:lnSpc>
                  <a:spcPts val="1861"/>
                </a:lnSpc>
              </a:pPr>
              <a:r>
                <a:rPr lang="en-US" sz="1862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- Marketing visionary from the United States, mathematical innovator, Boca Raton, USA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772522" y="5615201"/>
            <a:ext cx="6062812" cy="801359"/>
            <a:chOff x="0" y="0"/>
            <a:chExt cx="8083749" cy="106847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083749" cy="1068478"/>
            </a:xfrm>
            <a:custGeom>
              <a:avLst/>
              <a:gdLst/>
              <a:ahLst/>
              <a:cxnLst/>
              <a:rect r="r" b="b" t="t" l="l"/>
              <a:pathLst>
                <a:path h="1068478" w="8083749">
                  <a:moveTo>
                    <a:pt x="0" y="0"/>
                  </a:moveTo>
                  <a:lnTo>
                    <a:pt x="8083749" y="0"/>
                  </a:lnTo>
                  <a:lnTo>
                    <a:pt x="8083749" y="1068478"/>
                  </a:lnTo>
                  <a:lnTo>
                    <a:pt x="0" y="1068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9525"/>
              <a:ext cx="8083749" cy="10780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640"/>
                </a:lnSpc>
              </a:pPr>
              <a:r>
                <a:rPr lang="en-US" sz="3867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Dmitry Pavlov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077864" y="6452810"/>
            <a:ext cx="3764197" cy="1232024"/>
            <a:chOff x="0" y="0"/>
            <a:chExt cx="5018929" cy="16426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18929" cy="1642698"/>
            </a:xfrm>
            <a:custGeom>
              <a:avLst/>
              <a:gdLst/>
              <a:ahLst/>
              <a:cxnLst/>
              <a:rect r="r" b="b" t="t" l="l"/>
              <a:pathLst>
                <a:path h="1642698" w="5018929">
                  <a:moveTo>
                    <a:pt x="0" y="0"/>
                  </a:moveTo>
                  <a:lnTo>
                    <a:pt x="5018929" y="0"/>
                  </a:lnTo>
                  <a:lnTo>
                    <a:pt x="5018929" y="1642698"/>
                  </a:lnTo>
                  <a:lnTo>
                    <a:pt x="0" y="16426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28575"/>
              <a:ext cx="5018929" cy="161412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61"/>
                </a:lnSpc>
              </a:pPr>
              <a:r>
                <a:rPr lang="en-US" sz="1862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CTO. Frontend Developer. A master of web and mobile application development, bringing 8 years of experience from the vibrant world of startups.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3011893" y="5615201"/>
            <a:ext cx="3748383" cy="787837"/>
            <a:chOff x="0" y="0"/>
            <a:chExt cx="4997844" cy="1050449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997844" cy="1050449"/>
            </a:xfrm>
            <a:custGeom>
              <a:avLst/>
              <a:gdLst/>
              <a:ahLst/>
              <a:cxnLst/>
              <a:rect r="r" b="b" t="t" l="l"/>
              <a:pathLst>
                <a:path h="1050449" w="4997844">
                  <a:moveTo>
                    <a:pt x="0" y="0"/>
                  </a:moveTo>
                  <a:lnTo>
                    <a:pt x="4997844" y="0"/>
                  </a:lnTo>
                  <a:lnTo>
                    <a:pt x="4997844" y="1050449"/>
                  </a:lnTo>
                  <a:lnTo>
                    <a:pt x="0" y="1050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4997844" cy="105997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553"/>
                </a:lnSpc>
              </a:pPr>
              <a:r>
                <a:rPr lang="en-US" sz="3794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Oleksiy Khomenko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686771" y="260222"/>
            <a:ext cx="14057037" cy="2147266"/>
            <a:chOff x="0" y="0"/>
            <a:chExt cx="18742716" cy="286302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8742716" cy="2863022"/>
            </a:xfrm>
            <a:custGeom>
              <a:avLst/>
              <a:gdLst/>
              <a:ahLst/>
              <a:cxnLst/>
              <a:rect r="r" b="b" t="t" l="l"/>
              <a:pathLst>
                <a:path h="2863022" w="18742716">
                  <a:moveTo>
                    <a:pt x="0" y="0"/>
                  </a:moveTo>
                  <a:lnTo>
                    <a:pt x="18742716" y="0"/>
                  </a:lnTo>
                  <a:lnTo>
                    <a:pt x="18742716" y="2863022"/>
                  </a:lnTo>
                  <a:lnTo>
                    <a:pt x="0" y="2863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33350"/>
              <a:ext cx="18742716" cy="299637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516"/>
                </a:lnSpc>
              </a:pPr>
              <a:r>
                <a:rPr lang="en-US" b="true" sz="6797" spc="-135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INTRODUCING OUR TEAM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</a:p>
          </p:txBody>
        </p:sp>
      </p:grpSp>
      <p:sp>
        <p:nvSpPr>
          <p:cNvPr name="Freeform 46" id="46"/>
          <p:cNvSpPr/>
          <p:nvPr/>
        </p:nvSpPr>
        <p:spPr>
          <a:xfrm flipH="false" flipV="false" rot="0">
            <a:off x="4549403" y="1496305"/>
            <a:ext cx="3911953" cy="3923017"/>
          </a:xfrm>
          <a:custGeom>
            <a:avLst/>
            <a:gdLst/>
            <a:ahLst/>
            <a:cxnLst/>
            <a:rect r="r" b="b" t="t" l="l"/>
            <a:pathLst>
              <a:path h="3923017" w="3911953">
                <a:moveTo>
                  <a:pt x="0" y="0"/>
                </a:moveTo>
                <a:lnTo>
                  <a:pt x="3911953" y="0"/>
                </a:lnTo>
                <a:lnTo>
                  <a:pt x="3911953" y="3923017"/>
                </a:lnTo>
                <a:lnTo>
                  <a:pt x="0" y="3923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9" t="0" r="-19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4821719" y="1700274"/>
            <a:ext cx="3515106" cy="3515106"/>
            <a:chOff x="0" y="0"/>
            <a:chExt cx="4686808" cy="4686808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686808" cy="4686808"/>
            </a:xfrm>
            <a:custGeom>
              <a:avLst/>
              <a:gdLst/>
              <a:ahLst/>
              <a:cxnLst/>
              <a:rect r="r" b="b" t="t" l="l"/>
              <a:pathLst>
                <a:path h="4686808" w="4686808">
                  <a:moveTo>
                    <a:pt x="0" y="0"/>
                  </a:moveTo>
                  <a:lnTo>
                    <a:pt x="4686808" y="0"/>
                  </a:lnTo>
                  <a:lnTo>
                    <a:pt x="4686808" y="4686808"/>
                  </a:lnTo>
                  <a:lnTo>
                    <a:pt x="0" y="4686808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4697159" y="6384374"/>
            <a:ext cx="3764197" cy="1140295"/>
            <a:chOff x="0" y="0"/>
            <a:chExt cx="5018929" cy="152039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5018929" cy="1520393"/>
            </a:xfrm>
            <a:custGeom>
              <a:avLst/>
              <a:gdLst/>
              <a:ahLst/>
              <a:cxnLst/>
              <a:rect r="r" b="b" t="t" l="l"/>
              <a:pathLst>
                <a:path h="1520393" w="5018929">
                  <a:moveTo>
                    <a:pt x="0" y="0"/>
                  </a:moveTo>
                  <a:lnTo>
                    <a:pt x="5018929" y="0"/>
                  </a:lnTo>
                  <a:lnTo>
                    <a:pt x="5018929" y="1520393"/>
                  </a:lnTo>
                  <a:lnTo>
                    <a:pt x="0" y="1520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28575"/>
              <a:ext cx="5018929" cy="149181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61"/>
                </a:lnSpc>
              </a:pPr>
              <a:r>
                <a:rPr lang="en-US" sz="1862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 PM - Over 20 years of experience in IT, project management, team development, and crisis resolution. Kyiv, Ukraine.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3547852" y="5556903"/>
            <a:ext cx="6062812" cy="801359"/>
            <a:chOff x="0" y="0"/>
            <a:chExt cx="8083749" cy="1068478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083749" cy="1068478"/>
            </a:xfrm>
            <a:custGeom>
              <a:avLst/>
              <a:gdLst/>
              <a:ahLst/>
              <a:cxnLst/>
              <a:rect r="r" b="b" t="t" l="l"/>
              <a:pathLst>
                <a:path h="1068478" w="8083749">
                  <a:moveTo>
                    <a:pt x="0" y="0"/>
                  </a:moveTo>
                  <a:lnTo>
                    <a:pt x="8083749" y="0"/>
                  </a:lnTo>
                  <a:lnTo>
                    <a:pt x="8083749" y="1068478"/>
                  </a:lnTo>
                  <a:lnTo>
                    <a:pt x="0" y="1068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9525"/>
              <a:ext cx="8083749" cy="10780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640"/>
                </a:lnSpc>
              </a:pPr>
              <a:r>
                <a:rPr lang="en-US" sz="3867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Yuri Bezpalov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55674" y="9582150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12710" y="2282585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90187" y="2045404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06628" y="6592786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10486" y="2543116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11228" y="2045404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49128" y="6846035"/>
            <a:ext cx="3885929" cy="3074741"/>
          </a:xfrm>
          <a:custGeom>
            <a:avLst/>
            <a:gdLst/>
            <a:ahLst/>
            <a:cxnLst/>
            <a:rect r="r" b="b" t="t" l="l"/>
            <a:pathLst>
              <a:path h="3074741" w="3885929">
                <a:moveTo>
                  <a:pt x="0" y="0"/>
                </a:moveTo>
                <a:lnTo>
                  <a:pt x="3885929" y="0"/>
                </a:lnTo>
                <a:lnTo>
                  <a:pt x="3885929" y="3074741"/>
                </a:lnTo>
                <a:lnTo>
                  <a:pt x="0" y="307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96" t="0" r="-9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68687" y="3335701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070460" y="3335701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951070" y="7384735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044178" y="7734607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613995">
            <a:off x="9045396" y="5533409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320000">
            <a:off x="863421" y="5430472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19316" y="2661768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5" y="0"/>
                </a:lnTo>
                <a:lnTo>
                  <a:pt x="1414895" y="1414895"/>
                </a:lnTo>
                <a:lnTo>
                  <a:pt x="0" y="1414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3548073" y="2295583"/>
            <a:ext cx="4017740" cy="2147316"/>
            <a:chOff x="0" y="0"/>
            <a:chExt cx="5356987" cy="28630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356987" cy="2863088"/>
            </a:xfrm>
            <a:custGeom>
              <a:avLst/>
              <a:gdLst/>
              <a:ahLst/>
              <a:cxnLst/>
              <a:rect r="r" b="b" t="t" l="l"/>
              <a:pathLst>
                <a:path h="2863088" w="5356987">
                  <a:moveTo>
                    <a:pt x="5133213" y="2862961"/>
                  </a:moveTo>
                  <a:lnTo>
                    <a:pt x="223774" y="2862961"/>
                  </a:lnTo>
                  <a:cubicBezTo>
                    <a:pt x="100457" y="2862961"/>
                    <a:pt x="0" y="2762504"/>
                    <a:pt x="0" y="2639314"/>
                  </a:cubicBezTo>
                  <a:lnTo>
                    <a:pt x="0" y="223774"/>
                  </a:lnTo>
                  <a:cubicBezTo>
                    <a:pt x="0" y="100457"/>
                    <a:pt x="100457" y="0"/>
                    <a:pt x="223774" y="0"/>
                  </a:cubicBezTo>
                  <a:lnTo>
                    <a:pt x="5133213" y="0"/>
                  </a:lnTo>
                  <a:cubicBezTo>
                    <a:pt x="5256530" y="0"/>
                    <a:pt x="5356987" y="100457"/>
                    <a:pt x="5356987" y="223774"/>
                  </a:cubicBezTo>
                  <a:lnTo>
                    <a:pt x="5356987" y="2639314"/>
                  </a:lnTo>
                  <a:cubicBezTo>
                    <a:pt x="5356987" y="2762631"/>
                    <a:pt x="5256530" y="2863088"/>
                    <a:pt x="5133213" y="286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2590128" y="6761736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5" y="0"/>
                </a:lnTo>
                <a:lnTo>
                  <a:pt x="1414895" y="1414895"/>
                </a:lnTo>
                <a:lnTo>
                  <a:pt x="0" y="1414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4474360" y="6480000"/>
            <a:ext cx="4017740" cy="2147316"/>
            <a:chOff x="0" y="0"/>
            <a:chExt cx="5356987" cy="286308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56987" cy="2863088"/>
            </a:xfrm>
            <a:custGeom>
              <a:avLst/>
              <a:gdLst/>
              <a:ahLst/>
              <a:cxnLst/>
              <a:rect r="r" b="b" t="t" l="l"/>
              <a:pathLst>
                <a:path h="2863088" w="5356987">
                  <a:moveTo>
                    <a:pt x="5133213" y="2862961"/>
                  </a:moveTo>
                  <a:lnTo>
                    <a:pt x="223774" y="2862961"/>
                  </a:lnTo>
                  <a:cubicBezTo>
                    <a:pt x="100457" y="2862961"/>
                    <a:pt x="0" y="2762504"/>
                    <a:pt x="0" y="2639314"/>
                  </a:cubicBezTo>
                  <a:lnTo>
                    <a:pt x="0" y="223774"/>
                  </a:lnTo>
                  <a:cubicBezTo>
                    <a:pt x="0" y="100457"/>
                    <a:pt x="100457" y="0"/>
                    <a:pt x="223774" y="0"/>
                  </a:cubicBezTo>
                  <a:lnTo>
                    <a:pt x="5133213" y="0"/>
                  </a:lnTo>
                  <a:cubicBezTo>
                    <a:pt x="5256530" y="0"/>
                    <a:pt x="5356987" y="100457"/>
                    <a:pt x="5356987" y="223774"/>
                  </a:cubicBezTo>
                  <a:lnTo>
                    <a:pt x="5356987" y="2639314"/>
                  </a:lnTo>
                  <a:cubicBezTo>
                    <a:pt x="5356987" y="2762631"/>
                    <a:pt x="5256530" y="2863088"/>
                    <a:pt x="5133213" y="286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9734616" y="2661768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5" y="0"/>
                </a:lnTo>
                <a:lnTo>
                  <a:pt x="1414895" y="1414895"/>
                </a:lnTo>
                <a:lnTo>
                  <a:pt x="0" y="1414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1663373" y="2295583"/>
            <a:ext cx="4017740" cy="2147316"/>
            <a:chOff x="0" y="0"/>
            <a:chExt cx="5356987" cy="28630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356987" cy="2863088"/>
            </a:xfrm>
            <a:custGeom>
              <a:avLst/>
              <a:gdLst/>
              <a:ahLst/>
              <a:cxnLst/>
              <a:rect r="r" b="b" t="t" l="l"/>
              <a:pathLst>
                <a:path h="2863088" w="5356987">
                  <a:moveTo>
                    <a:pt x="5133213" y="2862961"/>
                  </a:moveTo>
                  <a:lnTo>
                    <a:pt x="223774" y="2862961"/>
                  </a:lnTo>
                  <a:cubicBezTo>
                    <a:pt x="100457" y="2862961"/>
                    <a:pt x="0" y="2762504"/>
                    <a:pt x="0" y="2639314"/>
                  </a:cubicBezTo>
                  <a:lnTo>
                    <a:pt x="0" y="223774"/>
                  </a:lnTo>
                  <a:cubicBezTo>
                    <a:pt x="0" y="100457"/>
                    <a:pt x="100457" y="0"/>
                    <a:pt x="223774" y="0"/>
                  </a:cubicBezTo>
                  <a:lnTo>
                    <a:pt x="5133213" y="0"/>
                  </a:lnTo>
                  <a:cubicBezTo>
                    <a:pt x="5256530" y="0"/>
                    <a:pt x="5356987" y="100457"/>
                    <a:pt x="5356987" y="223774"/>
                  </a:cubicBezTo>
                  <a:lnTo>
                    <a:pt x="5356987" y="2639314"/>
                  </a:lnTo>
                  <a:cubicBezTo>
                    <a:pt x="5356987" y="2762631"/>
                    <a:pt x="5256530" y="2863088"/>
                    <a:pt x="5133213" y="286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0675757" y="7111608"/>
            <a:ext cx="1414895" cy="1414895"/>
          </a:xfrm>
          <a:custGeom>
            <a:avLst/>
            <a:gdLst/>
            <a:ahLst/>
            <a:cxnLst/>
            <a:rect r="r" b="b" t="t" l="l"/>
            <a:pathLst>
              <a:path h="1414895" w="1414895">
                <a:moveTo>
                  <a:pt x="0" y="0"/>
                </a:moveTo>
                <a:lnTo>
                  <a:pt x="1414895" y="0"/>
                </a:lnTo>
                <a:lnTo>
                  <a:pt x="1414895" y="1414895"/>
                </a:lnTo>
                <a:lnTo>
                  <a:pt x="0" y="1414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756914" y="6713686"/>
            <a:ext cx="4017740" cy="2147316"/>
            <a:chOff x="0" y="0"/>
            <a:chExt cx="5356987" cy="286308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356987" cy="2863088"/>
            </a:xfrm>
            <a:custGeom>
              <a:avLst/>
              <a:gdLst/>
              <a:ahLst/>
              <a:cxnLst/>
              <a:rect r="r" b="b" t="t" l="l"/>
              <a:pathLst>
                <a:path h="2863088" w="5356987">
                  <a:moveTo>
                    <a:pt x="5133213" y="2862961"/>
                  </a:moveTo>
                  <a:lnTo>
                    <a:pt x="223774" y="2862961"/>
                  </a:lnTo>
                  <a:cubicBezTo>
                    <a:pt x="100457" y="2862961"/>
                    <a:pt x="0" y="2762504"/>
                    <a:pt x="0" y="2639314"/>
                  </a:cubicBezTo>
                  <a:lnTo>
                    <a:pt x="0" y="223774"/>
                  </a:lnTo>
                  <a:cubicBezTo>
                    <a:pt x="0" y="100457"/>
                    <a:pt x="100457" y="0"/>
                    <a:pt x="223774" y="0"/>
                  </a:cubicBezTo>
                  <a:lnTo>
                    <a:pt x="5133213" y="0"/>
                  </a:lnTo>
                  <a:cubicBezTo>
                    <a:pt x="5256530" y="0"/>
                    <a:pt x="5356987" y="100457"/>
                    <a:pt x="5356987" y="223774"/>
                  </a:cubicBezTo>
                  <a:lnTo>
                    <a:pt x="5356987" y="2639314"/>
                  </a:lnTo>
                  <a:cubicBezTo>
                    <a:pt x="5356987" y="2762631"/>
                    <a:pt x="5256530" y="2863088"/>
                    <a:pt x="5133213" y="286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6774609" y="7109189"/>
            <a:ext cx="2598707" cy="2296608"/>
          </a:xfrm>
          <a:custGeom>
            <a:avLst/>
            <a:gdLst/>
            <a:ahLst/>
            <a:cxnLst/>
            <a:rect r="r" b="b" t="t" l="l"/>
            <a:pathLst>
              <a:path h="2296608" w="2598707">
                <a:moveTo>
                  <a:pt x="0" y="0"/>
                </a:moveTo>
                <a:lnTo>
                  <a:pt x="2598707" y="0"/>
                </a:lnTo>
                <a:lnTo>
                  <a:pt x="2598707" y="2296608"/>
                </a:lnTo>
                <a:lnTo>
                  <a:pt x="0" y="22966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152" r="0" b="-152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1235975">
            <a:off x="-965474" y="7585997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-1101959" y="-1511125"/>
            <a:ext cx="3029522" cy="4114800"/>
          </a:xfrm>
          <a:custGeom>
            <a:avLst/>
            <a:gdLst/>
            <a:ahLst/>
            <a:cxnLst/>
            <a:rect r="r" b="b" t="t" l="l"/>
            <a:pathLst>
              <a:path h="4114800" w="3029522">
                <a:moveTo>
                  <a:pt x="0" y="0"/>
                </a:moveTo>
                <a:lnTo>
                  <a:pt x="3029522" y="0"/>
                </a:lnTo>
                <a:lnTo>
                  <a:pt x="30295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7" t="0" r="-147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5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94" t="0" r="-94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4415135" y="542039"/>
            <a:ext cx="9457729" cy="1470721"/>
            <a:chOff x="0" y="0"/>
            <a:chExt cx="12610305" cy="196096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2610305" cy="1960962"/>
            </a:xfrm>
            <a:custGeom>
              <a:avLst/>
              <a:gdLst/>
              <a:ahLst/>
              <a:cxnLst/>
              <a:rect r="r" b="b" t="t" l="l"/>
              <a:pathLst>
                <a:path h="1960962" w="12610305">
                  <a:moveTo>
                    <a:pt x="0" y="0"/>
                  </a:moveTo>
                  <a:lnTo>
                    <a:pt x="12610305" y="0"/>
                  </a:lnTo>
                  <a:lnTo>
                    <a:pt x="12610305" y="1960962"/>
                  </a:lnTo>
                  <a:lnTo>
                    <a:pt x="0" y="19609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33350"/>
              <a:ext cx="12610305" cy="209431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676"/>
                </a:lnSpc>
              </a:pPr>
              <a:r>
                <a:rPr lang="en-US" b="true" sz="6911" spc="220">
                  <a:solidFill>
                    <a:srgbClr val="8C52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PROJECT PROGRESS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927563" y="2917731"/>
            <a:ext cx="798402" cy="886413"/>
            <a:chOff x="0" y="0"/>
            <a:chExt cx="1064536" cy="118188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64536" cy="1181884"/>
            </a:xfrm>
            <a:custGeom>
              <a:avLst/>
              <a:gdLst/>
              <a:ahLst/>
              <a:cxnLst/>
              <a:rect r="r" b="b" t="t" l="l"/>
              <a:pathLst>
                <a:path h="1181884" w="1064536">
                  <a:moveTo>
                    <a:pt x="0" y="0"/>
                  </a:moveTo>
                  <a:lnTo>
                    <a:pt x="1064536" y="0"/>
                  </a:lnTo>
                  <a:lnTo>
                    <a:pt x="1064536" y="1181884"/>
                  </a:lnTo>
                  <a:lnTo>
                    <a:pt x="0" y="1181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76200"/>
              <a:ext cx="1064536" cy="12580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80"/>
                </a:lnSpc>
              </a:pPr>
              <a:r>
                <a:rPr lang="en-US" b="true" sz="4200" spc="134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3864248" y="2379339"/>
            <a:ext cx="3286693" cy="497125"/>
            <a:chOff x="0" y="0"/>
            <a:chExt cx="4382257" cy="66283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4382257" cy="662833"/>
            </a:xfrm>
            <a:custGeom>
              <a:avLst/>
              <a:gdLst/>
              <a:ahLst/>
              <a:cxnLst/>
              <a:rect r="r" b="b" t="t" l="l"/>
              <a:pathLst>
                <a:path h="662833" w="4382257">
                  <a:moveTo>
                    <a:pt x="0" y="0"/>
                  </a:moveTo>
                  <a:lnTo>
                    <a:pt x="4382257" y="0"/>
                  </a:lnTo>
                  <a:lnTo>
                    <a:pt x="4382257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4382257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</a:t>
              </a: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atabase: 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864248" y="2807083"/>
            <a:ext cx="3385344" cy="1635816"/>
            <a:chOff x="0" y="0"/>
            <a:chExt cx="4513792" cy="218108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513792" cy="2181088"/>
            </a:xfrm>
            <a:custGeom>
              <a:avLst/>
              <a:gdLst/>
              <a:ahLst/>
              <a:cxnLst/>
              <a:rect r="r" b="b" t="t" l="l"/>
              <a:pathLst>
                <a:path h="2181088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2181088"/>
                  </a:lnTo>
                  <a:lnTo>
                    <a:pt x="0" y="21810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4513792" cy="221918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78"/>
                </a:lnSpc>
              </a:pPr>
              <a:r>
                <a:rPr lang="en-US" sz="2199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35,000 educational institutions and training programs flourishing in Ukraine.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898375" y="7017699"/>
            <a:ext cx="798402" cy="886413"/>
            <a:chOff x="0" y="0"/>
            <a:chExt cx="1064536" cy="1181884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064536" cy="1181884"/>
            </a:xfrm>
            <a:custGeom>
              <a:avLst/>
              <a:gdLst/>
              <a:ahLst/>
              <a:cxnLst/>
              <a:rect r="r" b="b" t="t" l="l"/>
              <a:pathLst>
                <a:path h="1181884" w="1064536">
                  <a:moveTo>
                    <a:pt x="0" y="0"/>
                  </a:moveTo>
                  <a:lnTo>
                    <a:pt x="1064536" y="0"/>
                  </a:lnTo>
                  <a:lnTo>
                    <a:pt x="1064536" y="1181884"/>
                  </a:lnTo>
                  <a:lnTo>
                    <a:pt x="0" y="1181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76200"/>
              <a:ext cx="1064536" cy="12580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80"/>
                </a:lnSpc>
              </a:pPr>
              <a:r>
                <a:rPr lang="en-US" b="true" sz="4200" spc="134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02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4821830" y="6762967"/>
            <a:ext cx="3276809" cy="1559450"/>
            <a:chOff x="0" y="0"/>
            <a:chExt cx="3570823" cy="169937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570823" cy="1699372"/>
            </a:xfrm>
            <a:custGeom>
              <a:avLst/>
              <a:gdLst/>
              <a:ahLst/>
              <a:cxnLst/>
              <a:rect r="r" b="b" t="t" l="l"/>
              <a:pathLst>
                <a:path h="1699372" w="3570823">
                  <a:moveTo>
                    <a:pt x="0" y="0"/>
                  </a:moveTo>
                  <a:lnTo>
                    <a:pt x="3570823" y="0"/>
                  </a:lnTo>
                  <a:lnTo>
                    <a:pt x="3570823" y="1699372"/>
                  </a:lnTo>
                  <a:lnTo>
                    <a:pt x="0" y="16993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3570823" cy="17279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414"/>
                </a:lnSpc>
              </a:pPr>
              <a:r>
                <a:rPr lang="en-US" b="true" sz="1724" spc="53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MVP platform: a beacon of innovation and potential, where ideas transform into reality and dreams take flight. 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709263" y="8010832"/>
            <a:ext cx="3385344" cy="464241"/>
            <a:chOff x="0" y="0"/>
            <a:chExt cx="4513792" cy="618988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4513792" cy="618988"/>
            </a:xfrm>
            <a:custGeom>
              <a:avLst/>
              <a:gdLst/>
              <a:ahLst/>
              <a:cxnLst/>
              <a:rect r="r" b="b" t="t" l="l"/>
              <a:pathLst>
                <a:path h="618988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618988"/>
                  </a:lnTo>
                  <a:lnTo>
                    <a:pt x="0" y="6189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4513792" cy="65708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078"/>
                </a:lnSpc>
              </a:pPr>
              <a:r>
                <a:rPr lang="en-US" sz="2199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70% complete.</a:t>
              </a: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10042863" y="2917731"/>
            <a:ext cx="798402" cy="886413"/>
            <a:chOff x="0" y="0"/>
            <a:chExt cx="1064536" cy="1181884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064536" cy="1181884"/>
            </a:xfrm>
            <a:custGeom>
              <a:avLst/>
              <a:gdLst/>
              <a:ahLst/>
              <a:cxnLst/>
              <a:rect r="r" b="b" t="t" l="l"/>
              <a:pathLst>
                <a:path h="1181884" w="1064536">
                  <a:moveTo>
                    <a:pt x="0" y="0"/>
                  </a:moveTo>
                  <a:lnTo>
                    <a:pt x="1064536" y="0"/>
                  </a:lnTo>
                  <a:lnTo>
                    <a:pt x="1064536" y="1181884"/>
                  </a:lnTo>
                  <a:lnTo>
                    <a:pt x="0" y="1181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0" y="-76200"/>
              <a:ext cx="1064536" cy="12580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80"/>
                </a:lnSpc>
              </a:pPr>
              <a:r>
                <a:rPr lang="en-US" b="true" sz="4200" spc="134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03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11979548" y="2537000"/>
            <a:ext cx="2255888" cy="497125"/>
            <a:chOff x="0" y="0"/>
            <a:chExt cx="3007851" cy="662833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Dream list: </a:t>
              </a: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11979548" y="2958128"/>
            <a:ext cx="3385344" cy="1333727"/>
            <a:chOff x="0" y="0"/>
            <a:chExt cx="4513792" cy="1778303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4513792" cy="1778303"/>
            </a:xfrm>
            <a:custGeom>
              <a:avLst/>
              <a:gdLst/>
              <a:ahLst/>
              <a:cxnLst/>
              <a:rect r="r" b="b" t="t" l="l"/>
              <a:pathLst>
                <a:path h="1778303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1778303"/>
                  </a:lnTo>
                  <a:lnTo>
                    <a:pt x="0" y="17783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0" y="-47625"/>
              <a:ext cx="4513792" cy="18259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11"/>
                </a:lnSpc>
              </a:pPr>
              <a:r>
                <a:rPr lang="en-US" sz="1865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Five hundred educational institutions stand poised to embrace partnership opportunities.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11019042" y="7335834"/>
            <a:ext cx="798402" cy="886413"/>
            <a:chOff x="0" y="0"/>
            <a:chExt cx="1064536" cy="1181884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064536" cy="1181884"/>
            </a:xfrm>
            <a:custGeom>
              <a:avLst/>
              <a:gdLst/>
              <a:ahLst/>
              <a:cxnLst/>
              <a:rect r="r" b="b" t="t" l="l"/>
              <a:pathLst>
                <a:path h="1181884" w="1064536">
                  <a:moveTo>
                    <a:pt x="0" y="0"/>
                  </a:moveTo>
                  <a:lnTo>
                    <a:pt x="1064536" y="0"/>
                  </a:lnTo>
                  <a:lnTo>
                    <a:pt x="1064536" y="1181884"/>
                  </a:lnTo>
                  <a:lnTo>
                    <a:pt x="0" y="1181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76200"/>
              <a:ext cx="1064536" cy="125808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80"/>
                </a:lnSpc>
              </a:pPr>
              <a:r>
                <a:rPr lang="en-US" b="true" sz="4200" spc="134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04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13396728" y="7084374"/>
            <a:ext cx="2594913" cy="1401766"/>
            <a:chOff x="0" y="0"/>
            <a:chExt cx="3459884" cy="1869021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3459884" cy="1869021"/>
            </a:xfrm>
            <a:custGeom>
              <a:avLst/>
              <a:gdLst/>
              <a:ahLst/>
              <a:cxnLst/>
              <a:rect r="r" b="b" t="t" l="l"/>
              <a:pathLst>
                <a:path h="1869021" w="3459884">
                  <a:moveTo>
                    <a:pt x="0" y="0"/>
                  </a:moveTo>
                  <a:lnTo>
                    <a:pt x="3459884" y="0"/>
                  </a:lnTo>
                  <a:lnTo>
                    <a:pt x="3459884" y="1869021"/>
                  </a:lnTo>
                  <a:lnTo>
                    <a:pt x="0" y="18690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0" y="-38100"/>
              <a:ext cx="3459884" cy="19071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95"/>
                </a:lnSpc>
              </a:pPr>
              <a:r>
                <a:rPr lang="en-US" b="true" sz="1925" spc="60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Crafted a transformative Programmatic SEO strategy.</a:t>
              </a:r>
            </a:p>
          </p:txBody>
        </p:sp>
      </p:grpSp>
      <p:sp>
        <p:nvSpPr>
          <p:cNvPr name="Freeform 69" id="69"/>
          <p:cNvSpPr/>
          <p:nvPr/>
        </p:nvSpPr>
        <p:spPr>
          <a:xfrm flipH="false" flipV="false" rot="0">
            <a:off x="6984499" y="2306476"/>
            <a:ext cx="530188" cy="321426"/>
          </a:xfrm>
          <a:custGeom>
            <a:avLst/>
            <a:gdLst/>
            <a:ahLst/>
            <a:cxnLst/>
            <a:rect r="r" b="b" t="t" l="l"/>
            <a:pathLst>
              <a:path h="321426" w="530188">
                <a:moveTo>
                  <a:pt x="0" y="0"/>
                </a:moveTo>
                <a:lnTo>
                  <a:pt x="530188" y="0"/>
                </a:lnTo>
                <a:lnTo>
                  <a:pt x="530188" y="321426"/>
                </a:lnTo>
                <a:lnTo>
                  <a:pt x="0" y="32142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-1546" r="0" b="-1546"/>
            </a:stretch>
          </a:blipFill>
        </p:spPr>
      </p:sp>
      <p:grpSp>
        <p:nvGrpSpPr>
          <p:cNvPr name="Group 70" id="70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13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4762"/>
            <a:ext cx="18297525" cy="10296525"/>
            <a:chOff x="0" y="0"/>
            <a:chExt cx="24396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8509" y="8509"/>
              <a:ext cx="2438400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D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01018" cy="13733018"/>
            </a:xfrm>
            <a:custGeom>
              <a:avLst/>
              <a:gdLst/>
              <a:ahLst/>
              <a:cxnLst/>
              <a:rect r="r" b="b" t="t" l="l"/>
              <a:pathLst>
                <a:path h="13733018" w="24401018">
                  <a:moveTo>
                    <a:pt x="8509" y="0"/>
                  </a:moveTo>
                  <a:lnTo>
                    <a:pt x="24392510" y="0"/>
                  </a:lnTo>
                  <a:cubicBezTo>
                    <a:pt x="24397208" y="0"/>
                    <a:pt x="24401018" y="3810"/>
                    <a:pt x="24401018" y="8509"/>
                  </a:cubicBezTo>
                  <a:lnTo>
                    <a:pt x="24401018" y="13724510"/>
                  </a:lnTo>
                  <a:cubicBezTo>
                    <a:pt x="24401018" y="13729208"/>
                    <a:pt x="24397208" y="13733018"/>
                    <a:pt x="24392510" y="13733018"/>
                  </a:cubicBezTo>
                  <a:lnTo>
                    <a:pt x="8509" y="13733018"/>
                  </a:lnTo>
                  <a:cubicBezTo>
                    <a:pt x="3810" y="13733018"/>
                    <a:pt x="0" y="13729208"/>
                    <a:pt x="0" y="13724510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724510"/>
                  </a:lnTo>
                  <a:lnTo>
                    <a:pt x="8509" y="13724510"/>
                  </a:lnTo>
                  <a:lnTo>
                    <a:pt x="8509" y="13716000"/>
                  </a:lnTo>
                  <a:lnTo>
                    <a:pt x="24392510" y="13716000"/>
                  </a:lnTo>
                  <a:lnTo>
                    <a:pt x="24392510" y="13724510"/>
                  </a:lnTo>
                  <a:lnTo>
                    <a:pt x="24384000" y="13724510"/>
                  </a:lnTo>
                  <a:lnTo>
                    <a:pt x="24384000" y="8509"/>
                  </a:lnTo>
                  <a:lnTo>
                    <a:pt x="24392510" y="8509"/>
                  </a:lnTo>
                  <a:lnTo>
                    <a:pt x="243925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75481" y="5420831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06643" y="5420831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04927" y="7020035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36089" y="7020035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" t="0" r="-3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5454644"/>
            <a:ext cx="3771614" cy="1977200"/>
            <a:chOff x="0" y="0"/>
            <a:chExt cx="5028819" cy="26362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028819" cy="2636266"/>
            </a:xfrm>
            <a:custGeom>
              <a:avLst/>
              <a:gdLst/>
              <a:ahLst/>
              <a:cxnLst/>
              <a:rect r="r" b="b" t="t" l="l"/>
              <a:pathLst>
                <a:path h="2636266" w="5028819">
                  <a:moveTo>
                    <a:pt x="4657725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265045"/>
                  </a:lnTo>
                  <a:cubicBezTo>
                    <a:pt x="5028819" y="2469515"/>
                    <a:pt x="4862195" y="2636139"/>
                    <a:pt x="4657725" y="26361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854931" y="4365539"/>
            <a:ext cx="2119122" cy="854869"/>
            <a:chOff x="0" y="0"/>
            <a:chExt cx="2825496" cy="11398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25496" cy="1139825"/>
            </a:xfrm>
            <a:custGeom>
              <a:avLst/>
              <a:gdLst/>
              <a:ahLst/>
              <a:cxnLst/>
              <a:rect r="r" b="b" t="t" l="l"/>
              <a:pathLst>
                <a:path h="1139825" w="2825496">
                  <a:moveTo>
                    <a:pt x="2639949" y="1139825"/>
                  </a:moveTo>
                  <a:lnTo>
                    <a:pt x="185547" y="1139825"/>
                  </a:lnTo>
                  <a:cubicBezTo>
                    <a:pt x="83312" y="1139825"/>
                    <a:pt x="0" y="1056513"/>
                    <a:pt x="0" y="954278"/>
                  </a:cubicBezTo>
                  <a:lnTo>
                    <a:pt x="0" y="185547"/>
                  </a:lnTo>
                  <a:cubicBezTo>
                    <a:pt x="0" y="83312"/>
                    <a:pt x="83312" y="0"/>
                    <a:pt x="185547" y="0"/>
                  </a:cubicBezTo>
                  <a:lnTo>
                    <a:pt x="2639949" y="0"/>
                  </a:lnTo>
                  <a:cubicBezTo>
                    <a:pt x="2742184" y="0"/>
                    <a:pt x="2825496" y="83312"/>
                    <a:pt x="2825496" y="185547"/>
                  </a:cubicBezTo>
                  <a:lnTo>
                    <a:pt x="2825496" y="954278"/>
                  </a:lnTo>
                  <a:cubicBezTo>
                    <a:pt x="2825496" y="1056513"/>
                    <a:pt x="2742184" y="1139825"/>
                    <a:pt x="2639949" y="113982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1229361">
            <a:off x="2861729" y="4048341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229361">
            <a:off x="10965090" y="4048341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230000">
            <a:off x="7274162" y="4048341"/>
            <a:ext cx="3877202" cy="168897"/>
          </a:xfrm>
          <a:custGeom>
            <a:avLst/>
            <a:gdLst/>
            <a:ahLst/>
            <a:cxnLst/>
            <a:rect r="r" b="b" t="t" l="l"/>
            <a:pathLst>
              <a:path h="168897" w="3877202">
                <a:moveTo>
                  <a:pt x="0" y="0"/>
                </a:moveTo>
                <a:lnTo>
                  <a:pt x="3877202" y="0"/>
                </a:lnTo>
                <a:lnTo>
                  <a:pt x="3877202" y="168897"/>
                </a:lnTo>
                <a:lnTo>
                  <a:pt x="0" y="168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5" t="0" r="-9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294727" y="2893215"/>
            <a:ext cx="1239575" cy="1239575"/>
          </a:xfrm>
          <a:custGeom>
            <a:avLst/>
            <a:gdLst/>
            <a:ahLst/>
            <a:cxnLst/>
            <a:rect r="r" b="b" t="t" l="l"/>
            <a:pathLst>
              <a:path h="1239575" w="1239575">
                <a:moveTo>
                  <a:pt x="0" y="0"/>
                </a:moveTo>
                <a:lnTo>
                  <a:pt x="1239575" y="0"/>
                </a:lnTo>
                <a:lnTo>
                  <a:pt x="1239575" y="1239575"/>
                </a:lnTo>
                <a:lnTo>
                  <a:pt x="0" y="1239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058146" y="7025647"/>
            <a:ext cx="3771614" cy="2232660"/>
            <a:chOff x="0" y="0"/>
            <a:chExt cx="5028819" cy="29768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28819" cy="2976880"/>
            </a:xfrm>
            <a:custGeom>
              <a:avLst/>
              <a:gdLst/>
              <a:ahLst/>
              <a:cxnLst/>
              <a:rect r="r" b="b" t="t" l="l"/>
              <a:pathLst>
                <a:path h="2976880" w="5028819">
                  <a:moveTo>
                    <a:pt x="4657725" y="2976880"/>
                  </a:moveTo>
                  <a:lnTo>
                    <a:pt x="371094" y="2976880"/>
                  </a:lnTo>
                  <a:cubicBezTo>
                    <a:pt x="166624" y="2976880"/>
                    <a:pt x="0" y="2810256"/>
                    <a:pt x="0" y="2605659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605659"/>
                  </a:lnTo>
                  <a:cubicBezTo>
                    <a:pt x="5028819" y="2810129"/>
                    <a:pt x="4862195" y="2976753"/>
                    <a:pt x="4657725" y="2976753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5884377" y="5936541"/>
            <a:ext cx="2119122" cy="854869"/>
            <a:chOff x="0" y="0"/>
            <a:chExt cx="2825496" cy="113982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825496" cy="1139825"/>
            </a:xfrm>
            <a:custGeom>
              <a:avLst/>
              <a:gdLst/>
              <a:ahLst/>
              <a:cxnLst/>
              <a:rect r="r" b="b" t="t" l="l"/>
              <a:pathLst>
                <a:path h="1139825" w="2825496">
                  <a:moveTo>
                    <a:pt x="2639949" y="1139825"/>
                  </a:moveTo>
                  <a:lnTo>
                    <a:pt x="185547" y="1139825"/>
                  </a:lnTo>
                  <a:cubicBezTo>
                    <a:pt x="83312" y="1139825"/>
                    <a:pt x="0" y="1056513"/>
                    <a:pt x="0" y="954278"/>
                  </a:cubicBezTo>
                  <a:lnTo>
                    <a:pt x="0" y="185547"/>
                  </a:lnTo>
                  <a:cubicBezTo>
                    <a:pt x="0" y="83312"/>
                    <a:pt x="83312" y="0"/>
                    <a:pt x="185547" y="0"/>
                  </a:cubicBezTo>
                  <a:lnTo>
                    <a:pt x="2639949" y="0"/>
                  </a:lnTo>
                  <a:cubicBezTo>
                    <a:pt x="2742184" y="0"/>
                    <a:pt x="2825496" y="83312"/>
                    <a:pt x="2825496" y="185547"/>
                  </a:cubicBezTo>
                  <a:lnTo>
                    <a:pt x="2825496" y="954278"/>
                  </a:lnTo>
                  <a:cubicBezTo>
                    <a:pt x="2825496" y="1056513"/>
                    <a:pt x="2742184" y="1139825"/>
                    <a:pt x="2639949" y="1139825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324174" y="4464217"/>
            <a:ext cx="1239575" cy="1239575"/>
          </a:xfrm>
          <a:custGeom>
            <a:avLst/>
            <a:gdLst/>
            <a:ahLst/>
            <a:cxnLst/>
            <a:rect r="r" b="b" t="t" l="l"/>
            <a:pathLst>
              <a:path h="1239575" w="1239575">
                <a:moveTo>
                  <a:pt x="0" y="0"/>
                </a:moveTo>
                <a:lnTo>
                  <a:pt x="1239575" y="0"/>
                </a:lnTo>
                <a:lnTo>
                  <a:pt x="1239575" y="1239575"/>
                </a:lnTo>
                <a:lnTo>
                  <a:pt x="0" y="1239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9087593" y="5454644"/>
            <a:ext cx="3771614" cy="1977200"/>
            <a:chOff x="0" y="0"/>
            <a:chExt cx="5028819" cy="263626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028819" cy="2636266"/>
            </a:xfrm>
            <a:custGeom>
              <a:avLst/>
              <a:gdLst/>
              <a:ahLst/>
              <a:cxnLst/>
              <a:rect r="r" b="b" t="t" l="l"/>
              <a:pathLst>
                <a:path h="2636266" w="5028819">
                  <a:moveTo>
                    <a:pt x="4657725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265045"/>
                  </a:lnTo>
                  <a:cubicBezTo>
                    <a:pt x="5028819" y="2469515"/>
                    <a:pt x="4862195" y="2636139"/>
                    <a:pt x="4657725" y="26361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913824" y="4365539"/>
            <a:ext cx="2119122" cy="854869"/>
            <a:chOff x="0" y="0"/>
            <a:chExt cx="2825496" cy="113982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825496" cy="1139825"/>
            </a:xfrm>
            <a:custGeom>
              <a:avLst/>
              <a:gdLst/>
              <a:ahLst/>
              <a:cxnLst/>
              <a:rect r="r" b="b" t="t" l="l"/>
              <a:pathLst>
                <a:path h="1139825" w="2825496">
                  <a:moveTo>
                    <a:pt x="2639949" y="1139825"/>
                  </a:moveTo>
                  <a:lnTo>
                    <a:pt x="185547" y="1139825"/>
                  </a:lnTo>
                  <a:cubicBezTo>
                    <a:pt x="83312" y="1139825"/>
                    <a:pt x="0" y="1056513"/>
                    <a:pt x="0" y="954278"/>
                  </a:cubicBezTo>
                  <a:lnTo>
                    <a:pt x="0" y="185547"/>
                  </a:lnTo>
                  <a:cubicBezTo>
                    <a:pt x="0" y="83312"/>
                    <a:pt x="83312" y="0"/>
                    <a:pt x="185547" y="0"/>
                  </a:cubicBezTo>
                  <a:lnTo>
                    <a:pt x="2639949" y="0"/>
                  </a:lnTo>
                  <a:cubicBezTo>
                    <a:pt x="2742184" y="0"/>
                    <a:pt x="2825496" y="83312"/>
                    <a:pt x="2825496" y="185547"/>
                  </a:cubicBezTo>
                  <a:lnTo>
                    <a:pt x="2825496" y="954278"/>
                  </a:lnTo>
                  <a:cubicBezTo>
                    <a:pt x="2825496" y="1056513"/>
                    <a:pt x="2742184" y="1139825"/>
                    <a:pt x="2639949" y="113982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0353620" y="2893215"/>
            <a:ext cx="1239575" cy="1239575"/>
          </a:xfrm>
          <a:custGeom>
            <a:avLst/>
            <a:gdLst/>
            <a:ahLst/>
            <a:cxnLst/>
            <a:rect r="r" b="b" t="t" l="l"/>
            <a:pathLst>
              <a:path h="1239575" w="1239575">
                <a:moveTo>
                  <a:pt x="0" y="0"/>
                </a:moveTo>
                <a:lnTo>
                  <a:pt x="1239575" y="0"/>
                </a:lnTo>
                <a:lnTo>
                  <a:pt x="1239575" y="1239575"/>
                </a:lnTo>
                <a:lnTo>
                  <a:pt x="0" y="1239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3117039" y="7025647"/>
            <a:ext cx="3771614" cy="1977200"/>
            <a:chOff x="0" y="0"/>
            <a:chExt cx="5028819" cy="263626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028819" cy="2636266"/>
            </a:xfrm>
            <a:custGeom>
              <a:avLst/>
              <a:gdLst/>
              <a:ahLst/>
              <a:cxnLst/>
              <a:rect r="r" b="b" t="t" l="l"/>
              <a:pathLst>
                <a:path h="2636266" w="5028819">
                  <a:moveTo>
                    <a:pt x="4657725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265045"/>
                  </a:lnTo>
                  <a:cubicBezTo>
                    <a:pt x="5028819" y="2469515"/>
                    <a:pt x="4862195" y="2636139"/>
                    <a:pt x="4657725" y="263613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3943270" y="5936541"/>
            <a:ext cx="2119122" cy="854869"/>
            <a:chOff x="0" y="0"/>
            <a:chExt cx="2825496" cy="113982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825496" cy="1139825"/>
            </a:xfrm>
            <a:custGeom>
              <a:avLst/>
              <a:gdLst/>
              <a:ahLst/>
              <a:cxnLst/>
              <a:rect r="r" b="b" t="t" l="l"/>
              <a:pathLst>
                <a:path h="1139825" w="2825496">
                  <a:moveTo>
                    <a:pt x="2639949" y="1139825"/>
                  </a:moveTo>
                  <a:lnTo>
                    <a:pt x="185547" y="1139825"/>
                  </a:lnTo>
                  <a:cubicBezTo>
                    <a:pt x="83312" y="1139825"/>
                    <a:pt x="0" y="1056513"/>
                    <a:pt x="0" y="954278"/>
                  </a:cubicBezTo>
                  <a:lnTo>
                    <a:pt x="0" y="185547"/>
                  </a:lnTo>
                  <a:cubicBezTo>
                    <a:pt x="0" y="83312"/>
                    <a:pt x="83312" y="0"/>
                    <a:pt x="185547" y="0"/>
                  </a:cubicBezTo>
                  <a:lnTo>
                    <a:pt x="2639949" y="0"/>
                  </a:lnTo>
                  <a:cubicBezTo>
                    <a:pt x="2742184" y="0"/>
                    <a:pt x="2825496" y="83312"/>
                    <a:pt x="2825496" y="185547"/>
                  </a:cubicBezTo>
                  <a:lnTo>
                    <a:pt x="2825496" y="954278"/>
                  </a:lnTo>
                  <a:cubicBezTo>
                    <a:pt x="2825496" y="1056513"/>
                    <a:pt x="2742184" y="1139825"/>
                    <a:pt x="2639949" y="1139825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4383066" y="4464217"/>
            <a:ext cx="1239575" cy="1239575"/>
          </a:xfrm>
          <a:custGeom>
            <a:avLst/>
            <a:gdLst/>
            <a:ahLst/>
            <a:cxnLst/>
            <a:rect r="r" b="b" t="t" l="l"/>
            <a:pathLst>
              <a:path h="1239575" w="1239575">
                <a:moveTo>
                  <a:pt x="0" y="0"/>
                </a:moveTo>
                <a:lnTo>
                  <a:pt x="1239575" y="0"/>
                </a:lnTo>
                <a:lnTo>
                  <a:pt x="1239575" y="1239575"/>
                </a:lnTo>
                <a:lnTo>
                  <a:pt x="0" y="12395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606732" y="3193642"/>
            <a:ext cx="615567" cy="638721"/>
          </a:xfrm>
          <a:custGeom>
            <a:avLst/>
            <a:gdLst/>
            <a:ahLst/>
            <a:cxnLst/>
            <a:rect r="r" b="b" t="t" l="l"/>
            <a:pathLst>
              <a:path h="638721" w="615567">
                <a:moveTo>
                  <a:pt x="0" y="0"/>
                </a:moveTo>
                <a:lnTo>
                  <a:pt x="615567" y="0"/>
                </a:lnTo>
                <a:lnTo>
                  <a:pt x="615567" y="638721"/>
                </a:lnTo>
                <a:lnTo>
                  <a:pt x="0" y="638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411" r="0" b="-411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0662264" y="3201858"/>
            <a:ext cx="622288" cy="622288"/>
          </a:xfrm>
          <a:custGeom>
            <a:avLst/>
            <a:gdLst/>
            <a:ahLst/>
            <a:cxnLst/>
            <a:rect r="r" b="b" t="t" l="l"/>
            <a:pathLst>
              <a:path h="622288" w="622288">
                <a:moveTo>
                  <a:pt x="0" y="0"/>
                </a:moveTo>
                <a:lnTo>
                  <a:pt x="622288" y="0"/>
                </a:lnTo>
                <a:lnTo>
                  <a:pt x="622288" y="622288"/>
                </a:lnTo>
                <a:lnTo>
                  <a:pt x="0" y="6222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3281796" y="882708"/>
            <a:ext cx="9976942" cy="1155946"/>
            <a:chOff x="0" y="0"/>
            <a:chExt cx="13302589" cy="15412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3302590" cy="1541262"/>
            </a:xfrm>
            <a:custGeom>
              <a:avLst/>
              <a:gdLst/>
              <a:ahLst/>
              <a:cxnLst/>
              <a:rect r="r" b="b" t="t" l="l"/>
              <a:pathLst>
                <a:path h="1541262" w="13302590">
                  <a:moveTo>
                    <a:pt x="0" y="0"/>
                  </a:moveTo>
                  <a:lnTo>
                    <a:pt x="13302590" y="0"/>
                  </a:lnTo>
                  <a:lnTo>
                    <a:pt x="13302590" y="1541262"/>
                  </a:lnTo>
                  <a:lnTo>
                    <a:pt x="0" y="15412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0"/>
              <a:ext cx="13302589" cy="163651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698"/>
                </a:lnSpc>
              </a:pPr>
              <a:r>
                <a:rPr lang="en-US" b="true" sz="5498" spc="175">
                  <a:solidFill>
                    <a:srgbClr val="8C52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PROJECT EXCELLENCE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344998" y="7182014"/>
            <a:ext cx="3469160" cy="1682115"/>
            <a:chOff x="0" y="0"/>
            <a:chExt cx="4625547" cy="224282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625547" cy="2242820"/>
            </a:xfrm>
            <a:custGeom>
              <a:avLst/>
              <a:gdLst/>
              <a:ahLst/>
              <a:cxnLst/>
              <a:rect r="r" b="b" t="t" l="l"/>
              <a:pathLst>
                <a:path h="2242820" w="4625547">
                  <a:moveTo>
                    <a:pt x="0" y="0"/>
                  </a:moveTo>
                  <a:lnTo>
                    <a:pt x="4625547" y="0"/>
                  </a:lnTo>
                  <a:lnTo>
                    <a:pt x="4625547" y="2242820"/>
                  </a:lnTo>
                  <a:lnTo>
                    <a:pt x="0" y="22428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4625547" cy="22809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financing comes from the founder's personal resources.</a:t>
              </a: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-1700518" y="-1346835"/>
            <a:ext cx="4063365" cy="4114800"/>
          </a:xfrm>
          <a:custGeom>
            <a:avLst/>
            <a:gdLst/>
            <a:ahLst/>
            <a:cxnLst/>
            <a:rect r="r" b="b" t="t" l="l"/>
            <a:pathLst>
              <a:path h="4114800" w="4063365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64" t="0" r="-164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6290017" y="8056409"/>
            <a:ext cx="2827278" cy="2565755"/>
          </a:xfrm>
          <a:custGeom>
            <a:avLst/>
            <a:gdLst/>
            <a:ahLst/>
            <a:cxnLst/>
            <a:rect r="r" b="b" t="t" l="l"/>
            <a:pathLst>
              <a:path h="2565755" w="2827278">
                <a:moveTo>
                  <a:pt x="0" y="0"/>
                </a:moveTo>
                <a:lnTo>
                  <a:pt x="2827278" y="0"/>
                </a:lnTo>
                <a:lnTo>
                  <a:pt x="2827278" y="2565755"/>
                </a:lnTo>
                <a:lnTo>
                  <a:pt x="0" y="25657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1235975">
            <a:off x="-1096095" y="9271011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50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94" t="0" r="-94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6155674" y="9582150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890154" y="4632272"/>
            <a:ext cx="530188" cy="321426"/>
          </a:xfrm>
          <a:custGeom>
            <a:avLst/>
            <a:gdLst/>
            <a:ahLst/>
            <a:cxnLst/>
            <a:rect r="r" b="b" t="t" l="l"/>
            <a:pathLst>
              <a:path h="321426" w="530188">
                <a:moveTo>
                  <a:pt x="0" y="0"/>
                </a:moveTo>
                <a:lnTo>
                  <a:pt x="530188" y="0"/>
                </a:lnTo>
                <a:lnTo>
                  <a:pt x="530188" y="321426"/>
                </a:lnTo>
                <a:lnTo>
                  <a:pt x="0" y="32142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-1546" r="0" b="-1546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4649923" y="4679558"/>
            <a:ext cx="698681" cy="808893"/>
          </a:xfrm>
          <a:custGeom>
            <a:avLst/>
            <a:gdLst/>
            <a:ahLst/>
            <a:cxnLst/>
            <a:rect r="r" b="b" t="t" l="l"/>
            <a:pathLst>
              <a:path h="808893" w="698681">
                <a:moveTo>
                  <a:pt x="0" y="0"/>
                </a:moveTo>
                <a:lnTo>
                  <a:pt x="698681" y="0"/>
                </a:lnTo>
                <a:lnTo>
                  <a:pt x="698681" y="808893"/>
                </a:lnTo>
                <a:lnTo>
                  <a:pt x="0" y="808893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395" t="0" r="-395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645850" y="4755084"/>
            <a:ext cx="657842" cy="657842"/>
          </a:xfrm>
          <a:custGeom>
            <a:avLst/>
            <a:gdLst/>
            <a:ahLst/>
            <a:cxnLst/>
            <a:rect r="r" b="b" t="t" l="l"/>
            <a:pathLst>
              <a:path h="657842" w="657842">
                <a:moveTo>
                  <a:pt x="0" y="0"/>
                </a:moveTo>
                <a:lnTo>
                  <a:pt x="657842" y="0"/>
                </a:lnTo>
                <a:lnTo>
                  <a:pt x="657842" y="657842"/>
                </a:lnTo>
                <a:lnTo>
                  <a:pt x="0" y="65784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0" id="50"/>
          <p:cNvGrpSpPr/>
          <p:nvPr/>
        </p:nvGrpSpPr>
        <p:grpSpPr>
          <a:xfrm rot="0">
            <a:off x="2133756" y="4547240"/>
            <a:ext cx="1561518" cy="497125"/>
            <a:chOff x="0" y="0"/>
            <a:chExt cx="2082024" cy="66283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2082024" cy="662833"/>
            </a:xfrm>
            <a:custGeom>
              <a:avLst/>
              <a:gdLst/>
              <a:ahLst/>
              <a:cxnLst/>
              <a:rect r="r" b="b" t="t" l="l"/>
              <a:pathLst>
                <a:path h="662833" w="2082024">
                  <a:moveTo>
                    <a:pt x="0" y="0"/>
                  </a:moveTo>
                  <a:lnTo>
                    <a:pt x="2082024" y="0"/>
                  </a:lnTo>
                  <a:lnTo>
                    <a:pt x="20820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20820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123106" y="5778382"/>
            <a:ext cx="3677866" cy="1401766"/>
            <a:chOff x="0" y="0"/>
            <a:chExt cx="4903821" cy="1869021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4903821" cy="1869021"/>
            </a:xfrm>
            <a:custGeom>
              <a:avLst/>
              <a:gdLst/>
              <a:ahLst/>
              <a:cxnLst/>
              <a:rect r="r" b="b" t="t" l="l"/>
              <a:pathLst>
                <a:path h="1869021" w="4903821">
                  <a:moveTo>
                    <a:pt x="0" y="0"/>
                  </a:moveTo>
                  <a:lnTo>
                    <a:pt x="4903821" y="0"/>
                  </a:lnTo>
                  <a:lnTo>
                    <a:pt x="4903821" y="1869021"/>
                  </a:lnTo>
                  <a:lnTo>
                    <a:pt x="0" y="18690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38100"/>
              <a:ext cx="4903821" cy="19071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695"/>
                </a:lnSpc>
              </a:pPr>
              <a:r>
                <a:rPr lang="en-US" b="true" sz="1925" spc="60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founder brings with them 9 years of invaluable experience in the realm of private education.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5816017" y="6118243"/>
            <a:ext cx="2255888" cy="497125"/>
            <a:chOff x="0" y="0"/>
            <a:chExt cx="3007851" cy="662833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02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5282198" y="7102847"/>
            <a:ext cx="3452970" cy="2101215"/>
            <a:chOff x="0" y="0"/>
            <a:chExt cx="4603960" cy="280162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4603960" cy="2801620"/>
            </a:xfrm>
            <a:custGeom>
              <a:avLst/>
              <a:gdLst/>
              <a:ahLst/>
              <a:cxnLst/>
              <a:rect r="r" b="b" t="t" l="l"/>
              <a:pathLst>
                <a:path h="2801620" w="4603960">
                  <a:moveTo>
                    <a:pt x="0" y="0"/>
                  </a:moveTo>
                  <a:lnTo>
                    <a:pt x="4603960" y="0"/>
                  </a:lnTo>
                  <a:lnTo>
                    <a:pt x="4603960" y="2801620"/>
                  </a:lnTo>
                  <a:lnTo>
                    <a:pt x="0" y="28016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38100"/>
              <a:ext cx="4603960" cy="28397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Robust processes empower you to dedicate your entire focus to the project.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9845464" y="4547240"/>
            <a:ext cx="2255888" cy="497125"/>
            <a:chOff x="0" y="0"/>
            <a:chExt cx="3007851" cy="662833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03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9212763" y="5696682"/>
            <a:ext cx="3571949" cy="1263015"/>
            <a:chOff x="0" y="0"/>
            <a:chExt cx="4762599" cy="168402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4762599" cy="1684020"/>
            </a:xfrm>
            <a:custGeom>
              <a:avLst/>
              <a:gdLst/>
              <a:ahLst/>
              <a:cxnLst/>
              <a:rect r="r" b="b" t="t" l="l"/>
              <a:pathLst>
                <a:path h="1684020" w="4762599">
                  <a:moveTo>
                    <a:pt x="0" y="0"/>
                  </a:moveTo>
                  <a:lnTo>
                    <a:pt x="4762599" y="0"/>
                  </a:lnTo>
                  <a:lnTo>
                    <a:pt x="4762599" y="1684020"/>
                  </a:lnTo>
                  <a:lnTo>
                    <a:pt x="0" y="16840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38100"/>
              <a:ext cx="4762599" cy="17221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065"/>
                </a:lnSpc>
              </a:pPr>
              <a:r>
                <a:rPr lang="en-US" b="true" sz="2190" spc="69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Developers operate with well-defined plans and sprints.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3874910" y="6118243"/>
            <a:ext cx="2255888" cy="497125"/>
            <a:chOff x="0" y="0"/>
            <a:chExt cx="3007851" cy="662833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04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91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8717" y="-1340813"/>
            <a:ext cx="18966338" cy="6366115"/>
          </a:xfrm>
          <a:custGeom>
            <a:avLst/>
            <a:gdLst/>
            <a:ahLst/>
            <a:cxnLst/>
            <a:rect r="r" b="b" t="t" l="l"/>
            <a:pathLst>
              <a:path h="6366115" w="18966338">
                <a:moveTo>
                  <a:pt x="0" y="0"/>
                </a:moveTo>
                <a:lnTo>
                  <a:pt x="18966338" y="0"/>
                </a:lnTo>
                <a:lnTo>
                  <a:pt x="18966338" y="6366115"/>
                </a:lnTo>
                <a:lnTo>
                  <a:pt x="0" y="6366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8" r="0" b="-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85591" y="2476981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09024" y="2583802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39169" y="6447065"/>
            <a:ext cx="18966338" cy="6366115"/>
          </a:xfrm>
          <a:custGeom>
            <a:avLst/>
            <a:gdLst/>
            <a:ahLst/>
            <a:cxnLst/>
            <a:rect r="r" b="b" t="t" l="l"/>
            <a:pathLst>
              <a:path h="6366115" w="18966338">
                <a:moveTo>
                  <a:pt x="0" y="0"/>
                </a:moveTo>
                <a:lnTo>
                  <a:pt x="18966338" y="0"/>
                </a:lnTo>
                <a:lnTo>
                  <a:pt x="18966338" y="6366115"/>
                </a:lnTo>
                <a:lnTo>
                  <a:pt x="0" y="6366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8" r="0" b="-2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70600" y="7121600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07814" y="6916617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902332" y="7211661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" t="0" r="-3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039669" y="3340946"/>
            <a:ext cx="4001995" cy="1395984"/>
            <a:chOff x="0" y="0"/>
            <a:chExt cx="5335994" cy="186131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35905" cy="1861312"/>
            </a:xfrm>
            <a:custGeom>
              <a:avLst/>
              <a:gdLst/>
              <a:ahLst/>
              <a:cxnLst/>
              <a:rect r="r" b="b" t="t" l="l"/>
              <a:pathLst>
                <a:path h="1861312" w="5335905">
                  <a:moveTo>
                    <a:pt x="5002276" y="1861312"/>
                  </a:moveTo>
                  <a:lnTo>
                    <a:pt x="333629" y="1861312"/>
                  </a:lnTo>
                  <a:cubicBezTo>
                    <a:pt x="149733" y="1861312"/>
                    <a:pt x="0" y="1718691"/>
                    <a:pt x="0" y="1543558"/>
                  </a:cubicBezTo>
                  <a:lnTo>
                    <a:pt x="0" y="317754"/>
                  </a:lnTo>
                  <a:cubicBezTo>
                    <a:pt x="0" y="142621"/>
                    <a:pt x="149733" y="0"/>
                    <a:pt x="333629" y="0"/>
                  </a:cubicBezTo>
                  <a:lnTo>
                    <a:pt x="5002276" y="0"/>
                  </a:lnTo>
                  <a:cubicBezTo>
                    <a:pt x="5186172" y="0"/>
                    <a:pt x="5335905" y="142621"/>
                    <a:pt x="5335905" y="317754"/>
                  </a:cubicBezTo>
                  <a:lnTo>
                    <a:pt x="5335905" y="1543431"/>
                  </a:lnTo>
                  <a:cubicBezTo>
                    <a:pt x="5335905" y="1718564"/>
                    <a:pt x="5186172" y="1861185"/>
                    <a:pt x="5002276" y="186118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1700518" y="-1346835"/>
            <a:ext cx="4063365" cy="4114800"/>
          </a:xfrm>
          <a:custGeom>
            <a:avLst/>
            <a:gdLst/>
            <a:ahLst/>
            <a:cxnLst/>
            <a:rect r="r" b="b" t="t" l="l"/>
            <a:pathLst>
              <a:path h="4114800" w="4063365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64" t="0" r="-164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039669" y="2450649"/>
            <a:ext cx="3811238" cy="695897"/>
            <a:chOff x="0" y="0"/>
            <a:chExt cx="5081651" cy="9278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081651" cy="927862"/>
            </a:xfrm>
            <a:custGeom>
              <a:avLst/>
              <a:gdLst/>
              <a:ahLst/>
              <a:cxnLst/>
              <a:rect r="r" b="b" t="t" l="l"/>
              <a:pathLst>
                <a:path h="927862" w="5081651">
                  <a:moveTo>
                    <a:pt x="4906772" y="927735"/>
                  </a:moveTo>
                  <a:lnTo>
                    <a:pt x="174879" y="927735"/>
                  </a:lnTo>
                  <a:cubicBezTo>
                    <a:pt x="78486" y="927735"/>
                    <a:pt x="0" y="849249"/>
                    <a:pt x="0" y="752983"/>
                  </a:cubicBezTo>
                  <a:lnTo>
                    <a:pt x="0" y="174879"/>
                  </a:lnTo>
                  <a:cubicBezTo>
                    <a:pt x="0" y="78486"/>
                    <a:pt x="78486" y="0"/>
                    <a:pt x="174879" y="0"/>
                  </a:cubicBezTo>
                  <a:lnTo>
                    <a:pt x="4906772" y="0"/>
                  </a:lnTo>
                  <a:cubicBezTo>
                    <a:pt x="5003165" y="0"/>
                    <a:pt x="5081651" y="78486"/>
                    <a:pt x="5081651" y="174879"/>
                  </a:cubicBezTo>
                  <a:lnTo>
                    <a:pt x="5081651" y="752983"/>
                  </a:lnTo>
                  <a:cubicBezTo>
                    <a:pt x="5081651" y="849376"/>
                    <a:pt x="5003165" y="927862"/>
                    <a:pt x="4906772" y="927862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5400000">
            <a:off x="703542" y="4010383"/>
            <a:ext cx="2588689" cy="165051"/>
          </a:xfrm>
          <a:custGeom>
            <a:avLst/>
            <a:gdLst/>
            <a:ahLst/>
            <a:cxnLst/>
            <a:rect r="r" b="b" t="t" l="l"/>
            <a:pathLst>
              <a:path h="165051" w="2588689">
                <a:moveTo>
                  <a:pt x="0" y="0"/>
                </a:moveTo>
                <a:lnTo>
                  <a:pt x="2588689" y="0"/>
                </a:lnTo>
                <a:lnTo>
                  <a:pt x="2588689" y="165051"/>
                </a:lnTo>
                <a:lnTo>
                  <a:pt x="0" y="165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6597" r="0" b="-206597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8470790" y="3897758"/>
            <a:ext cx="2588689" cy="165051"/>
          </a:xfrm>
          <a:custGeom>
            <a:avLst/>
            <a:gdLst/>
            <a:ahLst/>
            <a:cxnLst/>
            <a:rect r="r" b="b" t="t" l="l"/>
            <a:pathLst>
              <a:path h="165051" w="2588689">
                <a:moveTo>
                  <a:pt x="0" y="0"/>
                </a:moveTo>
                <a:lnTo>
                  <a:pt x="2588689" y="0"/>
                </a:lnTo>
                <a:lnTo>
                  <a:pt x="2588689" y="165051"/>
                </a:lnTo>
                <a:lnTo>
                  <a:pt x="0" y="165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6597" r="0" b="-206597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488917" y="2450649"/>
            <a:ext cx="1375887" cy="2286285"/>
            <a:chOff x="0" y="0"/>
            <a:chExt cx="1834515" cy="30483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34515" cy="3048381"/>
            </a:xfrm>
            <a:custGeom>
              <a:avLst/>
              <a:gdLst/>
              <a:ahLst/>
              <a:cxnLst/>
              <a:rect r="r" b="b" t="t" l="l"/>
              <a:pathLst>
                <a:path h="3048381" w="1834515">
                  <a:moveTo>
                    <a:pt x="1505077" y="3048381"/>
                  </a:moveTo>
                  <a:lnTo>
                    <a:pt x="329311" y="3048381"/>
                  </a:lnTo>
                  <a:cubicBezTo>
                    <a:pt x="147828" y="3048381"/>
                    <a:pt x="0" y="2900553"/>
                    <a:pt x="0" y="2719070"/>
                  </a:cubicBezTo>
                  <a:lnTo>
                    <a:pt x="0" y="329311"/>
                  </a:lnTo>
                  <a:cubicBezTo>
                    <a:pt x="0" y="147828"/>
                    <a:pt x="147828" y="0"/>
                    <a:pt x="329311" y="0"/>
                  </a:cubicBezTo>
                  <a:lnTo>
                    <a:pt x="1505204" y="0"/>
                  </a:lnTo>
                  <a:cubicBezTo>
                    <a:pt x="1686687" y="0"/>
                    <a:pt x="1834515" y="147828"/>
                    <a:pt x="1834515" y="329311"/>
                  </a:cubicBezTo>
                  <a:lnTo>
                    <a:pt x="1834515" y="2719070"/>
                  </a:lnTo>
                  <a:cubicBezTo>
                    <a:pt x="1834515" y="2900553"/>
                    <a:pt x="1686687" y="3048381"/>
                    <a:pt x="1505204" y="3048381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478768" y="7802544"/>
            <a:ext cx="3811143" cy="1395984"/>
            <a:chOff x="0" y="0"/>
            <a:chExt cx="5081524" cy="186131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081524" cy="1861312"/>
            </a:xfrm>
            <a:custGeom>
              <a:avLst/>
              <a:gdLst/>
              <a:ahLst/>
              <a:cxnLst/>
              <a:rect r="r" b="b" t="t" l="l"/>
              <a:pathLst>
                <a:path h="1861312" w="5081524">
                  <a:moveTo>
                    <a:pt x="4763770" y="1861312"/>
                  </a:moveTo>
                  <a:lnTo>
                    <a:pt x="317754" y="1861312"/>
                  </a:lnTo>
                  <a:cubicBezTo>
                    <a:pt x="142621" y="1861312"/>
                    <a:pt x="0" y="1718691"/>
                    <a:pt x="0" y="1543558"/>
                  </a:cubicBezTo>
                  <a:lnTo>
                    <a:pt x="0" y="317754"/>
                  </a:lnTo>
                  <a:cubicBezTo>
                    <a:pt x="0" y="142621"/>
                    <a:pt x="142621" y="0"/>
                    <a:pt x="317754" y="0"/>
                  </a:cubicBezTo>
                  <a:lnTo>
                    <a:pt x="4763770" y="0"/>
                  </a:lnTo>
                  <a:cubicBezTo>
                    <a:pt x="4938903" y="0"/>
                    <a:pt x="5081524" y="142621"/>
                    <a:pt x="5081524" y="317754"/>
                  </a:cubicBezTo>
                  <a:lnTo>
                    <a:pt x="5081524" y="1543431"/>
                  </a:lnTo>
                  <a:cubicBezTo>
                    <a:pt x="5081524" y="1718564"/>
                    <a:pt x="4938903" y="1861185"/>
                    <a:pt x="4763770" y="18611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536666" y="6912246"/>
            <a:ext cx="3811238" cy="695897"/>
            <a:chOff x="0" y="0"/>
            <a:chExt cx="5081651" cy="92786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081651" cy="927862"/>
            </a:xfrm>
            <a:custGeom>
              <a:avLst/>
              <a:gdLst/>
              <a:ahLst/>
              <a:cxnLst/>
              <a:rect r="r" b="b" t="t" l="l"/>
              <a:pathLst>
                <a:path h="927862" w="5081651">
                  <a:moveTo>
                    <a:pt x="4906772" y="927735"/>
                  </a:moveTo>
                  <a:lnTo>
                    <a:pt x="174879" y="927735"/>
                  </a:lnTo>
                  <a:cubicBezTo>
                    <a:pt x="78486" y="927735"/>
                    <a:pt x="0" y="849249"/>
                    <a:pt x="0" y="752983"/>
                  </a:cubicBezTo>
                  <a:lnTo>
                    <a:pt x="0" y="174879"/>
                  </a:lnTo>
                  <a:cubicBezTo>
                    <a:pt x="0" y="78486"/>
                    <a:pt x="78486" y="0"/>
                    <a:pt x="174879" y="0"/>
                  </a:cubicBezTo>
                  <a:lnTo>
                    <a:pt x="4906772" y="0"/>
                  </a:lnTo>
                  <a:cubicBezTo>
                    <a:pt x="5003165" y="0"/>
                    <a:pt x="5081651" y="78486"/>
                    <a:pt x="5081651" y="174879"/>
                  </a:cubicBezTo>
                  <a:lnTo>
                    <a:pt x="5081651" y="752983"/>
                  </a:lnTo>
                  <a:cubicBezTo>
                    <a:pt x="5081651" y="849376"/>
                    <a:pt x="5003165" y="927862"/>
                    <a:pt x="4906772" y="92786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928016" y="6912246"/>
            <a:ext cx="1375887" cy="2286285"/>
            <a:chOff x="0" y="0"/>
            <a:chExt cx="1834515" cy="304838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34515" cy="3048381"/>
            </a:xfrm>
            <a:custGeom>
              <a:avLst/>
              <a:gdLst/>
              <a:ahLst/>
              <a:cxnLst/>
              <a:rect r="r" b="b" t="t" l="l"/>
              <a:pathLst>
                <a:path h="3048381" w="1834515">
                  <a:moveTo>
                    <a:pt x="1505077" y="3048381"/>
                  </a:moveTo>
                  <a:lnTo>
                    <a:pt x="329311" y="3048381"/>
                  </a:lnTo>
                  <a:cubicBezTo>
                    <a:pt x="147828" y="3048381"/>
                    <a:pt x="0" y="2900553"/>
                    <a:pt x="0" y="2719070"/>
                  </a:cubicBezTo>
                  <a:lnTo>
                    <a:pt x="0" y="329311"/>
                  </a:lnTo>
                  <a:cubicBezTo>
                    <a:pt x="0" y="147828"/>
                    <a:pt x="147828" y="0"/>
                    <a:pt x="329311" y="0"/>
                  </a:cubicBezTo>
                  <a:lnTo>
                    <a:pt x="1505204" y="0"/>
                  </a:lnTo>
                  <a:cubicBezTo>
                    <a:pt x="1686687" y="0"/>
                    <a:pt x="1834515" y="147828"/>
                    <a:pt x="1834515" y="329311"/>
                  </a:cubicBezTo>
                  <a:lnTo>
                    <a:pt x="1834515" y="2719070"/>
                  </a:lnTo>
                  <a:cubicBezTo>
                    <a:pt x="1834515" y="2900553"/>
                    <a:pt x="1686687" y="3048381"/>
                    <a:pt x="1505204" y="30483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4" id="24"/>
          <p:cNvSpPr/>
          <p:nvPr/>
        </p:nvSpPr>
        <p:spPr>
          <a:xfrm flipH="true" flipV="false" rot="5400000">
            <a:off x="5171814" y="7559481"/>
            <a:ext cx="2588689" cy="165051"/>
          </a:xfrm>
          <a:custGeom>
            <a:avLst/>
            <a:gdLst/>
            <a:ahLst/>
            <a:cxnLst/>
            <a:rect r="r" b="b" t="t" l="l"/>
            <a:pathLst>
              <a:path h="165051" w="2588689">
                <a:moveTo>
                  <a:pt x="2588689" y="0"/>
                </a:moveTo>
                <a:lnTo>
                  <a:pt x="0" y="0"/>
                </a:lnTo>
                <a:lnTo>
                  <a:pt x="0" y="165051"/>
                </a:lnTo>
                <a:lnTo>
                  <a:pt x="2588689" y="165051"/>
                </a:lnTo>
                <a:lnTo>
                  <a:pt x="25886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6597" r="0" b="-206597"/>
            </a:stretch>
          </a:blipFill>
        </p:spPr>
      </p:sp>
      <p:sp>
        <p:nvSpPr>
          <p:cNvPr name="Freeform 25" id="25"/>
          <p:cNvSpPr/>
          <p:nvPr/>
        </p:nvSpPr>
        <p:spPr>
          <a:xfrm flipH="true" flipV="false" rot="5400000">
            <a:off x="12458663" y="7601751"/>
            <a:ext cx="2588689" cy="165051"/>
          </a:xfrm>
          <a:custGeom>
            <a:avLst/>
            <a:gdLst/>
            <a:ahLst/>
            <a:cxnLst/>
            <a:rect r="r" b="b" t="t" l="l"/>
            <a:pathLst>
              <a:path h="165051" w="2588689">
                <a:moveTo>
                  <a:pt x="2588689" y="0"/>
                </a:moveTo>
                <a:lnTo>
                  <a:pt x="0" y="0"/>
                </a:lnTo>
                <a:lnTo>
                  <a:pt x="0" y="165051"/>
                </a:lnTo>
                <a:lnTo>
                  <a:pt x="2588689" y="165051"/>
                </a:lnTo>
                <a:lnTo>
                  <a:pt x="258868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206597" r="0" b="-206597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0545454" y="3324519"/>
            <a:ext cx="4356838" cy="1395984"/>
            <a:chOff x="0" y="0"/>
            <a:chExt cx="5809117" cy="186131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809107" cy="1861312"/>
            </a:xfrm>
            <a:custGeom>
              <a:avLst/>
              <a:gdLst/>
              <a:ahLst/>
              <a:cxnLst/>
              <a:rect r="r" b="b" t="t" l="l"/>
              <a:pathLst>
                <a:path h="1861312" w="5809107">
                  <a:moveTo>
                    <a:pt x="5445887" y="1861312"/>
                  </a:moveTo>
                  <a:lnTo>
                    <a:pt x="363220" y="1861312"/>
                  </a:lnTo>
                  <a:cubicBezTo>
                    <a:pt x="163068" y="1861312"/>
                    <a:pt x="0" y="1718691"/>
                    <a:pt x="0" y="1543558"/>
                  </a:cubicBezTo>
                  <a:lnTo>
                    <a:pt x="0" y="317754"/>
                  </a:lnTo>
                  <a:cubicBezTo>
                    <a:pt x="0" y="142621"/>
                    <a:pt x="163068" y="0"/>
                    <a:pt x="363220" y="0"/>
                  </a:cubicBezTo>
                  <a:lnTo>
                    <a:pt x="5445887" y="0"/>
                  </a:lnTo>
                  <a:cubicBezTo>
                    <a:pt x="5646039" y="0"/>
                    <a:pt x="5809107" y="142621"/>
                    <a:pt x="5809107" y="317754"/>
                  </a:cubicBezTo>
                  <a:lnTo>
                    <a:pt x="5809107" y="1543431"/>
                  </a:lnTo>
                  <a:cubicBezTo>
                    <a:pt x="5809107" y="1718564"/>
                    <a:pt x="5646039" y="1861185"/>
                    <a:pt x="5445887" y="1861185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545454" y="2434221"/>
            <a:ext cx="4356938" cy="695897"/>
            <a:chOff x="0" y="0"/>
            <a:chExt cx="5809251" cy="92786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809234" cy="927862"/>
            </a:xfrm>
            <a:custGeom>
              <a:avLst/>
              <a:gdLst/>
              <a:ahLst/>
              <a:cxnLst/>
              <a:rect r="r" b="b" t="t" l="l"/>
              <a:pathLst>
                <a:path h="927862" w="5809234">
                  <a:moveTo>
                    <a:pt x="5609336" y="927735"/>
                  </a:moveTo>
                  <a:lnTo>
                    <a:pt x="199898" y="927735"/>
                  </a:lnTo>
                  <a:cubicBezTo>
                    <a:pt x="89662" y="927735"/>
                    <a:pt x="0" y="849249"/>
                    <a:pt x="0" y="752983"/>
                  </a:cubicBezTo>
                  <a:lnTo>
                    <a:pt x="0" y="174879"/>
                  </a:lnTo>
                  <a:cubicBezTo>
                    <a:pt x="0" y="78486"/>
                    <a:pt x="89662" y="0"/>
                    <a:pt x="199898" y="0"/>
                  </a:cubicBezTo>
                  <a:lnTo>
                    <a:pt x="5609336" y="0"/>
                  </a:lnTo>
                  <a:cubicBezTo>
                    <a:pt x="5719572" y="0"/>
                    <a:pt x="5809234" y="78486"/>
                    <a:pt x="5809234" y="174879"/>
                  </a:cubicBezTo>
                  <a:lnTo>
                    <a:pt x="5809234" y="752983"/>
                  </a:lnTo>
                  <a:cubicBezTo>
                    <a:pt x="5809234" y="849376"/>
                    <a:pt x="5719572" y="927862"/>
                    <a:pt x="5609336" y="927862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994703" y="2434221"/>
            <a:ext cx="1375887" cy="2286285"/>
            <a:chOff x="0" y="0"/>
            <a:chExt cx="1834515" cy="304838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834515" cy="3048381"/>
            </a:xfrm>
            <a:custGeom>
              <a:avLst/>
              <a:gdLst/>
              <a:ahLst/>
              <a:cxnLst/>
              <a:rect r="r" b="b" t="t" l="l"/>
              <a:pathLst>
                <a:path h="3048381" w="1834515">
                  <a:moveTo>
                    <a:pt x="1505077" y="3048381"/>
                  </a:moveTo>
                  <a:lnTo>
                    <a:pt x="329311" y="3048381"/>
                  </a:lnTo>
                  <a:cubicBezTo>
                    <a:pt x="147828" y="3048381"/>
                    <a:pt x="0" y="2900553"/>
                    <a:pt x="0" y="2719070"/>
                  </a:cubicBezTo>
                  <a:lnTo>
                    <a:pt x="0" y="329311"/>
                  </a:lnTo>
                  <a:cubicBezTo>
                    <a:pt x="0" y="147828"/>
                    <a:pt x="147828" y="0"/>
                    <a:pt x="329311" y="0"/>
                  </a:cubicBezTo>
                  <a:lnTo>
                    <a:pt x="1505204" y="0"/>
                  </a:lnTo>
                  <a:cubicBezTo>
                    <a:pt x="1686687" y="0"/>
                    <a:pt x="1834515" y="147828"/>
                    <a:pt x="1834515" y="329311"/>
                  </a:cubicBezTo>
                  <a:lnTo>
                    <a:pt x="1834515" y="2719070"/>
                  </a:lnTo>
                  <a:cubicBezTo>
                    <a:pt x="1834515" y="2900553"/>
                    <a:pt x="1686687" y="3048381"/>
                    <a:pt x="1505204" y="3048381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3840476" y="7878744"/>
            <a:ext cx="3811143" cy="1395984"/>
            <a:chOff x="0" y="0"/>
            <a:chExt cx="5081524" cy="186131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081524" cy="1861312"/>
            </a:xfrm>
            <a:custGeom>
              <a:avLst/>
              <a:gdLst/>
              <a:ahLst/>
              <a:cxnLst/>
              <a:rect r="r" b="b" t="t" l="l"/>
              <a:pathLst>
                <a:path h="1861312" w="5081524">
                  <a:moveTo>
                    <a:pt x="4763770" y="1861312"/>
                  </a:moveTo>
                  <a:lnTo>
                    <a:pt x="317754" y="1861312"/>
                  </a:lnTo>
                  <a:cubicBezTo>
                    <a:pt x="142621" y="1861312"/>
                    <a:pt x="0" y="1718691"/>
                    <a:pt x="0" y="1543558"/>
                  </a:cubicBezTo>
                  <a:lnTo>
                    <a:pt x="0" y="317754"/>
                  </a:lnTo>
                  <a:cubicBezTo>
                    <a:pt x="0" y="142621"/>
                    <a:pt x="142621" y="0"/>
                    <a:pt x="317754" y="0"/>
                  </a:cubicBezTo>
                  <a:lnTo>
                    <a:pt x="4763770" y="0"/>
                  </a:lnTo>
                  <a:cubicBezTo>
                    <a:pt x="4938903" y="0"/>
                    <a:pt x="5081524" y="142621"/>
                    <a:pt x="5081524" y="317754"/>
                  </a:cubicBezTo>
                  <a:lnTo>
                    <a:pt x="5081524" y="1543431"/>
                  </a:lnTo>
                  <a:cubicBezTo>
                    <a:pt x="5081524" y="1718564"/>
                    <a:pt x="4938903" y="1861185"/>
                    <a:pt x="4763770" y="186118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3840476" y="6988446"/>
            <a:ext cx="3811238" cy="695897"/>
            <a:chOff x="0" y="0"/>
            <a:chExt cx="5081651" cy="92786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081651" cy="927862"/>
            </a:xfrm>
            <a:custGeom>
              <a:avLst/>
              <a:gdLst/>
              <a:ahLst/>
              <a:cxnLst/>
              <a:rect r="r" b="b" t="t" l="l"/>
              <a:pathLst>
                <a:path h="927862" w="5081651">
                  <a:moveTo>
                    <a:pt x="4906772" y="927735"/>
                  </a:moveTo>
                  <a:lnTo>
                    <a:pt x="174879" y="927735"/>
                  </a:lnTo>
                  <a:cubicBezTo>
                    <a:pt x="78486" y="927735"/>
                    <a:pt x="0" y="849249"/>
                    <a:pt x="0" y="752983"/>
                  </a:cubicBezTo>
                  <a:lnTo>
                    <a:pt x="0" y="174879"/>
                  </a:lnTo>
                  <a:cubicBezTo>
                    <a:pt x="0" y="78486"/>
                    <a:pt x="78486" y="0"/>
                    <a:pt x="174879" y="0"/>
                  </a:cubicBezTo>
                  <a:lnTo>
                    <a:pt x="4906772" y="0"/>
                  </a:lnTo>
                  <a:cubicBezTo>
                    <a:pt x="5003165" y="0"/>
                    <a:pt x="5081651" y="78486"/>
                    <a:pt x="5081651" y="174879"/>
                  </a:cubicBezTo>
                  <a:lnTo>
                    <a:pt x="5081651" y="752983"/>
                  </a:lnTo>
                  <a:cubicBezTo>
                    <a:pt x="5081651" y="849376"/>
                    <a:pt x="5003165" y="927862"/>
                    <a:pt x="4906772" y="92786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289725" y="6988446"/>
            <a:ext cx="1375887" cy="2286285"/>
            <a:chOff x="0" y="0"/>
            <a:chExt cx="1834515" cy="304838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834515" cy="3048381"/>
            </a:xfrm>
            <a:custGeom>
              <a:avLst/>
              <a:gdLst/>
              <a:ahLst/>
              <a:cxnLst/>
              <a:rect r="r" b="b" t="t" l="l"/>
              <a:pathLst>
                <a:path h="3048381" w="1834515">
                  <a:moveTo>
                    <a:pt x="1505077" y="3048381"/>
                  </a:moveTo>
                  <a:lnTo>
                    <a:pt x="329311" y="3048381"/>
                  </a:lnTo>
                  <a:cubicBezTo>
                    <a:pt x="147828" y="3048381"/>
                    <a:pt x="0" y="2900553"/>
                    <a:pt x="0" y="2719070"/>
                  </a:cubicBezTo>
                  <a:lnTo>
                    <a:pt x="0" y="329311"/>
                  </a:lnTo>
                  <a:cubicBezTo>
                    <a:pt x="0" y="147828"/>
                    <a:pt x="147828" y="0"/>
                    <a:pt x="329311" y="0"/>
                  </a:cubicBezTo>
                  <a:lnTo>
                    <a:pt x="1505204" y="0"/>
                  </a:lnTo>
                  <a:cubicBezTo>
                    <a:pt x="1686687" y="0"/>
                    <a:pt x="1834515" y="147828"/>
                    <a:pt x="1834515" y="329311"/>
                  </a:cubicBezTo>
                  <a:lnTo>
                    <a:pt x="1834515" y="2719070"/>
                  </a:lnTo>
                  <a:cubicBezTo>
                    <a:pt x="1834515" y="2900553"/>
                    <a:pt x="1686687" y="3048381"/>
                    <a:pt x="1505204" y="3048381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16518808" y="1694757"/>
            <a:ext cx="2827278" cy="2565755"/>
          </a:xfrm>
          <a:custGeom>
            <a:avLst/>
            <a:gdLst/>
            <a:ahLst/>
            <a:cxnLst/>
            <a:rect r="r" b="b" t="t" l="l"/>
            <a:pathLst>
              <a:path h="2565755" w="2827278">
                <a:moveTo>
                  <a:pt x="0" y="0"/>
                </a:moveTo>
                <a:lnTo>
                  <a:pt x="2827278" y="0"/>
                </a:lnTo>
                <a:lnTo>
                  <a:pt x="2827278" y="2565755"/>
                </a:lnTo>
                <a:lnTo>
                  <a:pt x="0" y="2565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88917" y="5284049"/>
            <a:ext cx="4018833" cy="1037648"/>
          </a:xfrm>
          <a:custGeom>
            <a:avLst/>
            <a:gdLst/>
            <a:ahLst/>
            <a:cxnLst/>
            <a:rect r="r" b="b" t="t" l="l"/>
            <a:pathLst>
              <a:path h="1037648" w="4018833">
                <a:moveTo>
                  <a:pt x="0" y="0"/>
                </a:moveTo>
                <a:lnTo>
                  <a:pt x="4018833" y="0"/>
                </a:lnTo>
                <a:lnTo>
                  <a:pt x="4018833" y="1037648"/>
                </a:lnTo>
                <a:lnTo>
                  <a:pt x="0" y="1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18" r="0" b="-18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100708" y="5284049"/>
            <a:ext cx="4390056" cy="1037648"/>
          </a:xfrm>
          <a:custGeom>
            <a:avLst/>
            <a:gdLst/>
            <a:ahLst/>
            <a:cxnLst/>
            <a:rect r="r" b="b" t="t" l="l"/>
            <a:pathLst>
              <a:path h="1037648" w="4390056">
                <a:moveTo>
                  <a:pt x="0" y="0"/>
                </a:moveTo>
                <a:lnTo>
                  <a:pt x="4390056" y="0"/>
                </a:lnTo>
                <a:lnTo>
                  <a:pt x="4390056" y="1037648"/>
                </a:lnTo>
                <a:lnTo>
                  <a:pt x="0" y="1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16" r="0" b="-16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8170696" y="5284049"/>
            <a:ext cx="3887804" cy="1037648"/>
          </a:xfrm>
          <a:custGeom>
            <a:avLst/>
            <a:gdLst/>
            <a:ahLst/>
            <a:cxnLst/>
            <a:rect r="r" b="b" t="t" l="l"/>
            <a:pathLst>
              <a:path h="1037648" w="3887804">
                <a:moveTo>
                  <a:pt x="0" y="0"/>
                </a:moveTo>
                <a:lnTo>
                  <a:pt x="3887804" y="0"/>
                </a:lnTo>
                <a:lnTo>
                  <a:pt x="3887804" y="1037648"/>
                </a:lnTo>
                <a:lnTo>
                  <a:pt x="0" y="1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74" t="0" r="-74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753509" y="5284049"/>
            <a:ext cx="5505791" cy="1037648"/>
          </a:xfrm>
          <a:custGeom>
            <a:avLst/>
            <a:gdLst/>
            <a:ahLst/>
            <a:cxnLst/>
            <a:rect r="r" b="b" t="t" l="l"/>
            <a:pathLst>
              <a:path h="1037648" w="5505791">
                <a:moveTo>
                  <a:pt x="0" y="0"/>
                </a:moveTo>
                <a:lnTo>
                  <a:pt x="5505791" y="0"/>
                </a:lnTo>
                <a:lnTo>
                  <a:pt x="5505791" y="1037648"/>
                </a:lnTo>
                <a:lnTo>
                  <a:pt x="0" y="1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55" t="0" r="-55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1235975">
            <a:off x="-1096095" y="9271011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50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94" t="0" r="-94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9918652" y="9582150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384357" y="1028700"/>
            <a:ext cx="530188" cy="321426"/>
          </a:xfrm>
          <a:custGeom>
            <a:avLst/>
            <a:gdLst/>
            <a:ahLst/>
            <a:cxnLst/>
            <a:rect r="r" b="b" t="t" l="l"/>
            <a:pathLst>
              <a:path h="321426" w="530188">
                <a:moveTo>
                  <a:pt x="0" y="0"/>
                </a:moveTo>
                <a:lnTo>
                  <a:pt x="530188" y="0"/>
                </a:lnTo>
                <a:lnTo>
                  <a:pt x="530188" y="321426"/>
                </a:lnTo>
                <a:lnTo>
                  <a:pt x="0" y="3214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-1546" r="0" b="-1546"/>
            </a:stretch>
          </a:blipFill>
        </p:spPr>
      </p:sp>
      <p:grpSp>
        <p:nvGrpSpPr>
          <p:cNvPr name="Group 49" id="49"/>
          <p:cNvGrpSpPr/>
          <p:nvPr/>
        </p:nvGrpSpPr>
        <p:grpSpPr>
          <a:xfrm rot="0">
            <a:off x="5282198" y="529590"/>
            <a:ext cx="7723604" cy="1184912"/>
            <a:chOff x="0" y="0"/>
            <a:chExt cx="10298139" cy="157988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0298139" cy="1579883"/>
            </a:xfrm>
            <a:custGeom>
              <a:avLst/>
              <a:gdLst/>
              <a:ahLst/>
              <a:cxnLst/>
              <a:rect r="r" b="b" t="t" l="l"/>
              <a:pathLst>
                <a:path h="1579883" w="10298139">
                  <a:moveTo>
                    <a:pt x="0" y="0"/>
                  </a:moveTo>
                  <a:lnTo>
                    <a:pt x="10298139" y="0"/>
                  </a:lnTo>
                  <a:lnTo>
                    <a:pt x="10298139" y="1579883"/>
                  </a:lnTo>
                  <a:lnTo>
                    <a:pt x="0" y="15798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76200"/>
              <a:ext cx="10298139" cy="16560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674"/>
                </a:lnSpc>
              </a:pPr>
              <a:r>
                <a:rPr lang="en-US" b="true" sz="4052" spc="128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ROAD MAP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2251862" y="2552819"/>
            <a:ext cx="2255888" cy="497125"/>
            <a:chOff x="0" y="0"/>
            <a:chExt cx="3007851" cy="66283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Q3 2025 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2164730" y="3411735"/>
            <a:ext cx="3876971" cy="450850"/>
            <a:chOff x="0" y="0"/>
            <a:chExt cx="5169295" cy="60113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5169295" cy="601133"/>
            </a:xfrm>
            <a:custGeom>
              <a:avLst/>
              <a:gdLst/>
              <a:ahLst/>
              <a:cxnLst/>
              <a:rect r="r" b="b" t="t" l="l"/>
              <a:pathLst>
                <a:path h="601133" w="5169295">
                  <a:moveTo>
                    <a:pt x="0" y="0"/>
                  </a:moveTo>
                  <a:lnTo>
                    <a:pt x="5169295" y="0"/>
                  </a:lnTo>
                  <a:lnTo>
                    <a:pt x="5169295" y="601133"/>
                  </a:lnTo>
                  <a:lnTo>
                    <a:pt x="0" y="601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5169295" cy="6392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74"/>
                </a:lnSpc>
              </a:pPr>
              <a:r>
                <a:rPr lang="en-US" sz="1910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Embark on a journey in Ukraine.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619946" y="3094013"/>
            <a:ext cx="1113755" cy="904415"/>
            <a:chOff x="0" y="0"/>
            <a:chExt cx="1485007" cy="1205887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485007" cy="1205887"/>
            </a:xfrm>
            <a:custGeom>
              <a:avLst/>
              <a:gdLst/>
              <a:ahLst/>
              <a:cxnLst/>
              <a:rect r="r" b="b" t="t" l="l"/>
              <a:pathLst>
                <a:path h="1205887" w="1485007">
                  <a:moveTo>
                    <a:pt x="0" y="0"/>
                  </a:moveTo>
                  <a:lnTo>
                    <a:pt x="1485007" y="0"/>
                  </a:lnTo>
                  <a:lnTo>
                    <a:pt x="1485007" y="1205887"/>
                  </a:lnTo>
                  <a:lnTo>
                    <a:pt x="0" y="120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104775"/>
              <a:ext cx="1485007" cy="13106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132"/>
                </a:lnSpc>
              </a:pPr>
              <a:r>
                <a:rPr lang="en-US" sz="4200" spc="604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01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3059045" y="7555556"/>
            <a:ext cx="1113755" cy="904415"/>
            <a:chOff x="0" y="0"/>
            <a:chExt cx="1485007" cy="1205887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485007" cy="1205887"/>
            </a:xfrm>
            <a:custGeom>
              <a:avLst/>
              <a:gdLst/>
              <a:ahLst/>
              <a:cxnLst/>
              <a:rect r="r" b="b" t="t" l="l"/>
              <a:pathLst>
                <a:path h="1205887" w="1485007">
                  <a:moveTo>
                    <a:pt x="0" y="0"/>
                  </a:moveTo>
                  <a:lnTo>
                    <a:pt x="1485007" y="0"/>
                  </a:lnTo>
                  <a:lnTo>
                    <a:pt x="1485007" y="1205887"/>
                  </a:lnTo>
                  <a:lnTo>
                    <a:pt x="0" y="120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104775"/>
              <a:ext cx="1485007" cy="13106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132"/>
                </a:lnSpc>
              </a:pPr>
              <a:r>
                <a:rPr lang="en-US" sz="4200" spc="604">
                  <a:solidFill>
                    <a:srgbClr val="FEFEF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02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0757647" y="2536391"/>
            <a:ext cx="2255888" cy="497125"/>
            <a:chOff x="0" y="0"/>
            <a:chExt cx="3007851" cy="662833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Q4 2027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0757647" y="3507208"/>
            <a:ext cx="3748758" cy="1462405"/>
            <a:chOff x="0" y="0"/>
            <a:chExt cx="4998344" cy="194987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4998344" cy="1949873"/>
            </a:xfrm>
            <a:custGeom>
              <a:avLst/>
              <a:gdLst/>
              <a:ahLst/>
              <a:cxnLst/>
              <a:rect r="r" b="b" t="t" l="l"/>
              <a:pathLst>
                <a:path h="1949873" w="4998344">
                  <a:moveTo>
                    <a:pt x="0" y="0"/>
                  </a:moveTo>
                  <a:lnTo>
                    <a:pt x="4998344" y="0"/>
                  </a:lnTo>
                  <a:lnTo>
                    <a:pt x="4998344" y="1949873"/>
                  </a:lnTo>
                  <a:lnTo>
                    <a:pt x="0" y="19498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4998344" cy="198797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25"/>
                </a:lnSpc>
              </a:pPr>
              <a:r>
                <a:rPr lang="en-US" sz="208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Expansion into the global market, a remarkable growth in capitalization by 25 times.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9125731" y="3077531"/>
            <a:ext cx="1113755" cy="904415"/>
            <a:chOff x="0" y="0"/>
            <a:chExt cx="1485007" cy="1205887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485007" cy="1205887"/>
            </a:xfrm>
            <a:custGeom>
              <a:avLst/>
              <a:gdLst/>
              <a:ahLst/>
              <a:cxnLst/>
              <a:rect r="r" b="b" t="t" l="l"/>
              <a:pathLst>
                <a:path h="1205887" w="1485007">
                  <a:moveTo>
                    <a:pt x="0" y="0"/>
                  </a:moveTo>
                  <a:lnTo>
                    <a:pt x="1485007" y="0"/>
                  </a:lnTo>
                  <a:lnTo>
                    <a:pt x="1485007" y="1205887"/>
                  </a:lnTo>
                  <a:lnTo>
                    <a:pt x="0" y="120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104775"/>
              <a:ext cx="1485007" cy="13106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132"/>
                </a:lnSpc>
              </a:pPr>
              <a:r>
                <a:rPr lang="en-US" sz="4200" spc="604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03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4052669" y="7090616"/>
            <a:ext cx="2255888" cy="497125"/>
            <a:chOff x="0" y="0"/>
            <a:chExt cx="3007851" cy="662833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FEFEF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Q4 2029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14164468" y="8229867"/>
            <a:ext cx="3385344" cy="525174"/>
            <a:chOff x="0" y="0"/>
            <a:chExt cx="4513792" cy="700232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4513792" cy="700232"/>
            </a:xfrm>
            <a:custGeom>
              <a:avLst/>
              <a:gdLst/>
              <a:ahLst/>
              <a:cxnLst/>
              <a:rect r="r" b="b" t="t" l="l"/>
              <a:pathLst>
                <a:path h="700232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700232"/>
                  </a:lnTo>
                  <a:lnTo>
                    <a:pt x="0" y="7002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47625"/>
              <a:ext cx="4513792" cy="74785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98"/>
                </a:lnSpc>
              </a:pPr>
              <a:r>
                <a:rPr lang="en-US" sz="2499" b="true">
                  <a:solidFill>
                    <a:srgbClr val="FEFEF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IPO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2420753" y="7631756"/>
            <a:ext cx="1113755" cy="904415"/>
            <a:chOff x="0" y="0"/>
            <a:chExt cx="1485007" cy="1205887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485007" cy="1205887"/>
            </a:xfrm>
            <a:custGeom>
              <a:avLst/>
              <a:gdLst/>
              <a:ahLst/>
              <a:cxnLst/>
              <a:rect r="r" b="b" t="t" l="l"/>
              <a:pathLst>
                <a:path h="1205887" w="1485007">
                  <a:moveTo>
                    <a:pt x="0" y="0"/>
                  </a:moveTo>
                  <a:lnTo>
                    <a:pt x="1485007" y="0"/>
                  </a:lnTo>
                  <a:lnTo>
                    <a:pt x="1485007" y="1205887"/>
                  </a:lnTo>
                  <a:lnTo>
                    <a:pt x="0" y="120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104775"/>
              <a:ext cx="1485007" cy="13106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132"/>
                </a:lnSpc>
              </a:pPr>
              <a:r>
                <a:rPr lang="en-US" sz="4200" spc="604">
                  <a:solidFill>
                    <a:srgbClr val="FEFEF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04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546725" y="5514115"/>
            <a:ext cx="2255888" cy="670599"/>
            <a:chOff x="0" y="0"/>
            <a:chExt cx="3007851" cy="894133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3007851" cy="894133"/>
            </a:xfrm>
            <a:custGeom>
              <a:avLst/>
              <a:gdLst/>
              <a:ahLst/>
              <a:cxnLst/>
              <a:rect r="r" b="b" t="t" l="l"/>
              <a:pathLst>
                <a:path h="8941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894133"/>
                  </a:lnTo>
                  <a:lnTo>
                    <a:pt x="0" y="894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57150"/>
              <a:ext cx="3007851" cy="9512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80"/>
                </a:lnSpc>
              </a:pPr>
              <a:r>
                <a:rPr lang="en-US" b="true" sz="3200" spc="102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10%</a:t>
              </a:r>
            </a:p>
          </p:txBody>
        </p:sp>
      </p:grpSp>
      <p:grpSp>
        <p:nvGrpSpPr>
          <p:cNvPr name="Group 85" id="85"/>
          <p:cNvGrpSpPr/>
          <p:nvPr/>
        </p:nvGrpSpPr>
        <p:grpSpPr>
          <a:xfrm rot="0">
            <a:off x="4788696" y="5514115"/>
            <a:ext cx="2255888" cy="670599"/>
            <a:chOff x="0" y="0"/>
            <a:chExt cx="3007851" cy="894133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3007851" cy="894133"/>
            </a:xfrm>
            <a:custGeom>
              <a:avLst/>
              <a:gdLst/>
              <a:ahLst/>
              <a:cxnLst/>
              <a:rect r="r" b="b" t="t" l="l"/>
              <a:pathLst>
                <a:path h="8941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894133"/>
                  </a:lnTo>
                  <a:lnTo>
                    <a:pt x="0" y="894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7" id="87"/>
            <p:cNvSpPr txBox="true"/>
            <p:nvPr/>
          </p:nvSpPr>
          <p:spPr>
            <a:xfrm>
              <a:off x="0" y="-57150"/>
              <a:ext cx="3007851" cy="9512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80"/>
                </a:lnSpc>
              </a:pPr>
              <a:r>
                <a:rPr lang="en-US" b="true" sz="3200" spc="102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60%</a:t>
              </a: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9144000" y="5514115"/>
            <a:ext cx="2409907" cy="670599"/>
            <a:chOff x="0" y="0"/>
            <a:chExt cx="3213209" cy="894133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3213209" cy="894133"/>
            </a:xfrm>
            <a:custGeom>
              <a:avLst/>
              <a:gdLst/>
              <a:ahLst/>
              <a:cxnLst/>
              <a:rect r="r" b="b" t="t" l="l"/>
              <a:pathLst>
                <a:path h="894133" w="3213209">
                  <a:moveTo>
                    <a:pt x="0" y="0"/>
                  </a:moveTo>
                  <a:lnTo>
                    <a:pt x="3213209" y="0"/>
                  </a:lnTo>
                  <a:lnTo>
                    <a:pt x="3213209" y="894133"/>
                  </a:lnTo>
                  <a:lnTo>
                    <a:pt x="0" y="894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0" id="90"/>
            <p:cNvSpPr txBox="true"/>
            <p:nvPr/>
          </p:nvSpPr>
          <p:spPr>
            <a:xfrm>
              <a:off x="0" y="-57150"/>
              <a:ext cx="3213209" cy="9512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80"/>
                </a:lnSpc>
              </a:pPr>
              <a:r>
                <a:rPr lang="en-US" b="true" sz="3200" spc="102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75%</a:t>
              </a:r>
            </a:p>
          </p:txBody>
        </p:sp>
      </p:grpSp>
      <p:grpSp>
        <p:nvGrpSpPr>
          <p:cNvPr name="Group 91" id="91"/>
          <p:cNvGrpSpPr/>
          <p:nvPr/>
        </p:nvGrpSpPr>
        <p:grpSpPr>
          <a:xfrm rot="0">
            <a:off x="13364730" y="5538399"/>
            <a:ext cx="2255888" cy="670599"/>
            <a:chOff x="0" y="0"/>
            <a:chExt cx="3007851" cy="894133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3007851" cy="894133"/>
            </a:xfrm>
            <a:custGeom>
              <a:avLst/>
              <a:gdLst/>
              <a:ahLst/>
              <a:cxnLst/>
              <a:rect r="r" b="b" t="t" l="l"/>
              <a:pathLst>
                <a:path h="8941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894133"/>
                  </a:lnTo>
                  <a:lnTo>
                    <a:pt x="0" y="8941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3" id="93"/>
            <p:cNvSpPr txBox="true"/>
            <p:nvPr/>
          </p:nvSpPr>
          <p:spPr>
            <a:xfrm>
              <a:off x="0" y="-57150"/>
              <a:ext cx="3007851" cy="95128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480"/>
                </a:lnSpc>
              </a:pPr>
              <a:r>
                <a:rPr lang="en-US" b="true" sz="3200" spc="102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99%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4691685" y="7844740"/>
            <a:ext cx="3385344" cy="1261586"/>
            <a:chOff x="0" y="0"/>
            <a:chExt cx="4513792" cy="1682115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4513792" cy="1682115"/>
            </a:xfrm>
            <a:custGeom>
              <a:avLst/>
              <a:gdLst/>
              <a:ahLst/>
              <a:cxnLst/>
              <a:rect r="r" b="b" t="t" l="l"/>
              <a:pathLst>
                <a:path h="1682115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1682115"/>
                  </a:lnTo>
                  <a:lnTo>
                    <a:pt x="0" y="16821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6" id="96"/>
            <p:cNvSpPr txBox="true"/>
            <p:nvPr/>
          </p:nvSpPr>
          <p:spPr>
            <a:xfrm>
              <a:off x="0" y="-28575"/>
              <a:ext cx="4513792" cy="171069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283"/>
                </a:lnSpc>
              </a:pPr>
              <a:r>
                <a:rPr lang="en-US" sz="1630">
                  <a:solidFill>
                    <a:srgbClr val="FEFEFE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Completion of AI algorithms Achieving self-sufficiency Execution of SEO strategy Growth in capitalization 11 times</a:t>
              </a:r>
            </a:p>
          </p:txBody>
        </p:sp>
      </p:grpSp>
      <p:grpSp>
        <p:nvGrpSpPr>
          <p:cNvPr name="Group 97" id="97"/>
          <p:cNvGrpSpPr/>
          <p:nvPr/>
        </p:nvGrpSpPr>
        <p:grpSpPr>
          <a:xfrm rot="0">
            <a:off x="2155248" y="3826866"/>
            <a:ext cx="3811178" cy="781670"/>
            <a:chOff x="0" y="0"/>
            <a:chExt cx="5081571" cy="1042226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0" y="0"/>
              <a:ext cx="5081571" cy="1042226"/>
            </a:xfrm>
            <a:custGeom>
              <a:avLst/>
              <a:gdLst/>
              <a:ahLst/>
              <a:cxnLst/>
              <a:rect r="r" b="b" t="t" l="l"/>
              <a:pathLst>
                <a:path h="1042226" w="5081571">
                  <a:moveTo>
                    <a:pt x="0" y="0"/>
                  </a:moveTo>
                  <a:lnTo>
                    <a:pt x="5081571" y="0"/>
                  </a:lnTo>
                  <a:lnTo>
                    <a:pt x="5081571" y="1042226"/>
                  </a:lnTo>
                  <a:lnTo>
                    <a:pt x="0" y="10422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9" id="99"/>
            <p:cNvSpPr txBox="true"/>
            <p:nvPr/>
          </p:nvSpPr>
          <p:spPr>
            <a:xfrm>
              <a:off x="0" y="-47625"/>
              <a:ext cx="5081571" cy="10898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b="true" sz="2000" spc="64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Pioneering customers, initial transactions.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2" id="102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</a:p>
          </p:txBody>
        </p:sp>
      </p:grpSp>
      <p:grpSp>
        <p:nvGrpSpPr>
          <p:cNvPr name="Group 103" id="103"/>
          <p:cNvGrpSpPr/>
          <p:nvPr/>
        </p:nvGrpSpPr>
        <p:grpSpPr>
          <a:xfrm rot="0">
            <a:off x="4722903" y="6997311"/>
            <a:ext cx="2255888" cy="497125"/>
            <a:chOff x="0" y="0"/>
            <a:chExt cx="3007851" cy="662833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5" id="105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FEFEF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Q2 2026</a:t>
              </a:r>
            </a:p>
          </p:txBody>
        </p:sp>
      </p:grpSp>
      <p:grpSp>
        <p:nvGrpSpPr>
          <p:cNvPr name="Group 106" id="106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4602" y="6169940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3085" y="6131574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5262" y="3418870"/>
            <a:ext cx="2998205" cy="2998205"/>
          </a:xfrm>
          <a:custGeom>
            <a:avLst/>
            <a:gdLst/>
            <a:ahLst/>
            <a:cxnLst/>
            <a:rect r="r" b="b" t="t" l="l"/>
            <a:pathLst>
              <a:path h="2998205" w="2998205">
                <a:moveTo>
                  <a:pt x="0" y="0"/>
                </a:moveTo>
                <a:lnTo>
                  <a:pt x="2998205" y="0"/>
                </a:lnTo>
                <a:lnTo>
                  <a:pt x="2998205" y="2998205"/>
                </a:lnTo>
                <a:lnTo>
                  <a:pt x="0" y="29982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945879" y="401073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36741" y="3450836"/>
            <a:ext cx="2998470" cy="2998470"/>
          </a:xfrm>
          <a:custGeom>
            <a:avLst/>
            <a:gdLst/>
            <a:ahLst/>
            <a:cxnLst/>
            <a:rect r="r" b="b" t="t" l="l"/>
            <a:pathLst>
              <a:path h="2998470" w="2998470">
                <a:moveTo>
                  <a:pt x="0" y="0"/>
                </a:moveTo>
                <a:lnTo>
                  <a:pt x="2998470" y="0"/>
                </a:lnTo>
                <a:lnTo>
                  <a:pt x="299847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07174" y="6169940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97029" y="6026079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827791" y="6345045"/>
            <a:ext cx="2518029" cy="1977200"/>
            <a:chOff x="0" y="0"/>
            <a:chExt cx="3357372" cy="263626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57372" cy="2636266"/>
            </a:xfrm>
            <a:custGeom>
              <a:avLst/>
              <a:gdLst/>
              <a:ahLst/>
              <a:cxnLst/>
              <a:rect r="r" b="b" t="t" l="l"/>
              <a:pathLst>
                <a:path h="2636266" w="3357372">
                  <a:moveTo>
                    <a:pt x="2986278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2986278" y="0"/>
                  </a:lnTo>
                  <a:cubicBezTo>
                    <a:pt x="3190748" y="0"/>
                    <a:pt x="3357372" y="166624"/>
                    <a:pt x="3357372" y="371094"/>
                  </a:cubicBezTo>
                  <a:lnTo>
                    <a:pt x="3357372" y="2265045"/>
                  </a:lnTo>
                  <a:cubicBezTo>
                    <a:pt x="3357372" y="2469515"/>
                    <a:pt x="3190748" y="2636139"/>
                    <a:pt x="2986278" y="2636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582326" y="6281213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99388" y="3483066"/>
            <a:ext cx="2998470" cy="2998470"/>
          </a:xfrm>
          <a:custGeom>
            <a:avLst/>
            <a:gdLst/>
            <a:ahLst/>
            <a:cxnLst/>
            <a:rect r="r" b="b" t="t" l="l"/>
            <a:pathLst>
              <a:path h="2998470" w="2998470">
                <a:moveTo>
                  <a:pt x="0" y="0"/>
                </a:moveTo>
                <a:lnTo>
                  <a:pt x="2998470" y="0"/>
                </a:lnTo>
                <a:lnTo>
                  <a:pt x="299847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803047" y="3450836"/>
            <a:ext cx="2998470" cy="2998470"/>
          </a:xfrm>
          <a:custGeom>
            <a:avLst/>
            <a:gdLst/>
            <a:ahLst/>
            <a:cxnLst/>
            <a:rect r="r" b="b" t="t" l="l"/>
            <a:pathLst>
              <a:path h="2998470" w="2998470">
                <a:moveTo>
                  <a:pt x="0" y="0"/>
                </a:moveTo>
                <a:lnTo>
                  <a:pt x="2998470" y="0"/>
                </a:lnTo>
                <a:lnTo>
                  <a:pt x="299847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38126" y="4932297"/>
            <a:ext cx="13621691" cy="34054"/>
          </a:xfrm>
          <a:custGeom>
            <a:avLst/>
            <a:gdLst/>
            <a:ahLst/>
            <a:cxnLst/>
            <a:rect r="r" b="b" t="t" l="l"/>
            <a:pathLst>
              <a:path h="34054" w="13621691">
                <a:moveTo>
                  <a:pt x="0" y="0"/>
                </a:moveTo>
                <a:lnTo>
                  <a:pt x="13621691" y="0"/>
                </a:lnTo>
                <a:lnTo>
                  <a:pt x="13621691" y="34054"/>
                </a:lnTo>
                <a:lnTo>
                  <a:pt x="0" y="340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5905" r="0" b="-590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3761010" y="404296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877938" y="2860573"/>
            <a:ext cx="1885854" cy="813625"/>
            <a:chOff x="0" y="0"/>
            <a:chExt cx="2514472" cy="108483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03975" y="6219380"/>
            <a:ext cx="1958816" cy="1977200"/>
            <a:chOff x="0" y="0"/>
            <a:chExt cx="2611755" cy="263626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11755" cy="2636266"/>
            </a:xfrm>
            <a:custGeom>
              <a:avLst/>
              <a:gdLst/>
              <a:ahLst/>
              <a:cxnLst/>
              <a:rect r="r" b="b" t="t" l="l"/>
              <a:pathLst>
                <a:path h="2636266" w="2611755">
                  <a:moveTo>
                    <a:pt x="2240661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2240661" y="0"/>
                  </a:lnTo>
                  <a:cubicBezTo>
                    <a:pt x="2445131" y="0"/>
                    <a:pt x="2611755" y="166624"/>
                    <a:pt x="2611755" y="371094"/>
                  </a:cubicBezTo>
                  <a:lnTo>
                    <a:pt x="2611755" y="2265045"/>
                  </a:lnTo>
                  <a:cubicBezTo>
                    <a:pt x="2611755" y="2469515"/>
                    <a:pt x="2445131" y="2636139"/>
                    <a:pt x="2240661" y="2636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77938" y="4069776"/>
            <a:ext cx="1885854" cy="1728692"/>
            <a:chOff x="0" y="0"/>
            <a:chExt cx="2514472" cy="230492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693069" y="2892803"/>
            <a:ext cx="1885854" cy="813625"/>
            <a:chOff x="0" y="0"/>
            <a:chExt cx="2514472" cy="108483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717363" y="6281213"/>
            <a:ext cx="3450431" cy="1977200"/>
            <a:chOff x="0" y="0"/>
            <a:chExt cx="4600575" cy="263626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600575" cy="2636266"/>
            </a:xfrm>
            <a:custGeom>
              <a:avLst/>
              <a:gdLst/>
              <a:ahLst/>
              <a:cxnLst/>
              <a:rect r="r" b="b" t="t" l="l"/>
              <a:pathLst>
                <a:path h="2636266" w="4600575">
                  <a:moveTo>
                    <a:pt x="4229481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229481" y="0"/>
                  </a:lnTo>
                  <a:cubicBezTo>
                    <a:pt x="4433951" y="0"/>
                    <a:pt x="4600575" y="166624"/>
                    <a:pt x="4600575" y="371094"/>
                  </a:cubicBezTo>
                  <a:lnTo>
                    <a:pt x="4600575" y="2265045"/>
                  </a:lnTo>
                  <a:cubicBezTo>
                    <a:pt x="4600575" y="2469515"/>
                    <a:pt x="4433951" y="2636139"/>
                    <a:pt x="4229481" y="263613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656761" y="4102006"/>
            <a:ext cx="1885854" cy="1728692"/>
            <a:chOff x="0" y="0"/>
            <a:chExt cx="2514472" cy="230492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5400000">
            <a:off x="6723657" y="404296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5400000">
            <a:off x="9503618" y="404296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6655716" y="2892803"/>
            <a:ext cx="1885854" cy="813625"/>
            <a:chOff x="0" y="0"/>
            <a:chExt cx="2514472" cy="108483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448131" y="6330636"/>
            <a:ext cx="2518029" cy="1977200"/>
            <a:chOff x="0" y="0"/>
            <a:chExt cx="3357372" cy="263626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357372" cy="2636266"/>
            </a:xfrm>
            <a:custGeom>
              <a:avLst/>
              <a:gdLst/>
              <a:ahLst/>
              <a:cxnLst/>
              <a:rect r="r" b="b" t="t" l="l"/>
              <a:pathLst>
                <a:path h="2636266" w="3357372">
                  <a:moveTo>
                    <a:pt x="2986278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2986278" y="0"/>
                  </a:lnTo>
                  <a:cubicBezTo>
                    <a:pt x="3190748" y="0"/>
                    <a:pt x="3357372" y="166624"/>
                    <a:pt x="3357372" y="371094"/>
                  </a:cubicBezTo>
                  <a:lnTo>
                    <a:pt x="3357372" y="2265045"/>
                  </a:lnTo>
                  <a:cubicBezTo>
                    <a:pt x="3357372" y="2469515"/>
                    <a:pt x="3190748" y="2636139"/>
                    <a:pt x="2986278" y="26361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6655716" y="4102006"/>
            <a:ext cx="1885854" cy="1728692"/>
            <a:chOff x="0" y="0"/>
            <a:chExt cx="2514472" cy="230492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9435677" y="2892803"/>
            <a:ext cx="1885854" cy="813625"/>
            <a:chOff x="0" y="0"/>
            <a:chExt cx="2514472" cy="108483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9284040" y="6332096"/>
            <a:ext cx="2212943" cy="1977200"/>
            <a:chOff x="0" y="0"/>
            <a:chExt cx="2950591" cy="2636266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950591" cy="2636266"/>
            </a:xfrm>
            <a:custGeom>
              <a:avLst/>
              <a:gdLst/>
              <a:ahLst/>
              <a:cxnLst/>
              <a:rect r="r" b="b" t="t" l="l"/>
              <a:pathLst>
                <a:path h="2636266" w="2950591">
                  <a:moveTo>
                    <a:pt x="2579497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2579497" y="0"/>
                  </a:lnTo>
                  <a:cubicBezTo>
                    <a:pt x="2783967" y="0"/>
                    <a:pt x="2950591" y="166624"/>
                    <a:pt x="2950591" y="371094"/>
                  </a:cubicBezTo>
                  <a:lnTo>
                    <a:pt x="2950591" y="2265045"/>
                  </a:lnTo>
                  <a:cubicBezTo>
                    <a:pt x="2950591" y="2469515"/>
                    <a:pt x="2783967" y="2636139"/>
                    <a:pt x="2579497" y="263613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9435677" y="4102006"/>
            <a:ext cx="1885854" cy="1728692"/>
            <a:chOff x="0" y="0"/>
            <a:chExt cx="2514472" cy="230492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42" id="42"/>
          <p:cNvSpPr/>
          <p:nvPr/>
        </p:nvSpPr>
        <p:spPr>
          <a:xfrm flipH="false" flipV="false" rot="0">
            <a:off x="-1700518" y="-1346835"/>
            <a:ext cx="4063365" cy="4114800"/>
          </a:xfrm>
          <a:custGeom>
            <a:avLst/>
            <a:gdLst/>
            <a:ahLst/>
            <a:cxnLst/>
            <a:rect r="r" b="b" t="t" l="l"/>
            <a:pathLst>
              <a:path h="4114800" w="4063365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64" t="0" r="-164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6470100" y="7319219"/>
            <a:ext cx="2827278" cy="2565755"/>
          </a:xfrm>
          <a:custGeom>
            <a:avLst/>
            <a:gdLst/>
            <a:ahLst/>
            <a:cxnLst/>
            <a:rect r="r" b="b" t="t" l="l"/>
            <a:pathLst>
              <a:path h="2565755" w="2827278">
                <a:moveTo>
                  <a:pt x="0" y="0"/>
                </a:moveTo>
                <a:lnTo>
                  <a:pt x="2827278" y="0"/>
                </a:lnTo>
                <a:lnTo>
                  <a:pt x="2827278" y="2565755"/>
                </a:lnTo>
                <a:lnTo>
                  <a:pt x="0" y="25657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1235975">
            <a:off x="-1096095" y="9271011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5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4" t="0" r="-94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4600293" y="800316"/>
            <a:ext cx="8405509" cy="1102152"/>
            <a:chOff x="0" y="0"/>
            <a:chExt cx="11207345" cy="1469537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1207345" cy="1469537"/>
            </a:xfrm>
            <a:custGeom>
              <a:avLst/>
              <a:gdLst/>
              <a:ahLst/>
              <a:cxnLst/>
              <a:rect r="r" b="b" t="t" l="l"/>
              <a:pathLst>
                <a:path h="1469537" w="11207345">
                  <a:moveTo>
                    <a:pt x="0" y="0"/>
                  </a:moveTo>
                  <a:lnTo>
                    <a:pt x="11207345" y="0"/>
                  </a:lnTo>
                  <a:lnTo>
                    <a:pt x="11207345" y="1469537"/>
                  </a:lnTo>
                  <a:lnTo>
                    <a:pt x="0" y="1469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0"/>
              <a:ext cx="11207345" cy="156478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278"/>
                </a:lnSpc>
              </a:pPr>
              <a:r>
                <a:rPr lang="en-US" b="true" sz="5198" spc="165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SCALABILITY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1958875" y="7089585"/>
            <a:ext cx="2255888" cy="497125"/>
            <a:chOff x="0" y="0"/>
            <a:chExt cx="3007851" cy="662833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Asia</a:t>
              </a:r>
            </a:p>
          </p:txBody>
        </p:sp>
      </p:grpSp>
      <p:sp>
        <p:nvSpPr>
          <p:cNvPr name="Freeform 53" id="53"/>
          <p:cNvSpPr/>
          <p:nvPr/>
        </p:nvSpPr>
        <p:spPr>
          <a:xfrm flipH="false" flipV="false" rot="0">
            <a:off x="6155674" y="9582150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3575515" y="8772731"/>
            <a:ext cx="707285" cy="428792"/>
          </a:xfrm>
          <a:custGeom>
            <a:avLst/>
            <a:gdLst/>
            <a:ahLst/>
            <a:cxnLst/>
            <a:rect r="r" b="b" t="t" l="l"/>
            <a:pathLst>
              <a:path h="428792" w="707285">
                <a:moveTo>
                  <a:pt x="0" y="0"/>
                </a:moveTo>
                <a:lnTo>
                  <a:pt x="707285" y="0"/>
                </a:lnTo>
                <a:lnTo>
                  <a:pt x="707285" y="428792"/>
                </a:lnTo>
                <a:lnTo>
                  <a:pt x="0" y="42879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-584" r="0" b="-584"/>
            </a:stretch>
          </a:blipFill>
        </p:spPr>
      </p:sp>
      <p:grpSp>
        <p:nvGrpSpPr>
          <p:cNvPr name="Group 56" id="56"/>
          <p:cNvGrpSpPr/>
          <p:nvPr/>
        </p:nvGrpSpPr>
        <p:grpSpPr>
          <a:xfrm rot="0">
            <a:off x="9444856" y="6962218"/>
            <a:ext cx="1891356" cy="843915"/>
            <a:chOff x="0" y="0"/>
            <a:chExt cx="2521808" cy="112522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521808" cy="1125220"/>
            </a:xfrm>
            <a:custGeom>
              <a:avLst/>
              <a:gdLst/>
              <a:ahLst/>
              <a:cxnLst/>
              <a:rect r="r" b="b" t="t" l="l"/>
              <a:pathLst>
                <a:path h="1125220" w="2521808">
                  <a:moveTo>
                    <a:pt x="0" y="0"/>
                  </a:moveTo>
                  <a:lnTo>
                    <a:pt x="2521808" y="0"/>
                  </a:lnTo>
                  <a:lnTo>
                    <a:pt x="2521808" y="1125220"/>
                  </a:lnTo>
                  <a:lnTo>
                    <a:pt x="0" y="1125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2521808" cy="11633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Australia </a:t>
              </a:r>
            </a:p>
          </p:txBody>
        </p:sp>
      </p:grpSp>
      <p:sp>
        <p:nvSpPr>
          <p:cNvPr name="Freeform 59" id="59"/>
          <p:cNvSpPr/>
          <p:nvPr/>
        </p:nvSpPr>
        <p:spPr>
          <a:xfrm flipH="false" flipV="false" rot="0">
            <a:off x="13974895" y="6330636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4" t="0" r="-34" b="0"/>
            </a:stretch>
          </a:blipFill>
        </p:spPr>
      </p:sp>
      <p:grpSp>
        <p:nvGrpSpPr>
          <p:cNvPr name="Group 60" id="60"/>
          <p:cNvGrpSpPr/>
          <p:nvPr/>
        </p:nvGrpSpPr>
        <p:grpSpPr>
          <a:xfrm rot="0">
            <a:off x="14676609" y="6381518"/>
            <a:ext cx="2212943" cy="1977200"/>
            <a:chOff x="0" y="0"/>
            <a:chExt cx="2950591" cy="2636266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950591" cy="2636266"/>
            </a:xfrm>
            <a:custGeom>
              <a:avLst/>
              <a:gdLst/>
              <a:ahLst/>
              <a:cxnLst/>
              <a:rect r="r" b="b" t="t" l="l"/>
              <a:pathLst>
                <a:path h="2636266" w="2950591">
                  <a:moveTo>
                    <a:pt x="2579497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2579497" y="0"/>
                  </a:lnTo>
                  <a:cubicBezTo>
                    <a:pt x="2783967" y="0"/>
                    <a:pt x="2950591" y="166624"/>
                    <a:pt x="2950591" y="371094"/>
                  </a:cubicBezTo>
                  <a:lnTo>
                    <a:pt x="2950591" y="2265045"/>
                  </a:lnTo>
                  <a:cubicBezTo>
                    <a:pt x="2950591" y="2469515"/>
                    <a:pt x="2783967" y="2636139"/>
                    <a:pt x="2579497" y="2636139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62" id="62"/>
          <p:cNvSpPr/>
          <p:nvPr/>
        </p:nvSpPr>
        <p:spPr>
          <a:xfrm flipH="false" flipV="false" rot="0">
            <a:off x="11464367" y="3483066"/>
            <a:ext cx="2998470" cy="2998470"/>
          </a:xfrm>
          <a:custGeom>
            <a:avLst/>
            <a:gdLst/>
            <a:ahLst/>
            <a:cxnLst/>
            <a:rect r="r" b="b" t="t" l="l"/>
            <a:pathLst>
              <a:path h="2998470" w="2998470">
                <a:moveTo>
                  <a:pt x="0" y="0"/>
                </a:moveTo>
                <a:lnTo>
                  <a:pt x="2998470" y="0"/>
                </a:lnTo>
                <a:lnTo>
                  <a:pt x="299847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5400000">
            <a:off x="12088636" y="404296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grpSp>
        <p:nvGrpSpPr>
          <p:cNvPr name="Group 64" id="64"/>
          <p:cNvGrpSpPr/>
          <p:nvPr/>
        </p:nvGrpSpPr>
        <p:grpSpPr>
          <a:xfrm rot="0">
            <a:off x="12020695" y="2892803"/>
            <a:ext cx="1885854" cy="813625"/>
            <a:chOff x="0" y="0"/>
            <a:chExt cx="2514472" cy="1084834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2020695" y="4102006"/>
            <a:ext cx="1885854" cy="1728692"/>
            <a:chOff x="0" y="0"/>
            <a:chExt cx="2514472" cy="2304923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8" id="68"/>
          <p:cNvSpPr/>
          <p:nvPr/>
        </p:nvSpPr>
        <p:spPr>
          <a:xfrm flipH="false" flipV="false" rot="0">
            <a:off x="14163685" y="3450836"/>
            <a:ext cx="2998470" cy="2998470"/>
          </a:xfrm>
          <a:custGeom>
            <a:avLst/>
            <a:gdLst/>
            <a:ahLst/>
            <a:cxnLst/>
            <a:rect r="r" b="b" t="t" l="l"/>
            <a:pathLst>
              <a:path h="2998470" w="2998470">
                <a:moveTo>
                  <a:pt x="0" y="0"/>
                </a:moveTo>
                <a:lnTo>
                  <a:pt x="2998470" y="0"/>
                </a:lnTo>
                <a:lnTo>
                  <a:pt x="2998470" y="2998470"/>
                </a:lnTo>
                <a:lnTo>
                  <a:pt x="0" y="29984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3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9" id="69"/>
          <p:cNvSpPr/>
          <p:nvPr/>
        </p:nvSpPr>
        <p:spPr>
          <a:xfrm flipH="false" flipV="false" rot="5400000">
            <a:off x="14864256" y="4042968"/>
            <a:ext cx="1749933" cy="187037"/>
          </a:xfrm>
          <a:custGeom>
            <a:avLst/>
            <a:gdLst/>
            <a:ahLst/>
            <a:cxnLst/>
            <a:rect r="r" b="b" t="t" l="l"/>
            <a:pathLst>
              <a:path h="187037" w="1749933">
                <a:moveTo>
                  <a:pt x="0" y="0"/>
                </a:moveTo>
                <a:lnTo>
                  <a:pt x="1749933" y="0"/>
                </a:lnTo>
                <a:lnTo>
                  <a:pt x="1749933" y="187037"/>
                </a:lnTo>
                <a:lnTo>
                  <a:pt x="0" y="1870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2647" t="0" r="-72647" b="0"/>
            </a:stretch>
          </a:blipFill>
        </p:spPr>
      </p:sp>
      <p:grpSp>
        <p:nvGrpSpPr>
          <p:cNvPr name="Group 70" id="70"/>
          <p:cNvGrpSpPr/>
          <p:nvPr/>
        </p:nvGrpSpPr>
        <p:grpSpPr>
          <a:xfrm rot="0">
            <a:off x="14796314" y="2892803"/>
            <a:ext cx="1885854" cy="813625"/>
            <a:chOff x="0" y="0"/>
            <a:chExt cx="2514472" cy="1084834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514473" cy="1084834"/>
            </a:xfrm>
            <a:custGeom>
              <a:avLst/>
              <a:gdLst/>
              <a:ahLst/>
              <a:cxnLst/>
              <a:rect r="r" b="b" t="t" l="l"/>
              <a:pathLst>
                <a:path h="1084834" w="2514473">
                  <a:moveTo>
                    <a:pt x="2310003" y="1084834"/>
                  </a:moveTo>
                  <a:lnTo>
                    <a:pt x="204470" y="1084834"/>
                  </a:lnTo>
                  <a:cubicBezTo>
                    <a:pt x="91821" y="1084834"/>
                    <a:pt x="0" y="993013"/>
                    <a:pt x="0" y="880364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880364"/>
                  </a:lnTo>
                  <a:cubicBezTo>
                    <a:pt x="2514473" y="993013"/>
                    <a:pt x="2422652" y="1084834"/>
                    <a:pt x="2310003" y="1084834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4796314" y="4102006"/>
            <a:ext cx="1885854" cy="1728692"/>
            <a:chOff x="0" y="0"/>
            <a:chExt cx="2514472" cy="2304923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2514473" cy="2304923"/>
            </a:xfrm>
            <a:custGeom>
              <a:avLst/>
              <a:gdLst/>
              <a:ahLst/>
              <a:cxnLst/>
              <a:rect r="r" b="b" t="t" l="l"/>
              <a:pathLst>
                <a:path h="2304923" w="2514473">
                  <a:moveTo>
                    <a:pt x="2310003" y="2304923"/>
                  </a:moveTo>
                  <a:lnTo>
                    <a:pt x="204470" y="2304923"/>
                  </a:lnTo>
                  <a:cubicBezTo>
                    <a:pt x="91821" y="2304923"/>
                    <a:pt x="0" y="2213102"/>
                    <a:pt x="0" y="2100453"/>
                  </a:cubicBezTo>
                  <a:lnTo>
                    <a:pt x="0" y="204470"/>
                  </a:lnTo>
                  <a:cubicBezTo>
                    <a:pt x="0" y="91821"/>
                    <a:pt x="91821" y="0"/>
                    <a:pt x="204470" y="0"/>
                  </a:cubicBezTo>
                  <a:lnTo>
                    <a:pt x="2310003" y="0"/>
                  </a:lnTo>
                  <a:cubicBezTo>
                    <a:pt x="2422652" y="0"/>
                    <a:pt x="2514473" y="91821"/>
                    <a:pt x="2514473" y="204470"/>
                  </a:cubicBezTo>
                  <a:lnTo>
                    <a:pt x="2514473" y="2100453"/>
                  </a:lnTo>
                  <a:cubicBezTo>
                    <a:pt x="2514473" y="2213102"/>
                    <a:pt x="2422652" y="2304923"/>
                    <a:pt x="2310003" y="2304923"/>
                  </a:cubicBezTo>
                  <a:close/>
                </a:path>
              </a:pathLst>
            </a:custGeom>
            <a:solidFill>
              <a:srgbClr val="2B2A2A"/>
            </a:solidFill>
          </p:spPr>
        </p:sp>
      </p:grpSp>
      <p:sp>
        <p:nvSpPr>
          <p:cNvPr name="Freeform 74" id="74"/>
          <p:cNvSpPr/>
          <p:nvPr/>
        </p:nvSpPr>
        <p:spPr>
          <a:xfrm flipH="false" flipV="false" rot="0">
            <a:off x="1072681" y="4470612"/>
            <a:ext cx="1433897" cy="958918"/>
          </a:xfrm>
          <a:custGeom>
            <a:avLst/>
            <a:gdLst/>
            <a:ahLst/>
            <a:cxnLst/>
            <a:rect r="r" b="b" t="t" l="l"/>
            <a:pathLst>
              <a:path h="958918" w="1433897">
                <a:moveTo>
                  <a:pt x="0" y="0"/>
                </a:moveTo>
                <a:lnTo>
                  <a:pt x="1433897" y="0"/>
                </a:lnTo>
                <a:lnTo>
                  <a:pt x="1433897" y="958918"/>
                </a:lnTo>
                <a:lnTo>
                  <a:pt x="0" y="958918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-9" r="0" b="-9"/>
            </a:stretch>
          </a:blipFill>
        </p:spPr>
      </p:sp>
      <p:grpSp>
        <p:nvGrpSpPr>
          <p:cNvPr name="Group 75" id="75"/>
          <p:cNvGrpSpPr/>
          <p:nvPr/>
        </p:nvGrpSpPr>
        <p:grpSpPr>
          <a:xfrm rot="0">
            <a:off x="7245436" y="4267589"/>
            <a:ext cx="706374" cy="1257300"/>
            <a:chOff x="0" y="0"/>
            <a:chExt cx="941832" cy="16764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941832" cy="1676400"/>
            </a:xfrm>
            <a:custGeom>
              <a:avLst/>
              <a:gdLst/>
              <a:ahLst/>
              <a:cxnLst/>
              <a:rect r="r" b="b" t="t" l="l"/>
              <a:pathLst>
                <a:path h="1676400" w="941832">
                  <a:moveTo>
                    <a:pt x="0" y="0"/>
                  </a:moveTo>
                  <a:lnTo>
                    <a:pt x="941832" y="0"/>
                  </a:lnTo>
                  <a:lnTo>
                    <a:pt x="941832" y="1676400"/>
                  </a:lnTo>
                  <a:lnTo>
                    <a:pt x="0" y="167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 l="-6304" t="0" r="-6304" b="0"/>
              </a:stretch>
            </a:blipFill>
          </p:spPr>
        </p:sp>
      </p:grpSp>
      <p:sp>
        <p:nvSpPr>
          <p:cNvPr name="Freeform 77" id="77"/>
          <p:cNvSpPr/>
          <p:nvPr/>
        </p:nvSpPr>
        <p:spPr>
          <a:xfrm flipH="false" flipV="false" rot="0">
            <a:off x="3929158" y="4377880"/>
            <a:ext cx="1244488" cy="1279680"/>
          </a:xfrm>
          <a:custGeom>
            <a:avLst/>
            <a:gdLst/>
            <a:ahLst/>
            <a:cxnLst/>
            <a:rect r="r" b="b" t="t" l="l"/>
            <a:pathLst>
              <a:path h="1279680" w="1244488">
                <a:moveTo>
                  <a:pt x="0" y="0"/>
                </a:moveTo>
                <a:lnTo>
                  <a:pt x="1244488" y="0"/>
                </a:lnTo>
                <a:lnTo>
                  <a:pt x="1244488" y="1279680"/>
                </a:lnTo>
                <a:lnTo>
                  <a:pt x="0" y="1279680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-109" r="0" b="-109"/>
            </a:stretch>
          </a:blipFill>
        </p:spPr>
      </p:sp>
      <p:sp>
        <p:nvSpPr>
          <p:cNvPr name="Freeform 78" id="78"/>
          <p:cNvSpPr/>
          <p:nvPr/>
        </p:nvSpPr>
        <p:spPr>
          <a:xfrm flipH="false" flipV="false" rot="0">
            <a:off x="12230123" y="4498017"/>
            <a:ext cx="1466960" cy="1026872"/>
          </a:xfrm>
          <a:custGeom>
            <a:avLst/>
            <a:gdLst/>
            <a:ahLst/>
            <a:cxnLst/>
            <a:rect r="r" b="b" t="t" l="l"/>
            <a:pathLst>
              <a:path h="1026872" w="1466960">
                <a:moveTo>
                  <a:pt x="0" y="0"/>
                </a:moveTo>
                <a:lnTo>
                  <a:pt x="1466960" y="0"/>
                </a:lnTo>
                <a:lnTo>
                  <a:pt x="1466960" y="1026872"/>
                </a:lnTo>
                <a:lnTo>
                  <a:pt x="0" y="1026872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-555" t="0" r="-555" b="0"/>
            </a:stretch>
          </a:blipFill>
        </p:spPr>
      </p:sp>
      <p:sp>
        <p:nvSpPr>
          <p:cNvPr name="Freeform 79" id="79"/>
          <p:cNvSpPr/>
          <p:nvPr/>
        </p:nvSpPr>
        <p:spPr>
          <a:xfrm flipH="false" flipV="false" rot="0">
            <a:off x="9653362" y="4377880"/>
            <a:ext cx="1637482" cy="1176940"/>
          </a:xfrm>
          <a:custGeom>
            <a:avLst/>
            <a:gdLst/>
            <a:ahLst/>
            <a:cxnLst/>
            <a:rect r="r" b="b" t="t" l="l"/>
            <a:pathLst>
              <a:path h="1176940" w="1637482">
                <a:moveTo>
                  <a:pt x="0" y="0"/>
                </a:moveTo>
                <a:lnTo>
                  <a:pt x="1637482" y="0"/>
                </a:lnTo>
                <a:lnTo>
                  <a:pt x="1637482" y="1176940"/>
                </a:lnTo>
                <a:lnTo>
                  <a:pt x="0" y="117694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-960" r="0" b="-960"/>
            </a:stretch>
          </a:blipFill>
        </p:spPr>
      </p:sp>
      <p:sp>
        <p:nvSpPr>
          <p:cNvPr name="Freeform 80" id="80"/>
          <p:cNvSpPr/>
          <p:nvPr/>
        </p:nvSpPr>
        <p:spPr>
          <a:xfrm flipH="false" flipV="false" rot="0">
            <a:off x="15096108" y="4328303"/>
            <a:ext cx="1373992" cy="1276096"/>
          </a:xfrm>
          <a:custGeom>
            <a:avLst/>
            <a:gdLst/>
            <a:ahLst/>
            <a:cxnLst/>
            <a:rect r="r" b="b" t="t" l="l"/>
            <a:pathLst>
              <a:path h="1276096" w="1373992">
                <a:moveTo>
                  <a:pt x="0" y="0"/>
                </a:moveTo>
                <a:lnTo>
                  <a:pt x="1373992" y="0"/>
                </a:lnTo>
                <a:lnTo>
                  <a:pt x="1373992" y="1276096"/>
                </a:lnTo>
                <a:lnTo>
                  <a:pt x="0" y="127609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-596" t="0" r="-596" b="0"/>
            </a:stretch>
          </a:blipFill>
        </p:spPr>
      </p:sp>
      <p:grpSp>
        <p:nvGrpSpPr>
          <p:cNvPr name="Group 81" id="81"/>
          <p:cNvGrpSpPr/>
          <p:nvPr/>
        </p:nvGrpSpPr>
        <p:grpSpPr>
          <a:xfrm rot="0">
            <a:off x="1003565" y="2955288"/>
            <a:ext cx="1634561" cy="574428"/>
            <a:chOff x="0" y="0"/>
            <a:chExt cx="2179415" cy="765905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2179415" cy="765905"/>
            </a:xfrm>
            <a:custGeom>
              <a:avLst/>
              <a:gdLst/>
              <a:ahLst/>
              <a:cxnLst/>
              <a:rect r="r" b="b" t="t" l="l"/>
              <a:pathLst>
                <a:path h="765905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65905"/>
                  </a:lnTo>
                  <a:lnTo>
                    <a:pt x="0" y="7659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0" y="-57150"/>
              <a:ext cx="2179415" cy="8230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72"/>
                </a:lnSpc>
              </a:pPr>
              <a:r>
                <a:rPr lang="en-US" b="true" sz="2694" spc="85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One</a:t>
              </a:r>
            </a:p>
          </p:txBody>
        </p:sp>
      </p:grpSp>
      <p:grpSp>
        <p:nvGrpSpPr>
          <p:cNvPr name="Group 84" id="84"/>
          <p:cNvGrpSpPr/>
          <p:nvPr/>
        </p:nvGrpSpPr>
        <p:grpSpPr>
          <a:xfrm rot="0">
            <a:off x="597821" y="6962218"/>
            <a:ext cx="1571180" cy="497125"/>
            <a:chOff x="0" y="0"/>
            <a:chExt cx="2094907" cy="662833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2094907" cy="662833"/>
            </a:xfrm>
            <a:custGeom>
              <a:avLst/>
              <a:gdLst/>
              <a:ahLst/>
              <a:cxnLst/>
              <a:rect r="r" b="b" t="t" l="l"/>
              <a:pathLst>
                <a:path h="662833" w="2094907">
                  <a:moveTo>
                    <a:pt x="0" y="0"/>
                  </a:moveTo>
                  <a:lnTo>
                    <a:pt x="2094907" y="0"/>
                  </a:lnTo>
                  <a:lnTo>
                    <a:pt x="2094907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6" id="86"/>
            <p:cNvSpPr txBox="true"/>
            <p:nvPr/>
          </p:nvSpPr>
          <p:spPr>
            <a:xfrm>
              <a:off x="0" y="-38100"/>
              <a:ext cx="2094907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Ukraine</a:t>
              </a:r>
            </a:p>
          </p:txBody>
        </p:sp>
      </p:grpSp>
      <p:grpSp>
        <p:nvGrpSpPr>
          <p:cNvPr name="Group 87" id="87"/>
          <p:cNvGrpSpPr/>
          <p:nvPr/>
        </p:nvGrpSpPr>
        <p:grpSpPr>
          <a:xfrm rot="0">
            <a:off x="3818696" y="2987518"/>
            <a:ext cx="1634561" cy="595635"/>
            <a:chOff x="0" y="0"/>
            <a:chExt cx="2179415" cy="794179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2179415" cy="794179"/>
            </a:xfrm>
            <a:custGeom>
              <a:avLst/>
              <a:gdLst/>
              <a:ahLst/>
              <a:cxnLst/>
              <a:rect r="r" b="b" t="t" l="l"/>
              <a:pathLst>
                <a:path h="794179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94179"/>
                  </a:lnTo>
                  <a:lnTo>
                    <a:pt x="0" y="794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0" y="-57150"/>
              <a:ext cx="2179415" cy="851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918"/>
                </a:lnSpc>
              </a:pPr>
              <a:r>
                <a:rPr lang="en-US" b="true" sz="2799" spc="89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2</a:t>
              </a:r>
            </a:p>
          </p:txBody>
        </p:sp>
      </p:grpSp>
      <p:grpSp>
        <p:nvGrpSpPr>
          <p:cNvPr name="Group 90" id="90"/>
          <p:cNvGrpSpPr/>
          <p:nvPr/>
        </p:nvGrpSpPr>
        <p:grpSpPr>
          <a:xfrm rot="0">
            <a:off x="7298424" y="7021250"/>
            <a:ext cx="950527" cy="497125"/>
            <a:chOff x="0" y="0"/>
            <a:chExt cx="1267369" cy="662833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1267369" cy="662833"/>
            </a:xfrm>
            <a:custGeom>
              <a:avLst/>
              <a:gdLst/>
              <a:ahLst/>
              <a:cxnLst/>
              <a:rect r="r" b="b" t="t" l="l"/>
              <a:pathLst>
                <a:path h="662833" w="1267369">
                  <a:moveTo>
                    <a:pt x="0" y="0"/>
                  </a:moveTo>
                  <a:lnTo>
                    <a:pt x="1267369" y="0"/>
                  </a:lnTo>
                  <a:lnTo>
                    <a:pt x="1267369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2" id="92"/>
            <p:cNvSpPr txBox="true"/>
            <p:nvPr/>
          </p:nvSpPr>
          <p:spPr>
            <a:xfrm>
              <a:off x="0" y="-38100"/>
              <a:ext cx="1267369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USA </a:t>
              </a:r>
            </a:p>
          </p:txBody>
        </p:sp>
      </p:grpSp>
      <p:grpSp>
        <p:nvGrpSpPr>
          <p:cNvPr name="Group 93" id="93"/>
          <p:cNvGrpSpPr/>
          <p:nvPr/>
        </p:nvGrpSpPr>
        <p:grpSpPr>
          <a:xfrm rot="0">
            <a:off x="6781343" y="2987518"/>
            <a:ext cx="1634561" cy="595635"/>
            <a:chOff x="0" y="0"/>
            <a:chExt cx="2179415" cy="794179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2179415" cy="794179"/>
            </a:xfrm>
            <a:custGeom>
              <a:avLst/>
              <a:gdLst/>
              <a:ahLst/>
              <a:cxnLst/>
              <a:rect r="r" b="b" t="t" l="l"/>
              <a:pathLst>
                <a:path h="794179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94179"/>
                  </a:lnTo>
                  <a:lnTo>
                    <a:pt x="0" y="794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5" id="95"/>
            <p:cNvSpPr txBox="true"/>
            <p:nvPr/>
          </p:nvSpPr>
          <p:spPr>
            <a:xfrm>
              <a:off x="0" y="-57150"/>
              <a:ext cx="2179415" cy="851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918"/>
                </a:lnSpc>
              </a:pPr>
              <a:r>
                <a:rPr lang="en-US" b="true" sz="2799" spc="89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3</a:t>
              </a:r>
            </a:p>
          </p:txBody>
        </p:sp>
      </p:grpSp>
      <p:grpSp>
        <p:nvGrpSpPr>
          <p:cNvPr name="Group 96" id="96"/>
          <p:cNvGrpSpPr/>
          <p:nvPr/>
        </p:nvGrpSpPr>
        <p:grpSpPr>
          <a:xfrm rot="0">
            <a:off x="3786736" y="6887050"/>
            <a:ext cx="1482213" cy="497125"/>
            <a:chOff x="0" y="0"/>
            <a:chExt cx="1976284" cy="662833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1976284" cy="662833"/>
            </a:xfrm>
            <a:custGeom>
              <a:avLst/>
              <a:gdLst/>
              <a:ahLst/>
              <a:cxnLst/>
              <a:rect r="r" b="b" t="t" l="l"/>
              <a:pathLst>
                <a:path h="662833" w="1976284">
                  <a:moveTo>
                    <a:pt x="0" y="0"/>
                  </a:moveTo>
                  <a:lnTo>
                    <a:pt x="1976284" y="0"/>
                  </a:lnTo>
                  <a:lnTo>
                    <a:pt x="197628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8" id="98"/>
            <p:cNvSpPr txBox="true"/>
            <p:nvPr/>
          </p:nvSpPr>
          <p:spPr>
            <a:xfrm>
              <a:off x="0" y="-38100"/>
              <a:ext cx="197628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FEFEFE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Europe</a:t>
              </a:r>
            </a:p>
          </p:txBody>
        </p:sp>
      </p:grpSp>
      <p:grpSp>
        <p:nvGrpSpPr>
          <p:cNvPr name="Group 99" id="99"/>
          <p:cNvGrpSpPr/>
          <p:nvPr/>
        </p:nvGrpSpPr>
        <p:grpSpPr>
          <a:xfrm rot="0">
            <a:off x="9561304" y="2987518"/>
            <a:ext cx="1634561" cy="595635"/>
            <a:chOff x="0" y="0"/>
            <a:chExt cx="2179415" cy="794179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2179415" cy="794179"/>
            </a:xfrm>
            <a:custGeom>
              <a:avLst/>
              <a:gdLst/>
              <a:ahLst/>
              <a:cxnLst/>
              <a:rect r="r" b="b" t="t" l="l"/>
              <a:pathLst>
                <a:path h="794179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94179"/>
                  </a:lnTo>
                  <a:lnTo>
                    <a:pt x="0" y="794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1" id="101"/>
            <p:cNvSpPr txBox="true"/>
            <p:nvPr/>
          </p:nvSpPr>
          <p:spPr>
            <a:xfrm>
              <a:off x="0" y="-57150"/>
              <a:ext cx="2179415" cy="851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918"/>
                </a:lnSpc>
              </a:pPr>
              <a:r>
                <a:rPr lang="en-US" b="true" sz="2799" spc="89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4</a:t>
              </a:r>
            </a:p>
          </p:txBody>
        </p:sp>
      </p:grpSp>
      <p:grpSp>
        <p:nvGrpSpPr>
          <p:cNvPr name="Group 102" id="102"/>
          <p:cNvGrpSpPr/>
          <p:nvPr/>
        </p:nvGrpSpPr>
        <p:grpSpPr>
          <a:xfrm rot="0">
            <a:off x="15125883" y="7057830"/>
            <a:ext cx="2255888" cy="497125"/>
            <a:chOff x="0" y="0"/>
            <a:chExt cx="3007851" cy="662833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4" id="104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Africa</a:t>
              </a:r>
            </a:p>
          </p:txBody>
        </p:sp>
      </p:grpSp>
      <p:grpSp>
        <p:nvGrpSpPr>
          <p:cNvPr name="Group 105" id="105"/>
          <p:cNvGrpSpPr/>
          <p:nvPr/>
        </p:nvGrpSpPr>
        <p:grpSpPr>
          <a:xfrm rot="0">
            <a:off x="12146322" y="2987518"/>
            <a:ext cx="1634561" cy="595635"/>
            <a:chOff x="0" y="0"/>
            <a:chExt cx="2179415" cy="794179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2179415" cy="794179"/>
            </a:xfrm>
            <a:custGeom>
              <a:avLst/>
              <a:gdLst/>
              <a:ahLst/>
              <a:cxnLst/>
              <a:rect r="r" b="b" t="t" l="l"/>
              <a:pathLst>
                <a:path h="794179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94179"/>
                  </a:lnTo>
                  <a:lnTo>
                    <a:pt x="0" y="794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-57150"/>
              <a:ext cx="2179415" cy="851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918"/>
                </a:lnSpc>
              </a:pPr>
              <a:r>
                <a:rPr lang="en-US" b="true" sz="2799" spc="89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5</a:t>
              </a:r>
            </a:p>
          </p:txBody>
        </p:sp>
      </p:grpSp>
      <p:grpSp>
        <p:nvGrpSpPr>
          <p:cNvPr name="Group 108" id="108"/>
          <p:cNvGrpSpPr/>
          <p:nvPr/>
        </p:nvGrpSpPr>
        <p:grpSpPr>
          <a:xfrm rot="0">
            <a:off x="14921942" y="2987518"/>
            <a:ext cx="1634561" cy="595635"/>
            <a:chOff x="0" y="0"/>
            <a:chExt cx="2179415" cy="794179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2179415" cy="794179"/>
            </a:xfrm>
            <a:custGeom>
              <a:avLst/>
              <a:gdLst/>
              <a:ahLst/>
              <a:cxnLst/>
              <a:rect r="r" b="b" t="t" l="l"/>
              <a:pathLst>
                <a:path h="794179" w="2179415">
                  <a:moveTo>
                    <a:pt x="0" y="0"/>
                  </a:moveTo>
                  <a:lnTo>
                    <a:pt x="2179415" y="0"/>
                  </a:lnTo>
                  <a:lnTo>
                    <a:pt x="2179415" y="794179"/>
                  </a:lnTo>
                  <a:lnTo>
                    <a:pt x="0" y="794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-57150"/>
              <a:ext cx="2179415" cy="85132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918"/>
                </a:lnSpc>
              </a:pPr>
              <a:r>
                <a:rPr lang="en-US" b="true" sz="2799" spc="89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 6</a:t>
              </a:r>
            </a:p>
          </p:txBody>
        </p:sp>
      </p:grpSp>
      <p:grpSp>
        <p:nvGrpSpPr>
          <p:cNvPr name="Group 111" id="111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3" id="113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</a:p>
          </p:txBody>
        </p:sp>
      </p:grpSp>
      <p:grpSp>
        <p:nvGrpSpPr>
          <p:cNvPr name="Group 114" id="114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8" id="118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9169" y="2698391"/>
            <a:ext cx="18966338" cy="6070279"/>
          </a:xfrm>
          <a:custGeom>
            <a:avLst/>
            <a:gdLst/>
            <a:ahLst/>
            <a:cxnLst/>
            <a:rect r="r" b="b" t="t" l="l"/>
            <a:pathLst>
              <a:path h="6070279" w="18966338">
                <a:moveTo>
                  <a:pt x="0" y="0"/>
                </a:moveTo>
                <a:lnTo>
                  <a:pt x="18966338" y="0"/>
                </a:lnTo>
                <a:lnTo>
                  <a:pt x="18966338" y="6070279"/>
                </a:lnTo>
                <a:lnTo>
                  <a:pt x="0" y="6070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5" r="0" b="-3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259300" y="9203531"/>
            <a:ext cx="152400" cy="220347"/>
            <a:chOff x="0" y="0"/>
            <a:chExt cx="203200" cy="2937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200" cy="293796"/>
            </a:xfrm>
            <a:custGeom>
              <a:avLst/>
              <a:gdLst/>
              <a:ahLst/>
              <a:cxnLst/>
              <a:rect r="r" b="b" t="t" l="l"/>
              <a:pathLst>
                <a:path h="293796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93796"/>
                  </a:lnTo>
                  <a:lnTo>
                    <a:pt x="0" y="293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03200" cy="3033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67"/>
                </a:lnSpc>
              </a:pPr>
              <a:r>
                <a:rPr lang="en-US" sz="104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17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853311" y="2788319"/>
            <a:ext cx="12581377" cy="5700555"/>
            <a:chOff x="0" y="0"/>
            <a:chExt cx="16775169" cy="76007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775170" cy="7600740"/>
            </a:xfrm>
            <a:custGeom>
              <a:avLst/>
              <a:gdLst/>
              <a:ahLst/>
              <a:cxnLst/>
              <a:rect r="r" b="b" t="t" l="l"/>
              <a:pathLst>
                <a:path h="7600740" w="16775170">
                  <a:moveTo>
                    <a:pt x="0" y="0"/>
                  </a:moveTo>
                  <a:lnTo>
                    <a:pt x="16775170" y="0"/>
                  </a:lnTo>
                  <a:lnTo>
                    <a:pt x="16775170" y="7600740"/>
                  </a:lnTo>
                  <a:lnTo>
                    <a:pt x="0" y="76007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16775169" cy="768646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196"/>
                </a:lnSpc>
              </a:pPr>
              <a:r>
                <a:rPr lang="en-US" b="true" sz="4426" spc="14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📌 BYJU's stands as India's foremost EdTech startup, having garnered an impressive $6 billion in investment.</a:t>
              </a:r>
            </a:p>
            <a:p>
              <a:pPr algn="l">
                <a:lnSpc>
                  <a:spcPts val="6196"/>
                </a:lnSpc>
              </a:pPr>
              <a:r>
                <a:rPr lang="en-US" b="true" sz="4426" spc="14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📌 The journey from a local endeavor to a global powerhouse in just 5 years.</a:t>
              </a:r>
            </a:p>
            <a:p>
              <a:pPr algn="l">
                <a:lnSpc>
                  <a:spcPts val="6196"/>
                </a:lnSpc>
              </a:pPr>
              <a:r>
                <a:rPr lang="en-US" b="true" sz="4426" spc="14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📌 Educatimo is embarking on a remarkable journey in the realm of AI education.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137589" y="799238"/>
            <a:ext cx="14012821" cy="1379263"/>
            <a:chOff x="0" y="0"/>
            <a:chExt cx="18683761" cy="18390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683762" cy="1839017"/>
            </a:xfrm>
            <a:custGeom>
              <a:avLst/>
              <a:gdLst/>
              <a:ahLst/>
              <a:cxnLst/>
              <a:rect r="r" b="b" t="t" l="l"/>
              <a:pathLst>
                <a:path h="1839017" w="18683762">
                  <a:moveTo>
                    <a:pt x="0" y="0"/>
                  </a:moveTo>
                  <a:lnTo>
                    <a:pt x="18683762" y="0"/>
                  </a:lnTo>
                  <a:lnTo>
                    <a:pt x="18683762" y="1839017"/>
                  </a:lnTo>
                  <a:lnTo>
                    <a:pt x="0" y="18390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23825"/>
              <a:ext cx="18683761" cy="196284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122"/>
                </a:lnSpc>
              </a:pPr>
              <a:r>
                <a:rPr lang="en-US" b="true" sz="6516" spc="208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TRIUMPHANT EDTECH EXAMPLE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" r="0" b="-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547028" y="-1390905"/>
            <a:ext cx="4063365" cy="4114800"/>
          </a:xfrm>
          <a:custGeom>
            <a:avLst/>
            <a:gdLst/>
            <a:ahLst/>
            <a:cxnLst/>
            <a:rect r="r" b="b" t="t" l="l"/>
            <a:pathLst>
              <a:path h="4114800" w="4063365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4" t="0" r="-16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84989" y="1127184"/>
            <a:ext cx="2827278" cy="2565755"/>
          </a:xfrm>
          <a:custGeom>
            <a:avLst/>
            <a:gdLst/>
            <a:ahLst/>
            <a:cxnLst/>
            <a:rect r="r" b="b" t="t" l="l"/>
            <a:pathLst>
              <a:path h="2565755" w="2827278">
                <a:moveTo>
                  <a:pt x="0" y="0"/>
                </a:moveTo>
                <a:lnTo>
                  <a:pt x="2827278" y="0"/>
                </a:lnTo>
                <a:lnTo>
                  <a:pt x="2827278" y="2565755"/>
                </a:lnTo>
                <a:lnTo>
                  <a:pt x="0" y="2565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235975">
            <a:off x="-1096095" y="9271011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55674" y="9582150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1162" y="1897680"/>
            <a:ext cx="1856021" cy="1856021"/>
          </a:xfrm>
          <a:custGeom>
            <a:avLst/>
            <a:gdLst/>
            <a:ahLst/>
            <a:cxnLst/>
            <a:rect r="r" b="b" t="t" l="l"/>
            <a:pathLst>
              <a:path h="1856021" w="1856021">
                <a:moveTo>
                  <a:pt x="0" y="0"/>
                </a:moveTo>
                <a:lnTo>
                  <a:pt x="1856021" y="0"/>
                </a:lnTo>
                <a:lnTo>
                  <a:pt x="1856021" y="1856021"/>
                </a:lnTo>
                <a:lnTo>
                  <a:pt x="0" y="18560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1162" y="7623267"/>
            <a:ext cx="1717565" cy="1717565"/>
          </a:xfrm>
          <a:custGeom>
            <a:avLst/>
            <a:gdLst/>
            <a:ahLst/>
            <a:cxnLst/>
            <a:rect r="r" b="b" t="t" l="l"/>
            <a:pathLst>
              <a:path h="1717565" w="1717565">
                <a:moveTo>
                  <a:pt x="0" y="0"/>
                </a:moveTo>
                <a:lnTo>
                  <a:pt x="1717565" y="0"/>
                </a:lnTo>
                <a:lnTo>
                  <a:pt x="1717565" y="1717565"/>
                </a:lnTo>
                <a:lnTo>
                  <a:pt x="0" y="17175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5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94" t="0" r="-94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5598619" y="7623267"/>
            <a:ext cx="2948983" cy="2948983"/>
            <a:chOff x="0" y="0"/>
            <a:chExt cx="3931977" cy="393197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31920" cy="3931920"/>
            </a:xfrm>
            <a:custGeom>
              <a:avLst/>
              <a:gdLst/>
              <a:ahLst/>
              <a:cxnLst/>
              <a:rect r="r" b="b" t="t" l="l"/>
              <a:pathLst>
                <a:path h="3931920" w="3931920">
                  <a:moveTo>
                    <a:pt x="0" y="0"/>
                  </a:moveTo>
                  <a:lnTo>
                    <a:pt x="3931920" y="0"/>
                  </a:lnTo>
                  <a:lnTo>
                    <a:pt x="3931920" y="3931920"/>
                  </a:lnTo>
                  <a:lnTo>
                    <a:pt x="0" y="393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-1" b="-1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283950" y="7847515"/>
            <a:ext cx="1232387" cy="1232387"/>
          </a:xfrm>
          <a:custGeom>
            <a:avLst/>
            <a:gdLst/>
            <a:ahLst/>
            <a:cxnLst/>
            <a:rect r="r" b="b" t="t" l="l"/>
            <a:pathLst>
              <a:path h="1232387" w="1232387">
                <a:moveTo>
                  <a:pt x="0" y="0"/>
                </a:moveTo>
                <a:lnTo>
                  <a:pt x="1232387" y="0"/>
                </a:lnTo>
                <a:lnTo>
                  <a:pt x="1232387" y="1232387"/>
                </a:lnTo>
                <a:lnTo>
                  <a:pt x="0" y="123238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81314" y="2343733"/>
            <a:ext cx="1235022" cy="1077557"/>
          </a:xfrm>
          <a:custGeom>
            <a:avLst/>
            <a:gdLst/>
            <a:ahLst/>
            <a:cxnLst/>
            <a:rect r="r" b="b" t="t" l="l"/>
            <a:pathLst>
              <a:path h="1077557" w="1235022">
                <a:moveTo>
                  <a:pt x="0" y="0"/>
                </a:moveTo>
                <a:lnTo>
                  <a:pt x="1235022" y="0"/>
                </a:lnTo>
                <a:lnTo>
                  <a:pt x="1235022" y="1077557"/>
                </a:lnTo>
                <a:lnTo>
                  <a:pt x="0" y="10775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-253" r="0" b="-253"/>
            </a:stretch>
          </a:blipFill>
        </p:spPr>
      </p:sp>
      <p:graphicFrame>
        <p:nvGraphicFramePr>
          <p:cNvPr name="Table 17" id="17"/>
          <p:cNvGraphicFramePr>
            <a:graphicFrameLocks noGrp="true"/>
          </p:cNvGraphicFramePr>
          <p:nvPr/>
        </p:nvGraphicFramePr>
        <p:xfrm>
          <a:off x="3971598" y="3753701"/>
          <a:ext cx="10591800" cy="3657600"/>
        </p:xfrm>
        <a:graphic>
          <a:graphicData uri="http://schemas.openxmlformats.org/drawingml/2006/table">
            <a:tbl>
              <a:tblPr/>
              <a:tblGrid>
                <a:gridCol w="4672929"/>
                <a:gridCol w="2959226"/>
                <a:gridCol w="2959644"/>
              </a:tblGrid>
              <a:tr h="9144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Category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Interest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FFFF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Sum ($)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Development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84000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Marketing and Promotion.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168000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Marketplace offerings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8" id="18"/>
          <p:cNvGrpSpPr/>
          <p:nvPr/>
        </p:nvGrpSpPr>
        <p:grpSpPr>
          <a:xfrm rot="0">
            <a:off x="3054638" y="7704855"/>
            <a:ext cx="3016764" cy="536085"/>
            <a:chOff x="0" y="0"/>
            <a:chExt cx="4022352" cy="7147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022352" cy="714780"/>
            </a:xfrm>
            <a:custGeom>
              <a:avLst/>
              <a:gdLst/>
              <a:ahLst/>
              <a:cxnLst/>
              <a:rect r="r" b="b" t="t" l="l"/>
              <a:pathLst>
                <a:path h="714780" w="4022352">
                  <a:moveTo>
                    <a:pt x="0" y="0"/>
                  </a:moveTo>
                  <a:lnTo>
                    <a:pt x="4022352" y="0"/>
                  </a:lnTo>
                  <a:lnTo>
                    <a:pt x="4022352" y="714780"/>
                  </a:lnTo>
                  <a:lnTo>
                    <a:pt x="0" y="7147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4022352" cy="7719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493"/>
                </a:lnSpc>
              </a:pPr>
              <a:r>
                <a:rPr lang="en-US" b="true" sz="3209" spc="101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Target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659459" y="1161156"/>
            <a:ext cx="13911138" cy="1005206"/>
            <a:chOff x="0" y="0"/>
            <a:chExt cx="18548184" cy="13402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8548184" cy="1340275"/>
            </a:xfrm>
            <a:custGeom>
              <a:avLst/>
              <a:gdLst/>
              <a:ahLst/>
              <a:cxnLst/>
              <a:rect r="r" b="b" t="t" l="l"/>
              <a:pathLst>
                <a:path h="1340275" w="18548184">
                  <a:moveTo>
                    <a:pt x="0" y="0"/>
                  </a:moveTo>
                  <a:lnTo>
                    <a:pt x="18548184" y="0"/>
                  </a:lnTo>
                  <a:lnTo>
                    <a:pt x="18548184" y="1340275"/>
                  </a:lnTo>
                  <a:lnTo>
                    <a:pt x="0" y="1340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23825"/>
              <a:ext cx="18548184" cy="14641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8118"/>
                </a:lnSpc>
              </a:pPr>
              <a:r>
                <a:rPr lang="en-US" b="true" sz="5798" spc="184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INVESTMENT PROSPECT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259300" y="9210675"/>
            <a:ext cx="152400" cy="200025"/>
            <a:chOff x="0" y="0"/>
            <a:chExt cx="203200" cy="2667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3200" cy="266700"/>
            </a:xfrm>
            <a:custGeom>
              <a:avLst/>
              <a:gdLst/>
              <a:ahLst/>
              <a:cxnLst/>
              <a:rect r="r" b="b" t="t" l="l"/>
              <a:pathLst>
                <a:path h="266700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203200" cy="3143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18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054638" y="2617992"/>
            <a:ext cx="14018472" cy="964259"/>
            <a:chOff x="0" y="0"/>
            <a:chExt cx="18691296" cy="128567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691296" cy="1285679"/>
            </a:xfrm>
            <a:custGeom>
              <a:avLst/>
              <a:gdLst/>
              <a:ahLst/>
              <a:cxnLst/>
              <a:rect r="r" b="b" t="t" l="l"/>
              <a:pathLst>
                <a:path h="1285679" w="18691296">
                  <a:moveTo>
                    <a:pt x="0" y="0"/>
                  </a:moveTo>
                  <a:lnTo>
                    <a:pt x="18691296" y="0"/>
                  </a:lnTo>
                  <a:lnTo>
                    <a:pt x="18691296" y="1285679"/>
                  </a:lnTo>
                  <a:lnTo>
                    <a:pt x="0" y="12856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66675"/>
              <a:ext cx="18691296" cy="135235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374"/>
                </a:lnSpc>
              </a:pPr>
              <a:r>
                <a:rPr lang="en-US" sz="3840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€</a:t>
              </a:r>
              <a:r>
                <a:rPr lang="en-US" sz="3840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280,000 in the project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642964" y="8088719"/>
            <a:ext cx="9944128" cy="1253272"/>
            <a:chOff x="0" y="0"/>
            <a:chExt cx="13258837" cy="167103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3258837" cy="1671030"/>
            </a:xfrm>
            <a:custGeom>
              <a:avLst/>
              <a:gdLst/>
              <a:ahLst/>
              <a:cxnLst/>
              <a:rect r="r" b="b" t="t" l="l"/>
              <a:pathLst>
                <a:path h="1671030" w="13258837">
                  <a:moveTo>
                    <a:pt x="0" y="0"/>
                  </a:moveTo>
                  <a:lnTo>
                    <a:pt x="13258837" y="0"/>
                  </a:lnTo>
                  <a:lnTo>
                    <a:pt x="13258837" y="1671030"/>
                  </a:lnTo>
                  <a:lnTo>
                    <a:pt x="0" y="16710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76200"/>
              <a:ext cx="13258837" cy="15948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879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attain a monthly income surpassing €40,000 within 12 months.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642964" y="7467798"/>
            <a:ext cx="9944128" cy="995911"/>
            <a:chOff x="0" y="0"/>
            <a:chExt cx="13258837" cy="132788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3258837" cy="1327881"/>
            </a:xfrm>
            <a:custGeom>
              <a:avLst/>
              <a:gdLst/>
              <a:ahLst/>
              <a:cxnLst/>
              <a:rect r="r" b="b" t="t" l="l"/>
              <a:pathLst>
                <a:path h="1327881" w="13258837">
                  <a:moveTo>
                    <a:pt x="0" y="0"/>
                  </a:moveTo>
                  <a:lnTo>
                    <a:pt x="13258837" y="0"/>
                  </a:lnTo>
                  <a:lnTo>
                    <a:pt x="13258837" y="1327881"/>
                  </a:lnTo>
                  <a:lnTo>
                    <a:pt x="0" y="13278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95250"/>
              <a:ext cx="13258837" cy="142313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530"/>
                </a:lnSpc>
              </a:pPr>
              <a:r>
                <a:rPr lang="en-US" sz="4664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€</a:t>
              </a:r>
              <a:r>
                <a:rPr lang="en-US" sz="4664">
                  <a:solidFill>
                    <a:srgbClr val="2B2A2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3.0 million (ROI 11x).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210675"/>
            <a:ext cx="152400" cy="200025"/>
            <a:chOff x="0" y="0"/>
            <a:chExt cx="203200" cy="266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3200" cy="266700"/>
            </a:xfrm>
            <a:custGeom>
              <a:avLst/>
              <a:gdLst/>
              <a:ahLst/>
              <a:cxnLst/>
              <a:rect r="r" b="b" t="t" l="l"/>
              <a:pathLst>
                <a:path h="266700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26670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3200" cy="31432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19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10515" y="7311872"/>
            <a:ext cx="1856021" cy="1856021"/>
          </a:xfrm>
          <a:custGeom>
            <a:avLst/>
            <a:gdLst/>
            <a:ahLst/>
            <a:cxnLst/>
            <a:rect r="r" b="b" t="t" l="l"/>
            <a:pathLst>
              <a:path h="1856021" w="1856021">
                <a:moveTo>
                  <a:pt x="0" y="0"/>
                </a:moveTo>
                <a:lnTo>
                  <a:pt x="1856021" y="0"/>
                </a:lnTo>
                <a:lnTo>
                  <a:pt x="1856021" y="1856021"/>
                </a:lnTo>
                <a:lnTo>
                  <a:pt x="0" y="1856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554" y="397194"/>
            <a:ext cx="1717565" cy="1717565"/>
          </a:xfrm>
          <a:custGeom>
            <a:avLst/>
            <a:gdLst/>
            <a:ahLst/>
            <a:cxnLst/>
            <a:rect r="r" b="b" t="t" l="l"/>
            <a:pathLst>
              <a:path h="1717565" w="1717565">
                <a:moveTo>
                  <a:pt x="0" y="0"/>
                </a:moveTo>
                <a:lnTo>
                  <a:pt x="1717565" y="0"/>
                </a:lnTo>
                <a:lnTo>
                  <a:pt x="1717565" y="1717565"/>
                </a:lnTo>
                <a:lnTo>
                  <a:pt x="0" y="1717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50342" y="621442"/>
            <a:ext cx="1232387" cy="1232387"/>
          </a:xfrm>
          <a:custGeom>
            <a:avLst/>
            <a:gdLst/>
            <a:ahLst/>
            <a:cxnLst/>
            <a:rect r="r" b="b" t="t" l="l"/>
            <a:pathLst>
              <a:path h="1232387" w="1232387">
                <a:moveTo>
                  <a:pt x="0" y="0"/>
                </a:moveTo>
                <a:lnTo>
                  <a:pt x="1232387" y="0"/>
                </a:lnTo>
                <a:lnTo>
                  <a:pt x="1232387" y="1232387"/>
                </a:lnTo>
                <a:lnTo>
                  <a:pt x="0" y="1232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0667" y="7757925"/>
            <a:ext cx="1235022" cy="1077557"/>
          </a:xfrm>
          <a:custGeom>
            <a:avLst/>
            <a:gdLst/>
            <a:ahLst/>
            <a:cxnLst/>
            <a:rect r="r" b="b" t="t" l="l"/>
            <a:pathLst>
              <a:path h="1077557" w="1235022">
                <a:moveTo>
                  <a:pt x="0" y="0"/>
                </a:moveTo>
                <a:lnTo>
                  <a:pt x="1235022" y="0"/>
                </a:lnTo>
                <a:lnTo>
                  <a:pt x="1235022" y="1077557"/>
                </a:lnTo>
                <a:lnTo>
                  <a:pt x="0" y="10775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53" r="0" b="-25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1514" y="2882511"/>
            <a:ext cx="1664176" cy="1664176"/>
          </a:xfrm>
          <a:custGeom>
            <a:avLst/>
            <a:gdLst/>
            <a:ahLst/>
            <a:cxnLst/>
            <a:rect r="r" b="b" t="t" l="l"/>
            <a:pathLst>
              <a:path h="1664176" w="1664176">
                <a:moveTo>
                  <a:pt x="0" y="0"/>
                </a:moveTo>
                <a:lnTo>
                  <a:pt x="1664176" y="0"/>
                </a:lnTo>
                <a:lnTo>
                  <a:pt x="1664176" y="1664176"/>
                </a:lnTo>
                <a:lnTo>
                  <a:pt x="0" y="1664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5939" y="3158633"/>
            <a:ext cx="1055325" cy="1111932"/>
          </a:xfrm>
          <a:custGeom>
            <a:avLst/>
            <a:gdLst/>
            <a:ahLst/>
            <a:cxnLst/>
            <a:rect r="r" b="b" t="t" l="l"/>
            <a:pathLst>
              <a:path h="1111932" w="1055325">
                <a:moveTo>
                  <a:pt x="0" y="0"/>
                </a:moveTo>
                <a:lnTo>
                  <a:pt x="1055325" y="0"/>
                </a:lnTo>
                <a:lnTo>
                  <a:pt x="1055325" y="1111932"/>
                </a:lnTo>
                <a:lnTo>
                  <a:pt x="0" y="11119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19" r="0" b="-1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614474" y="4303080"/>
            <a:ext cx="13644826" cy="2845942"/>
            <a:chOff x="0" y="0"/>
            <a:chExt cx="18193101" cy="3794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193102" cy="3794589"/>
            </a:xfrm>
            <a:custGeom>
              <a:avLst/>
              <a:gdLst/>
              <a:ahLst/>
              <a:cxnLst/>
              <a:rect r="r" b="b" t="t" l="l"/>
              <a:pathLst>
                <a:path h="3794589" w="18193102">
                  <a:moveTo>
                    <a:pt x="0" y="0"/>
                  </a:moveTo>
                  <a:lnTo>
                    <a:pt x="18193102" y="0"/>
                  </a:lnTo>
                  <a:lnTo>
                    <a:pt x="18193102" y="3794589"/>
                  </a:lnTo>
                  <a:lnTo>
                    <a:pt x="0" y="37945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8193101" cy="385173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786"/>
                </a:lnSpc>
              </a:pPr>
              <a:r>
                <a:rPr lang="en-US" b="true" sz="2704" spc="86">
                  <a:solidFill>
                    <a:srgbClr val="2B2A2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📌 Access to venture capital in the second round for additional scaling.</a:t>
              </a:r>
            </a:p>
            <a:p>
              <a:pPr algn="l">
                <a:lnSpc>
                  <a:spcPts val="3786"/>
                </a:lnSpc>
              </a:pPr>
              <a:r>
                <a:rPr lang="en-US" b="true" sz="2704" spc="86">
                  <a:solidFill>
                    <a:srgbClr val="2B2A2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Exit options for the investor include the sale of shares to a strategic investor, yielding a growth of ten to twenty times.</a:t>
              </a:r>
            </a:p>
            <a:p>
              <a:pPr algn="l">
                <a:lnSpc>
                  <a:spcPts val="3786"/>
                </a:lnSpc>
              </a:pPr>
              <a:r>
                <a:rPr lang="en-US" b="true" sz="2704" spc="86">
                  <a:solidFill>
                    <a:srgbClr val="2B2A2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🔹 Transition to liquidity through a new investment round.</a:t>
              </a:r>
            </a:p>
            <a:p>
              <a:pPr algn="l">
                <a:lnSpc>
                  <a:spcPts val="3786"/>
                </a:lnSpc>
              </a:pPr>
              <a:r>
                <a:rPr lang="en-US" b="true" sz="2704" spc="86">
                  <a:solidFill>
                    <a:srgbClr val="2B2A2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🔹 Engagement in the subsequent round and augmentation of the equity in the company.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75119" y="7454747"/>
            <a:ext cx="13644826" cy="1966127"/>
            <a:chOff x="0" y="0"/>
            <a:chExt cx="18193101" cy="262150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193102" cy="2621503"/>
            </a:xfrm>
            <a:custGeom>
              <a:avLst/>
              <a:gdLst/>
              <a:ahLst/>
              <a:cxnLst/>
              <a:rect r="r" b="b" t="t" l="l"/>
              <a:pathLst>
                <a:path h="2621503" w="18193102">
                  <a:moveTo>
                    <a:pt x="0" y="0"/>
                  </a:moveTo>
                  <a:lnTo>
                    <a:pt x="18193102" y="0"/>
                  </a:lnTo>
                  <a:lnTo>
                    <a:pt x="18193102" y="2621503"/>
                  </a:lnTo>
                  <a:lnTo>
                    <a:pt x="0" y="26215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42875"/>
              <a:ext cx="18193101" cy="247862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007"/>
                </a:lnSpc>
              </a:pPr>
              <a:r>
                <a:rPr lang="en-US" sz="4606">
                  <a:solidFill>
                    <a:srgbClr val="2B2A2A"/>
                  </a:solidFill>
                  <a:latin typeface="Open Sans"/>
                  <a:ea typeface="Open Sans"/>
                  <a:cs typeface="Open Sans"/>
                  <a:sym typeface="Open Sans"/>
                </a:rPr>
                <a:t>🔥 **Educatimo represents an investment in the future of education and offers you the opportunity to be part of a global success story.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08144" y="234550"/>
            <a:ext cx="11774129" cy="2192371"/>
            <a:chOff x="0" y="0"/>
            <a:chExt cx="15698839" cy="29231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698839" cy="2923161"/>
            </a:xfrm>
            <a:custGeom>
              <a:avLst/>
              <a:gdLst/>
              <a:ahLst/>
              <a:cxnLst/>
              <a:rect r="r" b="b" t="t" l="l"/>
              <a:pathLst>
                <a:path h="2923161" w="15698839">
                  <a:moveTo>
                    <a:pt x="0" y="0"/>
                  </a:moveTo>
                  <a:lnTo>
                    <a:pt x="15698839" y="0"/>
                  </a:lnTo>
                  <a:lnTo>
                    <a:pt x="15698839" y="2923161"/>
                  </a:lnTo>
                  <a:lnTo>
                    <a:pt x="0" y="292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23825"/>
              <a:ext cx="15698839" cy="304698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8835"/>
                </a:lnSpc>
              </a:pPr>
              <a:r>
                <a:rPr lang="en-US" b="true" sz="6311" spc="200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OBJECTIVES OF THE INITIAL INVESTMENT ROUND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375119" y="2806266"/>
            <a:ext cx="12840179" cy="1643862"/>
            <a:chOff x="0" y="0"/>
            <a:chExt cx="17120239" cy="219181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120239" cy="2191816"/>
            </a:xfrm>
            <a:custGeom>
              <a:avLst/>
              <a:gdLst/>
              <a:ahLst/>
              <a:cxnLst/>
              <a:rect r="r" b="b" t="t" l="l"/>
              <a:pathLst>
                <a:path h="2191816" w="17120239">
                  <a:moveTo>
                    <a:pt x="0" y="0"/>
                  </a:moveTo>
                  <a:lnTo>
                    <a:pt x="17120239" y="0"/>
                  </a:lnTo>
                  <a:lnTo>
                    <a:pt x="17120239" y="2191816"/>
                  </a:lnTo>
                  <a:lnTo>
                    <a:pt x="0" y="2191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9050"/>
              <a:ext cx="17120239" cy="21727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364"/>
                </a:lnSpc>
              </a:pPr>
              <a:r>
                <a:rPr lang="en-US" sz="4664">
                  <a:solidFill>
                    <a:srgbClr val="2B2A2A"/>
                  </a:solidFill>
                  <a:latin typeface="Open Sans"/>
                  <a:ea typeface="Open Sans"/>
                  <a:cs typeface="Open Sans"/>
                  <a:sym typeface="Open Sans"/>
                </a:rPr>
                <a:t>📌 Company valuation reached €30 million within 14 months.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44577" y="9420874"/>
            <a:ext cx="16240125" cy="23813"/>
            <a:chOff x="0" y="0"/>
            <a:chExt cx="21653500" cy="3175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03000" y="1028700"/>
            <a:ext cx="8276567" cy="8224837"/>
          </a:xfrm>
          <a:custGeom>
            <a:avLst/>
            <a:gdLst/>
            <a:ahLst/>
            <a:cxnLst/>
            <a:rect r="r" b="b" t="t" l="l"/>
            <a:pathLst>
              <a:path h="8224837" w="8276567">
                <a:moveTo>
                  <a:pt x="0" y="0"/>
                </a:moveTo>
                <a:lnTo>
                  <a:pt x="8276567" y="0"/>
                </a:lnTo>
                <a:lnTo>
                  <a:pt x="8276567" y="8224837"/>
                </a:lnTo>
                <a:lnTo>
                  <a:pt x="0" y="8224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4" r="0" b="-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9432131"/>
            <a:ext cx="2253096" cy="737394"/>
            <a:chOff x="0" y="0"/>
            <a:chExt cx="3004128" cy="9831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4128" cy="983192"/>
            </a:xfrm>
            <a:custGeom>
              <a:avLst/>
              <a:gdLst/>
              <a:ahLst/>
              <a:cxnLst/>
              <a:rect r="r" b="b" t="t" l="l"/>
              <a:pathLst>
                <a:path h="9831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983192"/>
                  </a:lnTo>
                  <a:lnTo>
                    <a:pt x="0" y="983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004128" cy="1030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  <a:p>
              <a:pPr algn="l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88946"/>
            <a:ext cx="6689331" cy="3267281"/>
            <a:chOff x="0" y="0"/>
            <a:chExt cx="8919108" cy="43563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919108" cy="4356374"/>
            </a:xfrm>
            <a:custGeom>
              <a:avLst/>
              <a:gdLst/>
              <a:ahLst/>
              <a:cxnLst/>
              <a:rect r="r" b="b" t="t" l="l"/>
              <a:pathLst>
                <a:path h="4356374" w="8919108">
                  <a:moveTo>
                    <a:pt x="0" y="0"/>
                  </a:moveTo>
                  <a:lnTo>
                    <a:pt x="8919108" y="0"/>
                  </a:lnTo>
                  <a:lnTo>
                    <a:pt x="8919108" y="4356374"/>
                  </a:lnTo>
                  <a:lnTo>
                    <a:pt x="0" y="43563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0"/>
              <a:ext cx="8919108" cy="426112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0586"/>
                </a:lnSpc>
              </a:pPr>
              <a:r>
                <a:rPr lang="en-US" b="true" sz="9624" spc="-190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PROJECT WORTH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3283759"/>
            <a:ext cx="6940875" cy="4029119"/>
            <a:chOff x="0" y="0"/>
            <a:chExt cx="9254500" cy="537215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254500" cy="5372159"/>
            </a:xfrm>
            <a:custGeom>
              <a:avLst/>
              <a:gdLst/>
              <a:ahLst/>
              <a:cxnLst/>
              <a:rect r="r" b="b" t="t" l="l"/>
              <a:pathLst>
                <a:path h="5372159" w="9254500">
                  <a:moveTo>
                    <a:pt x="0" y="0"/>
                  </a:moveTo>
                  <a:lnTo>
                    <a:pt x="9254500" y="0"/>
                  </a:lnTo>
                  <a:lnTo>
                    <a:pt x="9254500" y="5372159"/>
                  </a:lnTo>
                  <a:lnTo>
                    <a:pt x="0" y="53721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9254500" cy="54293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Educatimo.com empowers students and parents to select the finest education in just minutes, while enabling educational institutions to connect with students in a meaningful way.</a:t>
              </a:r>
            </a:p>
            <a:p>
              <a:pPr algn="l">
                <a:lnSpc>
                  <a:spcPts val="3919"/>
                </a:lnSpc>
              </a:p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And to remain significant in the workforce throughout our lives!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259300" y="9174956"/>
            <a:ext cx="152400" cy="235744"/>
            <a:chOff x="0" y="0"/>
            <a:chExt cx="203200" cy="31432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51588" y="304621"/>
            <a:ext cx="6556612" cy="6515633"/>
          </a:xfrm>
          <a:custGeom>
            <a:avLst/>
            <a:gdLst/>
            <a:ahLst/>
            <a:cxnLst/>
            <a:rect r="r" b="b" t="t" l="l"/>
            <a:pathLst>
              <a:path h="6515633" w="6556612">
                <a:moveTo>
                  <a:pt x="0" y="0"/>
                </a:moveTo>
                <a:lnTo>
                  <a:pt x="6556612" y="0"/>
                </a:lnTo>
                <a:lnTo>
                  <a:pt x="6556612" y="6515633"/>
                </a:lnTo>
                <a:lnTo>
                  <a:pt x="0" y="651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2" r="0" b="-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031146"/>
            <a:ext cx="18966338" cy="4142328"/>
          </a:xfrm>
          <a:custGeom>
            <a:avLst/>
            <a:gdLst/>
            <a:ahLst/>
            <a:cxnLst/>
            <a:rect r="r" b="b" t="t" l="l"/>
            <a:pathLst>
              <a:path h="4142328" w="18966338">
                <a:moveTo>
                  <a:pt x="0" y="0"/>
                </a:moveTo>
                <a:lnTo>
                  <a:pt x="18966338" y="0"/>
                </a:lnTo>
                <a:lnTo>
                  <a:pt x="18966338" y="4142328"/>
                </a:lnTo>
                <a:lnTo>
                  <a:pt x="0" y="4142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" t="0" r="-7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6910741"/>
            <a:ext cx="3100179" cy="1481976"/>
            <a:chOff x="0" y="0"/>
            <a:chExt cx="4133572" cy="19759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33572" cy="1975967"/>
            </a:xfrm>
            <a:custGeom>
              <a:avLst/>
              <a:gdLst/>
              <a:ahLst/>
              <a:cxnLst/>
              <a:rect r="r" b="b" t="t" l="l"/>
              <a:pathLst>
                <a:path h="1975967" w="4133572">
                  <a:moveTo>
                    <a:pt x="0" y="0"/>
                  </a:moveTo>
                  <a:lnTo>
                    <a:pt x="4133572" y="0"/>
                  </a:lnTo>
                  <a:lnTo>
                    <a:pt x="4133572" y="1975967"/>
                  </a:lnTo>
                  <a:lnTo>
                    <a:pt x="0" y="19759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4133572" cy="1956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40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The online education market is expanding at a remarkable CAGR of 8.2%.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28700" y="9432131"/>
            <a:ext cx="2253096" cy="737394"/>
            <a:chOff x="0" y="0"/>
            <a:chExt cx="3004128" cy="9831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04128" cy="983192"/>
            </a:xfrm>
            <a:custGeom>
              <a:avLst/>
              <a:gdLst/>
              <a:ahLst/>
              <a:cxnLst/>
              <a:rect r="r" b="b" t="t" l="l"/>
              <a:pathLst>
                <a:path h="9831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983192"/>
                  </a:lnTo>
                  <a:lnTo>
                    <a:pt x="0" y="983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004128" cy="1030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  <a:p>
              <a:pPr algn="l">
                <a:lnSpc>
                  <a:spcPts val="28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429415"/>
            <a:ext cx="6689331" cy="3274858"/>
            <a:chOff x="0" y="0"/>
            <a:chExt cx="8919108" cy="436647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19108" cy="4366477"/>
            </a:xfrm>
            <a:custGeom>
              <a:avLst/>
              <a:gdLst/>
              <a:ahLst/>
              <a:cxnLst/>
              <a:rect r="r" b="b" t="t" l="l"/>
              <a:pathLst>
                <a:path h="4366477" w="8919108">
                  <a:moveTo>
                    <a:pt x="0" y="0"/>
                  </a:moveTo>
                  <a:lnTo>
                    <a:pt x="8919108" y="0"/>
                  </a:lnTo>
                  <a:lnTo>
                    <a:pt x="8919108" y="4366477"/>
                  </a:lnTo>
                  <a:lnTo>
                    <a:pt x="0" y="43664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66675"/>
              <a:ext cx="8919108" cy="42998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7699"/>
                </a:lnSpc>
              </a:pPr>
              <a:r>
                <a:rPr lang="en-US" b="true" sz="6998" spc="-139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SIGNIFICANCE OF THE PROJECT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499137" y="6777392"/>
            <a:ext cx="3772690" cy="2451663"/>
            <a:chOff x="0" y="0"/>
            <a:chExt cx="5030253" cy="32688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030253" cy="3268885"/>
            </a:xfrm>
            <a:custGeom>
              <a:avLst/>
              <a:gdLst/>
              <a:ahLst/>
              <a:cxnLst/>
              <a:rect r="r" b="b" t="t" l="l"/>
              <a:pathLst>
                <a:path h="3268885" w="5030253">
                  <a:moveTo>
                    <a:pt x="0" y="0"/>
                  </a:moveTo>
                  <a:lnTo>
                    <a:pt x="5030253" y="0"/>
                  </a:lnTo>
                  <a:lnTo>
                    <a:pt x="5030253" y="3268885"/>
                  </a:lnTo>
                  <a:lnTo>
                    <a:pt x="0" y="32688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5030253" cy="33260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08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EduTech stands as a key focus for investment by funds.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604296" y="6810729"/>
            <a:ext cx="4959303" cy="2719504"/>
            <a:chOff x="0" y="0"/>
            <a:chExt cx="6612404" cy="362600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612404" cy="3626005"/>
            </a:xfrm>
            <a:custGeom>
              <a:avLst/>
              <a:gdLst/>
              <a:ahLst/>
              <a:cxnLst/>
              <a:rect r="r" b="b" t="t" l="l"/>
              <a:pathLst>
                <a:path h="3626005" w="6612404">
                  <a:moveTo>
                    <a:pt x="0" y="0"/>
                  </a:moveTo>
                  <a:lnTo>
                    <a:pt x="6612404" y="0"/>
                  </a:lnTo>
                  <a:lnTo>
                    <a:pt x="6612404" y="3626005"/>
                  </a:lnTo>
                  <a:lnTo>
                    <a:pt x="0" y="36260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6612404" cy="36641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In the years ahead, 60% of office jobs will vanish, and Uber drivers will be succeeded by autopilots. This shift compels individuals to pursue new avenues of education.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259300" y="9174956"/>
            <a:ext cx="152400" cy="235744"/>
            <a:chOff x="0" y="0"/>
            <a:chExt cx="203200" cy="31432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3935074" y="6839304"/>
            <a:ext cx="4077175" cy="2076451"/>
            <a:chOff x="0" y="0"/>
            <a:chExt cx="5436233" cy="276860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436233" cy="2768601"/>
            </a:xfrm>
            <a:custGeom>
              <a:avLst/>
              <a:gdLst/>
              <a:ahLst/>
              <a:cxnLst/>
              <a:rect r="r" b="b" t="t" l="l"/>
              <a:pathLst>
                <a:path h="2768601" w="5436233">
                  <a:moveTo>
                    <a:pt x="0" y="0"/>
                  </a:moveTo>
                  <a:lnTo>
                    <a:pt x="5436233" y="0"/>
                  </a:lnTo>
                  <a:lnTo>
                    <a:pt x="5436233" y="2768601"/>
                  </a:lnTo>
                  <a:lnTo>
                    <a:pt x="0" y="27686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5436233" cy="28257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198"/>
                </a:lnSpc>
              </a:pPr>
              <a:r>
                <a:rPr lang="en-US" sz="2999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We need a new marketplace with AI, where we can earn a lot of money.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04968" y="469764"/>
            <a:ext cx="5402472" cy="5498699"/>
          </a:xfrm>
          <a:custGeom>
            <a:avLst/>
            <a:gdLst/>
            <a:ahLst/>
            <a:cxnLst/>
            <a:rect r="r" b="b" t="t" l="l"/>
            <a:pathLst>
              <a:path h="5498699" w="5402472">
                <a:moveTo>
                  <a:pt x="0" y="0"/>
                </a:moveTo>
                <a:lnTo>
                  <a:pt x="5402472" y="0"/>
                </a:lnTo>
                <a:lnTo>
                  <a:pt x="5402472" y="5498699"/>
                </a:lnTo>
                <a:lnTo>
                  <a:pt x="0" y="5498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0" t="0" r="-1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1157031"/>
            <a:ext cx="6436980" cy="1997312"/>
            <a:chOff x="0" y="0"/>
            <a:chExt cx="8582640" cy="26630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582640" cy="2663082"/>
            </a:xfrm>
            <a:custGeom>
              <a:avLst/>
              <a:gdLst/>
              <a:ahLst/>
              <a:cxnLst/>
              <a:rect r="r" b="b" t="t" l="l"/>
              <a:pathLst>
                <a:path h="2663082" w="8582640">
                  <a:moveTo>
                    <a:pt x="0" y="0"/>
                  </a:moveTo>
                  <a:lnTo>
                    <a:pt x="8582640" y="0"/>
                  </a:lnTo>
                  <a:lnTo>
                    <a:pt x="8582640" y="2663082"/>
                  </a:lnTo>
                  <a:lnTo>
                    <a:pt x="0" y="26630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95250"/>
              <a:ext cx="8582640" cy="25678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0998"/>
                </a:lnSpc>
              </a:pPr>
              <a:r>
                <a:rPr lang="en-US" b="true" sz="9999" spc="-198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PROBLEM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9432131"/>
            <a:ext cx="2253096" cy="737394"/>
            <a:chOff x="0" y="0"/>
            <a:chExt cx="3004128" cy="9831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04128" cy="983192"/>
            </a:xfrm>
            <a:custGeom>
              <a:avLst/>
              <a:gdLst/>
              <a:ahLst/>
              <a:cxnLst/>
              <a:rect r="r" b="b" t="t" l="l"/>
              <a:pathLst>
                <a:path h="9831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983192"/>
                  </a:lnTo>
                  <a:lnTo>
                    <a:pt x="0" y="983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004128" cy="1030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  <a:p>
              <a:pPr algn="l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259300" y="9174956"/>
            <a:ext cx="152400" cy="235744"/>
            <a:chOff x="0" y="0"/>
            <a:chExt cx="203200" cy="3143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0" y="5920150"/>
            <a:ext cx="18966338" cy="4142328"/>
          </a:xfrm>
          <a:custGeom>
            <a:avLst/>
            <a:gdLst/>
            <a:ahLst/>
            <a:cxnLst/>
            <a:rect r="r" b="b" t="t" l="l"/>
            <a:pathLst>
              <a:path h="4142328" w="18966338">
                <a:moveTo>
                  <a:pt x="0" y="0"/>
                </a:moveTo>
                <a:lnTo>
                  <a:pt x="18966338" y="0"/>
                </a:lnTo>
                <a:lnTo>
                  <a:pt x="18966338" y="4142328"/>
                </a:lnTo>
                <a:lnTo>
                  <a:pt x="0" y="4142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" t="0" r="-7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90564" y="7319066"/>
            <a:ext cx="876272" cy="904539"/>
          </a:xfrm>
          <a:custGeom>
            <a:avLst/>
            <a:gdLst/>
            <a:ahLst/>
            <a:cxnLst/>
            <a:rect r="r" b="b" t="t" l="l"/>
            <a:pathLst>
              <a:path h="904539" w="876272">
                <a:moveTo>
                  <a:pt x="0" y="0"/>
                </a:moveTo>
                <a:lnTo>
                  <a:pt x="876272" y="0"/>
                </a:lnTo>
                <a:lnTo>
                  <a:pt x="876272" y="904539"/>
                </a:lnTo>
                <a:lnTo>
                  <a:pt x="0" y="9045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26" t="0" r="-526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093128" y="7230686"/>
            <a:ext cx="1311428" cy="760628"/>
          </a:xfrm>
          <a:custGeom>
            <a:avLst/>
            <a:gdLst/>
            <a:ahLst/>
            <a:cxnLst/>
            <a:rect r="r" b="b" t="t" l="l"/>
            <a:pathLst>
              <a:path h="760628" w="1311428">
                <a:moveTo>
                  <a:pt x="0" y="0"/>
                </a:moveTo>
                <a:lnTo>
                  <a:pt x="1311428" y="0"/>
                </a:lnTo>
                <a:lnTo>
                  <a:pt x="1311428" y="760628"/>
                </a:lnTo>
                <a:lnTo>
                  <a:pt x="0" y="760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87" t="0" r="-387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155247" y="6396038"/>
            <a:ext cx="4347109" cy="2887680"/>
            <a:chOff x="0" y="0"/>
            <a:chExt cx="5796145" cy="385024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796145" cy="3850241"/>
            </a:xfrm>
            <a:custGeom>
              <a:avLst/>
              <a:gdLst/>
              <a:ahLst/>
              <a:cxnLst/>
              <a:rect r="r" b="b" t="t" l="l"/>
              <a:pathLst>
                <a:path h="3850241" w="5796145">
                  <a:moveTo>
                    <a:pt x="0" y="0"/>
                  </a:moveTo>
                  <a:lnTo>
                    <a:pt x="5796145" y="0"/>
                  </a:lnTo>
                  <a:lnTo>
                    <a:pt x="5796145" y="3850241"/>
                  </a:lnTo>
                  <a:lnTo>
                    <a:pt x="0" y="38502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5796145" cy="390739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08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Parents and students invest significant time in selecting an education. Yet, they often find themselves uncertain about which path will lead to meaningful employment.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654757" y="6275500"/>
            <a:ext cx="3772690" cy="2719504"/>
            <a:chOff x="0" y="0"/>
            <a:chExt cx="5030253" cy="362600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030253" cy="3626005"/>
            </a:xfrm>
            <a:custGeom>
              <a:avLst/>
              <a:gdLst/>
              <a:ahLst/>
              <a:cxnLst/>
              <a:rect r="r" b="b" t="t" l="l"/>
              <a:pathLst>
                <a:path h="3626005" w="5030253">
                  <a:moveTo>
                    <a:pt x="0" y="0"/>
                  </a:moveTo>
                  <a:lnTo>
                    <a:pt x="5030253" y="0"/>
                  </a:lnTo>
                  <a:lnTo>
                    <a:pt x="5030253" y="3626005"/>
                  </a:lnTo>
                  <a:lnTo>
                    <a:pt x="0" y="36260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5030253" cy="36641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240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In the years ahead, 60% of professions will vanish. Individuals will be compelled to pursue new avenues of education.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820400" y="6255493"/>
            <a:ext cx="3772690" cy="2015646"/>
            <a:chOff x="0" y="0"/>
            <a:chExt cx="5030253" cy="26875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030253" cy="2687529"/>
            </a:xfrm>
            <a:custGeom>
              <a:avLst/>
              <a:gdLst/>
              <a:ahLst/>
              <a:cxnLst/>
              <a:rect r="r" b="b" t="t" l="l"/>
              <a:pathLst>
                <a:path h="2687529" w="5030253">
                  <a:moveTo>
                    <a:pt x="0" y="0"/>
                  </a:moveTo>
                  <a:lnTo>
                    <a:pt x="5030253" y="0"/>
                  </a:lnTo>
                  <a:lnTo>
                    <a:pt x="5030253" y="2687529"/>
                  </a:lnTo>
                  <a:lnTo>
                    <a:pt x="0" y="2687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5030253" cy="27446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408"/>
                </a:lnSpc>
              </a:pPr>
              <a:r>
                <a:rPr lang="en-US" sz="2400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✔ Restricted pathways to exceptional education.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76338" y="9405938"/>
            <a:ext cx="16240125" cy="23813"/>
            <a:chOff x="0" y="0"/>
            <a:chExt cx="21653500" cy="3175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181100" y="9584531"/>
            <a:ext cx="2253096" cy="737394"/>
            <a:chOff x="0" y="0"/>
            <a:chExt cx="3004128" cy="98319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004128" cy="983192"/>
            </a:xfrm>
            <a:custGeom>
              <a:avLst/>
              <a:gdLst/>
              <a:ahLst/>
              <a:cxnLst/>
              <a:rect r="r" b="b" t="t" l="l"/>
              <a:pathLst>
                <a:path h="9831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983192"/>
                  </a:lnTo>
                  <a:lnTo>
                    <a:pt x="0" y="983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3004128" cy="1030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  <a:p>
              <a:pPr algn="l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07998" y="1028700"/>
            <a:ext cx="6669825" cy="6490573"/>
          </a:xfrm>
          <a:custGeom>
            <a:avLst/>
            <a:gdLst/>
            <a:ahLst/>
            <a:cxnLst/>
            <a:rect r="r" b="b" t="t" l="l"/>
            <a:pathLst>
              <a:path h="6490573" w="6669825">
                <a:moveTo>
                  <a:pt x="0" y="0"/>
                </a:moveTo>
                <a:lnTo>
                  <a:pt x="6669825" y="0"/>
                </a:lnTo>
                <a:lnTo>
                  <a:pt x="6669825" y="6490573"/>
                </a:lnTo>
                <a:lnTo>
                  <a:pt x="0" y="64905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1" t="0" r="-1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9085" y="5024053"/>
            <a:ext cx="869407" cy="907997"/>
          </a:xfrm>
          <a:custGeom>
            <a:avLst/>
            <a:gdLst/>
            <a:ahLst/>
            <a:cxnLst/>
            <a:rect r="r" b="b" t="t" l="l"/>
            <a:pathLst>
              <a:path h="907997" w="869407">
                <a:moveTo>
                  <a:pt x="0" y="0"/>
                </a:moveTo>
                <a:lnTo>
                  <a:pt x="869407" y="0"/>
                </a:lnTo>
                <a:lnTo>
                  <a:pt x="869407" y="907997"/>
                </a:lnTo>
                <a:lnTo>
                  <a:pt x="0" y="907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87" t="0" r="-58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45225" y="7519273"/>
            <a:ext cx="907997" cy="907997"/>
          </a:xfrm>
          <a:custGeom>
            <a:avLst/>
            <a:gdLst/>
            <a:ahLst/>
            <a:cxnLst/>
            <a:rect r="r" b="b" t="t" l="l"/>
            <a:pathLst>
              <a:path h="907997" w="907997">
                <a:moveTo>
                  <a:pt x="0" y="0"/>
                </a:moveTo>
                <a:lnTo>
                  <a:pt x="907997" y="0"/>
                </a:lnTo>
                <a:lnTo>
                  <a:pt x="907997" y="907997"/>
                </a:lnTo>
                <a:lnTo>
                  <a:pt x="0" y="907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200997" y="6954471"/>
            <a:ext cx="1061828" cy="1129604"/>
          </a:xfrm>
          <a:custGeom>
            <a:avLst/>
            <a:gdLst/>
            <a:ahLst/>
            <a:cxnLst/>
            <a:rect r="r" b="b" t="t" l="l"/>
            <a:pathLst>
              <a:path h="1129604" w="1061828">
                <a:moveTo>
                  <a:pt x="0" y="0"/>
                </a:moveTo>
                <a:lnTo>
                  <a:pt x="1061828" y="0"/>
                </a:lnTo>
                <a:lnTo>
                  <a:pt x="1061828" y="1129604"/>
                </a:lnTo>
                <a:lnTo>
                  <a:pt x="0" y="11296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62" t="0" r="-62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55248" y="7428953"/>
            <a:ext cx="1310244" cy="1310244"/>
          </a:xfrm>
          <a:custGeom>
            <a:avLst/>
            <a:gdLst/>
            <a:ahLst/>
            <a:cxnLst/>
            <a:rect r="r" b="b" t="t" l="l"/>
            <a:pathLst>
              <a:path h="1310244" w="1310244">
                <a:moveTo>
                  <a:pt x="0" y="0"/>
                </a:moveTo>
                <a:lnTo>
                  <a:pt x="1310244" y="0"/>
                </a:lnTo>
                <a:lnTo>
                  <a:pt x="1310244" y="1310244"/>
                </a:lnTo>
                <a:lnTo>
                  <a:pt x="0" y="13102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696" y="1195387"/>
            <a:ext cx="6703215" cy="1997312"/>
            <a:chOff x="0" y="0"/>
            <a:chExt cx="8937620" cy="26630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937620" cy="2663082"/>
            </a:xfrm>
            <a:custGeom>
              <a:avLst/>
              <a:gdLst/>
              <a:ahLst/>
              <a:cxnLst/>
              <a:rect r="r" b="b" t="t" l="l"/>
              <a:pathLst>
                <a:path h="2663082" w="8937620">
                  <a:moveTo>
                    <a:pt x="0" y="0"/>
                  </a:moveTo>
                  <a:lnTo>
                    <a:pt x="8937620" y="0"/>
                  </a:lnTo>
                  <a:lnTo>
                    <a:pt x="8937620" y="2663082"/>
                  </a:lnTo>
                  <a:lnTo>
                    <a:pt x="0" y="26630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0"/>
              <a:ext cx="8937620" cy="25678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0998"/>
                </a:lnSpc>
              </a:pPr>
              <a:r>
                <a:rPr lang="en-US" b="true" sz="9999" spc="-198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DECISION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696" y="3528400"/>
            <a:ext cx="8115304" cy="4267647"/>
            <a:chOff x="0" y="0"/>
            <a:chExt cx="10820405" cy="56901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20405" cy="5690196"/>
            </a:xfrm>
            <a:custGeom>
              <a:avLst/>
              <a:gdLst/>
              <a:ahLst/>
              <a:cxnLst/>
              <a:rect r="r" b="b" t="t" l="l"/>
              <a:pathLst>
                <a:path h="5690196" w="10820405">
                  <a:moveTo>
                    <a:pt x="0" y="0"/>
                  </a:moveTo>
                  <a:lnTo>
                    <a:pt x="10820405" y="0"/>
                  </a:lnTo>
                  <a:lnTo>
                    <a:pt x="10820405" y="5690196"/>
                  </a:lnTo>
                  <a:lnTo>
                    <a:pt x="0" y="56901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0820405" cy="57378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897"/>
                </a:lnSpc>
              </a:pPr>
              <a:r>
                <a:rPr lang="en-US" sz="2783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✅ Educatimo.com – An AI marketplace that empowers students to swiftly discover job opportunities and sustain their relevance throughout their lives by learning with us. </a:t>
              </a:r>
            </a:p>
            <a:p>
              <a:pPr algn="l">
                <a:lnSpc>
                  <a:spcPts val="3897"/>
                </a:lnSpc>
              </a:pPr>
              <a:r>
                <a:rPr lang="en-US" sz="2783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We offer serenity and assurance for the days to come.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28700" y="9432131"/>
            <a:ext cx="2253096" cy="384969"/>
            <a:chOff x="0" y="0"/>
            <a:chExt cx="3004128" cy="5132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04128" cy="513292"/>
            </a:xfrm>
            <a:custGeom>
              <a:avLst/>
              <a:gdLst/>
              <a:ahLst/>
              <a:cxnLst/>
              <a:rect r="r" b="b" t="t" l="l"/>
              <a:pathLst>
                <a:path h="5132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13292"/>
                  </a:lnTo>
                  <a:lnTo>
                    <a:pt x="0" y="5132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3004128" cy="5609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7259300" y="9174956"/>
            <a:ext cx="152400" cy="235744"/>
            <a:chOff x="0" y="0"/>
            <a:chExt cx="203200" cy="31432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762" y="-4762"/>
            <a:ext cx="18297525" cy="10296525"/>
            <a:chOff x="0" y="0"/>
            <a:chExt cx="24396700" cy="13728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8509" y="8509"/>
              <a:ext cx="24384001" cy="13716001"/>
            </a:xfrm>
            <a:custGeom>
              <a:avLst/>
              <a:gdLst/>
              <a:ahLst/>
              <a:cxnLst/>
              <a:rect r="r" b="b" t="t" l="l"/>
              <a:pathLst>
                <a:path h="13716001" w="24384001">
                  <a:moveTo>
                    <a:pt x="0" y="0"/>
                  </a:moveTo>
                  <a:lnTo>
                    <a:pt x="24384001" y="0"/>
                  </a:lnTo>
                  <a:lnTo>
                    <a:pt x="24384001" y="13716001"/>
                  </a:lnTo>
                  <a:lnTo>
                    <a:pt x="0" y="1371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9FE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01018" cy="13733018"/>
            </a:xfrm>
            <a:custGeom>
              <a:avLst/>
              <a:gdLst/>
              <a:ahLst/>
              <a:cxnLst/>
              <a:rect r="r" b="b" t="t" l="l"/>
              <a:pathLst>
                <a:path h="13733018" w="24401018">
                  <a:moveTo>
                    <a:pt x="8509" y="0"/>
                  </a:moveTo>
                  <a:lnTo>
                    <a:pt x="24392510" y="0"/>
                  </a:lnTo>
                  <a:cubicBezTo>
                    <a:pt x="24397208" y="0"/>
                    <a:pt x="24401018" y="3810"/>
                    <a:pt x="24401018" y="8509"/>
                  </a:cubicBezTo>
                  <a:lnTo>
                    <a:pt x="24401018" y="13724510"/>
                  </a:lnTo>
                  <a:cubicBezTo>
                    <a:pt x="24401018" y="13729208"/>
                    <a:pt x="24397208" y="13733018"/>
                    <a:pt x="24392510" y="13733018"/>
                  </a:cubicBezTo>
                  <a:lnTo>
                    <a:pt x="8509" y="13733018"/>
                  </a:lnTo>
                  <a:cubicBezTo>
                    <a:pt x="3810" y="13733018"/>
                    <a:pt x="0" y="13729208"/>
                    <a:pt x="0" y="13724510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724510"/>
                  </a:lnTo>
                  <a:lnTo>
                    <a:pt x="8509" y="13724510"/>
                  </a:lnTo>
                  <a:lnTo>
                    <a:pt x="8509" y="13716000"/>
                  </a:lnTo>
                  <a:lnTo>
                    <a:pt x="24392510" y="13716000"/>
                  </a:lnTo>
                  <a:lnTo>
                    <a:pt x="24392510" y="13724510"/>
                  </a:lnTo>
                  <a:lnTo>
                    <a:pt x="24384000" y="13724510"/>
                  </a:lnTo>
                  <a:lnTo>
                    <a:pt x="24384000" y="8509"/>
                  </a:lnTo>
                  <a:lnTo>
                    <a:pt x="24392510" y="8509"/>
                  </a:lnTo>
                  <a:lnTo>
                    <a:pt x="243925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506245"/>
            <a:ext cx="2758397" cy="943555"/>
          </a:xfrm>
          <a:custGeom>
            <a:avLst/>
            <a:gdLst/>
            <a:ahLst/>
            <a:cxnLst/>
            <a:rect r="r" b="b" t="t" l="l"/>
            <a:pathLst>
              <a:path h="943555" w="2758397">
                <a:moveTo>
                  <a:pt x="0" y="0"/>
                </a:moveTo>
                <a:lnTo>
                  <a:pt x="2758397" y="0"/>
                </a:lnTo>
                <a:lnTo>
                  <a:pt x="2758397" y="943555"/>
                </a:lnTo>
                <a:lnTo>
                  <a:pt x="0" y="943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03" r="0" b="-40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59235" y="2587121"/>
            <a:ext cx="941095" cy="941095"/>
          </a:xfrm>
          <a:custGeom>
            <a:avLst/>
            <a:gdLst/>
            <a:ahLst/>
            <a:cxnLst/>
            <a:rect r="r" b="b" t="t" l="l"/>
            <a:pathLst>
              <a:path h="941095" w="941095">
                <a:moveTo>
                  <a:pt x="0" y="0"/>
                </a:moveTo>
                <a:lnTo>
                  <a:pt x="941095" y="0"/>
                </a:lnTo>
                <a:lnTo>
                  <a:pt x="941095" y="941095"/>
                </a:lnTo>
                <a:lnTo>
                  <a:pt x="0" y="94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5481" y="3673996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36451" y="3673996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55674" y="976987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42459" y="7481215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03440" y="7481215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" t="0" r="-34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28700" y="3786238"/>
            <a:ext cx="3771614" cy="2472500"/>
            <a:chOff x="0" y="0"/>
            <a:chExt cx="5028819" cy="32966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028819" cy="3296666"/>
            </a:xfrm>
            <a:custGeom>
              <a:avLst/>
              <a:gdLst/>
              <a:ahLst/>
              <a:cxnLst/>
              <a:rect r="r" b="b" t="t" l="l"/>
              <a:pathLst>
                <a:path h="3296666" w="5028819">
                  <a:moveTo>
                    <a:pt x="4657725" y="3296666"/>
                  </a:moveTo>
                  <a:lnTo>
                    <a:pt x="371094" y="3296666"/>
                  </a:lnTo>
                  <a:cubicBezTo>
                    <a:pt x="166624" y="3296666"/>
                    <a:pt x="0" y="3130042"/>
                    <a:pt x="0" y="29254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925445"/>
                  </a:lnTo>
                  <a:cubicBezTo>
                    <a:pt x="5028819" y="3129915"/>
                    <a:pt x="4862195" y="3296539"/>
                    <a:pt x="4657725" y="32965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088720" y="2587121"/>
            <a:ext cx="941095" cy="941095"/>
          </a:xfrm>
          <a:custGeom>
            <a:avLst/>
            <a:gdLst/>
            <a:ahLst/>
            <a:cxnLst/>
            <a:rect r="r" b="b" t="t" l="l"/>
            <a:pathLst>
              <a:path h="941095" w="941095">
                <a:moveTo>
                  <a:pt x="0" y="0"/>
                </a:moveTo>
                <a:lnTo>
                  <a:pt x="941095" y="0"/>
                </a:lnTo>
                <a:lnTo>
                  <a:pt x="941095" y="941095"/>
                </a:lnTo>
                <a:lnTo>
                  <a:pt x="0" y="94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318205" y="2587121"/>
            <a:ext cx="941095" cy="941095"/>
          </a:xfrm>
          <a:custGeom>
            <a:avLst/>
            <a:gdLst/>
            <a:ahLst/>
            <a:cxnLst/>
            <a:rect r="r" b="b" t="t" l="l"/>
            <a:pathLst>
              <a:path h="941095" w="941095">
                <a:moveTo>
                  <a:pt x="0" y="0"/>
                </a:moveTo>
                <a:lnTo>
                  <a:pt x="941095" y="0"/>
                </a:lnTo>
                <a:lnTo>
                  <a:pt x="941095" y="941095"/>
                </a:lnTo>
                <a:lnTo>
                  <a:pt x="0" y="94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865903" y="6477779"/>
            <a:ext cx="941095" cy="941095"/>
          </a:xfrm>
          <a:custGeom>
            <a:avLst/>
            <a:gdLst/>
            <a:ahLst/>
            <a:cxnLst/>
            <a:rect r="r" b="b" t="t" l="l"/>
            <a:pathLst>
              <a:path h="941095" w="941095">
                <a:moveTo>
                  <a:pt x="0" y="0"/>
                </a:moveTo>
                <a:lnTo>
                  <a:pt x="941095" y="0"/>
                </a:lnTo>
                <a:lnTo>
                  <a:pt x="941095" y="941095"/>
                </a:lnTo>
                <a:lnTo>
                  <a:pt x="0" y="94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597421" y="3673996"/>
            <a:ext cx="3678069" cy="2910272"/>
          </a:xfrm>
          <a:custGeom>
            <a:avLst/>
            <a:gdLst/>
            <a:ahLst/>
            <a:cxnLst/>
            <a:rect r="r" b="b" t="t" l="l"/>
            <a:pathLst>
              <a:path h="2910272" w="3678069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4" t="0" r="-34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340414" y="6477779"/>
            <a:ext cx="941095" cy="941095"/>
          </a:xfrm>
          <a:custGeom>
            <a:avLst/>
            <a:gdLst/>
            <a:ahLst/>
            <a:cxnLst/>
            <a:rect r="r" b="b" t="t" l="l"/>
            <a:pathLst>
              <a:path h="941095" w="941095">
                <a:moveTo>
                  <a:pt x="0" y="0"/>
                </a:moveTo>
                <a:lnTo>
                  <a:pt x="941095" y="0"/>
                </a:lnTo>
                <a:lnTo>
                  <a:pt x="941095" y="941095"/>
                </a:lnTo>
                <a:lnTo>
                  <a:pt x="0" y="94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058160" y="2506245"/>
            <a:ext cx="2958422" cy="943555"/>
          </a:xfrm>
          <a:custGeom>
            <a:avLst/>
            <a:gdLst/>
            <a:ahLst/>
            <a:cxnLst/>
            <a:rect r="r" b="b" t="t" l="l"/>
            <a:pathLst>
              <a:path h="943555" w="2958422">
                <a:moveTo>
                  <a:pt x="0" y="0"/>
                </a:moveTo>
                <a:lnTo>
                  <a:pt x="2958422" y="0"/>
                </a:lnTo>
                <a:lnTo>
                  <a:pt x="2958422" y="943555"/>
                </a:lnTo>
                <a:lnTo>
                  <a:pt x="0" y="9435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408" r="0" b="-408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7258185" y="3786238"/>
            <a:ext cx="4009453" cy="2472500"/>
            <a:chOff x="0" y="0"/>
            <a:chExt cx="5345938" cy="329666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45938" cy="3296666"/>
            </a:xfrm>
            <a:custGeom>
              <a:avLst/>
              <a:gdLst/>
              <a:ahLst/>
              <a:cxnLst/>
              <a:rect r="r" b="b" t="t" l="l"/>
              <a:pathLst>
                <a:path h="3296666" w="5345938">
                  <a:moveTo>
                    <a:pt x="4974971" y="3296666"/>
                  </a:moveTo>
                  <a:lnTo>
                    <a:pt x="371094" y="3296666"/>
                  </a:lnTo>
                  <a:cubicBezTo>
                    <a:pt x="166624" y="3296666"/>
                    <a:pt x="0" y="3130042"/>
                    <a:pt x="0" y="29254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974844" y="0"/>
                  </a:lnTo>
                  <a:cubicBezTo>
                    <a:pt x="5179314" y="0"/>
                    <a:pt x="5345938" y="166624"/>
                    <a:pt x="5345938" y="371094"/>
                  </a:cubicBezTo>
                  <a:lnTo>
                    <a:pt x="5345938" y="2925445"/>
                  </a:lnTo>
                  <a:cubicBezTo>
                    <a:pt x="5345938" y="3129915"/>
                    <a:pt x="5179314" y="3296539"/>
                    <a:pt x="4974844" y="32965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487670" y="2506245"/>
            <a:ext cx="2758397" cy="943555"/>
          </a:xfrm>
          <a:custGeom>
            <a:avLst/>
            <a:gdLst/>
            <a:ahLst/>
            <a:cxnLst/>
            <a:rect r="r" b="b" t="t" l="l"/>
            <a:pathLst>
              <a:path h="943555" w="2758397">
                <a:moveTo>
                  <a:pt x="0" y="0"/>
                </a:moveTo>
                <a:lnTo>
                  <a:pt x="2758397" y="0"/>
                </a:lnTo>
                <a:lnTo>
                  <a:pt x="2758397" y="943555"/>
                </a:lnTo>
                <a:lnTo>
                  <a:pt x="0" y="943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03" r="0" b="-403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487670" y="3786238"/>
            <a:ext cx="3771614" cy="2472500"/>
            <a:chOff x="0" y="0"/>
            <a:chExt cx="5028819" cy="329666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028819" cy="3296666"/>
            </a:xfrm>
            <a:custGeom>
              <a:avLst/>
              <a:gdLst/>
              <a:ahLst/>
              <a:cxnLst/>
              <a:rect r="r" b="b" t="t" l="l"/>
              <a:pathLst>
                <a:path h="3296666" w="5028819">
                  <a:moveTo>
                    <a:pt x="4657725" y="3296666"/>
                  </a:moveTo>
                  <a:lnTo>
                    <a:pt x="371094" y="3296666"/>
                  </a:lnTo>
                  <a:cubicBezTo>
                    <a:pt x="166624" y="3296666"/>
                    <a:pt x="0" y="3130042"/>
                    <a:pt x="0" y="29254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4657725" y="0"/>
                  </a:lnTo>
                  <a:cubicBezTo>
                    <a:pt x="4862195" y="0"/>
                    <a:pt x="5028819" y="166624"/>
                    <a:pt x="5028819" y="371094"/>
                  </a:cubicBezTo>
                  <a:lnTo>
                    <a:pt x="5028819" y="2925445"/>
                  </a:lnTo>
                  <a:cubicBezTo>
                    <a:pt x="5028819" y="3129915"/>
                    <a:pt x="4862195" y="3296539"/>
                    <a:pt x="4657725" y="32965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4035368" y="6396903"/>
            <a:ext cx="2758397" cy="943555"/>
          </a:xfrm>
          <a:custGeom>
            <a:avLst/>
            <a:gdLst/>
            <a:ahLst/>
            <a:cxnLst/>
            <a:rect r="r" b="b" t="t" l="l"/>
            <a:pathLst>
              <a:path h="943555" w="2758397">
                <a:moveTo>
                  <a:pt x="0" y="0"/>
                </a:moveTo>
                <a:lnTo>
                  <a:pt x="2758397" y="0"/>
                </a:lnTo>
                <a:lnTo>
                  <a:pt x="2758397" y="943555"/>
                </a:lnTo>
                <a:lnTo>
                  <a:pt x="0" y="943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03" r="0" b="-403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3201991" y="7676895"/>
            <a:ext cx="4604957" cy="1977200"/>
            <a:chOff x="0" y="0"/>
            <a:chExt cx="6139942" cy="263626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139942" cy="2636266"/>
            </a:xfrm>
            <a:custGeom>
              <a:avLst/>
              <a:gdLst/>
              <a:ahLst/>
              <a:cxnLst/>
              <a:rect r="r" b="b" t="t" l="l"/>
              <a:pathLst>
                <a:path h="2636266" w="6139942">
                  <a:moveTo>
                    <a:pt x="5768848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5768848" y="0"/>
                  </a:lnTo>
                  <a:cubicBezTo>
                    <a:pt x="5973318" y="0"/>
                    <a:pt x="6139942" y="166624"/>
                    <a:pt x="6139942" y="371094"/>
                  </a:cubicBezTo>
                  <a:lnTo>
                    <a:pt x="6139942" y="2265045"/>
                  </a:lnTo>
                  <a:cubicBezTo>
                    <a:pt x="6139942" y="2469515"/>
                    <a:pt x="5973318" y="2636139"/>
                    <a:pt x="5768848" y="26361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0509879" y="6396903"/>
            <a:ext cx="2758397" cy="943555"/>
          </a:xfrm>
          <a:custGeom>
            <a:avLst/>
            <a:gdLst/>
            <a:ahLst/>
            <a:cxnLst/>
            <a:rect r="r" b="b" t="t" l="l"/>
            <a:pathLst>
              <a:path h="943555" w="2758397">
                <a:moveTo>
                  <a:pt x="0" y="0"/>
                </a:moveTo>
                <a:lnTo>
                  <a:pt x="2758397" y="0"/>
                </a:lnTo>
                <a:lnTo>
                  <a:pt x="2758397" y="943555"/>
                </a:lnTo>
                <a:lnTo>
                  <a:pt x="0" y="943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03" r="0" b="-403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9976672" y="7676895"/>
            <a:ext cx="4890135" cy="1977200"/>
            <a:chOff x="0" y="0"/>
            <a:chExt cx="6520180" cy="263626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520180" cy="2636266"/>
            </a:xfrm>
            <a:custGeom>
              <a:avLst/>
              <a:gdLst/>
              <a:ahLst/>
              <a:cxnLst/>
              <a:rect r="r" b="b" t="t" l="l"/>
              <a:pathLst>
                <a:path h="2636266" w="6520180">
                  <a:moveTo>
                    <a:pt x="6149086" y="2636266"/>
                  </a:moveTo>
                  <a:lnTo>
                    <a:pt x="371094" y="2636266"/>
                  </a:lnTo>
                  <a:cubicBezTo>
                    <a:pt x="166624" y="2636266"/>
                    <a:pt x="0" y="2469642"/>
                    <a:pt x="0" y="2265045"/>
                  </a:cubicBezTo>
                  <a:lnTo>
                    <a:pt x="0" y="371094"/>
                  </a:lnTo>
                  <a:cubicBezTo>
                    <a:pt x="0" y="166624"/>
                    <a:pt x="166624" y="0"/>
                    <a:pt x="371094" y="0"/>
                  </a:cubicBezTo>
                  <a:lnTo>
                    <a:pt x="6149086" y="0"/>
                  </a:lnTo>
                  <a:cubicBezTo>
                    <a:pt x="6353556" y="0"/>
                    <a:pt x="6520180" y="166624"/>
                    <a:pt x="6520180" y="371094"/>
                  </a:cubicBezTo>
                  <a:lnTo>
                    <a:pt x="6520180" y="2265045"/>
                  </a:lnTo>
                  <a:cubicBezTo>
                    <a:pt x="6520180" y="2469515"/>
                    <a:pt x="6353556" y="2636139"/>
                    <a:pt x="6149086" y="2636139"/>
                  </a:cubicBezTo>
                  <a:close/>
                </a:path>
              </a:pathLst>
            </a:custGeom>
            <a:solidFill>
              <a:srgbClr val="FEE134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5400000">
            <a:off x="4791434" y="3267380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0" y="0"/>
                </a:moveTo>
                <a:lnTo>
                  <a:pt x="1092248" y="0"/>
                </a:lnTo>
                <a:lnTo>
                  <a:pt x="1092248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5400000">
            <a:off x="4791434" y="4416778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1092248" y="0"/>
                </a:moveTo>
                <a:lnTo>
                  <a:pt x="0" y="0"/>
                </a:lnTo>
                <a:lnTo>
                  <a:pt x="0" y="594329"/>
                </a:lnTo>
                <a:lnTo>
                  <a:pt x="1092248" y="594329"/>
                </a:lnTo>
                <a:lnTo>
                  <a:pt x="109224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642061" y="4167819"/>
            <a:ext cx="1092249" cy="594329"/>
          </a:xfrm>
          <a:custGeom>
            <a:avLst/>
            <a:gdLst/>
            <a:ahLst/>
            <a:cxnLst/>
            <a:rect r="r" b="b" t="t" l="l"/>
            <a:pathLst>
              <a:path h="594329" w="1092249">
                <a:moveTo>
                  <a:pt x="0" y="0"/>
                </a:moveTo>
                <a:lnTo>
                  <a:pt x="1092249" y="0"/>
                </a:lnTo>
                <a:lnTo>
                  <a:pt x="1092249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7795671" y="7158078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0" y="0"/>
                </a:moveTo>
                <a:lnTo>
                  <a:pt x="1092248" y="0"/>
                </a:lnTo>
                <a:lnTo>
                  <a:pt x="1092248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5400000">
            <a:off x="7795671" y="8307476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1092248" y="0"/>
                </a:moveTo>
                <a:lnTo>
                  <a:pt x="0" y="0"/>
                </a:lnTo>
                <a:lnTo>
                  <a:pt x="0" y="594329"/>
                </a:lnTo>
                <a:lnTo>
                  <a:pt x="1092248" y="594329"/>
                </a:lnTo>
                <a:lnTo>
                  <a:pt x="109224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646298" y="8058517"/>
            <a:ext cx="1092249" cy="594329"/>
          </a:xfrm>
          <a:custGeom>
            <a:avLst/>
            <a:gdLst/>
            <a:ahLst/>
            <a:cxnLst/>
            <a:rect r="r" b="b" t="t" l="l"/>
            <a:pathLst>
              <a:path h="594329" w="1092249">
                <a:moveTo>
                  <a:pt x="0" y="0"/>
                </a:moveTo>
                <a:lnTo>
                  <a:pt x="1092249" y="0"/>
                </a:lnTo>
                <a:lnTo>
                  <a:pt x="1092249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5400000">
            <a:off x="11018790" y="3267380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0" y="0"/>
                </a:moveTo>
                <a:lnTo>
                  <a:pt x="1092248" y="0"/>
                </a:lnTo>
                <a:lnTo>
                  <a:pt x="1092248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8" id="38"/>
          <p:cNvSpPr/>
          <p:nvPr/>
        </p:nvSpPr>
        <p:spPr>
          <a:xfrm flipH="true" flipV="false" rot="5400000">
            <a:off x="11018790" y="4416778"/>
            <a:ext cx="1092248" cy="594329"/>
          </a:xfrm>
          <a:custGeom>
            <a:avLst/>
            <a:gdLst/>
            <a:ahLst/>
            <a:cxnLst/>
            <a:rect r="r" b="b" t="t" l="l"/>
            <a:pathLst>
              <a:path h="594329" w="1092248">
                <a:moveTo>
                  <a:pt x="1092248" y="0"/>
                </a:moveTo>
                <a:lnTo>
                  <a:pt x="0" y="0"/>
                </a:lnTo>
                <a:lnTo>
                  <a:pt x="0" y="594329"/>
                </a:lnTo>
                <a:lnTo>
                  <a:pt x="1092248" y="594329"/>
                </a:lnTo>
                <a:lnTo>
                  <a:pt x="109224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869417" y="4167819"/>
            <a:ext cx="1092249" cy="594329"/>
          </a:xfrm>
          <a:custGeom>
            <a:avLst/>
            <a:gdLst/>
            <a:ahLst/>
            <a:cxnLst/>
            <a:rect r="r" b="b" t="t" l="l"/>
            <a:pathLst>
              <a:path h="594329" w="1092249">
                <a:moveTo>
                  <a:pt x="0" y="0"/>
                </a:moveTo>
                <a:lnTo>
                  <a:pt x="1092249" y="0"/>
                </a:lnTo>
                <a:lnTo>
                  <a:pt x="1092249" y="594329"/>
                </a:lnTo>
                <a:lnTo>
                  <a:pt x="0" y="5943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33347" t="0" r="-33347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279954" y="2772716"/>
            <a:ext cx="2255888" cy="497125"/>
            <a:chOff x="0" y="0"/>
            <a:chExt cx="3007851" cy="662833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4045336" y="2811924"/>
            <a:ext cx="568893" cy="497125"/>
            <a:chOff x="0" y="0"/>
            <a:chExt cx="758524" cy="66283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758524" cy="662833"/>
            </a:xfrm>
            <a:custGeom>
              <a:avLst/>
              <a:gdLst/>
              <a:ahLst/>
              <a:cxnLst/>
              <a:rect r="r" b="b" t="t" l="l"/>
              <a:pathLst>
                <a:path h="662833" w="758524">
                  <a:moveTo>
                    <a:pt x="0" y="0"/>
                  </a:moveTo>
                  <a:lnTo>
                    <a:pt x="758524" y="0"/>
                  </a:lnTo>
                  <a:lnTo>
                    <a:pt x="7585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7585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0274821" y="2811924"/>
            <a:ext cx="568893" cy="497125"/>
            <a:chOff x="0" y="0"/>
            <a:chExt cx="758524" cy="66283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758524" cy="662833"/>
            </a:xfrm>
            <a:custGeom>
              <a:avLst/>
              <a:gdLst/>
              <a:ahLst/>
              <a:cxnLst/>
              <a:rect r="r" b="b" t="t" l="l"/>
              <a:pathLst>
                <a:path h="662833" w="758524">
                  <a:moveTo>
                    <a:pt x="0" y="0"/>
                  </a:moveTo>
                  <a:lnTo>
                    <a:pt x="758524" y="0"/>
                  </a:lnTo>
                  <a:lnTo>
                    <a:pt x="7585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7585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7052004" y="6702581"/>
            <a:ext cx="568893" cy="497125"/>
            <a:chOff x="0" y="0"/>
            <a:chExt cx="758524" cy="66283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758524" cy="662833"/>
            </a:xfrm>
            <a:custGeom>
              <a:avLst/>
              <a:gdLst/>
              <a:ahLst/>
              <a:cxnLst/>
              <a:rect r="r" b="b" t="t" l="l"/>
              <a:pathLst>
                <a:path h="662833" w="758524">
                  <a:moveTo>
                    <a:pt x="0" y="0"/>
                  </a:moveTo>
                  <a:lnTo>
                    <a:pt x="758524" y="0"/>
                  </a:lnTo>
                  <a:lnTo>
                    <a:pt x="7585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38100"/>
              <a:ext cx="7585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3526515" y="6702581"/>
            <a:ext cx="568893" cy="497125"/>
            <a:chOff x="0" y="0"/>
            <a:chExt cx="758524" cy="662833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758524" cy="662833"/>
            </a:xfrm>
            <a:custGeom>
              <a:avLst/>
              <a:gdLst/>
              <a:ahLst/>
              <a:cxnLst/>
              <a:rect r="r" b="b" t="t" l="l"/>
              <a:pathLst>
                <a:path h="662833" w="758524">
                  <a:moveTo>
                    <a:pt x="0" y="0"/>
                  </a:moveTo>
                  <a:lnTo>
                    <a:pt x="758524" y="0"/>
                  </a:lnTo>
                  <a:lnTo>
                    <a:pt x="7585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7585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6504306" y="2811924"/>
            <a:ext cx="568893" cy="497125"/>
            <a:chOff x="0" y="0"/>
            <a:chExt cx="758524" cy="662833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758524" cy="662833"/>
            </a:xfrm>
            <a:custGeom>
              <a:avLst/>
              <a:gdLst/>
              <a:ahLst/>
              <a:cxnLst/>
              <a:rect r="r" b="b" t="t" l="l"/>
              <a:pathLst>
                <a:path h="662833" w="758524">
                  <a:moveTo>
                    <a:pt x="0" y="0"/>
                  </a:moveTo>
                  <a:lnTo>
                    <a:pt x="758524" y="0"/>
                  </a:lnTo>
                  <a:lnTo>
                    <a:pt x="758524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758524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221843" y="3868041"/>
            <a:ext cx="3385344" cy="2300510"/>
            <a:chOff x="0" y="0"/>
            <a:chExt cx="4513792" cy="3067347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4513792" cy="3067347"/>
            </a:xfrm>
            <a:custGeom>
              <a:avLst/>
              <a:gdLst/>
              <a:ahLst/>
              <a:cxnLst/>
              <a:rect r="r" b="b" t="t" l="l"/>
              <a:pathLst>
                <a:path h="3067347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3067347"/>
                  </a:lnTo>
                  <a:lnTo>
                    <a:pt x="0" y="3067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4513792" cy="31054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939"/>
                </a:lnSpc>
              </a:pPr>
              <a:r>
                <a:rPr lang="en-US" sz="2099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individual inputs their aspirations and information (target career, existing educational background, financial plan, etc.).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7509439" y="2772716"/>
            <a:ext cx="2255888" cy="497125"/>
            <a:chOff x="0" y="0"/>
            <a:chExt cx="3007851" cy="662833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7451328" y="4165123"/>
            <a:ext cx="3578487" cy="1479305"/>
            <a:chOff x="0" y="0"/>
            <a:chExt cx="4771316" cy="1972407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4771316" cy="1972407"/>
            </a:xfrm>
            <a:custGeom>
              <a:avLst/>
              <a:gdLst/>
              <a:ahLst/>
              <a:cxnLst/>
              <a:rect r="r" b="b" t="t" l="l"/>
              <a:pathLst>
                <a:path h="1972407" w="4771316">
                  <a:moveTo>
                    <a:pt x="0" y="0"/>
                  </a:moveTo>
                  <a:lnTo>
                    <a:pt x="4771316" y="0"/>
                  </a:lnTo>
                  <a:lnTo>
                    <a:pt x="4771316" y="1972407"/>
                  </a:lnTo>
                  <a:lnTo>
                    <a:pt x="0" y="19724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4771316" cy="20105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763"/>
                </a:lnSpc>
              </a:pPr>
              <a:r>
                <a:rPr lang="en-US" sz="1974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AI examines the labor market and educational prospects (salary ranges, job openings, necessary qualifications).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3738925" y="2772716"/>
            <a:ext cx="2255888" cy="497125"/>
            <a:chOff x="0" y="0"/>
            <a:chExt cx="3007851" cy="662833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3676041" y="3868041"/>
            <a:ext cx="3385344" cy="2130425"/>
            <a:chOff x="0" y="0"/>
            <a:chExt cx="4513792" cy="2840567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4513792" cy="2840567"/>
            </a:xfrm>
            <a:custGeom>
              <a:avLst/>
              <a:gdLst/>
              <a:ahLst/>
              <a:cxnLst/>
              <a:rect r="r" b="b" t="t" l="l"/>
              <a:pathLst>
                <a:path h="2840567" w="4513792">
                  <a:moveTo>
                    <a:pt x="0" y="0"/>
                  </a:moveTo>
                  <a:lnTo>
                    <a:pt x="4513792" y="0"/>
                  </a:lnTo>
                  <a:lnTo>
                    <a:pt x="4513792" y="2840567"/>
                  </a:lnTo>
                  <a:lnTo>
                    <a:pt x="0" y="2840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38100"/>
              <a:ext cx="4513792" cy="28786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797"/>
                </a:lnSpc>
              </a:pPr>
              <a:r>
                <a:rPr lang="en-US" sz="1998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AI crafts a personalized educational and career roadmap, guiding you step by step toward your chosen profession.</a:t>
              </a: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4286622" y="6663373"/>
            <a:ext cx="2255888" cy="497125"/>
            <a:chOff x="0" y="0"/>
            <a:chExt cx="3007851" cy="662833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3371984" y="7761774"/>
            <a:ext cx="4265020" cy="1831730"/>
            <a:chOff x="0" y="0"/>
            <a:chExt cx="5686693" cy="244230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5686693" cy="2442307"/>
            </a:xfrm>
            <a:custGeom>
              <a:avLst/>
              <a:gdLst/>
              <a:ahLst/>
              <a:cxnLst/>
              <a:rect r="r" b="b" t="t" l="l"/>
              <a:pathLst>
                <a:path h="2442307" w="5686693">
                  <a:moveTo>
                    <a:pt x="0" y="0"/>
                  </a:moveTo>
                  <a:lnTo>
                    <a:pt x="5686693" y="0"/>
                  </a:lnTo>
                  <a:lnTo>
                    <a:pt x="5686693" y="2442307"/>
                  </a:lnTo>
                  <a:lnTo>
                    <a:pt x="0" y="24423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38100"/>
              <a:ext cx="5686693" cy="24804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797"/>
                </a:lnSpc>
              </a:pPr>
              <a:r>
                <a:rPr lang="en-US" sz="1998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AI bridges the user with pertinent educational institutions and courses (universities, online platforms, certification programs).</a:t>
              </a:r>
            </a:p>
          </p:txBody>
        </p:sp>
      </p:grpSp>
      <p:grpSp>
        <p:nvGrpSpPr>
          <p:cNvPr name="Group 79" id="79"/>
          <p:cNvGrpSpPr/>
          <p:nvPr/>
        </p:nvGrpSpPr>
        <p:grpSpPr>
          <a:xfrm rot="0">
            <a:off x="10836672" y="6663373"/>
            <a:ext cx="2255888" cy="497125"/>
            <a:chOff x="0" y="0"/>
            <a:chExt cx="3007851" cy="662833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3007851" cy="662833"/>
            </a:xfrm>
            <a:custGeom>
              <a:avLst/>
              <a:gdLst/>
              <a:ahLst/>
              <a:cxnLst/>
              <a:rect r="r" b="b" t="t" l="l"/>
              <a:pathLst>
                <a:path h="662833" w="3007851">
                  <a:moveTo>
                    <a:pt x="0" y="0"/>
                  </a:moveTo>
                  <a:lnTo>
                    <a:pt x="3007851" y="0"/>
                  </a:lnTo>
                  <a:lnTo>
                    <a:pt x="3007851" y="662833"/>
                  </a:lnTo>
                  <a:lnTo>
                    <a:pt x="0" y="662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38100"/>
              <a:ext cx="3007851" cy="7009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8"/>
                </a:lnSpc>
              </a:pPr>
              <a:r>
                <a:rPr lang="en-US" b="true" sz="2400" spc="76">
                  <a:solidFill>
                    <a:srgbClr val="F4F4F3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Step</a:t>
              </a:r>
            </a:p>
          </p:txBody>
        </p:sp>
      </p:grpSp>
      <p:grpSp>
        <p:nvGrpSpPr>
          <p:cNvPr name="Group 82" id="82"/>
          <p:cNvGrpSpPr/>
          <p:nvPr/>
        </p:nvGrpSpPr>
        <p:grpSpPr>
          <a:xfrm rot="0">
            <a:off x="10274821" y="7919353"/>
            <a:ext cx="4299682" cy="1425575"/>
            <a:chOff x="0" y="0"/>
            <a:chExt cx="5732909" cy="1900767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5732909" cy="1900767"/>
            </a:xfrm>
            <a:custGeom>
              <a:avLst/>
              <a:gdLst/>
              <a:ahLst/>
              <a:cxnLst/>
              <a:rect r="r" b="b" t="t" l="l"/>
              <a:pathLst>
                <a:path h="1900767" w="5732909">
                  <a:moveTo>
                    <a:pt x="0" y="0"/>
                  </a:moveTo>
                  <a:lnTo>
                    <a:pt x="5732909" y="0"/>
                  </a:lnTo>
                  <a:lnTo>
                    <a:pt x="5732909" y="1900767"/>
                  </a:lnTo>
                  <a:lnTo>
                    <a:pt x="0" y="19007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4" id="84"/>
            <p:cNvSpPr txBox="true"/>
            <p:nvPr/>
          </p:nvSpPr>
          <p:spPr>
            <a:xfrm>
              <a:off x="0" y="-38100"/>
              <a:ext cx="5732909" cy="19388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797"/>
                </a:lnSpc>
              </a:pPr>
              <a:r>
                <a:rPr lang="en-US" sz="1998" b="true">
                  <a:solidFill>
                    <a:srgbClr val="2B2A2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Real-time progress monitoring – AI evaluates achievements and fine-tunes suggestions.</a:t>
              </a:r>
            </a:p>
          </p:txBody>
        </p:sp>
      </p:grpSp>
      <p:sp>
        <p:nvSpPr>
          <p:cNvPr name="Freeform 85" id="85"/>
          <p:cNvSpPr/>
          <p:nvPr/>
        </p:nvSpPr>
        <p:spPr>
          <a:xfrm flipH="false" flipV="false" rot="0">
            <a:off x="-1700518" y="-1346835"/>
            <a:ext cx="4063365" cy="4114800"/>
          </a:xfrm>
          <a:custGeom>
            <a:avLst/>
            <a:gdLst/>
            <a:ahLst/>
            <a:cxnLst/>
            <a:rect r="r" b="b" t="t" l="l"/>
            <a:pathLst>
              <a:path h="4114800" w="4063365">
                <a:moveTo>
                  <a:pt x="0" y="0"/>
                </a:moveTo>
                <a:lnTo>
                  <a:pt x="4063365" y="0"/>
                </a:lnTo>
                <a:lnTo>
                  <a:pt x="4063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64" t="0" r="-164" b="0"/>
            </a:stretch>
          </a:blipFill>
        </p:spPr>
      </p:sp>
      <p:sp>
        <p:nvSpPr>
          <p:cNvPr name="Freeform 86" id="86"/>
          <p:cNvSpPr/>
          <p:nvPr/>
        </p:nvSpPr>
        <p:spPr>
          <a:xfrm flipH="false" flipV="false" rot="0">
            <a:off x="16385444" y="8486999"/>
            <a:ext cx="2827278" cy="2565755"/>
          </a:xfrm>
          <a:custGeom>
            <a:avLst/>
            <a:gdLst/>
            <a:ahLst/>
            <a:cxnLst/>
            <a:rect r="r" b="b" t="t" l="l"/>
            <a:pathLst>
              <a:path h="2565755" w="2827278">
                <a:moveTo>
                  <a:pt x="0" y="0"/>
                </a:moveTo>
                <a:lnTo>
                  <a:pt x="2827278" y="0"/>
                </a:lnTo>
                <a:lnTo>
                  <a:pt x="2827278" y="2565755"/>
                </a:lnTo>
                <a:lnTo>
                  <a:pt x="0" y="25657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80" t="0" r="-80" b="0"/>
            </a:stretch>
          </a:blipFill>
        </p:spPr>
      </p:sp>
      <p:sp>
        <p:nvSpPr>
          <p:cNvPr name="Freeform 87" id="87"/>
          <p:cNvSpPr/>
          <p:nvPr/>
        </p:nvSpPr>
        <p:spPr>
          <a:xfrm flipH="false" flipV="false" rot="1235975">
            <a:off x="-1096095" y="9271011"/>
            <a:ext cx="2192190" cy="1594818"/>
          </a:xfrm>
          <a:custGeom>
            <a:avLst/>
            <a:gdLst/>
            <a:ahLst/>
            <a:cxnLst/>
            <a:rect r="r" b="b" t="t" l="l"/>
            <a:pathLst>
              <a:path h="1594818" w="2192190">
                <a:moveTo>
                  <a:pt x="0" y="0"/>
                </a:moveTo>
                <a:lnTo>
                  <a:pt x="2192190" y="0"/>
                </a:lnTo>
                <a:lnTo>
                  <a:pt x="2192190" y="1594818"/>
                </a:lnTo>
                <a:lnTo>
                  <a:pt x="0" y="15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5" t="0" r="-15" b="0"/>
            </a:stretch>
          </a:blipFill>
        </p:spPr>
      </p:sp>
      <p:sp>
        <p:nvSpPr>
          <p:cNvPr name="Freeform 88" id="88"/>
          <p:cNvSpPr/>
          <p:nvPr/>
        </p:nvSpPr>
        <p:spPr>
          <a:xfrm flipH="false" flipV="false" rot="0">
            <a:off x="16906628" y="-1217334"/>
            <a:ext cx="2762744" cy="2434668"/>
          </a:xfrm>
          <a:custGeom>
            <a:avLst/>
            <a:gdLst/>
            <a:ahLst/>
            <a:cxnLst/>
            <a:rect r="r" b="b" t="t" l="l"/>
            <a:pathLst>
              <a:path h="2434668" w="2762744">
                <a:moveTo>
                  <a:pt x="0" y="0"/>
                </a:moveTo>
                <a:lnTo>
                  <a:pt x="2762744" y="0"/>
                </a:lnTo>
                <a:lnTo>
                  <a:pt x="2762744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-108" r="0" b="-108"/>
            </a:stretch>
          </a:blipFill>
        </p:spPr>
      </p:sp>
      <p:sp>
        <p:nvSpPr>
          <p:cNvPr name="Freeform 89" id="89"/>
          <p:cNvSpPr/>
          <p:nvPr/>
        </p:nvSpPr>
        <p:spPr>
          <a:xfrm flipH="false" flipV="false" rot="0">
            <a:off x="-3466678" y="-2389129"/>
            <a:ext cx="5200379" cy="4114800"/>
          </a:xfrm>
          <a:custGeom>
            <a:avLst/>
            <a:gdLst/>
            <a:ahLst/>
            <a:cxnLst/>
            <a:rect r="r" b="b" t="t" l="l"/>
            <a:pathLst>
              <a:path h="4114800" w="5200379">
                <a:moveTo>
                  <a:pt x="0" y="0"/>
                </a:moveTo>
                <a:lnTo>
                  <a:pt x="5200379" y="0"/>
                </a:lnTo>
                <a:lnTo>
                  <a:pt x="52003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50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-94" t="0" r="-94" b="0"/>
            </a:stretch>
          </a:blipFill>
        </p:spPr>
      </p:sp>
      <p:sp>
        <p:nvSpPr>
          <p:cNvPr name="Freeform 90" id="90"/>
          <p:cNvSpPr/>
          <p:nvPr/>
        </p:nvSpPr>
        <p:spPr>
          <a:xfrm flipH="false" flipV="false" rot="0">
            <a:off x="12390729" y="-2987616"/>
            <a:ext cx="1990535" cy="4114800"/>
          </a:xfrm>
          <a:custGeom>
            <a:avLst/>
            <a:gdLst/>
            <a:ahLst/>
            <a:cxnLst/>
            <a:rect r="r" b="b" t="t" l="l"/>
            <a:pathLst>
              <a:path h="4114800" w="1990535">
                <a:moveTo>
                  <a:pt x="0" y="0"/>
                </a:moveTo>
                <a:lnTo>
                  <a:pt x="1990535" y="0"/>
                </a:lnTo>
                <a:lnTo>
                  <a:pt x="1990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4" t="0" r="-244" b="0"/>
            </a:stretch>
          </a:blipFill>
        </p:spPr>
      </p:sp>
      <p:sp>
        <p:nvSpPr>
          <p:cNvPr name="Freeform 91" id="91"/>
          <p:cNvSpPr/>
          <p:nvPr/>
        </p:nvSpPr>
        <p:spPr>
          <a:xfrm flipH="false" flipV="false" rot="0">
            <a:off x="1497096" y="2037095"/>
            <a:ext cx="530188" cy="321426"/>
          </a:xfrm>
          <a:custGeom>
            <a:avLst/>
            <a:gdLst/>
            <a:ahLst/>
            <a:cxnLst/>
            <a:rect r="r" b="b" t="t" l="l"/>
            <a:pathLst>
              <a:path h="321426" w="530188">
                <a:moveTo>
                  <a:pt x="0" y="0"/>
                </a:moveTo>
                <a:lnTo>
                  <a:pt x="530188" y="0"/>
                </a:lnTo>
                <a:lnTo>
                  <a:pt x="530188" y="321426"/>
                </a:lnTo>
                <a:lnTo>
                  <a:pt x="0" y="3214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-1546" r="0" b="-1546"/>
            </a:stretch>
          </a:blipFill>
        </p:spPr>
      </p:sp>
      <p:grpSp>
        <p:nvGrpSpPr>
          <p:cNvPr name="Group 92" id="92"/>
          <p:cNvGrpSpPr/>
          <p:nvPr/>
        </p:nvGrpSpPr>
        <p:grpSpPr>
          <a:xfrm rot="0">
            <a:off x="1762189" y="669422"/>
            <a:ext cx="10777504" cy="1432273"/>
            <a:chOff x="0" y="0"/>
            <a:chExt cx="14370005" cy="1909697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4370005" cy="1909697"/>
            </a:xfrm>
            <a:custGeom>
              <a:avLst/>
              <a:gdLst/>
              <a:ahLst/>
              <a:cxnLst/>
              <a:rect r="r" b="b" t="t" l="l"/>
              <a:pathLst>
                <a:path h="1909697" w="14370005">
                  <a:moveTo>
                    <a:pt x="0" y="0"/>
                  </a:moveTo>
                  <a:lnTo>
                    <a:pt x="14370005" y="0"/>
                  </a:lnTo>
                  <a:lnTo>
                    <a:pt x="14370005" y="1909697"/>
                  </a:lnTo>
                  <a:lnTo>
                    <a:pt x="0" y="19096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76200"/>
              <a:ext cx="14370005" cy="183349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7935"/>
                </a:lnSpc>
              </a:pPr>
              <a:r>
                <a:rPr lang="en-US" b="true" sz="7215" spc="-143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THE MECHANISM BEHIND IT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17259300" y="9189244"/>
            <a:ext cx="152400" cy="290376"/>
            <a:chOff x="0" y="0"/>
            <a:chExt cx="203200" cy="387168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203200" cy="387168"/>
            </a:xfrm>
            <a:custGeom>
              <a:avLst/>
              <a:gdLst/>
              <a:ahLst/>
              <a:cxnLst/>
              <a:rect r="r" b="b" t="t" l="l"/>
              <a:pathLst>
                <a:path h="387168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87168"/>
                  </a:lnTo>
                  <a:lnTo>
                    <a:pt x="0" y="387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-28575"/>
              <a:ext cx="203200" cy="4157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38"/>
                </a:lnSpc>
              </a:pPr>
              <a:r>
                <a:rPr lang="en-US" sz="131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1035365" y="9650654"/>
            <a:ext cx="16240125" cy="23813"/>
            <a:chOff x="0" y="0"/>
            <a:chExt cx="21653500" cy="3175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1040127" y="9829247"/>
            <a:ext cx="2253096" cy="737394"/>
            <a:chOff x="0" y="0"/>
            <a:chExt cx="3004128" cy="983192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3004128" cy="983192"/>
            </a:xfrm>
            <a:custGeom>
              <a:avLst/>
              <a:gdLst/>
              <a:ahLst/>
              <a:cxnLst/>
              <a:rect r="r" b="b" t="t" l="l"/>
              <a:pathLst>
                <a:path h="983192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983192"/>
                  </a:lnTo>
                  <a:lnTo>
                    <a:pt x="0" y="983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2" id="102"/>
            <p:cNvSpPr txBox="true"/>
            <p:nvPr/>
          </p:nvSpPr>
          <p:spPr>
            <a:xfrm>
              <a:off x="0" y="-47625"/>
              <a:ext cx="3004128" cy="1030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  <a:p>
              <a:pPr algn="l">
                <a:lnSpc>
                  <a:spcPts val="280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9174956"/>
            <a:ext cx="152400" cy="235744"/>
            <a:chOff x="0" y="0"/>
            <a:chExt cx="203200" cy="3143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8580" r="78" b="5332"/>
          <a:stretch>
            <a:fillRect/>
          </a:stretch>
        </p:blipFill>
        <p:spPr>
          <a:xfrm flipH="false" flipV="false" rot="0">
            <a:off x="126278" y="153030"/>
            <a:ext cx="17965729" cy="1005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DB8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330" y="4103047"/>
            <a:ext cx="18966338" cy="6366115"/>
          </a:xfrm>
          <a:custGeom>
            <a:avLst/>
            <a:gdLst/>
            <a:ahLst/>
            <a:cxnLst/>
            <a:rect r="r" b="b" t="t" l="l"/>
            <a:pathLst>
              <a:path h="6366115" w="18966338">
                <a:moveTo>
                  <a:pt x="0" y="0"/>
                </a:moveTo>
                <a:lnTo>
                  <a:pt x="18966338" y="0"/>
                </a:lnTo>
                <a:lnTo>
                  <a:pt x="18966338" y="6366115"/>
                </a:lnTo>
                <a:lnTo>
                  <a:pt x="0" y="6366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8" r="0" b="-2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5750" y="271881"/>
            <a:ext cx="17510739" cy="1997312"/>
            <a:chOff x="0" y="0"/>
            <a:chExt cx="23347652" cy="26630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347652" cy="2663082"/>
            </a:xfrm>
            <a:custGeom>
              <a:avLst/>
              <a:gdLst/>
              <a:ahLst/>
              <a:cxnLst/>
              <a:rect r="r" b="b" t="t" l="l"/>
              <a:pathLst>
                <a:path h="2663082" w="23347652">
                  <a:moveTo>
                    <a:pt x="0" y="0"/>
                  </a:moveTo>
                  <a:lnTo>
                    <a:pt x="23347652" y="0"/>
                  </a:lnTo>
                  <a:lnTo>
                    <a:pt x="23347652" y="2663082"/>
                  </a:lnTo>
                  <a:lnTo>
                    <a:pt x="0" y="26630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95250"/>
              <a:ext cx="23347652" cy="25678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0998"/>
                </a:lnSpc>
              </a:pPr>
              <a:r>
                <a:rPr lang="en-US" b="true" sz="9999" spc="-198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RIVALS EXAMINATION</a:t>
              </a: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85750" y="2123898"/>
          <a:ext cx="17678400" cy="7962900"/>
        </p:xfrm>
        <a:graphic>
          <a:graphicData uri="http://schemas.openxmlformats.org/drawingml/2006/table">
            <a:tbl>
              <a:tblPr/>
              <a:tblGrid>
                <a:gridCol w="3521655"/>
                <a:gridCol w="3183588"/>
                <a:gridCol w="3585701"/>
                <a:gridCol w="3681532"/>
                <a:gridCol w="3705923"/>
              </a:tblGrid>
              <a:tr h="20449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4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Competitiveness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4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A moment to select a career path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4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Precision in career choice rooted in abilities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352"/>
                        </a:lnSpc>
                        <a:defRPr/>
                      </a:pPr>
                      <a:r>
                        <a:rPr lang="en-US" sz="2400" b="true">
                          <a:solidFill>
                            <a:srgbClr val="FFFFFF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Pathway to professional advancement and financial prosperity</a:t>
                      </a:r>
                      <a:endParaRPr lang="en-US" sz="1100"/>
                    </a:p>
                    <a:p>
                      <a:pPr algn="ctr">
                        <a:lnSpc>
                          <a:spcPts val="2352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A2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449"/>
                        </a:lnSpc>
                        <a:defRPr/>
                      </a:pPr>
                      <a:r>
                        <a:rPr lang="en-US" sz="2499" b="true">
                          <a:solidFill>
                            <a:srgbClr val="FFFFFF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Post-employment guidance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A2A"/>
                    </a:solidFill>
                  </a:tcPr>
                </a:tc>
              </a:tr>
              <a:tr h="117998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8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Education.ua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8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1-2 weeks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9"/>
                        </a:lnSpc>
                        <a:defRPr/>
                      </a:pPr>
                      <a:r>
                        <a:rPr lang="en-US" sz="3598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998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8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Studyportals.com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1-2 weeks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0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998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8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CourseReport.com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1-2 weeks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0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***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998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498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Hotcourses.com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1-3 days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0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800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Educatimo.com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8"/>
                        </a:lnSpc>
                        <a:defRPr/>
                      </a:pPr>
                      <a:r>
                        <a:rPr lang="en-US" sz="2999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instantly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0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******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Tailored career journey navigator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3600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******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F72"/>
                    </a:solidFill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0">
            <a:off x="14435077" y="2857550"/>
            <a:ext cx="152400" cy="235744"/>
            <a:chOff x="0" y="0"/>
            <a:chExt cx="203200" cy="31432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3200" cy="314325"/>
            </a:xfrm>
            <a:custGeom>
              <a:avLst/>
              <a:gdLst/>
              <a:ahLst/>
              <a:cxnLst/>
              <a:rect r="r" b="b" t="t" l="l"/>
              <a:pathLst>
                <a:path h="314325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03200" cy="361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E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9169" y="-320413"/>
            <a:ext cx="18966338" cy="4892413"/>
          </a:xfrm>
          <a:custGeom>
            <a:avLst/>
            <a:gdLst/>
            <a:ahLst/>
            <a:cxnLst/>
            <a:rect r="r" b="b" t="t" l="l"/>
            <a:pathLst>
              <a:path h="4892413" w="18966338">
                <a:moveTo>
                  <a:pt x="0" y="0"/>
                </a:moveTo>
                <a:lnTo>
                  <a:pt x="18966338" y="0"/>
                </a:lnTo>
                <a:lnTo>
                  <a:pt x="18966338" y="4892413"/>
                </a:lnTo>
                <a:lnTo>
                  <a:pt x="0" y="4892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5" r="0" b="-1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3938" y="9253538"/>
            <a:ext cx="16240125" cy="23813"/>
            <a:chOff x="0" y="0"/>
            <a:chExt cx="21653500" cy="317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53500" cy="31750"/>
            </a:xfrm>
            <a:custGeom>
              <a:avLst/>
              <a:gdLst/>
              <a:ahLst/>
              <a:cxnLst/>
              <a:rect r="r" b="b" t="t" l="l"/>
              <a:pathLst>
                <a:path h="31750" w="21653500">
                  <a:moveTo>
                    <a:pt x="21647150" y="12700"/>
                  </a:moveTo>
                  <a:lnTo>
                    <a:pt x="6350" y="31750"/>
                  </a:lnTo>
                  <a:cubicBezTo>
                    <a:pt x="2794" y="31750"/>
                    <a:pt x="0" y="28956"/>
                    <a:pt x="0" y="25400"/>
                  </a:cubicBezTo>
                  <a:cubicBezTo>
                    <a:pt x="0" y="21844"/>
                    <a:pt x="2794" y="19050"/>
                    <a:pt x="6350" y="19050"/>
                  </a:cubicBezTo>
                  <a:lnTo>
                    <a:pt x="21647150" y="0"/>
                  </a:lnTo>
                  <a:cubicBezTo>
                    <a:pt x="21650706" y="0"/>
                    <a:pt x="21653500" y="2794"/>
                    <a:pt x="21653500" y="6350"/>
                  </a:cubicBezTo>
                  <a:cubicBezTo>
                    <a:pt x="21653500" y="9906"/>
                    <a:pt x="21650706" y="12700"/>
                    <a:pt x="21647150" y="127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1628411" y="-267816"/>
            <a:ext cx="5783289" cy="5916408"/>
          </a:xfrm>
          <a:custGeom>
            <a:avLst/>
            <a:gdLst/>
            <a:ahLst/>
            <a:cxnLst/>
            <a:rect r="r" b="b" t="t" l="l"/>
            <a:pathLst>
              <a:path h="5916408" w="5783289">
                <a:moveTo>
                  <a:pt x="0" y="0"/>
                </a:moveTo>
                <a:lnTo>
                  <a:pt x="5783289" y="0"/>
                </a:lnTo>
                <a:lnTo>
                  <a:pt x="5783289" y="5916408"/>
                </a:lnTo>
                <a:lnTo>
                  <a:pt x="0" y="59164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049337"/>
            <a:ext cx="9808457" cy="3387962"/>
            <a:chOff x="0" y="0"/>
            <a:chExt cx="13077943" cy="45172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77943" cy="4517282"/>
            </a:xfrm>
            <a:custGeom>
              <a:avLst/>
              <a:gdLst/>
              <a:ahLst/>
              <a:cxnLst/>
              <a:rect r="r" b="b" t="t" l="l"/>
              <a:pathLst>
                <a:path h="4517282" w="13077943">
                  <a:moveTo>
                    <a:pt x="0" y="0"/>
                  </a:moveTo>
                  <a:lnTo>
                    <a:pt x="13077943" y="0"/>
                  </a:lnTo>
                  <a:lnTo>
                    <a:pt x="13077943" y="4517282"/>
                  </a:lnTo>
                  <a:lnTo>
                    <a:pt x="0" y="4517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95250"/>
              <a:ext cx="13077943" cy="442203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0998"/>
                </a:lnSpc>
              </a:pPr>
              <a:r>
                <a:rPr lang="en-US" b="true" sz="9999" spc="-198">
                  <a:solidFill>
                    <a:srgbClr val="FFFF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MARKET POTENTIAL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862709" y="5945455"/>
            <a:ext cx="4562583" cy="1546207"/>
            <a:chOff x="0" y="0"/>
            <a:chExt cx="6083444" cy="20616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083444" cy="2061610"/>
            </a:xfrm>
            <a:custGeom>
              <a:avLst/>
              <a:gdLst/>
              <a:ahLst/>
              <a:cxnLst/>
              <a:rect r="r" b="b" t="t" l="l"/>
              <a:pathLst>
                <a:path h="2061610" w="6083444">
                  <a:moveTo>
                    <a:pt x="0" y="0"/>
                  </a:moveTo>
                  <a:lnTo>
                    <a:pt x="6083444" y="0"/>
                  </a:lnTo>
                  <a:lnTo>
                    <a:pt x="6083444" y="2061610"/>
                  </a:lnTo>
                  <a:lnTo>
                    <a:pt x="0" y="20616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33350"/>
              <a:ext cx="6083444" cy="21949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$10,1 Billion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862709" y="7220401"/>
            <a:ext cx="4562583" cy="1425683"/>
            <a:chOff x="0" y="0"/>
            <a:chExt cx="6083444" cy="190091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083444" cy="1900910"/>
            </a:xfrm>
            <a:custGeom>
              <a:avLst/>
              <a:gdLst/>
              <a:ahLst/>
              <a:cxnLst/>
              <a:rect r="r" b="b" t="t" l="l"/>
              <a:pathLst>
                <a:path h="1900910" w="6083444">
                  <a:moveTo>
                    <a:pt x="0" y="0"/>
                  </a:moveTo>
                  <a:lnTo>
                    <a:pt x="6083444" y="0"/>
                  </a:lnTo>
                  <a:lnTo>
                    <a:pt x="6083444" y="1900910"/>
                  </a:lnTo>
                  <a:lnTo>
                    <a:pt x="0" y="1900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6083444" cy="19485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59"/>
                </a:lnSpc>
              </a:pPr>
              <a:r>
                <a:rPr lang="en-US" sz="1899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Achievable level – educational institutions allocate 6-14% of their revenue towards advertising, with 50% of that dedicated to digital marketing.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06651" y="5945455"/>
            <a:ext cx="5155908" cy="1546207"/>
            <a:chOff x="0" y="0"/>
            <a:chExt cx="6874544" cy="206161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874544" cy="2061610"/>
            </a:xfrm>
            <a:custGeom>
              <a:avLst/>
              <a:gdLst/>
              <a:ahLst/>
              <a:cxnLst/>
              <a:rect r="r" b="b" t="t" l="l"/>
              <a:pathLst>
                <a:path h="2061610" w="6874544">
                  <a:moveTo>
                    <a:pt x="0" y="0"/>
                  </a:moveTo>
                  <a:lnTo>
                    <a:pt x="6874544" y="0"/>
                  </a:lnTo>
                  <a:lnTo>
                    <a:pt x="6874544" y="2061610"/>
                  </a:lnTo>
                  <a:lnTo>
                    <a:pt x="0" y="20616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33350"/>
              <a:ext cx="6874544" cy="21949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$203.5 Billion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06651" y="7220401"/>
            <a:ext cx="4978543" cy="1425683"/>
            <a:chOff x="0" y="0"/>
            <a:chExt cx="6638057" cy="19009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638058" cy="1900910"/>
            </a:xfrm>
            <a:custGeom>
              <a:avLst/>
              <a:gdLst/>
              <a:ahLst/>
              <a:cxnLst/>
              <a:rect r="r" b="b" t="t" l="l"/>
              <a:pathLst>
                <a:path h="1900910" w="6638058">
                  <a:moveTo>
                    <a:pt x="0" y="0"/>
                  </a:moveTo>
                  <a:lnTo>
                    <a:pt x="6638058" y="0"/>
                  </a:lnTo>
                  <a:lnTo>
                    <a:pt x="6638058" y="1900910"/>
                  </a:lnTo>
                  <a:lnTo>
                    <a:pt x="0" y="19009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6638057" cy="19485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59"/>
                </a:lnSpc>
              </a:pPr>
              <a:r>
                <a:rPr lang="en-US" sz="1899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THE GLOBAL ONLINE EDUCATION MARKET IS PROJECTED TO REACH A VALUATION OF $203.8 BILLION IN 2025 AND WILL SOAR TO $475.9 BILLION BY 2030.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613070" y="5945455"/>
            <a:ext cx="4636705" cy="1546207"/>
            <a:chOff x="0" y="0"/>
            <a:chExt cx="6182273" cy="20616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82273" cy="2061610"/>
            </a:xfrm>
            <a:custGeom>
              <a:avLst/>
              <a:gdLst/>
              <a:ahLst/>
              <a:cxnLst/>
              <a:rect r="r" b="b" t="t" l="l"/>
              <a:pathLst>
                <a:path h="2061610" w="6182273">
                  <a:moveTo>
                    <a:pt x="0" y="0"/>
                  </a:moveTo>
                  <a:lnTo>
                    <a:pt x="6182273" y="0"/>
                  </a:lnTo>
                  <a:lnTo>
                    <a:pt x="6182273" y="2061610"/>
                  </a:lnTo>
                  <a:lnTo>
                    <a:pt x="0" y="20616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33350"/>
              <a:ext cx="6182273" cy="219496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$100 М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622595" y="7220401"/>
            <a:ext cx="3954641" cy="1359059"/>
            <a:chOff x="0" y="0"/>
            <a:chExt cx="5272855" cy="181207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272855" cy="1812078"/>
            </a:xfrm>
            <a:custGeom>
              <a:avLst/>
              <a:gdLst/>
              <a:ahLst/>
              <a:cxnLst/>
              <a:rect r="r" b="b" t="t" l="l"/>
              <a:pathLst>
                <a:path h="1812078" w="5272855">
                  <a:moveTo>
                    <a:pt x="0" y="0"/>
                  </a:moveTo>
                  <a:lnTo>
                    <a:pt x="5272855" y="0"/>
                  </a:lnTo>
                  <a:lnTo>
                    <a:pt x="5272855" y="1812078"/>
                  </a:lnTo>
                  <a:lnTo>
                    <a:pt x="0" y="18120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5272855" cy="18597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659"/>
                </a:lnSpc>
              </a:pPr>
              <a:r>
                <a:rPr lang="en-US" sz="1899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POTENTIAL SHARE OF COVERAGE IS ONLY 1 % BY 2029 OF REALLOCATED ADVERTISING REVENUES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28700" y="9432131"/>
            <a:ext cx="2253096" cy="447580"/>
            <a:chOff x="0" y="0"/>
            <a:chExt cx="3004128" cy="59677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004128" cy="596773"/>
            </a:xfrm>
            <a:custGeom>
              <a:avLst/>
              <a:gdLst/>
              <a:ahLst/>
              <a:cxnLst/>
              <a:rect r="r" b="b" t="t" l="l"/>
              <a:pathLst>
                <a:path h="596773" w="3004128">
                  <a:moveTo>
                    <a:pt x="0" y="0"/>
                  </a:moveTo>
                  <a:lnTo>
                    <a:pt x="3004128" y="0"/>
                  </a:lnTo>
                  <a:lnTo>
                    <a:pt x="3004128" y="596773"/>
                  </a:lnTo>
                  <a:lnTo>
                    <a:pt x="0" y="596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3004128" cy="6443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EDUCATIMO.COM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23938" y="3875280"/>
            <a:ext cx="7656498" cy="562019"/>
            <a:chOff x="0" y="0"/>
            <a:chExt cx="10208664" cy="74935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0208664" cy="749359"/>
            </a:xfrm>
            <a:custGeom>
              <a:avLst/>
              <a:gdLst/>
              <a:ahLst/>
              <a:cxnLst/>
              <a:rect r="r" b="b" t="t" l="l"/>
              <a:pathLst>
                <a:path h="749359" w="10208664">
                  <a:moveTo>
                    <a:pt x="0" y="0"/>
                  </a:moveTo>
                  <a:lnTo>
                    <a:pt x="10208664" y="0"/>
                  </a:lnTo>
                  <a:lnTo>
                    <a:pt x="10208664" y="749359"/>
                  </a:lnTo>
                  <a:lnTo>
                    <a:pt x="0" y="749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57150"/>
              <a:ext cx="10208664" cy="8065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FEFEFE"/>
                  </a:solidFill>
                  <a:latin typeface="Radley"/>
                  <a:ea typeface="Radley"/>
                  <a:cs typeface="Radley"/>
                  <a:sym typeface="Radley"/>
                </a:rPr>
                <a:t>Marketplace and possibilities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983210" y="4992954"/>
            <a:ext cx="1951111" cy="1293813"/>
            <a:chOff x="0" y="0"/>
            <a:chExt cx="2601481" cy="1725083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601481" cy="1725083"/>
            </a:xfrm>
            <a:custGeom>
              <a:avLst/>
              <a:gdLst/>
              <a:ahLst/>
              <a:cxnLst/>
              <a:rect r="r" b="b" t="t" l="l"/>
              <a:pathLst>
                <a:path h="1725083" w="2601481">
                  <a:moveTo>
                    <a:pt x="0" y="0"/>
                  </a:moveTo>
                  <a:lnTo>
                    <a:pt x="2601481" y="0"/>
                  </a:lnTo>
                  <a:lnTo>
                    <a:pt x="2601481" y="1725083"/>
                  </a:lnTo>
                  <a:lnTo>
                    <a:pt x="0" y="1725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133350"/>
              <a:ext cx="2601481" cy="18584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TAM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943253" y="4992954"/>
            <a:ext cx="1951111" cy="1293813"/>
            <a:chOff x="0" y="0"/>
            <a:chExt cx="2601481" cy="172508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601481" cy="1725083"/>
            </a:xfrm>
            <a:custGeom>
              <a:avLst/>
              <a:gdLst/>
              <a:ahLst/>
              <a:cxnLst/>
              <a:rect r="r" b="b" t="t" l="l"/>
              <a:pathLst>
                <a:path h="1725083" w="2601481">
                  <a:moveTo>
                    <a:pt x="0" y="0"/>
                  </a:moveTo>
                  <a:lnTo>
                    <a:pt x="2601481" y="0"/>
                  </a:lnTo>
                  <a:lnTo>
                    <a:pt x="2601481" y="1725083"/>
                  </a:lnTo>
                  <a:lnTo>
                    <a:pt x="0" y="1725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33350"/>
              <a:ext cx="2601481" cy="18584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SOM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7820906" y="4885004"/>
            <a:ext cx="1951111" cy="1293813"/>
            <a:chOff x="0" y="0"/>
            <a:chExt cx="2601481" cy="1725083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601481" cy="1725083"/>
            </a:xfrm>
            <a:custGeom>
              <a:avLst/>
              <a:gdLst/>
              <a:ahLst/>
              <a:cxnLst/>
              <a:rect r="r" b="b" t="t" l="l"/>
              <a:pathLst>
                <a:path h="1725083" w="2601481">
                  <a:moveTo>
                    <a:pt x="0" y="0"/>
                  </a:moveTo>
                  <a:lnTo>
                    <a:pt x="2601481" y="0"/>
                  </a:lnTo>
                  <a:lnTo>
                    <a:pt x="2601481" y="1725083"/>
                  </a:lnTo>
                  <a:lnTo>
                    <a:pt x="0" y="17250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133350"/>
              <a:ext cx="2601481" cy="18584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9799"/>
                </a:lnSpc>
              </a:pPr>
              <a:r>
                <a:rPr lang="en-US" sz="6998" b="true">
                  <a:solidFill>
                    <a:srgbClr val="8C52FF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SAM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7259300" y="9189244"/>
            <a:ext cx="152400" cy="290376"/>
            <a:chOff x="0" y="0"/>
            <a:chExt cx="203200" cy="387168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03200" cy="387168"/>
            </a:xfrm>
            <a:custGeom>
              <a:avLst/>
              <a:gdLst/>
              <a:ahLst/>
              <a:cxnLst/>
              <a:rect r="r" b="b" t="t" l="l"/>
              <a:pathLst>
                <a:path h="387168" w="203200">
                  <a:moveTo>
                    <a:pt x="0" y="0"/>
                  </a:moveTo>
                  <a:lnTo>
                    <a:pt x="203200" y="0"/>
                  </a:lnTo>
                  <a:lnTo>
                    <a:pt x="203200" y="387168"/>
                  </a:lnTo>
                  <a:lnTo>
                    <a:pt x="0" y="387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28575"/>
              <a:ext cx="203200" cy="4157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838"/>
                </a:lnSpc>
              </a:pPr>
              <a:r>
                <a:rPr lang="en-US" sz="131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8680436" y="9383247"/>
            <a:ext cx="8525636" cy="788376"/>
            <a:chOff x="0" y="0"/>
            <a:chExt cx="11367515" cy="1051168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1367515" cy="1051168"/>
            </a:xfrm>
            <a:custGeom>
              <a:avLst/>
              <a:gdLst/>
              <a:ahLst/>
              <a:cxnLst/>
              <a:rect r="r" b="b" t="t" l="l"/>
              <a:pathLst>
                <a:path h="1051168" w="11367515">
                  <a:moveTo>
                    <a:pt x="0" y="0"/>
                  </a:moveTo>
                  <a:lnTo>
                    <a:pt x="11367515" y="0"/>
                  </a:lnTo>
                  <a:lnTo>
                    <a:pt x="11367515" y="1051168"/>
                  </a:lnTo>
                  <a:lnTo>
                    <a:pt x="0" y="10511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38100"/>
              <a:ext cx="11367515" cy="101306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86"/>
                </a:lnSpc>
              </a:pPr>
            </a:p>
            <a:p>
              <a:pPr algn="just">
                <a:lnSpc>
                  <a:spcPts val="986"/>
                </a:lnSpc>
              </a:pP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*** </a:t>
              </a:r>
              <a:r>
                <a:rPr lang="en-US" b="true" sz="1370" u="sng">
                  <a:solidFill>
                    <a:srgbClr val="0000FF"/>
                  </a:solidFill>
                  <a:latin typeface="Avenir Bold"/>
                  <a:ea typeface="Avenir Bold"/>
                  <a:cs typeface="Avenir Bold"/>
                  <a:sym typeface="Avenir Bold"/>
                  <a:hlinkClick r:id="rId7" tooltip="https://www.holoniq.com/notes/10-trillion-global-education-market-in-2030"/>
                </a:rPr>
                <a:t>HOLONIQ.COM </a:t>
              </a: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- A COMPREHENSIVE EXPLORATION OF THE GLOBAL EDUCATION LANDSCAPE.</a:t>
              </a:r>
            </a:p>
            <a:p>
              <a:pPr algn="just">
                <a:lnSpc>
                  <a:spcPts val="986"/>
                </a:lnSpc>
              </a:pPr>
            </a:p>
            <a:p>
              <a:pPr algn="just">
                <a:lnSpc>
                  <a:spcPts val="986"/>
                </a:lnSpc>
              </a:pP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* </a:t>
              </a:r>
              <a:r>
                <a:rPr lang="en-US" b="true" sz="1370" u="sng">
                  <a:solidFill>
                    <a:srgbClr val="0000FF"/>
                  </a:solidFill>
                  <a:latin typeface="Avenir Bold"/>
                  <a:ea typeface="Avenir Bold"/>
                  <a:cs typeface="Avenir Bold"/>
                  <a:sym typeface="Avenir Bold"/>
                  <a:hlinkClick r:id="rId8" tooltip="https://www.statista.com/outlook/emo/online-education/worldwide"/>
                </a:rPr>
                <a:t>STATISTA.COM</a:t>
              </a: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 - DATA ON THE ONLINE EDUCATION MARKET. </a:t>
              </a:r>
            </a:p>
            <a:p>
              <a:pPr algn="just">
                <a:lnSpc>
                  <a:spcPts val="986"/>
                </a:lnSpc>
              </a:pPr>
            </a:p>
            <a:p>
              <a:pPr algn="just">
                <a:lnSpc>
                  <a:spcPts val="986"/>
                </a:lnSpc>
              </a:pP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**</a:t>
              </a:r>
              <a:r>
                <a:rPr lang="en-US" b="true" sz="1370" u="sng">
                  <a:solidFill>
                    <a:srgbClr val="0000FF"/>
                  </a:solidFill>
                  <a:latin typeface="Avenir Bold"/>
                  <a:ea typeface="Avenir Bold"/>
                  <a:cs typeface="Avenir Bold"/>
                  <a:sym typeface="Avenir Bold"/>
                  <a:hlinkClick r:id="rId9" tooltip="https://www.grandviewresearch.com/filters?search=education%20market%20size"/>
                </a:rPr>
                <a:t>GRANDVIEWRESEARCH.COM</a:t>
              </a:r>
              <a:r>
                <a:rPr lang="en-US" sz="1370" b="true">
                  <a:solidFill>
                    <a:srgbClr val="737373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 - INVESTMENT IN EDUCATIONAL MARKETING.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DAGoi43AVWY</dc:identifier>
  <dcterms:modified xsi:type="dcterms:W3CDTF">2011-08-01T06:04:30Z</dcterms:modified>
  <cp:revision>1</cp:revision>
  <dc:title>En Educatimo Marketplace.pptx</dc:title>
</cp:coreProperties>
</file>