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59" r:id="rId7"/>
    <p:sldId id="260" r:id="rId8"/>
    <p:sldId id="264" r:id="rId9"/>
    <p:sldId id="267" r:id="rId10"/>
    <p:sldId id="269" r:id="rId11"/>
    <p:sldId id="262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91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9732F-1FB5-4CF4-BBDD-814CBFFFCEF8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63273-74C7-4587-ADDB-9846187056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42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3273-74C7-4587-ADDB-9846187056F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85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D5C9269-64F2-5BB3-E6AD-A6F621E72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30F6E6D9-7AB1-1971-B84B-3D8B3A67C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0348CBD-9850-6FA8-AE05-87D8E61D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0772CE3-771C-A1B9-6ECC-8CE623B6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4670B6D-970E-7400-76F2-BAB0D56E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81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DA6329A-CD82-5A88-D02C-628BF609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42ABC6C9-25C5-CAE4-99F4-CCF850BCD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410A73F-8E61-5944-C949-EECE6C9A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5362714-324E-F9C8-C3C5-A102FB0A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61A560A-2B0B-5400-DBE1-C9B1BB86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73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1CC65117-2524-89AB-A001-C0991644E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73A04951-8437-0C32-8E44-BF0F453BC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49D624B-7737-BAED-EC32-C8F670A8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AA1DC4F-4C2A-86D2-F2CF-0E705DF5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1359E84-AB78-651E-AFF9-89D390A1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71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7B0BDB5-78D0-7ADC-B8D7-CF0E8B17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8D63BDA-DB42-0394-5FF3-1F51B4A10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383AFE0-EF19-3F05-427E-B314DA07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24C97D3-CFA1-9EA1-D72F-EBDD2AAD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F3C663A-BBCA-358C-752B-9D6EA56E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24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7E548BD-BE6A-B289-6246-63422012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DB336B04-7A05-A979-0D77-230E236DE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6ABB452-20A5-4056-A903-93893F6A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080E762-1F82-F808-16D3-06E84C86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6AD701A-898B-8C05-BFCE-0064FC31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5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2B5C932-84DC-8B88-4EA8-27D99B0A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FE9E87A-EA91-3716-D1BD-063914ABE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18B81CC1-6CE0-410A-CE52-504EFF30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02C8B4B2-2BE1-8A75-757C-9464F716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D0331B6-E438-159C-4BC6-6A7C93F5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85DA239A-3E95-9C0B-11D6-812C75B7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66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A0F0751-B62B-6972-BE81-F9CB30B2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801D5F41-52D7-B2E1-0E89-7D00314AB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E96335F3-3CDA-BE35-196F-E6D20BBB6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ECE08BFC-BD48-AD3E-9FA0-BBB0235FF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DBB02E9E-FD64-44D9-87B3-8CD050C26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BCB50DA4-452B-6C07-C56F-2AF54AF1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34289C0E-3356-6EB3-1DA0-736F73E2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C43AEA37-D754-9453-F863-C73C7F87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34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EBE6A58-0E38-64F0-9DC1-4B204166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23E0C09C-D5C4-7095-0D0F-F1A3ACD2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2F183A36-20A9-FF9D-61FD-0D1698E7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44C1089F-5E45-0876-1E2A-046FACAE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78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729FF949-AB11-323E-079D-6F76CA80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4199D5C-4445-5244-68F7-8650968C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FDBC3441-CD3D-07FA-0E3C-9EA3A6C4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9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2DB8BCE-A0D1-50BB-5C97-83BD503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260AFB8-B964-AAC2-AC2E-FDE66F7B9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B01AD1A4-3CE5-0408-9624-F71FB34F1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EEDB32A-2034-9104-E397-AEB2987F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E3E8438-AA5F-9D5F-7BC1-E63C1653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E1F38939-685A-6226-F70D-3E5BB2BD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81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CA51DFA-E1B4-BDC2-2870-5580C7F6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BF9911DE-845C-54BB-15FF-2151A7188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471FEEBD-0EA6-7D3D-10D1-8272372DA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60A1130D-6D1A-F943-5AFE-7F81C3CE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B653BD40-4CF7-E86C-BCFF-A7AFB495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1FCD9489-9ABB-A083-71A2-7152A2FE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56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FAE14E36-BFE6-86C6-453C-C105747F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9695B4A5-AA8A-9E4E-782F-795CA3B8C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B19930A-924B-A0B3-DDCA-604A1E884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9D07-A239-4F03-819D-16B7C906CD36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214CFDD-7BB3-AD96-070D-2979B0662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72AA2F9-24D6-A805-0AD9-16261601A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3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87BBF83E-08DB-6C67-0786-3EB019BF3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8BB749E-833D-E4A2-5564-54DDE5319FAA}"/>
              </a:ext>
            </a:extLst>
          </p:cNvPr>
          <p:cNvSpPr txBox="1"/>
          <p:nvPr/>
        </p:nvSpPr>
        <p:spPr>
          <a:xfrm>
            <a:off x="4866290" y="2917818"/>
            <a:ext cx="6263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Mont Bold" panose="00000900000000000000" pitchFamily="50" charset="0"/>
              </a:rPr>
              <a:t>PRESENTER FULL </a:t>
            </a:r>
            <a:r>
              <a:rPr lang="tr-TR" sz="1400" dirty="0" smtClean="0">
                <a:solidFill>
                  <a:schemeClr val="bg1"/>
                </a:solidFill>
                <a:latin typeface="Mont Bold" panose="00000900000000000000" pitchFamily="50" charset="0"/>
              </a:rPr>
              <a:t>NAME:MURAT AKBAŞ</a:t>
            </a:r>
            <a:endParaRPr lang="tr-TR" sz="1400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r>
              <a:rPr lang="tr-TR" sz="1400" dirty="0" smtClean="0">
                <a:solidFill>
                  <a:schemeClr val="bg1"/>
                </a:solidFill>
                <a:latin typeface="Mont Bold" panose="00000900000000000000" pitchFamily="50" charset="0"/>
              </a:rPr>
              <a:t>ORGANIZATION:DİYARBAKIR METROPOLİTAN MUNICIPALITY</a:t>
            </a:r>
            <a:endParaRPr lang="tr-TR" sz="1400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r>
              <a:rPr lang="tr-TR" sz="1400" dirty="0">
                <a:solidFill>
                  <a:schemeClr val="bg1"/>
                </a:solidFill>
                <a:latin typeface="Mont Bold" panose="00000900000000000000" pitchFamily="50" charset="0"/>
              </a:rPr>
              <a:t>WORKSHOP </a:t>
            </a:r>
            <a:r>
              <a:rPr lang="tr-TR" sz="1400" dirty="0">
                <a:solidFill>
                  <a:schemeClr val="bg1"/>
                </a:solidFill>
                <a:latin typeface="Mont Bold" panose="00000900000000000000" pitchFamily="50" charset="0"/>
              </a:rPr>
              <a:t>NAME:Workshop#4-Smart </a:t>
            </a:r>
            <a:r>
              <a:rPr lang="tr-TR" sz="1400" dirty="0" err="1" smtClean="0">
                <a:solidFill>
                  <a:schemeClr val="bg1"/>
                </a:solidFill>
                <a:latin typeface="Mont Bold" panose="00000900000000000000" pitchFamily="50" charset="0"/>
              </a:rPr>
              <a:t>Mobility</a:t>
            </a:r>
            <a:endParaRPr lang="tr-TR" sz="1400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r>
              <a:rPr lang="tr-TR" sz="1400" dirty="0" err="1" smtClean="0">
                <a:solidFill>
                  <a:schemeClr val="bg1"/>
                </a:solidFill>
                <a:latin typeface="Mont Bold" panose="00000900000000000000" pitchFamily="50" charset="0"/>
              </a:rPr>
              <a:t>E-MAIL:muratakbas@diyarbakır.bel.tr</a:t>
            </a:r>
            <a:endParaRPr lang="tr-TR" sz="14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2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D0EBA0-6D78-15F2-2C90-3BF75D165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529BBA4F-8BB9-A376-1EFE-A356114C9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923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8E1DEBC9-174F-A5B4-AE7A-12279FDD9EBE}"/>
              </a:ext>
            </a:extLst>
          </p:cNvPr>
          <p:cNvSpPr txBox="1"/>
          <p:nvPr/>
        </p:nvSpPr>
        <p:spPr>
          <a:xfrm>
            <a:off x="6601766" y="1073908"/>
            <a:ext cx="50677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1. Institutional Overview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Diyarbakır Metropolitan Municipality is the largest local authority in Southeastern Turkey, serving over 1.8 million citizens.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The municipality is responsible for urban infrastructure, transportation, environmental protection, cultural heritage preservation, and social services.</a:t>
            </a:r>
          </a:p>
          <a:p>
            <a:endParaRPr lang="tr-TR" dirty="0">
              <a:latin typeface="Mont Bold" panose="00000900000000000000" pitchFamily="50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03FC0743-E100-9D5A-3F78-EDBE3720E4AE}"/>
              </a:ext>
            </a:extLst>
          </p:cNvPr>
          <p:cNvSpPr txBox="1"/>
          <p:nvPr/>
        </p:nvSpPr>
        <p:spPr>
          <a:xfrm>
            <a:off x="6601766" y="2735901"/>
            <a:ext cx="50677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2. Strategic Priorities and Activities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Focus on sustainable urban development, climate resilience, and renewable energy projects.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Implementation of smart city solutions, rural development initiatives, and inclusive services for women, youth, and vulnerable groups.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Preservation and promotion of Diyarbakır’s rich cultural heritage in alignment with international standards.</a:t>
            </a:r>
          </a:p>
          <a:p>
            <a:endParaRPr lang="tr-TR" dirty="0">
              <a:latin typeface="Mont Bold" panose="00000900000000000000" pitchFamily="50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74756816-140E-55E3-5630-C1CCAE9C53AF}"/>
              </a:ext>
            </a:extLst>
          </p:cNvPr>
          <p:cNvSpPr txBox="1"/>
          <p:nvPr/>
        </p:nvSpPr>
        <p:spPr>
          <a:xfrm>
            <a:off x="6601766" y="4523025"/>
            <a:ext cx="53638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3. International Cooperation and Project Capacity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Strong partnerships with international organizations (EU, </a:t>
            </a:r>
            <a:r>
              <a:rPr lang="tr-TR" sz="1400" dirty="0" err="1" smtClean="0"/>
              <a:t>Agencies</a:t>
            </a:r>
            <a:r>
              <a:rPr lang="tr-TR" sz="1400" dirty="0" smtClean="0"/>
              <a:t> </a:t>
            </a:r>
            <a:r>
              <a:rPr lang="tr-TR" sz="1400" dirty="0" err="1" smtClean="0"/>
              <a:t>and</a:t>
            </a:r>
            <a:r>
              <a:rPr lang="tr-TR" sz="1400" dirty="0" smtClean="0"/>
              <a:t> International Finance </a:t>
            </a:r>
            <a:r>
              <a:rPr lang="tr-TR" sz="1400" dirty="0" err="1" smtClean="0"/>
              <a:t>Institutions</a:t>
            </a:r>
            <a:r>
              <a:rPr lang="en-US" sz="1400" dirty="0" smtClean="0"/>
              <a:t>) </a:t>
            </a:r>
            <a:r>
              <a:rPr lang="en-US" sz="1400" dirty="0"/>
              <a:t>and national ministries.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Experienced in developing and managing large-scale projects with specialized departments for project management and external relations.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Vision to establish Diyarbakır as a regional leader in sustainable development and international collaboration.</a:t>
            </a:r>
          </a:p>
          <a:p>
            <a:endParaRPr lang="tr-TR" dirty="0">
              <a:latin typeface="Mont Bold" panose="00000900000000000000" pitchFamily="50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19FA41D0-14E7-806C-6678-664567E3F52B}"/>
              </a:ext>
            </a:extLst>
          </p:cNvPr>
          <p:cNvSpPr txBox="1"/>
          <p:nvPr/>
        </p:nvSpPr>
        <p:spPr>
          <a:xfrm>
            <a:off x="649794" y="1772306"/>
            <a:ext cx="369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ont Bold" panose="00000900000000000000" pitchFamily="50" charset="0"/>
              </a:rPr>
              <a:t>Description of the Organisation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74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E5D91D-B445-180F-0386-7003EF392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2DF49BD8-7725-1134-01C4-F2ECA577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A2F23537-2D49-72C3-8BBC-CFFB7D7DF8A2}"/>
              </a:ext>
            </a:extLst>
          </p:cNvPr>
          <p:cNvSpPr txBox="1"/>
          <p:nvPr/>
        </p:nvSpPr>
        <p:spPr>
          <a:xfrm>
            <a:off x="1227909" y="1979525"/>
            <a:ext cx="29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bg1"/>
                </a:solidFill>
                <a:latin typeface="Mont Bold" panose="00000900000000000000" pitchFamily="50" charset="0"/>
              </a:rPr>
              <a:t>Our</a:t>
            </a:r>
            <a:r>
              <a:rPr lang="en-GB" dirty="0" smtClean="0">
                <a:solidFill>
                  <a:schemeClr val="bg1"/>
                </a:solidFill>
                <a:latin typeface="Mont Bold" panose="00000900000000000000" pitchFamily="50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Mont Bold" panose="00000900000000000000" pitchFamily="50" charset="0"/>
              </a:rPr>
              <a:t>Teams’Expertise</a:t>
            </a:r>
            <a:endParaRPr lang="tr-TR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0F00374A-44A4-98CD-C70E-456491B1F204}"/>
              </a:ext>
            </a:extLst>
          </p:cNvPr>
          <p:cNvSpPr txBox="1"/>
          <p:nvPr/>
        </p:nvSpPr>
        <p:spPr>
          <a:xfrm>
            <a:off x="8494206" y="3333206"/>
            <a:ext cx="3009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Technical </a:t>
            </a:r>
            <a:r>
              <a:rPr lang="en-US" sz="1200" b="1" dirty="0"/>
              <a:t>Expertise &amp; Project </a:t>
            </a:r>
            <a:r>
              <a:rPr lang="en-US" sz="1200" b="1" dirty="0" smtClean="0"/>
              <a:t>Management</a:t>
            </a:r>
            <a:r>
              <a:rPr lang="tr-TR" sz="1200" dirty="0" smtClean="0"/>
              <a:t> </a:t>
            </a:r>
            <a:r>
              <a:rPr lang="en-US" sz="1200" dirty="0" smtClean="0"/>
              <a:t>We </a:t>
            </a:r>
            <a:r>
              <a:rPr lang="en-US" sz="1200" dirty="0"/>
              <a:t>specialize in sustainable urban development, smart city solutions, renewable energy integration, and climate adaptation. </a:t>
            </a:r>
            <a:r>
              <a:rPr lang="en-US" sz="1200" dirty="0"/>
              <a:t>Our team has proven capacity in designing, managing, and implementing complex projects in transportation, rural development, and cultural heritage, supported by strong technical and engineering expertise</a:t>
            </a:r>
            <a:r>
              <a:rPr lang="en-US" sz="1200" dirty="0"/>
              <a:t>.</a:t>
            </a:r>
            <a:endParaRPr lang="tr-TR" sz="12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2EF125E3-5CD4-633F-9294-6054D6D79ECE}"/>
              </a:ext>
            </a:extLst>
          </p:cNvPr>
          <p:cNvSpPr txBox="1"/>
          <p:nvPr/>
        </p:nvSpPr>
        <p:spPr>
          <a:xfrm>
            <a:off x="5387926" y="3333206"/>
            <a:ext cx="2859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Experience </a:t>
            </a:r>
            <a:r>
              <a:rPr lang="en-US" sz="1200" b="1" dirty="0"/>
              <a:t>in International Cooperation &amp; Partnerships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Our team has extensive experience in building and managing international partnerships, collaborating with municipalities, universities, international organizations </a:t>
            </a:r>
            <a:r>
              <a:rPr lang="en-US" sz="1200" dirty="0" smtClean="0"/>
              <a:t>and </a:t>
            </a:r>
            <a:r>
              <a:rPr lang="en-US" sz="1200" dirty="0"/>
              <a:t>funding agencies (EU, AFD, JICA, IFC) for large-scale development, climate resilience, and infrastructure projects</a:t>
            </a:r>
            <a:r>
              <a:rPr lang="en-US" sz="1200" dirty="0" smtClean="0"/>
              <a:t>.</a:t>
            </a:r>
            <a:endParaRPr lang="tr-TR" sz="1200" dirty="0"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5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18721D-808F-6EB9-23C2-E30CF2127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59DB8834-04D1-2DF3-3238-3E480023B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A913AC8F-5E9F-789A-6E4E-21550D479611}"/>
              </a:ext>
            </a:extLst>
          </p:cNvPr>
          <p:cNvSpPr txBox="1"/>
          <p:nvPr/>
        </p:nvSpPr>
        <p:spPr>
          <a:xfrm>
            <a:off x="7236488" y="3416723"/>
            <a:ext cx="369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Urban Resilience and Disaster Risk Management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Our research includes urban resilience planning, disaster preparedness, and integration of smart city technologies for risk mitigation.</a:t>
            </a:r>
            <a:endParaRPr lang="tr-TR" sz="1200" dirty="0">
              <a:latin typeface="Mont Bold" panose="00000900000000000000" pitchFamily="50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97A826E6-43E3-CDED-C645-8D6507E589E2}"/>
              </a:ext>
            </a:extLst>
          </p:cNvPr>
          <p:cNvSpPr txBox="1"/>
          <p:nvPr/>
        </p:nvSpPr>
        <p:spPr>
          <a:xfrm>
            <a:off x="7236488" y="4635921"/>
            <a:ext cx="369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Sustainable Economic Development &amp; Smart </a:t>
            </a:r>
            <a:r>
              <a:rPr lang="en-US" sz="1200" b="1" dirty="0" smtClean="0"/>
              <a:t>Mobility</a:t>
            </a:r>
            <a:endParaRPr lang="tr-TR" sz="1200" b="1" dirty="0" smtClean="0"/>
          </a:p>
          <a:p>
            <a:pPr algn="just"/>
            <a:r>
              <a:rPr lang="en-US" sz="1200" dirty="0" smtClean="0"/>
              <a:t>Our </a:t>
            </a:r>
            <a:r>
              <a:rPr lang="en-US" sz="1200" dirty="0"/>
              <a:t>research areas include sustainable local economic growth, smart transportation systems, and infrastructure development.</a:t>
            </a:r>
            <a:endParaRPr lang="tr-TR" sz="12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A62FA9D9-8A09-851B-0827-FA2F86DACE4C}"/>
              </a:ext>
            </a:extLst>
          </p:cNvPr>
          <p:cNvSpPr txBox="1"/>
          <p:nvPr/>
        </p:nvSpPr>
        <p:spPr>
          <a:xfrm>
            <a:off x="1161252" y="4589754"/>
            <a:ext cx="369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Social Inclusion &amp; Community Engagement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We work on projects promoting social inclusion, gender equality, and participatory governance in local development.</a:t>
            </a:r>
            <a:endParaRPr lang="en-US" sz="12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8C28FE1C-FE4E-E1C9-27E0-ABA12E0B3B0B}"/>
              </a:ext>
            </a:extLst>
          </p:cNvPr>
          <p:cNvSpPr txBox="1"/>
          <p:nvPr/>
        </p:nvSpPr>
        <p:spPr>
          <a:xfrm>
            <a:off x="1161253" y="3429000"/>
            <a:ext cx="369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200" b="1" dirty="0" err="1"/>
              <a:t>Innovation</a:t>
            </a:r>
            <a:r>
              <a:rPr lang="tr-TR" sz="1200" b="1" dirty="0"/>
              <a:t> in </a:t>
            </a:r>
            <a:r>
              <a:rPr lang="tr-TR" sz="1200" b="1" dirty="0" err="1"/>
              <a:t>Renewable</a:t>
            </a:r>
            <a:r>
              <a:rPr lang="tr-TR" sz="1200" b="1" dirty="0"/>
              <a:t> </a:t>
            </a:r>
            <a:r>
              <a:rPr lang="tr-TR" sz="1200" b="1" dirty="0" err="1"/>
              <a:t>Energy</a:t>
            </a:r>
            <a:r>
              <a:rPr lang="tr-TR" sz="1200" b="1" dirty="0"/>
              <a:t> &amp; </a:t>
            </a:r>
            <a:r>
              <a:rPr lang="tr-TR" sz="1200" b="1" dirty="0" err="1"/>
              <a:t>Sustainability</a:t>
            </a:r>
            <a:r>
              <a:rPr lang="tr-TR" sz="1200" dirty="0"/>
              <a:t/>
            </a:r>
            <a:br>
              <a:rPr lang="tr-TR" sz="1200" dirty="0"/>
            </a:br>
            <a:r>
              <a:rPr lang="tr-TR" sz="1200" dirty="0" err="1"/>
              <a:t>We</a:t>
            </a:r>
            <a:r>
              <a:rPr lang="tr-TR" sz="1200" dirty="0"/>
              <a:t> </a:t>
            </a:r>
            <a:r>
              <a:rPr lang="tr-TR" sz="1200" dirty="0" err="1"/>
              <a:t>focus</a:t>
            </a:r>
            <a:r>
              <a:rPr lang="tr-TR" sz="1200" dirty="0"/>
              <a:t> on </a:t>
            </a:r>
            <a:r>
              <a:rPr lang="tr-TR" sz="1200" dirty="0" err="1"/>
              <a:t>innovative</a:t>
            </a:r>
            <a:r>
              <a:rPr lang="tr-TR" sz="1200" dirty="0"/>
              <a:t> </a:t>
            </a:r>
            <a:r>
              <a:rPr lang="tr-TR" sz="1200" dirty="0" err="1"/>
              <a:t>solutions</a:t>
            </a:r>
            <a:r>
              <a:rPr lang="tr-TR" sz="1200" dirty="0"/>
              <a:t> in mobile </a:t>
            </a:r>
            <a:r>
              <a:rPr lang="tr-TR" sz="1200" dirty="0" err="1"/>
              <a:t>renewable</a:t>
            </a:r>
            <a:r>
              <a:rPr lang="tr-TR" sz="1200" dirty="0"/>
              <a:t> </a:t>
            </a:r>
            <a:r>
              <a:rPr lang="tr-TR" sz="1200" dirty="0" err="1"/>
              <a:t>energy</a:t>
            </a:r>
            <a:r>
              <a:rPr lang="tr-TR" sz="1200" dirty="0"/>
              <a:t> </a:t>
            </a:r>
            <a:r>
              <a:rPr lang="tr-TR" sz="1200" dirty="0" err="1"/>
              <a:t>systems</a:t>
            </a:r>
            <a:r>
              <a:rPr lang="tr-TR" sz="1200" dirty="0"/>
              <a:t>, </a:t>
            </a:r>
            <a:r>
              <a:rPr lang="tr-TR" sz="1200" dirty="0" err="1"/>
              <a:t>energy</a:t>
            </a:r>
            <a:r>
              <a:rPr lang="tr-TR" sz="1200" dirty="0"/>
              <a:t> </a:t>
            </a:r>
            <a:r>
              <a:rPr lang="tr-TR" sz="1200" dirty="0" err="1"/>
              <a:t>efficiency</a:t>
            </a:r>
            <a:r>
              <a:rPr lang="tr-TR" sz="1200" dirty="0"/>
              <a:t>,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climate</a:t>
            </a:r>
            <a:r>
              <a:rPr lang="tr-TR" sz="1200" dirty="0"/>
              <a:t> </a:t>
            </a:r>
            <a:r>
              <a:rPr lang="tr-TR" sz="1200" dirty="0" err="1"/>
              <a:t>adaptation</a:t>
            </a:r>
            <a:r>
              <a:rPr lang="tr-TR" sz="1200" dirty="0"/>
              <a:t> </a:t>
            </a:r>
            <a:r>
              <a:rPr lang="tr-TR" sz="1200" dirty="0" err="1"/>
              <a:t>strategies</a:t>
            </a:r>
            <a:r>
              <a:rPr lang="tr-TR" sz="1200" dirty="0"/>
              <a:t> </a:t>
            </a:r>
            <a:r>
              <a:rPr lang="tr-TR" sz="1200" dirty="0" err="1"/>
              <a:t>for</a:t>
            </a:r>
            <a:r>
              <a:rPr lang="tr-TR" sz="1200" dirty="0"/>
              <a:t> urban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rural</a:t>
            </a:r>
            <a:r>
              <a:rPr lang="tr-TR" sz="1200" dirty="0"/>
              <a:t> </a:t>
            </a:r>
            <a:r>
              <a:rPr lang="tr-TR" sz="1200" dirty="0" err="1"/>
              <a:t>areas</a:t>
            </a:r>
            <a:r>
              <a:rPr lang="tr-TR" sz="1200" dirty="0"/>
              <a:t>.</a:t>
            </a:r>
            <a:endParaRPr lang="tr-TR" sz="1200" dirty="0">
              <a:latin typeface="Mont Bold" panose="00000900000000000000" pitchFamily="50" charset="0"/>
            </a:endParaRPr>
          </a:p>
        </p:txBody>
      </p:sp>
      <p:sp>
        <p:nvSpPr>
          <p:cNvPr id="7" name="Metin kutusu 3">
            <a:extLst>
              <a:ext uri="{FF2B5EF4-FFF2-40B4-BE49-F238E27FC236}">
                <a16:creationId xmlns:a16="http://schemas.microsoft.com/office/drawing/2014/main" xmlns="" id="{C7258C1A-672A-B83C-2430-7CC20D6B87BC}"/>
              </a:ext>
            </a:extLst>
          </p:cNvPr>
          <p:cNvSpPr txBox="1"/>
          <p:nvPr/>
        </p:nvSpPr>
        <p:spPr>
          <a:xfrm>
            <a:off x="565410" y="1948629"/>
            <a:ext cx="36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O</a:t>
            </a:r>
            <a:r>
              <a:rPr lang="en-GB" b="1" dirty="0" err="1" smtClean="0">
                <a:solidFill>
                  <a:schemeClr val="bg1"/>
                </a:solidFill>
                <a:latin typeface="Mont Bold" panose="00000900000000000000" pitchFamily="50" charset="0"/>
              </a:rPr>
              <a:t>ur</a:t>
            </a:r>
            <a:r>
              <a:rPr lang="en-GB" b="1" dirty="0" smtClean="0">
                <a:solidFill>
                  <a:schemeClr val="bg1"/>
                </a:solidFill>
                <a:latin typeface="Mont Bold" panose="00000900000000000000" pitchFamily="50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Mont Bold" panose="00000900000000000000" pitchFamily="50" charset="0"/>
              </a:rPr>
              <a:t>Research Fields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4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80D9DE-9A07-561F-B73A-F6F18490A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414D1CE-2E83-5DED-6DAD-648C04DFA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11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48CFFD5F-7DAC-D321-C80A-A85EC1C66584}"/>
              </a:ext>
            </a:extLst>
          </p:cNvPr>
          <p:cNvSpPr txBox="1"/>
          <p:nvPr/>
        </p:nvSpPr>
        <p:spPr>
          <a:xfrm>
            <a:off x="0" y="2710376"/>
            <a:ext cx="11686903" cy="406265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tr-TR" b="1" dirty="0" err="1" smtClean="0">
                <a:latin typeface="Mont Bold" panose="00000900000000000000" pitchFamily="50" charset="0"/>
              </a:rPr>
              <a:t>O</a:t>
            </a:r>
            <a:r>
              <a:rPr lang="tr-TR" b="1" dirty="0" err="1" smtClean="0">
                <a:latin typeface="Mont Bold" panose="00000900000000000000" pitchFamily="50" charset="0"/>
              </a:rPr>
              <a:t>ur</a:t>
            </a:r>
            <a:r>
              <a:rPr lang="tr-TR" b="1" dirty="0" smtClean="0">
                <a:latin typeface="Mont Bold" panose="00000900000000000000" pitchFamily="50" charset="0"/>
              </a:rPr>
              <a:t> On-</a:t>
            </a:r>
            <a:r>
              <a:rPr lang="tr-TR" b="1" dirty="0" err="1" smtClean="0">
                <a:latin typeface="Mont Bold" panose="00000900000000000000" pitchFamily="50" charset="0"/>
              </a:rPr>
              <a:t>going</a:t>
            </a:r>
            <a:r>
              <a:rPr lang="tr-TR" b="1" dirty="0" smtClean="0">
                <a:latin typeface="Mont Bold" panose="00000900000000000000" pitchFamily="50" charset="0"/>
              </a:rPr>
              <a:t> </a:t>
            </a:r>
            <a:r>
              <a:rPr lang="tr-TR" b="1" dirty="0" err="1" smtClean="0">
                <a:latin typeface="Mont Bold" panose="00000900000000000000" pitchFamily="50" charset="0"/>
              </a:rPr>
              <a:t>Projects</a:t>
            </a:r>
            <a:endParaRPr lang="tr-TR" b="1" dirty="0" smtClean="0">
              <a:latin typeface="Mont Bold" panose="00000900000000000000" pitchFamily="50" charset="0"/>
            </a:endParaRPr>
          </a:p>
          <a:p>
            <a:r>
              <a:rPr lang="tr-TR" sz="1200" b="1" dirty="0" err="1" smtClean="0"/>
              <a:t>Submitted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and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Awaiting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Approval</a:t>
            </a:r>
            <a:r>
              <a:rPr lang="tr-TR" sz="1200" b="1" dirty="0" smtClean="0"/>
              <a:t>:</a:t>
            </a:r>
            <a:endParaRPr lang="tr-TR" sz="1200" dirty="0" smtClean="0"/>
          </a:p>
          <a:p>
            <a:r>
              <a:rPr lang="tr-TR" sz="1200" dirty="0" err="1" smtClean="0"/>
              <a:t>Hevsel</a:t>
            </a:r>
            <a:r>
              <a:rPr lang="tr-TR" sz="1200" dirty="0" smtClean="0"/>
              <a:t> </a:t>
            </a:r>
            <a:r>
              <a:rPr lang="tr-TR" sz="1200" dirty="0" err="1" smtClean="0"/>
              <a:t>Gardens</a:t>
            </a:r>
            <a:r>
              <a:rPr lang="tr-TR" sz="1200" dirty="0" smtClean="0"/>
              <a:t> </a:t>
            </a:r>
            <a:r>
              <a:rPr lang="tr-TR" sz="1200" dirty="0" err="1" smtClean="0"/>
              <a:t>Biodiversity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Ecosystem</a:t>
            </a:r>
            <a:r>
              <a:rPr lang="tr-TR" sz="1200" dirty="0" smtClean="0"/>
              <a:t> </a:t>
            </a:r>
            <a:r>
              <a:rPr lang="tr-TR" sz="1200" dirty="0" err="1" smtClean="0"/>
              <a:t>Protection</a:t>
            </a:r>
            <a:r>
              <a:rPr lang="tr-TR" sz="1200" dirty="0" smtClean="0"/>
              <a:t> Project (EU </a:t>
            </a:r>
            <a:r>
              <a:rPr lang="tr-TR" sz="1200" dirty="0" err="1" smtClean="0"/>
              <a:t>Climate</a:t>
            </a:r>
            <a:r>
              <a:rPr lang="tr-TR" sz="1200" dirty="0" smtClean="0"/>
              <a:t> </a:t>
            </a:r>
            <a:r>
              <a:rPr lang="tr-TR" sz="1200" dirty="0" err="1" smtClean="0"/>
              <a:t>Change</a:t>
            </a:r>
            <a:r>
              <a:rPr lang="tr-TR" sz="1200" dirty="0" smtClean="0"/>
              <a:t> Grant Program)</a:t>
            </a:r>
          </a:p>
          <a:p>
            <a:r>
              <a:rPr lang="tr-TR" sz="1200" dirty="0" smtClean="0"/>
              <a:t>Diyarbakır </a:t>
            </a:r>
            <a:r>
              <a:rPr lang="tr-TR" sz="1200" dirty="0" err="1" smtClean="0"/>
              <a:t>Climate</a:t>
            </a:r>
            <a:r>
              <a:rPr lang="tr-TR" sz="1200" dirty="0" smtClean="0"/>
              <a:t> School Project (</a:t>
            </a:r>
            <a:r>
              <a:rPr lang="tr-TR" sz="1200" dirty="0" err="1" smtClean="0"/>
              <a:t>Horizon</a:t>
            </a:r>
            <a:r>
              <a:rPr lang="tr-TR" sz="1200" dirty="0" smtClean="0"/>
              <a:t> Europe – </a:t>
            </a:r>
            <a:r>
              <a:rPr lang="tr-TR" sz="1200" dirty="0" err="1" smtClean="0"/>
              <a:t>Agroecology</a:t>
            </a:r>
            <a:r>
              <a:rPr lang="tr-TR" sz="1200" dirty="0" smtClean="0"/>
              <a:t> </a:t>
            </a:r>
            <a:r>
              <a:rPr lang="tr-TR" sz="1200" dirty="0" err="1" smtClean="0"/>
              <a:t>Concept</a:t>
            </a:r>
            <a:r>
              <a:rPr lang="tr-TR" sz="1200" dirty="0" smtClean="0"/>
              <a:t>)</a:t>
            </a:r>
          </a:p>
          <a:p>
            <a:r>
              <a:rPr lang="tr-TR" sz="1200" dirty="0" err="1" smtClean="0"/>
              <a:t>Patient</a:t>
            </a:r>
            <a:r>
              <a:rPr lang="tr-TR" sz="1200" dirty="0" smtClean="0"/>
              <a:t> Transport </a:t>
            </a:r>
            <a:r>
              <a:rPr lang="tr-TR" sz="1200" dirty="0" err="1" smtClean="0"/>
              <a:t>Ambulance</a:t>
            </a:r>
            <a:r>
              <a:rPr lang="tr-TR" sz="1200" dirty="0" smtClean="0"/>
              <a:t> Project (Japan </a:t>
            </a:r>
            <a:r>
              <a:rPr lang="tr-TR" sz="1200" dirty="0" err="1" smtClean="0"/>
              <a:t>Embassy</a:t>
            </a:r>
            <a:r>
              <a:rPr lang="tr-TR" sz="1200" dirty="0" smtClean="0"/>
              <a:t> </a:t>
            </a:r>
            <a:r>
              <a:rPr lang="tr-TR" sz="1200" dirty="0" err="1" smtClean="0"/>
              <a:t>Local</a:t>
            </a:r>
            <a:r>
              <a:rPr lang="tr-TR" sz="1200" dirty="0" smtClean="0"/>
              <a:t> </a:t>
            </a:r>
            <a:r>
              <a:rPr lang="tr-TR" sz="1200" dirty="0" err="1" smtClean="0"/>
              <a:t>Governments</a:t>
            </a:r>
            <a:r>
              <a:rPr lang="tr-TR" sz="1200" dirty="0" smtClean="0"/>
              <a:t> Grant Program)</a:t>
            </a:r>
          </a:p>
          <a:p>
            <a:r>
              <a:rPr lang="tr-TR" sz="1200" dirty="0" smtClean="0"/>
              <a:t>Diyarbakır </a:t>
            </a:r>
            <a:r>
              <a:rPr lang="tr-TR" sz="1200" dirty="0" err="1" smtClean="0"/>
              <a:t>Migrant</a:t>
            </a:r>
            <a:r>
              <a:rPr lang="tr-TR" sz="1200" dirty="0" smtClean="0"/>
              <a:t> </a:t>
            </a:r>
            <a:r>
              <a:rPr lang="tr-TR" sz="1200" dirty="0" err="1" smtClean="0"/>
              <a:t>Community</a:t>
            </a:r>
            <a:r>
              <a:rPr lang="tr-TR" sz="1200" dirty="0" smtClean="0"/>
              <a:t> Center Project (</a:t>
            </a:r>
            <a:r>
              <a:rPr lang="tr-TR" sz="1200" dirty="0" err="1" smtClean="0"/>
              <a:t>Mayor</a:t>
            </a:r>
            <a:r>
              <a:rPr lang="tr-TR" sz="1200" dirty="0" smtClean="0"/>
              <a:t> Migration </a:t>
            </a:r>
            <a:r>
              <a:rPr lang="tr-TR" sz="1200" dirty="0" err="1" smtClean="0"/>
              <a:t>Council</a:t>
            </a:r>
            <a:r>
              <a:rPr lang="tr-TR" sz="1200" dirty="0" smtClean="0"/>
              <a:t> Grant Program)</a:t>
            </a:r>
          </a:p>
          <a:p>
            <a:r>
              <a:rPr lang="tr-TR" sz="1200" dirty="0" err="1" smtClean="0"/>
              <a:t>Improving</a:t>
            </a:r>
            <a:r>
              <a:rPr lang="tr-TR" sz="1200" dirty="0" smtClean="0"/>
              <a:t> </a:t>
            </a:r>
            <a:r>
              <a:rPr lang="tr-TR" sz="1200" dirty="0" err="1" smtClean="0"/>
              <a:t>Women’s</a:t>
            </a:r>
            <a:r>
              <a:rPr lang="tr-TR" sz="1200" dirty="0" smtClean="0"/>
              <a:t> Access </a:t>
            </a:r>
            <a:r>
              <a:rPr lang="tr-TR" sz="1200" dirty="0" err="1" smtClean="0"/>
              <a:t>to</a:t>
            </a:r>
            <a:r>
              <a:rPr lang="tr-TR" sz="1200" dirty="0" smtClean="0"/>
              <a:t> </a:t>
            </a:r>
            <a:r>
              <a:rPr lang="tr-TR" sz="1200" dirty="0" err="1" smtClean="0"/>
              <a:t>Health</a:t>
            </a:r>
            <a:r>
              <a:rPr lang="tr-TR" sz="1200" dirty="0" smtClean="0"/>
              <a:t> Services in </a:t>
            </a:r>
            <a:r>
              <a:rPr lang="tr-TR" sz="1200" dirty="0" err="1" smtClean="0"/>
              <a:t>Rural</a:t>
            </a:r>
            <a:r>
              <a:rPr lang="tr-TR" sz="1200" dirty="0" smtClean="0"/>
              <a:t> </a:t>
            </a:r>
            <a:r>
              <a:rPr lang="tr-TR" sz="1200" dirty="0" err="1" smtClean="0"/>
              <a:t>Areas</a:t>
            </a:r>
            <a:r>
              <a:rPr lang="tr-TR" sz="1200" dirty="0" smtClean="0"/>
              <a:t> (Bloomberg Global </a:t>
            </a:r>
            <a:r>
              <a:rPr lang="tr-TR" sz="1200" dirty="0" err="1" smtClean="0"/>
              <a:t>Mayors</a:t>
            </a:r>
            <a:r>
              <a:rPr lang="tr-TR" sz="1200" dirty="0" smtClean="0"/>
              <a:t> Challenge)</a:t>
            </a:r>
          </a:p>
          <a:p>
            <a:r>
              <a:rPr lang="tr-TR" sz="1200" dirty="0" smtClean="0"/>
              <a:t>Diyarbakır City </a:t>
            </a:r>
            <a:r>
              <a:rPr lang="tr-TR" sz="1200" dirty="0" err="1" smtClean="0"/>
              <a:t>Museum</a:t>
            </a:r>
            <a:r>
              <a:rPr lang="tr-TR" sz="1200" dirty="0" smtClean="0"/>
              <a:t> </a:t>
            </a:r>
            <a:r>
              <a:rPr lang="tr-TR" sz="1200" dirty="0" err="1" smtClean="0"/>
              <a:t>Exhibition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Arrangement</a:t>
            </a:r>
            <a:r>
              <a:rPr lang="tr-TR" sz="1200" dirty="0" smtClean="0"/>
              <a:t> Project (US </a:t>
            </a:r>
            <a:r>
              <a:rPr lang="tr-TR" sz="1200" dirty="0" err="1" smtClean="0"/>
              <a:t>Cultural</a:t>
            </a:r>
            <a:r>
              <a:rPr lang="tr-TR" sz="1200" dirty="0" smtClean="0"/>
              <a:t> </a:t>
            </a:r>
            <a:r>
              <a:rPr lang="tr-TR" sz="1200" dirty="0" err="1" smtClean="0"/>
              <a:t>Heritage</a:t>
            </a:r>
            <a:r>
              <a:rPr lang="tr-TR" sz="1200" dirty="0" smtClean="0"/>
              <a:t> </a:t>
            </a:r>
            <a:r>
              <a:rPr lang="tr-TR" sz="1200" dirty="0" err="1" smtClean="0"/>
              <a:t>Protection</a:t>
            </a:r>
            <a:r>
              <a:rPr lang="tr-TR" sz="1200" dirty="0" smtClean="0"/>
              <a:t> Grant Program)</a:t>
            </a:r>
          </a:p>
          <a:p>
            <a:r>
              <a:rPr lang="tr-TR" sz="1200" dirty="0" err="1" smtClean="0"/>
              <a:t>Promotion</a:t>
            </a:r>
            <a:r>
              <a:rPr lang="tr-TR" sz="1200" dirty="0" smtClean="0"/>
              <a:t> of </a:t>
            </a:r>
            <a:r>
              <a:rPr lang="tr-TR" sz="1200" dirty="0" err="1" smtClean="0"/>
              <a:t>Geographically</a:t>
            </a:r>
            <a:r>
              <a:rPr lang="tr-TR" sz="1200" dirty="0" smtClean="0"/>
              <a:t> </a:t>
            </a:r>
            <a:r>
              <a:rPr lang="tr-TR" sz="1200" dirty="0" err="1" smtClean="0"/>
              <a:t>Indicated</a:t>
            </a:r>
            <a:r>
              <a:rPr lang="tr-TR" sz="1200" dirty="0" smtClean="0"/>
              <a:t> </a:t>
            </a:r>
            <a:r>
              <a:rPr lang="tr-TR" sz="1200" dirty="0" err="1" smtClean="0"/>
              <a:t>Products</a:t>
            </a:r>
            <a:r>
              <a:rPr lang="tr-TR" sz="1200" dirty="0" smtClean="0"/>
              <a:t> in Diyarbakır </a:t>
            </a:r>
            <a:r>
              <a:rPr lang="tr-TR" sz="1200" dirty="0" err="1" smtClean="0"/>
              <a:t>Gastronomy</a:t>
            </a:r>
            <a:r>
              <a:rPr lang="tr-TR" sz="1200" dirty="0" smtClean="0"/>
              <a:t> (GAP </a:t>
            </a:r>
            <a:r>
              <a:rPr lang="tr-TR" sz="1200" dirty="0" err="1" smtClean="0"/>
              <a:t>Regional</a:t>
            </a:r>
            <a:r>
              <a:rPr lang="tr-TR" sz="1200" dirty="0" smtClean="0"/>
              <a:t> Development Administration)</a:t>
            </a:r>
          </a:p>
          <a:p>
            <a:r>
              <a:rPr lang="tr-TR" sz="1200" dirty="0" err="1" smtClean="0"/>
              <a:t>Production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Branding</a:t>
            </a:r>
            <a:r>
              <a:rPr lang="tr-TR" sz="1200" dirty="0" smtClean="0"/>
              <a:t> of Karacadağ Rice (GAP </a:t>
            </a:r>
            <a:r>
              <a:rPr lang="tr-TR" sz="1200" dirty="0" err="1" smtClean="0"/>
              <a:t>Regional</a:t>
            </a:r>
            <a:r>
              <a:rPr lang="tr-TR" sz="1200" dirty="0" smtClean="0"/>
              <a:t> Development Administration)</a:t>
            </a:r>
          </a:p>
          <a:p>
            <a:r>
              <a:rPr lang="tr-TR" sz="1200" dirty="0" err="1" smtClean="0"/>
              <a:t>Organic</a:t>
            </a:r>
            <a:r>
              <a:rPr lang="tr-TR" sz="1200" dirty="0" smtClean="0"/>
              <a:t> </a:t>
            </a:r>
            <a:r>
              <a:rPr lang="tr-TR" sz="1200" dirty="0" err="1" smtClean="0"/>
              <a:t>Wheat</a:t>
            </a:r>
            <a:r>
              <a:rPr lang="tr-TR" sz="1200" dirty="0" smtClean="0"/>
              <a:t> </a:t>
            </a:r>
            <a:r>
              <a:rPr lang="tr-TR" sz="1200" dirty="0" err="1" smtClean="0"/>
              <a:t>Heritage</a:t>
            </a:r>
            <a:r>
              <a:rPr lang="tr-TR" sz="1200" dirty="0" smtClean="0"/>
              <a:t> </a:t>
            </a:r>
            <a:r>
              <a:rPr lang="tr-TR" sz="1200" dirty="0" err="1" smtClean="0"/>
              <a:t>Seed</a:t>
            </a:r>
            <a:r>
              <a:rPr lang="tr-TR" sz="1200" dirty="0" smtClean="0"/>
              <a:t> Project, </a:t>
            </a:r>
            <a:r>
              <a:rPr lang="tr-TR" sz="1200" dirty="0" err="1" smtClean="0"/>
              <a:t>Capparis</a:t>
            </a:r>
            <a:r>
              <a:rPr lang="tr-TR" sz="1200" dirty="0" smtClean="0"/>
              <a:t> </a:t>
            </a:r>
            <a:r>
              <a:rPr lang="tr-TR" sz="1200" dirty="0" err="1" smtClean="0"/>
              <a:t>Cultivation</a:t>
            </a:r>
            <a:r>
              <a:rPr lang="tr-TR" sz="1200" dirty="0" smtClean="0"/>
              <a:t> Project, </a:t>
            </a:r>
            <a:r>
              <a:rPr lang="tr-TR" sz="1200" dirty="0" err="1" smtClean="0"/>
              <a:t>Agricultural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Vocational</a:t>
            </a:r>
            <a:r>
              <a:rPr lang="tr-TR" sz="1200" dirty="0" smtClean="0"/>
              <a:t> Training </a:t>
            </a:r>
            <a:r>
              <a:rPr lang="tr-TR" sz="1200" dirty="0" err="1" smtClean="0"/>
              <a:t>Projects</a:t>
            </a:r>
            <a:r>
              <a:rPr lang="tr-TR" sz="1200" dirty="0" smtClean="0"/>
              <a:t> (GAP </a:t>
            </a:r>
            <a:r>
              <a:rPr lang="tr-TR" sz="1200" dirty="0" err="1" smtClean="0"/>
              <a:t>Regional</a:t>
            </a:r>
            <a:r>
              <a:rPr lang="tr-TR" sz="1200" dirty="0" smtClean="0"/>
              <a:t> Development Administration)</a:t>
            </a:r>
          </a:p>
          <a:p>
            <a:r>
              <a:rPr lang="tr-TR" sz="1200" b="1" dirty="0" err="1" smtClean="0"/>
              <a:t>In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Preparation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Stage</a:t>
            </a:r>
            <a:r>
              <a:rPr lang="tr-TR" sz="1200" b="1" dirty="0" smtClean="0"/>
              <a:t>:</a:t>
            </a:r>
            <a:endParaRPr lang="tr-TR" sz="1200" dirty="0" smtClean="0"/>
          </a:p>
          <a:p>
            <a:r>
              <a:rPr lang="tr-TR" sz="1200" dirty="0" smtClean="0"/>
              <a:t>Mobile Solar </a:t>
            </a:r>
            <a:r>
              <a:rPr lang="tr-TR" sz="1200" dirty="0" err="1" smtClean="0"/>
              <a:t>Energy</a:t>
            </a:r>
            <a:r>
              <a:rPr lang="tr-TR" sz="1200" dirty="0" smtClean="0"/>
              <a:t> </a:t>
            </a:r>
            <a:r>
              <a:rPr lang="tr-TR" sz="1200" dirty="0" err="1" smtClean="0"/>
              <a:t>Use</a:t>
            </a:r>
            <a:r>
              <a:rPr lang="tr-TR" sz="1200" dirty="0" smtClean="0"/>
              <a:t> in </a:t>
            </a:r>
            <a:r>
              <a:rPr lang="tr-TR" sz="1200" dirty="0" err="1" smtClean="0"/>
              <a:t>Rural</a:t>
            </a:r>
            <a:r>
              <a:rPr lang="tr-TR" sz="1200" dirty="0" smtClean="0"/>
              <a:t> </a:t>
            </a:r>
            <a:r>
              <a:rPr lang="tr-TR" sz="1200" dirty="0" err="1" smtClean="0"/>
              <a:t>Areas</a:t>
            </a:r>
            <a:r>
              <a:rPr lang="tr-TR" sz="1200" dirty="0" smtClean="0"/>
              <a:t> Project (</a:t>
            </a:r>
            <a:r>
              <a:rPr lang="tr-TR" sz="1200" dirty="0" err="1" smtClean="0"/>
              <a:t>Horizon</a:t>
            </a:r>
            <a:r>
              <a:rPr lang="tr-TR" sz="1200" dirty="0" smtClean="0"/>
              <a:t> Europe – LEAP-SE)</a:t>
            </a:r>
          </a:p>
          <a:p>
            <a:r>
              <a:rPr lang="tr-TR" sz="1200" dirty="0" smtClean="0"/>
              <a:t>Diyarbakır </a:t>
            </a:r>
            <a:r>
              <a:rPr lang="tr-TR" sz="1200" dirty="0" err="1" smtClean="0"/>
              <a:t>Disaster</a:t>
            </a:r>
            <a:r>
              <a:rPr lang="tr-TR" sz="1200" dirty="0" smtClean="0"/>
              <a:t> Risk Management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Resilience</a:t>
            </a:r>
            <a:r>
              <a:rPr lang="tr-TR" sz="1200" dirty="0" smtClean="0"/>
              <a:t> Project (</a:t>
            </a:r>
            <a:r>
              <a:rPr lang="tr-TR" sz="1200" dirty="0" err="1" smtClean="0"/>
              <a:t>Horizon</a:t>
            </a:r>
            <a:r>
              <a:rPr lang="tr-TR" sz="1200" dirty="0" smtClean="0"/>
              <a:t> Europe)</a:t>
            </a:r>
          </a:p>
          <a:p>
            <a:r>
              <a:rPr lang="tr-TR" sz="1200" dirty="0" smtClean="0"/>
              <a:t>Diyarbakır </a:t>
            </a:r>
            <a:r>
              <a:rPr lang="tr-TR" sz="1200" dirty="0" err="1" smtClean="0"/>
              <a:t>Disaster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Civil</a:t>
            </a:r>
            <a:r>
              <a:rPr lang="tr-TR" sz="1200" dirty="0" smtClean="0"/>
              <a:t> </a:t>
            </a:r>
            <a:r>
              <a:rPr lang="tr-TR" sz="1200" dirty="0" err="1" smtClean="0"/>
              <a:t>Protection</a:t>
            </a:r>
            <a:r>
              <a:rPr lang="tr-TR" sz="1200" dirty="0" smtClean="0"/>
              <a:t> </a:t>
            </a:r>
            <a:r>
              <a:rPr lang="tr-TR" sz="1200" dirty="0" err="1" smtClean="0"/>
              <a:t>Exercise</a:t>
            </a:r>
            <a:r>
              <a:rPr lang="tr-TR" sz="1200" dirty="0" smtClean="0"/>
              <a:t> Project (</a:t>
            </a:r>
            <a:r>
              <a:rPr lang="tr-TR" sz="1200" dirty="0" err="1" smtClean="0"/>
              <a:t>Horizon</a:t>
            </a:r>
            <a:r>
              <a:rPr lang="tr-TR" sz="1200" dirty="0" smtClean="0"/>
              <a:t> Europe)</a:t>
            </a:r>
          </a:p>
          <a:p>
            <a:r>
              <a:rPr lang="tr-TR" sz="1200" dirty="0" smtClean="0"/>
              <a:t>Diyarbakır </a:t>
            </a:r>
            <a:r>
              <a:rPr lang="tr-TR" sz="1200" dirty="0" err="1" smtClean="0"/>
              <a:t>Disaster</a:t>
            </a:r>
            <a:r>
              <a:rPr lang="tr-TR" sz="1200" dirty="0" smtClean="0"/>
              <a:t> Risk </a:t>
            </a:r>
            <a:r>
              <a:rPr lang="tr-TR" sz="1200" dirty="0" err="1" smtClean="0"/>
              <a:t>Reduction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Resilience</a:t>
            </a:r>
            <a:r>
              <a:rPr lang="tr-TR" sz="1200" dirty="0" smtClean="0"/>
              <a:t> Project (</a:t>
            </a:r>
            <a:r>
              <a:rPr lang="tr-TR" sz="1200" dirty="0" err="1" smtClean="0"/>
              <a:t>Horizon</a:t>
            </a:r>
            <a:r>
              <a:rPr lang="tr-TR" sz="1200" dirty="0" smtClean="0"/>
              <a:t> Europe)</a:t>
            </a:r>
          </a:p>
          <a:p>
            <a:pPr>
              <a:buFont typeface="+mj-lt"/>
              <a:buAutoNum type="arabicPeriod" startAt="3"/>
            </a:pPr>
            <a:r>
              <a:rPr lang="en-US" sz="1200" b="1" dirty="0" smtClean="0"/>
              <a:t>Transportation and Infrastructure Investments:</a:t>
            </a: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Light Rail System Project (in advanced negotiations with AFD and IFC)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err="1" smtClean="0"/>
              <a:t>Çarıklı</a:t>
            </a:r>
            <a:r>
              <a:rPr lang="en-US" sz="1200" dirty="0" smtClean="0"/>
              <a:t> Geothermal Project (discussions ongoing with TSKB for financing)</a:t>
            </a:r>
          </a:p>
          <a:p>
            <a:pPr>
              <a:buFont typeface="+mj-lt"/>
              <a:buAutoNum type="arabicPeriod" startAt="4"/>
            </a:pPr>
            <a:r>
              <a:rPr lang="en-US" sz="1200" b="1" dirty="0" smtClean="0"/>
              <a:t>International Cooperation and Programs:</a:t>
            </a: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Women-Friendly Cities 3 Program (EU – UNFPA – UMT partnership)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Participatory, Inclusive, and Green Recovery Project for Earthquake Region (PACE)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UNICEF collaboration projects on child protection, education, youth skills, and psychosocial </a:t>
            </a:r>
            <a:r>
              <a:rPr lang="en-US" sz="1200" dirty="0" smtClean="0"/>
              <a:t>support</a:t>
            </a:r>
            <a:endParaRPr lang="tr-TR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smtClean="0"/>
              <a:t>Strategic </a:t>
            </a:r>
            <a:r>
              <a:rPr lang="en-US" sz="1200" b="1" dirty="0"/>
              <a:t>Partnerships and Future Planning</a:t>
            </a:r>
            <a:r>
              <a:rPr lang="en-US" sz="1200" b="1" dirty="0" smtClean="0"/>
              <a:t>:</a:t>
            </a:r>
            <a:endParaRPr lang="tr-TR" sz="1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ACAR </a:t>
            </a:r>
            <a:r>
              <a:rPr lang="en-US" sz="1200" dirty="0"/>
              <a:t>Project: Pilot projects with public, private sector, and </a:t>
            </a:r>
            <a:r>
              <a:rPr lang="en-US" sz="1200" dirty="0" smtClean="0"/>
              <a:t>NGOs</a:t>
            </a:r>
            <a:r>
              <a:rPr lang="tr-TR" sz="12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Institutional </a:t>
            </a:r>
            <a:r>
              <a:rPr lang="en-US" sz="1200" dirty="0"/>
              <a:t>capacity-building efforts with ILO and </a:t>
            </a:r>
            <a:r>
              <a:rPr lang="en-US" sz="1200" dirty="0" smtClean="0"/>
              <a:t>UNESC</a:t>
            </a:r>
            <a:r>
              <a:rPr lang="tr-TR" sz="1200" dirty="0" smtClean="0"/>
              <a:t>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smtClean="0"/>
              <a:t>National </a:t>
            </a:r>
            <a:r>
              <a:rPr lang="en-US" sz="1200" b="1" dirty="0"/>
              <a:t>and International Engagements</a:t>
            </a:r>
            <a:r>
              <a:rPr lang="en-US" sz="1200" b="1" dirty="0" smtClean="0"/>
              <a:t>:</a:t>
            </a:r>
            <a:endParaRPr lang="tr-TR" sz="1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Ongoing </a:t>
            </a:r>
            <a:r>
              <a:rPr lang="en-US" sz="1200" dirty="0"/>
              <a:t>dialogues with EU Delegation to Turkey, UN Resident Coordinator, ILO, UNFPA, FAO, UNICEF, WFP, and major financial institutions (JICA, EBRD, AFD, World Bank, Islamic Development Bank, ILBANK, GIZ, IFC, TSKB)</a:t>
            </a:r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73274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E7B837-F7D0-B1F0-F593-77F2CD5A7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74D91937-8600-11F8-BB5D-E6ED895DD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E57AA122-EAFE-AC98-49FC-D96523B97E09}"/>
              </a:ext>
            </a:extLst>
          </p:cNvPr>
          <p:cNvSpPr txBox="1"/>
          <p:nvPr/>
        </p:nvSpPr>
        <p:spPr>
          <a:xfrm>
            <a:off x="0" y="1909188"/>
            <a:ext cx="47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Project 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Idea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xmlns="" id="{3315D439-8143-4433-44C9-0128B3354E2C}"/>
              </a:ext>
            </a:extLst>
          </p:cNvPr>
          <p:cNvSpPr txBox="1"/>
          <p:nvPr/>
        </p:nvSpPr>
        <p:spPr>
          <a:xfrm>
            <a:off x="1783400" y="2156617"/>
            <a:ext cx="8625199" cy="5468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endParaRPr lang="en-GB" sz="17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tr-TR" sz="17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GB" sz="1700" b="1" dirty="0" smtClean="0">
                <a:latin typeface="Mont Bold" panose="00000900000000000000" pitchFamily="50" charset="0"/>
                <a:cs typeface="Calibri"/>
              </a:rPr>
              <a:t>Call Topic:</a:t>
            </a:r>
            <a:r>
              <a:rPr lang="en-US" sz="1400" dirty="0">
                <a:latin typeface="Mont Bold" panose="00000900000000000000" pitchFamily="50" charset="0"/>
                <a:cs typeface="Calibri"/>
              </a:rPr>
              <a:t>Development and construction of the </a:t>
            </a:r>
            <a:r>
              <a:rPr lang="en-US" sz="1400" dirty="0" err="1">
                <a:latin typeface="Mont Bold" panose="00000900000000000000" pitchFamily="50" charset="0"/>
                <a:cs typeface="Calibri"/>
              </a:rPr>
              <a:t>Dağkapı</a:t>
            </a:r>
            <a:r>
              <a:rPr lang="en-US" sz="1400" dirty="0">
                <a:latin typeface="Mont Bold" panose="00000900000000000000" pitchFamily="50" charset="0"/>
                <a:cs typeface="Calibri"/>
              </a:rPr>
              <a:t> – </a:t>
            </a:r>
            <a:r>
              <a:rPr lang="en-US" sz="1400" dirty="0" err="1">
                <a:latin typeface="Mont Bold" panose="00000900000000000000" pitchFamily="50" charset="0"/>
                <a:cs typeface="Calibri"/>
              </a:rPr>
              <a:t>Gazi</a:t>
            </a:r>
            <a:r>
              <a:rPr lang="en-US" sz="1400" dirty="0">
                <a:latin typeface="Mont Bold" panose="00000900000000000000" pitchFamily="50" charset="0"/>
                <a:cs typeface="Calibri"/>
              </a:rPr>
              <a:t> </a:t>
            </a:r>
            <a:r>
              <a:rPr lang="en-US" sz="1400" dirty="0" err="1">
                <a:latin typeface="Mont Bold" panose="00000900000000000000" pitchFamily="50" charset="0"/>
                <a:cs typeface="Calibri"/>
              </a:rPr>
              <a:t>Yaşargil</a:t>
            </a:r>
            <a:r>
              <a:rPr lang="en-US" sz="1400" dirty="0">
                <a:latin typeface="Mont Bold" panose="00000900000000000000" pitchFamily="50" charset="0"/>
                <a:cs typeface="Calibri"/>
              </a:rPr>
              <a:t> Education and Research Hospital Light Rail System Line (14.1 km, 20 stations) with tram vehicle procurement (36 units), focusing on sustainable urban transport and smart mobility solutions</a:t>
            </a:r>
            <a:r>
              <a:rPr lang="en-US" sz="1400" dirty="0" smtClean="0">
                <a:latin typeface="Mont Bold" panose="00000900000000000000" pitchFamily="50" charset="0"/>
                <a:cs typeface="Calibri"/>
              </a:rPr>
              <a:t>.</a:t>
            </a:r>
            <a:endParaRPr lang="en-GB" sz="1700" b="1" dirty="0" smtClean="0">
              <a:latin typeface="Mont Bold" panose="00000900000000000000" pitchFamily="50" charset="0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GB" sz="1700" b="1" dirty="0" smtClean="0">
                <a:latin typeface="Mont Bold" panose="00000900000000000000" pitchFamily="50" charset="0"/>
                <a:cs typeface="Calibri"/>
              </a:rPr>
              <a:t>Deadline Dates:</a:t>
            </a:r>
            <a:r>
              <a:rPr lang="tr-TR" sz="1700" b="1" dirty="0" smtClean="0">
                <a:latin typeface="Mont Bold" panose="00000900000000000000" pitchFamily="50" charset="0"/>
                <a:cs typeface="Calibri"/>
              </a:rPr>
              <a:t> </a:t>
            </a:r>
            <a:r>
              <a:rPr lang="en-US" sz="1400" dirty="0" smtClean="0">
                <a:latin typeface="Mont Bold" panose="00000900000000000000" pitchFamily="50" charset="0"/>
                <a:cs typeface="Calibri"/>
              </a:rPr>
              <a:t>The </a:t>
            </a:r>
            <a:r>
              <a:rPr lang="en-US" sz="1400" dirty="0">
                <a:latin typeface="Mont Bold" panose="00000900000000000000" pitchFamily="50" charset="0"/>
                <a:cs typeface="Calibri"/>
              </a:rPr>
              <a:t>project was submitted for approval on 18.01.2022 and approved on 05.05.2023. It is included in the Presidential 2025 Investment Program with a project completion target year of 2028</a:t>
            </a:r>
            <a:r>
              <a:rPr lang="en-US" sz="1400" dirty="0" smtClean="0">
                <a:latin typeface="Mont Bold" panose="00000900000000000000" pitchFamily="50" charset="0"/>
                <a:cs typeface="Calibri"/>
              </a:rPr>
              <a:t>.</a:t>
            </a:r>
            <a:endParaRPr lang="en-GB" sz="1700" b="1" dirty="0" smtClean="0">
              <a:latin typeface="Mont Bold" panose="00000900000000000000" pitchFamily="50" charset="0"/>
              <a:cs typeface="Calibri"/>
            </a:endParaRPr>
          </a:p>
          <a:p>
            <a:pPr marL="298450" marR="5080" indent="-285750" algn="just">
              <a:buFont typeface="Wingdings" panose="05000000000000000000" pitchFamily="2" charset="2"/>
              <a:buChar char="q"/>
            </a:pPr>
            <a:r>
              <a:rPr lang="en-GB" sz="1700" b="1" dirty="0" smtClean="0">
                <a:latin typeface="Mont Bold" panose="00000900000000000000" pitchFamily="50" charset="0"/>
                <a:cs typeface="Calibri"/>
              </a:rPr>
              <a:t>Objectives:</a:t>
            </a:r>
            <a:r>
              <a:rPr lang="en-US" sz="1400" dirty="0">
                <a:latin typeface="Mont Bold" panose="00000900000000000000" pitchFamily="50" charset="0"/>
                <a:cs typeface="Calibri"/>
              </a:rPr>
              <a:t>To establish an efficient, sustainable, and environmentally friendly public transportation solution for </a:t>
            </a:r>
            <a:r>
              <a:rPr lang="en-US" sz="1400" dirty="0" err="1" smtClean="0">
                <a:latin typeface="Mont Bold" panose="00000900000000000000" pitchFamily="50" charset="0"/>
                <a:cs typeface="Calibri"/>
              </a:rPr>
              <a:t>Diyarbakır.To</a:t>
            </a:r>
            <a:r>
              <a:rPr lang="en-US" sz="1400" dirty="0" smtClean="0">
                <a:latin typeface="Mont Bold" panose="00000900000000000000" pitchFamily="50" charset="0"/>
                <a:cs typeface="Calibri"/>
              </a:rPr>
              <a:t> </a:t>
            </a:r>
            <a:r>
              <a:rPr lang="en-US" sz="1400" dirty="0">
                <a:latin typeface="Mont Bold" panose="00000900000000000000" pitchFamily="50" charset="0"/>
                <a:cs typeface="Calibri"/>
              </a:rPr>
              <a:t>connect key urban centers and the </a:t>
            </a:r>
            <a:r>
              <a:rPr lang="en-US" sz="1400" dirty="0" err="1">
                <a:latin typeface="Mont Bold" panose="00000900000000000000" pitchFamily="50" charset="0"/>
                <a:cs typeface="Calibri"/>
              </a:rPr>
              <a:t>Gazi</a:t>
            </a:r>
            <a:r>
              <a:rPr lang="en-US" sz="1400" dirty="0">
                <a:latin typeface="Mont Bold" panose="00000900000000000000" pitchFamily="50" charset="0"/>
                <a:cs typeface="Calibri"/>
              </a:rPr>
              <a:t> </a:t>
            </a:r>
            <a:r>
              <a:rPr lang="en-US" sz="1400" dirty="0" err="1">
                <a:latin typeface="Mont Bold" panose="00000900000000000000" pitchFamily="50" charset="0"/>
                <a:cs typeface="Calibri"/>
              </a:rPr>
              <a:t>Yaşargil</a:t>
            </a:r>
            <a:r>
              <a:rPr lang="en-US" sz="1400" dirty="0">
                <a:latin typeface="Mont Bold" panose="00000900000000000000" pitchFamily="50" charset="0"/>
                <a:cs typeface="Calibri"/>
              </a:rPr>
              <a:t> Education and Research Hospital with a modern tramway </a:t>
            </a:r>
            <a:r>
              <a:rPr lang="en-US" sz="1400" dirty="0" err="1">
                <a:latin typeface="Mont Bold" panose="00000900000000000000" pitchFamily="50" charset="0"/>
                <a:cs typeface="Calibri"/>
              </a:rPr>
              <a:t>system.To</a:t>
            </a:r>
            <a:r>
              <a:rPr lang="en-US" sz="1400" dirty="0">
                <a:latin typeface="Mont Bold" panose="00000900000000000000" pitchFamily="50" charset="0"/>
                <a:cs typeface="Calibri"/>
              </a:rPr>
              <a:t> reduce traffic congestion and carbon emissions, and improve urban </a:t>
            </a:r>
            <a:r>
              <a:rPr lang="en-US" sz="1400" dirty="0" smtClean="0">
                <a:latin typeface="Mont Bold" panose="00000900000000000000" pitchFamily="50" charset="0"/>
                <a:cs typeface="Calibri"/>
              </a:rPr>
              <a:t>mobility</a:t>
            </a:r>
            <a:r>
              <a:rPr lang="tr-TR" sz="1400" dirty="0" smtClean="0">
                <a:latin typeface="Mont Bold" panose="00000900000000000000" pitchFamily="50" charset="0"/>
                <a:cs typeface="Calibri"/>
              </a:rPr>
              <a:t>.</a:t>
            </a:r>
          </a:p>
          <a:p>
            <a:pPr marL="298450" marR="5080" indent="-285750" algn="just">
              <a:buFont typeface="Wingdings" panose="05000000000000000000" pitchFamily="2" charset="2"/>
              <a:buChar char="q"/>
            </a:pPr>
            <a:r>
              <a:rPr lang="en-GB" sz="1700" b="1" dirty="0" smtClean="0">
                <a:latin typeface="Mont Bold" panose="00000900000000000000" pitchFamily="50" charset="0"/>
                <a:cs typeface="Calibri"/>
              </a:rPr>
              <a:t>Expected Results:</a:t>
            </a:r>
            <a:r>
              <a:rPr lang="en-US" sz="1400" dirty="0">
                <a:latin typeface="Mont Bold" panose="00000900000000000000" pitchFamily="50" charset="0"/>
                <a:cs typeface="Calibri"/>
              </a:rPr>
              <a:t>Construction of a 14.1 km tram line with 20 stations</a:t>
            </a:r>
            <a:r>
              <a:rPr lang="en-US" sz="1400" dirty="0" smtClean="0">
                <a:latin typeface="Mont Bold" panose="00000900000000000000" pitchFamily="50" charset="0"/>
                <a:cs typeface="Calibri"/>
              </a:rPr>
              <a:t>.</a:t>
            </a:r>
            <a:r>
              <a:rPr lang="tr-TR" sz="1400" dirty="0" smtClean="0">
                <a:latin typeface="Mont Bold" panose="00000900000000000000" pitchFamily="50" charset="0"/>
                <a:cs typeface="Calibri"/>
              </a:rPr>
              <a:t> </a:t>
            </a:r>
            <a:r>
              <a:rPr lang="en-US" sz="1400" dirty="0" smtClean="0">
                <a:latin typeface="Mont Bold" panose="00000900000000000000" pitchFamily="50" charset="0"/>
                <a:cs typeface="Calibri"/>
              </a:rPr>
              <a:t>Deployment </a:t>
            </a:r>
            <a:r>
              <a:rPr lang="en-US" sz="1400" dirty="0">
                <a:latin typeface="Mont Bold" panose="00000900000000000000" pitchFamily="50" charset="0"/>
                <a:cs typeface="Calibri"/>
              </a:rPr>
              <a:t>of 36 tram vehicles</a:t>
            </a:r>
            <a:r>
              <a:rPr lang="en-US" sz="1400" dirty="0" smtClean="0">
                <a:latin typeface="Mont Bold" panose="00000900000000000000" pitchFamily="50" charset="0"/>
                <a:cs typeface="Calibri"/>
              </a:rPr>
              <a:t>.</a:t>
            </a:r>
            <a:r>
              <a:rPr lang="tr-TR" sz="1400" dirty="0" smtClean="0">
                <a:latin typeface="Mont Bold" panose="00000900000000000000" pitchFamily="50" charset="0"/>
                <a:cs typeface="Calibri"/>
              </a:rPr>
              <a:t> </a:t>
            </a:r>
            <a:r>
              <a:rPr lang="en-US" sz="1400" dirty="0" smtClean="0">
                <a:latin typeface="Mont Bold" panose="00000900000000000000" pitchFamily="50" charset="0"/>
                <a:cs typeface="Calibri"/>
              </a:rPr>
              <a:t>Daily </a:t>
            </a:r>
            <a:r>
              <a:rPr lang="en-US" sz="1400" dirty="0">
                <a:latin typeface="Mont Bold" panose="00000900000000000000" pitchFamily="50" charset="0"/>
                <a:cs typeface="Calibri"/>
              </a:rPr>
              <a:t>ridership of 92,206 passengers by 2028.Peak hour one-direction passenger capacity of 8,478.Enhanced urban connectivity and contribution to climate action goals with reduced environmental impact.</a:t>
            </a:r>
            <a:endParaRPr lang="tr-TR" sz="1400" dirty="0">
              <a:latin typeface="Mont Bold" panose="00000900000000000000" pitchFamily="50" charset="0"/>
              <a:cs typeface="Calibri"/>
            </a:endParaRPr>
          </a:p>
          <a:p>
            <a:pPr marL="298450" marR="5080" indent="-285750" algn="just">
              <a:buFont typeface="Wingdings" panose="05000000000000000000" pitchFamily="2" charset="2"/>
              <a:buChar char="q"/>
            </a:pPr>
            <a:endParaRPr lang="en-US" sz="1700" b="1" dirty="0" smtClean="0">
              <a:latin typeface="Mont Bold" panose="00000900000000000000" pitchFamily="50" charset="0"/>
              <a:cs typeface="Calibri"/>
            </a:endParaRP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756285" algn="l"/>
              </a:tabLst>
            </a:pPr>
            <a:endParaRPr lang="en-US" sz="1700" dirty="0">
              <a:latin typeface="Arial"/>
              <a:cs typeface="Arial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Construction of a 14.1 km tram line with 20 stations.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Deployment of 36 tram vehicles.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Daily ridership of 92,206 passengers by 2028.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Peak hour one-direction passenger capacity of 8,478.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Enhanced urban connectivity and contribution to climate action goals with reduced environmental impact. </a:t>
            </a:r>
          </a:p>
        </p:txBody>
      </p:sp>
    </p:spTree>
    <p:extLst>
      <p:ext uri="{BB962C8B-B14F-4D97-AF65-F5344CB8AC3E}">
        <p14:creationId xmlns:p14="http://schemas.microsoft.com/office/powerpoint/2010/main" val="65648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9F2DF9-FD90-41C5-643D-53D518F7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47DA89E-C799-92DC-BAB9-479017D91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1D9D196C-6ED0-FD92-12D6-4F7A4BACD753}"/>
              </a:ext>
            </a:extLst>
          </p:cNvPr>
          <p:cNvSpPr txBox="1"/>
          <p:nvPr/>
        </p:nvSpPr>
        <p:spPr>
          <a:xfrm>
            <a:off x="0" y="1909188"/>
            <a:ext cx="470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 Bold" panose="00000900000000000000" pitchFamily="50" charset="0"/>
              </a:rPr>
              <a:t>Consortium - profile of known partners (if any)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xmlns="" id="{2208BB03-9D58-0AF0-DDDB-D0E80D0C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23100"/>
              </p:ext>
            </p:extLst>
          </p:nvPr>
        </p:nvGraphicFramePr>
        <p:xfrm>
          <a:off x="1632156" y="2760559"/>
          <a:ext cx="9157628" cy="3481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3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2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3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45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5758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No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Partner</a:t>
                      </a:r>
                      <a:r>
                        <a:rPr sz="2000" b="1" spc="-25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Name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3530" algn="ctr">
                        <a:lnSpc>
                          <a:spcPct val="100000"/>
                        </a:lnSpc>
                      </a:pPr>
                      <a:r>
                        <a:rPr sz="2000" b="1" spc="-145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sz="2000" b="1" spc="-35" dirty="0">
                          <a:latin typeface="Mont Bold" panose="00000900000000000000" pitchFamily="50" charset="0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pe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Coun</a:t>
                      </a: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ry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2445" algn="ctr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R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ole</a:t>
                      </a:r>
                      <a:r>
                        <a:rPr sz="2000" b="1" spc="-15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in the</a:t>
                      </a:r>
                      <a:r>
                        <a:rPr sz="2000" b="1" spc="-5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Proje</a:t>
                      </a: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c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Mont Bold" panose="00000900000000000000" pitchFamily="50" charset="0"/>
                          <a:cs typeface="Arial"/>
                        </a:rPr>
                        <a:t>01</a:t>
                      </a:r>
                      <a:endParaRPr sz="18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/>
                          <a:cs typeface="Arial"/>
                        </a:rPr>
                        <a:t>IFC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lang="tr-TR" sz="1800" dirty="0" err="1" smtClean="0">
                          <a:latin typeface="Arial"/>
                          <a:cs typeface="Arial"/>
                        </a:rPr>
                        <a:t>Financing</a:t>
                      </a:r>
                      <a:r>
                        <a:rPr lang="tr-TR" sz="18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tr-TR" sz="1800" dirty="0" err="1" smtClean="0">
                          <a:latin typeface="Arial"/>
                          <a:cs typeface="Arial"/>
                        </a:rPr>
                        <a:t>Institution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/>
                          <a:cs typeface="Arial"/>
                        </a:rPr>
                        <a:t>Türkiye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latin typeface="Arial"/>
                          <a:cs typeface="Arial"/>
                        </a:rPr>
                        <a:t>Financer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253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Mont Bold" panose="00000900000000000000" pitchFamily="50" charset="0"/>
                          <a:cs typeface="Arial"/>
                        </a:rPr>
                        <a:t>02</a:t>
                      </a:r>
                      <a:endParaRPr sz="18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/>
                          <a:cs typeface="Arial"/>
                        </a:rPr>
                        <a:t>AFD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lang="tr-TR" sz="1800" dirty="0" err="1" smtClean="0">
                          <a:latin typeface="Arial"/>
                          <a:cs typeface="Arial"/>
                        </a:rPr>
                        <a:t>Financing</a:t>
                      </a:r>
                      <a:r>
                        <a:rPr lang="tr-TR" sz="18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tr-TR" sz="1800" dirty="0" err="1" smtClean="0">
                          <a:latin typeface="Arial"/>
                          <a:cs typeface="Arial"/>
                        </a:rPr>
                        <a:t>Institution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/>
                          <a:cs typeface="Arial"/>
                        </a:rPr>
                        <a:t>Türkiye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latin typeface="Arial"/>
                          <a:cs typeface="Arial"/>
                        </a:rPr>
                        <a:t>Financer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Mont Bold" panose="00000900000000000000" pitchFamily="50" charset="0"/>
                          <a:cs typeface="Arial"/>
                        </a:rPr>
                        <a:t>03</a:t>
                      </a:r>
                      <a:endParaRPr sz="18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Mont Bold" panose="00000900000000000000" pitchFamily="50" charset="0"/>
                          <a:cs typeface="Arial"/>
                        </a:rPr>
                        <a:t>04</a:t>
                      </a:r>
                      <a:endParaRPr sz="1800" b="1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3425189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Mont Bold" panose="00000900000000000000" pitchFamily="50" charset="0"/>
                          <a:cs typeface="Arial"/>
                        </a:rPr>
                        <a:t>05</a:t>
                      </a:r>
                      <a:endParaRPr sz="1800" b="1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573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12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DAA93B-CF0E-5DAB-CE4D-0A128F340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78F0E34E-85A6-8A47-BD48-4F2798D8C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9EE5B944-96E2-16BE-8400-2B3FF0C933CA}"/>
              </a:ext>
            </a:extLst>
          </p:cNvPr>
          <p:cNvSpPr txBox="1"/>
          <p:nvPr/>
        </p:nvSpPr>
        <p:spPr>
          <a:xfrm>
            <a:off x="4247103" y="3105834"/>
            <a:ext cx="3697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latin typeface="Mont Bold" panose="00000900000000000000" pitchFamily="50" charset="0"/>
              </a:rPr>
              <a:t>PRESENTER CONTACT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Mont Bold" panose="00000900000000000000" pitchFamily="50" charset="0"/>
              </a:rPr>
              <a:t>DETAILS: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Mont Bold" panose="00000900000000000000" pitchFamily="50" charset="0"/>
              </a:rPr>
              <a:t>GSM:+90 531 7922436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Mont Bold" panose="00000900000000000000" pitchFamily="50" charset="0"/>
              </a:rPr>
              <a:t>E-mail: muratakbas@diyarbakir.bel.tr</a:t>
            </a:r>
            <a:endParaRPr lang="en-GB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Mont Bold" panose="00000900000000000000" pitchFamily="50" charset="0"/>
              </a:rPr>
              <a:t>COUNTRY:</a:t>
            </a:r>
            <a:r>
              <a:rPr lang="tr-TR" dirty="0" smtClean="0">
                <a:solidFill>
                  <a:schemeClr val="bg1"/>
                </a:solidFill>
                <a:latin typeface="Mont Bold" panose="00000900000000000000" pitchFamily="50" charset="0"/>
              </a:rPr>
              <a:t>Türkiye</a:t>
            </a:r>
            <a:endParaRPr lang="tr-TR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1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B6713C34D18B0F42A0B508897DC58628" ma:contentTypeVersion="12" ma:contentTypeDescription="Yeni belge oluşturun." ma:contentTypeScope="" ma:versionID="a76519a3294c075f9d76b30f4c4febb7">
  <xsd:schema xmlns:xsd="http://www.w3.org/2001/XMLSchema" xmlns:xs="http://www.w3.org/2001/XMLSchema" xmlns:p="http://schemas.microsoft.com/office/2006/metadata/properties" xmlns:ns2="c59e70b5-6596-4108-8334-5e599d3d07dd" xmlns:ns3="03ba2a3b-5597-481c-a610-d1710df72709" targetNamespace="http://schemas.microsoft.com/office/2006/metadata/properties" ma:root="true" ma:fieldsID="eeaafa7850f8ca1219ca8b2705afe7de" ns2:_="" ns3:_="">
    <xsd:import namespace="c59e70b5-6596-4108-8334-5e599d3d07dd"/>
    <xsd:import namespace="03ba2a3b-5597-481c-a610-d1710df72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e70b5-6596-4108-8334-5e599d3d0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759eaa0-9120-4d4a-a496-79ddea16a2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a2a3b-5597-481c-a610-d1710df727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c39889-29cf-4e6a-953f-7858127deb1e}" ma:internalName="TaxCatchAll" ma:showField="CatchAllData" ma:web="03ba2a3b-5597-481c-a610-d1710df72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9e70b5-6596-4108-8334-5e599d3d07dd">
      <Terms xmlns="http://schemas.microsoft.com/office/infopath/2007/PartnerControls"/>
    </lcf76f155ced4ddcb4097134ff3c332f>
    <TaxCatchAll xmlns="03ba2a3b-5597-481c-a610-d1710df72709" xsi:nil="true"/>
  </documentManagement>
</p:properties>
</file>

<file path=customXml/itemProps1.xml><?xml version="1.0" encoding="utf-8"?>
<ds:datastoreItem xmlns:ds="http://schemas.openxmlformats.org/officeDocument/2006/customXml" ds:itemID="{58EA8AB5-0425-421C-A000-44E97DF668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839D3B-1445-4A04-8CA9-6BD9123A41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e70b5-6596-4108-8334-5e599d3d07dd"/>
    <ds:schemaRef ds:uri="03ba2a3b-5597-481c-a610-d1710df727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A30F02-A9AD-49FE-983C-AD0106AEE295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3ba2a3b-5597-481c-a610-d1710df72709"/>
    <ds:schemaRef ds:uri="c59e70b5-6596-4108-8334-5e599d3d07dd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885</Words>
  <Application>Microsoft Office PowerPoint</Application>
  <PresentationFormat>Geniş ekran</PresentationFormat>
  <Paragraphs>93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 Bold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 Demirel</dc:creator>
  <cp:lastModifiedBy>belgelerim</cp:lastModifiedBy>
  <cp:revision>26</cp:revision>
  <dcterms:created xsi:type="dcterms:W3CDTF">2025-01-22T10:16:35Z</dcterms:created>
  <dcterms:modified xsi:type="dcterms:W3CDTF">2025-03-20T12:51:34Z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0x010100B6713C34D18B0F42A0B508897DC58628</vt:lpwstr>
  </property>
</Properties>
</file>