
<file path=[Content_Types].xml><?xml version="1.0" encoding="utf-8"?>
<Types xmlns="http://schemas.openxmlformats.org/package/2006/content-types">
  <Default Extension="fntdata" ContentType="application/x-fontdata"/>
  <Default Extension="glb" ContentType="model/gltf.binary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3"/>
  </p:notesMasterIdLst>
  <p:sldIdLst>
    <p:sldId id="291" r:id="rId2"/>
    <p:sldId id="287" r:id="rId3"/>
    <p:sldId id="258" r:id="rId4"/>
    <p:sldId id="290" r:id="rId5"/>
    <p:sldId id="284" r:id="rId6"/>
    <p:sldId id="257" r:id="rId7"/>
    <p:sldId id="288" r:id="rId8"/>
    <p:sldId id="289" r:id="rId9"/>
    <p:sldId id="277" r:id="rId10"/>
    <p:sldId id="285" r:id="rId11"/>
    <p:sldId id="283" r:id="rId12"/>
  </p:sldIdLst>
  <p:sldSz cx="18288000" cy="10287000"/>
  <p:notesSz cx="6858000" cy="9144000"/>
  <p:embeddedFontLst>
    <p:embeddedFont>
      <p:font typeface="Congenial Light" panose="02000503040000020004" pitchFamily="2" charset="0"/>
      <p:regular r:id="rId14"/>
      <p:italic r:id="rId15"/>
    </p:embeddedFont>
    <p:embeddedFont>
      <p:font typeface="Congenial SemiBold" panose="02000503040000020004" pitchFamily="2" charset="0"/>
      <p:bold r:id="rId16"/>
      <p:boldItalic r:id="rId17"/>
    </p:embeddedFont>
    <p:embeddedFont>
      <p:font typeface="Tahoma" panose="020B0604030504040204" pitchFamily="34" charset="0"/>
      <p:regular r:id="rId18"/>
      <p:bold r:id="rId19"/>
    </p:embeddedFont>
    <p:embeddedFont>
      <p:font typeface="Tahoma Bold" panose="020B0604020202020204" charset="0"/>
      <p:bold r:id="rId20"/>
    </p:embeddedFont>
    <p:embeddedFont>
      <p:font typeface="Trebuchet MS" panose="020B0603020202020204" pitchFamily="34" charset="0"/>
      <p:regular r:id="rId21"/>
      <p:bold r:id="rId22"/>
      <p:italic r:id="rId23"/>
      <p:boldItalic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71" userDrawn="1">
          <p15:clr>
            <a:srgbClr val="A4A3A4"/>
          </p15:clr>
        </p15:guide>
        <p15:guide id="2" pos="284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FF"/>
    <a:srgbClr val="00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DBED569-4797-4DF1-A0F4-6AAB3CD982D8}" styleName="浅色样式 3 - 强调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 showGuides="1">
      <p:cViewPr varScale="1">
        <p:scale>
          <a:sx n="53" d="100"/>
          <a:sy n="53" d="100"/>
        </p:scale>
        <p:origin x="96" y="654"/>
      </p:cViewPr>
      <p:guideLst>
        <p:guide orient="horz" pos="2071"/>
        <p:guide pos="284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#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866A6BF-A179-4C07-B687-138BA5DBB415}" type="doc">
      <dgm:prSet loTypeId="urn:microsoft.com/office/officeart/2011/layout/Tab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b-NO"/>
        </a:p>
      </dgm:t>
    </dgm:pt>
    <dgm:pt modelId="{8F553701-6C65-44BD-9F11-0E09C3760A09}">
      <dgm:prSet phldrT="[Text]" custT="1"/>
      <dgm:spPr/>
      <dgm:t>
        <a:bodyPr/>
        <a:lstStyle/>
        <a:p>
          <a:r>
            <a:rPr lang="en-US" sz="2400" b="1" dirty="0">
              <a:latin typeface="Congenial Light" panose="02000503040000020004" pitchFamily="2" charset="0"/>
            </a:rPr>
            <a:t>Mission </a:t>
          </a:r>
          <a:endParaRPr lang="nb-NO" sz="2400" dirty="0">
            <a:latin typeface="Congenial Light" panose="02000503040000020004" pitchFamily="2" charset="0"/>
          </a:endParaRPr>
        </a:p>
      </dgm:t>
    </dgm:pt>
    <dgm:pt modelId="{AD326D1F-38F8-487D-AC47-AA72AFA95EF8}" type="parTrans" cxnId="{872F9853-609F-40AE-9043-4D11C906F864}">
      <dgm:prSet/>
      <dgm:spPr/>
      <dgm:t>
        <a:bodyPr/>
        <a:lstStyle/>
        <a:p>
          <a:endParaRPr lang="nb-NO" sz="2400">
            <a:latin typeface="Congenial Light" panose="02000503040000020004" pitchFamily="2" charset="0"/>
          </a:endParaRPr>
        </a:p>
      </dgm:t>
    </dgm:pt>
    <dgm:pt modelId="{5E273055-0792-46E1-944F-5CB94D6BB844}" type="sibTrans" cxnId="{872F9853-609F-40AE-9043-4D11C906F864}">
      <dgm:prSet/>
      <dgm:spPr/>
      <dgm:t>
        <a:bodyPr/>
        <a:lstStyle/>
        <a:p>
          <a:endParaRPr lang="nb-NO" sz="2400">
            <a:latin typeface="Congenial Light" panose="02000503040000020004" pitchFamily="2" charset="0"/>
          </a:endParaRPr>
        </a:p>
      </dgm:t>
    </dgm:pt>
    <dgm:pt modelId="{4E3DA540-D151-4D72-AEA7-884B3870A104}">
      <dgm:prSet phldrT="[Text]" custT="1"/>
      <dgm:spPr/>
      <dgm:t>
        <a:bodyPr/>
        <a:lstStyle/>
        <a:p>
          <a:pPr algn="l"/>
          <a:r>
            <a:rPr lang="en-US" sz="2400" dirty="0">
              <a:latin typeface="Congenial Light" panose="02000503040000020004" pitchFamily="2" charset="0"/>
              <a:cs typeface="+mn-lt"/>
            </a:rPr>
            <a:t>To create second life lithium-ion battery packs and oth</a:t>
          </a:r>
          <a:r>
            <a:rPr lang="en-US" sz="2400" dirty="0">
              <a:latin typeface="Congenial Light" panose="02000503040000020004" pitchFamily="2" charset="0"/>
            </a:rPr>
            <a:t>er accompanying technologies for solar applications targeting low income off-grid communities.</a:t>
          </a:r>
          <a:endParaRPr lang="nb-NO" sz="2400" dirty="0">
            <a:latin typeface="Congenial Light" panose="02000503040000020004" pitchFamily="2" charset="0"/>
          </a:endParaRPr>
        </a:p>
      </dgm:t>
    </dgm:pt>
    <dgm:pt modelId="{58220652-1AA0-4CE0-BA4F-95ED34E343D8}" type="parTrans" cxnId="{341F6690-C9CD-4009-8554-3B454D19DF85}">
      <dgm:prSet/>
      <dgm:spPr/>
      <dgm:t>
        <a:bodyPr/>
        <a:lstStyle/>
        <a:p>
          <a:endParaRPr lang="nb-NO" sz="2400">
            <a:latin typeface="Congenial Light" panose="02000503040000020004" pitchFamily="2" charset="0"/>
          </a:endParaRPr>
        </a:p>
      </dgm:t>
    </dgm:pt>
    <dgm:pt modelId="{17EEACB1-2C93-440E-A957-2637317C5396}" type="sibTrans" cxnId="{341F6690-C9CD-4009-8554-3B454D19DF85}">
      <dgm:prSet/>
      <dgm:spPr/>
      <dgm:t>
        <a:bodyPr/>
        <a:lstStyle/>
        <a:p>
          <a:endParaRPr lang="nb-NO" sz="2400">
            <a:latin typeface="Congenial Light" panose="02000503040000020004" pitchFamily="2" charset="0"/>
          </a:endParaRPr>
        </a:p>
      </dgm:t>
    </dgm:pt>
    <dgm:pt modelId="{5065CCB4-0BB0-45CA-9EAC-0B6244ED9479}">
      <dgm:prSet phldrT="[Text]" custT="1"/>
      <dgm:spPr/>
      <dgm:t>
        <a:bodyPr/>
        <a:lstStyle/>
        <a:p>
          <a:r>
            <a:rPr lang="en-US" sz="2400" b="1" dirty="0">
              <a:latin typeface="Congenial Light" panose="02000503040000020004" pitchFamily="2" charset="0"/>
            </a:rPr>
            <a:t>Vision</a:t>
          </a:r>
          <a:endParaRPr lang="nb-NO" sz="2400" dirty="0">
            <a:latin typeface="Congenial Light" panose="02000503040000020004" pitchFamily="2" charset="0"/>
          </a:endParaRPr>
        </a:p>
      </dgm:t>
    </dgm:pt>
    <dgm:pt modelId="{8D331B9E-AB39-40C5-917B-7E8F64DFA89F}" type="parTrans" cxnId="{FC97406C-3051-432A-8C15-C3B9F0EBECE6}">
      <dgm:prSet/>
      <dgm:spPr/>
      <dgm:t>
        <a:bodyPr/>
        <a:lstStyle/>
        <a:p>
          <a:endParaRPr lang="nb-NO" sz="2400">
            <a:latin typeface="Congenial Light" panose="02000503040000020004" pitchFamily="2" charset="0"/>
          </a:endParaRPr>
        </a:p>
      </dgm:t>
    </dgm:pt>
    <dgm:pt modelId="{83F79E92-B236-4D63-85F5-20985D9F5FDB}" type="sibTrans" cxnId="{FC97406C-3051-432A-8C15-C3B9F0EBECE6}">
      <dgm:prSet/>
      <dgm:spPr/>
      <dgm:t>
        <a:bodyPr/>
        <a:lstStyle/>
        <a:p>
          <a:endParaRPr lang="nb-NO" sz="2400">
            <a:latin typeface="Congenial Light" panose="02000503040000020004" pitchFamily="2" charset="0"/>
          </a:endParaRPr>
        </a:p>
      </dgm:t>
    </dgm:pt>
    <dgm:pt modelId="{FC22D21B-C939-413C-BDA4-8D3E3C820413}">
      <dgm:prSet phldrT="[Text]" custT="1"/>
      <dgm:spPr/>
      <dgm:t>
        <a:bodyPr/>
        <a:lstStyle/>
        <a:p>
          <a:r>
            <a:rPr lang="en-US" sz="2400" dirty="0">
              <a:latin typeface="Congenial Light" panose="02000503040000020004" pitchFamily="2" charset="0"/>
            </a:rPr>
            <a:t>To empower livelihood through clean and affordable energy.</a:t>
          </a:r>
          <a:endParaRPr lang="nb-NO" sz="2400" dirty="0">
            <a:latin typeface="Congenial Light" panose="02000503040000020004" pitchFamily="2" charset="0"/>
          </a:endParaRPr>
        </a:p>
      </dgm:t>
    </dgm:pt>
    <dgm:pt modelId="{715B1992-77CC-4B86-8FF3-51790DED869C}" type="parTrans" cxnId="{B2744944-A920-4970-B9F3-729884CBD6E6}">
      <dgm:prSet/>
      <dgm:spPr/>
      <dgm:t>
        <a:bodyPr/>
        <a:lstStyle/>
        <a:p>
          <a:endParaRPr lang="nb-NO" sz="2400">
            <a:latin typeface="Congenial Light" panose="02000503040000020004" pitchFamily="2" charset="0"/>
          </a:endParaRPr>
        </a:p>
      </dgm:t>
    </dgm:pt>
    <dgm:pt modelId="{CF54110A-7C51-4F0C-A5FB-0298F32CBFBE}" type="sibTrans" cxnId="{B2744944-A920-4970-B9F3-729884CBD6E6}">
      <dgm:prSet/>
      <dgm:spPr/>
      <dgm:t>
        <a:bodyPr/>
        <a:lstStyle/>
        <a:p>
          <a:endParaRPr lang="nb-NO" sz="2400">
            <a:latin typeface="Congenial Light" panose="02000503040000020004" pitchFamily="2" charset="0"/>
          </a:endParaRPr>
        </a:p>
      </dgm:t>
    </dgm:pt>
    <dgm:pt modelId="{8470C22C-8060-478E-82DE-D5C34B06B545}">
      <dgm:prSet phldrT="[Text]" custT="1"/>
      <dgm:spPr/>
      <dgm:t>
        <a:bodyPr/>
        <a:lstStyle/>
        <a:p>
          <a:r>
            <a:rPr lang="en-US" sz="2400" b="1" dirty="0">
              <a:latin typeface="Congenial Light" panose="02000503040000020004" pitchFamily="2" charset="0"/>
            </a:rPr>
            <a:t>Overall goal </a:t>
          </a:r>
          <a:endParaRPr lang="nb-NO" sz="2400" dirty="0">
            <a:latin typeface="Congenial Light" panose="02000503040000020004" pitchFamily="2" charset="0"/>
          </a:endParaRPr>
        </a:p>
      </dgm:t>
    </dgm:pt>
    <dgm:pt modelId="{6EF814A5-88AD-44CC-AA7E-6CF714B4BB66}" type="parTrans" cxnId="{19D5990A-6C90-4723-9B84-A67CDEC6D0AE}">
      <dgm:prSet/>
      <dgm:spPr/>
      <dgm:t>
        <a:bodyPr/>
        <a:lstStyle/>
        <a:p>
          <a:endParaRPr lang="nb-NO" sz="2400">
            <a:latin typeface="Congenial Light" panose="02000503040000020004" pitchFamily="2" charset="0"/>
          </a:endParaRPr>
        </a:p>
      </dgm:t>
    </dgm:pt>
    <dgm:pt modelId="{82A0A572-41BD-450F-B6ED-E568F9FE6B99}" type="sibTrans" cxnId="{19D5990A-6C90-4723-9B84-A67CDEC6D0AE}">
      <dgm:prSet/>
      <dgm:spPr/>
      <dgm:t>
        <a:bodyPr/>
        <a:lstStyle/>
        <a:p>
          <a:endParaRPr lang="nb-NO" sz="2400">
            <a:latin typeface="Congenial Light" panose="02000503040000020004" pitchFamily="2" charset="0"/>
          </a:endParaRPr>
        </a:p>
      </dgm:t>
    </dgm:pt>
    <dgm:pt modelId="{BE6B85D5-5D77-4C80-ADA7-9165031DF7F6}">
      <dgm:prSet phldrT="[Text]" custT="1"/>
      <dgm:spPr/>
      <dgm:t>
        <a:bodyPr/>
        <a:lstStyle/>
        <a:p>
          <a:r>
            <a:rPr lang="en-US" sz="2400" dirty="0">
              <a:latin typeface="Congenial Light" panose="02000503040000020004" pitchFamily="2" charset="0"/>
            </a:rPr>
            <a:t>Creating environmentally friendly renewable energy low-cost solutions to off-grid communities.</a:t>
          </a:r>
          <a:endParaRPr lang="nb-NO" sz="2400" dirty="0">
            <a:latin typeface="Congenial Light" panose="02000503040000020004" pitchFamily="2" charset="0"/>
          </a:endParaRPr>
        </a:p>
      </dgm:t>
    </dgm:pt>
    <dgm:pt modelId="{B8DD55C0-05C6-4C9C-9CB2-7D30A0E6AFA9}" type="parTrans" cxnId="{EC27ED4C-8885-4BC2-87A5-8E87AAACE4E1}">
      <dgm:prSet/>
      <dgm:spPr/>
      <dgm:t>
        <a:bodyPr/>
        <a:lstStyle/>
        <a:p>
          <a:endParaRPr lang="nb-NO" sz="2400">
            <a:latin typeface="Congenial Light" panose="02000503040000020004" pitchFamily="2" charset="0"/>
          </a:endParaRPr>
        </a:p>
      </dgm:t>
    </dgm:pt>
    <dgm:pt modelId="{12C6A1CD-A3FE-403B-A208-2399B461EDFD}" type="sibTrans" cxnId="{EC27ED4C-8885-4BC2-87A5-8E87AAACE4E1}">
      <dgm:prSet/>
      <dgm:spPr/>
      <dgm:t>
        <a:bodyPr/>
        <a:lstStyle/>
        <a:p>
          <a:endParaRPr lang="nb-NO" sz="2400">
            <a:latin typeface="Congenial Light" panose="02000503040000020004" pitchFamily="2" charset="0"/>
          </a:endParaRPr>
        </a:p>
      </dgm:t>
    </dgm:pt>
    <dgm:pt modelId="{15941258-099F-4C6F-B2EF-317BBBBAAAC4}" type="pres">
      <dgm:prSet presAssocID="{F866A6BF-A179-4C07-B687-138BA5DBB415}" presName="Name0" presStyleCnt="0">
        <dgm:presLayoutVars>
          <dgm:chMax/>
          <dgm:chPref val="3"/>
          <dgm:dir/>
          <dgm:animOne val="branch"/>
          <dgm:animLvl val="lvl"/>
        </dgm:presLayoutVars>
      </dgm:prSet>
      <dgm:spPr/>
    </dgm:pt>
    <dgm:pt modelId="{1FEDE44B-80C3-442D-A9A5-8B1ADDD778F2}" type="pres">
      <dgm:prSet presAssocID="{8F553701-6C65-44BD-9F11-0E09C3760A09}" presName="composite" presStyleCnt="0"/>
      <dgm:spPr/>
    </dgm:pt>
    <dgm:pt modelId="{1B24CBD4-9F2E-4EE0-B82F-0B4178101035}" type="pres">
      <dgm:prSet presAssocID="{8F553701-6C65-44BD-9F11-0E09C3760A09}" presName="FirstChild" presStyleLbl="revTx" presStyleIdx="0" presStyleCnt="3" custScaleX="93387">
        <dgm:presLayoutVars>
          <dgm:chMax val="0"/>
          <dgm:chPref val="0"/>
          <dgm:bulletEnabled val="1"/>
        </dgm:presLayoutVars>
      </dgm:prSet>
      <dgm:spPr/>
    </dgm:pt>
    <dgm:pt modelId="{D55A63EC-3CEC-4E08-80F5-A7C7C4C225C4}" type="pres">
      <dgm:prSet presAssocID="{8F553701-6C65-44BD-9F11-0E09C3760A09}" presName="Parent" presStyleLbl="alignNode1" presStyleIdx="0" presStyleCnt="3">
        <dgm:presLayoutVars>
          <dgm:chMax val="3"/>
          <dgm:chPref val="3"/>
          <dgm:bulletEnabled val="1"/>
        </dgm:presLayoutVars>
      </dgm:prSet>
      <dgm:spPr/>
    </dgm:pt>
    <dgm:pt modelId="{6F5A3294-7FA5-4C30-866C-7E5EE154223A}" type="pres">
      <dgm:prSet presAssocID="{8F553701-6C65-44BD-9F11-0E09C3760A09}" presName="Accent" presStyleLbl="parChTrans1D1" presStyleIdx="0" presStyleCnt="3"/>
      <dgm:spPr/>
    </dgm:pt>
    <dgm:pt modelId="{E25880E4-BDBB-41DF-BE6B-1BE3E3C5AFF8}" type="pres">
      <dgm:prSet presAssocID="{5E273055-0792-46E1-944F-5CB94D6BB844}" presName="sibTrans" presStyleCnt="0"/>
      <dgm:spPr/>
    </dgm:pt>
    <dgm:pt modelId="{7EAA808B-8A8B-4673-A374-77BEA0E6DB55}" type="pres">
      <dgm:prSet presAssocID="{5065CCB4-0BB0-45CA-9EAC-0B6244ED9479}" presName="composite" presStyleCnt="0"/>
      <dgm:spPr/>
    </dgm:pt>
    <dgm:pt modelId="{DB190CDA-B232-460E-A46B-3BB0619BF8FB}" type="pres">
      <dgm:prSet presAssocID="{5065CCB4-0BB0-45CA-9EAC-0B6244ED9479}" presName="FirstChild" presStyleLbl="revTx" presStyleIdx="1" presStyleCnt="3" custScaleX="93387">
        <dgm:presLayoutVars>
          <dgm:chMax val="0"/>
          <dgm:chPref val="0"/>
          <dgm:bulletEnabled val="1"/>
        </dgm:presLayoutVars>
      </dgm:prSet>
      <dgm:spPr/>
    </dgm:pt>
    <dgm:pt modelId="{B6A6DE5E-3249-451C-A5C6-216526C750F6}" type="pres">
      <dgm:prSet presAssocID="{5065CCB4-0BB0-45CA-9EAC-0B6244ED9479}" presName="Parent" presStyleLbl="alignNode1" presStyleIdx="1" presStyleCnt="3">
        <dgm:presLayoutVars>
          <dgm:chMax val="3"/>
          <dgm:chPref val="3"/>
          <dgm:bulletEnabled val="1"/>
        </dgm:presLayoutVars>
      </dgm:prSet>
      <dgm:spPr/>
    </dgm:pt>
    <dgm:pt modelId="{964F4845-2591-471D-85CD-2378D9801B8D}" type="pres">
      <dgm:prSet presAssocID="{5065CCB4-0BB0-45CA-9EAC-0B6244ED9479}" presName="Accent" presStyleLbl="parChTrans1D1" presStyleIdx="1" presStyleCnt="3"/>
      <dgm:spPr/>
    </dgm:pt>
    <dgm:pt modelId="{A196BACC-4F93-4CF0-9D32-FB8632238751}" type="pres">
      <dgm:prSet presAssocID="{83F79E92-B236-4D63-85F5-20985D9F5FDB}" presName="sibTrans" presStyleCnt="0"/>
      <dgm:spPr/>
    </dgm:pt>
    <dgm:pt modelId="{3E3C7411-2534-43FF-B084-4CA8135CBE8D}" type="pres">
      <dgm:prSet presAssocID="{8470C22C-8060-478E-82DE-D5C34B06B545}" presName="composite" presStyleCnt="0"/>
      <dgm:spPr/>
    </dgm:pt>
    <dgm:pt modelId="{3A47ED0C-84AC-4891-9448-21A389D83D44}" type="pres">
      <dgm:prSet presAssocID="{8470C22C-8060-478E-82DE-D5C34B06B545}" presName="FirstChild" presStyleLbl="revTx" presStyleIdx="2" presStyleCnt="3" custScaleX="93387">
        <dgm:presLayoutVars>
          <dgm:chMax val="0"/>
          <dgm:chPref val="0"/>
          <dgm:bulletEnabled val="1"/>
        </dgm:presLayoutVars>
      </dgm:prSet>
      <dgm:spPr/>
    </dgm:pt>
    <dgm:pt modelId="{01EDB2DE-B33A-46DF-AA3B-1DC4D6C5E4E5}" type="pres">
      <dgm:prSet presAssocID="{8470C22C-8060-478E-82DE-D5C34B06B545}" presName="Parent" presStyleLbl="alignNode1" presStyleIdx="2" presStyleCnt="3">
        <dgm:presLayoutVars>
          <dgm:chMax val="3"/>
          <dgm:chPref val="3"/>
          <dgm:bulletEnabled val="1"/>
        </dgm:presLayoutVars>
      </dgm:prSet>
      <dgm:spPr/>
    </dgm:pt>
    <dgm:pt modelId="{FFE06BFD-3D42-48AC-AF9E-694FF2D74D11}" type="pres">
      <dgm:prSet presAssocID="{8470C22C-8060-478E-82DE-D5C34B06B545}" presName="Accent" presStyleLbl="parChTrans1D1" presStyleIdx="2" presStyleCnt="3"/>
      <dgm:spPr/>
    </dgm:pt>
  </dgm:ptLst>
  <dgm:cxnLst>
    <dgm:cxn modelId="{19D5990A-6C90-4723-9B84-A67CDEC6D0AE}" srcId="{F866A6BF-A179-4C07-B687-138BA5DBB415}" destId="{8470C22C-8060-478E-82DE-D5C34B06B545}" srcOrd="2" destOrd="0" parTransId="{6EF814A5-88AD-44CC-AA7E-6CF714B4BB66}" sibTransId="{82A0A572-41BD-450F-B6ED-E568F9FE6B99}"/>
    <dgm:cxn modelId="{41BB5129-DB14-4A9C-9EC6-AEF2B5BE6E8F}" type="presOf" srcId="{4E3DA540-D151-4D72-AEA7-884B3870A104}" destId="{1B24CBD4-9F2E-4EE0-B82F-0B4178101035}" srcOrd="0" destOrd="0" presId="urn:microsoft.com/office/officeart/2011/layout/TabList"/>
    <dgm:cxn modelId="{B03A7F3C-0C10-43F7-9FC0-22A4FDBF0C33}" type="presOf" srcId="{5065CCB4-0BB0-45CA-9EAC-0B6244ED9479}" destId="{B6A6DE5E-3249-451C-A5C6-216526C750F6}" srcOrd="0" destOrd="0" presId="urn:microsoft.com/office/officeart/2011/layout/TabList"/>
    <dgm:cxn modelId="{B2744944-A920-4970-B9F3-729884CBD6E6}" srcId="{5065CCB4-0BB0-45CA-9EAC-0B6244ED9479}" destId="{FC22D21B-C939-413C-BDA4-8D3E3C820413}" srcOrd="0" destOrd="0" parTransId="{715B1992-77CC-4B86-8FF3-51790DED869C}" sibTransId="{CF54110A-7C51-4F0C-A5FB-0298F32CBFBE}"/>
    <dgm:cxn modelId="{FC97406C-3051-432A-8C15-C3B9F0EBECE6}" srcId="{F866A6BF-A179-4C07-B687-138BA5DBB415}" destId="{5065CCB4-0BB0-45CA-9EAC-0B6244ED9479}" srcOrd="1" destOrd="0" parTransId="{8D331B9E-AB39-40C5-917B-7E8F64DFA89F}" sibTransId="{83F79E92-B236-4D63-85F5-20985D9F5FDB}"/>
    <dgm:cxn modelId="{EC27ED4C-8885-4BC2-87A5-8E87AAACE4E1}" srcId="{8470C22C-8060-478E-82DE-D5C34B06B545}" destId="{BE6B85D5-5D77-4C80-ADA7-9165031DF7F6}" srcOrd="0" destOrd="0" parTransId="{B8DD55C0-05C6-4C9C-9CB2-7D30A0E6AFA9}" sibTransId="{12C6A1CD-A3FE-403B-A208-2399B461EDFD}"/>
    <dgm:cxn modelId="{9893B84D-1C1F-4395-9D77-312CF022C63C}" type="presOf" srcId="{8470C22C-8060-478E-82DE-D5C34B06B545}" destId="{01EDB2DE-B33A-46DF-AA3B-1DC4D6C5E4E5}" srcOrd="0" destOrd="0" presId="urn:microsoft.com/office/officeart/2011/layout/TabList"/>
    <dgm:cxn modelId="{872F9853-609F-40AE-9043-4D11C906F864}" srcId="{F866A6BF-A179-4C07-B687-138BA5DBB415}" destId="{8F553701-6C65-44BD-9F11-0E09C3760A09}" srcOrd="0" destOrd="0" parTransId="{AD326D1F-38F8-487D-AC47-AA72AFA95EF8}" sibTransId="{5E273055-0792-46E1-944F-5CB94D6BB844}"/>
    <dgm:cxn modelId="{341F6690-C9CD-4009-8554-3B454D19DF85}" srcId="{8F553701-6C65-44BD-9F11-0E09C3760A09}" destId="{4E3DA540-D151-4D72-AEA7-884B3870A104}" srcOrd="0" destOrd="0" parTransId="{58220652-1AA0-4CE0-BA4F-95ED34E343D8}" sibTransId="{17EEACB1-2C93-440E-A957-2637317C5396}"/>
    <dgm:cxn modelId="{2215CA92-2B11-46EC-A1FE-667A31A4C8F6}" type="presOf" srcId="{FC22D21B-C939-413C-BDA4-8D3E3C820413}" destId="{DB190CDA-B232-460E-A46B-3BB0619BF8FB}" srcOrd="0" destOrd="0" presId="urn:microsoft.com/office/officeart/2011/layout/TabList"/>
    <dgm:cxn modelId="{884FD0BC-0CA0-4BB3-B0ED-6F5417823329}" type="presOf" srcId="{8F553701-6C65-44BD-9F11-0E09C3760A09}" destId="{D55A63EC-3CEC-4E08-80F5-A7C7C4C225C4}" srcOrd="0" destOrd="0" presId="urn:microsoft.com/office/officeart/2011/layout/TabList"/>
    <dgm:cxn modelId="{078FEAC2-E18E-42F1-BB64-4D80C2EBBF3B}" type="presOf" srcId="{BE6B85D5-5D77-4C80-ADA7-9165031DF7F6}" destId="{3A47ED0C-84AC-4891-9448-21A389D83D44}" srcOrd="0" destOrd="0" presId="urn:microsoft.com/office/officeart/2011/layout/TabList"/>
    <dgm:cxn modelId="{87E5C3DF-F8D8-4EEF-8147-8C54716F927D}" type="presOf" srcId="{F866A6BF-A179-4C07-B687-138BA5DBB415}" destId="{15941258-099F-4C6F-B2EF-317BBBBAAAC4}" srcOrd="0" destOrd="0" presId="urn:microsoft.com/office/officeart/2011/layout/TabList"/>
    <dgm:cxn modelId="{C3315A53-7CD0-40AB-AAB8-436E8D80314E}" type="presParOf" srcId="{15941258-099F-4C6F-B2EF-317BBBBAAAC4}" destId="{1FEDE44B-80C3-442D-A9A5-8B1ADDD778F2}" srcOrd="0" destOrd="0" presId="urn:microsoft.com/office/officeart/2011/layout/TabList"/>
    <dgm:cxn modelId="{2789406E-5C5C-4153-9229-BF1183FEEBB4}" type="presParOf" srcId="{1FEDE44B-80C3-442D-A9A5-8B1ADDD778F2}" destId="{1B24CBD4-9F2E-4EE0-B82F-0B4178101035}" srcOrd="0" destOrd="0" presId="urn:microsoft.com/office/officeart/2011/layout/TabList"/>
    <dgm:cxn modelId="{73AA5FF9-9267-44FA-983E-22130A393899}" type="presParOf" srcId="{1FEDE44B-80C3-442D-A9A5-8B1ADDD778F2}" destId="{D55A63EC-3CEC-4E08-80F5-A7C7C4C225C4}" srcOrd="1" destOrd="0" presId="urn:microsoft.com/office/officeart/2011/layout/TabList"/>
    <dgm:cxn modelId="{657682FC-719C-43DC-AA2A-F72F6DB7C401}" type="presParOf" srcId="{1FEDE44B-80C3-442D-A9A5-8B1ADDD778F2}" destId="{6F5A3294-7FA5-4C30-866C-7E5EE154223A}" srcOrd="2" destOrd="0" presId="urn:microsoft.com/office/officeart/2011/layout/TabList"/>
    <dgm:cxn modelId="{6B70909D-60A8-42C4-BAD7-46C5ED82D74E}" type="presParOf" srcId="{15941258-099F-4C6F-B2EF-317BBBBAAAC4}" destId="{E25880E4-BDBB-41DF-BE6B-1BE3E3C5AFF8}" srcOrd="1" destOrd="0" presId="urn:microsoft.com/office/officeart/2011/layout/TabList"/>
    <dgm:cxn modelId="{9030C059-38F6-4BE0-B983-B4E733B4764D}" type="presParOf" srcId="{15941258-099F-4C6F-B2EF-317BBBBAAAC4}" destId="{7EAA808B-8A8B-4673-A374-77BEA0E6DB55}" srcOrd="2" destOrd="0" presId="urn:microsoft.com/office/officeart/2011/layout/TabList"/>
    <dgm:cxn modelId="{99090221-2D6E-414B-9BEF-35CB11BF3F33}" type="presParOf" srcId="{7EAA808B-8A8B-4673-A374-77BEA0E6DB55}" destId="{DB190CDA-B232-460E-A46B-3BB0619BF8FB}" srcOrd="0" destOrd="0" presId="urn:microsoft.com/office/officeart/2011/layout/TabList"/>
    <dgm:cxn modelId="{DC55284D-0296-4494-8C06-3A1C0EBF48E6}" type="presParOf" srcId="{7EAA808B-8A8B-4673-A374-77BEA0E6DB55}" destId="{B6A6DE5E-3249-451C-A5C6-216526C750F6}" srcOrd="1" destOrd="0" presId="urn:microsoft.com/office/officeart/2011/layout/TabList"/>
    <dgm:cxn modelId="{5C5B82F5-8945-4D8D-AD79-31201B340C4E}" type="presParOf" srcId="{7EAA808B-8A8B-4673-A374-77BEA0E6DB55}" destId="{964F4845-2591-471D-85CD-2378D9801B8D}" srcOrd="2" destOrd="0" presId="urn:microsoft.com/office/officeart/2011/layout/TabList"/>
    <dgm:cxn modelId="{009CE258-50A1-47B5-A6A8-EC0447C101D2}" type="presParOf" srcId="{15941258-099F-4C6F-B2EF-317BBBBAAAC4}" destId="{A196BACC-4F93-4CF0-9D32-FB8632238751}" srcOrd="3" destOrd="0" presId="urn:microsoft.com/office/officeart/2011/layout/TabList"/>
    <dgm:cxn modelId="{323E3852-CC6E-41EC-9C24-C40824FE26FE}" type="presParOf" srcId="{15941258-099F-4C6F-B2EF-317BBBBAAAC4}" destId="{3E3C7411-2534-43FF-B084-4CA8135CBE8D}" srcOrd="4" destOrd="0" presId="urn:microsoft.com/office/officeart/2011/layout/TabList"/>
    <dgm:cxn modelId="{5A887D47-CF60-48D9-87A6-70AEAC3279EE}" type="presParOf" srcId="{3E3C7411-2534-43FF-B084-4CA8135CBE8D}" destId="{3A47ED0C-84AC-4891-9448-21A389D83D44}" srcOrd="0" destOrd="0" presId="urn:microsoft.com/office/officeart/2011/layout/TabList"/>
    <dgm:cxn modelId="{2171F188-4270-46A7-80BD-00488DF1897A}" type="presParOf" srcId="{3E3C7411-2534-43FF-B084-4CA8135CBE8D}" destId="{01EDB2DE-B33A-46DF-AA3B-1DC4D6C5E4E5}" srcOrd="1" destOrd="0" presId="urn:microsoft.com/office/officeart/2011/layout/TabList"/>
    <dgm:cxn modelId="{6CD490A5-605C-4415-8A46-0941F6F71D66}" type="presParOf" srcId="{3E3C7411-2534-43FF-B084-4CA8135CBE8D}" destId="{FFE06BFD-3D42-48AC-AF9E-694FF2D74D11}" srcOrd="2" destOrd="0" presId="urn:microsoft.com/office/officeart/2011/layout/Tab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2F8FAC1-5BAF-46D8-BA9A-FFB8D1A7D70C}" type="doc">
      <dgm:prSet loTypeId="urn:microsoft.com/office/officeart/2008/layout/VerticalCurvedList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nb-NO"/>
        </a:p>
      </dgm:t>
    </dgm:pt>
    <dgm:pt modelId="{A9221EAC-8F94-48CE-B019-628DD446201E}">
      <dgm:prSet phldrT="[Text]"/>
      <dgm:spPr/>
      <dgm:t>
        <a:bodyPr/>
        <a:lstStyle/>
        <a:p>
          <a:r>
            <a:rPr lang="en-US" dirty="0"/>
            <a:t>Durable</a:t>
          </a:r>
          <a:endParaRPr lang="nb-NO" dirty="0"/>
        </a:p>
      </dgm:t>
    </dgm:pt>
    <dgm:pt modelId="{6FA363DB-D868-45D9-96A1-DA5EE4BD4C3D}" type="parTrans" cxnId="{862FEF55-9E00-45C6-BCE5-37FB1802364E}">
      <dgm:prSet/>
      <dgm:spPr/>
      <dgm:t>
        <a:bodyPr/>
        <a:lstStyle/>
        <a:p>
          <a:endParaRPr lang="nb-NO"/>
        </a:p>
      </dgm:t>
    </dgm:pt>
    <dgm:pt modelId="{496DFAC7-D70E-4309-B481-CFF2345A456B}" type="sibTrans" cxnId="{862FEF55-9E00-45C6-BCE5-37FB1802364E}">
      <dgm:prSet/>
      <dgm:spPr/>
      <dgm:t>
        <a:bodyPr/>
        <a:lstStyle/>
        <a:p>
          <a:endParaRPr lang="nb-NO"/>
        </a:p>
      </dgm:t>
    </dgm:pt>
    <dgm:pt modelId="{A13F811C-80E2-460B-BEF6-458352FAFADA}">
      <dgm:prSet phldrT="[Text]"/>
      <dgm:spPr/>
      <dgm:t>
        <a:bodyPr/>
        <a:lstStyle/>
        <a:p>
          <a:r>
            <a:rPr lang="en-US" dirty="0"/>
            <a:t>Repairable</a:t>
          </a:r>
          <a:endParaRPr lang="nb-NO" dirty="0"/>
        </a:p>
      </dgm:t>
    </dgm:pt>
    <dgm:pt modelId="{8819A4E3-C8EA-4B9E-BC5F-37628122EAFB}" type="parTrans" cxnId="{6E0B0ADA-ACBB-49B0-B465-34EC8ACA7026}">
      <dgm:prSet/>
      <dgm:spPr/>
      <dgm:t>
        <a:bodyPr/>
        <a:lstStyle/>
        <a:p>
          <a:endParaRPr lang="nb-NO"/>
        </a:p>
      </dgm:t>
    </dgm:pt>
    <dgm:pt modelId="{0786C223-B8FD-415C-A4FE-8485A9DF328D}" type="sibTrans" cxnId="{6E0B0ADA-ACBB-49B0-B465-34EC8ACA7026}">
      <dgm:prSet/>
      <dgm:spPr/>
      <dgm:t>
        <a:bodyPr/>
        <a:lstStyle/>
        <a:p>
          <a:endParaRPr lang="nb-NO"/>
        </a:p>
      </dgm:t>
    </dgm:pt>
    <dgm:pt modelId="{766B2C72-F43C-4BFD-BB1C-833DC267D43B}">
      <dgm:prSet phldrT="[Text]"/>
      <dgm:spPr/>
      <dgm:t>
        <a:bodyPr/>
        <a:lstStyle/>
        <a:p>
          <a:r>
            <a:rPr lang="en-US" dirty="0"/>
            <a:t>High efficiency</a:t>
          </a:r>
          <a:endParaRPr lang="nb-NO" dirty="0"/>
        </a:p>
      </dgm:t>
    </dgm:pt>
    <dgm:pt modelId="{C74BB264-06DF-4D4F-B28E-3A35CCDFFA25}" type="parTrans" cxnId="{48D4BC6F-39C0-4FC7-857F-B1071AF17DA8}">
      <dgm:prSet/>
      <dgm:spPr/>
      <dgm:t>
        <a:bodyPr/>
        <a:lstStyle/>
        <a:p>
          <a:endParaRPr lang="nb-NO"/>
        </a:p>
      </dgm:t>
    </dgm:pt>
    <dgm:pt modelId="{B411D6C3-73D2-4A05-8400-B3F2F8F29A14}" type="sibTrans" cxnId="{48D4BC6F-39C0-4FC7-857F-B1071AF17DA8}">
      <dgm:prSet/>
      <dgm:spPr/>
      <dgm:t>
        <a:bodyPr/>
        <a:lstStyle/>
        <a:p>
          <a:endParaRPr lang="nb-NO"/>
        </a:p>
      </dgm:t>
    </dgm:pt>
    <dgm:pt modelId="{405BF720-AE99-44EF-8C30-E039CC0CAA0C}">
      <dgm:prSet phldrT="[Text]"/>
      <dgm:spPr/>
      <dgm:t>
        <a:bodyPr/>
        <a:lstStyle/>
        <a:p>
          <a:r>
            <a:rPr lang="en-US" dirty="0"/>
            <a:t>Cost-friendly</a:t>
          </a:r>
          <a:endParaRPr lang="nb-NO" dirty="0"/>
        </a:p>
      </dgm:t>
    </dgm:pt>
    <dgm:pt modelId="{C27806D9-A064-4392-9172-F2FCF24B08EB}" type="parTrans" cxnId="{BC366686-71A4-46D5-9DD6-AAD4E1C3672C}">
      <dgm:prSet/>
      <dgm:spPr/>
      <dgm:t>
        <a:bodyPr/>
        <a:lstStyle/>
        <a:p>
          <a:endParaRPr lang="nb-NO"/>
        </a:p>
      </dgm:t>
    </dgm:pt>
    <dgm:pt modelId="{E44D087A-0230-428C-B035-651A2E963822}" type="sibTrans" cxnId="{BC366686-71A4-46D5-9DD6-AAD4E1C3672C}">
      <dgm:prSet/>
      <dgm:spPr/>
      <dgm:t>
        <a:bodyPr/>
        <a:lstStyle/>
        <a:p>
          <a:endParaRPr lang="nb-NO"/>
        </a:p>
      </dgm:t>
    </dgm:pt>
    <dgm:pt modelId="{DCC6E6D6-8EB6-404B-BF98-F93924800311}">
      <dgm:prSet phldrT="[Text]"/>
      <dgm:spPr/>
      <dgm:t>
        <a:bodyPr/>
        <a:lstStyle/>
        <a:p>
          <a:r>
            <a:rPr lang="en-US" dirty="0"/>
            <a:t>Customizable</a:t>
          </a:r>
          <a:endParaRPr lang="nb-NO" dirty="0"/>
        </a:p>
      </dgm:t>
    </dgm:pt>
    <dgm:pt modelId="{44A5E9F5-DF57-4656-8F5A-A6011973E79D}" type="parTrans" cxnId="{BAD61B70-BEAE-490F-B60C-6007569F7223}">
      <dgm:prSet/>
      <dgm:spPr/>
      <dgm:t>
        <a:bodyPr/>
        <a:lstStyle/>
        <a:p>
          <a:endParaRPr lang="nb-NO"/>
        </a:p>
      </dgm:t>
    </dgm:pt>
    <dgm:pt modelId="{0202289F-7ECF-40F4-8FE2-0EC962DDAE4D}" type="sibTrans" cxnId="{BAD61B70-BEAE-490F-B60C-6007569F7223}">
      <dgm:prSet/>
      <dgm:spPr/>
      <dgm:t>
        <a:bodyPr/>
        <a:lstStyle/>
        <a:p>
          <a:endParaRPr lang="nb-NO"/>
        </a:p>
      </dgm:t>
    </dgm:pt>
    <dgm:pt modelId="{E01CA18B-4864-446D-A1B5-D241FC0C642D}" type="pres">
      <dgm:prSet presAssocID="{F2F8FAC1-5BAF-46D8-BA9A-FFB8D1A7D70C}" presName="Name0" presStyleCnt="0">
        <dgm:presLayoutVars>
          <dgm:chMax val="7"/>
          <dgm:chPref val="7"/>
          <dgm:dir/>
        </dgm:presLayoutVars>
      </dgm:prSet>
      <dgm:spPr/>
    </dgm:pt>
    <dgm:pt modelId="{DAA15D5B-0BDF-47E7-A583-BA8E1182AF69}" type="pres">
      <dgm:prSet presAssocID="{F2F8FAC1-5BAF-46D8-BA9A-FFB8D1A7D70C}" presName="Name1" presStyleCnt="0"/>
      <dgm:spPr/>
    </dgm:pt>
    <dgm:pt modelId="{E8C2F5F4-7145-4E90-8F10-06F99EF04A6C}" type="pres">
      <dgm:prSet presAssocID="{F2F8FAC1-5BAF-46D8-BA9A-FFB8D1A7D70C}" presName="cycle" presStyleCnt="0"/>
      <dgm:spPr/>
    </dgm:pt>
    <dgm:pt modelId="{7B2D580B-ACEE-4859-877F-8804324A6751}" type="pres">
      <dgm:prSet presAssocID="{F2F8FAC1-5BAF-46D8-BA9A-FFB8D1A7D70C}" presName="srcNode" presStyleLbl="node1" presStyleIdx="0" presStyleCnt="5"/>
      <dgm:spPr/>
    </dgm:pt>
    <dgm:pt modelId="{A9CD773E-A42F-4DB7-B740-59C66B893A30}" type="pres">
      <dgm:prSet presAssocID="{F2F8FAC1-5BAF-46D8-BA9A-FFB8D1A7D70C}" presName="conn" presStyleLbl="parChTrans1D2" presStyleIdx="0" presStyleCnt="1"/>
      <dgm:spPr/>
    </dgm:pt>
    <dgm:pt modelId="{417A4CA9-2461-4EB3-A908-0A6C5788C322}" type="pres">
      <dgm:prSet presAssocID="{F2F8FAC1-5BAF-46D8-BA9A-FFB8D1A7D70C}" presName="extraNode" presStyleLbl="node1" presStyleIdx="0" presStyleCnt="5"/>
      <dgm:spPr/>
    </dgm:pt>
    <dgm:pt modelId="{51C5795C-E83F-4338-A2CC-162434CD2D40}" type="pres">
      <dgm:prSet presAssocID="{F2F8FAC1-5BAF-46D8-BA9A-FFB8D1A7D70C}" presName="dstNode" presStyleLbl="node1" presStyleIdx="0" presStyleCnt="5"/>
      <dgm:spPr/>
    </dgm:pt>
    <dgm:pt modelId="{F629B672-25C6-4823-8DED-01CCD90E0EA2}" type="pres">
      <dgm:prSet presAssocID="{A9221EAC-8F94-48CE-B019-628DD446201E}" presName="text_1" presStyleLbl="node1" presStyleIdx="0" presStyleCnt="5">
        <dgm:presLayoutVars>
          <dgm:bulletEnabled val="1"/>
        </dgm:presLayoutVars>
      </dgm:prSet>
      <dgm:spPr/>
    </dgm:pt>
    <dgm:pt modelId="{601809FD-D5CD-49B4-B909-6C7373C138F9}" type="pres">
      <dgm:prSet presAssocID="{A9221EAC-8F94-48CE-B019-628DD446201E}" presName="accent_1" presStyleCnt="0"/>
      <dgm:spPr/>
    </dgm:pt>
    <dgm:pt modelId="{CF71116C-650D-4FD0-9AB1-700ACCC88ACF}" type="pres">
      <dgm:prSet presAssocID="{A9221EAC-8F94-48CE-B019-628DD446201E}" presName="accentRepeatNode" presStyleLbl="solidFgAcc1" presStyleIdx="0" presStyleCnt="5"/>
      <dgm:spPr/>
    </dgm:pt>
    <dgm:pt modelId="{0E7D031D-8689-477C-8F15-B5B2D5D6E7CA}" type="pres">
      <dgm:prSet presAssocID="{A13F811C-80E2-460B-BEF6-458352FAFADA}" presName="text_2" presStyleLbl="node1" presStyleIdx="1" presStyleCnt="5">
        <dgm:presLayoutVars>
          <dgm:bulletEnabled val="1"/>
        </dgm:presLayoutVars>
      </dgm:prSet>
      <dgm:spPr/>
    </dgm:pt>
    <dgm:pt modelId="{A1537C03-F4ED-46E5-9D42-10B7D353F683}" type="pres">
      <dgm:prSet presAssocID="{A13F811C-80E2-460B-BEF6-458352FAFADA}" presName="accent_2" presStyleCnt="0"/>
      <dgm:spPr/>
    </dgm:pt>
    <dgm:pt modelId="{08AC5F5D-0617-4217-9630-5CAD4CD5E46C}" type="pres">
      <dgm:prSet presAssocID="{A13F811C-80E2-460B-BEF6-458352FAFADA}" presName="accentRepeatNode" presStyleLbl="solidFgAcc1" presStyleIdx="1" presStyleCnt="5"/>
      <dgm:spPr/>
    </dgm:pt>
    <dgm:pt modelId="{602363D3-934D-45C6-AB43-CF820B42B62D}" type="pres">
      <dgm:prSet presAssocID="{766B2C72-F43C-4BFD-BB1C-833DC267D43B}" presName="text_3" presStyleLbl="node1" presStyleIdx="2" presStyleCnt="5">
        <dgm:presLayoutVars>
          <dgm:bulletEnabled val="1"/>
        </dgm:presLayoutVars>
      </dgm:prSet>
      <dgm:spPr/>
    </dgm:pt>
    <dgm:pt modelId="{85A9DE24-8DB8-4F4D-9825-DA0B128971C5}" type="pres">
      <dgm:prSet presAssocID="{766B2C72-F43C-4BFD-BB1C-833DC267D43B}" presName="accent_3" presStyleCnt="0"/>
      <dgm:spPr/>
    </dgm:pt>
    <dgm:pt modelId="{D59DEF86-569A-44DF-8A9C-F27A5829993A}" type="pres">
      <dgm:prSet presAssocID="{766B2C72-F43C-4BFD-BB1C-833DC267D43B}" presName="accentRepeatNode" presStyleLbl="solidFgAcc1" presStyleIdx="2" presStyleCnt="5"/>
      <dgm:spPr/>
    </dgm:pt>
    <dgm:pt modelId="{7E4F5A8E-AEC2-4C9A-9BDB-DF02662169DE}" type="pres">
      <dgm:prSet presAssocID="{405BF720-AE99-44EF-8C30-E039CC0CAA0C}" presName="text_4" presStyleLbl="node1" presStyleIdx="3" presStyleCnt="5">
        <dgm:presLayoutVars>
          <dgm:bulletEnabled val="1"/>
        </dgm:presLayoutVars>
      </dgm:prSet>
      <dgm:spPr/>
    </dgm:pt>
    <dgm:pt modelId="{594057C1-8272-4CD5-9E83-27674B8017A7}" type="pres">
      <dgm:prSet presAssocID="{405BF720-AE99-44EF-8C30-E039CC0CAA0C}" presName="accent_4" presStyleCnt="0"/>
      <dgm:spPr/>
    </dgm:pt>
    <dgm:pt modelId="{69B54B33-D13A-401D-B41F-7DF08BD0A4A4}" type="pres">
      <dgm:prSet presAssocID="{405BF720-AE99-44EF-8C30-E039CC0CAA0C}" presName="accentRepeatNode" presStyleLbl="solidFgAcc1" presStyleIdx="3" presStyleCnt="5"/>
      <dgm:spPr/>
    </dgm:pt>
    <dgm:pt modelId="{720639A9-AE72-4AC2-91EC-4CBB3DCEDFEE}" type="pres">
      <dgm:prSet presAssocID="{DCC6E6D6-8EB6-404B-BF98-F93924800311}" presName="text_5" presStyleLbl="node1" presStyleIdx="4" presStyleCnt="5">
        <dgm:presLayoutVars>
          <dgm:bulletEnabled val="1"/>
        </dgm:presLayoutVars>
      </dgm:prSet>
      <dgm:spPr/>
    </dgm:pt>
    <dgm:pt modelId="{E185AD3A-5D4B-460A-9D91-4D398BFADE07}" type="pres">
      <dgm:prSet presAssocID="{DCC6E6D6-8EB6-404B-BF98-F93924800311}" presName="accent_5" presStyleCnt="0"/>
      <dgm:spPr/>
    </dgm:pt>
    <dgm:pt modelId="{D18E5DE0-D3EC-4373-AB25-916E621612AE}" type="pres">
      <dgm:prSet presAssocID="{DCC6E6D6-8EB6-404B-BF98-F93924800311}" presName="accentRepeatNode" presStyleLbl="solidFgAcc1" presStyleIdx="4" presStyleCnt="5"/>
      <dgm:spPr/>
    </dgm:pt>
  </dgm:ptLst>
  <dgm:cxnLst>
    <dgm:cxn modelId="{7FA27127-0BB4-4878-86E5-ED1C8B952451}" type="presOf" srcId="{A13F811C-80E2-460B-BEF6-458352FAFADA}" destId="{0E7D031D-8689-477C-8F15-B5B2D5D6E7CA}" srcOrd="0" destOrd="0" presId="urn:microsoft.com/office/officeart/2008/layout/VerticalCurvedList"/>
    <dgm:cxn modelId="{CD384A32-CA0C-4EF0-9D4A-160711D62D64}" type="presOf" srcId="{F2F8FAC1-5BAF-46D8-BA9A-FFB8D1A7D70C}" destId="{E01CA18B-4864-446D-A1B5-D241FC0C642D}" srcOrd="0" destOrd="0" presId="urn:microsoft.com/office/officeart/2008/layout/VerticalCurvedList"/>
    <dgm:cxn modelId="{73FF9838-DB99-443E-8BC0-596B4BCBC244}" type="presOf" srcId="{766B2C72-F43C-4BFD-BB1C-833DC267D43B}" destId="{602363D3-934D-45C6-AB43-CF820B42B62D}" srcOrd="0" destOrd="0" presId="urn:microsoft.com/office/officeart/2008/layout/VerticalCurvedList"/>
    <dgm:cxn modelId="{5A00AD5E-2611-4A6D-93D4-5DEB851D22A2}" type="presOf" srcId="{405BF720-AE99-44EF-8C30-E039CC0CAA0C}" destId="{7E4F5A8E-AEC2-4C9A-9BDB-DF02662169DE}" srcOrd="0" destOrd="0" presId="urn:microsoft.com/office/officeart/2008/layout/VerticalCurvedList"/>
    <dgm:cxn modelId="{48D4BC6F-39C0-4FC7-857F-B1071AF17DA8}" srcId="{F2F8FAC1-5BAF-46D8-BA9A-FFB8D1A7D70C}" destId="{766B2C72-F43C-4BFD-BB1C-833DC267D43B}" srcOrd="2" destOrd="0" parTransId="{C74BB264-06DF-4D4F-B28E-3A35CCDFFA25}" sibTransId="{B411D6C3-73D2-4A05-8400-B3F2F8F29A14}"/>
    <dgm:cxn modelId="{BAD61B70-BEAE-490F-B60C-6007569F7223}" srcId="{F2F8FAC1-5BAF-46D8-BA9A-FFB8D1A7D70C}" destId="{DCC6E6D6-8EB6-404B-BF98-F93924800311}" srcOrd="4" destOrd="0" parTransId="{44A5E9F5-DF57-4656-8F5A-A6011973E79D}" sibTransId="{0202289F-7ECF-40F4-8FE2-0EC962DDAE4D}"/>
    <dgm:cxn modelId="{862FEF55-9E00-45C6-BCE5-37FB1802364E}" srcId="{F2F8FAC1-5BAF-46D8-BA9A-FFB8D1A7D70C}" destId="{A9221EAC-8F94-48CE-B019-628DD446201E}" srcOrd="0" destOrd="0" parTransId="{6FA363DB-D868-45D9-96A1-DA5EE4BD4C3D}" sibTransId="{496DFAC7-D70E-4309-B481-CFF2345A456B}"/>
    <dgm:cxn modelId="{BC366686-71A4-46D5-9DD6-AAD4E1C3672C}" srcId="{F2F8FAC1-5BAF-46D8-BA9A-FFB8D1A7D70C}" destId="{405BF720-AE99-44EF-8C30-E039CC0CAA0C}" srcOrd="3" destOrd="0" parTransId="{C27806D9-A064-4392-9172-F2FCF24B08EB}" sibTransId="{E44D087A-0230-428C-B035-651A2E963822}"/>
    <dgm:cxn modelId="{CB6A02D4-757F-4BEF-9791-13C6CEDAA9C9}" type="presOf" srcId="{496DFAC7-D70E-4309-B481-CFF2345A456B}" destId="{A9CD773E-A42F-4DB7-B740-59C66B893A30}" srcOrd="0" destOrd="0" presId="urn:microsoft.com/office/officeart/2008/layout/VerticalCurvedList"/>
    <dgm:cxn modelId="{6E0B0ADA-ACBB-49B0-B465-34EC8ACA7026}" srcId="{F2F8FAC1-5BAF-46D8-BA9A-FFB8D1A7D70C}" destId="{A13F811C-80E2-460B-BEF6-458352FAFADA}" srcOrd="1" destOrd="0" parTransId="{8819A4E3-C8EA-4B9E-BC5F-37628122EAFB}" sibTransId="{0786C223-B8FD-415C-A4FE-8485A9DF328D}"/>
    <dgm:cxn modelId="{4D891EEA-E5D6-4CBF-8FE9-DC5BEE519B17}" type="presOf" srcId="{DCC6E6D6-8EB6-404B-BF98-F93924800311}" destId="{720639A9-AE72-4AC2-91EC-4CBB3DCEDFEE}" srcOrd="0" destOrd="0" presId="urn:microsoft.com/office/officeart/2008/layout/VerticalCurvedList"/>
    <dgm:cxn modelId="{2D10B8F1-D290-4E5D-88F0-FB27FA06E453}" type="presOf" srcId="{A9221EAC-8F94-48CE-B019-628DD446201E}" destId="{F629B672-25C6-4823-8DED-01CCD90E0EA2}" srcOrd="0" destOrd="0" presId="urn:microsoft.com/office/officeart/2008/layout/VerticalCurvedList"/>
    <dgm:cxn modelId="{CF709811-2C85-4D2F-AC89-7ED7A9EB8050}" type="presParOf" srcId="{E01CA18B-4864-446D-A1B5-D241FC0C642D}" destId="{DAA15D5B-0BDF-47E7-A583-BA8E1182AF69}" srcOrd="0" destOrd="0" presId="urn:microsoft.com/office/officeart/2008/layout/VerticalCurvedList"/>
    <dgm:cxn modelId="{CA414936-CD71-4D5F-A7E5-929CDCA549A6}" type="presParOf" srcId="{DAA15D5B-0BDF-47E7-A583-BA8E1182AF69}" destId="{E8C2F5F4-7145-4E90-8F10-06F99EF04A6C}" srcOrd="0" destOrd="0" presId="urn:microsoft.com/office/officeart/2008/layout/VerticalCurvedList"/>
    <dgm:cxn modelId="{56327F77-FD5A-496B-B8A4-E494A5693F57}" type="presParOf" srcId="{E8C2F5F4-7145-4E90-8F10-06F99EF04A6C}" destId="{7B2D580B-ACEE-4859-877F-8804324A6751}" srcOrd="0" destOrd="0" presId="urn:microsoft.com/office/officeart/2008/layout/VerticalCurvedList"/>
    <dgm:cxn modelId="{AE893542-9B0A-486F-987E-FF3ED395F43A}" type="presParOf" srcId="{E8C2F5F4-7145-4E90-8F10-06F99EF04A6C}" destId="{A9CD773E-A42F-4DB7-B740-59C66B893A30}" srcOrd="1" destOrd="0" presId="urn:microsoft.com/office/officeart/2008/layout/VerticalCurvedList"/>
    <dgm:cxn modelId="{833FEA01-2960-4634-811D-AE6691C3C716}" type="presParOf" srcId="{E8C2F5F4-7145-4E90-8F10-06F99EF04A6C}" destId="{417A4CA9-2461-4EB3-A908-0A6C5788C322}" srcOrd="2" destOrd="0" presId="urn:microsoft.com/office/officeart/2008/layout/VerticalCurvedList"/>
    <dgm:cxn modelId="{96E5DE50-2A47-4C2F-96F7-E6B522A37ECD}" type="presParOf" srcId="{E8C2F5F4-7145-4E90-8F10-06F99EF04A6C}" destId="{51C5795C-E83F-4338-A2CC-162434CD2D40}" srcOrd="3" destOrd="0" presId="urn:microsoft.com/office/officeart/2008/layout/VerticalCurvedList"/>
    <dgm:cxn modelId="{929CA39D-5917-4C93-9ED6-A7AE765DD250}" type="presParOf" srcId="{DAA15D5B-0BDF-47E7-A583-BA8E1182AF69}" destId="{F629B672-25C6-4823-8DED-01CCD90E0EA2}" srcOrd="1" destOrd="0" presId="urn:microsoft.com/office/officeart/2008/layout/VerticalCurvedList"/>
    <dgm:cxn modelId="{EF30CD5D-A60E-4BC4-96F5-6DDF9FF53B3F}" type="presParOf" srcId="{DAA15D5B-0BDF-47E7-A583-BA8E1182AF69}" destId="{601809FD-D5CD-49B4-B909-6C7373C138F9}" srcOrd="2" destOrd="0" presId="urn:microsoft.com/office/officeart/2008/layout/VerticalCurvedList"/>
    <dgm:cxn modelId="{2AEA1141-B083-47AB-A5D8-6D5B53A2ED24}" type="presParOf" srcId="{601809FD-D5CD-49B4-B909-6C7373C138F9}" destId="{CF71116C-650D-4FD0-9AB1-700ACCC88ACF}" srcOrd="0" destOrd="0" presId="urn:microsoft.com/office/officeart/2008/layout/VerticalCurvedList"/>
    <dgm:cxn modelId="{911C7C19-D4F6-4EB4-92BE-D18B1FF6A635}" type="presParOf" srcId="{DAA15D5B-0BDF-47E7-A583-BA8E1182AF69}" destId="{0E7D031D-8689-477C-8F15-B5B2D5D6E7CA}" srcOrd="3" destOrd="0" presId="urn:microsoft.com/office/officeart/2008/layout/VerticalCurvedList"/>
    <dgm:cxn modelId="{677FB416-06A8-4D43-A7A4-4EED3DC9B8D3}" type="presParOf" srcId="{DAA15D5B-0BDF-47E7-A583-BA8E1182AF69}" destId="{A1537C03-F4ED-46E5-9D42-10B7D353F683}" srcOrd="4" destOrd="0" presId="urn:microsoft.com/office/officeart/2008/layout/VerticalCurvedList"/>
    <dgm:cxn modelId="{B33E93B4-342E-4F02-B9D3-73FF3ED1AD43}" type="presParOf" srcId="{A1537C03-F4ED-46E5-9D42-10B7D353F683}" destId="{08AC5F5D-0617-4217-9630-5CAD4CD5E46C}" srcOrd="0" destOrd="0" presId="urn:microsoft.com/office/officeart/2008/layout/VerticalCurvedList"/>
    <dgm:cxn modelId="{3D98B9AF-FD21-4E60-833F-DB5FDCA31AFD}" type="presParOf" srcId="{DAA15D5B-0BDF-47E7-A583-BA8E1182AF69}" destId="{602363D3-934D-45C6-AB43-CF820B42B62D}" srcOrd="5" destOrd="0" presId="urn:microsoft.com/office/officeart/2008/layout/VerticalCurvedList"/>
    <dgm:cxn modelId="{441D203A-6901-488E-AB92-A4BBE438E722}" type="presParOf" srcId="{DAA15D5B-0BDF-47E7-A583-BA8E1182AF69}" destId="{85A9DE24-8DB8-4F4D-9825-DA0B128971C5}" srcOrd="6" destOrd="0" presId="urn:microsoft.com/office/officeart/2008/layout/VerticalCurvedList"/>
    <dgm:cxn modelId="{2CF2E2D9-3F7C-41AA-862E-2C46F6D10BD5}" type="presParOf" srcId="{85A9DE24-8DB8-4F4D-9825-DA0B128971C5}" destId="{D59DEF86-569A-44DF-8A9C-F27A5829993A}" srcOrd="0" destOrd="0" presId="urn:microsoft.com/office/officeart/2008/layout/VerticalCurvedList"/>
    <dgm:cxn modelId="{FFA1EA59-E09C-4E32-8C64-49799620D1F1}" type="presParOf" srcId="{DAA15D5B-0BDF-47E7-A583-BA8E1182AF69}" destId="{7E4F5A8E-AEC2-4C9A-9BDB-DF02662169DE}" srcOrd="7" destOrd="0" presId="urn:microsoft.com/office/officeart/2008/layout/VerticalCurvedList"/>
    <dgm:cxn modelId="{94E77DF2-8CA9-4147-B863-466A41229BF2}" type="presParOf" srcId="{DAA15D5B-0BDF-47E7-A583-BA8E1182AF69}" destId="{594057C1-8272-4CD5-9E83-27674B8017A7}" srcOrd="8" destOrd="0" presId="urn:microsoft.com/office/officeart/2008/layout/VerticalCurvedList"/>
    <dgm:cxn modelId="{B366824D-947E-439A-9E78-46B0B251401A}" type="presParOf" srcId="{594057C1-8272-4CD5-9E83-27674B8017A7}" destId="{69B54B33-D13A-401D-B41F-7DF08BD0A4A4}" srcOrd="0" destOrd="0" presId="urn:microsoft.com/office/officeart/2008/layout/VerticalCurvedList"/>
    <dgm:cxn modelId="{75A353AD-2BE6-4F03-995C-407F86046FEC}" type="presParOf" srcId="{DAA15D5B-0BDF-47E7-A583-BA8E1182AF69}" destId="{720639A9-AE72-4AC2-91EC-4CBB3DCEDFEE}" srcOrd="9" destOrd="0" presId="urn:microsoft.com/office/officeart/2008/layout/VerticalCurvedList"/>
    <dgm:cxn modelId="{0D61DC9E-681C-4642-B358-C740DFA0A5E8}" type="presParOf" srcId="{DAA15D5B-0BDF-47E7-A583-BA8E1182AF69}" destId="{E185AD3A-5D4B-460A-9D91-4D398BFADE07}" srcOrd="10" destOrd="0" presId="urn:microsoft.com/office/officeart/2008/layout/VerticalCurvedList"/>
    <dgm:cxn modelId="{D67D60A7-055B-4318-9B06-3CB286820DB4}" type="presParOf" srcId="{E185AD3A-5D4B-460A-9D91-4D398BFADE07}" destId="{D18E5DE0-D3EC-4373-AB25-916E621612AE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0C75045-A1D8-464C-9DA3-1A2C3D6FA35A}" type="doc">
      <dgm:prSet loTypeId="urn:microsoft.com/office/officeart/2005/8/layout/venn2" loCatId="relationship" qsTypeId="urn:microsoft.com/office/officeart/2005/8/quickstyle/3d4#2" qsCatId="3D" csTypeId="urn:microsoft.com/office/officeart/2005/8/colors/accent1_2#2" csCatId="accent1" phldr="1"/>
      <dgm:spPr/>
      <dgm:t>
        <a:bodyPr/>
        <a:lstStyle/>
        <a:p>
          <a:endParaRPr lang="en-US"/>
        </a:p>
      </dgm:t>
    </dgm:pt>
    <dgm:pt modelId="{769AD2E8-85C4-4764-9497-3DD559B81A00}">
      <dgm:prSet phldrT="[Text]"/>
      <dgm:spPr>
        <a:solidFill>
          <a:srgbClr val="F7CA09"/>
        </a:solidFill>
      </dgm:spPr>
      <dgm:t>
        <a:bodyPr/>
        <a:lstStyle/>
        <a:p>
          <a:r>
            <a:rPr lang="en-US" b="1" dirty="0"/>
            <a:t>600M</a:t>
          </a:r>
        </a:p>
      </dgm:t>
    </dgm:pt>
    <dgm:pt modelId="{468A6373-A07A-411B-88F4-7F215ED7829F}" type="parTrans" cxnId="{172B2D8F-7AE8-45B9-B260-534214A07E40}">
      <dgm:prSet/>
      <dgm:spPr/>
      <dgm:t>
        <a:bodyPr/>
        <a:lstStyle/>
        <a:p>
          <a:endParaRPr lang="en-US"/>
        </a:p>
      </dgm:t>
    </dgm:pt>
    <dgm:pt modelId="{DB404614-0686-47DA-BCEF-2D6BEF1B5361}" type="sibTrans" cxnId="{172B2D8F-7AE8-45B9-B260-534214A07E40}">
      <dgm:prSet/>
      <dgm:spPr/>
      <dgm:t>
        <a:bodyPr/>
        <a:lstStyle/>
        <a:p>
          <a:endParaRPr lang="en-US"/>
        </a:p>
      </dgm:t>
    </dgm:pt>
    <dgm:pt modelId="{C2BF5EBD-236D-429F-80FD-D6E5B4F0EBC6}">
      <dgm:prSet phldrT="[Text]"/>
      <dgm:spPr/>
      <dgm:t>
        <a:bodyPr/>
        <a:lstStyle/>
        <a:p>
          <a:r>
            <a:rPr lang="en-US" b="1" dirty="0"/>
            <a:t>120M</a:t>
          </a:r>
        </a:p>
      </dgm:t>
    </dgm:pt>
    <dgm:pt modelId="{73AB4FCD-F36C-4D52-91A0-2F6150134166}" type="parTrans" cxnId="{451D21B5-C028-49B5-90DF-E69A808A656A}">
      <dgm:prSet/>
      <dgm:spPr/>
      <dgm:t>
        <a:bodyPr/>
        <a:lstStyle/>
        <a:p>
          <a:endParaRPr lang="en-US"/>
        </a:p>
      </dgm:t>
    </dgm:pt>
    <dgm:pt modelId="{C119695C-FFC5-42E2-B457-91FD1E6B4BD1}" type="sibTrans" cxnId="{451D21B5-C028-49B5-90DF-E69A808A656A}">
      <dgm:prSet/>
      <dgm:spPr/>
      <dgm:t>
        <a:bodyPr/>
        <a:lstStyle/>
        <a:p>
          <a:endParaRPr lang="en-US"/>
        </a:p>
      </dgm:t>
    </dgm:pt>
    <dgm:pt modelId="{4F11AD09-5E13-4A95-97E7-CB3DFFFE91EF}">
      <dgm:prSet phldrT="[Text]"/>
      <dgm:spPr>
        <a:solidFill>
          <a:srgbClr val="92D050"/>
        </a:solidFill>
      </dgm:spPr>
      <dgm:t>
        <a:bodyPr/>
        <a:lstStyle/>
        <a:p>
          <a:r>
            <a:rPr lang="en-US" b="1" dirty="0"/>
            <a:t>12M</a:t>
          </a:r>
        </a:p>
      </dgm:t>
    </dgm:pt>
    <dgm:pt modelId="{902F36AF-E3AB-4626-AE38-0B3E45BFF950}" type="parTrans" cxnId="{181B8EDF-54FD-47C1-9CDB-9976AFA20B76}">
      <dgm:prSet/>
      <dgm:spPr/>
      <dgm:t>
        <a:bodyPr/>
        <a:lstStyle/>
        <a:p>
          <a:endParaRPr lang="en-US"/>
        </a:p>
      </dgm:t>
    </dgm:pt>
    <dgm:pt modelId="{57E02FB4-8B9F-4CB8-9C1D-31F6C569CEFB}" type="sibTrans" cxnId="{181B8EDF-54FD-47C1-9CDB-9976AFA20B76}">
      <dgm:prSet/>
      <dgm:spPr/>
      <dgm:t>
        <a:bodyPr/>
        <a:lstStyle/>
        <a:p>
          <a:endParaRPr lang="en-US"/>
        </a:p>
      </dgm:t>
    </dgm:pt>
    <dgm:pt modelId="{895BC8BD-2457-4F6C-BBC7-E28B9B74DDE6}" type="pres">
      <dgm:prSet presAssocID="{A0C75045-A1D8-464C-9DA3-1A2C3D6FA35A}" presName="Name0" presStyleCnt="0">
        <dgm:presLayoutVars>
          <dgm:chMax val="7"/>
          <dgm:resizeHandles val="exact"/>
        </dgm:presLayoutVars>
      </dgm:prSet>
      <dgm:spPr/>
    </dgm:pt>
    <dgm:pt modelId="{8439AB24-1A61-4E18-943A-60E2B53B744E}" type="pres">
      <dgm:prSet presAssocID="{A0C75045-A1D8-464C-9DA3-1A2C3D6FA35A}" presName="comp1" presStyleCnt="0"/>
      <dgm:spPr/>
    </dgm:pt>
    <dgm:pt modelId="{6CAB0D16-F674-4DA9-9EA3-6B0DEBDF49E2}" type="pres">
      <dgm:prSet presAssocID="{A0C75045-A1D8-464C-9DA3-1A2C3D6FA35A}" presName="circle1" presStyleLbl="node1" presStyleIdx="0" presStyleCnt="3" custLinFactNeighborX="1521" custLinFactNeighborY="5421"/>
      <dgm:spPr/>
    </dgm:pt>
    <dgm:pt modelId="{1B6EAF6F-5E23-43BA-98CE-0BD373A1A6E4}" type="pres">
      <dgm:prSet presAssocID="{A0C75045-A1D8-464C-9DA3-1A2C3D6FA35A}" presName="c1text" presStyleLbl="node1" presStyleIdx="0" presStyleCnt="3">
        <dgm:presLayoutVars>
          <dgm:bulletEnabled val="1"/>
        </dgm:presLayoutVars>
      </dgm:prSet>
      <dgm:spPr/>
    </dgm:pt>
    <dgm:pt modelId="{9097293A-A5FA-4E73-893B-6F96578A9CC1}" type="pres">
      <dgm:prSet presAssocID="{A0C75045-A1D8-464C-9DA3-1A2C3D6FA35A}" presName="comp2" presStyleCnt="0"/>
      <dgm:spPr/>
    </dgm:pt>
    <dgm:pt modelId="{3F65763F-B8F4-4CFB-9AF4-9E0C3DA7576E}" type="pres">
      <dgm:prSet presAssocID="{A0C75045-A1D8-464C-9DA3-1A2C3D6FA35A}" presName="circle2" presStyleLbl="node1" presStyleIdx="1" presStyleCnt="3" custLinFactNeighborY="325"/>
      <dgm:spPr/>
    </dgm:pt>
    <dgm:pt modelId="{23DBAA8D-3EED-4680-8557-92C89B885FDB}" type="pres">
      <dgm:prSet presAssocID="{A0C75045-A1D8-464C-9DA3-1A2C3D6FA35A}" presName="c2text" presStyleLbl="node1" presStyleIdx="1" presStyleCnt="3">
        <dgm:presLayoutVars>
          <dgm:bulletEnabled val="1"/>
        </dgm:presLayoutVars>
      </dgm:prSet>
      <dgm:spPr/>
    </dgm:pt>
    <dgm:pt modelId="{781764AD-1B78-4D4F-B14B-032F60EDEB14}" type="pres">
      <dgm:prSet presAssocID="{A0C75045-A1D8-464C-9DA3-1A2C3D6FA35A}" presName="comp3" presStyleCnt="0"/>
      <dgm:spPr/>
    </dgm:pt>
    <dgm:pt modelId="{A2D42EF0-E5CE-45D8-82C0-5140D2CC3D52}" type="pres">
      <dgm:prSet presAssocID="{A0C75045-A1D8-464C-9DA3-1A2C3D6FA35A}" presName="circle3" presStyleLbl="node1" presStyleIdx="2" presStyleCnt="3"/>
      <dgm:spPr/>
    </dgm:pt>
    <dgm:pt modelId="{00481312-E3BE-4D9C-988D-D5BA061C2CED}" type="pres">
      <dgm:prSet presAssocID="{A0C75045-A1D8-464C-9DA3-1A2C3D6FA35A}" presName="c3text" presStyleLbl="node1" presStyleIdx="2" presStyleCnt="3">
        <dgm:presLayoutVars>
          <dgm:bulletEnabled val="1"/>
        </dgm:presLayoutVars>
      </dgm:prSet>
      <dgm:spPr/>
    </dgm:pt>
  </dgm:ptLst>
  <dgm:cxnLst>
    <dgm:cxn modelId="{EE677A29-9F50-4983-9726-E25FAAF108DD}" type="presOf" srcId="{4F11AD09-5E13-4A95-97E7-CB3DFFFE91EF}" destId="{A2D42EF0-E5CE-45D8-82C0-5140D2CC3D52}" srcOrd="0" destOrd="0" presId="urn:microsoft.com/office/officeart/2005/8/layout/venn2"/>
    <dgm:cxn modelId="{80AB706E-5D29-4DD5-B71F-F225816AB225}" type="presOf" srcId="{4F11AD09-5E13-4A95-97E7-CB3DFFFE91EF}" destId="{00481312-E3BE-4D9C-988D-D5BA061C2CED}" srcOrd="1" destOrd="0" presId="urn:microsoft.com/office/officeart/2005/8/layout/venn2"/>
    <dgm:cxn modelId="{121EC352-9763-449A-AA13-5428500E0BEA}" type="presOf" srcId="{A0C75045-A1D8-464C-9DA3-1A2C3D6FA35A}" destId="{895BC8BD-2457-4F6C-BBC7-E28B9B74DDE6}" srcOrd="0" destOrd="0" presId="urn:microsoft.com/office/officeart/2005/8/layout/venn2"/>
    <dgm:cxn modelId="{172B2D8F-7AE8-45B9-B260-534214A07E40}" srcId="{A0C75045-A1D8-464C-9DA3-1A2C3D6FA35A}" destId="{769AD2E8-85C4-4764-9497-3DD559B81A00}" srcOrd="0" destOrd="0" parTransId="{468A6373-A07A-411B-88F4-7F215ED7829F}" sibTransId="{DB404614-0686-47DA-BCEF-2D6BEF1B5361}"/>
    <dgm:cxn modelId="{FC14C9AC-181B-4954-A743-3AC2605F64F9}" type="presOf" srcId="{769AD2E8-85C4-4764-9497-3DD559B81A00}" destId="{1B6EAF6F-5E23-43BA-98CE-0BD373A1A6E4}" srcOrd="1" destOrd="0" presId="urn:microsoft.com/office/officeart/2005/8/layout/venn2"/>
    <dgm:cxn modelId="{451D21B5-C028-49B5-90DF-E69A808A656A}" srcId="{A0C75045-A1D8-464C-9DA3-1A2C3D6FA35A}" destId="{C2BF5EBD-236D-429F-80FD-D6E5B4F0EBC6}" srcOrd="1" destOrd="0" parTransId="{73AB4FCD-F36C-4D52-91A0-2F6150134166}" sibTransId="{C119695C-FFC5-42E2-B457-91FD1E6B4BD1}"/>
    <dgm:cxn modelId="{668AB4C6-6856-4BBF-80DC-21C5A00B4FE7}" type="presOf" srcId="{769AD2E8-85C4-4764-9497-3DD559B81A00}" destId="{6CAB0D16-F674-4DA9-9EA3-6B0DEBDF49E2}" srcOrd="0" destOrd="0" presId="urn:microsoft.com/office/officeart/2005/8/layout/venn2"/>
    <dgm:cxn modelId="{1743B5CE-848D-4A70-BAC3-FFA0327E5FC6}" type="presOf" srcId="{C2BF5EBD-236D-429F-80FD-D6E5B4F0EBC6}" destId="{23DBAA8D-3EED-4680-8557-92C89B885FDB}" srcOrd="1" destOrd="0" presId="urn:microsoft.com/office/officeart/2005/8/layout/venn2"/>
    <dgm:cxn modelId="{181B8EDF-54FD-47C1-9CDB-9976AFA20B76}" srcId="{A0C75045-A1D8-464C-9DA3-1A2C3D6FA35A}" destId="{4F11AD09-5E13-4A95-97E7-CB3DFFFE91EF}" srcOrd="2" destOrd="0" parTransId="{902F36AF-E3AB-4626-AE38-0B3E45BFF950}" sibTransId="{57E02FB4-8B9F-4CB8-9C1D-31F6C569CEFB}"/>
    <dgm:cxn modelId="{B14BFDED-F031-4280-AB04-AD52B6B03271}" type="presOf" srcId="{C2BF5EBD-236D-429F-80FD-D6E5B4F0EBC6}" destId="{3F65763F-B8F4-4CFB-9AF4-9E0C3DA7576E}" srcOrd="0" destOrd="0" presId="urn:microsoft.com/office/officeart/2005/8/layout/venn2"/>
    <dgm:cxn modelId="{731B0C59-71F8-461A-BF42-904EF2B18588}" type="presParOf" srcId="{895BC8BD-2457-4F6C-BBC7-E28B9B74DDE6}" destId="{8439AB24-1A61-4E18-943A-60E2B53B744E}" srcOrd="0" destOrd="0" presId="urn:microsoft.com/office/officeart/2005/8/layout/venn2"/>
    <dgm:cxn modelId="{162DFE54-8D78-42DD-8712-AE1CC142F133}" type="presParOf" srcId="{8439AB24-1A61-4E18-943A-60E2B53B744E}" destId="{6CAB0D16-F674-4DA9-9EA3-6B0DEBDF49E2}" srcOrd="0" destOrd="0" presId="urn:microsoft.com/office/officeart/2005/8/layout/venn2"/>
    <dgm:cxn modelId="{BC07E326-359D-4566-BB1D-6D19639F2A9E}" type="presParOf" srcId="{8439AB24-1A61-4E18-943A-60E2B53B744E}" destId="{1B6EAF6F-5E23-43BA-98CE-0BD373A1A6E4}" srcOrd="1" destOrd="0" presId="urn:microsoft.com/office/officeart/2005/8/layout/venn2"/>
    <dgm:cxn modelId="{0FBCC560-265C-4BC3-A944-8A4DD25BBF59}" type="presParOf" srcId="{895BC8BD-2457-4F6C-BBC7-E28B9B74DDE6}" destId="{9097293A-A5FA-4E73-893B-6F96578A9CC1}" srcOrd="1" destOrd="0" presId="urn:microsoft.com/office/officeart/2005/8/layout/venn2"/>
    <dgm:cxn modelId="{D90C97DB-5944-4BBF-9C72-54F1F73C7607}" type="presParOf" srcId="{9097293A-A5FA-4E73-893B-6F96578A9CC1}" destId="{3F65763F-B8F4-4CFB-9AF4-9E0C3DA7576E}" srcOrd="0" destOrd="0" presId="urn:microsoft.com/office/officeart/2005/8/layout/venn2"/>
    <dgm:cxn modelId="{C50F66D7-C5B2-47E4-A37E-1F323FA7CACF}" type="presParOf" srcId="{9097293A-A5FA-4E73-893B-6F96578A9CC1}" destId="{23DBAA8D-3EED-4680-8557-92C89B885FDB}" srcOrd="1" destOrd="0" presId="urn:microsoft.com/office/officeart/2005/8/layout/venn2"/>
    <dgm:cxn modelId="{5A0DA97D-1814-48D2-BDBA-B80338B13740}" type="presParOf" srcId="{895BC8BD-2457-4F6C-BBC7-E28B9B74DDE6}" destId="{781764AD-1B78-4D4F-B14B-032F60EDEB14}" srcOrd="2" destOrd="0" presId="urn:microsoft.com/office/officeart/2005/8/layout/venn2"/>
    <dgm:cxn modelId="{A2DEAC9C-F107-4702-B326-A7D095D5D01E}" type="presParOf" srcId="{781764AD-1B78-4D4F-B14B-032F60EDEB14}" destId="{A2D42EF0-E5CE-45D8-82C0-5140D2CC3D52}" srcOrd="0" destOrd="0" presId="urn:microsoft.com/office/officeart/2005/8/layout/venn2"/>
    <dgm:cxn modelId="{1A60BC98-CBE9-4B1B-950A-32CF85FE7D36}" type="presParOf" srcId="{781764AD-1B78-4D4F-B14B-032F60EDEB14}" destId="{00481312-E3BE-4D9C-988D-D5BA061C2CED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E06BFD-3D42-48AC-AF9E-694FF2D74D11}">
      <dsp:nvSpPr>
        <dsp:cNvPr id="0" name=""/>
        <dsp:cNvSpPr/>
      </dsp:nvSpPr>
      <dsp:spPr>
        <a:xfrm>
          <a:off x="0" y="4648731"/>
          <a:ext cx="10443491" cy="0"/>
        </a:xfrm>
        <a:prstGeom prst="line">
          <a:avLst/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64F4845-2591-471D-85CD-2378D9801B8D}">
      <dsp:nvSpPr>
        <dsp:cNvPr id="0" name=""/>
        <dsp:cNvSpPr/>
      </dsp:nvSpPr>
      <dsp:spPr>
        <a:xfrm>
          <a:off x="0" y="3074214"/>
          <a:ext cx="10443491" cy="0"/>
        </a:xfrm>
        <a:prstGeom prst="line">
          <a:avLst/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F5A3294-7FA5-4C30-866C-7E5EE154223A}">
      <dsp:nvSpPr>
        <dsp:cNvPr id="0" name=""/>
        <dsp:cNvSpPr/>
      </dsp:nvSpPr>
      <dsp:spPr>
        <a:xfrm>
          <a:off x="0" y="1499696"/>
          <a:ext cx="10443491" cy="0"/>
        </a:xfrm>
        <a:prstGeom prst="line">
          <a:avLst/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B24CBD4-9F2E-4EE0-B82F-0B4178101035}">
      <dsp:nvSpPr>
        <dsp:cNvPr id="0" name=""/>
        <dsp:cNvSpPr/>
      </dsp:nvSpPr>
      <dsp:spPr>
        <a:xfrm>
          <a:off x="2970840" y="156"/>
          <a:ext cx="7217118" cy="14995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b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Congenial Light" panose="02000503040000020004" pitchFamily="2" charset="0"/>
              <a:cs typeface="+mn-lt"/>
            </a:rPr>
            <a:t>To create second life lithium-ion battery packs and oth</a:t>
          </a:r>
          <a:r>
            <a:rPr lang="en-US" sz="2400" kern="1200" dirty="0">
              <a:latin typeface="Congenial Light" panose="02000503040000020004" pitchFamily="2" charset="0"/>
            </a:rPr>
            <a:t>er accompanying technologies for solar applications targeting low income off-grid communities.</a:t>
          </a:r>
          <a:endParaRPr lang="nb-NO" sz="2400" kern="1200" dirty="0">
            <a:latin typeface="Congenial Light" panose="02000503040000020004" pitchFamily="2" charset="0"/>
          </a:endParaRPr>
        </a:p>
      </dsp:txBody>
      <dsp:txXfrm>
        <a:off x="2970840" y="156"/>
        <a:ext cx="7217118" cy="1499540"/>
      </dsp:txXfrm>
    </dsp:sp>
    <dsp:sp modelId="{D55A63EC-3CEC-4E08-80F5-A7C7C4C225C4}">
      <dsp:nvSpPr>
        <dsp:cNvPr id="0" name=""/>
        <dsp:cNvSpPr/>
      </dsp:nvSpPr>
      <dsp:spPr>
        <a:xfrm>
          <a:off x="0" y="156"/>
          <a:ext cx="2715307" cy="1499540"/>
        </a:xfrm>
        <a:prstGeom prst="round2SameRect">
          <a:avLst>
            <a:gd name="adj1" fmla="val 1667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latin typeface="Congenial Light" panose="02000503040000020004" pitchFamily="2" charset="0"/>
            </a:rPr>
            <a:t>Mission </a:t>
          </a:r>
          <a:endParaRPr lang="nb-NO" sz="2400" kern="1200" dirty="0">
            <a:latin typeface="Congenial Light" panose="02000503040000020004" pitchFamily="2" charset="0"/>
          </a:endParaRPr>
        </a:p>
      </dsp:txBody>
      <dsp:txXfrm>
        <a:off x="73215" y="73371"/>
        <a:ext cx="2568877" cy="1426325"/>
      </dsp:txXfrm>
    </dsp:sp>
    <dsp:sp modelId="{DB190CDA-B232-460E-A46B-3BB0619BF8FB}">
      <dsp:nvSpPr>
        <dsp:cNvPr id="0" name=""/>
        <dsp:cNvSpPr/>
      </dsp:nvSpPr>
      <dsp:spPr>
        <a:xfrm>
          <a:off x="2970840" y="1574673"/>
          <a:ext cx="7217118" cy="14995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b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Congenial Light" panose="02000503040000020004" pitchFamily="2" charset="0"/>
            </a:rPr>
            <a:t>To empower livelihood through clean and affordable energy.</a:t>
          </a:r>
          <a:endParaRPr lang="nb-NO" sz="2400" kern="1200" dirty="0">
            <a:latin typeface="Congenial Light" panose="02000503040000020004" pitchFamily="2" charset="0"/>
          </a:endParaRPr>
        </a:p>
      </dsp:txBody>
      <dsp:txXfrm>
        <a:off x="2970840" y="1574673"/>
        <a:ext cx="7217118" cy="1499540"/>
      </dsp:txXfrm>
    </dsp:sp>
    <dsp:sp modelId="{B6A6DE5E-3249-451C-A5C6-216526C750F6}">
      <dsp:nvSpPr>
        <dsp:cNvPr id="0" name=""/>
        <dsp:cNvSpPr/>
      </dsp:nvSpPr>
      <dsp:spPr>
        <a:xfrm>
          <a:off x="0" y="1574673"/>
          <a:ext cx="2715307" cy="1499540"/>
        </a:xfrm>
        <a:prstGeom prst="round2SameRect">
          <a:avLst>
            <a:gd name="adj1" fmla="val 1667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latin typeface="Congenial Light" panose="02000503040000020004" pitchFamily="2" charset="0"/>
            </a:rPr>
            <a:t>Vision</a:t>
          </a:r>
          <a:endParaRPr lang="nb-NO" sz="2400" kern="1200" dirty="0">
            <a:latin typeface="Congenial Light" panose="02000503040000020004" pitchFamily="2" charset="0"/>
          </a:endParaRPr>
        </a:p>
      </dsp:txBody>
      <dsp:txXfrm>
        <a:off x="73215" y="1647888"/>
        <a:ext cx="2568877" cy="1426325"/>
      </dsp:txXfrm>
    </dsp:sp>
    <dsp:sp modelId="{3A47ED0C-84AC-4891-9448-21A389D83D44}">
      <dsp:nvSpPr>
        <dsp:cNvPr id="0" name=""/>
        <dsp:cNvSpPr/>
      </dsp:nvSpPr>
      <dsp:spPr>
        <a:xfrm>
          <a:off x="2970840" y="3149191"/>
          <a:ext cx="7217118" cy="14995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b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Congenial Light" panose="02000503040000020004" pitchFamily="2" charset="0"/>
            </a:rPr>
            <a:t>Creating environmentally friendly renewable energy low-cost solutions to off-grid communities.</a:t>
          </a:r>
          <a:endParaRPr lang="nb-NO" sz="2400" kern="1200" dirty="0">
            <a:latin typeface="Congenial Light" panose="02000503040000020004" pitchFamily="2" charset="0"/>
          </a:endParaRPr>
        </a:p>
      </dsp:txBody>
      <dsp:txXfrm>
        <a:off x="2970840" y="3149191"/>
        <a:ext cx="7217118" cy="1499540"/>
      </dsp:txXfrm>
    </dsp:sp>
    <dsp:sp modelId="{01EDB2DE-B33A-46DF-AA3B-1DC4D6C5E4E5}">
      <dsp:nvSpPr>
        <dsp:cNvPr id="0" name=""/>
        <dsp:cNvSpPr/>
      </dsp:nvSpPr>
      <dsp:spPr>
        <a:xfrm>
          <a:off x="0" y="3149191"/>
          <a:ext cx="2715307" cy="1499540"/>
        </a:xfrm>
        <a:prstGeom prst="round2SameRect">
          <a:avLst>
            <a:gd name="adj1" fmla="val 1667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latin typeface="Congenial Light" panose="02000503040000020004" pitchFamily="2" charset="0"/>
            </a:rPr>
            <a:t>Overall goal </a:t>
          </a:r>
          <a:endParaRPr lang="nb-NO" sz="2400" kern="1200" dirty="0">
            <a:latin typeface="Congenial Light" panose="02000503040000020004" pitchFamily="2" charset="0"/>
          </a:endParaRPr>
        </a:p>
      </dsp:txBody>
      <dsp:txXfrm>
        <a:off x="73215" y="3222406"/>
        <a:ext cx="2568877" cy="142632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CD773E-A42F-4DB7-B740-59C66B893A30}">
      <dsp:nvSpPr>
        <dsp:cNvPr id="0" name=""/>
        <dsp:cNvSpPr/>
      </dsp:nvSpPr>
      <dsp:spPr>
        <a:xfrm>
          <a:off x="-6968479" y="-1065340"/>
          <a:ext cx="8293127" cy="8293127"/>
        </a:xfrm>
        <a:prstGeom prst="blockArc">
          <a:avLst>
            <a:gd name="adj1" fmla="val 18900000"/>
            <a:gd name="adj2" fmla="val 2700000"/>
            <a:gd name="adj3" fmla="val 26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629B672-25C6-4823-8DED-01CCD90E0EA2}">
      <dsp:nvSpPr>
        <dsp:cNvPr id="0" name=""/>
        <dsp:cNvSpPr/>
      </dsp:nvSpPr>
      <dsp:spPr>
        <a:xfrm>
          <a:off x="578447" y="385029"/>
          <a:ext cx="5734023" cy="77055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11626" tIns="101600" rIns="101600" bIns="1016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Durable</a:t>
          </a:r>
          <a:endParaRPr lang="nb-NO" sz="4000" kern="1200" dirty="0"/>
        </a:p>
      </dsp:txBody>
      <dsp:txXfrm>
        <a:off x="578447" y="385029"/>
        <a:ext cx="5734023" cy="770552"/>
      </dsp:txXfrm>
    </dsp:sp>
    <dsp:sp modelId="{CF71116C-650D-4FD0-9AB1-700ACCC88ACF}">
      <dsp:nvSpPr>
        <dsp:cNvPr id="0" name=""/>
        <dsp:cNvSpPr/>
      </dsp:nvSpPr>
      <dsp:spPr>
        <a:xfrm>
          <a:off x="96852" y="288710"/>
          <a:ext cx="963190" cy="96319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E7D031D-8689-477C-8F15-B5B2D5D6E7CA}">
      <dsp:nvSpPr>
        <dsp:cNvPr id="0" name=""/>
        <dsp:cNvSpPr/>
      </dsp:nvSpPr>
      <dsp:spPr>
        <a:xfrm>
          <a:off x="1130602" y="1540488"/>
          <a:ext cx="5181868" cy="77055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11626" tIns="101600" rIns="101600" bIns="1016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Repairable</a:t>
          </a:r>
          <a:endParaRPr lang="nb-NO" sz="4000" kern="1200" dirty="0"/>
        </a:p>
      </dsp:txBody>
      <dsp:txXfrm>
        <a:off x="1130602" y="1540488"/>
        <a:ext cx="5181868" cy="770552"/>
      </dsp:txXfrm>
    </dsp:sp>
    <dsp:sp modelId="{08AC5F5D-0617-4217-9630-5CAD4CD5E46C}">
      <dsp:nvSpPr>
        <dsp:cNvPr id="0" name=""/>
        <dsp:cNvSpPr/>
      </dsp:nvSpPr>
      <dsp:spPr>
        <a:xfrm>
          <a:off x="649007" y="1444169"/>
          <a:ext cx="963190" cy="96319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02363D3-934D-45C6-AB43-CF820B42B62D}">
      <dsp:nvSpPr>
        <dsp:cNvPr id="0" name=""/>
        <dsp:cNvSpPr/>
      </dsp:nvSpPr>
      <dsp:spPr>
        <a:xfrm>
          <a:off x="1300069" y="2695946"/>
          <a:ext cx="5012400" cy="77055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11626" tIns="101600" rIns="101600" bIns="1016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High efficiency</a:t>
          </a:r>
          <a:endParaRPr lang="nb-NO" sz="4000" kern="1200" dirty="0"/>
        </a:p>
      </dsp:txBody>
      <dsp:txXfrm>
        <a:off x="1300069" y="2695946"/>
        <a:ext cx="5012400" cy="770552"/>
      </dsp:txXfrm>
    </dsp:sp>
    <dsp:sp modelId="{D59DEF86-569A-44DF-8A9C-F27A5829993A}">
      <dsp:nvSpPr>
        <dsp:cNvPr id="0" name=""/>
        <dsp:cNvSpPr/>
      </dsp:nvSpPr>
      <dsp:spPr>
        <a:xfrm>
          <a:off x="818474" y="2599627"/>
          <a:ext cx="963190" cy="96319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E4F5A8E-AEC2-4C9A-9BDB-DF02662169DE}">
      <dsp:nvSpPr>
        <dsp:cNvPr id="0" name=""/>
        <dsp:cNvSpPr/>
      </dsp:nvSpPr>
      <dsp:spPr>
        <a:xfrm>
          <a:off x="1130602" y="3851405"/>
          <a:ext cx="5181868" cy="77055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11626" tIns="101600" rIns="101600" bIns="1016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Cost-friendly</a:t>
          </a:r>
          <a:endParaRPr lang="nb-NO" sz="4000" kern="1200" dirty="0"/>
        </a:p>
      </dsp:txBody>
      <dsp:txXfrm>
        <a:off x="1130602" y="3851405"/>
        <a:ext cx="5181868" cy="770552"/>
      </dsp:txXfrm>
    </dsp:sp>
    <dsp:sp modelId="{69B54B33-D13A-401D-B41F-7DF08BD0A4A4}">
      <dsp:nvSpPr>
        <dsp:cNvPr id="0" name=""/>
        <dsp:cNvSpPr/>
      </dsp:nvSpPr>
      <dsp:spPr>
        <a:xfrm>
          <a:off x="649007" y="3755086"/>
          <a:ext cx="963190" cy="96319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20639A9-AE72-4AC2-91EC-4CBB3DCEDFEE}">
      <dsp:nvSpPr>
        <dsp:cNvPr id="0" name=""/>
        <dsp:cNvSpPr/>
      </dsp:nvSpPr>
      <dsp:spPr>
        <a:xfrm>
          <a:off x="578447" y="5006864"/>
          <a:ext cx="5734023" cy="77055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11626" tIns="101600" rIns="101600" bIns="1016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Customizable</a:t>
          </a:r>
          <a:endParaRPr lang="nb-NO" sz="4000" kern="1200" dirty="0"/>
        </a:p>
      </dsp:txBody>
      <dsp:txXfrm>
        <a:off x="578447" y="5006864"/>
        <a:ext cx="5734023" cy="770552"/>
      </dsp:txXfrm>
    </dsp:sp>
    <dsp:sp modelId="{D18E5DE0-D3EC-4373-AB25-916E621612AE}">
      <dsp:nvSpPr>
        <dsp:cNvPr id="0" name=""/>
        <dsp:cNvSpPr/>
      </dsp:nvSpPr>
      <dsp:spPr>
        <a:xfrm>
          <a:off x="96852" y="4910545"/>
          <a:ext cx="963190" cy="96319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AB0D16-F674-4DA9-9EA3-6B0DEBDF49E2}">
      <dsp:nvSpPr>
        <dsp:cNvPr id="0" name=""/>
        <dsp:cNvSpPr/>
      </dsp:nvSpPr>
      <dsp:spPr bwMode="white">
        <a:xfrm>
          <a:off x="886594" y="0"/>
          <a:ext cx="3600790" cy="3600790"/>
        </a:xfrm>
        <a:prstGeom prst="ellipse">
          <a:avLst/>
        </a:prstGeom>
        <a:solidFill>
          <a:srgbClr val="F7CA09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/>
            <a:t>600M</a:t>
          </a:r>
        </a:p>
      </dsp:txBody>
      <dsp:txXfrm>
        <a:off x="2057750" y="180039"/>
        <a:ext cx="1258476" cy="540118"/>
      </dsp:txXfrm>
    </dsp:sp>
    <dsp:sp modelId="{3F65763F-B8F4-4CFB-9AF4-9E0C3DA7576E}">
      <dsp:nvSpPr>
        <dsp:cNvPr id="0" name=""/>
        <dsp:cNvSpPr/>
      </dsp:nvSpPr>
      <dsp:spPr bwMode="white">
        <a:xfrm>
          <a:off x="1281924" y="900197"/>
          <a:ext cx="2700592" cy="270059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/>
            <a:t>120M</a:t>
          </a:r>
        </a:p>
      </dsp:txBody>
      <dsp:txXfrm>
        <a:off x="2002982" y="1068984"/>
        <a:ext cx="1258476" cy="506361"/>
      </dsp:txXfrm>
    </dsp:sp>
    <dsp:sp modelId="{A2D42EF0-E5CE-45D8-82C0-5140D2CC3D52}">
      <dsp:nvSpPr>
        <dsp:cNvPr id="0" name=""/>
        <dsp:cNvSpPr/>
      </dsp:nvSpPr>
      <dsp:spPr bwMode="white">
        <a:xfrm>
          <a:off x="1732023" y="1800395"/>
          <a:ext cx="1800395" cy="1800395"/>
        </a:xfrm>
        <a:prstGeom prst="ellipse">
          <a:avLst/>
        </a:prstGeom>
        <a:solidFill>
          <a:srgbClr val="92D050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/>
            <a:t>12M</a:t>
          </a:r>
        </a:p>
      </dsp:txBody>
      <dsp:txXfrm>
        <a:off x="1995685" y="2250493"/>
        <a:ext cx="1273071" cy="90019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TabList">
  <dgm:title val="Tab List"/>
  <dgm:desc val="Use to show non-sequential or grouped blocks of information. Works well for lists with a small amount of Level 1 text. The first Level 2 displays next to the Level 1 text  and the remaining Level 2 text appears beneath the Level 1 text."/>
  <dgm:catLst>
    <dgm:cat type="list" pri="4500"/>
    <dgm:cat type="officeonline" pri="11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0" srcId="0" destId="10" srcOrd="0" destOrd="0"/>
        <dgm:cxn modelId="41" srcId="10" destId="11" srcOrd="0" destOrd="0"/>
        <dgm:cxn modelId="42" srcId="10" destId="12" srcOrd="0" destOrd="0"/>
        <dgm:cxn modelId="50" srcId="0" destId="20" srcOrd="1" destOrd="0"/>
        <dgm:cxn modelId="51" srcId="20" destId="21" srcOrd="1" destOrd="0"/>
        <dgm:cxn modelId="52" srcId="20" destId="22" srcOrd="1" destOrd="0"/>
        <dgm:cxn modelId="60" srcId="0" destId="30" srcOrd="2" destOrd="0"/>
        <dgm:cxn modelId="61" srcId="30" destId="31" srcOrd="2" destOrd="0"/>
        <dgm:cxn modelId="62" srcId="30" destId="32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/>
      <dgm:chPref val="3"/>
      <dgm:dir/>
      <dgm:animOne val="branch"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w" for="ch" forName="Child" refType="w"/>
      <dgm:constr type="h" for="ch" forName="Child" refType="h" fact="0.6667"/>
      <dgm:constr type="primFontSz" for="des" forName="Parent" op="equ" val="65"/>
      <dgm:constr type="primFontSz" for="des" forName="Child" op="equ" val="65"/>
      <dgm:constr type="primFontSz" for="des" forName="FirstChild" op="equ" val="65"/>
      <dgm:constr type="primFontSz" for="des" forName="Child" refType="primFontSz" refFor="des" refForName="Parent" op="lte"/>
      <dgm:constr type="primFontSz" for="des" forName="FirstChild" refType="primFontSz" refFor="des" refForName="Parent" op="lte"/>
      <dgm:constr type="primFontSz" for="des" forName="Child" refType="primFontSz" refFor="des" refForName="FirstChild" op="lte"/>
      <dgm:constr type="w" for="ch" forName="composite" refType="w"/>
      <dgm:constr type="h" for="ch" forName="composite" refType="h" fact="0.3333"/>
      <dgm:constr type="sp" refType="h" refFor="ch" refForName="composite" op="equ" fact="0.05"/>
      <dgm:constr type="h" for="ch" forName="sibTrans" refType="h" refFor="ch" refForName="composite" op="equ" fact="0.05"/>
      <dgm:constr type="w" for="ch" forName="sibTrans" refType="h" refFor="ch" refForName="sibTrans" op="equ"/>
    </dgm:constrLst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l" for="ch" forName="FirstChild" refType="w" fact="0.26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l" for="ch" forName="Parent" refType="w" fact="0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if>
          <dgm:else name="Name3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r" for="ch" forName="FirstChild" refType="w" fact="0.74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r" for="ch" forName="Parent" refType="w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else>
        </dgm:choose>
        <dgm:layoutNode name="FirstChild" styleLbl="revTx">
          <dgm:varLst>
            <dgm:chMax val="0"/>
            <dgm:chPref val="0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  <dgm:param type="txAnchorVertCh" val="b"/>
                <dgm:param type="parTxRTLAlign" val="l"/>
              </dgm:alg>
            </dgm:if>
            <dgm:else name="Name6">
              <dgm:alg type="tx">
                <dgm:param type="parTxLTRAlign" val="r"/>
                <dgm:param type="shpTxLTRAlignCh" val="r"/>
                <dgm:param type="txAnchorVert" val="b"/>
                <dgm:param type="txAnchorVertCh" val="b"/>
                <dgm:param type="parTxRTLAlign" val="r"/>
              </dgm:alg>
            </dgm:else>
          </dgm:choose>
          <dgm:shape xmlns:r="http://schemas.openxmlformats.org/officeDocument/2006/relationships" type="rect" r:blip="">
            <dgm:adjLst/>
          </dgm:shape>
          <dgm:choose name="Name7">
            <dgm:if name="Name8" axis="ch" ptType="node" func="cnt" op="gte" val="1">
              <dgm:presOf axis="ch desOrSelf" ptType="node node" st="1 1" cnt="1 0"/>
            </dgm:if>
            <dgm:else name="Name9">
              <dgm:presOf/>
            </dgm:else>
          </dgm:choose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Parent" styleLbl="alignNode1">
          <dgm:varLst>
            <dgm:chMax val="3"/>
            <dgm:chPref val="3"/>
            <dgm:bulletEnabled val="1"/>
          </dgm:varLst>
          <dgm:alg type="tx">
            <dgm:param type="shpTxLTRAlignCh" val="ctr"/>
            <dgm:param type="txAnchorVertCh" val="mid"/>
          </dgm:alg>
          <dgm:shape xmlns:r="http://schemas.openxmlformats.org/officeDocument/2006/relationships" type="round2SameRect" r:blip="">
            <dgm:adjLst>
              <dgm:adj idx="1" val="0.1667"/>
              <dgm:adj idx="2" val="0"/>
            </dgm:adjLst>
          </dgm:shape>
          <dgm:presOf axis="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Accent" styleLbl="parChTrans1D1">
          <dgm:alg type="sp"/>
          <dgm:shape xmlns:r="http://schemas.openxmlformats.org/officeDocument/2006/relationships" type="line" r:blip="" zOrderOff="-99999">
            <dgm:adjLst/>
          </dgm:shape>
          <dgm:presOf/>
        </dgm:layoutNode>
      </dgm:layoutNode>
      <dgm:choose name="Name10">
        <dgm:if name="Name11" axis="ch" ptType="node" st="2" cnt="1" func="cnt" op="gte" val="1">
          <dgm:layoutNode name="Child" styleLbl="revTx">
            <dgm:varLst>
              <dgm:chMax val="0"/>
              <dgm:chPref val="0"/>
              <dgm:bulletEnabled val="1"/>
            </dgm:varLst>
            <dgm:choose name="Name12">
              <dgm:if name="Name13" func="var" arg="dir" op="equ" val="norm">
                <dgm:alg type="tx">
                  <dgm:param type="stBulletLvl" val="1"/>
                  <dgm:param type="parTxLTRAlign" val="l"/>
                  <dgm:param type="parTxRTLAlign" val="l"/>
                  <dgm:param type="txAnchorVert" val="t"/>
                </dgm:alg>
              </dgm:if>
              <dgm:else name="Name14">
                <dgm:alg type="tx">
                  <dgm:param type="stBulletLvl" val="1"/>
                  <dgm:param type="parTxLTRAlign" val="r"/>
                  <dgm:param type="shpTxLTRAlignCh" val="r"/>
                  <dgm:param type="txAnchorVert" val="t"/>
                  <dgm:param type="parTxRTLAlign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ch desOrSelf" ptType="node node" st="2 1" cnt="0 0"/>
            <dgm:constrLst>
              <dgm:constr type="lMarg" refType="primFontSz" fact="0.15"/>
              <dgm:constr type="rMarg" refType="primFontSz" fact="0.15"/>
              <dgm:constr type="tMarg" refType="primFontSz" fact="0.15"/>
              <dgm:constr type="bMarg" refType="primFontSz" fact="0.15"/>
            </dgm:constrLst>
            <dgm:ruleLst>
              <dgm:rule type="primFontSz" val="5" fact="NaN" max="NaN"/>
            </dgm:ruleLst>
          </dgm:layoutNode>
        </dgm:if>
        <dgm:else name="Name15"/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4#2">
  <dgm:title val=""/>
  <dgm:desc val=""/>
  <dgm:catLst>
    <dgm:cat type="3D" pri="11400"/>
  </dgm:catLst>
  <dgm:scene3d>
    <a:camera prst="orthographicFront"/>
    <a:lightRig rig="threePt" dir="t"/>
  </dgm:scene3d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E05EDE-6DD3-426F-B1B5-05774CA9CF9A}" type="datetimeFigureOut">
              <a:rPr lang="nb-NO" smtClean="0"/>
              <a:t>12.09.2024</a:t>
            </a:fld>
            <a:endParaRPr lang="nb-N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A8F69A-6AE4-4F28-80A8-4C9BAA83686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041823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A8F69A-6AE4-4F28-80A8-4C9BAA836864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947177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4.pn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5.png"/><Relationship Id="rId9" Type="http://schemas.microsoft.com/office/2007/relationships/diagramDrawing" Target="../diagrams/drawing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15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16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685FF88-F932-D2DA-1AAD-8550B37632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7800" y="0"/>
            <a:ext cx="13030200" cy="10287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8" name="3D Model 7" descr="Caroler in Green Jacket">
                <a:extLst>
                  <a:ext uri="{FF2B5EF4-FFF2-40B4-BE49-F238E27FC236}">
                    <a16:creationId xmlns:a16="http://schemas.microsoft.com/office/drawing/2014/main" id="{63F07E31-A2D2-6F61-B0B2-FCFCF7446DA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125960919"/>
                  </p:ext>
                </p:extLst>
              </p:nvPr>
            </p:nvGraphicFramePr>
            <p:xfrm>
              <a:off x="533400" y="3166962"/>
              <a:ext cx="3112945" cy="6711396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3112945" cy="6711396"/>
                    </a:xfrm>
                    <a:prstGeom prst="rect">
                      <a:avLst/>
                    </a:prstGeom>
                  </am3d:spPr>
                  <am3d:camera>
                    <am3d:pos x="0" y="0" z="5540291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3778404" d="1000000"/>
                    <am3d:preTrans dx="0" dy="-17997088" dz="-2997704"/>
                    <am3d:scale>
                      <am3d:sx n="1000000" d="1000000"/>
                      <am3d:sy n="1000000" d="1000000"/>
                      <am3d:sz n="1000000" d="1000000"/>
                    </am3d:scale>
                    <am3d:rot ax="1584621" ay="1884827" az="870753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796799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" name="3D Model 7" descr="Caroler in Green Jacket">
                <a:extLst>
                  <a:ext uri="{FF2B5EF4-FFF2-40B4-BE49-F238E27FC236}">
                    <a16:creationId xmlns:a16="http://schemas.microsoft.com/office/drawing/2014/main" id="{63F07E31-A2D2-6F61-B0B2-FCFCF7446DA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33400" y="3166962"/>
                <a:ext cx="3112945" cy="6711396"/>
              </a:xfrm>
              <a:prstGeom prst="rect">
                <a:avLst/>
              </a:prstGeom>
            </p:spPr>
          </p:pic>
        </mc:Fallback>
      </mc:AlternateContent>
      <p:sp>
        <p:nvSpPr>
          <p:cNvPr id="9" name="Right Triangle 8">
            <a:extLst>
              <a:ext uri="{FF2B5EF4-FFF2-40B4-BE49-F238E27FC236}">
                <a16:creationId xmlns:a16="http://schemas.microsoft.com/office/drawing/2014/main" id="{27729E9C-F0DD-9217-1F57-ACB328422C34}"/>
              </a:ext>
            </a:extLst>
          </p:cNvPr>
          <p:cNvSpPr/>
          <p:nvPr/>
        </p:nvSpPr>
        <p:spPr>
          <a:xfrm flipV="1">
            <a:off x="0" y="0"/>
            <a:ext cx="838200" cy="876300"/>
          </a:xfrm>
          <a:prstGeom prst="rt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9DAF5C7-5200-8587-D877-C1BA76A6F827}"/>
              </a:ext>
            </a:extLst>
          </p:cNvPr>
          <p:cNvSpPr txBox="1"/>
          <p:nvPr/>
        </p:nvSpPr>
        <p:spPr>
          <a:xfrm>
            <a:off x="3505200" y="2942531"/>
            <a:ext cx="11963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ongenial SemiBold" panose="02000503040000020004" pitchFamily="2" charset="0"/>
              </a:rPr>
              <a:t>Second-life LiFePO4 Clean Energy Solutions</a:t>
            </a:r>
            <a:endParaRPr lang="nb-NO" sz="4400" dirty="0">
              <a:latin typeface="Congenial SemiBold" panose="02000503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52063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1144662" y="-1229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noFill/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92013" y="1056208"/>
            <a:ext cx="0" cy="1068705"/>
          </a:xfrm>
          <a:custGeom>
            <a:avLst/>
            <a:gdLst/>
            <a:ahLst/>
            <a:cxnLst/>
            <a:rect l="l" t="t" r="r" b="b"/>
            <a:pathLst>
              <a:path h="1068705">
                <a:moveTo>
                  <a:pt x="0" y="0"/>
                </a:moveTo>
                <a:lnTo>
                  <a:pt x="0" y="1068391"/>
                </a:lnTo>
              </a:path>
            </a:pathLst>
          </a:custGeom>
          <a:ln w="47624">
            <a:solidFill>
              <a:srgbClr val="00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36"/>
          <p:cNvSpPr/>
          <p:nvPr/>
        </p:nvSpPr>
        <p:spPr>
          <a:xfrm>
            <a:off x="500449" y="0"/>
            <a:ext cx="1132840" cy="735330"/>
          </a:xfrm>
          <a:custGeom>
            <a:avLst/>
            <a:gdLst/>
            <a:ahLst/>
            <a:cxnLst/>
            <a:rect l="l" t="t" r="r" b="b"/>
            <a:pathLst>
              <a:path w="1132839" h="735330">
                <a:moveTo>
                  <a:pt x="1132297" y="735301"/>
                </a:moveTo>
                <a:lnTo>
                  <a:pt x="0" y="735301"/>
                </a:lnTo>
                <a:lnTo>
                  <a:pt x="0" y="0"/>
                </a:lnTo>
                <a:lnTo>
                  <a:pt x="1132297" y="0"/>
                </a:lnTo>
                <a:lnTo>
                  <a:pt x="1132297" y="735301"/>
                </a:lnTo>
                <a:close/>
              </a:path>
            </a:pathLst>
          </a:custGeom>
          <a:solidFill>
            <a:srgbClr val="00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27"/>
          <p:cNvSpPr txBox="1"/>
          <p:nvPr/>
        </p:nvSpPr>
        <p:spPr>
          <a:xfrm>
            <a:off x="1729072" y="565879"/>
            <a:ext cx="5586128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4800"/>
              </a:lnSpc>
            </a:pPr>
            <a:r>
              <a:rPr lang="en-US" sz="4800" dirty="0">
                <a:latin typeface="Tahoma" panose="020B0604030504040204"/>
              </a:rPr>
              <a:t>Our Team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95606" y="6962141"/>
            <a:ext cx="2385728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Name</a:t>
            </a:r>
            <a:r>
              <a:rPr lang="en-US" i="1" dirty="0"/>
              <a:t>: Amwoka Edwin</a:t>
            </a:r>
          </a:p>
          <a:p>
            <a:endParaRPr lang="en-US" b="1" dirty="0"/>
          </a:p>
          <a:p>
            <a:r>
              <a:rPr lang="en-US" b="1" dirty="0"/>
              <a:t>Designation: </a:t>
            </a:r>
            <a:r>
              <a:rPr lang="en-US" i="1" dirty="0"/>
              <a:t>CEO &amp; Founder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737188" y="6962141"/>
            <a:ext cx="2385728" cy="1229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Name</a:t>
            </a:r>
            <a:r>
              <a:rPr lang="en-US" b="1" dirty="0"/>
              <a:t>: </a:t>
            </a:r>
            <a:r>
              <a:rPr lang="en-US" i="1" dirty="0"/>
              <a:t>Robin Blank </a:t>
            </a:r>
          </a:p>
          <a:p>
            <a:endParaRPr lang="en-US" b="1" dirty="0"/>
          </a:p>
          <a:p>
            <a:r>
              <a:rPr lang="en-US" b="1" dirty="0"/>
              <a:t>Designation: </a:t>
            </a:r>
            <a:r>
              <a:rPr lang="en-US" i="1" dirty="0"/>
              <a:t>CFO &amp; </a:t>
            </a:r>
          </a:p>
          <a:p>
            <a:r>
              <a:rPr lang="en-US" i="1" dirty="0"/>
              <a:t>co-founder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326638" y="6962141"/>
            <a:ext cx="25790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Name: </a:t>
            </a:r>
            <a:r>
              <a:rPr lang="en-US" i="1" dirty="0"/>
              <a:t>Hajra Athman</a:t>
            </a:r>
          </a:p>
          <a:p>
            <a:endParaRPr lang="en-US" b="1" dirty="0"/>
          </a:p>
          <a:p>
            <a:r>
              <a:rPr lang="en-US" b="1" dirty="0"/>
              <a:t>Designation</a:t>
            </a:r>
            <a:r>
              <a:rPr lang="en-US" i="1" dirty="0"/>
              <a:t>: Co-founder </a:t>
            </a:r>
          </a:p>
          <a:p>
            <a:r>
              <a:rPr lang="en-US" i="1" dirty="0"/>
              <a:t>&amp; Business Developer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5056640" y="6929915"/>
            <a:ext cx="2642552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Name: </a:t>
            </a:r>
            <a:r>
              <a:rPr lang="en-US" i="1" dirty="0"/>
              <a:t>Stephen </a:t>
            </a:r>
            <a:r>
              <a:rPr lang="en-US" sz="2000" i="1" dirty="0"/>
              <a:t>Bandari</a:t>
            </a:r>
            <a:endParaRPr lang="en-US" i="1" dirty="0"/>
          </a:p>
          <a:p>
            <a:endParaRPr lang="en-US" b="1" dirty="0"/>
          </a:p>
          <a:p>
            <a:r>
              <a:rPr lang="en-US" b="1" dirty="0"/>
              <a:t>Designation</a:t>
            </a:r>
            <a:r>
              <a:rPr lang="en-US" i="1" dirty="0"/>
              <a:t>: Electrical Engineer</a:t>
            </a:r>
          </a:p>
        </p:txBody>
      </p:sp>
      <p:pic>
        <p:nvPicPr>
          <p:cNvPr id="4" name="Content Placeholder 8"/>
          <p:cNvPicPr>
            <a:picLocks noGrp="1" noChangeAspect="1"/>
          </p:cNvPicPr>
          <p:nvPr>
            <p:ph idx="1"/>
          </p:nvPr>
        </p:nvPicPr>
        <p:blipFill>
          <a:blip r:embed="rId2"/>
          <a:srcRect l="10620" b="8417"/>
          <a:stretch/>
        </p:blipFill>
        <p:spPr>
          <a:xfrm>
            <a:off x="828613" y="4253677"/>
            <a:ext cx="1727253" cy="167858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0911" y="4253677"/>
            <a:ext cx="1727253" cy="173423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4" name="TextBox 13"/>
          <p:cNvSpPr txBox="1"/>
          <p:nvPr/>
        </p:nvSpPr>
        <p:spPr>
          <a:xfrm>
            <a:off x="9537728" y="6916103"/>
            <a:ext cx="2385728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Name: </a:t>
            </a:r>
            <a:r>
              <a:rPr lang="en-US" sz="2000" i="1" dirty="0"/>
              <a:t>Oluoch Were</a:t>
            </a:r>
          </a:p>
          <a:p>
            <a:endParaRPr lang="en-US" sz="2000" b="1" dirty="0"/>
          </a:p>
          <a:p>
            <a:r>
              <a:rPr lang="en-US" sz="2000" b="1" dirty="0"/>
              <a:t>Designation: </a:t>
            </a:r>
            <a:r>
              <a:rPr lang="en-US" sz="2000" i="1" dirty="0"/>
              <a:t>Business Advisor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35271" y="4198029"/>
            <a:ext cx="1727253" cy="173423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rcRect l="7053"/>
          <a:stretch/>
        </p:blipFill>
        <p:spPr>
          <a:xfrm>
            <a:off x="6521048" y="4198028"/>
            <a:ext cx="1727253" cy="173423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5814" y="4203430"/>
            <a:ext cx="1724796" cy="174837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D7172AC-C20F-B287-D106-55DC2769CF6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3302" t="17307" r="21608" b="34934"/>
          <a:stretch/>
        </p:blipFill>
        <p:spPr>
          <a:xfrm>
            <a:off x="12391771" y="4253677"/>
            <a:ext cx="1724796" cy="167858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DFE4B5F-8BE2-6C82-26B1-8073C282314A}"/>
              </a:ext>
            </a:extLst>
          </p:cNvPr>
          <p:cNvSpPr txBox="1"/>
          <p:nvPr/>
        </p:nvSpPr>
        <p:spPr>
          <a:xfrm>
            <a:off x="12174741" y="7007067"/>
            <a:ext cx="2642552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Name: </a:t>
            </a:r>
            <a:r>
              <a:rPr lang="en-US" i="1" dirty="0"/>
              <a:t>Ambetsa Nimrod</a:t>
            </a:r>
          </a:p>
          <a:p>
            <a:endParaRPr lang="en-US" b="1" dirty="0"/>
          </a:p>
          <a:p>
            <a:r>
              <a:rPr lang="en-US" b="1" dirty="0"/>
              <a:t>Designation</a:t>
            </a:r>
            <a:r>
              <a:rPr lang="en-US" i="1" dirty="0"/>
              <a:t>: Electrical Engineer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6667500"/>
            <a:ext cx="18288000" cy="36195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6"/>
          <p:cNvSpPr txBox="1"/>
          <p:nvPr/>
        </p:nvSpPr>
        <p:spPr>
          <a:xfrm>
            <a:off x="5642582" y="3411841"/>
            <a:ext cx="6681874" cy="9931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00"/>
              </a:lnSpc>
            </a:pPr>
            <a:r>
              <a:rPr lang="en-US" sz="7040" dirty="0">
                <a:latin typeface="Tahoma Bold" panose="020B0804030504040204"/>
              </a:rPr>
              <a:t>THANK YOU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201010" y="5303191"/>
            <a:ext cx="8750431" cy="1262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  <a:spcBef>
                <a:spcPct val="0"/>
              </a:spcBef>
            </a:pPr>
            <a:r>
              <a:rPr lang="en-US" sz="2400" i="1" spc="88" dirty="0">
                <a:latin typeface="Tahoma" panose="020B0604030504040204"/>
              </a:rPr>
              <a:t>Email: info@caino.africa</a:t>
            </a:r>
          </a:p>
          <a:p>
            <a:pPr algn="ctr">
              <a:lnSpc>
                <a:spcPts val="3360"/>
              </a:lnSpc>
              <a:spcBef>
                <a:spcPct val="0"/>
              </a:spcBef>
            </a:pPr>
            <a:r>
              <a:rPr lang="en-US" sz="2400" i="1" spc="88" dirty="0">
                <a:latin typeface="Tahoma" panose="020B0604030504040204"/>
              </a:rPr>
              <a:t>Mobile: +254793644183</a:t>
            </a:r>
          </a:p>
          <a:p>
            <a:pPr algn="ctr">
              <a:lnSpc>
                <a:spcPts val="3360"/>
              </a:lnSpc>
              <a:spcBef>
                <a:spcPct val="0"/>
              </a:spcBef>
            </a:pPr>
            <a:r>
              <a:rPr lang="en-US" sz="2400" i="1" spc="88" dirty="0">
                <a:latin typeface="Tahoma" panose="020B0604030504040204"/>
              </a:rPr>
              <a:t>Website: www.caino.Africa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350150" y="1257300"/>
            <a:ext cx="15878032" cy="9098280"/>
            <a:chOff x="2350149" y="-493484"/>
            <a:chExt cx="15878032" cy="9098280"/>
          </a:xfrm>
        </p:grpSpPr>
        <p:sp>
          <p:nvSpPr>
            <p:cNvPr id="5" name="object 5"/>
            <p:cNvSpPr/>
            <p:nvPr/>
          </p:nvSpPr>
          <p:spPr>
            <a:xfrm>
              <a:off x="10489436" y="-493484"/>
              <a:ext cx="7738745" cy="6796405"/>
            </a:xfrm>
            <a:custGeom>
              <a:avLst/>
              <a:gdLst/>
              <a:ahLst/>
              <a:cxnLst/>
              <a:rect l="l" t="t" r="r" b="b"/>
              <a:pathLst>
                <a:path w="7738744" h="6796405">
                  <a:moveTo>
                    <a:pt x="5531928" y="6795968"/>
                  </a:moveTo>
                  <a:lnTo>
                    <a:pt x="2206534" y="6795968"/>
                  </a:lnTo>
                  <a:lnTo>
                    <a:pt x="2158240" y="6793835"/>
                  </a:lnTo>
                  <a:lnTo>
                    <a:pt x="2110779" y="6787525"/>
                  </a:lnTo>
                  <a:lnTo>
                    <a:pt x="2064398" y="6777172"/>
                  </a:lnTo>
                  <a:lnTo>
                    <a:pt x="2019330" y="6762911"/>
                  </a:lnTo>
                  <a:lnTo>
                    <a:pt x="1975810" y="6744876"/>
                  </a:lnTo>
                  <a:lnTo>
                    <a:pt x="1934071" y="6723203"/>
                  </a:lnTo>
                  <a:lnTo>
                    <a:pt x="1894348" y="6698025"/>
                  </a:lnTo>
                  <a:lnTo>
                    <a:pt x="1856874" y="6669478"/>
                  </a:lnTo>
                  <a:lnTo>
                    <a:pt x="1821883" y="6637695"/>
                  </a:lnTo>
                  <a:lnTo>
                    <a:pt x="1789609" y="6602812"/>
                  </a:lnTo>
                  <a:lnTo>
                    <a:pt x="1760287" y="6564962"/>
                  </a:lnTo>
                  <a:lnTo>
                    <a:pt x="1734150" y="6524282"/>
                  </a:lnTo>
                  <a:lnTo>
                    <a:pt x="73285" y="3669670"/>
                  </a:lnTo>
                  <a:lnTo>
                    <a:pt x="50892" y="3626906"/>
                  </a:lnTo>
                  <a:lnTo>
                    <a:pt x="32571" y="3582769"/>
                  </a:lnTo>
                  <a:lnTo>
                    <a:pt x="18321" y="3537533"/>
                  </a:lnTo>
                  <a:lnTo>
                    <a:pt x="8142" y="3491475"/>
                  </a:lnTo>
                  <a:lnTo>
                    <a:pt x="2035" y="3444867"/>
                  </a:lnTo>
                  <a:lnTo>
                    <a:pt x="0" y="3397984"/>
                  </a:lnTo>
                  <a:lnTo>
                    <a:pt x="2035" y="3351101"/>
                  </a:lnTo>
                  <a:lnTo>
                    <a:pt x="8142" y="3304493"/>
                  </a:lnTo>
                  <a:lnTo>
                    <a:pt x="18321" y="3258434"/>
                  </a:lnTo>
                  <a:lnTo>
                    <a:pt x="32571" y="3213199"/>
                  </a:lnTo>
                  <a:lnTo>
                    <a:pt x="50892" y="3169062"/>
                  </a:lnTo>
                  <a:lnTo>
                    <a:pt x="73285" y="3126298"/>
                  </a:lnTo>
                  <a:lnTo>
                    <a:pt x="1734150" y="271686"/>
                  </a:lnTo>
                  <a:lnTo>
                    <a:pt x="1760287" y="231005"/>
                  </a:lnTo>
                  <a:lnTo>
                    <a:pt x="1789609" y="193156"/>
                  </a:lnTo>
                  <a:lnTo>
                    <a:pt x="1821883" y="158273"/>
                  </a:lnTo>
                  <a:lnTo>
                    <a:pt x="1856874" y="126490"/>
                  </a:lnTo>
                  <a:lnTo>
                    <a:pt x="1894348" y="97943"/>
                  </a:lnTo>
                  <a:lnTo>
                    <a:pt x="1934071" y="72765"/>
                  </a:lnTo>
                  <a:lnTo>
                    <a:pt x="1975810" y="51092"/>
                  </a:lnTo>
                  <a:lnTo>
                    <a:pt x="2019330" y="33057"/>
                  </a:lnTo>
                  <a:lnTo>
                    <a:pt x="2064398" y="18796"/>
                  </a:lnTo>
                  <a:lnTo>
                    <a:pt x="2110779" y="8443"/>
                  </a:lnTo>
                  <a:lnTo>
                    <a:pt x="2158240" y="2133"/>
                  </a:lnTo>
                  <a:lnTo>
                    <a:pt x="2206547" y="0"/>
                  </a:lnTo>
                  <a:lnTo>
                    <a:pt x="5531915" y="0"/>
                  </a:lnTo>
                  <a:lnTo>
                    <a:pt x="5580222" y="2133"/>
                  </a:lnTo>
                  <a:lnTo>
                    <a:pt x="5627683" y="8443"/>
                  </a:lnTo>
                  <a:lnTo>
                    <a:pt x="5674064" y="18796"/>
                  </a:lnTo>
                  <a:lnTo>
                    <a:pt x="5719132" y="33057"/>
                  </a:lnTo>
                  <a:lnTo>
                    <a:pt x="5762652" y="51092"/>
                  </a:lnTo>
                  <a:lnTo>
                    <a:pt x="5804391" y="72765"/>
                  </a:lnTo>
                  <a:lnTo>
                    <a:pt x="5844115" y="97943"/>
                  </a:lnTo>
                  <a:lnTo>
                    <a:pt x="5881589" y="126490"/>
                  </a:lnTo>
                  <a:lnTo>
                    <a:pt x="5916580" y="158273"/>
                  </a:lnTo>
                  <a:lnTo>
                    <a:pt x="5948854" y="193156"/>
                  </a:lnTo>
                  <a:lnTo>
                    <a:pt x="5978176" y="231005"/>
                  </a:lnTo>
                  <a:lnTo>
                    <a:pt x="6004313" y="271686"/>
                  </a:lnTo>
                  <a:lnTo>
                    <a:pt x="7665178" y="3126298"/>
                  </a:lnTo>
                  <a:lnTo>
                    <a:pt x="7687571" y="3169062"/>
                  </a:lnTo>
                  <a:lnTo>
                    <a:pt x="7705892" y="3213199"/>
                  </a:lnTo>
                  <a:lnTo>
                    <a:pt x="7720142" y="3258434"/>
                  </a:lnTo>
                  <a:lnTo>
                    <a:pt x="7730321" y="3304493"/>
                  </a:lnTo>
                  <a:lnTo>
                    <a:pt x="7736428" y="3351101"/>
                  </a:lnTo>
                  <a:lnTo>
                    <a:pt x="7738463" y="3397984"/>
                  </a:lnTo>
                  <a:lnTo>
                    <a:pt x="7736428" y="3444867"/>
                  </a:lnTo>
                  <a:lnTo>
                    <a:pt x="7730321" y="3491475"/>
                  </a:lnTo>
                  <a:lnTo>
                    <a:pt x="7720142" y="3537533"/>
                  </a:lnTo>
                  <a:lnTo>
                    <a:pt x="7705892" y="3582769"/>
                  </a:lnTo>
                  <a:lnTo>
                    <a:pt x="7687571" y="3626906"/>
                  </a:lnTo>
                  <a:lnTo>
                    <a:pt x="7665178" y="3669670"/>
                  </a:lnTo>
                  <a:lnTo>
                    <a:pt x="6004313" y="6524282"/>
                  </a:lnTo>
                  <a:lnTo>
                    <a:pt x="5978176" y="6564962"/>
                  </a:lnTo>
                  <a:lnTo>
                    <a:pt x="5948854" y="6602812"/>
                  </a:lnTo>
                  <a:lnTo>
                    <a:pt x="5916580" y="6637695"/>
                  </a:lnTo>
                  <a:lnTo>
                    <a:pt x="5881589" y="6669478"/>
                  </a:lnTo>
                  <a:lnTo>
                    <a:pt x="5844115" y="6698025"/>
                  </a:lnTo>
                  <a:lnTo>
                    <a:pt x="5804391" y="6723203"/>
                  </a:lnTo>
                  <a:lnTo>
                    <a:pt x="5762652" y="6744876"/>
                  </a:lnTo>
                  <a:lnTo>
                    <a:pt x="5719132" y="6762911"/>
                  </a:lnTo>
                  <a:lnTo>
                    <a:pt x="5674064" y="6777172"/>
                  </a:lnTo>
                  <a:lnTo>
                    <a:pt x="5627683" y="6787525"/>
                  </a:lnTo>
                  <a:lnTo>
                    <a:pt x="5580222" y="6793835"/>
                  </a:lnTo>
                  <a:lnTo>
                    <a:pt x="5531928" y="6795968"/>
                  </a:lnTo>
                  <a:close/>
                </a:path>
              </a:pathLst>
            </a:custGeom>
            <a:solidFill>
              <a:srgbClr val="00FFFF"/>
            </a:solidFill>
          </p:spPr>
          <p:txBody>
            <a:bodyPr wrap="square" lIns="0" tIns="0" rIns="0" bIns="0" rtlCol="0"/>
            <a:lstStyle/>
            <a:p>
              <a:pPr algn="ctr"/>
              <a:endPara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20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Insert Image</a:t>
              </a:r>
              <a:endParaRPr sz="2000" b="1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10466051" y="4135666"/>
              <a:ext cx="5084108" cy="4469130"/>
            </a:xfrm>
            <a:custGeom>
              <a:avLst/>
              <a:gdLst/>
              <a:ahLst/>
              <a:cxnLst/>
              <a:rect l="l" t="t" r="r" b="b"/>
              <a:pathLst>
                <a:path w="5161915" h="4603750">
                  <a:moveTo>
                    <a:pt x="3558228" y="4603721"/>
                  </a:moveTo>
                  <a:lnTo>
                    <a:pt x="1603563" y="4603721"/>
                  </a:lnTo>
                  <a:lnTo>
                    <a:pt x="1555848" y="4601914"/>
                  </a:lnTo>
                  <a:lnTo>
                    <a:pt x="1508803" y="4596557"/>
                  </a:lnTo>
                  <a:lnTo>
                    <a:pt x="1462614" y="4587746"/>
                  </a:lnTo>
                  <a:lnTo>
                    <a:pt x="1417452" y="4575581"/>
                  </a:lnTo>
                  <a:lnTo>
                    <a:pt x="1373486" y="4560159"/>
                  </a:lnTo>
                  <a:lnTo>
                    <a:pt x="1330886" y="4541576"/>
                  </a:lnTo>
                  <a:lnTo>
                    <a:pt x="1289821" y="4519931"/>
                  </a:lnTo>
                  <a:lnTo>
                    <a:pt x="1250461" y="4495322"/>
                  </a:lnTo>
                  <a:lnTo>
                    <a:pt x="1212976" y="4467845"/>
                  </a:lnTo>
                  <a:lnTo>
                    <a:pt x="1177535" y="4437599"/>
                  </a:lnTo>
                  <a:lnTo>
                    <a:pt x="1144308" y="4404681"/>
                  </a:lnTo>
                  <a:lnTo>
                    <a:pt x="1113465" y="4369188"/>
                  </a:lnTo>
                  <a:lnTo>
                    <a:pt x="1085175" y="4331219"/>
                  </a:lnTo>
                  <a:lnTo>
                    <a:pt x="1059608" y="4290870"/>
                  </a:lnTo>
                  <a:lnTo>
                    <a:pt x="84388" y="2614712"/>
                  </a:lnTo>
                  <a:lnTo>
                    <a:pt x="61999" y="2572607"/>
                  </a:lnTo>
                  <a:lnTo>
                    <a:pt x="43055" y="2529308"/>
                  </a:lnTo>
                  <a:lnTo>
                    <a:pt x="27555" y="2485013"/>
                  </a:lnTo>
                  <a:lnTo>
                    <a:pt x="15499" y="2439922"/>
                  </a:lnTo>
                  <a:lnTo>
                    <a:pt x="6888" y="2394233"/>
                  </a:lnTo>
                  <a:lnTo>
                    <a:pt x="1722" y="2348146"/>
                  </a:lnTo>
                  <a:lnTo>
                    <a:pt x="0" y="2301861"/>
                  </a:lnTo>
                  <a:lnTo>
                    <a:pt x="1722" y="2255575"/>
                  </a:lnTo>
                  <a:lnTo>
                    <a:pt x="6888" y="2209488"/>
                  </a:lnTo>
                  <a:lnTo>
                    <a:pt x="15499" y="2163800"/>
                  </a:lnTo>
                  <a:lnTo>
                    <a:pt x="27555" y="2118709"/>
                  </a:lnTo>
                  <a:lnTo>
                    <a:pt x="43055" y="2074414"/>
                  </a:lnTo>
                  <a:lnTo>
                    <a:pt x="61999" y="2031115"/>
                  </a:lnTo>
                  <a:lnTo>
                    <a:pt x="84388" y="1989010"/>
                  </a:lnTo>
                  <a:lnTo>
                    <a:pt x="1059608" y="312850"/>
                  </a:lnTo>
                  <a:lnTo>
                    <a:pt x="1085175" y="272502"/>
                  </a:lnTo>
                  <a:lnTo>
                    <a:pt x="1113465" y="234532"/>
                  </a:lnTo>
                  <a:lnTo>
                    <a:pt x="1144308" y="199040"/>
                  </a:lnTo>
                  <a:lnTo>
                    <a:pt x="1177535" y="166122"/>
                  </a:lnTo>
                  <a:lnTo>
                    <a:pt x="1212976" y="135876"/>
                  </a:lnTo>
                  <a:lnTo>
                    <a:pt x="1250461" y="108399"/>
                  </a:lnTo>
                  <a:lnTo>
                    <a:pt x="1289821" y="83790"/>
                  </a:lnTo>
                  <a:lnTo>
                    <a:pt x="1330886" y="62145"/>
                  </a:lnTo>
                  <a:lnTo>
                    <a:pt x="1373486" y="43563"/>
                  </a:lnTo>
                  <a:lnTo>
                    <a:pt x="1417452" y="28140"/>
                  </a:lnTo>
                  <a:lnTo>
                    <a:pt x="1462614" y="15975"/>
                  </a:lnTo>
                  <a:lnTo>
                    <a:pt x="1508803" y="7165"/>
                  </a:lnTo>
                  <a:lnTo>
                    <a:pt x="1555848" y="1807"/>
                  </a:lnTo>
                  <a:lnTo>
                    <a:pt x="1603581" y="0"/>
                  </a:lnTo>
                  <a:lnTo>
                    <a:pt x="3558210" y="0"/>
                  </a:lnTo>
                  <a:lnTo>
                    <a:pt x="3605942" y="1807"/>
                  </a:lnTo>
                  <a:lnTo>
                    <a:pt x="3652988" y="7165"/>
                  </a:lnTo>
                  <a:lnTo>
                    <a:pt x="3699176" y="15975"/>
                  </a:lnTo>
                  <a:lnTo>
                    <a:pt x="3744339" y="28140"/>
                  </a:lnTo>
                  <a:lnTo>
                    <a:pt x="3788305" y="43563"/>
                  </a:lnTo>
                  <a:lnTo>
                    <a:pt x="3830905" y="62145"/>
                  </a:lnTo>
                  <a:lnTo>
                    <a:pt x="3871970" y="83790"/>
                  </a:lnTo>
                  <a:lnTo>
                    <a:pt x="3911330" y="108399"/>
                  </a:lnTo>
                  <a:lnTo>
                    <a:pt x="3948815" y="135876"/>
                  </a:lnTo>
                  <a:lnTo>
                    <a:pt x="3984256" y="166122"/>
                  </a:lnTo>
                  <a:lnTo>
                    <a:pt x="4017483" y="199040"/>
                  </a:lnTo>
                  <a:lnTo>
                    <a:pt x="4048326" y="234532"/>
                  </a:lnTo>
                  <a:lnTo>
                    <a:pt x="4076616" y="272502"/>
                  </a:lnTo>
                  <a:lnTo>
                    <a:pt x="4102183" y="312850"/>
                  </a:lnTo>
                  <a:lnTo>
                    <a:pt x="5077403" y="1989010"/>
                  </a:lnTo>
                  <a:lnTo>
                    <a:pt x="5099792" y="2031115"/>
                  </a:lnTo>
                  <a:lnTo>
                    <a:pt x="5118736" y="2074414"/>
                  </a:lnTo>
                  <a:lnTo>
                    <a:pt x="5134236" y="2118709"/>
                  </a:lnTo>
                  <a:lnTo>
                    <a:pt x="5146292" y="2163800"/>
                  </a:lnTo>
                  <a:lnTo>
                    <a:pt x="5154903" y="2209488"/>
                  </a:lnTo>
                  <a:lnTo>
                    <a:pt x="5160070" y="2255575"/>
                  </a:lnTo>
                  <a:lnTo>
                    <a:pt x="5161792" y="2301861"/>
                  </a:lnTo>
                  <a:lnTo>
                    <a:pt x="5160070" y="2348146"/>
                  </a:lnTo>
                  <a:lnTo>
                    <a:pt x="5154903" y="2394233"/>
                  </a:lnTo>
                  <a:lnTo>
                    <a:pt x="5146292" y="2439922"/>
                  </a:lnTo>
                  <a:lnTo>
                    <a:pt x="5134236" y="2485013"/>
                  </a:lnTo>
                  <a:lnTo>
                    <a:pt x="5118736" y="2529308"/>
                  </a:lnTo>
                  <a:lnTo>
                    <a:pt x="5099792" y="2572607"/>
                  </a:lnTo>
                  <a:lnTo>
                    <a:pt x="5077403" y="2614712"/>
                  </a:lnTo>
                  <a:lnTo>
                    <a:pt x="4102183" y="4290870"/>
                  </a:lnTo>
                  <a:lnTo>
                    <a:pt x="4076616" y="4331219"/>
                  </a:lnTo>
                  <a:lnTo>
                    <a:pt x="4048326" y="4369188"/>
                  </a:lnTo>
                  <a:lnTo>
                    <a:pt x="4017483" y="4404681"/>
                  </a:lnTo>
                  <a:lnTo>
                    <a:pt x="3984256" y="4437599"/>
                  </a:lnTo>
                  <a:lnTo>
                    <a:pt x="3948815" y="4467845"/>
                  </a:lnTo>
                  <a:lnTo>
                    <a:pt x="3911330" y="4495322"/>
                  </a:lnTo>
                  <a:lnTo>
                    <a:pt x="3871970" y="4519931"/>
                  </a:lnTo>
                  <a:lnTo>
                    <a:pt x="3830905" y="4541576"/>
                  </a:lnTo>
                  <a:lnTo>
                    <a:pt x="3788305" y="4560159"/>
                  </a:lnTo>
                  <a:lnTo>
                    <a:pt x="3744339" y="4575581"/>
                  </a:lnTo>
                  <a:lnTo>
                    <a:pt x="3699176" y="4587746"/>
                  </a:lnTo>
                  <a:lnTo>
                    <a:pt x="3652988" y="4596557"/>
                  </a:lnTo>
                  <a:lnTo>
                    <a:pt x="3605942" y="4601914"/>
                  </a:lnTo>
                  <a:lnTo>
                    <a:pt x="3558228" y="4603721"/>
                  </a:lnTo>
                  <a:close/>
                </a:path>
              </a:pathLst>
            </a:custGeom>
            <a:solidFill>
              <a:srgbClr val="1B1F23"/>
            </a:solidFill>
          </p:spPr>
          <p:txBody>
            <a:bodyPr wrap="square" lIns="0" tIns="0" rIns="0" bIns="0" rtlCol="0"/>
            <a:lstStyle/>
            <a:p>
              <a:pPr algn="ctr"/>
              <a:endParaRPr lang="en-US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en-US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en-US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en-US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en-US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en-US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en-US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en-US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20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Insert Image</a:t>
              </a:r>
              <a:endParaRPr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2611616" y="7100659"/>
              <a:ext cx="570865" cy="200660"/>
            </a:xfrm>
            <a:custGeom>
              <a:avLst/>
              <a:gdLst/>
              <a:ahLst/>
              <a:cxnLst/>
              <a:rect l="l" t="t" r="r" b="b"/>
              <a:pathLst>
                <a:path w="570864" h="200659">
                  <a:moveTo>
                    <a:pt x="120802" y="151650"/>
                  </a:moveTo>
                  <a:lnTo>
                    <a:pt x="114363" y="145199"/>
                  </a:lnTo>
                  <a:lnTo>
                    <a:pt x="113614" y="145199"/>
                  </a:lnTo>
                  <a:lnTo>
                    <a:pt x="116027" y="135305"/>
                  </a:lnTo>
                  <a:lnTo>
                    <a:pt x="113817" y="121488"/>
                  </a:lnTo>
                  <a:lnTo>
                    <a:pt x="106718" y="109994"/>
                  </a:lnTo>
                  <a:lnTo>
                    <a:pt x="95821" y="101993"/>
                  </a:lnTo>
                  <a:lnTo>
                    <a:pt x="82219" y="98679"/>
                  </a:lnTo>
                  <a:lnTo>
                    <a:pt x="68402" y="100901"/>
                  </a:lnTo>
                  <a:lnTo>
                    <a:pt x="56908" y="108000"/>
                  </a:lnTo>
                  <a:lnTo>
                    <a:pt x="48907" y="118884"/>
                  </a:lnTo>
                  <a:lnTo>
                    <a:pt x="46316" y="129514"/>
                  </a:lnTo>
                  <a:lnTo>
                    <a:pt x="36537" y="127533"/>
                  </a:lnTo>
                  <a:lnTo>
                    <a:pt x="22313" y="130403"/>
                  </a:lnTo>
                  <a:lnTo>
                    <a:pt x="10706" y="138239"/>
                  </a:lnTo>
                  <a:lnTo>
                    <a:pt x="2870" y="149847"/>
                  </a:lnTo>
                  <a:lnTo>
                    <a:pt x="0" y="164071"/>
                  </a:lnTo>
                  <a:lnTo>
                    <a:pt x="2870" y="178295"/>
                  </a:lnTo>
                  <a:lnTo>
                    <a:pt x="10706" y="189903"/>
                  </a:lnTo>
                  <a:lnTo>
                    <a:pt x="22313" y="197739"/>
                  </a:lnTo>
                  <a:lnTo>
                    <a:pt x="36537" y="200609"/>
                  </a:lnTo>
                  <a:lnTo>
                    <a:pt x="50761" y="197739"/>
                  </a:lnTo>
                  <a:lnTo>
                    <a:pt x="62369" y="189903"/>
                  </a:lnTo>
                  <a:lnTo>
                    <a:pt x="70205" y="178295"/>
                  </a:lnTo>
                  <a:lnTo>
                    <a:pt x="72402" y="167411"/>
                  </a:lnTo>
                  <a:lnTo>
                    <a:pt x="79400" y="169113"/>
                  </a:lnTo>
                  <a:lnTo>
                    <a:pt x="92011" y="167106"/>
                  </a:lnTo>
                  <a:lnTo>
                    <a:pt x="92011" y="167551"/>
                  </a:lnTo>
                  <a:lnTo>
                    <a:pt x="98450" y="174002"/>
                  </a:lnTo>
                  <a:lnTo>
                    <a:pt x="114363" y="174002"/>
                  </a:lnTo>
                  <a:lnTo>
                    <a:pt x="120802" y="167551"/>
                  </a:lnTo>
                  <a:lnTo>
                    <a:pt x="120802" y="159600"/>
                  </a:lnTo>
                  <a:lnTo>
                    <a:pt x="120802" y="151650"/>
                  </a:lnTo>
                  <a:close/>
                </a:path>
                <a:path w="570864" h="200659">
                  <a:moveTo>
                    <a:pt x="566864" y="6807"/>
                  </a:moveTo>
                  <a:lnTo>
                    <a:pt x="562292" y="2247"/>
                  </a:lnTo>
                  <a:lnTo>
                    <a:pt x="551014" y="2247"/>
                  </a:lnTo>
                  <a:lnTo>
                    <a:pt x="546455" y="6807"/>
                  </a:lnTo>
                  <a:lnTo>
                    <a:pt x="546455" y="18084"/>
                  </a:lnTo>
                  <a:lnTo>
                    <a:pt x="551014" y="22656"/>
                  </a:lnTo>
                  <a:lnTo>
                    <a:pt x="562292" y="22656"/>
                  </a:lnTo>
                  <a:lnTo>
                    <a:pt x="566864" y="18084"/>
                  </a:lnTo>
                  <a:lnTo>
                    <a:pt x="566864" y="12446"/>
                  </a:lnTo>
                  <a:lnTo>
                    <a:pt x="566864" y="6807"/>
                  </a:lnTo>
                  <a:close/>
                </a:path>
                <a:path w="570864" h="200659">
                  <a:moveTo>
                    <a:pt x="570484" y="37630"/>
                  </a:moveTo>
                  <a:lnTo>
                    <a:pt x="563867" y="31013"/>
                  </a:lnTo>
                  <a:lnTo>
                    <a:pt x="547560" y="31013"/>
                  </a:lnTo>
                  <a:lnTo>
                    <a:pt x="546976" y="31597"/>
                  </a:lnTo>
                  <a:lnTo>
                    <a:pt x="543293" y="26136"/>
                  </a:lnTo>
                  <a:lnTo>
                    <a:pt x="532904" y="19126"/>
                  </a:lnTo>
                  <a:lnTo>
                    <a:pt x="520776" y="16675"/>
                  </a:lnTo>
                  <a:lnTo>
                    <a:pt x="520776" y="14770"/>
                  </a:lnTo>
                  <a:lnTo>
                    <a:pt x="520776" y="6616"/>
                  </a:lnTo>
                  <a:lnTo>
                    <a:pt x="514172" y="0"/>
                  </a:lnTo>
                  <a:lnTo>
                    <a:pt x="497865" y="0"/>
                  </a:lnTo>
                  <a:lnTo>
                    <a:pt x="491248" y="6616"/>
                  </a:lnTo>
                  <a:lnTo>
                    <a:pt x="491248" y="7810"/>
                  </a:lnTo>
                  <a:lnTo>
                    <a:pt x="488429" y="5905"/>
                  </a:lnTo>
                  <a:lnTo>
                    <a:pt x="478434" y="3886"/>
                  </a:lnTo>
                  <a:lnTo>
                    <a:pt x="468439" y="5905"/>
                  </a:lnTo>
                  <a:lnTo>
                    <a:pt x="460273" y="11417"/>
                  </a:lnTo>
                  <a:lnTo>
                    <a:pt x="454774" y="19583"/>
                  </a:lnTo>
                  <a:lnTo>
                    <a:pt x="452755" y="29578"/>
                  </a:lnTo>
                  <a:lnTo>
                    <a:pt x="454774" y="39573"/>
                  </a:lnTo>
                  <a:lnTo>
                    <a:pt x="460273" y="47739"/>
                  </a:lnTo>
                  <a:lnTo>
                    <a:pt x="468439" y="53251"/>
                  </a:lnTo>
                  <a:lnTo>
                    <a:pt x="478434" y="55270"/>
                  </a:lnTo>
                  <a:lnTo>
                    <a:pt x="488251" y="53289"/>
                  </a:lnTo>
                  <a:lnTo>
                    <a:pt x="490016" y="62001"/>
                  </a:lnTo>
                  <a:lnTo>
                    <a:pt x="497027" y="72402"/>
                  </a:lnTo>
                  <a:lnTo>
                    <a:pt x="507428" y="79413"/>
                  </a:lnTo>
                  <a:lnTo>
                    <a:pt x="520166" y="81991"/>
                  </a:lnTo>
                  <a:lnTo>
                    <a:pt x="532904" y="79413"/>
                  </a:lnTo>
                  <a:lnTo>
                    <a:pt x="543293" y="72402"/>
                  </a:lnTo>
                  <a:lnTo>
                    <a:pt x="550316" y="62001"/>
                  </a:lnTo>
                  <a:lnTo>
                    <a:pt x="550595" y="60553"/>
                  </a:lnTo>
                  <a:lnTo>
                    <a:pt x="563867" y="60553"/>
                  </a:lnTo>
                  <a:lnTo>
                    <a:pt x="570484" y="53936"/>
                  </a:lnTo>
                  <a:lnTo>
                    <a:pt x="570484" y="45783"/>
                  </a:lnTo>
                  <a:lnTo>
                    <a:pt x="570484" y="37630"/>
                  </a:lnTo>
                  <a:close/>
                </a:path>
              </a:pathLst>
            </a:custGeom>
            <a:solidFill>
              <a:srgbClr val="666666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2" name="object 12"/>
            <p:cNvSpPr/>
            <p:nvPr/>
          </p:nvSpPr>
          <p:spPr>
            <a:xfrm>
              <a:off x="2592757" y="7166699"/>
              <a:ext cx="467359" cy="134620"/>
            </a:xfrm>
            <a:custGeom>
              <a:avLst/>
              <a:gdLst/>
              <a:ahLst/>
              <a:cxnLst/>
              <a:rect l="l" t="t" r="r" b="b"/>
              <a:pathLst>
                <a:path w="467360" h="134620">
                  <a:moveTo>
                    <a:pt x="44170" y="63982"/>
                  </a:moveTo>
                  <a:lnTo>
                    <a:pt x="42430" y="55384"/>
                  </a:lnTo>
                  <a:lnTo>
                    <a:pt x="37706" y="48361"/>
                  </a:lnTo>
                  <a:lnTo>
                    <a:pt x="30683" y="43637"/>
                  </a:lnTo>
                  <a:lnTo>
                    <a:pt x="22085" y="41897"/>
                  </a:lnTo>
                  <a:lnTo>
                    <a:pt x="13487" y="43637"/>
                  </a:lnTo>
                  <a:lnTo>
                    <a:pt x="6464" y="48361"/>
                  </a:lnTo>
                  <a:lnTo>
                    <a:pt x="1739" y="55384"/>
                  </a:lnTo>
                  <a:lnTo>
                    <a:pt x="0" y="63982"/>
                  </a:lnTo>
                  <a:lnTo>
                    <a:pt x="1739" y="72580"/>
                  </a:lnTo>
                  <a:lnTo>
                    <a:pt x="6464" y="79603"/>
                  </a:lnTo>
                  <a:lnTo>
                    <a:pt x="13487" y="84328"/>
                  </a:lnTo>
                  <a:lnTo>
                    <a:pt x="22085" y="86067"/>
                  </a:lnTo>
                  <a:lnTo>
                    <a:pt x="30683" y="84328"/>
                  </a:lnTo>
                  <a:lnTo>
                    <a:pt x="37706" y="79603"/>
                  </a:lnTo>
                  <a:lnTo>
                    <a:pt x="42430" y="72580"/>
                  </a:lnTo>
                  <a:lnTo>
                    <a:pt x="44170" y="63982"/>
                  </a:lnTo>
                  <a:close/>
                </a:path>
                <a:path w="467360" h="134620">
                  <a:moveTo>
                    <a:pt x="428548" y="37858"/>
                  </a:moveTo>
                  <a:lnTo>
                    <a:pt x="428536" y="25476"/>
                  </a:lnTo>
                  <a:lnTo>
                    <a:pt x="423621" y="13639"/>
                  </a:lnTo>
                  <a:lnTo>
                    <a:pt x="414489" y="4635"/>
                  </a:lnTo>
                  <a:lnTo>
                    <a:pt x="403009" y="0"/>
                  </a:lnTo>
                  <a:lnTo>
                    <a:pt x="390626" y="0"/>
                  </a:lnTo>
                  <a:lnTo>
                    <a:pt x="378790" y="4927"/>
                  </a:lnTo>
                  <a:lnTo>
                    <a:pt x="369798" y="14058"/>
                  </a:lnTo>
                  <a:lnTo>
                    <a:pt x="367360" y="20078"/>
                  </a:lnTo>
                  <a:lnTo>
                    <a:pt x="366141" y="17119"/>
                  </a:lnTo>
                  <a:lnTo>
                    <a:pt x="360616" y="11684"/>
                  </a:lnTo>
                  <a:lnTo>
                    <a:pt x="353682" y="8877"/>
                  </a:lnTo>
                  <a:lnTo>
                    <a:pt x="346202" y="8877"/>
                  </a:lnTo>
                  <a:lnTo>
                    <a:pt x="339039" y="11849"/>
                  </a:lnTo>
                  <a:lnTo>
                    <a:pt x="333603" y="17373"/>
                  </a:lnTo>
                  <a:lnTo>
                    <a:pt x="330796" y="24307"/>
                  </a:lnTo>
                  <a:lnTo>
                    <a:pt x="330809" y="31788"/>
                  </a:lnTo>
                  <a:lnTo>
                    <a:pt x="333781" y="38938"/>
                  </a:lnTo>
                  <a:lnTo>
                    <a:pt x="335407" y="40551"/>
                  </a:lnTo>
                  <a:lnTo>
                    <a:pt x="324764" y="51358"/>
                  </a:lnTo>
                  <a:lnTo>
                    <a:pt x="323265" y="55054"/>
                  </a:lnTo>
                  <a:lnTo>
                    <a:pt x="314375" y="51447"/>
                  </a:lnTo>
                  <a:lnTo>
                    <a:pt x="301993" y="51460"/>
                  </a:lnTo>
                  <a:lnTo>
                    <a:pt x="290156" y="56375"/>
                  </a:lnTo>
                  <a:lnTo>
                    <a:pt x="281152" y="65506"/>
                  </a:lnTo>
                  <a:lnTo>
                    <a:pt x="276517" y="76987"/>
                  </a:lnTo>
                  <a:lnTo>
                    <a:pt x="276529" y="89369"/>
                  </a:lnTo>
                  <a:lnTo>
                    <a:pt x="279311" y="96088"/>
                  </a:lnTo>
                  <a:lnTo>
                    <a:pt x="272884" y="98755"/>
                  </a:lnTo>
                  <a:lnTo>
                    <a:pt x="267436" y="104279"/>
                  </a:lnTo>
                  <a:lnTo>
                    <a:pt x="266547" y="106476"/>
                  </a:lnTo>
                  <a:lnTo>
                    <a:pt x="264617" y="103593"/>
                  </a:lnTo>
                  <a:lnTo>
                    <a:pt x="256247" y="101968"/>
                  </a:lnTo>
                  <a:lnTo>
                    <a:pt x="243928" y="110274"/>
                  </a:lnTo>
                  <a:lnTo>
                    <a:pt x="242303" y="118643"/>
                  </a:lnTo>
                  <a:lnTo>
                    <a:pt x="250609" y="130975"/>
                  </a:lnTo>
                  <a:lnTo>
                    <a:pt x="258978" y="132588"/>
                  </a:lnTo>
                  <a:lnTo>
                    <a:pt x="268160" y="126403"/>
                  </a:lnTo>
                  <a:lnTo>
                    <a:pt x="273138" y="131292"/>
                  </a:lnTo>
                  <a:lnTo>
                    <a:pt x="280073" y="134099"/>
                  </a:lnTo>
                  <a:lnTo>
                    <a:pt x="287553" y="134086"/>
                  </a:lnTo>
                  <a:lnTo>
                    <a:pt x="294703" y="131114"/>
                  </a:lnTo>
                  <a:lnTo>
                    <a:pt x="300151" y="125590"/>
                  </a:lnTo>
                  <a:lnTo>
                    <a:pt x="302958" y="118656"/>
                  </a:lnTo>
                  <a:lnTo>
                    <a:pt x="302945" y="114846"/>
                  </a:lnTo>
                  <a:lnTo>
                    <a:pt x="314426" y="114833"/>
                  </a:lnTo>
                  <a:lnTo>
                    <a:pt x="326275" y="109918"/>
                  </a:lnTo>
                  <a:lnTo>
                    <a:pt x="331038" y="105079"/>
                  </a:lnTo>
                  <a:lnTo>
                    <a:pt x="337413" y="111353"/>
                  </a:lnTo>
                  <a:lnTo>
                    <a:pt x="352818" y="117576"/>
                  </a:lnTo>
                  <a:lnTo>
                    <a:pt x="369430" y="117576"/>
                  </a:lnTo>
                  <a:lnTo>
                    <a:pt x="385318" y="110959"/>
                  </a:lnTo>
                  <a:lnTo>
                    <a:pt x="397395" y="98704"/>
                  </a:lnTo>
                  <a:lnTo>
                    <a:pt x="403618" y="83299"/>
                  </a:lnTo>
                  <a:lnTo>
                    <a:pt x="403618" y="66687"/>
                  </a:lnTo>
                  <a:lnTo>
                    <a:pt x="402234" y="63385"/>
                  </a:lnTo>
                  <a:lnTo>
                    <a:pt x="403072" y="63385"/>
                  </a:lnTo>
                  <a:lnTo>
                    <a:pt x="414909" y="58458"/>
                  </a:lnTo>
                  <a:lnTo>
                    <a:pt x="423900" y="49326"/>
                  </a:lnTo>
                  <a:lnTo>
                    <a:pt x="428548" y="37858"/>
                  </a:lnTo>
                  <a:close/>
                </a:path>
                <a:path w="467360" h="134620">
                  <a:moveTo>
                    <a:pt x="467067" y="31635"/>
                  </a:moveTo>
                  <a:lnTo>
                    <a:pt x="462915" y="25476"/>
                  </a:lnTo>
                  <a:lnTo>
                    <a:pt x="458762" y="19316"/>
                  </a:lnTo>
                  <a:lnTo>
                    <a:pt x="450392" y="17691"/>
                  </a:lnTo>
                  <a:lnTo>
                    <a:pt x="438073" y="26009"/>
                  </a:lnTo>
                  <a:lnTo>
                    <a:pt x="436448" y="34366"/>
                  </a:lnTo>
                  <a:lnTo>
                    <a:pt x="444754" y="46697"/>
                  </a:lnTo>
                  <a:lnTo>
                    <a:pt x="453123" y="48323"/>
                  </a:lnTo>
                  <a:lnTo>
                    <a:pt x="465442" y="40005"/>
                  </a:lnTo>
                  <a:lnTo>
                    <a:pt x="467067" y="31635"/>
                  </a:lnTo>
                  <a:close/>
                </a:path>
              </a:pathLst>
            </a:custGeom>
            <a:solidFill>
              <a:srgbClr val="6666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2762293" y="7339349"/>
              <a:ext cx="264795" cy="331470"/>
            </a:xfrm>
            <a:custGeom>
              <a:avLst/>
              <a:gdLst/>
              <a:ahLst/>
              <a:cxnLst/>
              <a:rect l="l" t="t" r="r" b="b"/>
              <a:pathLst>
                <a:path w="264794" h="331470">
                  <a:moveTo>
                    <a:pt x="264760" y="331035"/>
                  </a:moveTo>
                  <a:lnTo>
                    <a:pt x="132380" y="331035"/>
                  </a:lnTo>
                  <a:lnTo>
                    <a:pt x="0" y="331035"/>
                  </a:lnTo>
                  <a:lnTo>
                    <a:pt x="40860" y="236471"/>
                  </a:lnTo>
                  <a:lnTo>
                    <a:pt x="58303" y="127437"/>
                  </a:lnTo>
                  <a:lnTo>
                    <a:pt x="61813" y="37444"/>
                  </a:lnTo>
                  <a:lnTo>
                    <a:pt x="60876" y="0"/>
                  </a:lnTo>
                  <a:lnTo>
                    <a:pt x="203884" y="0"/>
                  </a:lnTo>
                  <a:lnTo>
                    <a:pt x="202946" y="37444"/>
                  </a:lnTo>
                  <a:lnTo>
                    <a:pt x="206455" y="127437"/>
                  </a:lnTo>
                  <a:lnTo>
                    <a:pt x="223898" y="236471"/>
                  </a:lnTo>
                  <a:lnTo>
                    <a:pt x="264760" y="331035"/>
                  </a:lnTo>
                  <a:close/>
                </a:path>
              </a:pathLst>
            </a:custGeom>
            <a:solidFill>
              <a:srgbClr val="00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2537512" y="7311178"/>
              <a:ext cx="288925" cy="359410"/>
            </a:xfrm>
            <a:custGeom>
              <a:avLst/>
              <a:gdLst/>
              <a:ahLst/>
              <a:cxnLst/>
              <a:rect l="l" t="t" r="r" b="b"/>
              <a:pathLst>
                <a:path w="288925" h="359409">
                  <a:moveTo>
                    <a:pt x="288865" y="359206"/>
                  </a:moveTo>
                  <a:lnTo>
                    <a:pt x="144429" y="359206"/>
                  </a:lnTo>
                  <a:lnTo>
                    <a:pt x="0" y="359206"/>
                  </a:lnTo>
                  <a:lnTo>
                    <a:pt x="44579" y="256340"/>
                  </a:lnTo>
                  <a:lnTo>
                    <a:pt x="63609" y="138056"/>
                  </a:lnTo>
                  <a:lnTo>
                    <a:pt x="67438" y="40545"/>
                  </a:lnTo>
                  <a:lnTo>
                    <a:pt x="66414" y="0"/>
                  </a:lnTo>
                  <a:lnTo>
                    <a:pt x="222450" y="0"/>
                  </a:lnTo>
                  <a:lnTo>
                    <a:pt x="221426" y="40545"/>
                  </a:lnTo>
                  <a:lnTo>
                    <a:pt x="225254" y="138056"/>
                  </a:lnTo>
                  <a:lnTo>
                    <a:pt x="244283" y="256340"/>
                  </a:lnTo>
                  <a:lnTo>
                    <a:pt x="288865" y="359206"/>
                  </a:lnTo>
                  <a:close/>
                </a:path>
              </a:pathLst>
            </a:custGeom>
            <a:solidFill>
              <a:srgbClr val="4448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2654935" y="6978624"/>
              <a:ext cx="469265" cy="297180"/>
            </a:xfrm>
            <a:custGeom>
              <a:avLst/>
              <a:gdLst/>
              <a:ahLst/>
              <a:cxnLst/>
              <a:rect l="l" t="t" r="r" b="b"/>
              <a:pathLst>
                <a:path w="469264" h="297179">
                  <a:moveTo>
                    <a:pt x="135483" y="260261"/>
                  </a:moveTo>
                  <a:lnTo>
                    <a:pt x="131114" y="255892"/>
                  </a:lnTo>
                  <a:lnTo>
                    <a:pt x="120332" y="255892"/>
                  </a:lnTo>
                  <a:lnTo>
                    <a:pt x="115963" y="260261"/>
                  </a:lnTo>
                  <a:lnTo>
                    <a:pt x="115963" y="271043"/>
                  </a:lnTo>
                  <a:lnTo>
                    <a:pt x="120332" y="275412"/>
                  </a:lnTo>
                  <a:lnTo>
                    <a:pt x="131114" y="275412"/>
                  </a:lnTo>
                  <a:lnTo>
                    <a:pt x="135483" y="271043"/>
                  </a:lnTo>
                  <a:lnTo>
                    <a:pt x="135483" y="265645"/>
                  </a:lnTo>
                  <a:lnTo>
                    <a:pt x="135483" y="260261"/>
                  </a:lnTo>
                  <a:close/>
                </a:path>
                <a:path w="469264" h="297179">
                  <a:moveTo>
                    <a:pt x="183616" y="126199"/>
                  </a:moveTo>
                  <a:lnTo>
                    <a:pt x="182067" y="118529"/>
                  </a:lnTo>
                  <a:lnTo>
                    <a:pt x="177838" y="112268"/>
                  </a:lnTo>
                  <a:lnTo>
                    <a:pt x="171577" y="108038"/>
                  </a:lnTo>
                  <a:lnTo>
                    <a:pt x="169926" y="107708"/>
                  </a:lnTo>
                  <a:lnTo>
                    <a:pt x="171958" y="97650"/>
                  </a:lnTo>
                  <a:lnTo>
                    <a:pt x="169100" y="83439"/>
                  </a:lnTo>
                  <a:lnTo>
                    <a:pt x="161277" y="71843"/>
                  </a:lnTo>
                  <a:lnTo>
                    <a:pt x="149682" y="64020"/>
                  </a:lnTo>
                  <a:lnTo>
                    <a:pt x="145694" y="63220"/>
                  </a:lnTo>
                  <a:lnTo>
                    <a:pt x="145694" y="133680"/>
                  </a:lnTo>
                  <a:lnTo>
                    <a:pt x="143840" y="132435"/>
                  </a:lnTo>
                  <a:lnTo>
                    <a:pt x="145376" y="132130"/>
                  </a:lnTo>
                  <a:lnTo>
                    <a:pt x="145694" y="133680"/>
                  </a:lnTo>
                  <a:lnTo>
                    <a:pt x="145694" y="63220"/>
                  </a:lnTo>
                  <a:lnTo>
                    <a:pt x="101866" y="83439"/>
                  </a:lnTo>
                  <a:lnTo>
                    <a:pt x="99390" y="95719"/>
                  </a:lnTo>
                  <a:lnTo>
                    <a:pt x="92659" y="91173"/>
                  </a:lnTo>
                  <a:lnTo>
                    <a:pt x="74853" y="87579"/>
                  </a:lnTo>
                  <a:lnTo>
                    <a:pt x="57035" y="91173"/>
                  </a:lnTo>
                  <a:lnTo>
                    <a:pt x="42494" y="100977"/>
                  </a:lnTo>
                  <a:lnTo>
                    <a:pt x="38125" y="107454"/>
                  </a:lnTo>
                  <a:lnTo>
                    <a:pt x="38125" y="191427"/>
                  </a:lnTo>
                  <a:lnTo>
                    <a:pt x="38125" y="107454"/>
                  </a:lnTo>
                  <a:lnTo>
                    <a:pt x="32677" y="115531"/>
                  </a:lnTo>
                  <a:lnTo>
                    <a:pt x="29083" y="133337"/>
                  </a:lnTo>
                  <a:lnTo>
                    <a:pt x="30708" y="141414"/>
                  </a:lnTo>
                  <a:lnTo>
                    <a:pt x="29159" y="141097"/>
                  </a:lnTo>
                  <a:lnTo>
                    <a:pt x="19011" y="143154"/>
                  </a:lnTo>
                  <a:lnTo>
                    <a:pt x="10731" y="148742"/>
                  </a:lnTo>
                  <a:lnTo>
                    <a:pt x="5143" y="157022"/>
                  </a:lnTo>
                  <a:lnTo>
                    <a:pt x="3098" y="167170"/>
                  </a:lnTo>
                  <a:lnTo>
                    <a:pt x="5143" y="177317"/>
                  </a:lnTo>
                  <a:lnTo>
                    <a:pt x="10731" y="185597"/>
                  </a:lnTo>
                  <a:lnTo>
                    <a:pt x="19011" y="191185"/>
                  </a:lnTo>
                  <a:lnTo>
                    <a:pt x="20205" y="191427"/>
                  </a:lnTo>
                  <a:lnTo>
                    <a:pt x="17805" y="191909"/>
                  </a:lnTo>
                  <a:lnTo>
                    <a:pt x="8534" y="198170"/>
                  </a:lnTo>
                  <a:lnTo>
                    <a:pt x="2286" y="207429"/>
                  </a:lnTo>
                  <a:lnTo>
                    <a:pt x="0" y="218782"/>
                  </a:lnTo>
                  <a:lnTo>
                    <a:pt x="2286" y="230136"/>
                  </a:lnTo>
                  <a:lnTo>
                    <a:pt x="8534" y="239407"/>
                  </a:lnTo>
                  <a:lnTo>
                    <a:pt x="17805" y="245656"/>
                  </a:lnTo>
                  <a:lnTo>
                    <a:pt x="29159" y="247954"/>
                  </a:lnTo>
                  <a:lnTo>
                    <a:pt x="40513" y="245656"/>
                  </a:lnTo>
                  <a:lnTo>
                    <a:pt x="42087" y="244602"/>
                  </a:lnTo>
                  <a:lnTo>
                    <a:pt x="44386" y="247992"/>
                  </a:lnTo>
                  <a:lnTo>
                    <a:pt x="50647" y="252209"/>
                  </a:lnTo>
                  <a:lnTo>
                    <a:pt x="58318" y="253758"/>
                  </a:lnTo>
                  <a:lnTo>
                    <a:pt x="65989" y="252209"/>
                  </a:lnTo>
                  <a:lnTo>
                    <a:pt x="72263" y="247992"/>
                  </a:lnTo>
                  <a:lnTo>
                    <a:pt x="76479" y="241731"/>
                  </a:lnTo>
                  <a:lnTo>
                    <a:pt x="78028" y="234061"/>
                  </a:lnTo>
                  <a:lnTo>
                    <a:pt x="76479" y="226390"/>
                  </a:lnTo>
                  <a:lnTo>
                    <a:pt x="75844" y="225475"/>
                  </a:lnTo>
                  <a:lnTo>
                    <a:pt x="89382" y="222732"/>
                  </a:lnTo>
                  <a:lnTo>
                    <a:pt x="101257" y="214731"/>
                  </a:lnTo>
                  <a:lnTo>
                    <a:pt x="109258" y="202857"/>
                  </a:lnTo>
                  <a:lnTo>
                    <a:pt x="112179" y="188328"/>
                  </a:lnTo>
                  <a:lnTo>
                    <a:pt x="113030" y="188887"/>
                  </a:lnTo>
                  <a:lnTo>
                    <a:pt x="125730" y="191452"/>
                  </a:lnTo>
                  <a:lnTo>
                    <a:pt x="138430" y="188887"/>
                  </a:lnTo>
                  <a:lnTo>
                    <a:pt x="148793" y="181889"/>
                  </a:lnTo>
                  <a:lnTo>
                    <a:pt x="155790" y="171526"/>
                  </a:lnTo>
                  <a:lnTo>
                    <a:pt x="158356" y="158826"/>
                  </a:lnTo>
                  <a:lnTo>
                    <a:pt x="155790" y="146126"/>
                  </a:lnTo>
                  <a:lnTo>
                    <a:pt x="153225" y="142341"/>
                  </a:lnTo>
                  <a:lnTo>
                    <a:pt x="156235" y="144360"/>
                  </a:lnTo>
                  <a:lnTo>
                    <a:pt x="163906" y="145910"/>
                  </a:lnTo>
                  <a:lnTo>
                    <a:pt x="171577" y="144360"/>
                  </a:lnTo>
                  <a:lnTo>
                    <a:pt x="177838" y="140131"/>
                  </a:lnTo>
                  <a:lnTo>
                    <a:pt x="182067" y="133870"/>
                  </a:lnTo>
                  <a:lnTo>
                    <a:pt x="183616" y="126199"/>
                  </a:lnTo>
                  <a:close/>
                </a:path>
                <a:path w="469264" h="297179">
                  <a:moveTo>
                    <a:pt x="317576" y="65773"/>
                  </a:moveTo>
                  <a:lnTo>
                    <a:pt x="315556" y="55740"/>
                  </a:lnTo>
                  <a:lnTo>
                    <a:pt x="310032" y="47536"/>
                  </a:lnTo>
                  <a:lnTo>
                    <a:pt x="301828" y="42011"/>
                  </a:lnTo>
                  <a:lnTo>
                    <a:pt x="291795" y="39992"/>
                  </a:lnTo>
                  <a:lnTo>
                    <a:pt x="289471" y="40462"/>
                  </a:lnTo>
                  <a:lnTo>
                    <a:pt x="289128" y="38760"/>
                  </a:lnTo>
                  <a:lnTo>
                    <a:pt x="281876" y="28003"/>
                  </a:lnTo>
                  <a:lnTo>
                    <a:pt x="271106" y="20751"/>
                  </a:lnTo>
                  <a:lnTo>
                    <a:pt x="257924" y="18084"/>
                  </a:lnTo>
                  <a:lnTo>
                    <a:pt x="244741" y="20751"/>
                  </a:lnTo>
                  <a:lnTo>
                    <a:pt x="233984" y="28003"/>
                  </a:lnTo>
                  <a:lnTo>
                    <a:pt x="228942" y="35458"/>
                  </a:lnTo>
                  <a:lnTo>
                    <a:pt x="225894" y="30911"/>
                  </a:lnTo>
                  <a:lnTo>
                    <a:pt x="219405" y="26543"/>
                  </a:lnTo>
                  <a:lnTo>
                    <a:pt x="211455" y="24930"/>
                  </a:lnTo>
                  <a:lnTo>
                    <a:pt x="203504" y="26543"/>
                  </a:lnTo>
                  <a:lnTo>
                    <a:pt x="197015" y="30911"/>
                  </a:lnTo>
                  <a:lnTo>
                    <a:pt x="192633" y="37401"/>
                  </a:lnTo>
                  <a:lnTo>
                    <a:pt x="191033" y="45351"/>
                  </a:lnTo>
                  <a:lnTo>
                    <a:pt x="192633" y="53301"/>
                  </a:lnTo>
                  <a:lnTo>
                    <a:pt x="197015" y="59791"/>
                  </a:lnTo>
                  <a:lnTo>
                    <a:pt x="203504" y="64173"/>
                  </a:lnTo>
                  <a:lnTo>
                    <a:pt x="211455" y="65773"/>
                  </a:lnTo>
                  <a:lnTo>
                    <a:pt x="219405" y="64173"/>
                  </a:lnTo>
                  <a:lnTo>
                    <a:pt x="225666" y="59944"/>
                  </a:lnTo>
                  <a:lnTo>
                    <a:pt x="226720" y="65125"/>
                  </a:lnTo>
                  <a:lnTo>
                    <a:pt x="233984" y="75895"/>
                  </a:lnTo>
                  <a:lnTo>
                    <a:pt x="244741" y="83146"/>
                  </a:lnTo>
                  <a:lnTo>
                    <a:pt x="249834" y="84188"/>
                  </a:lnTo>
                  <a:lnTo>
                    <a:pt x="248551" y="90551"/>
                  </a:lnTo>
                  <a:lnTo>
                    <a:pt x="250075" y="98107"/>
                  </a:lnTo>
                  <a:lnTo>
                    <a:pt x="254228" y="104267"/>
                  </a:lnTo>
                  <a:lnTo>
                    <a:pt x="260400" y="108432"/>
                  </a:lnTo>
                  <a:lnTo>
                    <a:pt x="267944" y="109956"/>
                  </a:lnTo>
                  <a:lnTo>
                    <a:pt x="275501" y="108432"/>
                  </a:lnTo>
                  <a:lnTo>
                    <a:pt x="281673" y="104267"/>
                  </a:lnTo>
                  <a:lnTo>
                    <a:pt x="285826" y="98107"/>
                  </a:lnTo>
                  <a:lnTo>
                    <a:pt x="287337" y="90678"/>
                  </a:lnTo>
                  <a:lnTo>
                    <a:pt x="291795" y="91567"/>
                  </a:lnTo>
                  <a:lnTo>
                    <a:pt x="301828" y="89535"/>
                  </a:lnTo>
                  <a:lnTo>
                    <a:pt x="310032" y="84010"/>
                  </a:lnTo>
                  <a:lnTo>
                    <a:pt x="315556" y="75819"/>
                  </a:lnTo>
                  <a:lnTo>
                    <a:pt x="317576" y="65773"/>
                  </a:lnTo>
                  <a:close/>
                </a:path>
                <a:path w="469264" h="297179">
                  <a:moveTo>
                    <a:pt x="324192" y="5346"/>
                  </a:moveTo>
                  <a:lnTo>
                    <a:pt x="318846" y="0"/>
                  </a:lnTo>
                  <a:lnTo>
                    <a:pt x="305650" y="0"/>
                  </a:lnTo>
                  <a:lnTo>
                    <a:pt x="300304" y="5346"/>
                  </a:lnTo>
                  <a:lnTo>
                    <a:pt x="300304" y="18542"/>
                  </a:lnTo>
                  <a:lnTo>
                    <a:pt x="305650" y="23888"/>
                  </a:lnTo>
                  <a:lnTo>
                    <a:pt x="318846" y="23888"/>
                  </a:lnTo>
                  <a:lnTo>
                    <a:pt x="324192" y="18542"/>
                  </a:lnTo>
                  <a:lnTo>
                    <a:pt x="324192" y="11950"/>
                  </a:lnTo>
                  <a:lnTo>
                    <a:pt x="324192" y="5346"/>
                  </a:lnTo>
                  <a:close/>
                </a:path>
                <a:path w="469264" h="297179">
                  <a:moveTo>
                    <a:pt x="415239" y="271716"/>
                  </a:moveTo>
                  <a:lnTo>
                    <a:pt x="408076" y="264553"/>
                  </a:lnTo>
                  <a:lnTo>
                    <a:pt x="390398" y="264553"/>
                  </a:lnTo>
                  <a:lnTo>
                    <a:pt x="383235" y="271716"/>
                  </a:lnTo>
                  <a:lnTo>
                    <a:pt x="383235" y="289394"/>
                  </a:lnTo>
                  <a:lnTo>
                    <a:pt x="390398" y="296557"/>
                  </a:lnTo>
                  <a:lnTo>
                    <a:pt x="408076" y="296557"/>
                  </a:lnTo>
                  <a:lnTo>
                    <a:pt x="415239" y="289394"/>
                  </a:lnTo>
                  <a:lnTo>
                    <a:pt x="415239" y="280555"/>
                  </a:lnTo>
                  <a:lnTo>
                    <a:pt x="415239" y="271716"/>
                  </a:lnTo>
                  <a:close/>
                </a:path>
                <a:path w="469264" h="297179">
                  <a:moveTo>
                    <a:pt x="468985" y="256438"/>
                  </a:moveTo>
                  <a:lnTo>
                    <a:pt x="466166" y="253619"/>
                  </a:lnTo>
                  <a:lnTo>
                    <a:pt x="459193" y="253619"/>
                  </a:lnTo>
                  <a:lnTo>
                    <a:pt x="456374" y="256438"/>
                  </a:lnTo>
                  <a:lnTo>
                    <a:pt x="456374" y="259918"/>
                  </a:lnTo>
                  <a:lnTo>
                    <a:pt x="456374" y="263398"/>
                  </a:lnTo>
                  <a:lnTo>
                    <a:pt x="459193" y="266230"/>
                  </a:lnTo>
                  <a:lnTo>
                    <a:pt x="466166" y="266230"/>
                  </a:lnTo>
                  <a:lnTo>
                    <a:pt x="468985" y="263398"/>
                  </a:lnTo>
                  <a:lnTo>
                    <a:pt x="468985" y="256438"/>
                  </a:lnTo>
                  <a:close/>
                </a:path>
              </a:pathLst>
            </a:custGeom>
            <a:solidFill>
              <a:srgbClr val="6666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50149" y="5389157"/>
              <a:ext cx="952574" cy="722630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6857999" y="5473002"/>
              <a:ext cx="495934" cy="433070"/>
            </a:xfrm>
            <a:custGeom>
              <a:avLst/>
              <a:gdLst/>
              <a:ahLst/>
              <a:cxnLst/>
              <a:rect l="l" t="t" r="r" b="b"/>
              <a:pathLst>
                <a:path w="495935" h="433070">
                  <a:moveTo>
                    <a:pt x="119591" y="95185"/>
                  </a:moveTo>
                  <a:lnTo>
                    <a:pt x="103841" y="91791"/>
                  </a:lnTo>
                  <a:lnTo>
                    <a:pt x="90608" y="82676"/>
                  </a:lnTo>
                  <a:lnTo>
                    <a:pt x="81494" y="69444"/>
                  </a:lnTo>
                  <a:lnTo>
                    <a:pt x="78100" y="53694"/>
                  </a:lnTo>
                  <a:lnTo>
                    <a:pt x="78100" y="41491"/>
                  </a:lnTo>
                  <a:lnTo>
                    <a:pt x="81494" y="24711"/>
                  </a:lnTo>
                  <a:lnTo>
                    <a:pt x="90608" y="11593"/>
                  </a:lnTo>
                  <a:lnTo>
                    <a:pt x="103841" y="3050"/>
                  </a:lnTo>
                  <a:lnTo>
                    <a:pt x="119591" y="0"/>
                  </a:lnTo>
                  <a:lnTo>
                    <a:pt x="135341" y="3050"/>
                  </a:lnTo>
                  <a:lnTo>
                    <a:pt x="148574" y="11593"/>
                  </a:lnTo>
                  <a:lnTo>
                    <a:pt x="157688" y="24711"/>
                  </a:lnTo>
                  <a:lnTo>
                    <a:pt x="161082" y="41491"/>
                  </a:lnTo>
                  <a:lnTo>
                    <a:pt x="161082" y="53694"/>
                  </a:lnTo>
                  <a:lnTo>
                    <a:pt x="157688" y="69444"/>
                  </a:lnTo>
                  <a:lnTo>
                    <a:pt x="148574" y="82676"/>
                  </a:lnTo>
                  <a:lnTo>
                    <a:pt x="135341" y="91791"/>
                  </a:lnTo>
                  <a:lnTo>
                    <a:pt x="119591" y="95185"/>
                  </a:lnTo>
                  <a:close/>
                </a:path>
                <a:path w="495935" h="433070">
                  <a:moveTo>
                    <a:pt x="19525" y="270911"/>
                  </a:moveTo>
                  <a:lnTo>
                    <a:pt x="2440" y="270911"/>
                  </a:lnTo>
                  <a:lnTo>
                    <a:pt x="2440" y="268471"/>
                  </a:lnTo>
                  <a:lnTo>
                    <a:pt x="0" y="266030"/>
                  </a:lnTo>
                  <a:lnTo>
                    <a:pt x="0" y="263589"/>
                  </a:lnTo>
                  <a:lnTo>
                    <a:pt x="2440" y="261149"/>
                  </a:lnTo>
                  <a:lnTo>
                    <a:pt x="39050" y="175726"/>
                  </a:lnTo>
                  <a:lnTo>
                    <a:pt x="60291" y="127981"/>
                  </a:lnTo>
                  <a:lnTo>
                    <a:pt x="102506" y="107388"/>
                  </a:lnTo>
                  <a:lnTo>
                    <a:pt x="136675" y="107388"/>
                  </a:lnTo>
                  <a:lnTo>
                    <a:pt x="178891" y="127981"/>
                  </a:lnTo>
                  <a:lnTo>
                    <a:pt x="200132" y="175726"/>
                  </a:lnTo>
                  <a:lnTo>
                    <a:pt x="203270" y="183048"/>
                  </a:lnTo>
                  <a:lnTo>
                    <a:pt x="75659" y="183048"/>
                  </a:lnTo>
                  <a:lnTo>
                    <a:pt x="75659" y="185488"/>
                  </a:lnTo>
                  <a:lnTo>
                    <a:pt x="46372" y="253827"/>
                  </a:lnTo>
                  <a:lnTo>
                    <a:pt x="41834" y="260615"/>
                  </a:lnTo>
                  <a:lnTo>
                    <a:pt x="35694" y="266030"/>
                  </a:lnTo>
                  <a:lnTo>
                    <a:pt x="28181" y="269615"/>
                  </a:lnTo>
                  <a:lnTo>
                    <a:pt x="19525" y="270911"/>
                  </a:lnTo>
                  <a:close/>
                </a:path>
                <a:path w="495935" h="433070">
                  <a:moveTo>
                    <a:pt x="77693" y="432852"/>
                  </a:moveTo>
                  <a:lnTo>
                    <a:pt x="56134" y="432852"/>
                  </a:lnTo>
                  <a:lnTo>
                    <a:pt x="56134" y="431994"/>
                  </a:lnTo>
                  <a:lnTo>
                    <a:pt x="53694" y="431994"/>
                  </a:lnTo>
                  <a:lnTo>
                    <a:pt x="53694" y="429553"/>
                  </a:lnTo>
                  <a:lnTo>
                    <a:pt x="51253" y="429553"/>
                  </a:lnTo>
                  <a:lnTo>
                    <a:pt x="51253" y="427113"/>
                  </a:lnTo>
                  <a:lnTo>
                    <a:pt x="65897" y="270911"/>
                  </a:lnTo>
                  <a:lnTo>
                    <a:pt x="78100" y="185488"/>
                  </a:lnTo>
                  <a:lnTo>
                    <a:pt x="75659" y="183048"/>
                  </a:lnTo>
                  <a:lnTo>
                    <a:pt x="163523" y="183048"/>
                  </a:lnTo>
                  <a:lnTo>
                    <a:pt x="161082" y="185488"/>
                  </a:lnTo>
                  <a:lnTo>
                    <a:pt x="173285" y="270911"/>
                  </a:lnTo>
                  <a:lnTo>
                    <a:pt x="173972" y="278233"/>
                  </a:lnTo>
                  <a:lnTo>
                    <a:pt x="117150" y="278233"/>
                  </a:lnTo>
                  <a:lnTo>
                    <a:pt x="95185" y="410028"/>
                  </a:lnTo>
                  <a:lnTo>
                    <a:pt x="93049" y="420019"/>
                  </a:lnTo>
                  <a:lnTo>
                    <a:pt x="87253" y="427723"/>
                  </a:lnTo>
                  <a:lnTo>
                    <a:pt x="78710" y="432680"/>
                  </a:lnTo>
                  <a:lnTo>
                    <a:pt x="77693" y="432852"/>
                  </a:lnTo>
                  <a:close/>
                </a:path>
                <a:path w="495935" h="433070">
                  <a:moveTo>
                    <a:pt x="236742" y="270911"/>
                  </a:moveTo>
                  <a:lnTo>
                    <a:pt x="219658" y="270911"/>
                  </a:lnTo>
                  <a:lnTo>
                    <a:pt x="211001" y="269615"/>
                  </a:lnTo>
                  <a:lnTo>
                    <a:pt x="203488" y="266030"/>
                  </a:lnTo>
                  <a:lnTo>
                    <a:pt x="197348" y="260615"/>
                  </a:lnTo>
                  <a:lnTo>
                    <a:pt x="192810" y="253827"/>
                  </a:lnTo>
                  <a:lnTo>
                    <a:pt x="163523" y="185488"/>
                  </a:lnTo>
                  <a:lnTo>
                    <a:pt x="163523" y="183048"/>
                  </a:lnTo>
                  <a:lnTo>
                    <a:pt x="203270" y="183048"/>
                  </a:lnTo>
                  <a:lnTo>
                    <a:pt x="236742" y="261149"/>
                  </a:lnTo>
                  <a:lnTo>
                    <a:pt x="239183" y="263589"/>
                  </a:lnTo>
                  <a:lnTo>
                    <a:pt x="239183" y="266030"/>
                  </a:lnTo>
                  <a:lnTo>
                    <a:pt x="236742" y="268471"/>
                  </a:lnTo>
                  <a:lnTo>
                    <a:pt x="236742" y="270911"/>
                  </a:lnTo>
                  <a:close/>
                </a:path>
                <a:path w="495935" h="433070">
                  <a:moveTo>
                    <a:pt x="183048" y="432852"/>
                  </a:moveTo>
                  <a:lnTo>
                    <a:pt x="161489" y="432852"/>
                  </a:lnTo>
                  <a:lnTo>
                    <a:pt x="160472" y="432680"/>
                  </a:lnTo>
                  <a:lnTo>
                    <a:pt x="151930" y="427723"/>
                  </a:lnTo>
                  <a:lnTo>
                    <a:pt x="146133" y="420019"/>
                  </a:lnTo>
                  <a:lnTo>
                    <a:pt x="143997" y="410028"/>
                  </a:lnTo>
                  <a:lnTo>
                    <a:pt x="122032" y="278233"/>
                  </a:lnTo>
                  <a:lnTo>
                    <a:pt x="173972" y="278233"/>
                  </a:lnTo>
                  <a:lnTo>
                    <a:pt x="187929" y="427113"/>
                  </a:lnTo>
                  <a:lnTo>
                    <a:pt x="187929" y="429553"/>
                  </a:lnTo>
                  <a:lnTo>
                    <a:pt x="185489" y="429553"/>
                  </a:lnTo>
                  <a:lnTo>
                    <a:pt x="185489" y="431994"/>
                  </a:lnTo>
                  <a:lnTo>
                    <a:pt x="183048" y="431994"/>
                  </a:lnTo>
                  <a:lnTo>
                    <a:pt x="183048" y="432852"/>
                  </a:lnTo>
                  <a:close/>
                </a:path>
                <a:path w="495935" h="433070">
                  <a:moveTo>
                    <a:pt x="375859" y="95185"/>
                  </a:moveTo>
                  <a:lnTo>
                    <a:pt x="360109" y="91791"/>
                  </a:lnTo>
                  <a:lnTo>
                    <a:pt x="346876" y="82676"/>
                  </a:lnTo>
                  <a:lnTo>
                    <a:pt x="337762" y="69444"/>
                  </a:lnTo>
                  <a:lnTo>
                    <a:pt x="334368" y="53694"/>
                  </a:lnTo>
                  <a:lnTo>
                    <a:pt x="334368" y="41491"/>
                  </a:lnTo>
                  <a:lnTo>
                    <a:pt x="337762" y="24711"/>
                  </a:lnTo>
                  <a:lnTo>
                    <a:pt x="346876" y="11593"/>
                  </a:lnTo>
                  <a:lnTo>
                    <a:pt x="360109" y="3050"/>
                  </a:lnTo>
                  <a:lnTo>
                    <a:pt x="375859" y="0"/>
                  </a:lnTo>
                  <a:lnTo>
                    <a:pt x="391609" y="3050"/>
                  </a:lnTo>
                  <a:lnTo>
                    <a:pt x="404842" y="11593"/>
                  </a:lnTo>
                  <a:lnTo>
                    <a:pt x="413956" y="24711"/>
                  </a:lnTo>
                  <a:lnTo>
                    <a:pt x="417350" y="41491"/>
                  </a:lnTo>
                  <a:lnTo>
                    <a:pt x="417350" y="53694"/>
                  </a:lnTo>
                  <a:lnTo>
                    <a:pt x="413956" y="69444"/>
                  </a:lnTo>
                  <a:lnTo>
                    <a:pt x="404842" y="82676"/>
                  </a:lnTo>
                  <a:lnTo>
                    <a:pt x="391609" y="91791"/>
                  </a:lnTo>
                  <a:lnTo>
                    <a:pt x="375859" y="95185"/>
                  </a:lnTo>
                  <a:close/>
                </a:path>
                <a:path w="495935" h="433070">
                  <a:moveTo>
                    <a:pt x="275793" y="270911"/>
                  </a:moveTo>
                  <a:lnTo>
                    <a:pt x="258708" y="270911"/>
                  </a:lnTo>
                  <a:lnTo>
                    <a:pt x="258708" y="268471"/>
                  </a:lnTo>
                  <a:lnTo>
                    <a:pt x="256268" y="266030"/>
                  </a:lnTo>
                  <a:lnTo>
                    <a:pt x="256267" y="263589"/>
                  </a:lnTo>
                  <a:lnTo>
                    <a:pt x="258708" y="261149"/>
                  </a:lnTo>
                  <a:lnTo>
                    <a:pt x="295318" y="175726"/>
                  </a:lnTo>
                  <a:lnTo>
                    <a:pt x="316559" y="127981"/>
                  </a:lnTo>
                  <a:lnTo>
                    <a:pt x="358775" y="107388"/>
                  </a:lnTo>
                  <a:lnTo>
                    <a:pt x="392943" y="107388"/>
                  </a:lnTo>
                  <a:lnTo>
                    <a:pt x="435159" y="127981"/>
                  </a:lnTo>
                  <a:lnTo>
                    <a:pt x="456400" y="175726"/>
                  </a:lnTo>
                  <a:lnTo>
                    <a:pt x="459538" y="183048"/>
                  </a:lnTo>
                  <a:lnTo>
                    <a:pt x="331928" y="183048"/>
                  </a:lnTo>
                  <a:lnTo>
                    <a:pt x="331928" y="185488"/>
                  </a:lnTo>
                  <a:lnTo>
                    <a:pt x="302640" y="253827"/>
                  </a:lnTo>
                  <a:lnTo>
                    <a:pt x="298102" y="260615"/>
                  </a:lnTo>
                  <a:lnTo>
                    <a:pt x="291962" y="266030"/>
                  </a:lnTo>
                  <a:lnTo>
                    <a:pt x="284449" y="269615"/>
                  </a:lnTo>
                  <a:lnTo>
                    <a:pt x="275793" y="270911"/>
                  </a:lnTo>
                  <a:close/>
                </a:path>
                <a:path w="495935" h="433070">
                  <a:moveTo>
                    <a:pt x="333961" y="432852"/>
                  </a:moveTo>
                  <a:lnTo>
                    <a:pt x="312402" y="432852"/>
                  </a:lnTo>
                  <a:lnTo>
                    <a:pt x="312402" y="431994"/>
                  </a:lnTo>
                  <a:lnTo>
                    <a:pt x="309962" y="431994"/>
                  </a:lnTo>
                  <a:lnTo>
                    <a:pt x="309962" y="429553"/>
                  </a:lnTo>
                  <a:lnTo>
                    <a:pt x="307521" y="429553"/>
                  </a:lnTo>
                  <a:lnTo>
                    <a:pt x="307521" y="427113"/>
                  </a:lnTo>
                  <a:lnTo>
                    <a:pt x="322165" y="270911"/>
                  </a:lnTo>
                  <a:lnTo>
                    <a:pt x="334368" y="185488"/>
                  </a:lnTo>
                  <a:lnTo>
                    <a:pt x="331928" y="183048"/>
                  </a:lnTo>
                  <a:lnTo>
                    <a:pt x="419790" y="183048"/>
                  </a:lnTo>
                  <a:lnTo>
                    <a:pt x="417350" y="185488"/>
                  </a:lnTo>
                  <a:lnTo>
                    <a:pt x="429553" y="270911"/>
                  </a:lnTo>
                  <a:lnTo>
                    <a:pt x="430240" y="278233"/>
                  </a:lnTo>
                  <a:lnTo>
                    <a:pt x="373418" y="278233"/>
                  </a:lnTo>
                  <a:lnTo>
                    <a:pt x="351453" y="410028"/>
                  </a:lnTo>
                  <a:lnTo>
                    <a:pt x="349317" y="420019"/>
                  </a:lnTo>
                  <a:lnTo>
                    <a:pt x="343520" y="427723"/>
                  </a:lnTo>
                  <a:lnTo>
                    <a:pt x="334978" y="432680"/>
                  </a:lnTo>
                  <a:lnTo>
                    <a:pt x="333961" y="432852"/>
                  </a:lnTo>
                  <a:close/>
                </a:path>
                <a:path w="495935" h="433070">
                  <a:moveTo>
                    <a:pt x="493010" y="270911"/>
                  </a:moveTo>
                  <a:lnTo>
                    <a:pt x="475926" y="270911"/>
                  </a:lnTo>
                  <a:lnTo>
                    <a:pt x="467269" y="269615"/>
                  </a:lnTo>
                  <a:lnTo>
                    <a:pt x="459756" y="266030"/>
                  </a:lnTo>
                  <a:lnTo>
                    <a:pt x="453616" y="260615"/>
                  </a:lnTo>
                  <a:lnTo>
                    <a:pt x="449078" y="253827"/>
                  </a:lnTo>
                  <a:lnTo>
                    <a:pt x="419790" y="185488"/>
                  </a:lnTo>
                  <a:lnTo>
                    <a:pt x="419790" y="183048"/>
                  </a:lnTo>
                  <a:lnTo>
                    <a:pt x="459538" y="183048"/>
                  </a:lnTo>
                  <a:lnTo>
                    <a:pt x="493010" y="261149"/>
                  </a:lnTo>
                  <a:lnTo>
                    <a:pt x="495451" y="263589"/>
                  </a:lnTo>
                  <a:lnTo>
                    <a:pt x="495450" y="266030"/>
                  </a:lnTo>
                  <a:lnTo>
                    <a:pt x="493010" y="268471"/>
                  </a:lnTo>
                  <a:lnTo>
                    <a:pt x="493010" y="270911"/>
                  </a:lnTo>
                  <a:close/>
                </a:path>
                <a:path w="495935" h="433070">
                  <a:moveTo>
                    <a:pt x="439316" y="432852"/>
                  </a:moveTo>
                  <a:lnTo>
                    <a:pt x="417757" y="432852"/>
                  </a:lnTo>
                  <a:lnTo>
                    <a:pt x="416740" y="432680"/>
                  </a:lnTo>
                  <a:lnTo>
                    <a:pt x="408198" y="427723"/>
                  </a:lnTo>
                  <a:lnTo>
                    <a:pt x="402401" y="420019"/>
                  </a:lnTo>
                  <a:lnTo>
                    <a:pt x="400265" y="410028"/>
                  </a:lnTo>
                  <a:lnTo>
                    <a:pt x="378300" y="278233"/>
                  </a:lnTo>
                  <a:lnTo>
                    <a:pt x="430240" y="278233"/>
                  </a:lnTo>
                  <a:lnTo>
                    <a:pt x="444197" y="427113"/>
                  </a:lnTo>
                  <a:lnTo>
                    <a:pt x="444197" y="429553"/>
                  </a:lnTo>
                  <a:lnTo>
                    <a:pt x="441757" y="429553"/>
                  </a:lnTo>
                  <a:lnTo>
                    <a:pt x="441757" y="431994"/>
                  </a:lnTo>
                  <a:lnTo>
                    <a:pt x="439316" y="431994"/>
                  </a:lnTo>
                  <a:lnTo>
                    <a:pt x="439316" y="432852"/>
                  </a:lnTo>
                  <a:close/>
                </a:path>
              </a:pathLst>
            </a:custGeom>
            <a:solidFill>
              <a:srgbClr val="00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" name="object 19"/>
            <p:cNvSpPr/>
            <p:nvPr/>
          </p:nvSpPr>
          <p:spPr>
            <a:xfrm>
              <a:off x="6857999" y="5869851"/>
              <a:ext cx="495934" cy="433070"/>
            </a:xfrm>
            <a:custGeom>
              <a:avLst/>
              <a:gdLst/>
              <a:ahLst/>
              <a:cxnLst/>
              <a:rect l="l" t="t" r="r" b="b"/>
              <a:pathLst>
                <a:path w="495935" h="433070">
                  <a:moveTo>
                    <a:pt x="119591" y="95185"/>
                  </a:moveTo>
                  <a:lnTo>
                    <a:pt x="103841" y="91791"/>
                  </a:lnTo>
                  <a:lnTo>
                    <a:pt x="90608" y="82676"/>
                  </a:lnTo>
                  <a:lnTo>
                    <a:pt x="81494" y="69444"/>
                  </a:lnTo>
                  <a:lnTo>
                    <a:pt x="78100" y="53694"/>
                  </a:lnTo>
                  <a:lnTo>
                    <a:pt x="78100" y="41491"/>
                  </a:lnTo>
                  <a:lnTo>
                    <a:pt x="81494" y="24711"/>
                  </a:lnTo>
                  <a:lnTo>
                    <a:pt x="90608" y="11593"/>
                  </a:lnTo>
                  <a:lnTo>
                    <a:pt x="103841" y="3050"/>
                  </a:lnTo>
                  <a:lnTo>
                    <a:pt x="119591" y="0"/>
                  </a:lnTo>
                  <a:lnTo>
                    <a:pt x="135341" y="3050"/>
                  </a:lnTo>
                  <a:lnTo>
                    <a:pt x="148574" y="11593"/>
                  </a:lnTo>
                  <a:lnTo>
                    <a:pt x="157688" y="24711"/>
                  </a:lnTo>
                  <a:lnTo>
                    <a:pt x="161082" y="41491"/>
                  </a:lnTo>
                  <a:lnTo>
                    <a:pt x="161082" y="53694"/>
                  </a:lnTo>
                  <a:lnTo>
                    <a:pt x="157688" y="69444"/>
                  </a:lnTo>
                  <a:lnTo>
                    <a:pt x="148574" y="82676"/>
                  </a:lnTo>
                  <a:lnTo>
                    <a:pt x="135341" y="91791"/>
                  </a:lnTo>
                  <a:lnTo>
                    <a:pt x="119591" y="95185"/>
                  </a:lnTo>
                  <a:close/>
                </a:path>
                <a:path w="495935" h="433070">
                  <a:moveTo>
                    <a:pt x="19525" y="270911"/>
                  </a:moveTo>
                  <a:lnTo>
                    <a:pt x="2440" y="270911"/>
                  </a:lnTo>
                  <a:lnTo>
                    <a:pt x="2440" y="268471"/>
                  </a:lnTo>
                  <a:lnTo>
                    <a:pt x="0" y="266030"/>
                  </a:lnTo>
                  <a:lnTo>
                    <a:pt x="0" y="263589"/>
                  </a:lnTo>
                  <a:lnTo>
                    <a:pt x="2440" y="261149"/>
                  </a:lnTo>
                  <a:lnTo>
                    <a:pt x="39050" y="175726"/>
                  </a:lnTo>
                  <a:lnTo>
                    <a:pt x="60291" y="127981"/>
                  </a:lnTo>
                  <a:lnTo>
                    <a:pt x="102506" y="107388"/>
                  </a:lnTo>
                  <a:lnTo>
                    <a:pt x="136675" y="107388"/>
                  </a:lnTo>
                  <a:lnTo>
                    <a:pt x="178891" y="127981"/>
                  </a:lnTo>
                  <a:lnTo>
                    <a:pt x="200132" y="175726"/>
                  </a:lnTo>
                  <a:lnTo>
                    <a:pt x="203270" y="183048"/>
                  </a:lnTo>
                  <a:lnTo>
                    <a:pt x="75659" y="183048"/>
                  </a:lnTo>
                  <a:lnTo>
                    <a:pt x="75659" y="185488"/>
                  </a:lnTo>
                  <a:lnTo>
                    <a:pt x="46372" y="253827"/>
                  </a:lnTo>
                  <a:lnTo>
                    <a:pt x="41834" y="260615"/>
                  </a:lnTo>
                  <a:lnTo>
                    <a:pt x="35694" y="266030"/>
                  </a:lnTo>
                  <a:lnTo>
                    <a:pt x="28181" y="269615"/>
                  </a:lnTo>
                  <a:lnTo>
                    <a:pt x="19525" y="270911"/>
                  </a:lnTo>
                  <a:close/>
                </a:path>
                <a:path w="495935" h="433070">
                  <a:moveTo>
                    <a:pt x="77693" y="432852"/>
                  </a:moveTo>
                  <a:lnTo>
                    <a:pt x="56134" y="432852"/>
                  </a:lnTo>
                  <a:lnTo>
                    <a:pt x="56134" y="431994"/>
                  </a:lnTo>
                  <a:lnTo>
                    <a:pt x="53694" y="431994"/>
                  </a:lnTo>
                  <a:lnTo>
                    <a:pt x="53694" y="429553"/>
                  </a:lnTo>
                  <a:lnTo>
                    <a:pt x="51253" y="429553"/>
                  </a:lnTo>
                  <a:lnTo>
                    <a:pt x="51253" y="427113"/>
                  </a:lnTo>
                  <a:lnTo>
                    <a:pt x="65897" y="270911"/>
                  </a:lnTo>
                  <a:lnTo>
                    <a:pt x="78100" y="185488"/>
                  </a:lnTo>
                  <a:lnTo>
                    <a:pt x="75659" y="183048"/>
                  </a:lnTo>
                  <a:lnTo>
                    <a:pt x="163523" y="183048"/>
                  </a:lnTo>
                  <a:lnTo>
                    <a:pt x="161082" y="185488"/>
                  </a:lnTo>
                  <a:lnTo>
                    <a:pt x="173285" y="270911"/>
                  </a:lnTo>
                  <a:lnTo>
                    <a:pt x="173972" y="278233"/>
                  </a:lnTo>
                  <a:lnTo>
                    <a:pt x="117150" y="278233"/>
                  </a:lnTo>
                  <a:lnTo>
                    <a:pt x="95185" y="410028"/>
                  </a:lnTo>
                  <a:lnTo>
                    <a:pt x="93049" y="420019"/>
                  </a:lnTo>
                  <a:lnTo>
                    <a:pt x="87253" y="427723"/>
                  </a:lnTo>
                  <a:lnTo>
                    <a:pt x="78710" y="432680"/>
                  </a:lnTo>
                  <a:lnTo>
                    <a:pt x="77693" y="432852"/>
                  </a:lnTo>
                  <a:close/>
                </a:path>
                <a:path w="495935" h="433070">
                  <a:moveTo>
                    <a:pt x="236742" y="270911"/>
                  </a:moveTo>
                  <a:lnTo>
                    <a:pt x="219658" y="270911"/>
                  </a:lnTo>
                  <a:lnTo>
                    <a:pt x="211001" y="269615"/>
                  </a:lnTo>
                  <a:lnTo>
                    <a:pt x="203488" y="266030"/>
                  </a:lnTo>
                  <a:lnTo>
                    <a:pt x="197348" y="260615"/>
                  </a:lnTo>
                  <a:lnTo>
                    <a:pt x="192810" y="253827"/>
                  </a:lnTo>
                  <a:lnTo>
                    <a:pt x="163523" y="185488"/>
                  </a:lnTo>
                  <a:lnTo>
                    <a:pt x="163523" y="183048"/>
                  </a:lnTo>
                  <a:lnTo>
                    <a:pt x="203270" y="183048"/>
                  </a:lnTo>
                  <a:lnTo>
                    <a:pt x="236742" y="261149"/>
                  </a:lnTo>
                  <a:lnTo>
                    <a:pt x="239183" y="263589"/>
                  </a:lnTo>
                  <a:lnTo>
                    <a:pt x="239183" y="266030"/>
                  </a:lnTo>
                  <a:lnTo>
                    <a:pt x="236742" y="268471"/>
                  </a:lnTo>
                  <a:lnTo>
                    <a:pt x="236742" y="270911"/>
                  </a:lnTo>
                  <a:close/>
                </a:path>
                <a:path w="495935" h="433070">
                  <a:moveTo>
                    <a:pt x="183048" y="432852"/>
                  </a:moveTo>
                  <a:lnTo>
                    <a:pt x="161489" y="432852"/>
                  </a:lnTo>
                  <a:lnTo>
                    <a:pt x="160472" y="432680"/>
                  </a:lnTo>
                  <a:lnTo>
                    <a:pt x="151930" y="427723"/>
                  </a:lnTo>
                  <a:lnTo>
                    <a:pt x="146133" y="420019"/>
                  </a:lnTo>
                  <a:lnTo>
                    <a:pt x="143997" y="410028"/>
                  </a:lnTo>
                  <a:lnTo>
                    <a:pt x="122032" y="278233"/>
                  </a:lnTo>
                  <a:lnTo>
                    <a:pt x="173972" y="278233"/>
                  </a:lnTo>
                  <a:lnTo>
                    <a:pt x="187929" y="427113"/>
                  </a:lnTo>
                  <a:lnTo>
                    <a:pt x="187929" y="429553"/>
                  </a:lnTo>
                  <a:lnTo>
                    <a:pt x="185489" y="429553"/>
                  </a:lnTo>
                  <a:lnTo>
                    <a:pt x="185489" y="431994"/>
                  </a:lnTo>
                  <a:lnTo>
                    <a:pt x="183048" y="431994"/>
                  </a:lnTo>
                  <a:lnTo>
                    <a:pt x="183048" y="432852"/>
                  </a:lnTo>
                  <a:close/>
                </a:path>
                <a:path w="495935" h="433070">
                  <a:moveTo>
                    <a:pt x="375859" y="95185"/>
                  </a:moveTo>
                  <a:lnTo>
                    <a:pt x="360109" y="91791"/>
                  </a:lnTo>
                  <a:lnTo>
                    <a:pt x="346876" y="82676"/>
                  </a:lnTo>
                  <a:lnTo>
                    <a:pt x="337762" y="69444"/>
                  </a:lnTo>
                  <a:lnTo>
                    <a:pt x="334368" y="53694"/>
                  </a:lnTo>
                  <a:lnTo>
                    <a:pt x="334368" y="41491"/>
                  </a:lnTo>
                  <a:lnTo>
                    <a:pt x="337762" y="24711"/>
                  </a:lnTo>
                  <a:lnTo>
                    <a:pt x="346876" y="11593"/>
                  </a:lnTo>
                  <a:lnTo>
                    <a:pt x="360109" y="3050"/>
                  </a:lnTo>
                  <a:lnTo>
                    <a:pt x="375859" y="0"/>
                  </a:lnTo>
                  <a:lnTo>
                    <a:pt x="391609" y="3050"/>
                  </a:lnTo>
                  <a:lnTo>
                    <a:pt x="404842" y="11593"/>
                  </a:lnTo>
                  <a:lnTo>
                    <a:pt x="413956" y="24711"/>
                  </a:lnTo>
                  <a:lnTo>
                    <a:pt x="417350" y="41491"/>
                  </a:lnTo>
                  <a:lnTo>
                    <a:pt x="417350" y="53694"/>
                  </a:lnTo>
                  <a:lnTo>
                    <a:pt x="413956" y="69444"/>
                  </a:lnTo>
                  <a:lnTo>
                    <a:pt x="404842" y="82676"/>
                  </a:lnTo>
                  <a:lnTo>
                    <a:pt x="391609" y="91791"/>
                  </a:lnTo>
                  <a:lnTo>
                    <a:pt x="375859" y="95185"/>
                  </a:lnTo>
                  <a:close/>
                </a:path>
                <a:path w="495935" h="433070">
                  <a:moveTo>
                    <a:pt x="275793" y="270911"/>
                  </a:moveTo>
                  <a:lnTo>
                    <a:pt x="258708" y="270911"/>
                  </a:lnTo>
                  <a:lnTo>
                    <a:pt x="258708" y="268471"/>
                  </a:lnTo>
                  <a:lnTo>
                    <a:pt x="256268" y="266030"/>
                  </a:lnTo>
                  <a:lnTo>
                    <a:pt x="256267" y="263589"/>
                  </a:lnTo>
                  <a:lnTo>
                    <a:pt x="258708" y="261149"/>
                  </a:lnTo>
                  <a:lnTo>
                    <a:pt x="295318" y="175726"/>
                  </a:lnTo>
                  <a:lnTo>
                    <a:pt x="316559" y="127981"/>
                  </a:lnTo>
                  <a:lnTo>
                    <a:pt x="358775" y="107388"/>
                  </a:lnTo>
                  <a:lnTo>
                    <a:pt x="392943" y="107388"/>
                  </a:lnTo>
                  <a:lnTo>
                    <a:pt x="435159" y="127981"/>
                  </a:lnTo>
                  <a:lnTo>
                    <a:pt x="456400" y="175726"/>
                  </a:lnTo>
                  <a:lnTo>
                    <a:pt x="459538" y="183048"/>
                  </a:lnTo>
                  <a:lnTo>
                    <a:pt x="331928" y="183048"/>
                  </a:lnTo>
                  <a:lnTo>
                    <a:pt x="331928" y="185488"/>
                  </a:lnTo>
                  <a:lnTo>
                    <a:pt x="302640" y="253827"/>
                  </a:lnTo>
                  <a:lnTo>
                    <a:pt x="298102" y="260615"/>
                  </a:lnTo>
                  <a:lnTo>
                    <a:pt x="291962" y="266030"/>
                  </a:lnTo>
                  <a:lnTo>
                    <a:pt x="284449" y="269615"/>
                  </a:lnTo>
                  <a:lnTo>
                    <a:pt x="275793" y="270911"/>
                  </a:lnTo>
                  <a:close/>
                </a:path>
                <a:path w="495935" h="433070">
                  <a:moveTo>
                    <a:pt x="333961" y="432852"/>
                  </a:moveTo>
                  <a:lnTo>
                    <a:pt x="312402" y="432852"/>
                  </a:lnTo>
                  <a:lnTo>
                    <a:pt x="312402" y="431994"/>
                  </a:lnTo>
                  <a:lnTo>
                    <a:pt x="309962" y="431994"/>
                  </a:lnTo>
                  <a:lnTo>
                    <a:pt x="309962" y="429553"/>
                  </a:lnTo>
                  <a:lnTo>
                    <a:pt x="307521" y="429553"/>
                  </a:lnTo>
                  <a:lnTo>
                    <a:pt x="307521" y="427113"/>
                  </a:lnTo>
                  <a:lnTo>
                    <a:pt x="322165" y="270911"/>
                  </a:lnTo>
                  <a:lnTo>
                    <a:pt x="334368" y="185488"/>
                  </a:lnTo>
                  <a:lnTo>
                    <a:pt x="331928" y="183048"/>
                  </a:lnTo>
                  <a:lnTo>
                    <a:pt x="419790" y="183048"/>
                  </a:lnTo>
                  <a:lnTo>
                    <a:pt x="417350" y="185488"/>
                  </a:lnTo>
                  <a:lnTo>
                    <a:pt x="429553" y="270911"/>
                  </a:lnTo>
                  <a:lnTo>
                    <a:pt x="430240" y="278233"/>
                  </a:lnTo>
                  <a:lnTo>
                    <a:pt x="373418" y="278233"/>
                  </a:lnTo>
                  <a:lnTo>
                    <a:pt x="351453" y="410028"/>
                  </a:lnTo>
                  <a:lnTo>
                    <a:pt x="349317" y="420019"/>
                  </a:lnTo>
                  <a:lnTo>
                    <a:pt x="343520" y="427723"/>
                  </a:lnTo>
                  <a:lnTo>
                    <a:pt x="334978" y="432680"/>
                  </a:lnTo>
                  <a:lnTo>
                    <a:pt x="333961" y="432852"/>
                  </a:lnTo>
                  <a:close/>
                </a:path>
                <a:path w="495935" h="433070">
                  <a:moveTo>
                    <a:pt x="493010" y="270911"/>
                  </a:moveTo>
                  <a:lnTo>
                    <a:pt x="475926" y="270911"/>
                  </a:lnTo>
                  <a:lnTo>
                    <a:pt x="467269" y="269615"/>
                  </a:lnTo>
                  <a:lnTo>
                    <a:pt x="459756" y="266030"/>
                  </a:lnTo>
                  <a:lnTo>
                    <a:pt x="453616" y="260615"/>
                  </a:lnTo>
                  <a:lnTo>
                    <a:pt x="449078" y="253827"/>
                  </a:lnTo>
                  <a:lnTo>
                    <a:pt x="419790" y="185488"/>
                  </a:lnTo>
                  <a:lnTo>
                    <a:pt x="419790" y="183048"/>
                  </a:lnTo>
                  <a:lnTo>
                    <a:pt x="459538" y="183048"/>
                  </a:lnTo>
                  <a:lnTo>
                    <a:pt x="493010" y="261149"/>
                  </a:lnTo>
                  <a:lnTo>
                    <a:pt x="495451" y="263589"/>
                  </a:lnTo>
                  <a:lnTo>
                    <a:pt x="495450" y="266030"/>
                  </a:lnTo>
                  <a:lnTo>
                    <a:pt x="493010" y="268471"/>
                  </a:lnTo>
                  <a:lnTo>
                    <a:pt x="493010" y="270911"/>
                  </a:lnTo>
                  <a:close/>
                </a:path>
                <a:path w="495935" h="433070">
                  <a:moveTo>
                    <a:pt x="439316" y="432852"/>
                  </a:moveTo>
                  <a:lnTo>
                    <a:pt x="417757" y="432852"/>
                  </a:lnTo>
                  <a:lnTo>
                    <a:pt x="416740" y="432680"/>
                  </a:lnTo>
                  <a:lnTo>
                    <a:pt x="408198" y="427723"/>
                  </a:lnTo>
                  <a:lnTo>
                    <a:pt x="402401" y="420019"/>
                  </a:lnTo>
                  <a:lnTo>
                    <a:pt x="400265" y="410028"/>
                  </a:lnTo>
                  <a:lnTo>
                    <a:pt x="378300" y="278233"/>
                  </a:lnTo>
                  <a:lnTo>
                    <a:pt x="430240" y="278233"/>
                  </a:lnTo>
                  <a:lnTo>
                    <a:pt x="444197" y="427113"/>
                  </a:lnTo>
                  <a:lnTo>
                    <a:pt x="444197" y="429553"/>
                  </a:lnTo>
                  <a:lnTo>
                    <a:pt x="441757" y="429553"/>
                  </a:lnTo>
                  <a:lnTo>
                    <a:pt x="441757" y="431994"/>
                  </a:lnTo>
                  <a:lnTo>
                    <a:pt x="439316" y="431994"/>
                  </a:lnTo>
                  <a:lnTo>
                    <a:pt x="439316" y="432852"/>
                  </a:lnTo>
                  <a:close/>
                </a:path>
              </a:pathLst>
            </a:custGeom>
            <a:solidFill>
              <a:schemeClr val="tx1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27" name="object 27"/>
          <p:cNvSpPr txBox="1">
            <a:spLocks noGrp="1"/>
          </p:cNvSpPr>
          <p:nvPr>
            <p:ph type="title"/>
          </p:nvPr>
        </p:nvSpPr>
        <p:spPr>
          <a:xfrm>
            <a:off x="3239519" y="735330"/>
            <a:ext cx="5586128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4800" spc="-155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Company Overview</a:t>
            </a:r>
            <a:endParaRPr sz="4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924350" y="6838887"/>
            <a:ext cx="399148" cy="1865758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3355"/>
              </a:lnSpc>
            </a:pP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Insights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500449" y="0"/>
            <a:ext cx="1132840" cy="735330"/>
          </a:xfrm>
          <a:custGeom>
            <a:avLst/>
            <a:gdLst/>
            <a:ahLst/>
            <a:cxnLst/>
            <a:rect l="l" t="t" r="r" b="b"/>
            <a:pathLst>
              <a:path w="1132839" h="735330">
                <a:moveTo>
                  <a:pt x="1132297" y="735301"/>
                </a:moveTo>
                <a:lnTo>
                  <a:pt x="0" y="735301"/>
                </a:lnTo>
                <a:lnTo>
                  <a:pt x="0" y="0"/>
                </a:lnTo>
                <a:lnTo>
                  <a:pt x="1132297" y="0"/>
                </a:lnTo>
                <a:lnTo>
                  <a:pt x="1132297" y="735301"/>
                </a:lnTo>
                <a:close/>
              </a:path>
            </a:pathLst>
          </a:custGeom>
          <a:solidFill>
            <a:srgbClr val="00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3"/>
          <p:cNvSpPr/>
          <p:nvPr/>
        </p:nvSpPr>
        <p:spPr>
          <a:xfrm>
            <a:off x="592013" y="1056208"/>
            <a:ext cx="0" cy="1068705"/>
          </a:xfrm>
          <a:custGeom>
            <a:avLst/>
            <a:gdLst/>
            <a:ahLst/>
            <a:cxnLst/>
            <a:rect l="l" t="t" r="r" b="b"/>
            <a:pathLst>
              <a:path h="1068705">
                <a:moveTo>
                  <a:pt x="0" y="0"/>
                </a:moveTo>
                <a:lnTo>
                  <a:pt x="0" y="1068391"/>
                </a:lnTo>
              </a:path>
            </a:pathLst>
          </a:custGeom>
          <a:ln w="47624">
            <a:solidFill>
              <a:srgbClr val="00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96695" y="6743700"/>
            <a:ext cx="4056872" cy="2724573"/>
          </a:xfrm>
          <a:prstGeom prst="rect">
            <a:avLst/>
          </a:prstGeom>
        </p:spPr>
      </p:pic>
      <p:sp>
        <p:nvSpPr>
          <p:cNvPr id="21" name="Text Box 20"/>
          <p:cNvSpPr txBox="1"/>
          <p:nvPr/>
        </p:nvSpPr>
        <p:spPr>
          <a:xfrm>
            <a:off x="17092930" y="7625080"/>
            <a:ext cx="6096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36027" y="1684066"/>
            <a:ext cx="5022180" cy="40677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F4C0F650-B694-0240-2B35-19EB0332A31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66174530"/>
              </p:ext>
            </p:extLst>
          </p:nvPr>
        </p:nvGraphicFramePr>
        <p:xfrm>
          <a:off x="148308" y="2124913"/>
          <a:ext cx="10443491" cy="46488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7303732" y="2901329"/>
            <a:ext cx="1152050" cy="1165247"/>
            <a:chOff x="-76200" y="-109415"/>
            <a:chExt cx="812800" cy="846015"/>
          </a:xfrm>
        </p:grpSpPr>
        <p:sp>
          <p:nvSpPr>
            <p:cNvPr id="5" name="Freeform 5"/>
            <p:cNvSpPr/>
            <p:nvPr/>
          </p:nvSpPr>
          <p:spPr>
            <a:xfrm>
              <a:off x="-76200" y="-109415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chemeClr val="tx1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5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7513174" y="3086527"/>
            <a:ext cx="733166" cy="714504"/>
          </a:xfrm>
          <a:custGeom>
            <a:avLst/>
            <a:gdLst/>
            <a:ahLst/>
            <a:cxnLst/>
            <a:rect l="l" t="t" r="r" b="b"/>
            <a:pathLst>
              <a:path w="733166" h="714504">
                <a:moveTo>
                  <a:pt x="0" y="0"/>
                </a:moveTo>
                <a:lnTo>
                  <a:pt x="733167" y="0"/>
                </a:lnTo>
                <a:lnTo>
                  <a:pt x="733167" y="714504"/>
                </a:lnTo>
                <a:lnTo>
                  <a:pt x="0" y="7145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grpSp>
        <p:nvGrpSpPr>
          <p:cNvPr id="8" name="Group 8"/>
          <p:cNvGrpSpPr/>
          <p:nvPr/>
        </p:nvGrpSpPr>
        <p:grpSpPr>
          <a:xfrm>
            <a:off x="7382350" y="5141096"/>
            <a:ext cx="1152050" cy="1142373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chemeClr val="tx1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5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7660733" y="5429397"/>
            <a:ext cx="585607" cy="669613"/>
          </a:xfrm>
          <a:custGeom>
            <a:avLst/>
            <a:gdLst/>
            <a:ahLst/>
            <a:cxnLst/>
            <a:rect l="l" t="t" r="r" b="b"/>
            <a:pathLst>
              <a:path w="585607" h="669613">
                <a:moveTo>
                  <a:pt x="0" y="0"/>
                </a:moveTo>
                <a:lnTo>
                  <a:pt x="585608" y="0"/>
                </a:lnTo>
                <a:lnTo>
                  <a:pt x="585608" y="669613"/>
                </a:lnTo>
                <a:lnTo>
                  <a:pt x="0" y="66961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grpSp>
        <p:nvGrpSpPr>
          <p:cNvPr id="12" name="Group 12"/>
          <p:cNvGrpSpPr/>
          <p:nvPr/>
        </p:nvGrpSpPr>
        <p:grpSpPr>
          <a:xfrm>
            <a:off x="7392027" y="7267262"/>
            <a:ext cx="1142373" cy="1142373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chemeClr val="tx1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5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7680086" y="7475482"/>
            <a:ext cx="566255" cy="720926"/>
          </a:xfrm>
          <a:custGeom>
            <a:avLst/>
            <a:gdLst/>
            <a:ahLst/>
            <a:cxnLst/>
            <a:rect l="l" t="t" r="r" b="b"/>
            <a:pathLst>
              <a:path w="566255" h="720926">
                <a:moveTo>
                  <a:pt x="0" y="0"/>
                </a:moveTo>
                <a:lnTo>
                  <a:pt x="566255" y="0"/>
                </a:lnTo>
                <a:lnTo>
                  <a:pt x="566255" y="720926"/>
                </a:lnTo>
                <a:lnTo>
                  <a:pt x="0" y="7209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17" name="TextBox 17"/>
          <p:cNvSpPr txBox="1"/>
          <p:nvPr/>
        </p:nvSpPr>
        <p:spPr>
          <a:xfrm>
            <a:off x="9582516" y="3246102"/>
            <a:ext cx="7867281" cy="637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2485"/>
              </a:lnSpc>
              <a:spcBef>
                <a:spcPct val="0"/>
              </a:spcBef>
            </a:pPr>
            <a:r>
              <a:rPr lang="en-US" sz="2000" dirty="0">
                <a:solidFill>
                  <a:srgbClr val="00B050"/>
                </a:solidFill>
                <a:latin typeface="Congenial SemiBold" panose="02000503040000020004" pitchFamily="2" charset="0"/>
              </a:rPr>
              <a:t>Repurposed solar-ready lithium-ion batteries for solar applications. 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9582518" y="5114931"/>
            <a:ext cx="7867280" cy="637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>
              <a:lnSpc>
                <a:spcPts val="2485"/>
              </a:lnSpc>
              <a:spcBef>
                <a:spcPct val="0"/>
              </a:spcBef>
            </a:pPr>
            <a:r>
              <a:rPr lang="en-US" sz="2000" dirty="0">
                <a:solidFill>
                  <a:srgbClr val="00B050"/>
                </a:solidFill>
                <a:latin typeface="Congenial SemiBold" panose="02000503040000020004" pitchFamily="2" charset="0"/>
              </a:rPr>
              <a:t>PAYGO hardware and API for solar companies that are doing PAYGO business. 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9582517" y="7544978"/>
            <a:ext cx="7867281" cy="637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>
              <a:lnSpc>
                <a:spcPts val="2485"/>
              </a:lnSpc>
              <a:spcBef>
                <a:spcPct val="0"/>
              </a:spcBef>
            </a:pPr>
            <a:r>
              <a:rPr lang="en-US" sz="2000" dirty="0">
                <a:solidFill>
                  <a:srgbClr val="00B050"/>
                </a:solidFill>
                <a:latin typeface="Congenial SemiBold" panose="02000503040000020004" pitchFamily="2" charset="0"/>
              </a:rPr>
              <a:t>Customized renewable energy solutions powered by Second life lithium-ion cells</a:t>
            </a:r>
          </a:p>
        </p:txBody>
      </p:sp>
      <p:sp>
        <p:nvSpPr>
          <p:cNvPr id="3" name="TextBox 23"/>
          <p:cNvSpPr txBox="1"/>
          <p:nvPr/>
        </p:nvSpPr>
        <p:spPr>
          <a:xfrm>
            <a:off x="10134600" y="578703"/>
            <a:ext cx="5086514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00"/>
              </a:lnSpc>
            </a:pPr>
            <a:r>
              <a:rPr lang="en-US" sz="4800" dirty="0">
                <a:solidFill>
                  <a:schemeClr val="accent1">
                    <a:lumMod val="50000"/>
                  </a:schemeClr>
                </a:solidFill>
                <a:latin typeface="Tahoma" panose="020B0604030504040204"/>
              </a:rPr>
              <a:t>Solution</a:t>
            </a:r>
            <a:r>
              <a:rPr lang="en-US" sz="4800" dirty="0">
                <a:latin typeface="Tahoma" panose="020B0604030504040204"/>
              </a:rPr>
              <a:t> </a:t>
            </a:r>
          </a:p>
        </p:txBody>
      </p:sp>
      <p:sp>
        <p:nvSpPr>
          <p:cNvPr id="31" name="TextBox 17"/>
          <p:cNvSpPr txBox="1"/>
          <p:nvPr/>
        </p:nvSpPr>
        <p:spPr>
          <a:xfrm>
            <a:off x="838201" y="3277056"/>
            <a:ext cx="6172200" cy="3173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485"/>
              </a:lnSpc>
              <a:spcBef>
                <a:spcPct val="0"/>
              </a:spcBef>
            </a:pP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Congenial SemiBold" panose="02000503040000020004" pitchFamily="2" charset="0"/>
              </a:rPr>
              <a:t>High cost of battery and energy storage solutions</a:t>
            </a:r>
          </a:p>
        </p:txBody>
      </p:sp>
      <p:sp>
        <p:nvSpPr>
          <p:cNvPr id="33" name="TextBox 19"/>
          <p:cNvSpPr txBox="1"/>
          <p:nvPr/>
        </p:nvSpPr>
        <p:spPr>
          <a:xfrm>
            <a:off x="838201" y="5143500"/>
            <a:ext cx="6172200" cy="637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485"/>
              </a:lnSpc>
              <a:spcBef>
                <a:spcPct val="0"/>
              </a:spcBef>
            </a:pP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Congenial SemiBold" panose="02000503040000020004" pitchFamily="2" charset="0"/>
              </a:rPr>
              <a:t>Inefficient PAYGO revenue collection techniques &amp; technologies</a:t>
            </a:r>
          </a:p>
        </p:txBody>
      </p:sp>
      <p:sp>
        <p:nvSpPr>
          <p:cNvPr id="34" name="TextBox 21"/>
          <p:cNvSpPr txBox="1"/>
          <p:nvPr/>
        </p:nvSpPr>
        <p:spPr>
          <a:xfrm>
            <a:off x="838201" y="7307424"/>
            <a:ext cx="5981701" cy="637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485"/>
              </a:lnSpc>
              <a:spcBef>
                <a:spcPct val="0"/>
              </a:spcBef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Congenial SemiBold" panose="02000503040000020004" pitchFamily="2" charset="0"/>
              </a:rPr>
              <a:t>L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Congenial SemiBold" panose="02000503040000020004" pitchFamily="2" charset="0"/>
              </a:rPr>
              <a:t>ack of recycling and refurbishment facilities for used lithium battery waste.</a:t>
            </a:r>
          </a:p>
        </p:txBody>
      </p:sp>
      <p:sp>
        <p:nvSpPr>
          <p:cNvPr id="37" name="object 36"/>
          <p:cNvSpPr/>
          <p:nvPr/>
        </p:nvSpPr>
        <p:spPr>
          <a:xfrm>
            <a:off x="500449" y="0"/>
            <a:ext cx="1132840" cy="735330"/>
          </a:xfrm>
          <a:custGeom>
            <a:avLst/>
            <a:gdLst/>
            <a:ahLst/>
            <a:cxnLst/>
            <a:rect l="l" t="t" r="r" b="b"/>
            <a:pathLst>
              <a:path w="1132839" h="735330">
                <a:moveTo>
                  <a:pt x="1132297" y="735301"/>
                </a:moveTo>
                <a:lnTo>
                  <a:pt x="0" y="735301"/>
                </a:lnTo>
                <a:lnTo>
                  <a:pt x="0" y="0"/>
                </a:lnTo>
                <a:lnTo>
                  <a:pt x="1132297" y="0"/>
                </a:lnTo>
                <a:lnTo>
                  <a:pt x="1132297" y="735301"/>
                </a:lnTo>
                <a:close/>
              </a:path>
            </a:pathLst>
          </a:custGeom>
          <a:solidFill>
            <a:srgbClr val="00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object 27"/>
          <p:cNvSpPr txBox="1"/>
          <p:nvPr/>
        </p:nvSpPr>
        <p:spPr>
          <a:xfrm>
            <a:off x="1729072" y="565879"/>
            <a:ext cx="5586128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4800"/>
              </a:lnSpc>
            </a:pPr>
            <a:r>
              <a:rPr lang="en-US" sz="4800" dirty="0">
                <a:solidFill>
                  <a:schemeClr val="accent1">
                    <a:lumMod val="50000"/>
                  </a:schemeClr>
                </a:solidFill>
                <a:latin typeface="Tahoma" panose="020B0604030504040204"/>
              </a:rPr>
              <a:t>Problem Statement</a:t>
            </a:r>
          </a:p>
        </p:txBody>
      </p:sp>
      <p:sp>
        <p:nvSpPr>
          <p:cNvPr id="18" name="object 3"/>
          <p:cNvSpPr/>
          <p:nvPr/>
        </p:nvSpPr>
        <p:spPr>
          <a:xfrm>
            <a:off x="592013" y="1056208"/>
            <a:ext cx="0" cy="1068705"/>
          </a:xfrm>
          <a:custGeom>
            <a:avLst/>
            <a:gdLst/>
            <a:ahLst/>
            <a:cxnLst/>
            <a:rect l="l" t="t" r="r" b="b"/>
            <a:pathLst>
              <a:path h="1068705">
                <a:moveTo>
                  <a:pt x="0" y="0"/>
                </a:moveTo>
                <a:lnTo>
                  <a:pt x="0" y="1068391"/>
                </a:lnTo>
              </a:path>
            </a:pathLst>
          </a:custGeom>
          <a:ln w="47624">
            <a:solidFill>
              <a:srgbClr val="00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object 36"/>
          <p:cNvSpPr/>
          <p:nvPr/>
        </p:nvSpPr>
        <p:spPr>
          <a:xfrm>
            <a:off x="500449" y="0"/>
            <a:ext cx="1132840" cy="735330"/>
          </a:xfrm>
          <a:custGeom>
            <a:avLst/>
            <a:gdLst/>
            <a:ahLst/>
            <a:cxnLst/>
            <a:rect l="l" t="t" r="r" b="b"/>
            <a:pathLst>
              <a:path w="1132839" h="735330">
                <a:moveTo>
                  <a:pt x="1132297" y="735301"/>
                </a:moveTo>
                <a:lnTo>
                  <a:pt x="0" y="735301"/>
                </a:lnTo>
                <a:lnTo>
                  <a:pt x="0" y="0"/>
                </a:lnTo>
                <a:lnTo>
                  <a:pt x="1132297" y="0"/>
                </a:lnTo>
                <a:lnTo>
                  <a:pt x="1132297" y="735301"/>
                </a:lnTo>
                <a:close/>
              </a:path>
            </a:pathLst>
          </a:custGeom>
          <a:solidFill>
            <a:srgbClr val="00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27"/>
          <p:cNvSpPr txBox="1"/>
          <p:nvPr/>
        </p:nvSpPr>
        <p:spPr>
          <a:xfrm>
            <a:off x="1729072" y="565879"/>
            <a:ext cx="11990008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4800"/>
              </a:lnSpc>
            </a:pPr>
            <a:r>
              <a:rPr lang="en-US" sz="4800" dirty="0">
                <a:latin typeface="Tahoma" panose="020B0604030504040204"/>
              </a:rPr>
              <a:t>Products and Services</a:t>
            </a:r>
          </a:p>
        </p:txBody>
      </p:sp>
      <p:sp>
        <p:nvSpPr>
          <p:cNvPr id="12" name="object 3"/>
          <p:cNvSpPr/>
          <p:nvPr/>
        </p:nvSpPr>
        <p:spPr>
          <a:xfrm>
            <a:off x="592013" y="1056208"/>
            <a:ext cx="0" cy="1068705"/>
          </a:xfrm>
          <a:custGeom>
            <a:avLst/>
            <a:gdLst/>
            <a:ahLst/>
            <a:cxnLst/>
            <a:rect l="l" t="t" r="r" b="b"/>
            <a:pathLst>
              <a:path h="1068705">
                <a:moveTo>
                  <a:pt x="0" y="0"/>
                </a:moveTo>
                <a:lnTo>
                  <a:pt x="0" y="1068391"/>
                </a:lnTo>
              </a:path>
            </a:pathLst>
          </a:custGeom>
          <a:ln w="47624">
            <a:solidFill>
              <a:srgbClr val="00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2973" y="7863860"/>
            <a:ext cx="2396397" cy="18572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665F4285-3A2D-BE8C-87A8-314539D3257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61091215"/>
              </p:ext>
            </p:extLst>
          </p:nvPr>
        </p:nvGraphicFramePr>
        <p:xfrm>
          <a:off x="9448800" y="2544272"/>
          <a:ext cx="6400800" cy="61624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4" descr="A white rectangular object with a label on it&#10;&#10;Description automatically generated">
            <a:extLst>
              <a:ext uri="{FF2B5EF4-FFF2-40B4-BE49-F238E27FC236}">
                <a16:creationId xmlns:a16="http://schemas.microsoft.com/office/drawing/2014/main" id="{21828C49-0BEB-55F7-6090-6BF4CE43750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60"/>
          <a:stretch/>
        </p:blipFill>
        <p:spPr>
          <a:xfrm rot="10420090">
            <a:off x="1594267" y="6586597"/>
            <a:ext cx="3314500" cy="2099074"/>
          </a:xfrm>
          <a:prstGeom prst="rect">
            <a:avLst/>
          </a:prstGeom>
        </p:spPr>
      </p:pic>
      <p:pic>
        <p:nvPicPr>
          <p:cNvPr id="11" name="Picture 10" descr="A white rectangular object with a black background&#10;&#10;Description automatically generated">
            <a:extLst>
              <a:ext uri="{FF2B5EF4-FFF2-40B4-BE49-F238E27FC236}">
                <a16:creationId xmlns:a16="http://schemas.microsoft.com/office/drawing/2014/main" id="{8801E24B-AE4D-BF5C-FF41-EA79BB2B5F8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66"/>
          <a:stretch/>
        </p:blipFill>
        <p:spPr>
          <a:xfrm>
            <a:off x="5245931" y="1965513"/>
            <a:ext cx="2419473" cy="1857261"/>
          </a:xfrm>
          <a:prstGeom prst="rect">
            <a:avLst/>
          </a:prstGeom>
        </p:spPr>
      </p:pic>
      <p:pic>
        <p:nvPicPr>
          <p:cNvPr id="15" name="Picture 14" descr="A close-up of a box&#10;&#10;Description automatically generated">
            <a:extLst>
              <a:ext uri="{FF2B5EF4-FFF2-40B4-BE49-F238E27FC236}">
                <a16:creationId xmlns:a16="http://schemas.microsoft.com/office/drawing/2014/main" id="{147D495E-C2F2-9155-BA96-72F07C8CC84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76"/>
          <a:stretch/>
        </p:blipFill>
        <p:spPr>
          <a:xfrm rot="16200000">
            <a:off x="1713606" y="2944541"/>
            <a:ext cx="2954485" cy="354240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8E3CB04-9422-B306-031D-40C0BB7F4C45}"/>
              </a:ext>
            </a:extLst>
          </p:cNvPr>
          <p:cNvSpPr txBox="1"/>
          <p:nvPr/>
        </p:nvSpPr>
        <p:spPr>
          <a:xfrm>
            <a:off x="3241685" y="4094073"/>
            <a:ext cx="129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WIFI-backup</a:t>
            </a:r>
            <a:endParaRPr lang="nb-NO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E58518F-C1E0-522A-F143-705229D17B2B}"/>
              </a:ext>
            </a:extLst>
          </p:cNvPr>
          <p:cNvSpPr txBox="1"/>
          <p:nvPr/>
        </p:nvSpPr>
        <p:spPr>
          <a:xfrm>
            <a:off x="5884167" y="4094073"/>
            <a:ext cx="114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SHS Battery</a:t>
            </a:r>
            <a:endParaRPr lang="nb-NO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8756948-A81D-7D13-B30B-B5EEB1B7F4F4}"/>
              </a:ext>
            </a:extLst>
          </p:cNvPr>
          <p:cNvSpPr txBox="1"/>
          <p:nvPr/>
        </p:nvSpPr>
        <p:spPr>
          <a:xfrm>
            <a:off x="8044259" y="8830590"/>
            <a:ext cx="14155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Professional Fishing lamp</a:t>
            </a:r>
            <a:endParaRPr lang="nb-NO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B084240-87A0-4D83-24EF-66EE81B8CE5B}"/>
              </a:ext>
            </a:extLst>
          </p:cNvPr>
          <p:cNvSpPr txBox="1"/>
          <p:nvPr/>
        </p:nvSpPr>
        <p:spPr>
          <a:xfrm>
            <a:off x="4288091" y="7217529"/>
            <a:ext cx="99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PAYGO Battery</a:t>
            </a:r>
            <a:endParaRPr lang="nb-NO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noFill/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12795871" y="5907767"/>
            <a:ext cx="2008691" cy="8745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5600" spc="465" dirty="0">
                <a:solidFill>
                  <a:srgbClr val="FFFFFF"/>
                </a:solidFill>
                <a:latin typeface="Trebuchet MS" panose="020B0603020202020204"/>
                <a:cs typeface="Trebuchet MS" panose="020B0603020202020204"/>
              </a:rPr>
              <a:t>SAM</a:t>
            </a:r>
            <a:endParaRPr sz="2400" dirty="0">
              <a:latin typeface="Trebuchet MS" panose="020B0603020202020204"/>
              <a:cs typeface="Trebuchet MS" panose="020B0603020202020204"/>
            </a:endParaRPr>
          </a:p>
        </p:txBody>
      </p:sp>
      <p:sp>
        <p:nvSpPr>
          <p:cNvPr id="18" name="object 36"/>
          <p:cNvSpPr/>
          <p:nvPr/>
        </p:nvSpPr>
        <p:spPr>
          <a:xfrm>
            <a:off x="500449" y="0"/>
            <a:ext cx="1132840" cy="735330"/>
          </a:xfrm>
          <a:custGeom>
            <a:avLst/>
            <a:gdLst/>
            <a:ahLst/>
            <a:cxnLst/>
            <a:rect l="l" t="t" r="r" b="b"/>
            <a:pathLst>
              <a:path w="1132839" h="735330">
                <a:moveTo>
                  <a:pt x="1132297" y="735301"/>
                </a:moveTo>
                <a:lnTo>
                  <a:pt x="0" y="735301"/>
                </a:lnTo>
                <a:lnTo>
                  <a:pt x="0" y="0"/>
                </a:lnTo>
                <a:lnTo>
                  <a:pt x="1132297" y="0"/>
                </a:lnTo>
                <a:lnTo>
                  <a:pt x="1132297" y="735301"/>
                </a:lnTo>
                <a:close/>
              </a:path>
            </a:pathLst>
          </a:custGeom>
          <a:solidFill>
            <a:srgbClr val="00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27"/>
          <p:cNvSpPr txBox="1"/>
          <p:nvPr/>
        </p:nvSpPr>
        <p:spPr>
          <a:xfrm>
            <a:off x="1729072" y="565879"/>
            <a:ext cx="5586128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4800"/>
              </a:lnSpc>
            </a:pPr>
            <a:r>
              <a:rPr lang="en-US" sz="4800" dirty="0">
                <a:latin typeface="Tahoma" panose="020B0604030504040204"/>
              </a:rPr>
              <a:t>Market Opportunity</a:t>
            </a:r>
          </a:p>
        </p:txBody>
      </p:sp>
      <p:sp>
        <p:nvSpPr>
          <p:cNvPr id="15" name="object 3"/>
          <p:cNvSpPr/>
          <p:nvPr/>
        </p:nvSpPr>
        <p:spPr>
          <a:xfrm>
            <a:off x="592013" y="1056208"/>
            <a:ext cx="0" cy="1068705"/>
          </a:xfrm>
          <a:custGeom>
            <a:avLst/>
            <a:gdLst/>
            <a:ahLst/>
            <a:cxnLst/>
            <a:rect l="l" t="t" r="r" b="b"/>
            <a:pathLst>
              <a:path h="1068705">
                <a:moveTo>
                  <a:pt x="0" y="0"/>
                </a:moveTo>
                <a:lnTo>
                  <a:pt x="0" y="1068391"/>
                </a:lnTo>
              </a:path>
            </a:pathLst>
          </a:custGeom>
          <a:ln w="47624">
            <a:solidFill>
              <a:srgbClr val="00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8" name="Diagram 7"/>
          <p:cNvGraphicFramePr/>
          <p:nvPr/>
        </p:nvGraphicFramePr>
        <p:xfrm>
          <a:off x="6134145" y="3219675"/>
          <a:ext cx="5264442" cy="36007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0477935" y="3469735"/>
            <a:ext cx="33762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Total Available Market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883553" y="4619960"/>
            <a:ext cx="38600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Serviceable Available Market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0511998" y="5811444"/>
            <a:ext cx="44994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Serviceable Obtainable Market</a:t>
            </a:r>
          </a:p>
          <a:p>
            <a:r>
              <a:rPr lang="en-US" sz="2000" dirty="0"/>
              <a:t>(Beachhead market)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9223440" y="3669790"/>
            <a:ext cx="1268563" cy="0"/>
          </a:xfrm>
          <a:prstGeom prst="straightConnector1">
            <a:avLst/>
          </a:prstGeom>
          <a:ln w="254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9479129" y="4820996"/>
            <a:ext cx="1404425" cy="0"/>
          </a:xfrm>
          <a:prstGeom prst="straightConnector1">
            <a:avLst/>
          </a:prstGeom>
          <a:ln w="254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9243435" y="6000338"/>
            <a:ext cx="1268563" cy="0"/>
          </a:xfrm>
          <a:prstGeom prst="straightConnector1">
            <a:avLst/>
          </a:prstGeom>
          <a:ln w="254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5715000" y="3758634"/>
            <a:ext cx="2175936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4943435"/>
            <a:ext cx="1942613" cy="14631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29663" y="5990374"/>
            <a:ext cx="2096990" cy="146317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4387955" y="3573968"/>
            <a:ext cx="1875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Africa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323162" y="4833764"/>
            <a:ext cx="1875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Eastern Africa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258369" y="5926770"/>
            <a:ext cx="1875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East Africa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stomShape 1"/>
          <p:cNvSpPr/>
          <p:nvPr/>
        </p:nvSpPr>
        <p:spPr>
          <a:xfrm rot="5400000">
            <a:off x="6160532" y="3283902"/>
            <a:ext cx="1725467" cy="9918529"/>
          </a:xfrm>
          <a:prstGeom prst="round2SameRect">
            <a:avLst>
              <a:gd name="adj1" fmla="val 17609"/>
              <a:gd name="adj2" fmla="val 0"/>
            </a:avLst>
          </a:prstGeom>
          <a:solidFill>
            <a:srgbClr val="00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nb-NO"/>
          </a:p>
        </p:txBody>
      </p:sp>
      <p:sp>
        <p:nvSpPr>
          <p:cNvPr id="7" name="CustomShape 1"/>
          <p:cNvSpPr/>
          <p:nvPr/>
        </p:nvSpPr>
        <p:spPr>
          <a:xfrm rot="5400000">
            <a:off x="6133956" y="663395"/>
            <a:ext cx="1725467" cy="9971680"/>
          </a:xfrm>
          <a:prstGeom prst="round2SameRect">
            <a:avLst>
              <a:gd name="adj1" fmla="val 17609"/>
              <a:gd name="adj2" fmla="val 0"/>
            </a:avLst>
          </a:prstGeom>
          <a:solidFill>
            <a:srgbClr val="00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nb-NO"/>
          </a:p>
        </p:txBody>
      </p:sp>
      <p:sp>
        <p:nvSpPr>
          <p:cNvPr id="344" name="CustomShape 1"/>
          <p:cNvSpPr/>
          <p:nvPr/>
        </p:nvSpPr>
        <p:spPr>
          <a:xfrm rot="5400000">
            <a:off x="6084331" y="-1973898"/>
            <a:ext cx="1725467" cy="10070930"/>
          </a:xfrm>
          <a:prstGeom prst="round2SameRect">
            <a:avLst>
              <a:gd name="adj1" fmla="val 17609"/>
              <a:gd name="adj2" fmla="val 0"/>
            </a:avLst>
          </a:prstGeom>
          <a:solidFill>
            <a:srgbClr val="00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nb-NO"/>
          </a:p>
        </p:txBody>
      </p:sp>
      <p:sp>
        <p:nvSpPr>
          <p:cNvPr id="345" name="CustomShape 2"/>
          <p:cNvSpPr/>
          <p:nvPr/>
        </p:nvSpPr>
        <p:spPr>
          <a:xfrm>
            <a:off x="545839" y="2080260"/>
            <a:ext cx="2011680" cy="201168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 dirty="0"/>
          </a:p>
        </p:txBody>
      </p:sp>
      <p:sp>
        <p:nvSpPr>
          <p:cNvPr id="347" name="CustomShape 4"/>
          <p:cNvSpPr/>
          <p:nvPr/>
        </p:nvSpPr>
        <p:spPr>
          <a:xfrm flipH="1">
            <a:off x="619290" y="4671060"/>
            <a:ext cx="2011680" cy="192024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 dirty="0"/>
          </a:p>
        </p:txBody>
      </p:sp>
      <p:sp>
        <p:nvSpPr>
          <p:cNvPr id="349" name="CustomShape 6"/>
          <p:cNvSpPr/>
          <p:nvPr/>
        </p:nvSpPr>
        <p:spPr>
          <a:xfrm>
            <a:off x="619290" y="7248197"/>
            <a:ext cx="2011680" cy="192024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nb-NO"/>
          </a:p>
        </p:txBody>
      </p:sp>
      <p:sp>
        <p:nvSpPr>
          <p:cNvPr id="353" name="CustomShape 10"/>
          <p:cNvSpPr/>
          <p:nvPr/>
        </p:nvSpPr>
        <p:spPr>
          <a:xfrm>
            <a:off x="1234980" y="7987680"/>
            <a:ext cx="572940" cy="4687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20618" y="20400"/>
                </a:moveTo>
                <a:lnTo>
                  <a:pt x="18655" y="20400"/>
                </a:lnTo>
                <a:lnTo>
                  <a:pt x="18655" y="1200"/>
                </a:lnTo>
                <a:lnTo>
                  <a:pt x="20618" y="1200"/>
                </a:lnTo>
                <a:cubicBezTo>
                  <a:pt x="20618" y="1200"/>
                  <a:pt x="20618" y="20400"/>
                  <a:pt x="20618" y="20400"/>
                </a:cubicBezTo>
                <a:close/>
                <a:moveTo>
                  <a:pt x="21109" y="0"/>
                </a:moveTo>
                <a:lnTo>
                  <a:pt x="18164" y="0"/>
                </a:lnTo>
                <a:cubicBezTo>
                  <a:pt x="17893" y="0"/>
                  <a:pt x="17673" y="269"/>
                  <a:pt x="17673" y="600"/>
                </a:cubicBezTo>
                <a:lnTo>
                  <a:pt x="17673" y="21000"/>
                </a:lnTo>
                <a:cubicBezTo>
                  <a:pt x="17673" y="21332"/>
                  <a:pt x="17893" y="21600"/>
                  <a:pt x="18164" y="21600"/>
                </a:cubicBezTo>
                <a:lnTo>
                  <a:pt x="21109" y="21600"/>
                </a:lnTo>
                <a:cubicBezTo>
                  <a:pt x="21380" y="21600"/>
                  <a:pt x="21600" y="21332"/>
                  <a:pt x="21600" y="21000"/>
                </a:cubicBezTo>
                <a:lnTo>
                  <a:pt x="21600" y="600"/>
                </a:lnTo>
                <a:cubicBezTo>
                  <a:pt x="21600" y="269"/>
                  <a:pt x="21380" y="0"/>
                  <a:pt x="21109" y="0"/>
                </a:cubicBezTo>
                <a:moveTo>
                  <a:pt x="8836" y="20400"/>
                </a:moveTo>
                <a:lnTo>
                  <a:pt x="6873" y="20400"/>
                </a:lnTo>
                <a:lnTo>
                  <a:pt x="6873" y="3600"/>
                </a:lnTo>
                <a:lnTo>
                  <a:pt x="8836" y="3600"/>
                </a:lnTo>
                <a:cubicBezTo>
                  <a:pt x="8836" y="3600"/>
                  <a:pt x="8836" y="20400"/>
                  <a:pt x="8836" y="20400"/>
                </a:cubicBezTo>
                <a:close/>
                <a:moveTo>
                  <a:pt x="9327" y="2400"/>
                </a:moveTo>
                <a:lnTo>
                  <a:pt x="6382" y="2400"/>
                </a:lnTo>
                <a:cubicBezTo>
                  <a:pt x="6111" y="2400"/>
                  <a:pt x="5891" y="2669"/>
                  <a:pt x="5891" y="3000"/>
                </a:cubicBezTo>
                <a:lnTo>
                  <a:pt x="5891" y="21000"/>
                </a:lnTo>
                <a:cubicBezTo>
                  <a:pt x="5891" y="21332"/>
                  <a:pt x="6111" y="21600"/>
                  <a:pt x="6382" y="21600"/>
                </a:cubicBezTo>
                <a:lnTo>
                  <a:pt x="9327" y="21600"/>
                </a:lnTo>
                <a:cubicBezTo>
                  <a:pt x="9598" y="21600"/>
                  <a:pt x="9818" y="21332"/>
                  <a:pt x="9818" y="21000"/>
                </a:cubicBezTo>
                <a:lnTo>
                  <a:pt x="9818" y="3000"/>
                </a:lnTo>
                <a:cubicBezTo>
                  <a:pt x="9818" y="2669"/>
                  <a:pt x="9598" y="2400"/>
                  <a:pt x="9327" y="2400"/>
                </a:cubicBezTo>
                <a:moveTo>
                  <a:pt x="14727" y="20400"/>
                </a:moveTo>
                <a:lnTo>
                  <a:pt x="12764" y="20400"/>
                </a:lnTo>
                <a:lnTo>
                  <a:pt x="12764" y="10800"/>
                </a:lnTo>
                <a:lnTo>
                  <a:pt x="14727" y="10800"/>
                </a:lnTo>
                <a:cubicBezTo>
                  <a:pt x="14727" y="10800"/>
                  <a:pt x="14727" y="20400"/>
                  <a:pt x="14727" y="20400"/>
                </a:cubicBezTo>
                <a:close/>
                <a:moveTo>
                  <a:pt x="15218" y="9600"/>
                </a:moveTo>
                <a:lnTo>
                  <a:pt x="12273" y="9600"/>
                </a:lnTo>
                <a:cubicBezTo>
                  <a:pt x="12002" y="9600"/>
                  <a:pt x="11782" y="9869"/>
                  <a:pt x="11782" y="10200"/>
                </a:cubicBezTo>
                <a:lnTo>
                  <a:pt x="11782" y="21000"/>
                </a:lnTo>
                <a:cubicBezTo>
                  <a:pt x="11782" y="21332"/>
                  <a:pt x="12002" y="21600"/>
                  <a:pt x="12273" y="21600"/>
                </a:cubicBezTo>
                <a:lnTo>
                  <a:pt x="15218" y="21600"/>
                </a:lnTo>
                <a:cubicBezTo>
                  <a:pt x="15489" y="21600"/>
                  <a:pt x="15709" y="21332"/>
                  <a:pt x="15709" y="21000"/>
                </a:cubicBezTo>
                <a:lnTo>
                  <a:pt x="15709" y="10200"/>
                </a:lnTo>
                <a:cubicBezTo>
                  <a:pt x="15709" y="9869"/>
                  <a:pt x="15489" y="9600"/>
                  <a:pt x="15218" y="9600"/>
                </a:cubicBezTo>
                <a:moveTo>
                  <a:pt x="2945" y="20400"/>
                </a:moveTo>
                <a:lnTo>
                  <a:pt x="982" y="20400"/>
                </a:lnTo>
                <a:lnTo>
                  <a:pt x="982" y="14400"/>
                </a:lnTo>
                <a:lnTo>
                  <a:pt x="2945" y="14400"/>
                </a:lnTo>
                <a:cubicBezTo>
                  <a:pt x="2945" y="14400"/>
                  <a:pt x="2945" y="20400"/>
                  <a:pt x="2945" y="20400"/>
                </a:cubicBezTo>
                <a:close/>
                <a:moveTo>
                  <a:pt x="3436" y="13200"/>
                </a:moveTo>
                <a:lnTo>
                  <a:pt x="491" y="13200"/>
                </a:lnTo>
                <a:cubicBezTo>
                  <a:pt x="220" y="13200"/>
                  <a:pt x="0" y="13469"/>
                  <a:pt x="0" y="13800"/>
                </a:cubicBezTo>
                <a:lnTo>
                  <a:pt x="0" y="21000"/>
                </a:lnTo>
                <a:cubicBezTo>
                  <a:pt x="0" y="21332"/>
                  <a:pt x="220" y="21600"/>
                  <a:pt x="491" y="21600"/>
                </a:cubicBezTo>
                <a:lnTo>
                  <a:pt x="3436" y="21600"/>
                </a:lnTo>
                <a:cubicBezTo>
                  <a:pt x="3707" y="21600"/>
                  <a:pt x="3927" y="21332"/>
                  <a:pt x="3927" y="21000"/>
                </a:cubicBezTo>
                <a:lnTo>
                  <a:pt x="3927" y="13800"/>
                </a:lnTo>
                <a:cubicBezTo>
                  <a:pt x="3927" y="13469"/>
                  <a:pt x="3707" y="13200"/>
                  <a:pt x="3436" y="13200"/>
                </a:cubicBezTo>
              </a:path>
            </a:pathLst>
          </a:custGeom>
          <a:solidFill>
            <a:schemeClr val="bg1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 dirty="0"/>
          </a:p>
        </p:txBody>
      </p:sp>
      <p:sp>
        <p:nvSpPr>
          <p:cNvPr id="354" name="CustomShape 11"/>
          <p:cNvSpPr/>
          <p:nvPr/>
        </p:nvSpPr>
        <p:spPr>
          <a:xfrm>
            <a:off x="1338660" y="5332560"/>
            <a:ext cx="572940" cy="5729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10800" y="14727"/>
                </a:moveTo>
                <a:cubicBezTo>
                  <a:pt x="8631" y="14727"/>
                  <a:pt x="6873" y="12969"/>
                  <a:pt x="6873" y="10800"/>
                </a:cubicBezTo>
                <a:cubicBezTo>
                  <a:pt x="6873" y="8631"/>
                  <a:pt x="8631" y="6873"/>
                  <a:pt x="10800" y="6873"/>
                </a:cubicBezTo>
                <a:cubicBezTo>
                  <a:pt x="12969" y="6873"/>
                  <a:pt x="14727" y="8631"/>
                  <a:pt x="14727" y="10800"/>
                </a:cubicBezTo>
                <a:cubicBezTo>
                  <a:pt x="14727" y="12969"/>
                  <a:pt x="12969" y="14727"/>
                  <a:pt x="10800" y="14727"/>
                </a:cubicBezTo>
                <a:moveTo>
                  <a:pt x="10800" y="5891"/>
                </a:moveTo>
                <a:cubicBezTo>
                  <a:pt x="8088" y="5891"/>
                  <a:pt x="5891" y="8089"/>
                  <a:pt x="5891" y="10800"/>
                </a:cubicBezTo>
                <a:cubicBezTo>
                  <a:pt x="5891" y="13512"/>
                  <a:pt x="8088" y="15709"/>
                  <a:pt x="10800" y="15709"/>
                </a:cubicBezTo>
                <a:cubicBezTo>
                  <a:pt x="13512" y="15709"/>
                  <a:pt x="15709" y="13512"/>
                  <a:pt x="15709" y="10800"/>
                </a:cubicBezTo>
                <a:cubicBezTo>
                  <a:pt x="15709" y="8089"/>
                  <a:pt x="13512" y="5891"/>
                  <a:pt x="10800" y="5891"/>
                </a:cubicBezTo>
                <a:moveTo>
                  <a:pt x="20618" y="12013"/>
                </a:moveTo>
                <a:cubicBezTo>
                  <a:pt x="20614" y="12014"/>
                  <a:pt x="20611" y="12016"/>
                  <a:pt x="20607" y="12017"/>
                </a:cubicBezTo>
                <a:lnTo>
                  <a:pt x="19602" y="12268"/>
                </a:lnTo>
                <a:cubicBezTo>
                  <a:pt x="19256" y="12354"/>
                  <a:pt x="18984" y="12622"/>
                  <a:pt x="18892" y="12966"/>
                </a:cubicBezTo>
                <a:cubicBezTo>
                  <a:pt x="18703" y="13673"/>
                  <a:pt x="18421" y="14351"/>
                  <a:pt x="18053" y="14986"/>
                </a:cubicBezTo>
                <a:cubicBezTo>
                  <a:pt x="17873" y="15295"/>
                  <a:pt x="17876" y="15677"/>
                  <a:pt x="18060" y="15984"/>
                </a:cubicBezTo>
                <a:lnTo>
                  <a:pt x="18601" y="16885"/>
                </a:lnTo>
                <a:lnTo>
                  <a:pt x="16886" y="18600"/>
                </a:lnTo>
                <a:cubicBezTo>
                  <a:pt x="16882" y="18599"/>
                  <a:pt x="16878" y="18597"/>
                  <a:pt x="16875" y="18595"/>
                </a:cubicBezTo>
                <a:lnTo>
                  <a:pt x="15978" y="18057"/>
                </a:lnTo>
                <a:cubicBezTo>
                  <a:pt x="15822" y="17964"/>
                  <a:pt x="15648" y="17917"/>
                  <a:pt x="15473" y="17917"/>
                </a:cubicBezTo>
                <a:cubicBezTo>
                  <a:pt x="15304" y="17917"/>
                  <a:pt x="15134" y="17961"/>
                  <a:pt x="14982" y="18049"/>
                </a:cubicBezTo>
                <a:cubicBezTo>
                  <a:pt x="14348" y="18415"/>
                  <a:pt x="13671" y="18696"/>
                  <a:pt x="12968" y="18884"/>
                </a:cubicBezTo>
                <a:cubicBezTo>
                  <a:pt x="12624" y="18976"/>
                  <a:pt x="12356" y="19248"/>
                  <a:pt x="12269" y="19594"/>
                </a:cubicBezTo>
                <a:lnTo>
                  <a:pt x="12016" y="20608"/>
                </a:lnTo>
                <a:cubicBezTo>
                  <a:pt x="12015" y="20611"/>
                  <a:pt x="12014" y="20614"/>
                  <a:pt x="12012" y="20619"/>
                </a:cubicBezTo>
                <a:lnTo>
                  <a:pt x="9587" y="20619"/>
                </a:lnTo>
                <a:lnTo>
                  <a:pt x="9331" y="19594"/>
                </a:lnTo>
                <a:cubicBezTo>
                  <a:pt x="9244" y="19248"/>
                  <a:pt x="8976" y="18976"/>
                  <a:pt x="8632" y="18884"/>
                </a:cubicBezTo>
                <a:cubicBezTo>
                  <a:pt x="7929" y="18696"/>
                  <a:pt x="7251" y="18415"/>
                  <a:pt x="6617" y="18049"/>
                </a:cubicBezTo>
                <a:cubicBezTo>
                  <a:pt x="6465" y="17961"/>
                  <a:pt x="6296" y="17917"/>
                  <a:pt x="6127" y="17917"/>
                </a:cubicBezTo>
                <a:cubicBezTo>
                  <a:pt x="5951" y="17917"/>
                  <a:pt x="5777" y="17964"/>
                  <a:pt x="5621" y="18057"/>
                </a:cubicBezTo>
                <a:lnTo>
                  <a:pt x="4725" y="18595"/>
                </a:lnTo>
                <a:cubicBezTo>
                  <a:pt x="4722" y="18597"/>
                  <a:pt x="4718" y="18599"/>
                  <a:pt x="4714" y="18600"/>
                </a:cubicBezTo>
                <a:lnTo>
                  <a:pt x="3000" y="16885"/>
                </a:lnTo>
                <a:lnTo>
                  <a:pt x="3540" y="15983"/>
                </a:lnTo>
                <a:cubicBezTo>
                  <a:pt x="3724" y="15677"/>
                  <a:pt x="3727" y="15295"/>
                  <a:pt x="3548" y="14986"/>
                </a:cubicBezTo>
                <a:cubicBezTo>
                  <a:pt x="3179" y="14351"/>
                  <a:pt x="2897" y="13672"/>
                  <a:pt x="2708" y="12966"/>
                </a:cubicBezTo>
                <a:cubicBezTo>
                  <a:pt x="2616" y="12622"/>
                  <a:pt x="2343" y="12354"/>
                  <a:pt x="1998" y="12268"/>
                </a:cubicBezTo>
                <a:lnTo>
                  <a:pt x="993" y="12017"/>
                </a:lnTo>
                <a:cubicBezTo>
                  <a:pt x="989" y="12016"/>
                  <a:pt x="986" y="12014"/>
                  <a:pt x="982" y="12013"/>
                </a:cubicBezTo>
                <a:lnTo>
                  <a:pt x="982" y="9587"/>
                </a:lnTo>
                <a:lnTo>
                  <a:pt x="1998" y="9333"/>
                </a:lnTo>
                <a:cubicBezTo>
                  <a:pt x="2343" y="9247"/>
                  <a:pt x="2616" y="8979"/>
                  <a:pt x="2708" y="8634"/>
                </a:cubicBezTo>
                <a:cubicBezTo>
                  <a:pt x="2897" y="7928"/>
                  <a:pt x="3179" y="7250"/>
                  <a:pt x="3548" y="6615"/>
                </a:cubicBezTo>
                <a:cubicBezTo>
                  <a:pt x="3727" y="6305"/>
                  <a:pt x="3724" y="5924"/>
                  <a:pt x="3540" y="5617"/>
                </a:cubicBezTo>
                <a:lnTo>
                  <a:pt x="3005" y="4725"/>
                </a:lnTo>
                <a:cubicBezTo>
                  <a:pt x="3004" y="4722"/>
                  <a:pt x="3002" y="4718"/>
                  <a:pt x="3000" y="4714"/>
                </a:cubicBezTo>
                <a:lnTo>
                  <a:pt x="4715" y="3000"/>
                </a:lnTo>
                <a:lnTo>
                  <a:pt x="5621" y="3544"/>
                </a:lnTo>
                <a:cubicBezTo>
                  <a:pt x="5777" y="3637"/>
                  <a:pt x="5951" y="3683"/>
                  <a:pt x="6127" y="3683"/>
                </a:cubicBezTo>
                <a:cubicBezTo>
                  <a:pt x="6296" y="3683"/>
                  <a:pt x="6465" y="3640"/>
                  <a:pt x="6618" y="3551"/>
                </a:cubicBezTo>
                <a:cubicBezTo>
                  <a:pt x="7251" y="3185"/>
                  <a:pt x="7929" y="2904"/>
                  <a:pt x="8632" y="2717"/>
                </a:cubicBezTo>
                <a:cubicBezTo>
                  <a:pt x="8976" y="2624"/>
                  <a:pt x="9244" y="2353"/>
                  <a:pt x="9331" y="2007"/>
                </a:cubicBezTo>
                <a:lnTo>
                  <a:pt x="9587" y="982"/>
                </a:lnTo>
                <a:lnTo>
                  <a:pt x="12012" y="982"/>
                </a:lnTo>
                <a:cubicBezTo>
                  <a:pt x="12014" y="986"/>
                  <a:pt x="12015" y="989"/>
                  <a:pt x="12016" y="993"/>
                </a:cubicBezTo>
                <a:lnTo>
                  <a:pt x="12269" y="2007"/>
                </a:lnTo>
                <a:cubicBezTo>
                  <a:pt x="12356" y="2353"/>
                  <a:pt x="12624" y="2624"/>
                  <a:pt x="12968" y="2717"/>
                </a:cubicBezTo>
                <a:cubicBezTo>
                  <a:pt x="13671" y="2904"/>
                  <a:pt x="14348" y="3185"/>
                  <a:pt x="14982" y="3551"/>
                </a:cubicBezTo>
                <a:cubicBezTo>
                  <a:pt x="15134" y="3640"/>
                  <a:pt x="15304" y="3683"/>
                  <a:pt x="15473" y="3683"/>
                </a:cubicBezTo>
                <a:cubicBezTo>
                  <a:pt x="15648" y="3683"/>
                  <a:pt x="15822" y="3637"/>
                  <a:pt x="15978" y="3544"/>
                </a:cubicBezTo>
                <a:lnTo>
                  <a:pt x="16884" y="3000"/>
                </a:lnTo>
                <a:lnTo>
                  <a:pt x="18600" y="4714"/>
                </a:lnTo>
                <a:cubicBezTo>
                  <a:pt x="18598" y="4718"/>
                  <a:pt x="18597" y="4722"/>
                  <a:pt x="18595" y="4726"/>
                </a:cubicBezTo>
                <a:lnTo>
                  <a:pt x="18060" y="5617"/>
                </a:lnTo>
                <a:cubicBezTo>
                  <a:pt x="17876" y="5924"/>
                  <a:pt x="17873" y="6305"/>
                  <a:pt x="18053" y="6615"/>
                </a:cubicBezTo>
                <a:cubicBezTo>
                  <a:pt x="18421" y="7249"/>
                  <a:pt x="18703" y="7928"/>
                  <a:pt x="18892" y="8634"/>
                </a:cubicBezTo>
                <a:cubicBezTo>
                  <a:pt x="18984" y="8979"/>
                  <a:pt x="19256" y="9247"/>
                  <a:pt x="19602" y="9333"/>
                </a:cubicBezTo>
                <a:lnTo>
                  <a:pt x="20618" y="9587"/>
                </a:lnTo>
                <a:cubicBezTo>
                  <a:pt x="20618" y="9587"/>
                  <a:pt x="20618" y="12013"/>
                  <a:pt x="20618" y="12013"/>
                </a:cubicBezTo>
                <a:close/>
                <a:moveTo>
                  <a:pt x="20880" y="8641"/>
                </a:moveTo>
                <a:lnTo>
                  <a:pt x="19841" y="8380"/>
                </a:lnTo>
                <a:cubicBezTo>
                  <a:pt x="19626" y="7580"/>
                  <a:pt x="19308" y="6822"/>
                  <a:pt x="18902" y="6122"/>
                </a:cubicBezTo>
                <a:lnTo>
                  <a:pt x="19455" y="5201"/>
                </a:lnTo>
                <a:cubicBezTo>
                  <a:pt x="19625" y="4871"/>
                  <a:pt x="19736" y="4463"/>
                  <a:pt x="19455" y="4182"/>
                </a:cubicBezTo>
                <a:lnTo>
                  <a:pt x="17419" y="2146"/>
                </a:lnTo>
                <a:cubicBezTo>
                  <a:pt x="17292" y="2018"/>
                  <a:pt x="17136" y="1968"/>
                  <a:pt x="16975" y="1968"/>
                </a:cubicBezTo>
                <a:cubicBezTo>
                  <a:pt x="16778" y="1968"/>
                  <a:pt x="16572" y="2043"/>
                  <a:pt x="16400" y="2146"/>
                </a:cubicBezTo>
                <a:lnTo>
                  <a:pt x="15473" y="2702"/>
                </a:lnTo>
                <a:cubicBezTo>
                  <a:pt x="14775" y="2298"/>
                  <a:pt x="14020" y="1982"/>
                  <a:pt x="13222" y="1768"/>
                </a:cubicBezTo>
                <a:lnTo>
                  <a:pt x="12960" y="720"/>
                </a:lnTo>
                <a:cubicBezTo>
                  <a:pt x="12848" y="367"/>
                  <a:pt x="12638" y="0"/>
                  <a:pt x="12240" y="0"/>
                </a:cubicBezTo>
                <a:lnTo>
                  <a:pt x="9360" y="0"/>
                </a:lnTo>
                <a:cubicBezTo>
                  <a:pt x="8962" y="0"/>
                  <a:pt x="8730" y="367"/>
                  <a:pt x="8640" y="720"/>
                </a:cubicBezTo>
                <a:lnTo>
                  <a:pt x="8378" y="1768"/>
                </a:lnTo>
                <a:cubicBezTo>
                  <a:pt x="7580" y="1982"/>
                  <a:pt x="6825" y="2298"/>
                  <a:pt x="6127" y="2702"/>
                </a:cubicBezTo>
                <a:lnTo>
                  <a:pt x="5200" y="2146"/>
                </a:lnTo>
                <a:cubicBezTo>
                  <a:pt x="5028" y="2043"/>
                  <a:pt x="4822" y="1968"/>
                  <a:pt x="4625" y="1968"/>
                </a:cubicBezTo>
                <a:cubicBezTo>
                  <a:pt x="4464" y="1968"/>
                  <a:pt x="4308" y="2018"/>
                  <a:pt x="4181" y="2146"/>
                </a:cubicBezTo>
                <a:lnTo>
                  <a:pt x="2145" y="4182"/>
                </a:lnTo>
                <a:cubicBezTo>
                  <a:pt x="1864" y="4463"/>
                  <a:pt x="1975" y="4871"/>
                  <a:pt x="2145" y="5201"/>
                </a:cubicBezTo>
                <a:lnTo>
                  <a:pt x="2698" y="6122"/>
                </a:lnTo>
                <a:cubicBezTo>
                  <a:pt x="2292" y="6822"/>
                  <a:pt x="1973" y="7580"/>
                  <a:pt x="1759" y="8380"/>
                </a:cubicBezTo>
                <a:lnTo>
                  <a:pt x="720" y="8641"/>
                </a:lnTo>
                <a:cubicBezTo>
                  <a:pt x="367" y="8730"/>
                  <a:pt x="0" y="8963"/>
                  <a:pt x="0" y="9361"/>
                </a:cubicBezTo>
                <a:lnTo>
                  <a:pt x="0" y="12240"/>
                </a:lnTo>
                <a:cubicBezTo>
                  <a:pt x="0" y="12638"/>
                  <a:pt x="367" y="12848"/>
                  <a:pt x="720" y="12960"/>
                </a:cubicBezTo>
                <a:lnTo>
                  <a:pt x="1759" y="13220"/>
                </a:lnTo>
                <a:cubicBezTo>
                  <a:pt x="1973" y="14021"/>
                  <a:pt x="2292" y="14778"/>
                  <a:pt x="2698" y="15479"/>
                </a:cubicBezTo>
                <a:lnTo>
                  <a:pt x="2145" y="16400"/>
                </a:lnTo>
                <a:cubicBezTo>
                  <a:pt x="1959" y="16714"/>
                  <a:pt x="1864" y="17138"/>
                  <a:pt x="2145" y="17419"/>
                </a:cubicBezTo>
                <a:lnTo>
                  <a:pt x="4181" y="19455"/>
                </a:lnTo>
                <a:cubicBezTo>
                  <a:pt x="4305" y="19579"/>
                  <a:pt x="4454" y="19627"/>
                  <a:pt x="4610" y="19627"/>
                </a:cubicBezTo>
                <a:cubicBezTo>
                  <a:pt x="4807" y="19627"/>
                  <a:pt x="5016" y="19550"/>
                  <a:pt x="5200" y="19455"/>
                </a:cubicBezTo>
                <a:lnTo>
                  <a:pt x="6127" y="18899"/>
                </a:lnTo>
                <a:cubicBezTo>
                  <a:pt x="6825" y="19303"/>
                  <a:pt x="7580" y="19619"/>
                  <a:pt x="8378" y="19832"/>
                </a:cubicBezTo>
                <a:lnTo>
                  <a:pt x="8640" y="20880"/>
                </a:lnTo>
                <a:cubicBezTo>
                  <a:pt x="8730" y="21233"/>
                  <a:pt x="8962" y="21600"/>
                  <a:pt x="9360" y="21600"/>
                </a:cubicBezTo>
                <a:lnTo>
                  <a:pt x="12240" y="21600"/>
                </a:lnTo>
                <a:cubicBezTo>
                  <a:pt x="12638" y="21600"/>
                  <a:pt x="12848" y="21233"/>
                  <a:pt x="12960" y="20880"/>
                </a:cubicBezTo>
                <a:lnTo>
                  <a:pt x="13222" y="19832"/>
                </a:lnTo>
                <a:cubicBezTo>
                  <a:pt x="14020" y="19619"/>
                  <a:pt x="14775" y="19303"/>
                  <a:pt x="15473" y="18899"/>
                </a:cubicBezTo>
                <a:lnTo>
                  <a:pt x="16400" y="19455"/>
                </a:lnTo>
                <a:cubicBezTo>
                  <a:pt x="16584" y="19550"/>
                  <a:pt x="16793" y="19627"/>
                  <a:pt x="16990" y="19627"/>
                </a:cubicBezTo>
                <a:cubicBezTo>
                  <a:pt x="17146" y="19627"/>
                  <a:pt x="17294" y="19579"/>
                  <a:pt x="17419" y="19455"/>
                </a:cubicBezTo>
                <a:lnTo>
                  <a:pt x="19455" y="17419"/>
                </a:lnTo>
                <a:cubicBezTo>
                  <a:pt x="19736" y="17138"/>
                  <a:pt x="19641" y="16714"/>
                  <a:pt x="19455" y="16400"/>
                </a:cubicBezTo>
                <a:lnTo>
                  <a:pt x="18902" y="15479"/>
                </a:lnTo>
                <a:cubicBezTo>
                  <a:pt x="19308" y="14778"/>
                  <a:pt x="19626" y="14021"/>
                  <a:pt x="19841" y="13220"/>
                </a:cubicBezTo>
                <a:lnTo>
                  <a:pt x="20880" y="12960"/>
                </a:lnTo>
                <a:cubicBezTo>
                  <a:pt x="21233" y="12848"/>
                  <a:pt x="21600" y="12638"/>
                  <a:pt x="21600" y="12240"/>
                </a:cubicBezTo>
                <a:lnTo>
                  <a:pt x="21600" y="9361"/>
                </a:lnTo>
                <a:cubicBezTo>
                  <a:pt x="21600" y="8963"/>
                  <a:pt x="21233" y="8730"/>
                  <a:pt x="20880" y="8641"/>
                </a:cubicBezTo>
              </a:path>
            </a:pathLst>
          </a:custGeom>
          <a:solidFill>
            <a:schemeClr val="bg1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nb-NO"/>
          </a:p>
        </p:txBody>
      </p:sp>
      <p:sp>
        <p:nvSpPr>
          <p:cNvPr id="355" name="CustomShape 12"/>
          <p:cNvSpPr/>
          <p:nvPr/>
        </p:nvSpPr>
        <p:spPr>
          <a:xfrm>
            <a:off x="1234980" y="2844540"/>
            <a:ext cx="572940" cy="4687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5400" y="6001"/>
                </a:moveTo>
                <a:lnTo>
                  <a:pt x="8345" y="6001"/>
                </a:lnTo>
                <a:cubicBezTo>
                  <a:pt x="8617" y="6001"/>
                  <a:pt x="8836" y="5732"/>
                  <a:pt x="8836" y="5400"/>
                </a:cubicBezTo>
                <a:cubicBezTo>
                  <a:pt x="8836" y="5070"/>
                  <a:pt x="8617" y="4800"/>
                  <a:pt x="8345" y="4800"/>
                </a:cubicBezTo>
                <a:lnTo>
                  <a:pt x="5400" y="4800"/>
                </a:lnTo>
                <a:cubicBezTo>
                  <a:pt x="5129" y="4800"/>
                  <a:pt x="4909" y="5070"/>
                  <a:pt x="4909" y="5400"/>
                </a:cubicBezTo>
                <a:cubicBezTo>
                  <a:pt x="4909" y="5732"/>
                  <a:pt x="5129" y="6001"/>
                  <a:pt x="5400" y="6001"/>
                </a:cubicBezTo>
                <a:moveTo>
                  <a:pt x="20618" y="20400"/>
                </a:moveTo>
                <a:lnTo>
                  <a:pt x="18655" y="20400"/>
                </a:lnTo>
                <a:lnTo>
                  <a:pt x="18655" y="18000"/>
                </a:lnTo>
                <a:cubicBezTo>
                  <a:pt x="18926" y="18000"/>
                  <a:pt x="19145" y="17732"/>
                  <a:pt x="19145" y="17400"/>
                </a:cubicBezTo>
                <a:cubicBezTo>
                  <a:pt x="19145" y="17070"/>
                  <a:pt x="18926" y="16801"/>
                  <a:pt x="18655" y="16801"/>
                </a:cubicBezTo>
                <a:lnTo>
                  <a:pt x="18655" y="3601"/>
                </a:lnTo>
                <a:lnTo>
                  <a:pt x="20618" y="3601"/>
                </a:lnTo>
                <a:cubicBezTo>
                  <a:pt x="20618" y="3601"/>
                  <a:pt x="20618" y="20400"/>
                  <a:pt x="20618" y="20400"/>
                </a:cubicBezTo>
                <a:close/>
                <a:moveTo>
                  <a:pt x="17673" y="16801"/>
                </a:moveTo>
                <a:cubicBezTo>
                  <a:pt x="17401" y="16801"/>
                  <a:pt x="17182" y="17070"/>
                  <a:pt x="17182" y="17400"/>
                </a:cubicBezTo>
                <a:cubicBezTo>
                  <a:pt x="17182" y="17732"/>
                  <a:pt x="17401" y="18000"/>
                  <a:pt x="17673" y="18000"/>
                </a:cubicBezTo>
                <a:lnTo>
                  <a:pt x="17673" y="20400"/>
                </a:lnTo>
                <a:lnTo>
                  <a:pt x="3927" y="20400"/>
                </a:lnTo>
                <a:lnTo>
                  <a:pt x="3927" y="18000"/>
                </a:lnTo>
                <a:cubicBezTo>
                  <a:pt x="4199" y="18000"/>
                  <a:pt x="4418" y="17732"/>
                  <a:pt x="4418" y="17400"/>
                </a:cubicBezTo>
                <a:cubicBezTo>
                  <a:pt x="4418" y="17070"/>
                  <a:pt x="4199" y="16801"/>
                  <a:pt x="3927" y="16801"/>
                </a:cubicBezTo>
                <a:lnTo>
                  <a:pt x="3927" y="3601"/>
                </a:lnTo>
                <a:lnTo>
                  <a:pt x="17673" y="3601"/>
                </a:lnTo>
                <a:cubicBezTo>
                  <a:pt x="17673" y="3601"/>
                  <a:pt x="17673" y="16801"/>
                  <a:pt x="17673" y="16801"/>
                </a:cubicBezTo>
                <a:close/>
                <a:moveTo>
                  <a:pt x="2945" y="16801"/>
                </a:moveTo>
                <a:cubicBezTo>
                  <a:pt x="2674" y="16801"/>
                  <a:pt x="2455" y="17070"/>
                  <a:pt x="2455" y="17400"/>
                </a:cubicBezTo>
                <a:cubicBezTo>
                  <a:pt x="2455" y="17732"/>
                  <a:pt x="2674" y="18000"/>
                  <a:pt x="2945" y="18000"/>
                </a:cubicBezTo>
                <a:lnTo>
                  <a:pt x="2945" y="20400"/>
                </a:lnTo>
                <a:lnTo>
                  <a:pt x="982" y="20400"/>
                </a:lnTo>
                <a:lnTo>
                  <a:pt x="982" y="3601"/>
                </a:lnTo>
                <a:lnTo>
                  <a:pt x="2945" y="3601"/>
                </a:lnTo>
                <a:cubicBezTo>
                  <a:pt x="2945" y="3601"/>
                  <a:pt x="2945" y="16801"/>
                  <a:pt x="2945" y="16801"/>
                </a:cubicBezTo>
                <a:close/>
                <a:moveTo>
                  <a:pt x="8836" y="1200"/>
                </a:moveTo>
                <a:lnTo>
                  <a:pt x="12764" y="1200"/>
                </a:lnTo>
                <a:cubicBezTo>
                  <a:pt x="13305" y="1200"/>
                  <a:pt x="13745" y="1738"/>
                  <a:pt x="13745" y="2400"/>
                </a:cubicBezTo>
                <a:lnTo>
                  <a:pt x="7855" y="2400"/>
                </a:lnTo>
                <a:cubicBezTo>
                  <a:pt x="7855" y="1738"/>
                  <a:pt x="8295" y="1200"/>
                  <a:pt x="8836" y="1200"/>
                </a:cubicBezTo>
                <a:moveTo>
                  <a:pt x="20618" y="2400"/>
                </a:moveTo>
                <a:lnTo>
                  <a:pt x="14727" y="2400"/>
                </a:lnTo>
                <a:cubicBezTo>
                  <a:pt x="14727" y="1075"/>
                  <a:pt x="13848" y="0"/>
                  <a:pt x="12764" y="0"/>
                </a:cubicBezTo>
                <a:lnTo>
                  <a:pt x="8836" y="0"/>
                </a:lnTo>
                <a:cubicBezTo>
                  <a:pt x="7752" y="0"/>
                  <a:pt x="6873" y="1075"/>
                  <a:pt x="6873" y="2400"/>
                </a:cubicBezTo>
                <a:lnTo>
                  <a:pt x="982" y="2400"/>
                </a:lnTo>
                <a:cubicBezTo>
                  <a:pt x="439" y="2400"/>
                  <a:pt x="0" y="2938"/>
                  <a:pt x="0" y="3601"/>
                </a:cubicBezTo>
                <a:lnTo>
                  <a:pt x="0" y="20400"/>
                </a:lnTo>
                <a:cubicBezTo>
                  <a:pt x="0" y="21063"/>
                  <a:pt x="439" y="21600"/>
                  <a:pt x="982" y="21600"/>
                </a:cubicBezTo>
                <a:lnTo>
                  <a:pt x="20618" y="21600"/>
                </a:lnTo>
                <a:cubicBezTo>
                  <a:pt x="21160" y="21600"/>
                  <a:pt x="21600" y="21063"/>
                  <a:pt x="21600" y="20400"/>
                </a:cubicBezTo>
                <a:lnTo>
                  <a:pt x="21600" y="3601"/>
                </a:lnTo>
                <a:cubicBezTo>
                  <a:pt x="21600" y="2938"/>
                  <a:pt x="21160" y="2400"/>
                  <a:pt x="20618" y="2400"/>
                </a:cubicBezTo>
                <a:moveTo>
                  <a:pt x="5400" y="8400"/>
                </a:moveTo>
                <a:lnTo>
                  <a:pt x="6382" y="8400"/>
                </a:lnTo>
                <a:cubicBezTo>
                  <a:pt x="6653" y="8400"/>
                  <a:pt x="6873" y="8132"/>
                  <a:pt x="6873" y="7800"/>
                </a:cubicBezTo>
                <a:cubicBezTo>
                  <a:pt x="6873" y="7470"/>
                  <a:pt x="6653" y="7200"/>
                  <a:pt x="6382" y="7200"/>
                </a:cubicBezTo>
                <a:lnTo>
                  <a:pt x="5400" y="7200"/>
                </a:lnTo>
                <a:cubicBezTo>
                  <a:pt x="5129" y="7200"/>
                  <a:pt x="4909" y="7470"/>
                  <a:pt x="4909" y="7800"/>
                </a:cubicBezTo>
                <a:cubicBezTo>
                  <a:pt x="4909" y="8132"/>
                  <a:pt x="5129" y="8400"/>
                  <a:pt x="5400" y="8400"/>
                </a:cubicBezTo>
              </a:path>
            </a:pathLst>
          </a:custGeom>
          <a:solidFill>
            <a:schemeClr val="bg1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nb-NO"/>
          </a:p>
        </p:txBody>
      </p:sp>
      <p:sp>
        <p:nvSpPr>
          <p:cNvPr id="2" name="object 36"/>
          <p:cNvSpPr/>
          <p:nvPr/>
        </p:nvSpPr>
        <p:spPr>
          <a:xfrm>
            <a:off x="500449" y="0"/>
            <a:ext cx="1132840" cy="735330"/>
          </a:xfrm>
          <a:custGeom>
            <a:avLst/>
            <a:gdLst/>
            <a:ahLst/>
            <a:cxnLst/>
            <a:rect l="l" t="t" r="r" b="b"/>
            <a:pathLst>
              <a:path w="1132839" h="735330">
                <a:moveTo>
                  <a:pt x="1132297" y="735301"/>
                </a:moveTo>
                <a:lnTo>
                  <a:pt x="0" y="735301"/>
                </a:lnTo>
                <a:lnTo>
                  <a:pt x="0" y="0"/>
                </a:lnTo>
                <a:lnTo>
                  <a:pt x="1132297" y="0"/>
                </a:lnTo>
                <a:lnTo>
                  <a:pt x="1132297" y="735301"/>
                </a:lnTo>
                <a:close/>
              </a:path>
            </a:pathLst>
          </a:custGeom>
          <a:solidFill>
            <a:srgbClr val="00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27"/>
          <p:cNvSpPr txBox="1"/>
          <p:nvPr/>
        </p:nvSpPr>
        <p:spPr>
          <a:xfrm>
            <a:off x="1729072" y="565879"/>
            <a:ext cx="5586128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4800"/>
              </a:lnSpc>
            </a:pPr>
            <a:r>
              <a:rPr lang="en-US" sz="4800" dirty="0">
                <a:latin typeface="Tahoma" panose="020B0604030504040204"/>
              </a:rPr>
              <a:t>Business Model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3774814" y="5332560"/>
            <a:ext cx="2697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/>
              <a:t>Insert Image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68835" y="1590675"/>
            <a:ext cx="5320665" cy="812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E4325E1-0199-9979-8708-7FF20223C7A4}"/>
              </a:ext>
            </a:extLst>
          </p:cNvPr>
          <p:cNvSpPr/>
          <p:nvPr/>
        </p:nvSpPr>
        <p:spPr>
          <a:xfrm>
            <a:off x="2332842" y="2598034"/>
            <a:ext cx="9327694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1. Sales of battery packs and Wi-Fi routers backup battery on cash basis</a:t>
            </a:r>
            <a:endParaRPr lang="nb-NO" sz="3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02E0728-904D-0AC1-047B-248EF0E84CF1}"/>
              </a:ext>
            </a:extLst>
          </p:cNvPr>
          <p:cNvSpPr/>
          <p:nvPr/>
        </p:nvSpPr>
        <p:spPr>
          <a:xfrm>
            <a:off x="2630970" y="5409504"/>
            <a:ext cx="932769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2</a:t>
            </a:r>
            <a:r>
              <a:rPr lang="en-US" sz="3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. Sales of solar fishing lamps on pay as you go basis</a:t>
            </a:r>
            <a:endParaRPr lang="nb-NO" sz="3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0A11C20-F776-8313-476D-9D63269D5F2E}"/>
              </a:ext>
            </a:extLst>
          </p:cNvPr>
          <p:cNvSpPr/>
          <p:nvPr/>
        </p:nvSpPr>
        <p:spPr>
          <a:xfrm>
            <a:off x="2015765" y="7871625"/>
            <a:ext cx="932769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3. </a:t>
            </a:r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Repair of lithium-ion batteries for cash</a:t>
            </a:r>
            <a:endParaRPr lang="nb-NO" sz="3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76" name="Table 1"/>
          <p:cNvGraphicFramePr/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828068301"/>
              </p:ext>
            </p:extLst>
          </p:nvPr>
        </p:nvGraphicFramePr>
        <p:xfrm>
          <a:off x="914400" y="2350135"/>
          <a:ext cx="16209645" cy="7686358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27470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70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70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4701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22160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98171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 b="1" strike="noStrike" spc="-1" dirty="0">
                          <a:solidFill>
                            <a:schemeClr val="tx1"/>
                          </a:solidFill>
                          <a:latin typeface="+mj-lt"/>
                          <a:cs typeface="+mj-lt"/>
                        </a:rPr>
                        <a:t>Component/Competitor</a:t>
                      </a:r>
                    </a:p>
                  </a:txBody>
                  <a:tcPr marL="102600" marR="10260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 b="1" strike="noStrike" spc="-1" dirty="0">
                          <a:solidFill>
                            <a:schemeClr val="tx1"/>
                          </a:solidFill>
                          <a:latin typeface="+mj-lt"/>
                          <a:cs typeface="+mj-lt"/>
                        </a:rPr>
                        <a:t>Component/ Competitor 1</a:t>
                      </a:r>
                    </a:p>
                  </a:txBody>
                  <a:tcPr marL="102600" marR="10260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 b="1" strike="noStrike" spc="-1" dirty="0">
                          <a:solidFill>
                            <a:schemeClr val="tx1"/>
                          </a:solidFill>
                          <a:latin typeface="+mj-lt"/>
                          <a:cs typeface="+mj-lt"/>
                        </a:rPr>
                        <a:t>Component/Competitor 2</a:t>
                      </a:r>
                    </a:p>
                  </a:txBody>
                  <a:tcPr marL="102600" marR="10260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 b="1" strike="noStrike" spc="-1" dirty="0">
                          <a:solidFill>
                            <a:schemeClr val="tx1"/>
                          </a:solidFill>
                          <a:latin typeface="+mj-lt"/>
                          <a:cs typeface="+mj-lt"/>
                        </a:rPr>
                        <a:t>Component/ Competitor 3</a:t>
                      </a:r>
                    </a:p>
                  </a:txBody>
                  <a:tcPr marL="102600" marR="10260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 b="1" strike="noStrike" spc="-1" dirty="0">
                          <a:solidFill>
                            <a:schemeClr val="tx1"/>
                          </a:solidFill>
                          <a:latin typeface="+mj-lt"/>
                          <a:cs typeface="+mj-lt"/>
                        </a:rPr>
                        <a:t>Competitive Advantage</a:t>
                      </a:r>
                    </a:p>
                  </a:txBody>
                  <a:tcPr marL="102600" marR="102600" marT="68580" marB="6858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384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000" b="0" strike="noStrike" spc="-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 Solar Fishing lamps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endParaRPr lang="en-US" sz="2000" b="0" strike="noStrike" spc="-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</a:pPr>
                      <a:endParaRPr lang="en-US" sz="2000" b="0" strike="noStrike" spc="-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</a:pPr>
                      <a:endParaRPr lang="en-US" sz="2000" b="0" strike="noStrike" spc="-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</a:pPr>
                      <a:endParaRPr lang="en-US" sz="2000" b="0" strike="noStrike" spc="-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</a:pPr>
                      <a:endParaRPr lang="en-US" sz="2000" b="0" strike="noStrike" spc="-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2600" marR="102600" marT="68580" marB="68580"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Pressure lamps/Kerosene lamps</a:t>
                      </a:r>
                    </a:p>
                  </a:txBody>
                  <a:tcPr marL="102600" marR="102600" marT="68580" marB="6858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en-US" sz="2000" b="0" strike="noStrike" spc="-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Solar lamps</a:t>
                      </a:r>
                    </a:p>
                  </a:txBody>
                  <a:tcPr marL="102600" marR="102600" marT="68580" marB="6858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en-US" sz="2000" b="0" strike="noStrike" spc="-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N/A</a:t>
                      </a:r>
                    </a:p>
                  </a:txBody>
                  <a:tcPr marL="102600" marR="102600" marT="68580" marB="68580"/>
                </a:tc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07000"/>
                        </a:lnSpc>
                        <a:buFont typeface="Wingdings" panose="05000000000000000000" pitchFamily="2" charset="2"/>
                        <a:buChar char="ü"/>
                      </a:pPr>
                      <a:r>
                        <a:rPr lang="en-US" sz="2000" b="0" strike="noStrike" spc="-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Long hours of lighting compared to the ones on the market.</a:t>
                      </a:r>
                    </a:p>
                    <a:p>
                      <a:pPr marL="342900" indent="-342900">
                        <a:lnSpc>
                          <a:spcPct val="107000"/>
                        </a:lnSpc>
                        <a:buFont typeface="Wingdings" panose="05000000000000000000" pitchFamily="2" charset="2"/>
                        <a:buChar char="ü"/>
                      </a:pPr>
                      <a:r>
                        <a:rPr lang="en-US" sz="2000" b="0" strike="noStrike" spc="-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Cheaper when compared to Kerosene lamps.</a:t>
                      </a:r>
                    </a:p>
                    <a:p>
                      <a:pPr marL="342900" indent="-342900">
                        <a:lnSpc>
                          <a:spcPct val="107000"/>
                        </a:lnSpc>
                        <a:buFont typeface="Wingdings" panose="05000000000000000000" pitchFamily="2" charset="2"/>
                        <a:buChar char="ü"/>
                      </a:pPr>
                      <a:r>
                        <a:rPr lang="en-US" sz="2000" b="0" strike="noStrike" spc="-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Durable compared to the ones on the market.</a:t>
                      </a:r>
                    </a:p>
                    <a:p>
                      <a:pPr marL="342900" indent="-342900">
                        <a:lnSpc>
                          <a:spcPct val="107000"/>
                        </a:lnSpc>
                        <a:buFont typeface="Wingdings" panose="05000000000000000000" pitchFamily="2" charset="2"/>
                        <a:buChar char="ü"/>
                      </a:pPr>
                      <a:r>
                        <a:rPr lang="en-US" sz="2000" b="0" strike="noStrike" spc="-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Environmentally Friendly.</a:t>
                      </a:r>
                    </a:p>
                    <a:p>
                      <a:pPr marL="342900" indent="-342900">
                        <a:lnSpc>
                          <a:spcPct val="107000"/>
                        </a:lnSpc>
                        <a:buFont typeface="Wingdings" panose="05000000000000000000" pitchFamily="2" charset="2"/>
                        <a:buChar char="ü"/>
                      </a:pPr>
                      <a:endParaRPr lang="en-US" sz="2000" b="0" strike="noStrike" spc="-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2600" marR="102600" marT="68580" marB="6858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8308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000" b="0" strike="noStrike" spc="-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 Battery packs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endParaRPr lang="en-US" sz="2000" b="0" strike="noStrike" spc="-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</a:pPr>
                      <a:endParaRPr lang="en-US" sz="2000" b="0" strike="noStrike" spc="-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</a:pPr>
                      <a:endParaRPr lang="en-US" sz="2000" b="0" strike="noStrike" spc="-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</a:pPr>
                      <a:endParaRPr lang="en-US" sz="2000" b="0" strike="noStrike" spc="-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</a:pPr>
                      <a:endParaRPr lang="en-US" sz="2000" b="0" strike="noStrike" spc="-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2600" marR="102600" marT="68580" marB="68580"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Local dealers in imported Lithium-ion batteries</a:t>
                      </a:r>
                    </a:p>
                  </a:txBody>
                  <a:tcPr marL="102600" marR="102600" marT="68580" marB="6858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000" b="0" strike="noStrike" spc="-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Lead Acid Batteries.</a:t>
                      </a:r>
                    </a:p>
                  </a:txBody>
                  <a:tcPr marL="102600" marR="102600" marT="68580" marB="68580"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N/A</a:t>
                      </a:r>
                    </a:p>
                  </a:txBody>
                  <a:tcPr marL="102600" marR="102600" marT="68580" marB="68580"/>
                </a:tc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00000"/>
                        </a:lnSpc>
                        <a:buFont typeface="Wingdings" panose="05000000000000000000" pitchFamily="2" charset="2"/>
                        <a:buChar char="ü"/>
                      </a:pPr>
                      <a:r>
                        <a:rPr lang="en-US" sz="2000" b="0" strike="noStrike" spc="-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Ability to do local customization and repair of batteries.</a:t>
                      </a:r>
                    </a:p>
                    <a:p>
                      <a:pPr marL="342900" indent="-342900">
                        <a:lnSpc>
                          <a:spcPct val="100000"/>
                        </a:lnSpc>
                        <a:buFont typeface="Wingdings" panose="05000000000000000000" pitchFamily="2" charset="2"/>
                        <a:buChar char="ü"/>
                      </a:pPr>
                      <a:r>
                        <a:rPr lang="en-US" sz="2000" b="0" strike="noStrike" spc="-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Reliability and steady product supply.</a:t>
                      </a:r>
                    </a:p>
                    <a:p>
                      <a:pPr marL="342900" indent="-342900">
                        <a:lnSpc>
                          <a:spcPct val="100000"/>
                        </a:lnSpc>
                        <a:buFont typeface="Wingdings" panose="05000000000000000000" pitchFamily="2" charset="2"/>
                        <a:buChar char="ü"/>
                      </a:pPr>
                      <a:r>
                        <a:rPr lang="en-US" sz="2000" b="0" strike="noStrike" spc="-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Better performance compared to Lead acid  batteries.</a:t>
                      </a:r>
                    </a:p>
                    <a:p>
                      <a:pPr marL="342900" indent="-342900">
                        <a:lnSpc>
                          <a:spcPct val="100000"/>
                        </a:lnSpc>
                        <a:buFont typeface="Wingdings" panose="05000000000000000000" pitchFamily="2" charset="2"/>
                        <a:buChar char="ü"/>
                      </a:pPr>
                      <a:r>
                        <a:rPr lang="en-US" sz="2000" b="0" strike="noStrike" spc="-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Good quality compared to lead acid batteries.</a:t>
                      </a:r>
                    </a:p>
                    <a:p>
                      <a:pPr marL="342900" indent="-342900">
                        <a:lnSpc>
                          <a:spcPct val="100000"/>
                        </a:lnSpc>
                        <a:buFont typeface="Wingdings" panose="05000000000000000000" pitchFamily="2" charset="2"/>
                        <a:buChar char="ü"/>
                      </a:pPr>
                      <a:r>
                        <a:rPr lang="en-US" sz="2000" b="0" strike="noStrike" spc="-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Cheaper compared to the ones on the market.</a:t>
                      </a:r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017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000" b="0" strike="noStrike" spc="-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 Wi-Fi Backup battery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endParaRPr lang="en-US" sz="2000" b="0" strike="noStrike" spc="-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2600" marR="102600" marT="68580" marB="68580"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N/A</a:t>
                      </a:r>
                    </a:p>
                  </a:txBody>
                  <a:tcPr marL="102600" marR="102600" marT="68580" marB="68580"/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07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2000" b="0" strike="noStrike" spc="-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N/A</a:t>
                      </a:r>
                    </a:p>
                  </a:txBody>
                  <a:tcPr marL="102600" marR="102600" marT="68580" marB="6858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en-US" sz="2000" b="0" strike="noStrike" spc="-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N/A</a:t>
                      </a:r>
                    </a:p>
                  </a:txBody>
                  <a:tcPr marL="102600" marR="102600" marT="68580" marB="6858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2000" b="0" strike="noStrike" spc="-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object 36"/>
          <p:cNvSpPr/>
          <p:nvPr/>
        </p:nvSpPr>
        <p:spPr>
          <a:xfrm>
            <a:off x="500449" y="0"/>
            <a:ext cx="1132840" cy="735330"/>
          </a:xfrm>
          <a:custGeom>
            <a:avLst/>
            <a:gdLst/>
            <a:ahLst/>
            <a:cxnLst/>
            <a:rect l="l" t="t" r="r" b="b"/>
            <a:pathLst>
              <a:path w="1132839" h="735330">
                <a:moveTo>
                  <a:pt x="1132297" y="735301"/>
                </a:moveTo>
                <a:lnTo>
                  <a:pt x="0" y="735301"/>
                </a:lnTo>
                <a:lnTo>
                  <a:pt x="0" y="0"/>
                </a:lnTo>
                <a:lnTo>
                  <a:pt x="1132297" y="0"/>
                </a:lnTo>
                <a:lnTo>
                  <a:pt x="1132297" y="735301"/>
                </a:lnTo>
                <a:close/>
              </a:path>
            </a:pathLst>
          </a:custGeom>
          <a:solidFill>
            <a:srgbClr val="00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object 27"/>
          <p:cNvSpPr txBox="1"/>
          <p:nvPr/>
        </p:nvSpPr>
        <p:spPr>
          <a:xfrm>
            <a:off x="1729072" y="565879"/>
            <a:ext cx="9319928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4800"/>
              </a:lnSpc>
            </a:pPr>
            <a:r>
              <a:rPr lang="en-US" sz="4800" dirty="0">
                <a:latin typeface="Tahoma" panose="020B0604030504040204"/>
              </a:rPr>
              <a:t>Competitive Landscape</a:t>
            </a:r>
          </a:p>
        </p:txBody>
      </p:sp>
      <p:sp>
        <p:nvSpPr>
          <p:cNvPr id="5" name="object 3"/>
          <p:cNvSpPr/>
          <p:nvPr/>
        </p:nvSpPr>
        <p:spPr>
          <a:xfrm>
            <a:off x="592013" y="1056208"/>
            <a:ext cx="0" cy="1068705"/>
          </a:xfrm>
          <a:custGeom>
            <a:avLst/>
            <a:gdLst/>
            <a:ahLst/>
            <a:cxnLst/>
            <a:rect l="l" t="t" r="r" b="b"/>
            <a:pathLst>
              <a:path h="1068705">
                <a:moveTo>
                  <a:pt x="0" y="0"/>
                </a:moveTo>
                <a:lnTo>
                  <a:pt x="0" y="1068391"/>
                </a:lnTo>
              </a:path>
            </a:pathLst>
          </a:custGeom>
          <a:ln w="47624">
            <a:solidFill>
              <a:srgbClr val="00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CustomShape 1"/>
          <p:cNvSpPr/>
          <p:nvPr/>
        </p:nvSpPr>
        <p:spPr>
          <a:xfrm>
            <a:off x="2093700" y="3390900"/>
            <a:ext cx="1371060" cy="1371060"/>
          </a:xfrm>
          <a:prstGeom prst="ellipse">
            <a:avLst/>
          </a:prstGeom>
          <a:noFill/>
          <a:ln w="2556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nb-NO"/>
          </a:p>
        </p:txBody>
      </p:sp>
      <p:sp>
        <p:nvSpPr>
          <p:cNvPr id="509" name="CustomShape 2"/>
          <p:cNvSpPr/>
          <p:nvPr/>
        </p:nvSpPr>
        <p:spPr>
          <a:xfrm>
            <a:off x="10584660" y="3390900"/>
            <a:ext cx="1371060" cy="1371060"/>
          </a:xfrm>
          <a:prstGeom prst="ellipse">
            <a:avLst/>
          </a:prstGeom>
          <a:noFill/>
          <a:ln w="2556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nb-NO"/>
          </a:p>
        </p:txBody>
      </p:sp>
      <p:sp>
        <p:nvSpPr>
          <p:cNvPr id="510" name="CustomShape 3"/>
          <p:cNvSpPr/>
          <p:nvPr/>
        </p:nvSpPr>
        <p:spPr>
          <a:xfrm>
            <a:off x="6334320" y="5755560"/>
            <a:ext cx="1371060" cy="1371060"/>
          </a:xfrm>
          <a:prstGeom prst="ellipse">
            <a:avLst/>
          </a:prstGeom>
          <a:noFill/>
          <a:ln w="2556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nb-NO"/>
          </a:p>
        </p:txBody>
      </p:sp>
      <p:sp>
        <p:nvSpPr>
          <p:cNvPr id="511" name="CustomShape 4"/>
          <p:cNvSpPr/>
          <p:nvPr/>
        </p:nvSpPr>
        <p:spPr>
          <a:xfrm>
            <a:off x="14830140" y="5755560"/>
            <a:ext cx="1371060" cy="1371060"/>
          </a:xfrm>
          <a:prstGeom prst="ellipse">
            <a:avLst/>
          </a:prstGeom>
          <a:noFill/>
          <a:ln w="2556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nb-NO"/>
          </a:p>
        </p:txBody>
      </p:sp>
      <p:grpSp>
        <p:nvGrpSpPr>
          <p:cNvPr id="512" name="Group 5"/>
          <p:cNvGrpSpPr/>
          <p:nvPr/>
        </p:nvGrpSpPr>
        <p:grpSpPr>
          <a:xfrm>
            <a:off x="838200" y="5111880"/>
            <a:ext cx="3882060" cy="704700"/>
            <a:chOff x="540720" y="3729960"/>
            <a:chExt cx="2588040" cy="469800"/>
          </a:xfrm>
        </p:grpSpPr>
        <p:sp>
          <p:nvSpPr>
            <p:cNvPr id="513" name="CustomShape 6"/>
            <p:cNvSpPr/>
            <p:nvPr/>
          </p:nvSpPr>
          <p:spPr>
            <a:xfrm>
              <a:off x="540720" y="3729960"/>
              <a:ext cx="2588040" cy="189360"/>
            </a:xfrm>
            <a:custGeom>
              <a:avLst/>
              <a:gdLst/>
              <a:ahLst/>
              <a:cxnLst/>
              <a:rect l="l" t="t" r="r" b="b"/>
              <a:pathLst>
                <a:path w="2136754" h="223157">
                  <a:moveTo>
                    <a:pt x="111579" y="0"/>
                  </a:moveTo>
                  <a:lnTo>
                    <a:pt x="2136754" y="0"/>
                  </a:lnTo>
                  <a:lnTo>
                    <a:pt x="2136754" y="223157"/>
                  </a:lnTo>
                  <a:lnTo>
                    <a:pt x="111579" y="223157"/>
                  </a:lnTo>
                  <a:cubicBezTo>
                    <a:pt x="65362" y="223157"/>
                    <a:pt x="25707" y="195057"/>
                    <a:pt x="8768" y="155009"/>
                  </a:cubicBezTo>
                  <a:lnTo>
                    <a:pt x="0" y="111579"/>
                  </a:lnTo>
                  <a:lnTo>
                    <a:pt x="8768" y="68148"/>
                  </a:lnTo>
                  <a:cubicBezTo>
                    <a:pt x="25707" y="28100"/>
                    <a:pt x="65362" y="0"/>
                    <a:pt x="111579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/>
            <a:lstStyle/>
            <a:p>
              <a:endParaRPr lang="nb-NO"/>
            </a:p>
          </p:txBody>
        </p:sp>
        <p:sp>
          <p:nvSpPr>
            <p:cNvPr id="514" name="CustomShape 7"/>
            <p:cNvSpPr/>
            <p:nvPr/>
          </p:nvSpPr>
          <p:spPr>
            <a:xfrm rot="10800000">
              <a:off x="1662840" y="3902760"/>
              <a:ext cx="344520" cy="297000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/>
            <a:lstStyle/>
            <a:p>
              <a:endParaRPr lang="nb-NO"/>
            </a:p>
          </p:txBody>
        </p:sp>
      </p:grpSp>
      <p:grpSp>
        <p:nvGrpSpPr>
          <p:cNvPr id="515" name="Group 8"/>
          <p:cNvGrpSpPr/>
          <p:nvPr/>
        </p:nvGrpSpPr>
        <p:grpSpPr>
          <a:xfrm>
            <a:off x="5083680" y="5111885"/>
            <a:ext cx="3882060" cy="552794"/>
            <a:chOff x="3371040" y="3729960"/>
            <a:chExt cx="2588040" cy="368529"/>
          </a:xfrm>
          <a:solidFill>
            <a:srgbClr val="00FFFF"/>
          </a:solidFill>
        </p:grpSpPr>
        <p:sp>
          <p:nvSpPr>
            <p:cNvPr id="516" name="CustomShape 9"/>
            <p:cNvSpPr/>
            <p:nvPr/>
          </p:nvSpPr>
          <p:spPr>
            <a:xfrm>
              <a:off x="3371040" y="3729960"/>
              <a:ext cx="2588040" cy="189360"/>
            </a:xfrm>
            <a:custGeom>
              <a:avLst/>
              <a:gdLst/>
              <a:ahLst/>
              <a:cxnLst/>
              <a:rect l="l" t="t" r="r" b="b"/>
              <a:pathLst>
                <a:path w="2136754" h="223158">
                  <a:moveTo>
                    <a:pt x="0" y="0"/>
                  </a:moveTo>
                  <a:lnTo>
                    <a:pt x="2136754" y="0"/>
                  </a:lnTo>
                  <a:lnTo>
                    <a:pt x="2136754" y="223158"/>
                  </a:lnTo>
                  <a:lnTo>
                    <a:pt x="0" y="22315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/>
            <a:lstStyle/>
            <a:p>
              <a:endParaRPr lang="nb-NO"/>
            </a:p>
          </p:txBody>
        </p:sp>
        <p:sp>
          <p:nvSpPr>
            <p:cNvPr id="517" name="CustomShape 10"/>
            <p:cNvSpPr/>
            <p:nvPr/>
          </p:nvSpPr>
          <p:spPr>
            <a:xfrm rot="10800000" flipV="1">
              <a:off x="4483080" y="3801489"/>
              <a:ext cx="344520" cy="297000"/>
            </a:xfrm>
            <a:prstGeom prst="triangle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/>
            <a:lstStyle/>
            <a:p>
              <a:endParaRPr lang="en-US" dirty="0"/>
            </a:p>
          </p:txBody>
        </p:sp>
      </p:grpSp>
      <p:grpSp>
        <p:nvGrpSpPr>
          <p:cNvPr id="518" name="Group 11"/>
          <p:cNvGrpSpPr/>
          <p:nvPr/>
        </p:nvGrpSpPr>
        <p:grpSpPr>
          <a:xfrm>
            <a:off x="13574640" y="5111880"/>
            <a:ext cx="3882060" cy="506790"/>
            <a:chOff x="9031680" y="3729960"/>
            <a:chExt cx="2588040" cy="337860"/>
          </a:xfrm>
          <a:solidFill>
            <a:srgbClr val="00FFFF"/>
          </a:solidFill>
        </p:grpSpPr>
        <p:sp>
          <p:nvSpPr>
            <p:cNvPr id="519" name="CustomShape 12"/>
            <p:cNvSpPr/>
            <p:nvPr/>
          </p:nvSpPr>
          <p:spPr>
            <a:xfrm>
              <a:off x="9031680" y="3729960"/>
              <a:ext cx="2588040" cy="189360"/>
            </a:xfrm>
            <a:custGeom>
              <a:avLst/>
              <a:gdLst/>
              <a:ahLst/>
              <a:cxnLst/>
              <a:rect l="l" t="t" r="r" b="b"/>
              <a:pathLst>
                <a:path w="2136754" h="223158">
                  <a:moveTo>
                    <a:pt x="0" y="0"/>
                  </a:moveTo>
                  <a:lnTo>
                    <a:pt x="2025176" y="0"/>
                  </a:lnTo>
                  <a:cubicBezTo>
                    <a:pt x="2071393" y="0"/>
                    <a:pt x="2111048" y="28100"/>
                    <a:pt x="2127987" y="68148"/>
                  </a:cubicBezTo>
                  <a:lnTo>
                    <a:pt x="2136754" y="111574"/>
                  </a:lnTo>
                  <a:lnTo>
                    <a:pt x="2136754" y="111579"/>
                  </a:lnTo>
                  <a:cubicBezTo>
                    <a:pt x="2136754" y="173202"/>
                    <a:pt x="2086798" y="223158"/>
                    <a:pt x="2025175" y="223158"/>
                  </a:cubicBezTo>
                  <a:lnTo>
                    <a:pt x="0" y="22315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/>
            <a:lstStyle/>
            <a:p>
              <a:endParaRPr lang="nb-NO"/>
            </a:p>
          </p:txBody>
        </p:sp>
        <p:sp>
          <p:nvSpPr>
            <p:cNvPr id="520" name="CustomShape 13"/>
            <p:cNvSpPr/>
            <p:nvPr/>
          </p:nvSpPr>
          <p:spPr>
            <a:xfrm rot="10800000" flipV="1">
              <a:off x="10163880" y="3770819"/>
              <a:ext cx="344520" cy="297001"/>
            </a:xfrm>
            <a:prstGeom prst="triangle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/>
            <a:lstStyle/>
            <a:p>
              <a:endParaRPr lang="nb-NO"/>
            </a:p>
          </p:txBody>
        </p:sp>
      </p:grpSp>
      <p:grpSp>
        <p:nvGrpSpPr>
          <p:cNvPr id="521" name="Group 14"/>
          <p:cNvGrpSpPr/>
          <p:nvPr/>
        </p:nvGrpSpPr>
        <p:grpSpPr>
          <a:xfrm>
            <a:off x="9329160" y="5111880"/>
            <a:ext cx="3882060" cy="704700"/>
            <a:chOff x="6201360" y="3729960"/>
            <a:chExt cx="2588040" cy="469800"/>
          </a:xfrm>
          <a:solidFill>
            <a:schemeClr val="tx1"/>
          </a:solidFill>
        </p:grpSpPr>
        <p:sp>
          <p:nvSpPr>
            <p:cNvPr id="522" name="CustomShape 15"/>
            <p:cNvSpPr/>
            <p:nvPr/>
          </p:nvSpPr>
          <p:spPr>
            <a:xfrm>
              <a:off x="6201360" y="3729960"/>
              <a:ext cx="2588040" cy="189360"/>
            </a:xfrm>
            <a:custGeom>
              <a:avLst/>
              <a:gdLst/>
              <a:ahLst/>
              <a:cxnLst/>
              <a:rect l="l" t="t" r="r" b="b"/>
              <a:pathLst>
                <a:path w="2136754" h="223158">
                  <a:moveTo>
                    <a:pt x="0" y="0"/>
                  </a:moveTo>
                  <a:lnTo>
                    <a:pt x="2136754" y="0"/>
                  </a:lnTo>
                  <a:lnTo>
                    <a:pt x="2136754" y="223158"/>
                  </a:lnTo>
                  <a:lnTo>
                    <a:pt x="0" y="22315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/>
            <a:lstStyle/>
            <a:p>
              <a:endParaRPr lang="nb-NO"/>
            </a:p>
          </p:txBody>
        </p:sp>
        <p:sp>
          <p:nvSpPr>
            <p:cNvPr id="523" name="CustomShape 16"/>
            <p:cNvSpPr/>
            <p:nvPr/>
          </p:nvSpPr>
          <p:spPr>
            <a:xfrm rot="10800000">
              <a:off x="7323480" y="3902760"/>
              <a:ext cx="344520" cy="297000"/>
            </a:xfrm>
            <a:prstGeom prst="triangle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/>
            <a:lstStyle/>
            <a:p>
              <a:endParaRPr lang="nb-NO"/>
            </a:p>
          </p:txBody>
        </p:sp>
      </p:grpSp>
      <p:sp>
        <p:nvSpPr>
          <p:cNvPr id="525" name="CustomShape 18"/>
          <p:cNvSpPr/>
          <p:nvPr/>
        </p:nvSpPr>
        <p:spPr>
          <a:xfrm>
            <a:off x="1342560" y="5651880"/>
            <a:ext cx="2872800" cy="1233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50000"/>
              </a:lnSpc>
            </a:pPr>
            <a:r>
              <a:rPr lang="en-US" sz="2700" b="1" spc="-2" dirty="0">
                <a:solidFill>
                  <a:srgbClr val="000000"/>
                </a:solidFill>
                <a:latin typeface="Calibri" panose="020F0502020204030204"/>
                <a:ea typeface="Cardo"/>
              </a:rPr>
              <a:t>1. Opening other branches.</a:t>
            </a:r>
            <a:endParaRPr lang="en-US" sz="2700" spc="-2" dirty="0">
              <a:latin typeface="Arial" panose="020B0604020202020204"/>
            </a:endParaRPr>
          </a:p>
        </p:txBody>
      </p:sp>
      <p:sp>
        <p:nvSpPr>
          <p:cNvPr id="527" name="CustomShape 20"/>
          <p:cNvSpPr/>
          <p:nvPr/>
        </p:nvSpPr>
        <p:spPr>
          <a:xfrm>
            <a:off x="9324300" y="5959140"/>
            <a:ext cx="3886920" cy="6183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50000"/>
              </a:lnSpc>
            </a:pPr>
            <a:r>
              <a:rPr lang="en-US" sz="2700" b="1" spc="-2" dirty="0">
                <a:solidFill>
                  <a:srgbClr val="000000"/>
                </a:solidFill>
                <a:latin typeface="Calibri" panose="020F0502020204030204"/>
                <a:ea typeface="Cardo"/>
              </a:rPr>
              <a:t>3. Online presence</a:t>
            </a:r>
            <a:endParaRPr lang="en-US" sz="2700" spc="-2" dirty="0">
              <a:latin typeface="Arial" panose="020B0604020202020204"/>
            </a:endParaRPr>
          </a:p>
        </p:txBody>
      </p:sp>
      <p:sp>
        <p:nvSpPr>
          <p:cNvPr id="529" name="CustomShape 22"/>
          <p:cNvSpPr/>
          <p:nvPr/>
        </p:nvSpPr>
        <p:spPr>
          <a:xfrm>
            <a:off x="5083680" y="3701400"/>
            <a:ext cx="3377160" cy="6183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50000"/>
              </a:lnSpc>
            </a:pPr>
            <a:r>
              <a:rPr lang="en-US" sz="2700" b="1" spc="-2" dirty="0">
                <a:solidFill>
                  <a:srgbClr val="000000"/>
                </a:solidFill>
                <a:latin typeface="Calibri" panose="020F0502020204030204"/>
                <a:ea typeface="Cardo"/>
              </a:rPr>
              <a:t>2. Partnerships</a:t>
            </a:r>
            <a:endParaRPr lang="en-US" sz="2700" spc="-2" dirty="0">
              <a:latin typeface="Arial" panose="020B0604020202020204"/>
            </a:endParaRPr>
          </a:p>
        </p:txBody>
      </p:sp>
      <p:sp>
        <p:nvSpPr>
          <p:cNvPr id="531" name="CustomShape 24"/>
          <p:cNvSpPr/>
          <p:nvPr/>
        </p:nvSpPr>
        <p:spPr>
          <a:xfrm>
            <a:off x="13574640" y="3587730"/>
            <a:ext cx="4116420" cy="84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50000"/>
              </a:lnSpc>
            </a:pPr>
            <a:r>
              <a:rPr lang="en-US" sz="2700" b="1" spc="-2" dirty="0">
                <a:solidFill>
                  <a:srgbClr val="000000"/>
                </a:solidFill>
                <a:latin typeface="Calibri" panose="020F0502020204030204"/>
                <a:ea typeface="Cardo"/>
              </a:rPr>
              <a:t>4. Networking Events </a:t>
            </a:r>
            <a:endParaRPr lang="en-US" sz="2700" spc="-2" dirty="0">
              <a:latin typeface="Arial" panose="020B0604020202020204"/>
            </a:endParaRPr>
          </a:p>
        </p:txBody>
      </p:sp>
      <p:pic>
        <p:nvPicPr>
          <p:cNvPr id="532" name="Picture 53"/>
          <p:cNvPicPr/>
          <p:nvPr/>
        </p:nvPicPr>
        <p:blipFill>
          <a:blip r:embed="rId2"/>
          <a:stretch>
            <a:fillRect/>
          </a:stretch>
        </p:blipFill>
        <p:spPr>
          <a:xfrm>
            <a:off x="10862760" y="3605820"/>
            <a:ext cx="809460" cy="809460"/>
          </a:xfrm>
          <a:prstGeom prst="rect">
            <a:avLst/>
          </a:prstGeom>
          <a:ln>
            <a:noFill/>
          </a:ln>
        </p:spPr>
      </p:pic>
      <p:pic>
        <p:nvPicPr>
          <p:cNvPr id="533" name="Picture 55"/>
          <p:cNvPicPr/>
          <p:nvPr/>
        </p:nvPicPr>
        <p:blipFill>
          <a:blip r:embed="rId3"/>
          <a:stretch>
            <a:fillRect/>
          </a:stretch>
        </p:blipFill>
        <p:spPr>
          <a:xfrm>
            <a:off x="6605400" y="6082260"/>
            <a:ext cx="809460" cy="809460"/>
          </a:xfrm>
          <a:prstGeom prst="rect">
            <a:avLst/>
          </a:prstGeom>
          <a:ln>
            <a:noFill/>
          </a:ln>
        </p:spPr>
      </p:pic>
      <p:pic>
        <p:nvPicPr>
          <p:cNvPr id="534" name="Picture 57"/>
          <p:cNvPicPr/>
          <p:nvPr/>
        </p:nvPicPr>
        <p:blipFill>
          <a:blip r:embed="rId4"/>
          <a:stretch>
            <a:fillRect/>
          </a:stretch>
        </p:blipFill>
        <p:spPr>
          <a:xfrm>
            <a:off x="15094200" y="6057420"/>
            <a:ext cx="809460" cy="809460"/>
          </a:xfrm>
          <a:prstGeom prst="rect">
            <a:avLst/>
          </a:prstGeom>
          <a:ln>
            <a:noFill/>
          </a:ln>
        </p:spPr>
      </p:pic>
      <p:pic>
        <p:nvPicPr>
          <p:cNvPr id="535" name="Picture 59"/>
          <p:cNvPicPr/>
          <p:nvPr/>
        </p:nvPicPr>
        <p:blipFill>
          <a:blip r:embed="rId5"/>
          <a:stretch>
            <a:fillRect/>
          </a:stretch>
        </p:blipFill>
        <p:spPr>
          <a:xfrm>
            <a:off x="2374500" y="3671700"/>
            <a:ext cx="809460" cy="809460"/>
          </a:xfrm>
          <a:prstGeom prst="rect">
            <a:avLst/>
          </a:prstGeom>
          <a:ln>
            <a:noFill/>
          </a:ln>
        </p:spPr>
      </p:pic>
      <p:sp>
        <p:nvSpPr>
          <p:cNvPr id="4" name="object 36"/>
          <p:cNvSpPr/>
          <p:nvPr/>
        </p:nvSpPr>
        <p:spPr>
          <a:xfrm>
            <a:off x="500449" y="0"/>
            <a:ext cx="1132840" cy="735330"/>
          </a:xfrm>
          <a:custGeom>
            <a:avLst/>
            <a:gdLst/>
            <a:ahLst/>
            <a:cxnLst/>
            <a:rect l="l" t="t" r="r" b="b"/>
            <a:pathLst>
              <a:path w="1132839" h="735330">
                <a:moveTo>
                  <a:pt x="1132297" y="735301"/>
                </a:moveTo>
                <a:lnTo>
                  <a:pt x="0" y="735301"/>
                </a:lnTo>
                <a:lnTo>
                  <a:pt x="0" y="0"/>
                </a:lnTo>
                <a:lnTo>
                  <a:pt x="1132297" y="0"/>
                </a:lnTo>
                <a:lnTo>
                  <a:pt x="1132297" y="735301"/>
                </a:lnTo>
                <a:close/>
              </a:path>
            </a:pathLst>
          </a:custGeom>
          <a:solidFill>
            <a:srgbClr val="00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object 27"/>
          <p:cNvSpPr txBox="1"/>
          <p:nvPr/>
        </p:nvSpPr>
        <p:spPr>
          <a:xfrm>
            <a:off x="1729072" y="565879"/>
            <a:ext cx="6424328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4800"/>
              </a:lnSpc>
            </a:pPr>
            <a:r>
              <a:rPr lang="en-US" sz="4800" dirty="0">
                <a:latin typeface="Tahoma" panose="020B0604030504040204"/>
              </a:rPr>
              <a:t>Go-To-Market Strategy</a:t>
            </a:r>
          </a:p>
        </p:txBody>
      </p:sp>
      <p:sp>
        <p:nvSpPr>
          <p:cNvPr id="5" name="object 3"/>
          <p:cNvSpPr/>
          <p:nvPr/>
        </p:nvSpPr>
        <p:spPr>
          <a:xfrm>
            <a:off x="592013" y="1056208"/>
            <a:ext cx="0" cy="1068705"/>
          </a:xfrm>
          <a:custGeom>
            <a:avLst/>
            <a:gdLst/>
            <a:ahLst/>
            <a:cxnLst/>
            <a:rect l="l" t="t" r="r" b="b"/>
            <a:pathLst>
              <a:path h="1068705">
                <a:moveTo>
                  <a:pt x="0" y="0"/>
                </a:moveTo>
                <a:lnTo>
                  <a:pt x="0" y="1068391"/>
                </a:lnTo>
              </a:path>
            </a:pathLst>
          </a:custGeom>
          <a:ln w="47624">
            <a:solidFill>
              <a:srgbClr val="00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36"/>
          <p:cNvSpPr/>
          <p:nvPr/>
        </p:nvSpPr>
        <p:spPr>
          <a:xfrm>
            <a:off x="500449" y="0"/>
            <a:ext cx="1132840" cy="735330"/>
          </a:xfrm>
          <a:custGeom>
            <a:avLst/>
            <a:gdLst/>
            <a:ahLst/>
            <a:cxnLst/>
            <a:rect l="l" t="t" r="r" b="b"/>
            <a:pathLst>
              <a:path w="1132839" h="735330">
                <a:moveTo>
                  <a:pt x="1132297" y="735301"/>
                </a:moveTo>
                <a:lnTo>
                  <a:pt x="0" y="735301"/>
                </a:lnTo>
                <a:lnTo>
                  <a:pt x="0" y="0"/>
                </a:lnTo>
                <a:lnTo>
                  <a:pt x="1132297" y="0"/>
                </a:lnTo>
                <a:lnTo>
                  <a:pt x="1132297" y="735301"/>
                </a:lnTo>
                <a:close/>
              </a:path>
            </a:pathLst>
          </a:custGeom>
          <a:solidFill>
            <a:srgbClr val="00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22" name="Table 1"/>
          <p:cNvGraphicFramePr/>
          <p:nvPr>
            <p:extLst>
              <p:ext uri="{D42A27DB-BD31-4B8C-83A1-F6EECF244321}">
                <p14:modId xmlns:p14="http://schemas.microsoft.com/office/powerpoint/2010/main" val="578630515"/>
              </p:ext>
            </p:extLst>
          </p:nvPr>
        </p:nvGraphicFramePr>
        <p:xfrm>
          <a:off x="9818082" y="3903468"/>
          <a:ext cx="7730510" cy="5473382"/>
        </p:xfrm>
        <a:graphic>
          <a:graphicData uri="http://schemas.openxmlformats.org/drawingml/2006/table">
            <a:tbl>
              <a:tblPr/>
              <a:tblGrid>
                <a:gridCol w="53457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847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88365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strike="noStrike" kern="1200" spc="-1" dirty="0">
                          <a:solidFill>
                            <a:srgbClr val="000000"/>
                          </a:solidFill>
                          <a:latin typeface="Calibri" panose="020F0502020204030204"/>
                          <a:ea typeface="+mn-ea"/>
                          <a:cs typeface="+mn-cs"/>
                        </a:rPr>
                        <a:t>Use of funds description</a:t>
                      </a:r>
                    </a:p>
                  </a:txBody>
                  <a:tcPr marL="34200" marR="34920" anchor="ctr"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strike="noStrike" kern="1200" spc="-1" dirty="0">
                          <a:solidFill>
                            <a:schemeClr val="tx1"/>
                          </a:solidFill>
                          <a:latin typeface="Calibri" panose="020F0502020204030204"/>
                          <a:ea typeface="+mn-ea"/>
                          <a:cs typeface="+mn-cs"/>
                        </a:rPr>
                        <a:t>Amount(USD)</a:t>
                      </a:r>
                    </a:p>
                  </a:txBody>
                  <a:tcPr marL="34200" marR="34920" anchor="ctr"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4452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strike="noStrike" kern="1200" spc="-1" dirty="0">
                          <a:solidFill>
                            <a:srgbClr val="000000"/>
                          </a:solidFill>
                          <a:latin typeface="Calibri" panose="020F0502020204030204"/>
                          <a:ea typeface="+mn-ea"/>
                          <a:cs typeface="+mn-cs"/>
                        </a:rPr>
                        <a:t>1. Scaling (Marketing, equipment, space, location-wise etc)</a:t>
                      </a:r>
                    </a:p>
                  </a:txBody>
                  <a:tcPr marL="34200" marR="34920"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strike="noStrike" kern="1200" spc="-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2325</a:t>
                      </a:r>
                    </a:p>
                  </a:txBody>
                  <a:tcPr marL="34200" marR="34920"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687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strike="noStrike" spc="-1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2. Streamlining operations(Standard production tools, Accounting softwares, CRM, procedures, skilled personnel, procurement)</a:t>
                      </a:r>
                    </a:p>
                  </a:txBody>
                  <a:tcPr marL="34200" marR="34920"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strike="noStrike" spc="-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7752</a:t>
                      </a:r>
                    </a:p>
                  </a:txBody>
                  <a:tcPr marL="34200" marR="34920"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4805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strike="noStrike" kern="1200" spc="-1" dirty="0">
                          <a:solidFill>
                            <a:srgbClr val="000000"/>
                          </a:solidFill>
                          <a:latin typeface="Calibri" panose="020F0502020204030204"/>
                          <a:ea typeface="+mn-ea"/>
                          <a:cs typeface="+mn-cs"/>
                        </a:rPr>
                        <a:t>3. Impact more livelihoods(increased access through PAYGO, intensive marketing, economies of scale, awareness, research and development)</a:t>
                      </a:r>
                    </a:p>
                  </a:txBody>
                  <a:tcPr marL="34200" marR="34920"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strike="noStrike" kern="1200" spc="-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54264</a:t>
                      </a:r>
                    </a:p>
                  </a:txBody>
                  <a:tcPr marL="34200" marR="34920"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4341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strike="noStrike" spc="-1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4. Certification of  battery packs</a:t>
                      </a:r>
                    </a:p>
                  </a:txBody>
                  <a:tcPr marL="34200" marR="34920"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strike="noStrike" spc="-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2325</a:t>
                      </a:r>
                    </a:p>
                  </a:txBody>
                  <a:tcPr marL="34200" marR="34920"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882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strike="noStrike" spc="-1" dirty="0">
                          <a:solidFill>
                            <a:srgbClr val="FFFFFF"/>
                          </a:solidFill>
                          <a:latin typeface="Calibri" panose="020F0502020204030204"/>
                        </a:rPr>
                        <a:t>TOTAL</a:t>
                      </a:r>
                      <a:endParaRPr lang="en-US" sz="2000" b="0" strike="noStrike" spc="-1" dirty="0">
                        <a:latin typeface="Arial" panose="020B0604020202020204"/>
                      </a:endParaRPr>
                    </a:p>
                  </a:txBody>
                  <a:tcPr marL="34200" marR="34920"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0" strike="noStrike" spc="-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118605</a:t>
                      </a:r>
                    </a:p>
                  </a:txBody>
                  <a:tcPr marL="34200" marR="34920"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3" name="CustomShape 2"/>
          <p:cNvSpPr/>
          <p:nvPr/>
        </p:nvSpPr>
        <p:spPr>
          <a:xfrm>
            <a:off x="7543801" y="6134100"/>
            <a:ext cx="1295400" cy="838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400" b="1" strike="noStrike" spc="-1" dirty="0">
                <a:solidFill>
                  <a:srgbClr val="000000"/>
                </a:solidFill>
                <a:latin typeface="Calibri" panose="020F0502020204030204"/>
              </a:rPr>
              <a:t>$118605</a:t>
            </a:r>
            <a:endParaRPr lang="en-US" sz="2200" b="0" strike="noStrike" spc="-1" dirty="0">
              <a:latin typeface="Arial" panose="020B0604020202020204"/>
            </a:endParaRPr>
          </a:p>
        </p:txBody>
      </p:sp>
      <p:grpSp>
        <p:nvGrpSpPr>
          <p:cNvPr id="24" name="Group 3"/>
          <p:cNvGrpSpPr/>
          <p:nvPr/>
        </p:nvGrpSpPr>
        <p:grpSpPr>
          <a:xfrm>
            <a:off x="1184202" y="3903467"/>
            <a:ext cx="5464770" cy="4581126"/>
            <a:chOff x="543960" y="2103120"/>
            <a:chExt cx="3205080" cy="2734200"/>
          </a:xfrm>
        </p:grpSpPr>
        <p:grpSp>
          <p:nvGrpSpPr>
            <p:cNvPr id="25" name="Group 4"/>
            <p:cNvGrpSpPr/>
            <p:nvPr/>
          </p:nvGrpSpPr>
          <p:grpSpPr>
            <a:xfrm>
              <a:off x="543960" y="2103120"/>
              <a:ext cx="3205080" cy="2734200"/>
              <a:chOff x="543960" y="2103120"/>
              <a:chExt cx="3205080" cy="2734200"/>
            </a:xfrm>
          </p:grpSpPr>
          <p:sp>
            <p:nvSpPr>
              <p:cNvPr id="28" name="CustomShape 5"/>
              <p:cNvSpPr/>
              <p:nvPr/>
            </p:nvSpPr>
            <p:spPr>
              <a:xfrm flipH="1">
                <a:off x="543600" y="2103120"/>
                <a:ext cx="3205080" cy="721440"/>
              </a:xfrm>
              <a:prstGeom prst="round1Rect">
                <a:avLst>
                  <a:gd name="adj" fmla="val 16667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9" name="CustomShape 6"/>
              <p:cNvSpPr/>
              <p:nvPr/>
            </p:nvSpPr>
            <p:spPr>
              <a:xfrm flipH="1" flipV="1">
                <a:off x="543600" y="2836440"/>
                <a:ext cx="3205080" cy="2000520"/>
              </a:xfrm>
              <a:prstGeom prst="round1Rect">
                <a:avLst>
                  <a:gd name="adj" fmla="val 16667"/>
                </a:avLst>
              </a:prstGeom>
              <a:noFill/>
              <a:ln>
                <a:solidFill>
                  <a:schemeClr val="tx1"/>
                </a:solidFill>
                <a:custDash>
                  <a:ds d="400000" sp="300000"/>
                </a:custDash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/>
              <a:lstStyle/>
              <a:p>
                <a:endParaRPr lang="nb-NO"/>
              </a:p>
            </p:txBody>
          </p:sp>
        </p:grpSp>
        <p:sp>
          <p:nvSpPr>
            <p:cNvPr id="26" name="CustomShape 7"/>
            <p:cNvSpPr/>
            <p:nvPr/>
          </p:nvSpPr>
          <p:spPr>
            <a:xfrm>
              <a:off x="878760" y="2280600"/>
              <a:ext cx="2188080" cy="33372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 algn="ctr">
                <a:lnSpc>
                  <a:spcPct val="100000"/>
                </a:lnSpc>
              </a:pPr>
              <a:r>
                <a:rPr lang="en-US" sz="2400" b="1" strike="noStrike" spc="-1" dirty="0">
                  <a:latin typeface="Calibri" panose="020F0502020204030204"/>
                </a:rPr>
                <a:t>Capital Injection</a:t>
              </a:r>
              <a:endParaRPr lang="en-US" sz="2400" b="0" strike="noStrike" spc="-1" dirty="0">
                <a:latin typeface="Arial" panose="020B0604020202020204"/>
              </a:endParaRPr>
            </a:p>
          </p:txBody>
        </p:sp>
        <p:sp>
          <p:nvSpPr>
            <p:cNvPr id="27" name="CustomShape 8"/>
            <p:cNvSpPr/>
            <p:nvPr/>
          </p:nvSpPr>
          <p:spPr>
            <a:xfrm>
              <a:off x="1278000" y="3343493"/>
              <a:ext cx="1859400" cy="896947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>
                <a:lnSpc>
                  <a:spcPct val="100000"/>
                </a:lnSpc>
              </a:pPr>
              <a:endParaRPr lang="en-US" sz="1800" b="0" strike="noStrike" spc="-1" dirty="0">
                <a:latin typeface="Arial" panose="020B0604020202020204"/>
              </a:endParaRPr>
            </a:p>
            <a:p>
              <a:pPr>
                <a:lnSpc>
                  <a:spcPct val="100000"/>
                </a:lnSpc>
              </a:pPr>
              <a:r>
                <a:rPr lang="en-US" sz="2400" b="1" spc="-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</a:t>
              </a:r>
              <a:r>
                <a:rPr lang="en-US" sz="2400" b="1" strike="noStrike" spc="-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QUITY INVESTMENT</a:t>
              </a:r>
              <a:endParaRPr lang="en-US" sz="2400" b="0" strike="noStrike" spc="-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100000"/>
                </a:lnSpc>
              </a:pPr>
              <a:endParaRPr lang="en-US" sz="2400" b="0" strike="noStrike" spc="-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1" name="CustomShape 13"/>
          <p:cNvSpPr/>
          <p:nvPr/>
        </p:nvSpPr>
        <p:spPr>
          <a:xfrm>
            <a:off x="6801777" y="5143500"/>
            <a:ext cx="2951823" cy="2616850"/>
          </a:xfrm>
          <a:prstGeom prst="rightArrow">
            <a:avLst>
              <a:gd name="adj1" fmla="val 50000"/>
              <a:gd name="adj2" fmla="val 50000"/>
            </a:avLst>
          </a:prstGeom>
          <a:noFill/>
          <a:ln>
            <a:solidFill>
              <a:schemeClr val="tx1"/>
            </a:solidFill>
            <a:custDash>
              <a:ds d="400000" sp="300000"/>
            </a:custDash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nb-NO"/>
          </a:p>
        </p:txBody>
      </p:sp>
      <p:sp>
        <p:nvSpPr>
          <p:cNvPr id="2" name="object 27"/>
          <p:cNvSpPr txBox="1"/>
          <p:nvPr/>
        </p:nvSpPr>
        <p:spPr>
          <a:xfrm>
            <a:off x="1729072" y="565879"/>
            <a:ext cx="5586128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4800"/>
              </a:lnSpc>
            </a:pPr>
            <a:r>
              <a:rPr lang="en-US" sz="4800" dirty="0">
                <a:latin typeface="Tahoma" panose="020B0604030504040204"/>
              </a:rPr>
              <a:t>Ask Amount</a:t>
            </a:r>
          </a:p>
        </p:txBody>
      </p:sp>
      <p:sp>
        <p:nvSpPr>
          <p:cNvPr id="3" name="object 3"/>
          <p:cNvSpPr/>
          <p:nvPr/>
        </p:nvSpPr>
        <p:spPr>
          <a:xfrm>
            <a:off x="592013" y="1056208"/>
            <a:ext cx="0" cy="1068705"/>
          </a:xfrm>
          <a:custGeom>
            <a:avLst/>
            <a:gdLst/>
            <a:ahLst/>
            <a:cxnLst/>
            <a:rect l="l" t="t" r="r" b="b"/>
            <a:pathLst>
              <a:path h="1068705">
                <a:moveTo>
                  <a:pt x="0" y="0"/>
                </a:moveTo>
                <a:lnTo>
                  <a:pt x="0" y="1068391"/>
                </a:lnTo>
              </a:path>
            </a:pathLst>
          </a:custGeom>
          <a:ln w="47624">
            <a:solidFill>
              <a:srgbClr val="00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1276*446"/>
  <p:tag name="TABLE_ENDDRAG_RECT" val="72*185*1276*44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516</Words>
  <Application>Microsoft Office PowerPoint</Application>
  <PresentationFormat>Custom</PresentationFormat>
  <Paragraphs>143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2" baseType="lpstr">
      <vt:lpstr>Congenial SemiBold</vt:lpstr>
      <vt:lpstr>Times New Roman</vt:lpstr>
      <vt:lpstr>Tahoma Bold</vt:lpstr>
      <vt:lpstr>Wingdings</vt:lpstr>
      <vt:lpstr>Congenial Light</vt:lpstr>
      <vt:lpstr>Trebuchet MS</vt:lpstr>
      <vt:lpstr>Arial</vt:lpstr>
      <vt:lpstr>Tahoma</vt:lpstr>
      <vt:lpstr>Calibri</vt:lpstr>
      <vt:lpstr>Aptos</vt:lpstr>
      <vt:lpstr>Office Theme</vt:lpstr>
      <vt:lpstr>PowerPoint Presentation</vt:lpstr>
      <vt:lpstr>Company Overview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Ai4earth</dc:title>
  <dc:creator>Nyakinda</dc:creator>
  <cp:lastModifiedBy>Amwoka, Edwin</cp:lastModifiedBy>
  <cp:revision>10</cp:revision>
  <dcterms:created xsi:type="dcterms:W3CDTF">2006-08-16T00:00:00Z</dcterms:created>
  <dcterms:modified xsi:type="dcterms:W3CDTF">2024-09-12T09:19:19Z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8BC70ED815AE4AC5ACBD3F1EF9E8FD06_12</vt:lpwstr>
  </property>
  <property fmtid="{D5CDD505-2E9C-101B-9397-08002B2CF9AE}" pid="3" name="KSOProductBuildVer">
    <vt:lpwstr>1033-12.2.0.17562</vt:lpwstr>
  </property>
</Properties>
</file>