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84" r:id="rId9"/>
    <p:sldId id="264" r:id="rId10"/>
    <p:sldId id="265" r:id="rId11"/>
    <p:sldId id="266" r:id="rId12"/>
    <p:sldId id="288" r:id="rId13"/>
    <p:sldId id="289" r:id="rId14"/>
    <p:sldId id="285" r:id="rId15"/>
    <p:sldId id="268" r:id="rId16"/>
    <p:sldId id="269" r:id="rId17"/>
    <p:sldId id="270" r:id="rId18"/>
    <p:sldId id="271" r:id="rId19"/>
    <p:sldId id="272" r:id="rId20"/>
    <p:sldId id="273" r:id="rId21"/>
    <p:sldId id="274" r:id="rId22"/>
    <p:sldId id="275" r:id="rId23"/>
    <p:sldId id="287" r:id="rId24"/>
    <p:sldId id="277" r:id="rId25"/>
    <p:sldId id="278" r:id="rId26"/>
    <p:sldId id="286" r:id="rId27"/>
    <p:sldId id="279" r:id="rId28"/>
    <p:sldId id="280" r:id="rId29"/>
    <p:sldId id="281" r:id="rId30"/>
    <p:sldId id="290" r:id="rId31"/>
    <p:sldId id="291" r:id="rId32"/>
    <p:sldId id="282" r:id="rId33"/>
    <p:sldId id="292" r:id="rId34"/>
    <p:sldId id="283"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227794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4492B5-FBCF-4079-90BB-422CD483896A}" type="datetimeFigureOut">
              <a:rPr lang="el-GR" smtClean="0"/>
              <a:t>7/4/2024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181275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185015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6248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2678572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193447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86776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282959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368716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388954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113530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4492B5-FBCF-4079-90BB-422CD483896A}" type="datetimeFigureOut">
              <a:rPr lang="el-GR" smtClean="0"/>
              <a:t>7/4/2024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402004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4492B5-FBCF-4079-90BB-422CD483896A}" type="datetimeFigureOut">
              <a:rPr lang="el-GR" smtClean="0"/>
              <a:t>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366765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63651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28431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694492B5-FBCF-4079-90BB-422CD483896A}" type="datetimeFigureOut">
              <a:rPr lang="el-GR" smtClean="0"/>
              <a:t>7/4/2024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311927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4492B5-FBCF-4079-90BB-422CD483896A}" type="datetimeFigureOut">
              <a:rPr lang="el-GR" smtClean="0"/>
              <a:t>7/4/2024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673BD5-2EB4-4BC4-A377-D71EA52C4B0F}" type="slidenum">
              <a:rPr lang="el-GR" smtClean="0"/>
              <a:t>‹#›</a:t>
            </a:fld>
            <a:endParaRPr lang="el-GR"/>
          </a:p>
        </p:txBody>
      </p:sp>
    </p:spTree>
    <p:extLst>
      <p:ext uri="{BB962C8B-B14F-4D97-AF65-F5344CB8AC3E}">
        <p14:creationId xmlns:p14="http://schemas.microsoft.com/office/powerpoint/2010/main" val="30284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4492B5-FBCF-4079-90BB-422CD483896A}" type="datetimeFigureOut">
              <a:rPr lang="el-GR" smtClean="0"/>
              <a:t>7/4/2024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673BD5-2EB4-4BC4-A377-D71EA52C4B0F}" type="slidenum">
              <a:rPr lang="el-GR" smtClean="0"/>
              <a:t>‹#›</a:t>
            </a:fld>
            <a:endParaRPr lang="el-GR"/>
          </a:p>
        </p:txBody>
      </p:sp>
    </p:spTree>
    <p:extLst>
      <p:ext uri="{BB962C8B-B14F-4D97-AF65-F5344CB8AC3E}">
        <p14:creationId xmlns:p14="http://schemas.microsoft.com/office/powerpoint/2010/main" val="3311639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F0C14-5F81-4891-B8E0-63BED9272DBC}"/>
              </a:ext>
            </a:extLst>
          </p:cNvPr>
          <p:cNvSpPr>
            <a:spLocks noGrp="1"/>
          </p:cNvSpPr>
          <p:nvPr>
            <p:ph type="title"/>
          </p:nvPr>
        </p:nvSpPr>
        <p:spPr/>
        <p:txBody>
          <a:bodyPr/>
          <a:lstStyle/>
          <a:p>
            <a:r>
              <a:rPr lang="el-GR" b="1" dirty="0"/>
              <a:t>Εφαρμογή κριτηρίων </a:t>
            </a:r>
            <a:r>
              <a:rPr lang="en-US" b="1" dirty="0"/>
              <a:t>ESG </a:t>
            </a:r>
            <a:r>
              <a:rPr lang="el-GR" b="1" dirty="0"/>
              <a:t>με στόχο τη βιωσιμότητα και την αειφορία</a:t>
            </a:r>
          </a:p>
        </p:txBody>
      </p:sp>
      <p:sp>
        <p:nvSpPr>
          <p:cNvPr id="3" name="Θέση περιεχομένου 2">
            <a:extLst>
              <a:ext uri="{FF2B5EF4-FFF2-40B4-BE49-F238E27FC236}">
                <a16:creationId xmlns:a16="http://schemas.microsoft.com/office/drawing/2014/main" id="{17652E94-D68D-4E09-8E32-6FF7E4E73C4E}"/>
              </a:ext>
            </a:extLst>
          </p:cNvPr>
          <p:cNvSpPr>
            <a:spLocks noGrp="1"/>
          </p:cNvSpPr>
          <p:nvPr>
            <p:ph idx="1"/>
          </p:nvPr>
        </p:nvSpPr>
        <p:spPr>
          <a:xfrm>
            <a:off x="6096000" y="1714016"/>
            <a:ext cx="3896139" cy="4351339"/>
          </a:xfrm>
        </p:spPr>
        <p:txBody>
          <a:bodyPr>
            <a:normAutofit fontScale="92500"/>
          </a:bodyPr>
          <a:lstStyle/>
          <a:p>
            <a:pPr marL="0" indent="0">
              <a:buNone/>
            </a:pPr>
            <a:r>
              <a:rPr lang="el-GR" sz="4000" dirty="0"/>
              <a:t>Προσθέτοντας την παράμετρο </a:t>
            </a:r>
            <a:r>
              <a:rPr lang="en-US" sz="4000" dirty="0"/>
              <a:t>C=Culture </a:t>
            </a:r>
            <a:r>
              <a:rPr lang="el-GR" sz="4000" dirty="0"/>
              <a:t>στο </a:t>
            </a:r>
            <a:r>
              <a:rPr lang="en-US" sz="4000" dirty="0"/>
              <a:t>ESG-</a:t>
            </a:r>
            <a:r>
              <a:rPr lang="el-GR" sz="4000" dirty="0"/>
              <a:t> Η καινοτόμος πρόταση μας </a:t>
            </a:r>
            <a:r>
              <a:rPr lang="en-US" sz="4000" dirty="0"/>
              <a:t>C-ESG</a:t>
            </a:r>
            <a:endParaRPr lang="el-GR" sz="4000" dirty="0"/>
          </a:p>
        </p:txBody>
      </p:sp>
      <p:pic>
        <p:nvPicPr>
          <p:cNvPr id="5" name="Εικόνα 4">
            <a:extLst>
              <a:ext uri="{FF2B5EF4-FFF2-40B4-BE49-F238E27FC236}">
                <a16:creationId xmlns:a16="http://schemas.microsoft.com/office/drawing/2014/main" id="{4286D3C6-D21B-4F2F-A8AF-AD26DA6FBCCB}"/>
              </a:ext>
            </a:extLst>
          </p:cNvPr>
          <p:cNvPicPr>
            <a:picLocks noChangeAspect="1"/>
          </p:cNvPicPr>
          <p:nvPr/>
        </p:nvPicPr>
        <p:blipFill rotWithShape="1">
          <a:blip r:embed="rId2"/>
          <a:srcRect t="-1215" r="67004" b="1215"/>
          <a:stretch/>
        </p:blipFill>
        <p:spPr>
          <a:xfrm>
            <a:off x="838200" y="1714016"/>
            <a:ext cx="3896139" cy="4351339"/>
          </a:xfrm>
          <a:prstGeom prst="rect">
            <a:avLst/>
          </a:prstGeom>
        </p:spPr>
      </p:pic>
    </p:spTree>
    <p:extLst>
      <p:ext uri="{BB962C8B-B14F-4D97-AF65-F5344CB8AC3E}">
        <p14:creationId xmlns:p14="http://schemas.microsoft.com/office/powerpoint/2010/main" val="126871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BA872-1A0C-4755-B51C-CC483E182955}"/>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4D2E7D88-FBF6-4D7F-915D-1660AA98369D}"/>
              </a:ext>
            </a:extLst>
          </p:cNvPr>
          <p:cNvSpPr>
            <a:spLocks noGrp="1"/>
          </p:cNvSpPr>
          <p:nvPr>
            <p:ph idx="1"/>
          </p:nvPr>
        </p:nvSpPr>
        <p:spPr/>
        <p:txBody>
          <a:bodyPr/>
          <a:lstStyle/>
          <a:p>
            <a:r>
              <a:rPr lang="el-GR" dirty="0"/>
              <a:t>«Οι κοινωνικές και πολιτισμικές διαδικασίες διαδραματίζουν σημαντικό ρόλο στη διαμόρφωση των ενεργειών που κάνουν οι άνθρωποι για την διαχείριση του περιβάλλοντος, αλληλοεπιδρώντας με μεμονωμένους, δομικούς, θεσμικούς και οικονομικούς παράγοντες. Ακριβώς όπως οι υποδομές, οι κοινωνικές και πολιτισμικές διαδικασίες μπορούν να «κλειδώσουν» τις κοινωνίες σε πρότυπα διαχείρισης των επιπέδων εκπομπής του άνθρακα. Προσφέρουν επίσης πιθανούς μοχλούς αλλαγής κανονιστικών ιδεών και κοινωνικών πρακτικών προκειμένου να επιτευχθούν εκτεταμένες περικοπές εκπομπών».</a:t>
            </a:r>
          </a:p>
          <a:p>
            <a:endParaRPr lang="el-GR" dirty="0"/>
          </a:p>
        </p:txBody>
      </p:sp>
    </p:spTree>
    <p:extLst>
      <p:ext uri="{BB962C8B-B14F-4D97-AF65-F5344CB8AC3E}">
        <p14:creationId xmlns:p14="http://schemas.microsoft.com/office/powerpoint/2010/main" val="130394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BCF18-FA37-4CAF-92FD-7E8E67B63ADB}"/>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3DE3279B-171C-46E8-BF3B-ABC31F6479DD}"/>
              </a:ext>
            </a:extLst>
          </p:cNvPr>
          <p:cNvSpPr>
            <a:spLocks noGrp="1"/>
          </p:cNvSpPr>
          <p:nvPr>
            <p:ph idx="1"/>
          </p:nvPr>
        </p:nvSpPr>
        <p:spPr/>
        <p:txBody>
          <a:bodyPr/>
          <a:lstStyle/>
          <a:p>
            <a:r>
              <a:rPr lang="el-GR" dirty="0"/>
              <a:t>Αυτό έχει προκαλέσει σοκ στις κοινότητες διαχείρισης του περιβάλλοντος, επικυρώνοντας τελικά τον ρόλο του πολιτισμού στη δράση για το κλίμα. Δυναμικές εταιρίες, συμπεριλαμβανομένων των στούντιο του Χόλυγουντ,  μεγάλοι διαφημιστές και γνωστά εκπαιδευτικά ιδρύματα έχουν αφυπνιστεί από το κάλεσμα. Ακόμη και τα Ηνωμένα Έθνη μας καλούν όλους να «ανατρέψουμε το σενάριο» σχετικά με την πολιτισμική μας απάντηση στο κλίμα. Ο πολιτισμικός τομέας μόλις ξεκίνησε να προβάλει τη δυναμική του για το περιβάλλον.</a:t>
            </a:r>
          </a:p>
          <a:p>
            <a:endParaRPr lang="el-GR" dirty="0"/>
          </a:p>
        </p:txBody>
      </p:sp>
    </p:spTree>
    <p:extLst>
      <p:ext uri="{BB962C8B-B14F-4D97-AF65-F5344CB8AC3E}">
        <p14:creationId xmlns:p14="http://schemas.microsoft.com/office/powerpoint/2010/main" val="379891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D7B0C4-E30B-4426-81FA-AC60C49CACF5}"/>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02F8A82F-2DBA-4A4C-91BA-291576046B34}"/>
              </a:ext>
            </a:extLst>
          </p:cNvPr>
          <p:cNvSpPr>
            <a:spLocks noGrp="1"/>
          </p:cNvSpPr>
          <p:nvPr>
            <p:ph idx="1"/>
          </p:nvPr>
        </p:nvSpPr>
        <p:spPr/>
        <p:txBody>
          <a:bodyPr>
            <a:normAutofit fontScale="40000" lnSpcReduction="20000"/>
          </a:bodyPr>
          <a:lstStyle/>
          <a:p>
            <a:r>
              <a:rPr lang="el-GR" sz="4500" dirty="0"/>
              <a:t>Η έννοια της Εταιρικής Κοινωνικής Ευθύνης υπάρχει από τα μέσα του 20ού αιώνα.</a:t>
            </a:r>
          </a:p>
          <a:p>
            <a:r>
              <a:rPr lang="el-GR" sz="4500" dirty="0"/>
              <a:t>Τις δεκαετίες του 1970 και του 1980 αναπτύχθηκαν πλαίσια που επιτρέπουν στις εταιρείες να μετρούν τις περιβαλλοντικές τους επιδόσεις.</a:t>
            </a:r>
          </a:p>
          <a:p>
            <a:r>
              <a:rPr lang="el-GR" sz="4500" dirty="0"/>
              <a:t>Τη δεκαετία του 1990 αναδείχθηκαν και οι κοινωνικές πτυχές της λειτουργίας των επιχειρήσεων, όπως οι εργασιακές σχέσεις, τα ανθρώπινα δικαιώματα, η συμπερίληψη αλλά και η συνεισφορά στις τοπικές κοινότητες.</a:t>
            </a:r>
          </a:p>
          <a:p>
            <a:r>
              <a:rPr lang="el-GR" sz="4500" dirty="0"/>
              <a:t>Τη δεκαετία του 2000 ήρθε στο προσκήνιο και η πτυχή της διακυβέρνησης.</a:t>
            </a:r>
          </a:p>
          <a:p>
            <a:r>
              <a:rPr lang="el-GR" sz="4500" dirty="0"/>
              <a:t>Το 2004 εμφανίστηκε για πρώτη φορά ο όρος ESG που έμεινε όμως για πολλά χρόνια σε αδράνεια.</a:t>
            </a:r>
          </a:p>
          <a:p>
            <a:r>
              <a:rPr lang="el-GR" sz="4500" dirty="0"/>
              <a:t>Τα τελευταία χρόνια, ειδικά μετά την πανδημία, τα κριτήρια ESG αναφέρονται ολοένα και πιο συχνά ως κρίσιμος παράγοντας για τη βιώσιμη ανάκαμψη των οργανισμών και σε πολλές περιπτώσεις αποτελούν προϋπόθεση για την άντληση χρηματοδότησης.</a:t>
            </a:r>
          </a:p>
          <a:p>
            <a:endParaRPr lang="el-GR" sz="4500" dirty="0"/>
          </a:p>
          <a:p>
            <a:endParaRPr lang="el-GR" dirty="0"/>
          </a:p>
        </p:txBody>
      </p:sp>
    </p:spTree>
    <p:extLst>
      <p:ext uri="{BB962C8B-B14F-4D97-AF65-F5344CB8AC3E}">
        <p14:creationId xmlns:p14="http://schemas.microsoft.com/office/powerpoint/2010/main" val="165201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377EF1-0D22-4272-B9FA-3D4C61B49A08}"/>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C84A461D-AE43-4232-AB9D-F33CC21B8EB5}"/>
              </a:ext>
            </a:extLst>
          </p:cNvPr>
          <p:cNvSpPr>
            <a:spLocks noGrp="1"/>
          </p:cNvSpPr>
          <p:nvPr>
            <p:ph idx="1"/>
          </p:nvPr>
        </p:nvSpPr>
        <p:spPr/>
        <p:txBody>
          <a:bodyPr>
            <a:normAutofit fontScale="77500" lnSpcReduction="20000"/>
          </a:bodyPr>
          <a:lstStyle/>
          <a:p>
            <a:r>
              <a:rPr lang="el-GR" sz="2100" dirty="0"/>
              <a:t>Tι συμβαίνει στη χώρα μας </a:t>
            </a:r>
          </a:p>
          <a:p>
            <a:r>
              <a:rPr lang="el-GR" sz="2100" dirty="0"/>
              <a:t>Η ανταπόκριση στα κριτήρια </a:t>
            </a:r>
            <a:r>
              <a:rPr lang="en-US" sz="2100" dirty="0"/>
              <a:t>ESG</a:t>
            </a:r>
            <a:r>
              <a:rPr lang="el-GR" sz="2100" dirty="0"/>
              <a:t> προχωράει με πολύ αργά βήματα, ωστόσο έχουν γίνει κάποιες προσπάθειες:</a:t>
            </a:r>
          </a:p>
          <a:p>
            <a:r>
              <a:rPr lang="el-GR" sz="2100" dirty="0"/>
              <a:t>Στο πλαίσιο και των ευρωπαϊκών κανονισμών, τα ελληνικά συνταξιοδοτικά ταμεία, οι τράπεζες και άλλοι θεσμικοί επενδυτές εντάσσουν τα κριτήρια </a:t>
            </a:r>
            <a:r>
              <a:rPr lang="en-US" sz="2100" dirty="0"/>
              <a:t>ESG </a:t>
            </a:r>
            <a:r>
              <a:rPr lang="el-GR" sz="2100" dirty="0"/>
              <a:t> στις στρατηγικές τους.</a:t>
            </a:r>
          </a:p>
          <a:p>
            <a:r>
              <a:rPr lang="el-GR" sz="2100" dirty="0"/>
              <a:t>Το 2018 το Χρηματιστήριο Αθηνών (ΧΑ) εντάχθηκε στην πρωτοβουλία </a:t>
            </a:r>
            <a:r>
              <a:rPr lang="el-GR" sz="2100" dirty="0" err="1"/>
              <a:t>Sustainable</a:t>
            </a:r>
            <a:r>
              <a:rPr lang="el-GR" sz="2100" dirty="0"/>
              <a:t> </a:t>
            </a:r>
            <a:r>
              <a:rPr lang="el-GR" sz="2100" dirty="0" err="1"/>
              <a:t>Stock</a:t>
            </a:r>
            <a:r>
              <a:rPr lang="el-GR" sz="2100" dirty="0"/>
              <a:t> Exchanges(SSE) του ΟΗΕ.</a:t>
            </a:r>
          </a:p>
          <a:p>
            <a:r>
              <a:rPr lang="el-GR" sz="2100" dirty="0"/>
              <a:t>Το 2019 το ΧΑ εξέδωσε “Οδηγό Δημοσιοποίησης Πληροφοριών ESG” για τις εισηγμένες εταιρείες.</a:t>
            </a:r>
          </a:p>
          <a:p>
            <a:r>
              <a:rPr lang="el-GR" sz="2100" dirty="0"/>
              <a:t>Το 2021 το ΧΑ ανακοίνωσε τη δημιουργία του νέου δείκτη ATHEX ESG, που παρακολουθεί </a:t>
            </a:r>
            <a:r>
              <a:rPr lang="el-GR" sz="2100" dirty="0" err="1"/>
              <a:t>τηναπόδοση</a:t>
            </a:r>
            <a:r>
              <a:rPr lang="el-GR" sz="2100" dirty="0"/>
              <a:t> των εισηγμένων που υιοθετούν κριτήρια</a:t>
            </a:r>
            <a:r>
              <a:rPr lang="en-US" sz="2100" dirty="0"/>
              <a:t>E</a:t>
            </a:r>
            <a:r>
              <a:rPr lang="el-GR" sz="2100" dirty="0"/>
              <a:t> </a:t>
            </a:r>
            <a:r>
              <a:rPr lang="en-US" sz="2100" dirty="0"/>
              <a:t>SG</a:t>
            </a:r>
            <a:r>
              <a:rPr lang="el-GR" sz="2100" dirty="0"/>
              <a:t> .</a:t>
            </a:r>
          </a:p>
          <a:p>
            <a:r>
              <a:rPr lang="el-GR" sz="2100" dirty="0"/>
              <a:t>Η Ελληνική Αναπτυξιακή Τράπεζα (HDB) έχει αναπτύξει πλατφόρμα καταγραφής του</a:t>
            </a:r>
          </a:p>
          <a:p>
            <a:pPr marL="0" indent="0">
              <a:buNone/>
            </a:pPr>
            <a:r>
              <a:rPr lang="el-GR" sz="2100" dirty="0"/>
              <a:t>      αποτυπώματος </a:t>
            </a:r>
            <a:r>
              <a:rPr lang="en-US" sz="2100" dirty="0"/>
              <a:t>ESG</a:t>
            </a:r>
            <a:r>
              <a:rPr lang="el-GR" sz="2100" dirty="0"/>
              <a:t> των επιχειρήσεων.</a:t>
            </a:r>
          </a:p>
          <a:p>
            <a:endParaRPr lang="el-GR" dirty="0"/>
          </a:p>
        </p:txBody>
      </p:sp>
    </p:spTree>
    <p:extLst>
      <p:ext uri="{BB962C8B-B14F-4D97-AF65-F5344CB8AC3E}">
        <p14:creationId xmlns:p14="http://schemas.microsoft.com/office/powerpoint/2010/main" val="198885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6B8963-46BB-4B47-B49F-667545675FC7}"/>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A668DB5F-1671-49A9-AD3A-B637404171C1}"/>
              </a:ext>
            </a:extLst>
          </p:cNvPr>
          <p:cNvSpPr>
            <a:spLocks noGrp="1"/>
          </p:cNvSpPr>
          <p:nvPr>
            <p:ph idx="1"/>
          </p:nvPr>
        </p:nvSpPr>
        <p:spPr/>
        <p:txBody>
          <a:bodyPr>
            <a:normAutofit lnSpcReduction="10000"/>
          </a:bodyPr>
          <a:lstStyle/>
          <a:p>
            <a:r>
              <a:rPr lang="el-GR" dirty="0"/>
              <a:t>Στην Ελλάδα παράγεται το 80% περίπου της συνολικής παραγωγής οργανικού βαμβακιού της Ευρώπης, το υπόλοιπο παράγεται στην Ισπανία. Έχουμε μια ιδιαίτερη παραγωγή βιώσιμη και αειφόρο που αγγίζει και την ελληνική παραγωγή ενδυμάτων, μικροί ή μεγαλύτεροι κατασκευαστές ρούχων χρησιμοποιούν το οργανικό βαμβάκι και βαφές χωρίς αποτύπωμα άνθρακα στη παραγωγή τους.</a:t>
            </a:r>
          </a:p>
          <a:p>
            <a:r>
              <a:rPr lang="el-GR" dirty="0"/>
              <a:t>Επίσης εταιρίες επενδύουν σε προϊόντα βιώσιμης και αειφόρου ανάπτυξης, κρασιά από βιώσιμη αμπελουργία, τρόφιμα από βιώσιμες καλλιέργειες κλπ.</a:t>
            </a:r>
          </a:p>
          <a:p>
            <a:r>
              <a:rPr lang="el-GR" dirty="0"/>
              <a:t>Οι παραπάνω εταιρίες θα οδηγηθούν σε πιστοποίηση της βιωσιμότητας και Αειφορίας των προσφερόμενων προϊόντων τους τους και φυσικά κατά </a:t>
            </a:r>
            <a:r>
              <a:rPr lang="en-US" dirty="0"/>
              <a:t>C-ESG</a:t>
            </a:r>
            <a:r>
              <a:rPr lang="el-GR" dirty="0"/>
              <a:t>. Ομοίως και η συνολική αλυσίδα διανομής και διάθεσης των συγκεκριμένων προϊόντων.</a:t>
            </a:r>
          </a:p>
        </p:txBody>
      </p:sp>
    </p:spTree>
    <p:extLst>
      <p:ext uri="{BB962C8B-B14F-4D97-AF65-F5344CB8AC3E}">
        <p14:creationId xmlns:p14="http://schemas.microsoft.com/office/powerpoint/2010/main" val="326794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D4598B-41D7-4529-8C07-61E6C9F0A7AA}"/>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A727F66B-7314-4716-A7A5-5302C58D53A0}"/>
              </a:ext>
            </a:extLst>
          </p:cNvPr>
          <p:cNvSpPr>
            <a:spLocks noGrp="1"/>
          </p:cNvSpPr>
          <p:nvPr>
            <p:ph idx="1"/>
          </p:nvPr>
        </p:nvSpPr>
        <p:spPr/>
        <p:txBody>
          <a:bodyPr/>
          <a:lstStyle/>
          <a:p>
            <a:r>
              <a:rPr lang="el-GR" dirty="0"/>
              <a:t>Ως ΑΜΚΕ CULTURE FOR CLIMATE ACTIONS ανάμεσα σε διάφορες δράσεις μας, προτείνουμε την εφαρμογή του καινοτόμου πρότυπου C-ESG, ποια είναι τα βασικά στοιχεία αυτής της στρατηγικής, ποιες δραστηριότητες είναι σημαντικές για την εταιρία/οργανισμό σε σχέση με τις δράσεις C-ESG. Ποιο είναι το κοινωνικό και πολιτισμικό περιβάλλον στο οποίο λειτουργεί η εταιρία/οργανισμός και οι συμπεριφορές της εταιρίας/οργανισμού και των εργαζομένων τους.</a:t>
            </a:r>
          </a:p>
        </p:txBody>
      </p:sp>
    </p:spTree>
    <p:extLst>
      <p:ext uri="{BB962C8B-B14F-4D97-AF65-F5344CB8AC3E}">
        <p14:creationId xmlns:p14="http://schemas.microsoft.com/office/powerpoint/2010/main" val="10895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17C3C8-FA75-4BCF-8A32-E6AF9F26C985}"/>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C05E2C91-E0C9-4665-9EA2-9B708FAA7571}"/>
              </a:ext>
            </a:extLst>
          </p:cNvPr>
          <p:cNvSpPr>
            <a:spLocks noGrp="1"/>
          </p:cNvSpPr>
          <p:nvPr>
            <p:ph idx="1"/>
          </p:nvPr>
        </p:nvSpPr>
        <p:spPr/>
        <p:txBody>
          <a:bodyPr/>
          <a:lstStyle/>
          <a:p>
            <a:r>
              <a:rPr lang="el-GR" dirty="0"/>
              <a:t>Οι επιτυχημένες επιχειρήσεις/οργανισμοί επικεντρώνονται σε τέσσερα βασικά στοιχεία: τον πολιτισμό, τους ανθρώπους, τη διαδικασία και το προϊόν/παράγωγο.</a:t>
            </a:r>
          </a:p>
          <a:p>
            <a:r>
              <a:rPr lang="el-GR" dirty="0"/>
              <a:t>Οι 4 Πυλώνες του C-ESG</a:t>
            </a:r>
          </a:p>
          <a:p>
            <a:r>
              <a:rPr lang="el-GR" dirty="0"/>
              <a:t>Τέσσερις πυλώνες της βιώσιμης και αειφόρου ανάπτυξης: πολιτισμός, περιβάλλον κοινωνία και διακυβέρνηση.</a:t>
            </a:r>
          </a:p>
          <a:p>
            <a:r>
              <a:rPr lang="el-GR" dirty="0"/>
              <a:t>Το C-ESG μπορεί σίγουρα να βελτιώσει την εταιρική ή οργανωσιακή κουλτούρα και τη δέσμευση των εργαζομένων.</a:t>
            </a:r>
          </a:p>
        </p:txBody>
      </p:sp>
    </p:spTree>
    <p:extLst>
      <p:ext uri="{BB962C8B-B14F-4D97-AF65-F5344CB8AC3E}">
        <p14:creationId xmlns:p14="http://schemas.microsoft.com/office/powerpoint/2010/main" val="345726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80ACF7-F603-4C1A-BE23-BA50B3F66F3E}"/>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20DC3B3C-5A51-49EA-85FD-BC1C539032D7}"/>
              </a:ext>
            </a:extLst>
          </p:cNvPr>
          <p:cNvSpPr>
            <a:spLocks noGrp="1"/>
          </p:cNvSpPr>
          <p:nvPr>
            <p:ph idx="1"/>
          </p:nvPr>
        </p:nvSpPr>
        <p:spPr/>
        <p:txBody>
          <a:bodyPr>
            <a:normAutofit fontScale="92500" lnSpcReduction="20000"/>
          </a:bodyPr>
          <a:lstStyle/>
          <a:p>
            <a:r>
              <a:rPr lang="el-GR" dirty="0"/>
              <a:t>Πολιτισμός C</a:t>
            </a:r>
          </a:p>
          <a:p>
            <a:r>
              <a:rPr lang="el-GR" dirty="0"/>
              <a:t>Ο πολιτισμός είναι μια άλλη διάσταση του ESG. Είναι κάτι που μπορεί να είναι δύσκολο να μετρηθεί και να ποσοτικοποιηθεί, αλλά μπορεί να έχει δραστικές επιπτώσεις στο ηθικό και την απόδοση μιας εταιρίας. Αναγνωρίζοντας τη μεταβλητότητα της κουλτούρας, ιδιαίτερα στις αναδυόμενες αγορές. Στη Δύση είναι φυσιολογικό για τους εργαζόμενους να προτείνουν νέες ιδέες και να προκαλέσουν τη διαχείριση. Ωστόσο, στην Ασία το εργασιακό περιβάλλον είναι συχνά πιο ιεραρχικό. Το ένα δεν είναι απαραίτητα πιο αποτελεσματικό από το άλλο, αλλά είναι σημαντικό να κατανοήσουμε ότι αυτές οι διαφορετικές προσεγγίσεις υπάρχουν ανά περιοχή όταν προσπαθούμε να μετρήσουμε την εταιρική κουλτούρα και την ικανοποίηση των εργαζομένων. Οι εταιρίες που έχουν τη μεγαλύτερη επιτυχία με τις στρατηγικές C-ESG είναι αυτές που θα έχουν δημιουργήσει αυθεντικές αλλαγές στην κουλτούρα του πλήρους οικοσυστήματος των μετόχων τους και κατά επέκταση των εργαζομένων σε αυτές.</a:t>
            </a:r>
          </a:p>
          <a:p>
            <a:endParaRPr lang="el-GR" dirty="0"/>
          </a:p>
        </p:txBody>
      </p:sp>
    </p:spTree>
    <p:extLst>
      <p:ext uri="{BB962C8B-B14F-4D97-AF65-F5344CB8AC3E}">
        <p14:creationId xmlns:p14="http://schemas.microsoft.com/office/powerpoint/2010/main" val="140340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A4866-0488-44B2-85A4-4EFFE3A2CC8F}"/>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F366C201-28F1-4984-B5E7-E203CC2BC0CF}"/>
              </a:ext>
            </a:extLst>
          </p:cNvPr>
          <p:cNvSpPr>
            <a:spLocks noGrp="1"/>
          </p:cNvSpPr>
          <p:nvPr>
            <p:ph idx="1"/>
          </p:nvPr>
        </p:nvSpPr>
        <p:spPr/>
        <p:txBody>
          <a:bodyPr/>
          <a:lstStyle/>
          <a:p>
            <a:r>
              <a:rPr lang="el-GR" dirty="0"/>
              <a:t>Η κουλτούρα σε μια εταιρεία είναι το πώς κάνεις αυτό που κάνεις στον χώρο της εργασίας. Είναι το άθροισμα των επίσημων και ανεπίσημων συστημάτων και συμπεριφορών και αξιών, τα οποία δημιουργούν μια εμπειρία για τους υπαλλήλους και τους πελάτες/πολίτες. Για να οδηγήσουν σε ουσιαστική αλλαγή κουλτούρας, οι ιθύνοντες πρέπει να σκεφτούν κάθε πτυχή αυτού του συστήματος.</a:t>
            </a:r>
          </a:p>
          <a:p>
            <a:endParaRPr lang="el-GR" dirty="0"/>
          </a:p>
        </p:txBody>
      </p:sp>
    </p:spTree>
    <p:extLst>
      <p:ext uri="{BB962C8B-B14F-4D97-AF65-F5344CB8AC3E}">
        <p14:creationId xmlns:p14="http://schemas.microsoft.com/office/powerpoint/2010/main" val="201625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394D1B-CC73-47FF-A309-006A2B938774}"/>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FEB76A9A-D736-4994-A37C-A29F55C56364}"/>
              </a:ext>
            </a:extLst>
          </p:cNvPr>
          <p:cNvSpPr>
            <a:spLocks noGrp="1"/>
          </p:cNvSpPr>
          <p:nvPr>
            <p:ph idx="1"/>
          </p:nvPr>
        </p:nvSpPr>
        <p:spPr/>
        <p:txBody>
          <a:bodyPr>
            <a:normAutofit/>
          </a:bodyPr>
          <a:lstStyle/>
          <a:p>
            <a:r>
              <a:rPr lang="el-GR" dirty="0"/>
              <a:t>Περιβάλλον E</a:t>
            </a:r>
          </a:p>
          <a:p>
            <a:r>
              <a:rPr lang="el-GR" dirty="0"/>
              <a:t>Περιβαλλοντικές δραστηριότητες, χαρακτηριστικά και γνωστοποιήσεις, συμπεριλαμβανομένων των εκπομπών αερίων θερμοκηπίου, της λογιστικής εκπομπών άνθρακα, της διαχείρισης αποβλήτων και άλλων περιβαλλοντικών επιπτώσεων. Αυτή η κατηγορία C-ESG ουσιαστικά περιλαμβάνει τον ορισμό μας για την εταιρική βιωσιμότητα, εξισορρόπηση του περιβάλλοντος, της δικαιοσύνης και της οικονομίας σε υπηρεσίες, προϊόντα, συσκευασίες, εγκαταστάσεις, χρήση ενέργειας, ανθρώπους και απόβλητα με τρόπο που δεν συμβάλλει στην υπερθέρμανση του πλανήτη, την κλιματική αλλαγή και τη βιοποικιλότητα  μέσω ενός επενδυτικού και εταιρικού κέντρου λήψης αποφάσεων.</a:t>
            </a:r>
          </a:p>
          <a:p>
            <a:endParaRPr lang="el-GR" dirty="0"/>
          </a:p>
        </p:txBody>
      </p:sp>
    </p:spTree>
    <p:extLst>
      <p:ext uri="{BB962C8B-B14F-4D97-AF65-F5344CB8AC3E}">
        <p14:creationId xmlns:p14="http://schemas.microsoft.com/office/powerpoint/2010/main" val="243997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42524-A96A-4E0F-92ED-78BD3A5E1338}"/>
              </a:ext>
            </a:extLst>
          </p:cNvPr>
          <p:cNvSpPr>
            <a:spLocks noGrp="1"/>
          </p:cNvSpPr>
          <p:nvPr>
            <p:ph type="title"/>
          </p:nvPr>
        </p:nvSpPr>
        <p:spPr/>
        <p:txBody>
          <a:bodyPr/>
          <a:lstStyle/>
          <a:p>
            <a:r>
              <a:rPr lang="el-GR" b="1"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F24E271D-34D3-45CD-A3F2-40E195088096}"/>
              </a:ext>
            </a:extLst>
          </p:cNvPr>
          <p:cNvSpPr>
            <a:spLocks noGrp="1"/>
          </p:cNvSpPr>
          <p:nvPr>
            <p:ph idx="1"/>
          </p:nvPr>
        </p:nvSpPr>
        <p:spPr/>
        <p:txBody>
          <a:bodyPr/>
          <a:lstStyle/>
          <a:p>
            <a:r>
              <a:rPr lang="el-GR" dirty="0"/>
              <a:t>Η κάθε διαχείριση  πχ. της κλιματικής αλλαγής και κρίσης,  καθορίζει μόνον τους κανόνες για κάθε διαδρομή ή αναζήτηση. Ο πολιτισμός  ωστόσο τροφοδοτεί το πνεύμα για το πώς θα διαμορφωθεί η κάθε διαδρομή και αναζήτηση. Όσοι ξεχνούν όσα έζησαν, την προσωπική ή εθνική ιστορία τους, την πολιτισμική διαδρομή τους, είναι πιθανό  να τα ξαναζήσουν σε σύντομο χρονικό διάστημα. Κάθε διαχείριση  είναι επιτακτική για να δρομολογηθεί η διαφοροποίηση.</a:t>
            </a:r>
          </a:p>
          <a:p>
            <a:endParaRPr lang="el-GR" dirty="0"/>
          </a:p>
        </p:txBody>
      </p:sp>
    </p:spTree>
    <p:extLst>
      <p:ext uri="{BB962C8B-B14F-4D97-AF65-F5344CB8AC3E}">
        <p14:creationId xmlns:p14="http://schemas.microsoft.com/office/powerpoint/2010/main" val="107041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4EE7C-A715-43A7-91D9-F102801C17E3}"/>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BE02DB1F-37B5-4DBB-8C4F-26891230EE18}"/>
              </a:ext>
            </a:extLst>
          </p:cNvPr>
          <p:cNvSpPr>
            <a:spLocks noGrp="1"/>
          </p:cNvSpPr>
          <p:nvPr>
            <p:ph idx="1"/>
          </p:nvPr>
        </p:nvSpPr>
        <p:spPr/>
        <p:txBody>
          <a:bodyPr/>
          <a:lstStyle/>
          <a:p>
            <a:r>
              <a:rPr lang="el-GR" dirty="0"/>
              <a:t>Κοινωνία S</a:t>
            </a:r>
          </a:p>
          <a:p>
            <a:endParaRPr lang="el-GR" dirty="0"/>
          </a:p>
          <a:p>
            <a:r>
              <a:rPr lang="el-GR" dirty="0"/>
              <a:t>Δραστηριότητες, χαρακτηριστικά και γνωστοποιήσεις κοινωνικής συμμόρφωσης: ανθρώπινα δικαιώματα, εργασιακά πρότυπα, υγεία και ασφάλεια στο χώρο εργασίας, ποικιλομορφία και ένταξη των εργαζομένων και άλλες κοινωνικές επιπτώσεις.</a:t>
            </a:r>
          </a:p>
          <a:p>
            <a:endParaRPr lang="el-GR" dirty="0"/>
          </a:p>
        </p:txBody>
      </p:sp>
    </p:spTree>
    <p:extLst>
      <p:ext uri="{BB962C8B-B14F-4D97-AF65-F5344CB8AC3E}">
        <p14:creationId xmlns:p14="http://schemas.microsoft.com/office/powerpoint/2010/main" val="162068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C570B0-5770-4642-A304-09C5D744D51C}"/>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0A801863-23CA-4CF5-BD46-4B1DE2883A0B}"/>
              </a:ext>
            </a:extLst>
          </p:cNvPr>
          <p:cNvSpPr>
            <a:spLocks noGrp="1"/>
          </p:cNvSpPr>
          <p:nvPr>
            <p:ph idx="1"/>
          </p:nvPr>
        </p:nvSpPr>
        <p:spPr/>
        <p:txBody>
          <a:bodyPr/>
          <a:lstStyle/>
          <a:p>
            <a:r>
              <a:rPr lang="el-GR" dirty="0"/>
              <a:t>Διακυβέρνηση G</a:t>
            </a:r>
          </a:p>
          <a:p>
            <a:endParaRPr lang="el-GR" dirty="0"/>
          </a:p>
          <a:p>
            <a:r>
              <a:rPr lang="el-GR" dirty="0"/>
              <a:t>Δραστηριότητες διακυβέρνησης, χαρακτηριστικά και γνωστοποιήσεις: εταιρική ιδιοκτησιακή δομή, ποικιλομορφία ηγεσίας και διοικητικών συμβουλίων, διαδικασίες λήψης αποφάσεων, εταιρικές πολιτικές, διαχείριση κρίσεων και άλλες πτυχές που εξισορροπούν τα δικαιώματα, τις ευθύνες και την ταυτότητα των διαφόρων μετόχων και ενδιαφερομένων σε κάθε οργανισμό, σε κάθε  εταιρεία.</a:t>
            </a:r>
          </a:p>
          <a:p>
            <a:endParaRPr lang="el-GR" dirty="0"/>
          </a:p>
        </p:txBody>
      </p:sp>
    </p:spTree>
    <p:extLst>
      <p:ext uri="{BB962C8B-B14F-4D97-AF65-F5344CB8AC3E}">
        <p14:creationId xmlns:p14="http://schemas.microsoft.com/office/powerpoint/2010/main" val="133016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632A39-46E7-427E-8546-1C6B65FD07AF}"/>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3A67BF78-DC2B-4F60-9038-41623374AED2}"/>
              </a:ext>
            </a:extLst>
          </p:cNvPr>
          <p:cNvSpPr>
            <a:spLocks noGrp="1"/>
          </p:cNvSpPr>
          <p:nvPr>
            <p:ph idx="1"/>
          </p:nvPr>
        </p:nvSpPr>
        <p:spPr/>
        <p:txBody>
          <a:bodyPr>
            <a:normAutofit/>
          </a:bodyPr>
          <a:lstStyle/>
          <a:p>
            <a:pPr marL="0" indent="0">
              <a:buNone/>
            </a:pPr>
            <a:r>
              <a:rPr lang="el-GR" dirty="0"/>
              <a:t>Που βρισκόμαστε τώρα;</a:t>
            </a:r>
          </a:p>
          <a:p>
            <a:pPr marL="0" indent="0">
              <a:buNone/>
            </a:pPr>
            <a:r>
              <a:rPr lang="el-GR" dirty="0"/>
              <a:t>Σκεφτείτε ότι έχουμε ένα μεγάλο άσπρο σεντόνι. Αν πρόκειται να το τραβήξουμε τεντωμένο, θα χρειαστεί η συντονισμένη προσπάθεια οκτώ ατόμων, καθένας από τους οποίους θα τραβήξει σωστά ακριβώς, από κάθε γωνία και άκρη. Αν πρόκειται να το σηκώσουμε πάνω-κάτω, όπως ένα μικρό αλεξίπτωτο, θα χρειαστούμε  τους ίδιους ανθρώπους να δουλεύουν συγχρονισμένα, να τραβούν και να πιέζουν ακριβώς με τον σωστό ρυθμό, διαφορετικά απλώς θα υψωθεί και θα φτερουγίσει πέφτοντας. Και αν θέλουμε να παραμείνει καθαρό, πρέπει όλοι να προσπαθήσουμε να αποφύγουμε έστω και μία σταγόνα ιδρώτα να πέσει στην επιφάνειά του. Γιατί χρειάζεται μόνο μια σταγόνα για να εκτραπεί όλη η προσοχή από την αρχική του κατάσταση στην ελαττωματική του προοπτική.</a:t>
            </a:r>
          </a:p>
        </p:txBody>
      </p:sp>
    </p:spTree>
    <p:extLst>
      <p:ext uri="{BB962C8B-B14F-4D97-AF65-F5344CB8AC3E}">
        <p14:creationId xmlns:p14="http://schemas.microsoft.com/office/powerpoint/2010/main" val="304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B17C25-4B91-4A85-B058-DCCDC44D3E23}"/>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E0D55216-CA98-436B-8E1B-596E579663B3}"/>
              </a:ext>
            </a:extLst>
          </p:cNvPr>
          <p:cNvSpPr>
            <a:spLocks noGrp="1"/>
          </p:cNvSpPr>
          <p:nvPr>
            <p:ph idx="1"/>
          </p:nvPr>
        </p:nvSpPr>
        <p:spPr/>
        <p:txBody>
          <a:bodyPr>
            <a:normAutofit lnSpcReduction="10000"/>
          </a:bodyPr>
          <a:lstStyle/>
          <a:p>
            <a:r>
              <a:rPr lang="el-GR" dirty="0"/>
              <a:t>Η βιωσιμότητα περιλαμβάνει: την ικανοποίηση των τωρινών αναγκών χωρίς να διακυβεύεται η ικανότητα των μελλοντικών γενεών να ικανοποιήσουν τις δικές τους ανάγκες. Είναι μια ολιστική προσέγγιση που λαμβάνει υπόψη τις περιβαλλοντικές, κοινωνικές και οικονομικές διαστάσεις των δραστηριοτήτων μας. Η Αειφορία περιλαμβάνει: Περιβαλλοντική βιωσιμότητα: Διατήρηση της βιοποικιλότητας, καταπολέμηση της κλιματικής αλλαγής, αποτελεσματική διαχείριση των πόρων και ελαχιστοποίηση της ρύπανσης. Κοινωνική βιωσιμότητα: Προώθηση των ανθρωπίνων δικαιωμάτων, διασφάλιση εργασιακής δικαιοσύνης, προώθηση της διαφορετικότητας και της ένταξης και ενίσχυση των κοινοτήτων. Οικονομική βιωσιμότητα: Οικοδόμηση μιας ανθεκτικής και χωρίς αποκλεισμούς οικονομίας που παρέχει ευκαιρίες σε όλους, με σεβασμό των περιβαλλοντικών ορίων. </a:t>
            </a:r>
          </a:p>
        </p:txBody>
      </p:sp>
    </p:spTree>
    <p:extLst>
      <p:ext uri="{BB962C8B-B14F-4D97-AF65-F5344CB8AC3E}">
        <p14:creationId xmlns:p14="http://schemas.microsoft.com/office/powerpoint/2010/main" val="36480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908EF3-C8EC-420F-B1DE-05AF281367F4}"/>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5099CC29-6965-4D9E-9581-C5C3786A13F4}"/>
              </a:ext>
            </a:extLst>
          </p:cNvPr>
          <p:cNvSpPr>
            <a:spLocks noGrp="1"/>
          </p:cNvSpPr>
          <p:nvPr>
            <p:ph idx="1"/>
          </p:nvPr>
        </p:nvSpPr>
        <p:spPr/>
        <p:txBody>
          <a:bodyPr/>
          <a:lstStyle/>
          <a:p>
            <a:pPr marL="0" indent="0">
              <a:buNone/>
            </a:pPr>
            <a:r>
              <a:rPr lang="el-GR" dirty="0"/>
              <a:t>Στο παραπάνω ταιριάζει περίφημα αυτό που έλεγε ο Δημόκριτος: «Οι άνθρωποι επινόησαν τη θεά της τύχης για να δικαιολογήσουν τη δική τους έλλειψη θέλησης»  ή ότι έλεγε ο Αριστοτέλης «Τα πράγματα που πρέπει να κάνεις, τα μαθαίνεις, απλώς, κάνοντάς τα».</a:t>
            </a:r>
          </a:p>
          <a:p>
            <a:pPr marL="0" indent="0">
              <a:buNone/>
            </a:pPr>
            <a:endParaRPr lang="el-GR" dirty="0"/>
          </a:p>
          <a:p>
            <a:pPr marL="0" indent="0">
              <a:buNone/>
            </a:pPr>
            <a:r>
              <a:rPr lang="el-GR" dirty="0"/>
              <a:t>"Ο πολιτισμός είναι το έδαφος στο οποίο αναπτύσσεται η βιώσιμη ζωή". </a:t>
            </a:r>
            <a:r>
              <a:rPr lang="el-GR" dirty="0" err="1"/>
              <a:t>Satish</a:t>
            </a:r>
            <a:r>
              <a:rPr lang="el-GR" dirty="0"/>
              <a:t> </a:t>
            </a:r>
            <a:r>
              <a:rPr lang="el-GR" dirty="0" err="1"/>
              <a:t>Kumar</a:t>
            </a:r>
            <a:r>
              <a:rPr lang="el-GR" dirty="0"/>
              <a:t>,</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86183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C7A44-C1D3-423B-9C11-138FC610BBA9}"/>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7586A088-5A63-4D4A-8E27-FDFC8CEEB2B4}"/>
              </a:ext>
            </a:extLst>
          </p:cNvPr>
          <p:cNvSpPr>
            <a:spLocks noGrp="1"/>
          </p:cNvSpPr>
          <p:nvPr>
            <p:ph idx="1"/>
          </p:nvPr>
        </p:nvSpPr>
        <p:spPr/>
        <p:txBody>
          <a:bodyPr/>
          <a:lstStyle/>
          <a:p>
            <a:r>
              <a:rPr lang="el-GR" dirty="0"/>
              <a:t>Η μεγαλύτερη πρόκληση που σχετίζεται με τους νέους κανονισμούς αναφοράς ESG δεν είναι ότι οι οργανισμοί δημόσιοι ή ιδιωτικοί θα υποχρεωθούν να αποκαλύψουν δεδομένα  σχετικά με τα κριτήρια ESG - πολλές το κάνουν ήδη οικειοθελώς - είναι ότι θα πρέπει να έχουν «βεβαιωμένες» τις αναφορές ESG, πράγμα που σημαίνει ότι τα δεδομένα θα υπόκεινται στον ίδιο έλεγχο με την οικονομική πληροφόρηση τους.</a:t>
            </a:r>
          </a:p>
        </p:txBody>
      </p:sp>
    </p:spTree>
    <p:extLst>
      <p:ext uri="{BB962C8B-B14F-4D97-AF65-F5344CB8AC3E}">
        <p14:creationId xmlns:p14="http://schemas.microsoft.com/office/powerpoint/2010/main" val="149895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D3CCA-7350-4571-8EE2-DFA79873E7BD}"/>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D053E34A-F0DB-41BC-B183-B1A612B55842}"/>
              </a:ext>
            </a:extLst>
          </p:cNvPr>
          <p:cNvSpPr>
            <a:spLocks noGrp="1"/>
          </p:cNvSpPr>
          <p:nvPr>
            <p:ph idx="1"/>
          </p:nvPr>
        </p:nvSpPr>
        <p:spPr/>
        <p:txBody>
          <a:bodyPr>
            <a:normAutofit lnSpcReduction="10000"/>
          </a:bodyPr>
          <a:lstStyle/>
          <a:p>
            <a:r>
              <a:rPr lang="el-GR" dirty="0"/>
              <a:t>Οι οργανισμοί  δημόσιοι ή ιδιωτικοί μπορεί να ωφεληθούν από την οικοδόμηση μιας κουλτούρας εμπιστοσύνης και την ενδυνάμωση των εργαζομένων για να βοηθήσουν στην επίτευξη των οργανωτικών στόχων ESG. Η επικοινωνία των στόχων και η διασφάλιση ότι οι εργαζόμενοι συνειδητοποιούν την αξία της συνεισφοράς τους μπορεί να βοηθήσει τους οργανισμούς να επιτύχουν τους στόχους ESG και να δημιουργήσουν ένα πιο ισχυρό, θετικό, εργασιακό, πολιτισμικό, περιβάλλον. Η βιωσιμότητα, το ESG και η Πράσινη ανάπτυξη είναι έννοιες αλληλένδετες που αποτελούν ένα κρίσιμο πλαίσιο για υπεύθυνες επιχειρηματικές πρακτικές και επενδυτικές αποφάσεις στον 21ο αιώνα. Η αξιοποίηση του πλήρους φάσματος τους δίνει τη δυνατότητα σε άτομα και οργανισμούς να συνεισφέρουν σε ένα πιο δίκαιο και περιβαλλοντικά συνειδητοποιημένο μέλλον. </a:t>
            </a:r>
          </a:p>
          <a:p>
            <a:endParaRPr lang="el-GR" dirty="0"/>
          </a:p>
        </p:txBody>
      </p:sp>
    </p:spTree>
    <p:extLst>
      <p:ext uri="{BB962C8B-B14F-4D97-AF65-F5344CB8AC3E}">
        <p14:creationId xmlns:p14="http://schemas.microsoft.com/office/powerpoint/2010/main" val="93395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248466-8F59-4C5C-8FE9-5596133B0730}"/>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9C81E039-FCD1-47FA-9928-DEDF04C17064}"/>
              </a:ext>
            </a:extLst>
          </p:cNvPr>
          <p:cNvSpPr>
            <a:spLocks noGrp="1"/>
          </p:cNvSpPr>
          <p:nvPr>
            <p:ph idx="1"/>
          </p:nvPr>
        </p:nvSpPr>
        <p:spPr/>
        <p:txBody>
          <a:bodyPr>
            <a:normAutofit fontScale="92500" lnSpcReduction="10000"/>
          </a:bodyPr>
          <a:lstStyle/>
          <a:p>
            <a:r>
              <a:rPr lang="el-GR" dirty="0"/>
              <a:t>Οι νέοι κανονισμοί, όπως ο κλιματικός νόμος, η Οδηγία Αναφοράς Εταιρικής Αειφορίας της Ευρωπαϊκής Ένωσης και οι αναμενόμενοι κανόνες από την Επιτροπή Κεφαλαιαγοράς των ΗΠΑ , θα απαιτήσουν από τις εταιρείες να λαμβάνουν διασφάλιση τρίτων για τις γνωστοποιήσεις τους σχετικά με το κλίμα και τα κριτήρια ESG. Ο στόχος είναι να πιστοποιηθεί η ακρίβεια και η νομιμότητα των γνωστοποιήσεων ESG σε πρότυπα που οι επενδυτές και οι ρυθμιστικές αρχές αναμένουν για κάθε εταιρική οικονομική αναφορά.</a:t>
            </a:r>
          </a:p>
          <a:p>
            <a:endParaRPr lang="el-GR" dirty="0"/>
          </a:p>
          <a:p>
            <a:r>
              <a:rPr lang="el-GR" dirty="0"/>
              <a:t>Σκεφτείτε ότι το 75% των επιχειρήσεων αισθάνονται ότι δεν έχουν τις πολιτικές, τις δεξιότητες και τα συστήματα για να ανταποκριθούν στις απαιτήσεις διασφάλισης ESG, σύμφωνα με έρευνα της KPMG σε 750 εταιρείες με μέσο έσοδα 15,6 δισεκατομμυρίων δολαρίων, που διεξήχθη από τον Απρίλιο έως τον Ιούνιο 2023.</a:t>
            </a:r>
          </a:p>
          <a:p>
            <a:endParaRPr lang="el-GR" dirty="0"/>
          </a:p>
        </p:txBody>
      </p:sp>
    </p:spTree>
    <p:extLst>
      <p:ext uri="{BB962C8B-B14F-4D97-AF65-F5344CB8AC3E}">
        <p14:creationId xmlns:p14="http://schemas.microsoft.com/office/powerpoint/2010/main" val="2289704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E3EAF7-DC1F-4767-A8A2-E765B1CD0F81}"/>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9EFC4BDA-097B-4EC7-8D68-78DA99C9F568}"/>
              </a:ext>
            </a:extLst>
          </p:cNvPr>
          <p:cNvSpPr>
            <a:spLocks noGrp="1"/>
          </p:cNvSpPr>
          <p:nvPr>
            <p:ph idx="1"/>
          </p:nvPr>
        </p:nvSpPr>
        <p:spPr/>
        <p:txBody>
          <a:bodyPr/>
          <a:lstStyle/>
          <a:p>
            <a:r>
              <a:rPr lang="el-GR" dirty="0"/>
              <a:t>Με τις απαιτήσεις διασφάλισης κριτηρίων ESG που αναμένεται να τεθούν σε ισχύ το 2025, οι εταιρείες θα χρειαστούν συστήματα για τη συλλογή και διαχείριση των δεδομένων ESG για το οικονομικό έτος 2024. Καθώς οι προθεσμίες πλησιάζουν, τι θα πρέπει να κάνουν οι εταιρείες για να ετοιμάσουν τη διασφάλιση ESG; «Στον πυρήνα της, η διασφάλιση  ESG και ο έλεγχος οικονομικών καταστάσεων επιδιώκουν να επιτύχουν το ίδιο πράγμα, μια ανεξάρτητη αξιολόγηση από τρίτους για την πληρότητα και την ακρίβεια των πληροφοριών που αναφέρονται», υπογραμμίζει η </a:t>
            </a:r>
            <a:r>
              <a:rPr lang="el-GR" dirty="0" err="1"/>
              <a:t>Maura</a:t>
            </a:r>
            <a:r>
              <a:rPr lang="el-GR" dirty="0"/>
              <a:t> </a:t>
            </a:r>
            <a:r>
              <a:rPr lang="el-GR" dirty="0" err="1"/>
              <a:t>Hodge</a:t>
            </a:r>
            <a:r>
              <a:rPr lang="el-GR" dirty="0"/>
              <a:t>, Υπεύθυνη ελέγχου ESG στην KPMG.</a:t>
            </a:r>
          </a:p>
          <a:p>
            <a:endParaRPr lang="el-GR" dirty="0"/>
          </a:p>
          <a:p>
            <a:endParaRPr lang="el-GR" dirty="0"/>
          </a:p>
        </p:txBody>
      </p:sp>
    </p:spTree>
    <p:extLst>
      <p:ext uri="{BB962C8B-B14F-4D97-AF65-F5344CB8AC3E}">
        <p14:creationId xmlns:p14="http://schemas.microsoft.com/office/powerpoint/2010/main" val="351257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8991DC-68B4-4913-98E7-FE4212256B61}"/>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5DDC8672-B0C5-459C-BF62-2DA7280082EE}"/>
              </a:ext>
            </a:extLst>
          </p:cNvPr>
          <p:cNvSpPr>
            <a:spLocks noGrp="1"/>
          </p:cNvSpPr>
          <p:nvPr>
            <p:ph idx="1"/>
          </p:nvPr>
        </p:nvSpPr>
        <p:spPr/>
        <p:txBody>
          <a:bodyPr/>
          <a:lstStyle/>
          <a:p>
            <a:r>
              <a:rPr lang="el-GR" dirty="0"/>
              <a:t>Η διασφάλιση ESG δεν πρέπει να θεωρείται απλώς ως ένα ακόμη κόστος. Εάν χρησιμοποιηθεί στρατηγικά, η διασφάλιση ESG μπορεί να βοηθήσει τους οργανισμούς να εντοπίσουν και να μετριάσουν τους κινδύνους υιοθετώντας βελτιωμένα συστήματα δεδομένων και πολιτικές- πολιτισμικές, περιβαλλοντολογικές, κοινωνικές, διακυβερνητικές, οικονομικές- που οικοδομούν την εμπιστοσύνη με τους βασικούς ενδιαφερόμενους. </a:t>
            </a:r>
          </a:p>
        </p:txBody>
      </p:sp>
    </p:spTree>
    <p:extLst>
      <p:ext uri="{BB962C8B-B14F-4D97-AF65-F5344CB8AC3E}">
        <p14:creationId xmlns:p14="http://schemas.microsoft.com/office/powerpoint/2010/main" val="103918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9E2FDB-1260-4D35-85E0-47D1D719AFC7}"/>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F0DB834B-EDEB-410E-9938-4BA97C02C0EC}"/>
              </a:ext>
            </a:extLst>
          </p:cNvPr>
          <p:cNvSpPr>
            <a:spLocks noGrp="1"/>
          </p:cNvSpPr>
          <p:nvPr>
            <p:ph idx="1"/>
          </p:nvPr>
        </p:nvSpPr>
        <p:spPr/>
        <p:txBody>
          <a:bodyPr>
            <a:normAutofit/>
          </a:bodyPr>
          <a:lstStyle/>
          <a:p>
            <a:r>
              <a:rPr lang="el-GR" dirty="0"/>
              <a:t>Η διαχείριση  των δύο πόλων: Πολιτισμός και Περιβάλλον, ευελπιστούμε να κινητοποιήσει τις κυβερνήσεις, παράγοντες τοπικής αυτοδιοίκησης,  υπεύθυνους χάραξης περιβαλλοντικής πολιτικής, επιχειρηματίες, με στόχο να αντιμετωπίσουμε σε ενιαίο δίκτυο τα καίρια προβλήματα στον πυρήνα της κρίσης. Στοχεύουμε να βοηθήσουμε στην ανάπτυξη εποικοδομητικών προτάσεων και πολιτικών συμπεριλαμβανομένων εκείνων που δεν περιλαμβάνονται επί του παρόντος σε μία κυβερνητική ατζέντα,  που θα βοηθήσουν τις τοπικές, εθνικές, παγκόσμιες κυβερνήσεις και τους χρηματοπιστωτικούς οργανισμούς και εταιρίες. </a:t>
            </a:r>
          </a:p>
        </p:txBody>
      </p:sp>
    </p:spTree>
    <p:extLst>
      <p:ext uri="{BB962C8B-B14F-4D97-AF65-F5344CB8AC3E}">
        <p14:creationId xmlns:p14="http://schemas.microsoft.com/office/powerpoint/2010/main" val="308145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7287A7-9B0D-4BAA-B5F6-F33B05B0D870}"/>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6FCE0C21-B9E3-4E00-9C72-F5E7CC1C8DF4}"/>
              </a:ext>
            </a:extLst>
          </p:cNvPr>
          <p:cNvSpPr>
            <a:spLocks noGrp="1"/>
          </p:cNvSpPr>
          <p:nvPr>
            <p:ph idx="1"/>
          </p:nvPr>
        </p:nvSpPr>
        <p:spPr/>
        <p:txBody>
          <a:bodyPr>
            <a:normAutofit fontScale="92500" lnSpcReduction="10000"/>
          </a:bodyPr>
          <a:lstStyle/>
          <a:p>
            <a:r>
              <a:rPr lang="el-GR" dirty="0"/>
              <a:t>Αρκετοί οργανισμοί βρίσκονται σε πρώιμο στάδιο αναφορικά με την εφαρμογή κριτηρίων </a:t>
            </a:r>
            <a:r>
              <a:rPr lang="en-US" dirty="0"/>
              <a:t>C-</a:t>
            </a:r>
            <a:r>
              <a:rPr lang="el-GR" dirty="0"/>
              <a:t>ESG, άρα ο παράγοντας </a:t>
            </a:r>
            <a:r>
              <a:rPr lang="en-US" dirty="0"/>
              <a:t>C </a:t>
            </a:r>
            <a:r>
              <a:rPr lang="el-GR" dirty="0"/>
              <a:t>πολιτισμός/κουλτούρα είναι πιο αναγκαίος από ποτέ. Κομβικό σημείο στη μεταβολή της κουλτούρας, στο λεγόμενο </a:t>
            </a:r>
            <a:r>
              <a:rPr lang="el-GR" dirty="0" err="1"/>
              <a:t>cultural</a:t>
            </a:r>
            <a:r>
              <a:rPr lang="el-GR" dirty="0"/>
              <a:t> </a:t>
            </a:r>
            <a:r>
              <a:rPr lang="el-GR" dirty="0" err="1"/>
              <a:t>shift</a:t>
            </a:r>
            <a:r>
              <a:rPr lang="el-GR" dirty="0"/>
              <a:t>, διαδραματίζει το </a:t>
            </a:r>
            <a:r>
              <a:rPr lang="el-GR" dirty="0" err="1"/>
              <a:t>Upskill</a:t>
            </a:r>
            <a:r>
              <a:rPr lang="el-GR" dirty="0"/>
              <a:t> </a:t>
            </a:r>
            <a:r>
              <a:rPr lang="el-GR" dirty="0" err="1"/>
              <a:t>re</a:t>
            </a:r>
            <a:r>
              <a:rPr lang="en-US" dirty="0"/>
              <a:t>formation</a:t>
            </a:r>
            <a:r>
              <a:rPr lang="el-GR" dirty="0"/>
              <a:t> του ανθρώπινου δυναμικού, σε συνδυασμό με την αλλαγή του τρόπου με τον οποίο δίνονται κίνητρα στις ομάδες</a:t>
            </a:r>
            <a:r>
              <a:rPr lang="en-US" dirty="0"/>
              <a:t> </a:t>
            </a:r>
            <a:r>
              <a:rPr lang="el-GR" dirty="0"/>
              <a:t>του, συμπεριλαμβανομένης της ενσωμάτωσης των στόχων με πολιτισμικό αντίκτυπο στις παροχές που δίνονται. Δράσεις που ενισχύουν τον παράγοντα </a:t>
            </a:r>
            <a:r>
              <a:rPr lang="en-US" dirty="0"/>
              <a:t>C</a:t>
            </a:r>
            <a:r>
              <a:rPr lang="el-GR" dirty="0"/>
              <a:t> στο εσωτερικό των επιχειρήσεων είναι πχ. ο εθελοντισμός και η διατμηματική συνέργεια των εργαζομένων, κι όχι μόνον στα εταιρικά </a:t>
            </a:r>
            <a:r>
              <a:rPr lang="el-GR" dirty="0" err="1"/>
              <a:t>projects</a:t>
            </a:r>
            <a:r>
              <a:rPr lang="el-GR" dirty="0"/>
              <a:t>. Ο εθελοντισμός αποτελεί την προστιθέμενη αξία μιας επιχείρησης/ενός οργανισμού συμβάλλοντας στη πολιτισμική ανάταση, ενισχύοντας τις εκάστοτε κοινότητες τις επιχείρησης να αναζητήσουν την πολιτισμική ταυτότητας τους. (πχ. Λέσχες ανάγνωσης, θεάτρου, λογοτεχνίας, μουσικής, ψυχικής ενδυνάμωσης κλπ.).</a:t>
            </a:r>
          </a:p>
        </p:txBody>
      </p:sp>
    </p:spTree>
    <p:extLst>
      <p:ext uri="{BB962C8B-B14F-4D97-AF65-F5344CB8AC3E}">
        <p14:creationId xmlns:p14="http://schemas.microsoft.com/office/powerpoint/2010/main" val="4110641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84DEBE-9955-4554-98AB-C81D7B43FD01}"/>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01269135-ABF1-4535-B448-3921B7834223}"/>
              </a:ext>
            </a:extLst>
          </p:cNvPr>
          <p:cNvSpPr>
            <a:spLocks noGrp="1"/>
          </p:cNvSpPr>
          <p:nvPr>
            <p:ph idx="1"/>
          </p:nvPr>
        </p:nvSpPr>
        <p:spPr/>
        <p:txBody>
          <a:bodyPr/>
          <a:lstStyle/>
          <a:p>
            <a:r>
              <a:rPr lang="el-GR" dirty="0"/>
              <a:t>Εάν η κουλτούρα ενός οργανισμού «επιτρέπει» σε κάθε εργαζόμενο να δείχνει έμπρακτα το ενδιαφέρον του για τις περιβαλλοντικές, κοινωνικές και πολιτισμικές επιπτώσεις και τον ωθεί να δεσμευτεί ως προς ένα καλύτερο αύριο, δίνει αυτόματα στα άτομα την αίσθηση του σκοπού και της ικανοποίησης. </a:t>
            </a:r>
          </a:p>
          <a:p>
            <a:r>
              <a:rPr lang="el-GR" dirty="0"/>
              <a:t>Μέσα από την </a:t>
            </a:r>
            <a:r>
              <a:rPr lang="el-GR" dirty="0" err="1"/>
              <a:t>επι</a:t>
            </a:r>
            <a:r>
              <a:rPr lang="el-GR" dirty="0"/>
              <a:t>-κοινωνία και εκπαίδευση στην κουλτούρα καλλιεργούμε την πολιτισμική βιωσιμότητα και υπευθυνότητα (ανακύκλωση χαρτιού/γυαλιού στους μπλε κάδους, λοιπά απορρίμματα στους πράσινους)</a:t>
            </a:r>
          </a:p>
        </p:txBody>
      </p:sp>
    </p:spTree>
    <p:extLst>
      <p:ext uri="{BB962C8B-B14F-4D97-AF65-F5344CB8AC3E}">
        <p14:creationId xmlns:p14="http://schemas.microsoft.com/office/powerpoint/2010/main" val="210201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F5795-4A60-4072-8F91-D3BCE0FA1082}"/>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44E97237-795A-4CB5-85EB-6A0DD52A0CAE}"/>
              </a:ext>
            </a:extLst>
          </p:cNvPr>
          <p:cNvSpPr>
            <a:spLocks noGrp="1"/>
          </p:cNvSpPr>
          <p:nvPr>
            <p:ph idx="1"/>
          </p:nvPr>
        </p:nvSpPr>
        <p:spPr/>
        <p:txBody>
          <a:bodyPr>
            <a:normAutofit/>
          </a:bodyPr>
          <a:lstStyle/>
          <a:p>
            <a:r>
              <a:rPr lang="el-GR" dirty="0"/>
              <a:t>Οι οργανισμοί δημόσιοι ή ιδιωτικοί, μπορούν να προετοιμαστούν για τις απαιτήσεις διασφάλισης κριτηρίων  ESG, συμβουλευόμενοι, αρχικά, τους ανθρώπους, τις διαδικασίες και τους συνεργάτες που καθοδηγούν την οικονομική διασφάλιση τους και στη συνέχεια συμπληρώνοντας τυχόν κενά με νέους ρόλους, εργαλεία και εξωτερικές επαγγελματικές υπηρεσίες.</a:t>
            </a:r>
          </a:p>
        </p:txBody>
      </p:sp>
    </p:spTree>
    <p:extLst>
      <p:ext uri="{BB962C8B-B14F-4D97-AF65-F5344CB8AC3E}">
        <p14:creationId xmlns:p14="http://schemas.microsoft.com/office/powerpoint/2010/main" val="3960228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D56AC0-9293-4235-94D0-8A4CF5C510B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EC2660A-1FF6-4C1C-B292-3278784C00E9}"/>
              </a:ext>
            </a:extLst>
          </p:cNvPr>
          <p:cNvSpPr>
            <a:spLocks noGrp="1"/>
          </p:cNvSpPr>
          <p:nvPr>
            <p:ph idx="1"/>
          </p:nvPr>
        </p:nvSpPr>
        <p:spPr/>
        <p:txBody>
          <a:bodyPr/>
          <a:lstStyle/>
          <a:p>
            <a:r>
              <a:rPr lang="el-GR" dirty="0"/>
              <a:t>Οι δράσεις της ΑΜΚΕ </a:t>
            </a:r>
            <a:r>
              <a:rPr lang="en-US" dirty="0"/>
              <a:t>CULTURE FOR CLIMATE ACTIONS, </a:t>
            </a:r>
            <a:r>
              <a:rPr lang="el-GR" dirty="0"/>
              <a:t>πολιτισμός για το κλίμα δεν αφορούν απλώς την αλλαγή της συμπεριφοράς. Αξιοποιώντας τη δύναμη των διαφορετικών πολιτισμικών αξιών, της γνώσης, της αφήγησης, του σχεδιασμού, της δημιουργικότητας και της κληρονομιάς (απτής και άυλης), μπορούμε να αναπτύξουμε και να προωθήσουμε τις απαραίτητες ενέργειες για την αντιμετώπιση των κρίσεων του κλίματος και της βιοποικιλότητας. Ο πολιτισμός του κλίματος, ευελπιστούμε, να διαδραματίσει τον ξεχωριστό  ρόλο που ο πολιτισμικός τομέας μπορεί να παίξει στον αγώνα για πολιτισμική και περιβαλλοντική βιωσιμότητα κι αειφορία.</a:t>
            </a:r>
          </a:p>
        </p:txBody>
      </p:sp>
    </p:spTree>
    <p:extLst>
      <p:ext uri="{BB962C8B-B14F-4D97-AF65-F5344CB8AC3E}">
        <p14:creationId xmlns:p14="http://schemas.microsoft.com/office/powerpoint/2010/main" val="128673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A8A80-E79E-49A3-AC1B-F997E826E673}"/>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E039F540-B391-449A-B7C5-AD0F612AC90F}"/>
              </a:ext>
            </a:extLst>
          </p:cNvPr>
          <p:cNvSpPr>
            <a:spLocks noGrp="1"/>
          </p:cNvSpPr>
          <p:nvPr>
            <p:ph idx="1"/>
          </p:nvPr>
        </p:nvSpPr>
        <p:spPr/>
        <p:txBody>
          <a:bodyPr/>
          <a:lstStyle/>
          <a:p>
            <a:r>
              <a:rPr lang="el-GR" dirty="0"/>
              <a:t>Στον σύγχρονο κόσμο μας, συχνά καταλήγουμε να κρατάμε ιδέες, παράπονα ή την άποψή μας για τους άλλους. Κατά ειρωνικό τρόπο, όσο πιο σκληρά πράγματα κρατάμε από τα οποία κρυβόμαστε, τόσο λιγότερο αγαπητή γίνεται η ζωή μας. Όταν μοιραζόμαστε, τα πράγματα, γίνονται σαφώς καλύτερα.</a:t>
            </a:r>
          </a:p>
          <a:p>
            <a:r>
              <a:rPr lang="el-GR" dirty="0"/>
              <a:t>Όταν αντιλαμβανόμαστε ότι κάτι είναι βλαβερό ή βραχυπρόθεσμα επιζήμιο, μπορούμε απλώς να αποφασίσουμε να μην το κάνουμε ποτέ. Και όταν είμαστε σε θέση να κάνουμε κάτι το χρήσιμο ή κάτι σημαντικό, ίσως θα μπορούσαμε να το κάνουμε άμεσα, δηλαδή τώρα.</a:t>
            </a:r>
          </a:p>
        </p:txBody>
      </p:sp>
    </p:spTree>
    <p:extLst>
      <p:ext uri="{BB962C8B-B14F-4D97-AF65-F5344CB8AC3E}">
        <p14:creationId xmlns:p14="http://schemas.microsoft.com/office/powerpoint/2010/main" val="419221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1A7E7-FFCB-4BC7-B5B0-C2887E7B382C}"/>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E220FB98-6CE3-4B18-973A-F34C14E41A4B}"/>
              </a:ext>
            </a:extLst>
          </p:cNvPr>
          <p:cNvSpPr>
            <a:spLocks noGrp="1"/>
          </p:cNvSpPr>
          <p:nvPr>
            <p:ph idx="1"/>
          </p:nvPr>
        </p:nvSpPr>
        <p:spPr/>
        <p:txBody>
          <a:bodyPr>
            <a:normAutofit fontScale="92500" lnSpcReduction="10000"/>
          </a:bodyPr>
          <a:lstStyle/>
          <a:p>
            <a:r>
              <a:rPr lang="el-GR" dirty="0"/>
              <a:t>Μαθαίνω σημαίνει να γίνομαι ανίκανος στο δρόμο μου για το βέλτιστο. Σήμερα, αν υπάρχει κάτι που δεν το ξέρω, είναι σχεδόν σίγουρο ότι δεν έχω φροντίσει αρκετά ώστε να ενημερωθώ σχετικά με αυτό. Και θυμηθείτε, η χρήση του μυαλού είναι μεταδοτική. Μην περιμένετε να σας μολύνει κάποιος άλλος, γίνετε ο ίδιος φορέας. Γιατί, τελικά, δεν υπάρχει μεγαλύτερη σπατάλη από αυτή του να μην σκέφτεστε.</a:t>
            </a:r>
          </a:p>
          <a:p>
            <a:endParaRPr lang="el-GR" dirty="0"/>
          </a:p>
          <a:p>
            <a:r>
              <a:rPr lang="el-GR" dirty="0"/>
              <a:t>Σας ευχαριστώ  </a:t>
            </a:r>
          </a:p>
          <a:p>
            <a:r>
              <a:rPr lang="el-GR" dirty="0"/>
              <a:t>Δρ. Βύρων Πισσαλίδης</a:t>
            </a:r>
          </a:p>
          <a:p>
            <a:r>
              <a:rPr lang="el-GR" dirty="0"/>
              <a:t>CEO/Founder</a:t>
            </a:r>
          </a:p>
          <a:p>
            <a:r>
              <a:rPr lang="el-GR" dirty="0"/>
              <a:t>vyronpissalidis@gmail.com</a:t>
            </a:r>
          </a:p>
          <a:p>
            <a:r>
              <a:rPr lang="el-GR" dirty="0"/>
              <a:t>cultureforclimateactions.eu</a:t>
            </a:r>
          </a:p>
          <a:p>
            <a:endParaRPr lang="el-GR" dirty="0"/>
          </a:p>
        </p:txBody>
      </p:sp>
    </p:spTree>
    <p:extLst>
      <p:ext uri="{BB962C8B-B14F-4D97-AF65-F5344CB8AC3E}">
        <p14:creationId xmlns:p14="http://schemas.microsoft.com/office/powerpoint/2010/main" val="30774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84BD96-2DEB-4CE0-B6E1-87F5A12E7669}"/>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23E1E8BE-BE65-4DE7-91A6-FE915EBB14F6}"/>
              </a:ext>
            </a:extLst>
          </p:cNvPr>
          <p:cNvSpPr>
            <a:spLocks noGrp="1"/>
          </p:cNvSpPr>
          <p:nvPr>
            <p:ph idx="1"/>
          </p:nvPr>
        </p:nvSpPr>
        <p:spPr/>
        <p:txBody>
          <a:bodyPr/>
          <a:lstStyle/>
          <a:p>
            <a:r>
              <a:rPr lang="el-GR" dirty="0"/>
              <a:t>Να εκπαιδεύσουμε τους άλλους και να εκπαιδευτούμε κι εμείς περαιτέρω στην πολιτισμική βιωσιμότητα και αειφορία. Οφείλουμε να αναζητήσουμε  λύσεις που ενδεχομένως να βοηθήσουν στην ανάπλαση  περιοχών των κατεστραμμένων κλιματικών μας συστημάτων με ασφαλή και μόνιμο  τρόπο, ενισχύοντας παράλληλα την πολιτισμική  ικανότητα μας για να  αντιμετωπίσουμε την κλιματική κρίση.</a:t>
            </a:r>
          </a:p>
          <a:p>
            <a:r>
              <a:rPr lang="el-GR" dirty="0"/>
              <a:t>Μη ξεχνάτε ότι αυτό που είναι ή φαντάζει βιώσιμο δε δύναται πάντοτε να είναι και αειφόρο. </a:t>
            </a:r>
          </a:p>
          <a:p>
            <a:endParaRPr lang="el-GR" dirty="0"/>
          </a:p>
        </p:txBody>
      </p:sp>
    </p:spTree>
    <p:extLst>
      <p:ext uri="{BB962C8B-B14F-4D97-AF65-F5344CB8AC3E}">
        <p14:creationId xmlns:p14="http://schemas.microsoft.com/office/powerpoint/2010/main" val="257302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7E42E-24D4-4CE8-BC9E-EAA5FDB97285}"/>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3787B30A-B6F2-47AD-BAA5-09859BEC515E}"/>
              </a:ext>
            </a:extLst>
          </p:cNvPr>
          <p:cNvSpPr>
            <a:spLocks noGrp="1"/>
          </p:cNvSpPr>
          <p:nvPr>
            <p:ph idx="1"/>
          </p:nvPr>
        </p:nvSpPr>
        <p:spPr/>
        <p:txBody>
          <a:bodyPr>
            <a:normAutofit fontScale="77500" lnSpcReduction="20000"/>
          </a:bodyPr>
          <a:lstStyle/>
          <a:p>
            <a:r>
              <a:rPr lang="el-GR" dirty="0"/>
              <a:t>Στην αγγλική γλώσσα καθώς και στις περισσότερες ευρωπαϊκές γλώσσες αναφέρονται σε βιωσιμότητα και αειφορία με τον ίδιο όρο ως </a:t>
            </a:r>
            <a:r>
              <a:rPr lang="en-US" dirty="0"/>
              <a:t>Sustainability, </a:t>
            </a:r>
            <a:r>
              <a:rPr lang="en-US" dirty="0" err="1"/>
              <a:t>Sostenibilità</a:t>
            </a:r>
            <a:r>
              <a:rPr lang="en-US" dirty="0"/>
              <a:t>, </a:t>
            </a:r>
            <a:r>
              <a:rPr lang="el-GR" dirty="0"/>
              <a:t>κλπ.</a:t>
            </a:r>
          </a:p>
          <a:p>
            <a:r>
              <a:rPr lang="el-GR" dirty="0"/>
              <a:t>Στην ελληνική γλώσσα διαχωρίζουμε τη βιωσιμότητα από την αειφορία, και προτείνουμε τη μετάφραση του όρου βιωσιμότητα στην αγγλική γλώσσα ως </a:t>
            </a:r>
            <a:r>
              <a:rPr lang="en-US" dirty="0"/>
              <a:t>sustainability </a:t>
            </a:r>
            <a:r>
              <a:rPr lang="el-GR" dirty="0"/>
              <a:t>και τη μετάφραση αντίστοιχα του όρου αειφορία ως </a:t>
            </a:r>
            <a:r>
              <a:rPr lang="en-US" dirty="0"/>
              <a:t>aeiphoria (ever producing). </a:t>
            </a:r>
          </a:p>
          <a:p>
            <a:r>
              <a:rPr lang="en-US" dirty="0"/>
              <a:t>The word “Aeiphoria” is Greek and has the same root as euphoria. It means to live and grow sustainably (</a:t>
            </a:r>
            <a:r>
              <a:rPr lang="el-GR" dirty="0" err="1"/>
              <a:t>αει</a:t>
            </a:r>
            <a:r>
              <a:rPr lang="el-GR" dirty="0"/>
              <a:t> = </a:t>
            </a:r>
            <a:r>
              <a:rPr lang="en-US" dirty="0"/>
              <a:t>forever / </a:t>
            </a:r>
            <a:r>
              <a:rPr lang="el-GR" dirty="0"/>
              <a:t>ευ = </a:t>
            </a:r>
            <a:r>
              <a:rPr lang="en-US" dirty="0"/>
              <a:t>well”).</a:t>
            </a:r>
          </a:p>
          <a:p>
            <a:r>
              <a:rPr lang="en-US" dirty="0"/>
              <a:t>Aeiphoria is not the same with sustainability</a:t>
            </a:r>
          </a:p>
          <a:p>
            <a:r>
              <a:rPr lang="en-US" dirty="0"/>
              <a:t>Urban dictionary by World of words ( </a:t>
            </a:r>
            <a:r>
              <a:rPr lang="en-US" dirty="0" err="1"/>
              <a:t>vyronpissalidis</a:t>
            </a:r>
            <a:r>
              <a:rPr lang="en-US" dirty="0"/>
              <a:t>) September 26, 2023</a:t>
            </a:r>
          </a:p>
          <a:p>
            <a:r>
              <a:rPr lang="en-US" dirty="0"/>
              <a:t>* </a:t>
            </a:r>
            <a:r>
              <a:rPr lang="en-US" dirty="0" err="1"/>
              <a:t>Aeiphorous</a:t>
            </a:r>
            <a:r>
              <a:rPr lang="en-US" dirty="0"/>
              <a:t> synonyms: ever producing.</a:t>
            </a:r>
          </a:p>
          <a:p>
            <a:r>
              <a:rPr lang="en-US" dirty="0"/>
              <a:t>Something that is sustainable could be </a:t>
            </a:r>
            <a:r>
              <a:rPr lang="en-US" dirty="0" err="1"/>
              <a:t>aeiphorous</a:t>
            </a:r>
            <a:r>
              <a:rPr lang="en-US" dirty="0"/>
              <a:t> and not the opposite.</a:t>
            </a:r>
          </a:p>
          <a:p>
            <a:r>
              <a:rPr lang="en-US" dirty="0"/>
              <a:t>A plantation can be sustainable but not </a:t>
            </a:r>
            <a:r>
              <a:rPr lang="en-US" dirty="0" err="1"/>
              <a:t>aeiphorous</a:t>
            </a:r>
            <a:endParaRPr lang="en-US" dirty="0"/>
          </a:p>
          <a:p>
            <a:r>
              <a:rPr lang="en-US" dirty="0"/>
              <a:t>Urban dictionary (</a:t>
            </a:r>
            <a:r>
              <a:rPr lang="en-US" dirty="0" err="1"/>
              <a:t>vyronpissalidis</a:t>
            </a:r>
            <a:r>
              <a:rPr lang="en-US" dirty="0"/>
              <a:t>) by World of words September 28, 2023</a:t>
            </a:r>
          </a:p>
          <a:p>
            <a:endParaRPr lang="el-GR" dirty="0"/>
          </a:p>
        </p:txBody>
      </p:sp>
    </p:spTree>
    <p:extLst>
      <p:ext uri="{BB962C8B-B14F-4D97-AF65-F5344CB8AC3E}">
        <p14:creationId xmlns:p14="http://schemas.microsoft.com/office/powerpoint/2010/main" val="211340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6F6546-AC93-4706-AA9B-4714DCC0BD9A}"/>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B0684668-F87F-4D98-8C46-ABE5774EF84B}"/>
              </a:ext>
            </a:extLst>
          </p:cNvPr>
          <p:cNvSpPr>
            <a:spLocks noGrp="1"/>
          </p:cNvSpPr>
          <p:nvPr>
            <p:ph idx="1"/>
          </p:nvPr>
        </p:nvSpPr>
        <p:spPr/>
        <p:txBody>
          <a:bodyPr/>
          <a:lstStyle/>
          <a:p>
            <a:r>
              <a:rPr lang="el-GR" dirty="0"/>
              <a:t>Η υπερθέρμανση του πλανήτη ως αποτέλεσμα της ανθρώπινης δραστηριότητας έχει τεράστιες και μη αναστρέψιμες επιπτώσεις στο περιβάλλον μας και αναμφισβήτητα στην οικονομία στο σύνολο της. Η κλιματική αλλαγή αναμφίβολα μας επηρεάζει όλους, ωστόσο οι φτωχότερες χώρες του κόσμου, που ήδη ζουν σε επισφαλή περιβάλλοντα,  θα πληγούν περισσότερο. Η άνοδος της στάθμης της θάλασσας και τα ακραία καιρικά φαινόμενα θα είναι καταστροφικά για όσους ζουν σε εδάφη ή σε πόλεις  που είναι επιρρεπείς σε ξηρασία ή πλημμύρες, οδηγώντας τεράστιους αριθμούς ανθρώπων σε κινητικότητα, δηλαδή σε κλιματική μετανάστευση. </a:t>
            </a:r>
          </a:p>
          <a:p>
            <a:endParaRPr lang="el-GR" dirty="0"/>
          </a:p>
        </p:txBody>
      </p:sp>
    </p:spTree>
    <p:extLst>
      <p:ext uri="{BB962C8B-B14F-4D97-AF65-F5344CB8AC3E}">
        <p14:creationId xmlns:p14="http://schemas.microsoft.com/office/powerpoint/2010/main" val="397230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C524F9-866C-4810-A0FE-5FEDA430C148}"/>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9A9A993E-8903-413B-B079-17BD2C51678E}"/>
              </a:ext>
            </a:extLst>
          </p:cNvPr>
          <p:cNvSpPr>
            <a:spLocks noGrp="1"/>
          </p:cNvSpPr>
          <p:nvPr>
            <p:ph idx="1"/>
          </p:nvPr>
        </p:nvSpPr>
        <p:spPr/>
        <p:txBody>
          <a:bodyPr/>
          <a:lstStyle/>
          <a:p>
            <a:r>
              <a:rPr lang="el-GR" dirty="0"/>
              <a:t>«Υπάρχει ελπίδα εάν η ανθρωπότητα μπορεί να δημιουργήσει κουλτούρες βιωσιμότητας, συγκεκριμένα, πολιτισμούς που αναδεικνύουν και ανταμείβουν τις ιδέες και τις πρακτικές που συμβάλλουν στη μείωση των περιβαλλοντικών μας επιπτώσεων διατηρώντας παράλληλα την παγκόσμια ανθρώπινη ευημερία» Yoshisa </a:t>
            </a:r>
            <a:r>
              <a:rPr lang="el-GR" dirty="0" err="1"/>
              <a:t>Kashima</a:t>
            </a:r>
            <a:r>
              <a:rPr lang="el-GR" dirty="0"/>
              <a:t>.</a:t>
            </a:r>
          </a:p>
          <a:p>
            <a:endParaRPr lang="el-GR" dirty="0"/>
          </a:p>
          <a:p>
            <a:r>
              <a:rPr lang="el-GR" dirty="0"/>
              <a:t>«Η ευημερία των ανθρώπων είναι ο ουσιαστικός μονόδρομός τους, σε μια ανασύσταση των στερεοτύπων της ζωής». Δρ. Βύρων Πισσαλίδης.</a:t>
            </a:r>
          </a:p>
          <a:p>
            <a:endParaRPr lang="el-GR" dirty="0"/>
          </a:p>
        </p:txBody>
      </p:sp>
    </p:spTree>
    <p:extLst>
      <p:ext uri="{BB962C8B-B14F-4D97-AF65-F5344CB8AC3E}">
        <p14:creationId xmlns:p14="http://schemas.microsoft.com/office/powerpoint/2010/main" val="177078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7CF59-6BAE-4E66-8924-AE633EE5CE38}"/>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2F45C545-5601-4864-851C-1E442971BC9E}"/>
              </a:ext>
            </a:extLst>
          </p:cNvPr>
          <p:cNvSpPr>
            <a:spLocks noGrp="1"/>
          </p:cNvSpPr>
          <p:nvPr>
            <p:ph idx="1"/>
          </p:nvPr>
        </p:nvSpPr>
        <p:spPr/>
        <p:txBody>
          <a:bodyPr>
            <a:normAutofit lnSpcReduction="10000"/>
          </a:bodyPr>
          <a:lstStyle/>
          <a:p>
            <a:r>
              <a:rPr lang="el-GR" dirty="0"/>
              <a:t>Η μοίρα του καφέ και του κρασιού</a:t>
            </a:r>
          </a:p>
          <a:p>
            <a:endParaRPr lang="el-GR" dirty="0"/>
          </a:p>
          <a:p>
            <a:r>
              <a:rPr lang="el-GR" dirty="0"/>
              <a:t>Πρέπει να μπει ένα «φρένο» στην κλιματική αλλαγή: Κινδυνεύουν τόσο ο καφές όσο και το κρασί. Ο καφές χρειάζεται ένα σταθερό κλίμα, με δροσερές νύχτες και ζεστές ημέρες. Αν ο πλανήτης θερμανθεί κατά δύο βαθμούς Κελσίου μέχρι το 2050, οι μισές από τις περιοχές που καλλιεργούν καφέ δεν θα είναι πλέον κατάλληλες. «Δεν ξέρω τι σημαίνει ζωή χωρίς καφέ»!  Ομοίως, το κρασί υποφέρει όταν ο καιρός είναι ασταθής, όπως συμβαίνει με την κλιματική αλλαγή.  Οι αμπελουργοί στην εμβληματική περιοχή της Καμπανίας, στη Γαλλία, έχουν αγοράσει γη στην Αγγλία για να προετοιμαστούν για την παραγωγή κρασιού στο μέλλον, καθώς οι περιοχές στη Γαλλία γίνονται υπερβολικά θερμές για ορισμένες ποικιλίες.</a:t>
            </a:r>
          </a:p>
          <a:p>
            <a:endParaRPr lang="el-GR" dirty="0"/>
          </a:p>
        </p:txBody>
      </p:sp>
    </p:spTree>
    <p:extLst>
      <p:ext uri="{BB962C8B-B14F-4D97-AF65-F5344CB8AC3E}">
        <p14:creationId xmlns:p14="http://schemas.microsoft.com/office/powerpoint/2010/main" val="152876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D33617-831B-4B4E-A404-885A201DA260}"/>
              </a:ext>
            </a:extLst>
          </p:cNvPr>
          <p:cNvSpPr>
            <a:spLocks noGrp="1"/>
          </p:cNvSpPr>
          <p:nvPr>
            <p:ph type="title"/>
          </p:nvPr>
        </p:nvSpPr>
        <p:spPr/>
        <p:txBody>
          <a:bodyPr/>
          <a:lstStyle/>
          <a:p>
            <a:r>
              <a:rPr lang="el-GR" dirty="0"/>
              <a:t>Εφαρμογή κριτηρίων ESG με στόχο τη βιωσιμότητα και την αειφορία</a:t>
            </a:r>
          </a:p>
        </p:txBody>
      </p:sp>
      <p:sp>
        <p:nvSpPr>
          <p:cNvPr id="3" name="Θέση περιεχομένου 2">
            <a:extLst>
              <a:ext uri="{FF2B5EF4-FFF2-40B4-BE49-F238E27FC236}">
                <a16:creationId xmlns:a16="http://schemas.microsoft.com/office/drawing/2014/main" id="{4F96C625-ECFB-4576-8D2C-5BACDCAB797A}"/>
              </a:ext>
            </a:extLst>
          </p:cNvPr>
          <p:cNvSpPr>
            <a:spLocks noGrp="1"/>
          </p:cNvSpPr>
          <p:nvPr>
            <p:ph idx="1"/>
          </p:nvPr>
        </p:nvSpPr>
        <p:spPr/>
        <p:txBody>
          <a:bodyPr>
            <a:normAutofit lnSpcReduction="10000"/>
          </a:bodyPr>
          <a:lstStyle/>
          <a:p>
            <a:r>
              <a:rPr lang="el-GR" dirty="0"/>
              <a:t>“</a:t>
            </a:r>
            <a:r>
              <a:rPr lang="el-GR" dirty="0" err="1"/>
              <a:t>Culture</a:t>
            </a:r>
            <a:r>
              <a:rPr lang="el-GR" dirty="0"/>
              <a:t> </a:t>
            </a:r>
            <a:r>
              <a:rPr lang="el-GR" dirty="0" err="1"/>
              <a:t>eats</a:t>
            </a:r>
            <a:r>
              <a:rPr lang="el-GR" dirty="0"/>
              <a:t> </a:t>
            </a:r>
            <a:r>
              <a:rPr lang="el-GR" dirty="0" err="1"/>
              <a:t>strategy</a:t>
            </a:r>
            <a:r>
              <a:rPr lang="el-GR" dirty="0"/>
              <a:t> for </a:t>
            </a:r>
            <a:r>
              <a:rPr lang="el-GR" dirty="0" err="1"/>
              <a:t>breakfast</a:t>
            </a:r>
            <a:r>
              <a:rPr lang="el-GR" dirty="0"/>
              <a:t>”, </a:t>
            </a:r>
            <a:r>
              <a:rPr lang="el-GR" dirty="0" err="1"/>
              <a:t>Peter</a:t>
            </a:r>
            <a:r>
              <a:rPr lang="el-GR" dirty="0"/>
              <a:t> </a:t>
            </a:r>
            <a:r>
              <a:rPr lang="el-GR" dirty="0" err="1"/>
              <a:t>Drucker</a:t>
            </a:r>
            <a:endParaRPr lang="el-GR" dirty="0"/>
          </a:p>
          <a:p>
            <a:r>
              <a:rPr lang="el-GR" dirty="0"/>
              <a:t>O γκουρού της οικονομίας, </a:t>
            </a:r>
            <a:r>
              <a:rPr lang="el-GR" dirty="0" err="1"/>
              <a:t>Peter</a:t>
            </a:r>
            <a:r>
              <a:rPr lang="el-GR" dirty="0"/>
              <a:t> </a:t>
            </a:r>
            <a:r>
              <a:rPr lang="el-GR" dirty="0" err="1"/>
              <a:t>Drucker</a:t>
            </a:r>
            <a:r>
              <a:rPr lang="el-GR" dirty="0"/>
              <a:t> έγραψε περίφημα: « Ο πολιτισμός έχει τη στρατηγική για πρωινό» σχετικά με τη βελτίωση της απόδοσης μίας εταιρίας, ενός οργανισμού. Είναι ένα ρητό που θα θέλαμε να υιοθετήσει το συνολικό κίνημα για το κλίμα, μία κίνηση που ενδεχομένως και να το σώσει.</a:t>
            </a:r>
          </a:p>
          <a:p>
            <a:r>
              <a:rPr lang="el-GR" dirty="0"/>
              <a:t>Δισεκατομμύρια δολάρια επενδύονται στην πράσινη τεχνολογία, εκατομμύρια κυβερνητικές ώρες εργασίας και απίστευτος αριθμός εργαζομένων αναλώνονται στις πολιτικές για το περιβάλλον. Διαθέτουμε βιβλιοθήκες γεμάτες από βιβλία για την επιστήμη και την οικονομία της κλιματικής δράσης αλλά ούτε ένα μικρό κομμάτι αυτής της τεράστιας στρατηγικής αντιμετώπισης του περιβάλλοντος αναφέρεται στον πολιτισμό. Τουλάχιστον μέχρι τώρα…</a:t>
            </a:r>
          </a:p>
          <a:p>
            <a:endParaRPr lang="el-GR" dirty="0"/>
          </a:p>
        </p:txBody>
      </p:sp>
    </p:spTree>
    <p:extLst>
      <p:ext uri="{BB962C8B-B14F-4D97-AF65-F5344CB8AC3E}">
        <p14:creationId xmlns:p14="http://schemas.microsoft.com/office/powerpoint/2010/main" val="233923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465</TotalTime>
  <Words>3532</Words>
  <Application>Microsoft Office PowerPoint</Application>
  <PresentationFormat>Ευρεία οθόνη</PresentationFormat>
  <Paragraphs>120</Paragraphs>
  <Slides>35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Century Gothic</vt:lpstr>
      <vt:lpstr>Wingdings 3</vt:lpstr>
      <vt:lpstr>Ιόν</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Εφαρμογή κριτηρίων ESG με στόχο τη βιωσιμότητα και την αειφορία</vt:lpstr>
      <vt:lpstr>Παρουσίαση του PowerPoint</vt:lpstr>
      <vt:lpstr>Εφαρμογή κριτηρίων ESG με στόχο τη βιωσιμότητα και την αειφορία</vt:lpstr>
      <vt:lpstr>Εφαρμογή κριτηρίων ESG με στόχο τη βιωσιμότητα και την αειφορία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dc:title>
  <dc:creator>User</dc:creator>
  <cp:lastModifiedBy>User</cp:lastModifiedBy>
  <cp:revision>33</cp:revision>
  <dcterms:created xsi:type="dcterms:W3CDTF">2024-03-19T09:32:16Z</dcterms:created>
  <dcterms:modified xsi:type="dcterms:W3CDTF">2024-04-07T17:01:03Z</dcterms:modified>
</cp:coreProperties>
</file>