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7137" autoAdjust="0"/>
    <p:restoredTop sz="94660"/>
  </p:normalViewPr>
  <p:slideViewPr>
    <p:cSldViewPr snapToGrid="0">
      <p:cViewPr varScale="1">
        <p:scale>
          <a:sx n="63" d="100"/>
          <a:sy n="63" d="100"/>
        </p:scale>
        <p:origin x="110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1524000" y="1122363"/>
            <a:ext cx="9144000" cy="2387600"/>
          </a:xfrm>
        </p:spPr>
        <p:txBody>
          <a:bodyPr anchor="b"/>
          <a:lstStyle>
            <a:lvl1pPr algn="ctr">
              <a:defRPr sz="6000"/>
            </a:lvl1pPr>
          </a:lstStyle>
          <a:p>
            <a:r>
              <a:rPr lang="sv-SE"/>
              <a:t>Klicka här för att ändra format</a:t>
            </a:r>
          </a:p>
        </p:txBody>
      </p:sp>
      <p:sp>
        <p:nvSpPr>
          <p:cNvPr id="3" name="Underrubri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format på underrubrik i bakgrunden</a:t>
            </a:r>
          </a:p>
        </p:txBody>
      </p:sp>
      <p:sp>
        <p:nvSpPr>
          <p:cNvPr id="4" name="Platshållare för datum 3"/>
          <p:cNvSpPr>
            <a:spLocks noGrp="1"/>
          </p:cNvSpPr>
          <p:nvPr>
            <p:ph type="dt" sz="half" idx="10"/>
          </p:nvPr>
        </p:nvSpPr>
        <p:spPr/>
        <p:txBody>
          <a:bodyPr/>
          <a:lstStyle/>
          <a:p>
            <a:fld id="{D1F7355C-8CF3-487F-B3EA-FEBA3051655A}" type="datetimeFigureOut">
              <a:rPr lang="sv-SE" smtClean="0"/>
              <a:t>2026-04-27</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9FC15596-BC55-40AE-82CC-A36D1D7DB7EF}" type="slidenum">
              <a:rPr lang="sv-SE" smtClean="0"/>
              <a:t>‹nr.›</a:t>
            </a:fld>
            <a:endParaRPr lang="sv-SE"/>
          </a:p>
        </p:txBody>
      </p:sp>
    </p:spTree>
    <p:extLst>
      <p:ext uri="{BB962C8B-B14F-4D97-AF65-F5344CB8AC3E}">
        <p14:creationId xmlns:p14="http://schemas.microsoft.com/office/powerpoint/2010/main" val="14927501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lodrät text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fld id="{D1F7355C-8CF3-487F-B3EA-FEBA3051655A}" type="datetimeFigureOut">
              <a:rPr lang="sv-SE" smtClean="0"/>
              <a:t>2026-04-27</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9FC15596-BC55-40AE-82CC-A36D1D7DB7EF}" type="slidenum">
              <a:rPr lang="sv-SE" smtClean="0"/>
              <a:t>‹nr.›</a:t>
            </a:fld>
            <a:endParaRPr lang="sv-SE"/>
          </a:p>
        </p:txBody>
      </p:sp>
    </p:spTree>
    <p:extLst>
      <p:ext uri="{BB962C8B-B14F-4D97-AF65-F5344CB8AC3E}">
        <p14:creationId xmlns:p14="http://schemas.microsoft.com/office/powerpoint/2010/main" val="658194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8724900" y="365125"/>
            <a:ext cx="2628900" cy="5811838"/>
          </a:xfrm>
        </p:spPr>
        <p:txBody>
          <a:bodyPr vert="eaVert"/>
          <a:lstStyle/>
          <a:p>
            <a:r>
              <a:rPr lang="sv-SE"/>
              <a:t>Klicka här för att ändra format</a:t>
            </a:r>
          </a:p>
        </p:txBody>
      </p:sp>
      <p:sp>
        <p:nvSpPr>
          <p:cNvPr id="3" name="Platshållare för lodrät text 2"/>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fld id="{D1F7355C-8CF3-487F-B3EA-FEBA3051655A}" type="datetimeFigureOut">
              <a:rPr lang="sv-SE" smtClean="0"/>
              <a:t>2026-04-27</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9FC15596-BC55-40AE-82CC-A36D1D7DB7EF}" type="slidenum">
              <a:rPr lang="sv-SE" smtClean="0"/>
              <a:t>‹nr.›</a:t>
            </a:fld>
            <a:endParaRPr lang="sv-SE"/>
          </a:p>
        </p:txBody>
      </p:sp>
    </p:spTree>
    <p:extLst>
      <p:ext uri="{BB962C8B-B14F-4D97-AF65-F5344CB8AC3E}">
        <p14:creationId xmlns:p14="http://schemas.microsoft.com/office/powerpoint/2010/main" val="9397126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fld id="{D1F7355C-8CF3-487F-B3EA-FEBA3051655A}" type="datetimeFigureOut">
              <a:rPr lang="sv-SE" smtClean="0"/>
              <a:t>2026-04-27</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9FC15596-BC55-40AE-82CC-A36D1D7DB7EF}" type="slidenum">
              <a:rPr lang="sv-SE" smtClean="0"/>
              <a:t>‹nr.›</a:t>
            </a:fld>
            <a:endParaRPr lang="sv-SE"/>
          </a:p>
        </p:txBody>
      </p:sp>
    </p:spTree>
    <p:extLst>
      <p:ext uri="{BB962C8B-B14F-4D97-AF65-F5344CB8AC3E}">
        <p14:creationId xmlns:p14="http://schemas.microsoft.com/office/powerpoint/2010/main" val="33665972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831850" y="1709738"/>
            <a:ext cx="10515600" cy="2852737"/>
          </a:xfrm>
        </p:spPr>
        <p:txBody>
          <a:bodyPr anchor="b"/>
          <a:lstStyle>
            <a:lvl1pPr>
              <a:defRPr sz="6000"/>
            </a:lvl1pPr>
          </a:lstStyle>
          <a:p>
            <a:r>
              <a:rPr lang="sv-SE"/>
              <a:t>Klicka här för att ändra format</a:t>
            </a:r>
          </a:p>
        </p:txBody>
      </p:sp>
      <p:sp>
        <p:nvSpPr>
          <p:cNvPr id="3" name="Platshållare för tex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Platshållare för datum 3"/>
          <p:cNvSpPr>
            <a:spLocks noGrp="1"/>
          </p:cNvSpPr>
          <p:nvPr>
            <p:ph type="dt" sz="half" idx="10"/>
          </p:nvPr>
        </p:nvSpPr>
        <p:spPr/>
        <p:txBody>
          <a:bodyPr/>
          <a:lstStyle/>
          <a:p>
            <a:fld id="{D1F7355C-8CF3-487F-B3EA-FEBA3051655A}" type="datetimeFigureOut">
              <a:rPr lang="sv-SE" smtClean="0"/>
              <a:t>2026-04-27</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9FC15596-BC55-40AE-82CC-A36D1D7DB7EF}" type="slidenum">
              <a:rPr lang="sv-SE" smtClean="0"/>
              <a:t>‹nr.›</a:t>
            </a:fld>
            <a:endParaRPr lang="sv-SE"/>
          </a:p>
        </p:txBody>
      </p:sp>
    </p:spTree>
    <p:extLst>
      <p:ext uri="{BB962C8B-B14F-4D97-AF65-F5344CB8AC3E}">
        <p14:creationId xmlns:p14="http://schemas.microsoft.com/office/powerpoint/2010/main" val="10259380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p:cNvSpPr>
            <a:spLocks noGrp="1"/>
          </p:cNvSpPr>
          <p:nvPr>
            <p:ph type="dt" sz="half" idx="10"/>
          </p:nvPr>
        </p:nvSpPr>
        <p:spPr/>
        <p:txBody>
          <a:bodyPr/>
          <a:lstStyle/>
          <a:p>
            <a:fld id="{D1F7355C-8CF3-487F-B3EA-FEBA3051655A}" type="datetimeFigureOut">
              <a:rPr lang="sv-SE" smtClean="0"/>
              <a:t>2026-04-27</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9FC15596-BC55-40AE-82CC-A36D1D7DB7EF}" type="slidenum">
              <a:rPr lang="sv-SE" smtClean="0"/>
              <a:t>‹nr.›</a:t>
            </a:fld>
            <a:endParaRPr lang="sv-SE"/>
          </a:p>
        </p:txBody>
      </p:sp>
    </p:spTree>
    <p:extLst>
      <p:ext uri="{BB962C8B-B14F-4D97-AF65-F5344CB8AC3E}">
        <p14:creationId xmlns:p14="http://schemas.microsoft.com/office/powerpoint/2010/main" val="7740290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839788" y="365125"/>
            <a:ext cx="10515600" cy="1325563"/>
          </a:xfrm>
        </p:spPr>
        <p:txBody>
          <a:bodyPr/>
          <a:lstStyle/>
          <a:p>
            <a:r>
              <a:rPr lang="sv-SE"/>
              <a:t>Klicka här för att ändra format</a:t>
            </a:r>
          </a:p>
        </p:txBody>
      </p:sp>
      <p:sp>
        <p:nvSpPr>
          <p:cNvPr id="3" name="Platshållare för tex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p:cNvSpPr>
            <a:spLocks noGrp="1"/>
          </p:cNvSpPr>
          <p:nvPr>
            <p:ph type="dt" sz="half" idx="10"/>
          </p:nvPr>
        </p:nvSpPr>
        <p:spPr/>
        <p:txBody>
          <a:bodyPr/>
          <a:lstStyle/>
          <a:p>
            <a:fld id="{D1F7355C-8CF3-487F-B3EA-FEBA3051655A}" type="datetimeFigureOut">
              <a:rPr lang="sv-SE" smtClean="0"/>
              <a:t>2026-04-27</a:t>
            </a:fld>
            <a:endParaRPr lang="sv-SE"/>
          </a:p>
        </p:txBody>
      </p:sp>
      <p:sp>
        <p:nvSpPr>
          <p:cNvPr id="8" name="Platshållare för sidfot 7"/>
          <p:cNvSpPr>
            <a:spLocks noGrp="1"/>
          </p:cNvSpPr>
          <p:nvPr>
            <p:ph type="ftr" sz="quarter" idx="11"/>
          </p:nvPr>
        </p:nvSpPr>
        <p:spPr/>
        <p:txBody>
          <a:bodyPr/>
          <a:lstStyle/>
          <a:p>
            <a:endParaRPr lang="sv-SE"/>
          </a:p>
        </p:txBody>
      </p:sp>
      <p:sp>
        <p:nvSpPr>
          <p:cNvPr id="9" name="Platshållare för bildnummer 8"/>
          <p:cNvSpPr>
            <a:spLocks noGrp="1"/>
          </p:cNvSpPr>
          <p:nvPr>
            <p:ph type="sldNum" sz="quarter" idx="12"/>
          </p:nvPr>
        </p:nvSpPr>
        <p:spPr/>
        <p:txBody>
          <a:bodyPr/>
          <a:lstStyle/>
          <a:p>
            <a:fld id="{9FC15596-BC55-40AE-82CC-A36D1D7DB7EF}" type="slidenum">
              <a:rPr lang="sv-SE" smtClean="0"/>
              <a:t>‹nr.›</a:t>
            </a:fld>
            <a:endParaRPr lang="sv-SE"/>
          </a:p>
        </p:txBody>
      </p:sp>
    </p:spTree>
    <p:extLst>
      <p:ext uri="{BB962C8B-B14F-4D97-AF65-F5344CB8AC3E}">
        <p14:creationId xmlns:p14="http://schemas.microsoft.com/office/powerpoint/2010/main" val="28737253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datum 2"/>
          <p:cNvSpPr>
            <a:spLocks noGrp="1"/>
          </p:cNvSpPr>
          <p:nvPr>
            <p:ph type="dt" sz="half" idx="10"/>
          </p:nvPr>
        </p:nvSpPr>
        <p:spPr/>
        <p:txBody>
          <a:bodyPr/>
          <a:lstStyle/>
          <a:p>
            <a:fld id="{D1F7355C-8CF3-487F-B3EA-FEBA3051655A}" type="datetimeFigureOut">
              <a:rPr lang="sv-SE" smtClean="0"/>
              <a:t>2026-04-27</a:t>
            </a:fld>
            <a:endParaRPr lang="sv-SE"/>
          </a:p>
        </p:txBody>
      </p:sp>
      <p:sp>
        <p:nvSpPr>
          <p:cNvPr id="4" name="Platshållare för sidfot 3"/>
          <p:cNvSpPr>
            <a:spLocks noGrp="1"/>
          </p:cNvSpPr>
          <p:nvPr>
            <p:ph type="ftr" sz="quarter" idx="11"/>
          </p:nvPr>
        </p:nvSpPr>
        <p:spPr/>
        <p:txBody>
          <a:bodyPr/>
          <a:lstStyle/>
          <a:p>
            <a:endParaRPr lang="sv-SE"/>
          </a:p>
        </p:txBody>
      </p:sp>
      <p:sp>
        <p:nvSpPr>
          <p:cNvPr id="5" name="Platshållare för bildnummer 4"/>
          <p:cNvSpPr>
            <a:spLocks noGrp="1"/>
          </p:cNvSpPr>
          <p:nvPr>
            <p:ph type="sldNum" sz="quarter" idx="12"/>
          </p:nvPr>
        </p:nvSpPr>
        <p:spPr/>
        <p:txBody>
          <a:bodyPr/>
          <a:lstStyle/>
          <a:p>
            <a:fld id="{9FC15596-BC55-40AE-82CC-A36D1D7DB7EF}" type="slidenum">
              <a:rPr lang="sv-SE" smtClean="0"/>
              <a:t>‹nr.›</a:t>
            </a:fld>
            <a:endParaRPr lang="sv-SE"/>
          </a:p>
        </p:txBody>
      </p:sp>
    </p:spTree>
    <p:extLst>
      <p:ext uri="{BB962C8B-B14F-4D97-AF65-F5344CB8AC3E}">
        <p14:creationId xmlns:p14="http://schemas.microsoft.com/office/powerpoint/2010/main" val="24023151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D1F7355C-8CF3-487F-B3EA-FEBA3051655A}" type="datetimeFigureOut">
              <a:rPr lang="sv-SE" smtClean="0"/>
              <a:t>2026-04-27</a:t>
            </a:fld>
            <a:endParaRPr lang="sv-SE"/>
          </a:p>
        </p:txBody>
      </p:sp>
      <p:sp>
        <p:nvSpPr>
          <p:cNvPr id="3" name="Platshållare för sidfot 2"/>
          <p:cNvSpPr>
            <a:spLocks noGrp="1"/>
          </p:cNvSpPr>
          <p:nvPr>
            <p:ph type="ftr" sz="quarter" idx="11"/>
          </p:nvPr>
        </p:nvSpPr>
        <p:spPr/>
        <p:txBody>
          <a:bodyPr/>
          <a:lstStyle/>
          <a:p>
            <a:endParaRPr lang="sv-SE"/>
          </a:p>
        </p:txBody>
      </p:sp>
      <p:sp>
        <p:nvSpPr>
          <p:cNvPr id="4" name="Platshållare för bildnummer 3"/>
          <p:cNvSpPr>
            <a:spLocks noGrp="1"/>
          </p:cNvSpPr>
          <p:nvPr>
            <p:ph type="sldNum" sz="quarter" idx="12"/>
          </p:nvPr>
        </p:nvSpPr>
        <p:spPr/>
        <p:txBody>
          <a:bodyPr/>
          <a:lstStyle/>
          <a:p>
            <a:fld id="{9FC15596-BC55-40AE-82CC-A36D1D7DB7EF}" type="slidenum">
              <a:rPr lang="sv-SE" smtClean="0"/>
              <a:t>‹nr.›</a:t>
            </a:fld>
            <a:endParaRPr lang="sv-SE"/>
          </a:p>
        </p:txBody>
      </p:sp>
    </p:spTree>
    <p:extLst>
      <p:ext uri="{BB962C8B-B14F-4D97-AF65-F5344CB8AC3E}">
        <p14:creationId xmlns:p14="http://schemas.microsoft.com/office/powerpoint/2010/main" val="16049241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839788" y="457200"/>
            <a:ext cx="3932237" cy="1600200"/>
          </a:xfrm>
        </p:spPr>
        <p:txBody>
          <a:bodyPr anchor="b"/>
          <a:lstStyle>
            <a:lvl1pPr>
              <a:defRPr sz="3200"/>
            </a:lvl1pPr>
          </a:lstStyle>
          <a:p>
            <a:r>
              <a:rPr lang="sv-SE"/>
              <a:t>Klicka här för att ändra format</a:t>
            </a:r>
          </a:p>
        </p:txBody>
      </p:sp>
      <p:sp>
        <p:nvSpPr>
          <p:cNvPr id="3" name="Platshållare för innehåll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p:cNvSpPr>
            <a:spLocks noGrp="1"/>
          </p:cNvSpPr>
          <p:nvPr>
            <p:ph type="dt" sz="half" idx="10"/>
          </p:nvPr>
        </p:nvSpPr>
        <p:spPr/>
        <p:txBody>
          <a:bodyPr/>
          <a:lstStyle/>
          <a:p>
            <a:fld id="{D1F7355C-8CF3-487F-B3EA-FEBA3051655A}" type="datetimeFigureOut">
              <a:rPr lang="sv-SE" smtClean="0"/>
              <a:t>2026-04-27</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9FC15596-BC55-40AE-82CC-A36D1D7DB7EF}" type="slidenum">
              <a:rPr lang="sv-SE" smtClean="0"/>
              <a:t>‹nr.›</a:t>
            </a:fld>
            <a:endParaRPr lang="sv-SE"/>
          </a:p>
        </p:txBody>
      </p:sp>
    </p:spTree>
    <p:extLst>
      <p:ext uri="{BB962C8B-B14F-4D97-AF65-F5344CB8AC3E}">
        <p14:creationId xmlns:p14="http://schemas.microsoft.com/office/powerpoint/2010/main" val="41252037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839788" y="457200"/>
            <a:ext cx="3932237" cy="1600200"/>
          </a:xfrm>
        </p:spPr>
        <p:txBody>
          <a:bodyPr anchor="b"/>
          <a:lstStyle>
            <a:lvl1pPr>
              <a:defRPr sz="3200"/>
            </a:lvl1pPr>
          </a:lstStyle>
          <a:p>
            <a:r>
              <a:rPr lang="sv-SE"/>
              <a:t>Klicka här för att ändra format</a:t>
            </a:r>
          </a:p>
        </p:txBody>
      </p:sp>
      <p:sp>
        <p:nvSpPr>
          <p:cNvPr id="3" name="Platshållare för bild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p:cNvSpPr>
            <a:spLocks noGrp="1"/>
          </p:cNvSpPr>
          <p:nvPr>
            <p:ph type="dt" sz="half" idx="10"/>
          </p:nvPr>
        </p:nvSpPr>
        <p:spPr/>
        <p:txBody>
          <a:bodyPr/>
          <a:lstStyle/>
          <a:p>
            <a:fld id="{D1F7355C-8CF3-487F-B3EA-FEBA3051655A}" type="datetimeFigureOut">
              <a:rPr lang="sv-SE" smtClean="0"/>
              <a:t>2026-04-27</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9FC15596-BC55-40AE-82CC-A36D1D7DB7EF}" type="slidenum">
              <a:rPr lang="sv-SE" smtClean="0"/>
              <a:t>‹nr.›</a:t>
            </a:fld>
            <a:endParaRPr lang="sv-SE"/>
          </a:p>
        </p:txBody>
      </p:sp>
    </p:spTree>
    <p:extLst>
      <p:ext uri="{BB962C8B-B14F-4D97-AF65-F5344CB8AC3E}">
        <p14:creationId xmlns:p14="http://schemas.microsoft.com/office/powerpoint/2010/main" val="19010418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format</a:t>
            </a:r>
          </a:p>
        </p:txBody>
      </p:sp>
      <p:sp>
        <p:nvSpPr>
          <p:cNvPr id="3" name="Platshållare för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F7355C-8CF3-487F-B3EA-FEBA3051655A}" type="datetimeFigureOut">
              <a:rPr lang="sv-SE" smtClean="0"/>
              <a:t>2026-04-27</a:t>
            </a:fld>
            <a:endParaRPr lang="sv-SE"/>
          </a:p>
        </p:txBody>
      </p:sp>
      <p:sp>
        <p:nvSpPr>
          <p:cNvPr id="5" name="Platshållare för sidfo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C15596-BC55-40AE-82CC-A36D1D7DB7EF}" type="slidenum">
              <a:rPr lang="sv-SE" smtClean="0"/>
              <a:t>‹nr.›</a:t>
            </a:fld>
            <a:endParaRPr lang="sv-SE"/>
          </a:p>
        </p:txBody>
      </p:sp>
    </p:spTree>
    <p:extLst>
      <p:ext uri="{BB962C8B-B14F-4D97-AF65-F5344CB8AC3E}">
        <p14:creationId xmlns:p14="http://schemas.microsoft.com/office/powerpoint/2010/main" val="39590936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hyperlink" Target="mailto:jvh@southdenmark.be" TargetMode="External"/><Relationship Id="rId7"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2.png"/><Relationship Id="rId5" Type="http://schemas.openxmlformats.org/officeDocument/2006/relationships/hyperlink" Target="mailto:online@online-translation.dk" TargetMode="External"/><Relationship Id="rId4" Type="http://schemas.openxmlformats.org/officeDocument/2006/relationships/hyperlink" Target="tel:+4570701440"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ruta 15"/>
          <p:cNvSpPr txBox="1"/>
          <p:nvPr/>
        </p:nvSpPr>
        <p:spPr>
          <a:xfrm>
            <a:off x="6291743" y="4586416"/>
            <a:ext cx="5511567" cy="1931830"/>
          </a:xfrm>
          <a:prstGeom prst="rect">
            <a:avLst/>
          </a:prstGeom>
          <a:noFill/>
        </p:spPr>
        <p:txBody>
          <a:bodyPr wrap="square" rtlCol="0">
            <a:spAutoFit/>
          </a:bodyPr>
          <a:lstStyle/>
          <a:p>
            <a:endParaRPr lang="sv-SE" dirty="0"/>
          </a:p>
        </p:txBody>
      </p:sp>
      <p:grpSp>
        <p:nvGrpSpPr>
          <p:cNvPr id="5" name="Gruppieren 4">
            <a:extLst>
              <a:ext uri="{FF2B5EF4-FFF2-40B4-BE49-F238E27FC236}">
                <a16:creationId xmlns:a16="http://schemas.microsoft.com/office/drawing/2014/main" id="{9E445EE9-ABFB-4476-9954-9FCBDB68AFC2}"/>
              </a:ext>
            </a:extLst>
          </p:cNvPr>
          <p:cNvGrpSpPr/>
          <p:nvPr/>
        </p:nvGrpSpPr>
        <p:grpSpPr>
          <a:xfrm>
            <a:off x="8279787" y="4054537"/>
            <a:ext cx="3549678" cy="2782387"/>
            <a:chOff x="8320719" y="4054535"/>
            <a:chExt cx="3485255" cy="2928304"/>
          </a:xfrm>
        </p:grpSpPr>
        <p:sp>
          <p:nvSpPr>
            <p:cNvPr id="21" name="textruta 20"/>
            <p:cNvSpPr txBox="1"/>
            <p:nvPr/>
          </p:nvSpPr>
          <p:spPr>
            <a:xfrm>
              <a:off x="8320719" y="4383606"/>
              <a:ext cx="3485255" cy="2599233"/>
            </a:xfrm>
            <a:prstGeom prst="rect">
              <a:avLst/>
            </a:prstGeom>
            <a:noFill/>
            <a:ln>
              <a:solidFill>
                <a:srgbClr val="002060"/>
              </a:solidFill>
            </a:ln>
          </p:spPr>
          <p:txBody>
            <a:bodyPr wrap="square" rtlCol="0">
              <a:noAutofit/>
            </a:bodyPr>
            <a:lstStyle/>
            <a:p>
              <a:endParaRPr lang="en-US" sz="1200" dirty="0"/>
            </a:p>
            <a:p>
              <a:endParaRPr lang="en-US" sz="1200" dirty="0"/>
            </a:p>
          </p:txBody>
        </p:sp>
        <p:sp>
          <p:nvSpPr>
            <p:cNvPr id="18" name="Rektangel 17"/>
            <p:cNvSpPr/>
            <p:nvPr/>
          </p:nvSpPr>
          <p:spPr>
            <a:xfrm>
              <a:off x="8329282" y="4054535"/>
              <a:ext cx="1734065" cy="30891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b="1" dirty="0">
                  <a:solidFill>
                    <a:schemeClr val="bg1"/>
                  </a:solidFill>
                </a:rPr>
                <a:t>Business offer</a:t>
              </a:r>
            </a:p>
          </p:txBody>
        </p:sp>
      </p:grpSp>
      <p:grpSp>
        <p:nvGrpSpPr>
          <p:cNvPr id="4" name="Gruppieren 3">
            <a:extLst>
              <a:ext uri="{FF2B5EF4-FFF2-40B4-BE49-F238E27FC236}">
                <a16:creationId xmlns:a16="http://schemas.microsoft.com/office/drawing/2014/main" id="{D9EEEFD7-4AB5-45B2-84FB-286AFC7243DA}"/>
              </a:ext>
            </a:extLst>
          </p:cNvPr>
          <p:cNvGrpSpPr/>
          <p:nvPr/>
        </p:nvGrpSpPr>
        <p:grpSpPr>
          <a:xfrm>
            <a:off x="8329281" y="1804029"/>
            <a:ext cx="3549678" cy="2177123"/>
            <a:chOff x="8329281" y="1702686"/>
            <a:chExt cx="3549678" cy="2285943"/>
          </a:xfrm>
        </p:grpSpPr>
        <p:sp>
          <p:nvSpPr>
            <p:cNvPr id="13" name="textruta 12"/>
            <p:cNvSpPr txBox="1"/>
            <p:nvPr/>
          </p:nvSpPr>
          <p:spPr>
            <a:xfrm>
              <a:off x="8329281" y="2088657"/>
              <a:ext cx="3549678" cy="1899972"/>
            </a:xfrm>
            <a:prstGeom prst="rect">
              <a:avLst/>
            </a:prstGeom>
            <a:noFill/>
            <a:ln>
              <a:solidFill>
                <a:srgbClr val="002060"/>
              </a:solidFill>
            </a:ln>
          </p:spPr>
          <p:txBody>
            <a:bodyPr wrap="square" rtlCol="0">
              <a:noAutofit/>
            </a:bodyPr>
            <a:lstStyle/>
            <a:p>
              <a:endParaRPr lang="en-US" sz="1100" dirty="0">
                <a:ea typeface="Aptos" panose="020B0004020202020204" pitchFamily="34" charset="0"/>
              </a:endParaRPr>
            </a:p>
            <a:p>
              <a:endParaRPr lang="en-US" sz="1100" dirty="0">
                <a:ea typeface="Aptos" panose="020B0004020202020204" pitchFamily="34" charset="0"/>
              </a:endParaRPr>
            </a:p>
            <a:p>
              <a:endParaRPr lang="en-US" sz="1100" dirty="0">
                <a:effectLst/>
                <a:ea typeface="Aptos" panose="020B0004020202020204" pitchFamily="34" charset="0"/>
              </a:endParaRPr>
            </a:p>
            <a:p>
              <a:endParaRPr lang="sv-SE" dirty="0"/>
            </a:p>
          </p:txBody>
        </p:sp>
        <p:sp>
          <p:nvSpPr>
            <p:cNvPr id="20" name="Rektangel 19"/>
            <p:cNvSpPr/>
            <p:nvPr/>
          </p:nvSpPr>
          <p:spPr>
            <a:xfrm>
              <a:off x="8329282" y="1702686"/>
              <a:ext cx="1734065" cy="30891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b="1" dirty="0">
                  <a:solidFill>
                    <a:schemeClr val="bg1"/>
                  </a:solidFill>
                </a:rPr>
                <a:t>Key info</a:t>
              </a:r>
            </a:p>
          </p:txBody>
        </p:sp>
      </p:grpSp>
      <p:grpSp>
        <p:nvGrpSpPr>
          <p:cNvPr id="3" name="Gruppieren 2">
            <a:extLst>
              <a:ext uri="{FF2B5EF4-FFF2-40B4-BE49-F238E27FC236}">
                <a16:creationId xmlns:a16="http://schemas.microsoft.com/office/drawing/2014/main" id="{E1C50C85-CD2A-438D-BD74-7DBC81A6666C}"/>
              </a:ext>
            </a:extLst>
          </p:cNvPr>
          <p:cNvGrpSpPr/>
          <p:nvPr/>
        </p:nvGrpSpPr>
        <p:grpSpPr>
          <a:xfrm>
            <a:off x="348183" y="4054535"/>
            <a:ext cx="7805124" cy="2803464"/>
            <a:chOff x="348183" y="4054535"/>
            <a:chExt cx="7805124" cy="2950488"/>
          </a:xfrm>
        </p:grpSpPr>
        <p:sp>
          <p:nvSpPr>
            <p:cNvPr id="19" name="textruta 18"/>
            <p:cNvSpPr txBox="1"/>
            <p:nvPr/>
          </p:nvSpPr>
          <p:spPr>
            <a:xfrm>
              <a:off x="348183" y="4363451"/>
              <a:ext cx="7805124" cy="2641572"/>
            </a:xfrm>
            <a:prstGeom prst="rect">
              <a:avLst/>
            </a:prstGeom>
            <a:noFill/>
            <a:ln>
              <a:solidFill>
                <a:srgbClr val="002060"/>
              </a:solidFill>
            </a:ln>
          </p:spPr>
          <p:txBody>
            <a:bodyPr wrap="square" rtlCol="0">
              <a:noAutofit/>
            </a:bodyPr>
            <a:lstStyle/>
            <a:p>
              <a:endParaRPr lang="en-US" sz="1200" dirty="0"/>
            </a:p>
            <a:p>
              <a:endParaRPr lang="en-US" sz="1200" dirty="0"/>
            </a:p>
          </p:txBody>
        </p:sp>
        <p:sp>
          <p:nvSpPr>
            <p:cNvPr id="25" name="Rektangel 24"/>
            <p:cNvSpPr/>
            <p:nvPr/>
          </p:nvSpPr>
          <p:spPr>
            <a:xfrm>
              <a:off x="354916" y="4054535"/>
              <a:ext cx="1734065" cy="30891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b="1" dirty="0">
                  <a:solidFill>
                    <a:schemeClr val="bg1"/>
                  </a:solidFill>
                </a:rPr>
                <a:t>About</a:t>
              </a:r>
            </a:p>
          </p:txBody>
        </p:sp>
      </p:grpSp>
      <p:pic>
        <p:nvPicPr>
          <p:cNvPr id="2" name="Billed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48183" y="340965"/>
            <a:ext cx="1229428" cy="1141246"/>
          </a:xfrm>
          <a:prstGeom prst="rect">
            <a:avLst/>
          </a:prstGeom>
        </p:spPr>
      </p:pic>
      <p:grpSp>
        <p:nvGrpSpPr>
          <p:cNvPr id="15" name="Gruppieren 14">
            <a:extLst>
              <a:ext uri="{FF2B5EF4-FFF2-40B4-BE49-F238E27FC236}">
                <a16:creationId xmlns:a16="http://schemas.microsoft.com/office/drawing/2014/main" id="{56BFDBA6-950A-47FC-BB04-4BD88496E8D9}"/>
              </a:ext>
            </a:extLst>
          </p:cNvPr>
          <p:cNvGrpSpPr/>
          <p:nvPr/>
        </p:nvGrpSpPr>
        <p:grpSpPr>
          <a:xfrm>
            <a:off x="8329281" y="241300"/>
            <a:ext cx="3549680" cy="1324374"/>
            <a:chOff x="8329282" y="1443434"/>
            <a:chExt cx="3549680" cy="2388138"/>
          </a:xfrm>
        </p:grpSpPr>
        <p:sp>
          <p:nvSpPr>
            <p:cNvPr id="17" name="textruta 12">
              <a:extLst>
                <a:ext uri="{FF2B5EF4-FFF2-40B4-BE49-F238E27FC236}">
                  <a16:creationId xmlns:a16="http://schemas.microsoft.com/office/drawing/2014/main" id="{4B5EA248-D089-4854-977D-747F2EC8B7E7}"/>
                </a:ext>
              </a:extLst>
            </p:cNvPr>
            <p:cNvSpPr txBox="1"/>
            <p:nvPr/>
          </p:nvSpPr>
          <p:spPr>
            <a:xfrm>
              <a:off x="8329284" y="2011604"/>
              <a:ext cx="3549678" cy="1819968"/>
            </a:xfrm>
            <a:prstGeom prst="rect">
              <a:avLst/>
            </a:prstGeom>
            <a:noFill/>
            <a:ln>
              <a:solidFill>
                <a:srgbClr val="002060"/>
              </a:solidFill>
            </a:ln>
          </p:spPr>
          <p:txBody>
            <a:bodyPr wrap="square" rtlCol="0">
              <a:noAutofit/>
            </a:bodyPr>
            <a:lstStyle/>
            <a:p>
              <a:endParaRPr lang="sv-SE" dirty="0"/>
            </a:p>
          </p:txBody>
        </p:sp>
        <p:sp>
          <p:nvSpPr>
            <p:cNvPr id="22" name="Rektangel 19">
              <a:extLst>
                <a:ext uri="{FF2B5EF4-FFF2-40B4-BE49-F238E27FC236}">
                  <a16:creationId xmlns:a16="http://schemas.microsoft.com/office/drawing/2014/main" id="{C7B753C9-E9A5-497E-91B1-B09DBF558C18}"/>
                </a:ext>
              </a:extLst>
            </p:cNvPr>
            <p:cNvSpPr/>
            <p:nvPr/>
          </p:nvSpPr>
          <p:spPr>
            <a:xfrm>
              <a:off x="8329282" y="1443434"/>
              <a:ext cx="1734065" cy="56817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b="1" dirty="0">
                  <a:solidFill>
                    <a:schemeClr val="bg1"/>
                  </a:solidFill>
                </a:rPr>
                <a:t>EEN Contact</a:t>
              </a:r>
            </a:p>
          </p:txBody>
        </p:sp>
      </p:grpSp>
      <p:sp>
        <p:nvSpPr>
          <p:cNvPr id="14" name="Tekstfelt 13">
            <a:extLst>
              <a:ext uri="{FF2B5EF4-FFF2-40B4-BE49-F238E27FC236}">
                <a16:creationId xmlns:a16="http://schemas.microsoft.com/office/drawing/2014/main" id="{6FE040CE-C72D-21CE-3EC5-31D9605908C1}"/>
              </a:ext>
            </a:extLst>
          </p:cNvPr>
          <p:cNvSpPr txBox="1"/>
          <p:nvPr/>
        </p:nvSpPr>
        <p:spPr>
          <a:xfrm>
            <a:off x="8329281" y="603642"/>
            <a:ext cx="2801428" cy="646331"/>
          </a:xfrm>
          <a:prstGeom prst="rect">
            <a:avLst/>
          </a:prstGeom>
          <a:noFill/>
        </p:spPr>
        <p:txBody>
          <a:bodyPr wrap="square">
            <a:spAutoFit/>
          </a:bodyPr>
          <a:lstStyle/>
          <a:p>
            <a:r>
              <a:rPr lang="sv-SE" sz="1200" dirty="0"/>
              <a:t>Jesper Vestergaard Hansen</a:t>
            </a:r>
          </a:p>
          <a:p>
            <a:r>
              <a:rPr lang="sv-SE" sz="1200" dirty="0"/>
              <a:t>South </a:t>
            </a:r>
            <a:r>
              <a:rPr lang="sv-SE" sz="1200" dirty="0" err="1"/>
              <a:t>Denmark</a:t>
            </a:r>
            <a:r>
              <a:rPr lang="sv-SE" sz="1200" dirty="0"/>
              <a:t> EU Office</a:t>
            </a:r>
          </a:p>
          <a:p>
            <a:r>
              <a:rPr lang="sv-SE" sz="1200" dirty="0">
                <a:hlinkClick r:id="rId3"/>
              </a:rPr>
              <a:t>jvh@southdenmark.be</a:t>
            </a:r>
            <a:endParaRPr lang="sv-SE" sz="1200" dirty="0"/>
          </a:p>
        </p:txBody>
      </p:sp>
      <p:sp>
        <p:nvSpPr>
          <p:cNvPr id="11" name="Tekstfelt 10">
            <a:extLst>
              <a:ext uri="{FF2B5EF4-FFF2-40B4-BE49-F238E27FC236}">
                <a16:creationId xmlns:a16="http://schemas.microsoft.com/office/drawing/2014/main" id="{AF6AF0E6-3D2D-7FFD-A3B8-B36E9DC8D3B5}"/>
              </a:ext>
            </a:extLst>
          </p:cNvPr>
          <p:cNvSpPr txBox="1"/>
          <p:nvPr/>
        </p:nvSpPr>
        <p:spPr>
          <a:xfrm>
            <a:off x="8317611" y="4462137"/>
            <a:ext cx="3474029" cy="2246769"/>
          </a:xfrm>
          <a:prstGeom prst="rect">
            <a:avLst/>
          </a:prstGeom>
          <a:noFill/>
        </p:spPr>
        <p:txBody>
          <a:bodyPr wrap="square" rtlCol="0">
            <a:spAutoFit/>
          </a:bodyPr>
          <a:lstStyle/>
          <a:p>
            <a:r>
              <a:rPr lang="en-US" sz="1000" dirty="0"/>
              <a:t>We are currently seeking strategic partners in Europe who wish to help bring a robust, scalable SaaS solution to a growing market. This could be within language and translation services, </a:t>
            </a:r>
            <a:r>
              <a:rPr lang="en-US" sz="1000" dirty="0" err="1"/>
              <a:t>digitalisation</a:t>
            </a:r>
            <a:r>
              <a:rPr lang="en-US" sz="1000" dirty="0"/>
              <a:t> and software implementation, marketing and content services, as well as IT and consultancy services. As a partner, you will gain access to a platform and setup that is ready for scaling</a:t>
            </a:r>
            <a:r>
              <a:rPr lang="da-DK" sz="1000" dirty="0"/>
              <a:t>:</a:t>
            </a:r>
          </a:p>
          <a:p>
            <a:pPr lvl="0"/>
            <a:r>
              <a:rPr lang="da-DK" sz="1000" dirty="0"/>
              <a:t>- </a:t>
            </a:r>
            <a:r>
              <a:rPr lang="en-US" sz="1000" dirty="0"/>
              <a:t>Attractive partner and revenue model</a:t>
            </a:r>
            <a:endParaRPr lang="da-DK" sz="1000" dirty="0"/>
          </a:p>
          <a:p>
            <a:pPr lvl="0"/>
            <a:r>
              <a:rPr lang="da-DK" sz="1000" dirty="0"/>
              <a:t>- Technical </a:t>
            </a:r>
            <a:r>
              <a:rPr lang="da-DK" sz="1000" dirty="0" err="1"/>
              <a:t>onboarding</a:t>
            </a:r>
            <a:r>
              <a:rPr lang="da-DK" sz="1000" dirty="0"/>
              <a:t> and support</a:t>
            </a:r>
          </a:p>
          <a:p>
            <a:pPr lvl="0"/>
            <a:r>
              <a:rPr lang="da-DK" sz="1000" dirty="0"/>
              <a:t>- Sales and marketing </a:t>
            </a:r>
            <a:r>
              <a:rPr lang="da-DK" sz="1000" dirty="0" err="1"/>
              <a:t>materials</a:t>
            </a:r>
            <a:endParaRPr lang="da-DK" sz="1000" dirty="0"/>
          </a:p>
          <a:p>
            <a:pPr lvl="0"/>
            <a:r>
              <a:rPr lang="da-DK" sz="1000" dirty="0"/>
              <a:t>- </a:t>
            </a:r>
            <a:r>
              <a:rPr lang="en-US" sz="1000" dirty="0"/>
              <a:t>Access to a growing market for digital translation and </a:t>
            </a:r>
            <a:r>
              <a:rPr lang="en-US" sz="1000" dirty="0" err="1"/>
              <a:t>localisation</a:t>
            </a:r>
            <a:endParaRPr lang="da-DK" sz="1000" dirty="0"/>
          </a:p>
          <a:p>
            <a:r>
              <a:rPr lang="en-US" sz="1000" dirty="0"/>
              <a:t>You can expand your portfolio with a scalable SaaS solution and generate recurring revenue</a:t>
            </a:r>
            <a:r>
              <a:rPr lang="da-DK" sz="1000" dirty="0"/>
              <a:t>.</a:t>
            </a:r>
          </a:p>
        </p:txBody>
      </p:sp>
      <p:sp>
        <p:nvSpPr>
          <p:cNvPr id="12" name="Tekstfelt 11">
            <a:extLst>
              <a:ext uri="{FF2B5EF4-FFF2-40B4-BE49-F238E27FC236}">
                <a16:creationId xmlns:a16="http://schemas.microsoft.com/office/drawing/2014/main" id="{93FBEEEF-E69A-74DE-A8F4-A719397C250E}"/>
              </a:ext>
            </a:extLst>
          </p:cNvPr>
          <p:cNvSpPr txBox="1"/>
          <p:nvPr/>
        </p:nvSpPr>
        <p:spPr>
          <a:xfrm>
            <a:off x="8368225" y="2262321"/>
            <a:ext cx="2210990" cy="1477328"/>
          </a:xfrm>
          <a:prstGeom prst="rect">
            <a:avLst/>
          </a:prstGeom>
          <a:noFill/>
        </p:spPr>
        <p:txBody>
          <a:bodyPr wrap="none" rtlCol="0">
            <a:spAutoFit/>
          </a:bodyPr>
          <a:lstStyle/>
          <a:p>
            <a:r>
              <a:rPr lang="da-DK" dirty="0" err="1">
                <a:solidFill>
                  <a:srgbClr val="FF0000"/>
                </a:solidFill>
              </a:rPr>
              <a:t>LoopWord</a:t>
            </a:r>
            <a:endParaRPr lang="da-DK" dirty="0">
              <a:solidFill>
                <a:srgbClr val="FF0000"/>
              </a:solidFill>
            </a:endParaRPr>
          </a:p>
          <a:p>
            <a:r>
              <a:rPr lang="da-DK" sz="1200" dirty="0" err="1"/>
              <a:t>Attn</a:t>
            </a:r>
            <a:r>
              <a:rPr lang="da-DK" sz="1200" dirty="0"/>
              <a:t>: Erik Rohde</a:t>
            </a:r>
          </a:p>
          <a:p>
            <a:r>
              <a:rPr lang="da-DK" sz="1200" dirty="0"/>
              <a:t>Fredericiagade 23</a:t>
            </a:r>
            <a:br>
              <a:rPr lang="da-DK" sz="1200" dirty="0"/>
            </a:br>
            <a:r>
              <a:rPr lang="da-DK" sz="1200" dirty="0"/>
              <a:t>6000 Kolding</a:t>
            </a:r>
            <a:br>
              <a:rPr lang="da-DK" sz="1200" dirty="0"/>
            </a:br>
            <a:r>
              <a:rPr lang="da-DK" sz="1200" dirty="0"/>
              <a:t>Denmark</a:t>
            </a:r>
          </a:p>
          <a:p>
            <a:r>
              <a:rPr lang="da-DK" sz="1200" dirty="0"/>
              <a:t>Phone: </a:t>
            </a:r>
            <a:r>
              <a:rPr lang="da-DK" sz="1200" b="1" u="sng" dirty="0">
                <a:hlinkClick r:id="rId4"/>
              </a:rPr>
              <a:t>+45 70701440</a:t>
            </a:r>
            <a:br>
              <a:rPr lang="da-DK" sz="1200" dirty="0"/>
            </a:br>
            <a:r>
              <a:rPr lang="da-DK" sz="1200" dirty="0"/>
              <a:t>E-mail: </a:t>
            </a:r>
            <a:r>
              <a:rPr lang="da-DK" sz="1200" b="1" dirty="0">
                <a:hlinkClick r:id="rId5"/>
              </a:rPr>
              <a:t>kontakt@loopword.com</a:t>
            </a:r>
            <a:endParaRPr lang="en-DK" sz="1200" dirty="0"/>
          </a:p>
        </p:txBody>
      </p:sp>
      <p:pic>
        <p:nvPicPr>
          <p:cNvPr id="24" name="Billede 23">
            <a:extLst>
              <a:ext uri="{FF2B5EF4-FFF2-40B4-BE49-F238E27FC236}">
                <a16:creationId xmlns:a16="http://schemas.microsoft.com/office/drawing/2014/main" id="{9666A55E-3FA3-2E2E-F586-842879C0F9D1}"/>
              </a:ext>
            </a:extLst>
          </p:cNvPr>
          <p:cNvPicPr>
            <a:picLocks noChangeAspect="1"/>
          </p:cNvPicPr>
          <p:nvPr/>
        </p:nvPicPr>
        <p:blipFill>
          <a:blip r:embed="rId6"/>
          <a:stretch>
            <a:fillRect/>
          </a:stretch>
        </p:blipFill>
        <p:spPr>
          <a:xfrm>
            <a:off x="2214404" y="398843"/>
            <a:ext cx="1348857" cy="434378"/>
          </a:xfrm>
          <a:prstGeom prst="rect">
            <a:avLst/>
          </a:prstGeom>
        </p:spPr>
      </p:pic>
      <p:pic>
        <p:nvPicPr>
          <p:cNvPr id="29" name="Billede 28">
            <a:extLst>
              <a:ext uri="{FF2B5EF4-FFF2-40B4-BE49-F238E27FC236}">
                <a16:creationId xmlns:a16="http://schemas.microsoft.com/office/drawing/2014/main" id="{663104C3-B862-6846-1A93-8300E8CA6EBC}"/>
              </a:ext>
            </a:extLst>
          </p:cNvPr>
          <p:cNvPicPr>
            <a:picLocks noChangeAspect="1"/>
          </p:cNvPicPr>
          <p:nvPr/>
        </p:nvPicPr>
        <p:blipFill>
          <a:blip r:embed="rId7"/>
          <a:stretch>
            <a:fillRect/>
          </a:stretch>
        </p:blipFill>
        <p:spPr>
          <a:xfrm>
            <a:off x="2214405" y="951126"/>
            <a:ext cx="5815952" cy="1672869"/>
          </a:xfrm>
          <a:prstGeom prst="rect">
            <a:avLst/>
          </a:prstGeom>
        </p:spPr>
      </p:pic>
      <p:pic>
        <p:nvPicPr>
          <p:cNvPr id="31" name="Billede 30">
            <a:extLst>
              <a:ext uri="{FF2B5EF4-FFF2-40B4-BE49-F238E27FC236}">
                <a16:creationId xmlns:a16="http://schemas.microsoft.com/office/drawing/2014/main" id="{72E41D73-FE4D-3A92-042A-ABE397E9E0ED}"/>
              </a:ext>
            </a:extLst>
          </p:cNvPr>
          <p:cNvPicPr>
            <a:picLocks noChangeAspect="1"/>
          </p:cNvPicPr>
          <p:nvPr/>
        </p:nvPicPr>
        <p:blipFill>
          <a:blip r:embed="rId8"/>
          <a:stretch>
            <a:fillRect/>
          </a:stretch>
        </p:blipFill>
        <p:spPr>
          <a:xfrm>
            <a:off x="2133616" y="2623996"/>
            <a:ext cx="6058741" cy="1677309"/>
          </a:xfrm>
          <a:prstGeom prst="rect">
            <a:avLst/>
          </a:prstGeom>
        </p:spPr>
      </p:pic>
      <p:sp>
        <p:nvSpPr>
          <p:cNvPr id="32" name="Tekstfelt 31">
            <a:extLst>
              <a:ext uri="{FF2B5EF4-FFF2-40B4-BE49-F238E27FC236}">
                <a16:creationId xmlns:a16="http://schemas.microsoft.com/office/drawing/2014/main" id="{E4B6C983-CDC0-2D1F-8BFF-44B714D694C7}"/>
              </a:ext>
            </a:extLst>
          </p:cNvPr>
          <p:cNvSpPr txBox="1"/>
          <p:nvPr/>
        </p:nvSpPr>
        <p:spPr>
          <a:xfrm>
            <a:off x="388689" y="4462137"/>
            <a:ext cx="7697659" cy="553998"/>
          </a:xfrm>
          <a:prstGeom prst="rect">
            <a:avLst/>
          </a:prstGeom>
          <a:noFill/>
        </p:spPr>
        <p:txBody>
          <a:bodyPr wrap="square" rtlCol="0">
            <a:spAutoFit/>
          </a:bodyPr>
          <a:lstStyle/>
          <a:p>
            <a:r>
              <a:rPr lang="en-US" sz="1000" b="1" dirty="0" err="1"/>
              <a:t>LoopWord</a:t>
            </a:r>
            <a:r>
              <a:rPr lang="en-US" sz="1000" dirty="0"/>
              <a:t> is a web-based translation tool developed in Denmark. The platform is designed for businesses and </a:t>
            </a:r>
            <a:r>
              <a:rPr lang="en-US" sz="1000" dirty="0" err="1"/>
              <a:t>organisations</a:t>
            </a:r>
            <a:r>
              <a:rPr lang="en-US" sz="1000" dirty="0"/>
              <a:t> that require efficient, consistent and secure management of multilingual communication. The tool combines traditional translation technology with modern AI, enabling users to work directly in the browser on document translation, terminology management and cross-team collaboration.</a:t>
            </a:r>
            <a:endParaRPr lang="da-DK" sz="1000" dirty="0"/>
          </a:p>
        </p:txBody>
      </p:sp>
      <p:sp>
        <p:nvSpPr>
          <p:cNvPr id="33" name="Tekstfelt 32">
            <a:extLst>
              <a:ext uri="{FF2B5EF4-FFF2-40B4-BE49-F238E27FC236}">
                <a16:creationId xmlns:a16="http://schemas.microsoft.com/office/drawing/2014/main" id="{9528C813-F68F-7E5E-7FDB-28CCFB25F4C5}"/>
              </a:ext>
            </a:extLst>
          </p:cNvPr>
          <p:cNvSpPr txBox="1"/>
          <p:nvPr/>
        </p:nvSpPr>
        <p:spPr>
          <a:xfrm>
            <a:off x="388689" y="5052988"/>
            <a:ext cx="4430446" cy="1631216"/>
          </a:xfrm>
          <a:prstGeom prst="rect">
            <a:avLst/>
          </a:prstGeom>
          <a:noFill/>
          <a:ln>
            <a:solidFill>
              <a:schemeClr val="tx1"/>
            </a:solidFill>
          </a:ln>
        </p:spPr>
        <p:txBody>
          <a:bodyPr wrap="square" rtlCol="0">
            <a:spAutoFit/>
          </a:bodyPr>
          <a:lstStyle/>
          <a:p>
            <a:r>
              <a:rPr lang="da-DK" sz="1000" b="1" dirty="0" err="1"/>
              <a:t>Why</a:t>
            </a:r>
            <a:r>
              <a:rPr lang="da-DK" sz="1000" b="1" dirty="0"/>
              <a:t> </a:t>
            </a:r>
            <a:r>
              <a:rPr lang="da-DK" sz="1000" b="1" dirty="0" err="1"/>
              <a:t>LoopWord</a:t>
            </a:r>
            <a:r>
              <a:rPr lang="da-DK" sz="1000" b="1" dirty="0"/>
              <a:t>?</a:t>
            </a:r>
            <a:endParaRPr lang="da-DK" sz="1000" dirty="0"/>
          </a:p>
          <a:p>
            <a:r>
              <a:rPr lang="en-US" sz="1000" dirty="0" err="1"/>
              <a:t>LoopWord</a:t>
            </a:r>
            <a:r>
              <a:rPr lang="en-US" sz="1000" dirty="0"/>
              <a:t> combines advanced translation technology with user-friendliness and a business focus</a:t>
            </a:r>
            <a:r>
              <a:rPr lang="da-DK" sz="1000" dirty="0"/>
              <a:t>:</a:t>
            </a:r>
          </a:p>
          <a:p>
            <a:pPr lvl="0"/>
            <a:r>
              <a:rPr lang="da-DK" sz="1000" dirty="0"/>
              <a:t>- </a:t>
            </a:r>
            <a:r>
              <a:rPr lang="da-DK" sz="1000" dirty="0" err="1"/>
              <a:t>Centralised</a:t>
            </a:r>
            <a:r>
              <a:rPr lang="da-DK" sz="1000" dirty="0"/>
              <a:t> translation management platform (TMS)</a:t>
            </a:r>
          </a:p>
          <a:p>
            <a:pPr lvl="0"/>
            <a:r>
              <a:rPr lang="da-DK" sz="1000" dirty="0"/>
              <a:t>- </a:t>
            </a:r>
            <a:r>
              <a:rPr lang="en-US" sz="1000" dirty="0"/>
              <a:t>AI-powered productivity (e.g. </a:t>
            </a:r>
            <a:r>
              <a:rPr lang="en-US" sz="1000" dirty="0" err="1"/>
              <a:t>DeepL</a:t>
            </a:r>
            <a:r>
              <a:rPr lang="en-US" sz="1000" dirty="0"/>
              <a:t>/MT integration)</a:t>
            </a:r>
            <a:endParaRPr lang="da-DK" sz="1000" dirty="0"/>
          </a:p>
          <a:p>
            <a:pPr lvl="0"/>
            <a:r>
              <a:rPr lang="da-DK" sz="1000" dirty="0"/>
              <a:t>- </a:t>
            </a:r>
            <a:r>
              <a:rPr lang="en-US" sz="1000" dirty="0"/>
              <a:t>Translation memories and term bases for high quality, consistency and control</a:t>
            </a:r>
            <a:endParaRPr lang="da-DK" sz="1000" dirty="0"/>
          </a:p>
          <a:p>
            <a:pPr lvl="0"/>
            <a:r>
              <a:rPr lang="da-DK" sz="1000" dirty="0"/>
              <a:t>- </a:t>
            </a:r>
            <a:r>
              <a:rPr lang="en-US" sz="1000" dirty="0"/>
              <a:t>Secure cloud solution with a focus on compliance </a:t>
            </a:r>
            <a:r>
              <a:rPr lang="da-DK" sz="1000" dirty="0"/>
              <a:t>(GDPR)</a:t>
            </a:r>
          </a:p>
          <a:p>
            <a:r>
              <a:rPr lang="da-DK" sz="1000" dirty="0"/>
              <a:t>- </a:t>
            </a:r>
            <a:r>
              <a:rPr lang="en-US" sz="1000" dirty="0"/>
              <a:t>Speeds up translation turnaround times in a growing market</a:t>
            </a:r>
            <a:endParaRPr lang="da-DK" sz="1000" dirty="0"/>
          </a:p>
          <a:p>
            <a:r>
              <a:rPr lang="en-US" sz="1000" dirty="0"/>
              <a:t>The result is lower costs, faster time-to-market and stronger brand consistency across languages.</a:t>
            </a:r>
            <a:endParaRPr lang="da-DK" sz="1000" dirty="0"/>
          </a:p>
        </p:txBody>
      </p:sp>
      <p:sp>
        <p:nvSpPr>
          <p:cNvPr id="34" name="Tekstfelt 33">
            <a:extLst>
              <a:ext uri="{FF2B5EF4-FFF2-40B4-BE49-F238E27FC236}">
                <a16:creationId xmlns:a16="http://schemas.microsoft.com/office/drawing/2014/main" id="{671AC0B2-D456-C3F9-8512-700C402642BB}"/>
              </a:ext>
            </a:extLst>
          </p:cNvPr>
          <p:cNvSpPr txBox="1"/>
          <p:nvPr/>
        </p:nvSpPr>
        <p:spPr>
          <a:xfrm>
            <a:off x="4945615" y="5052988"/>
            <a:ext cx="3140733" cy="1477328"/>
          </a:xfrm>
          <a:prstGeom prst="rect">
            <a:avLst/>
          </a:prstGeom>
          <a:noFill/>
          <a:ln>
            <a:solidFill>
              <a:schemeClr val="tx1"/>
            </a:solidFill>
          </a:ln>
        </p:spPr>
        <p:txBody>
          <a:bodyPr wrap="square" rtlCol="0">
            <a:spAutoFit/>
          </a:bodyPr>
          <a:lstStyle/>
          <a:p>
            <a:r>
              <a:rPr lang="en-US" sz="1000" b="1" dirty="0"/>
              <a:t>Opportunities in our partnership</a:t>
            </a:r>
          </a:p>
          <a:p>
            <a:r>
              <a:rPr lang="en-US" sz="1000" dirty="0"/>
              <a:t>As a partner, you can:</a:t>
            </a:r>
          </a:p>
          <a:p>
            <a:r>
              <a:rPr lang="en-US" sz="1000" dirty="0"/>
              <a:t>- Expand your portfolio with a scalable SaaS solution</a:t>
            </a:r>
          </a:p>
          <a:p>
            <a:r>
              <a:rPr lang="en-US" sz="1000" dirty="0"/>
              <a:t>- Generate recurring revenue through subscription models</a:t>
            </a:r>
          </a:p>
          <a:p>
            <a:r>
              <a:rPr lang="en-US" sz="1000" dirty="0"/>
              <a:t>- Strengthen your position in digital transformation and global communication</a:t>
            </a:r>
          </a:p>
          <a:p>
            <a:r>
              <a:rPr lang="en-US" sz="1000" dirty="0"/>
              <a:t>- Stand out from the crowd with a combination of AI and quality-assured language management</a:t>
            </a:r>
            <a:endParaRPr lang="da-DK" sz="1000" dirty="0"/>
          </a:p>
        </p:txBody>
      </p:sp>
    </p:spTree>
    <p:extLst>
      <p:ext uri="{BB962C8B-B14F-4D97-AF65-F5344CB8AC3E}">
        <p14:creationId xmlns:p14="http://schemas.microsoft.com/office/powerpoint/2010/main" val="1068986460"/>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267</TotalTime>
  <Words>352</Words>
  <Application>Microsoft Office PowerPoint</Application>
  <PresentationFormat>Widescreen</PresentationFormat>
  <Paragraphs>34</Paragraphs>
  <Slides>1</Slides>
  <Notes>0</Notes>
  <HiddenSlides>0</HiddenSlides>
  <MMClips>0</MMClips>
  <ScaleCrop>false</ScaleCrop>
  <HeadingPairs>
    <vt:vector size="6" baseType="variant">
      <vt:variant>
        <vt:lpstr>Benyttede skrifttyper</vt:lpstr>
      </vt:variant>
      <vt:variant>
        <vt:i4>4</vt:i4>
      </vt:variant>
      <vt:variant>
        <vt:lpstr>Tema</vt:lpstr>
      </vt:variant>
      <vt:variant>
        <vt:i4>1</vt:i4>
      </vt:variant>
      <vt:variant>
        <vt:lpstr>Slidetitler</vt:lpstr>
      </vt:variant>
      <vt:variant>
        <vt:i4>1</vt:i4>
      </vt:variant>
    </vt:vector>
  </HeadingPairs>
  <TitlesOfParts>
    <vt:vector size="6" baseType="lpstr">
      <vt:lpstr>Aptos</vt:lpstr>
      <vt:lpstr>Arial</vt:lpstr>
      <vt:lpstr>Calibri</vt:lpstr>
      <vt:lpstr>Calibri Light</vt:lpstr>
      <vt:lpstr>Office-tema</vt:lpstr>
      <vt:lpstr>PowerPoint-præsentation</vt:lpstr>
    </vt:vector>
  </TitlesOfParts>
  <Company>Region Skåne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Jasharaj Jeton</dc:creator>
  <cp:lastModifiedBy>Jesper Vestergaard Hansen</cp:lastModifiedBy>
  <cp:revision>164</cp:revision>
  <dcterms:created xsi:type="dcterms:W3CDTF">2016-10-07T10:57:40Z</dcterms:created>
  <dcterms:modified xsi:type="dcterms:W3CDTF">2026-04-27T13:26:58Z</dcterms:modified>
</cp:coreProperties>
</file>