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572437"/>
    <a:srgbClr val="824A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105" d="100"/>
          <a:sy n="10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866D2-E8F3-4CFB-9796-0498973EBD4B}" type="datetimeFigureOut">
              <a:rPr lang="en-US" smtClean="0"/>
              <a:t>5/7/2025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5DA440-8670-45DE-9641-2B1DF919CFBD}" type="slidenum">
              <a:rPr lang="en-US" smtClean="0"/>
              <a:t>‹#›</a:t>
            </a:fld>
            <a:endParaRPr lang="en-US"/>
          </a:p>
        </p:txBody>
      </p:sp>
    </p:spTree>
    <p:extLst>
      <p:ext uri="{BB962C8B-B14F-4D97-AF65-F5344CB8AC3E}">
        <p14:creationId xmlns:p14="http://schemas.microsoft.com/office/powerpoint/2010/main" val="641013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5DA440-8670-45DE-9641-2B1DF919CFBD}" type="slidenum">
              <a:rPr lang="en-US" smtClean="0"/>
              <a:t>1</a:t>
            </a:fld>
            <a:endParaRPr lang="en-US"/>
          </a:p>
        </p:txBody>
      </p:sp>
    </p:spTree>
    <p:extLst>
      <p:ext uri="{BB962C8B-B14F-4D97-AF65-F5344CB8AC3E}">
        <p14:creationId xmlns:p14="http://schemas.microsoft.com/office/powerpoint/2010/main" val="3585211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43ACC-7EA4-61A3-0059-1CB1733082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56807B73-F23D-1C2D-C8CE-BE38C6A752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0951CBC6-081E-88DF-7EC4-7A4183E4C193}"/>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339613E8-1F5E-8C4E-9598-3FCE4D24A20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4E270C0A-AA31-86E1-1C3F-5CFF88921A51}"/>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3770251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BD19A-E79C-426A-DC75-7066698A0A16}"/>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D3428358-4136-6193-ABBA-29FDBC5D6C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941BD8F2-E02A-B8BF-87F9-3E875A669D78}"/>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0F2CEFF0-815E-70BF-D98A-51E82C330F59}"/>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854F4291-309F-FCB6-7B84-5C94D68C7F4B}"/>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94773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B171D6-04B7-0910-55A3-387AD36A2CC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06C3AB8B-84B3-4F2E-83C0-F4F1D75500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D5E62E0B-7008-ED81-B006-31CED9A479B3}"/>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41A580BF-4B69-D595-F4C5-C427F52C4161}"/>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65DC255-36B7-F4CF-164D-2AB1DFC28410}"/>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404626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74402-2E88-8D7B-37E9-827D0ECD4478}"/>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C707C2E4-E666-5B89-D929-16BE4679BA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B894BE76-B586-3D09-9CDF-A4B733A83C07}"/>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ED373813-B354-40C6-C60E-6573166BDFC5}"/>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F1416E6F-8C27-F2F7-2C45-08A68F355ABA}"/>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158427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5269A-7C99-048F-633E-D2BBDC6C32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3F080F2C-C0EF-D45C-7F3C-4B0A85B499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5A6958-655A-FD57-A5EB-FF593612BFF6}"/>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E06143CF-3EB3-6780-CD8B-9F45DFAFA8AA}"/>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138993FB-A45A-8D8A-D290-268459964F18}"/>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223415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00869-4995-AACD-BB6F-F381B454B86E}"/>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F74E6F61-724E-30AA-EF0A-F34F4EEFDB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4A6CD71F-7BFA-F12A-2C58-BD7ABCBBBE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CA59AC96-16B3-3AC4-3B47-312DCC21CA41}"/>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6" name="Footer Placeholder 5">
            <a:extLst>
              <a:ext uri="{FF2B5EF4-FFF2-40B4-BE49-F238E27FC236}">
                <a16:creationId xmlns:a16="http://schemas.microsoft.com/office/drawing/2014/main" id="{A7AA2F41-5B97-B257-F1DF-966A74930A4F}"/>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CCA663A2-FA6B-0828-950A-35F093FCE7ED}"/>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594564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CB2D2-281A-E2EE-F5AC-B0A9DFFC1558}"/>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6DE0FED6-2F9A-C4D1-C62D-3E00F61EB1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C84770-2967-6B7C-03DE-A03D7B1137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48A75588-9C4F-87D7-F3B2-94074EA24A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6778AF-8501-5866-9537-1AF6AA52C4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0C7F9BF0-6FDA-94ED-34E9-627435D0162D}"/>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8" name="Footer Placeholder 7">
            <a:extLst>
              <a:ext uri="{FF2B5EF4-FFF2-40B4-BE49-F238E27FC236}">
                <a16:creationId xmlns:a16="http://schemas.microsoft.com/office/drawing/2014/main" id="{7EB4CA4E-5AD3-D6FE-CDED-3842A92A2BD4}"/>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2974DD37-13C7-2856-D143-0447CE5431F1}"/>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063714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14B15-CF99-C729-DC7F-23ABDA008925}"/>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7D1EDEE0-B63E-9B84-119C-C0A2821333B5}"/>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4" name="Footer Placeholder 3">
            <a:extLst>
              <a:ext uri="{FF2B5EF4-FFF2-40B4-BE49-F238E27FC236}">
                <a16:creationId xmlns:a16="http://schemas.microsoft.com/office/drawing/2014/main" id="{4221B938-7C2F-192E-C691-D0E1244ECF7A}"/>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49ADAA34-FAA1-690D-A500-1AF7DF9CC234}"/>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3320869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C037AE-7B89-95BD-6371-50F036E22D32}"/>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3" name="Footer Placeholder 2">
            <a:extLst>
              <a:ext uri="{FF2B5EF4-FFF2-40B4-BE49-F238E27FC236}">
                <a16:creationId xmlns:a16="http://schemas.microsoft.com/office/drawing/2014/main" id="{0AAE2AEE-23DE-991A-0433-6C9F3DC8A5F1}"/>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DFFDD19B-906A-168D-E8D8-95CC7E62E4B1}"/>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801750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7FBDE-7756-1217-8B0F-474F98C915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90055655-623F-DDA3-D0A2-02276A7E83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4EFB823F-55DF-F58C-FF1F-0F76CB393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D595EA-CC7A-4750-2CE0-70E608A7CA23}"/>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6" name="Footer Placeholder 5">
            <a:extLst>
              <a:ext uri="{FF2B5EF4-FFF2-40B4-BE49-F238E27FC236}">
                <a16:creationId xmlns:a16="http://schemas.microsoft.com/office/drawing/2014/main" id="{35A26E45-AFD9-CE94-0BD9-CDA9833A67E5}"/>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E6735515-5F45-D353-04E8-381B493E18B6}"/>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16998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EA5D1-E533-8CC7-44CE-4B814CBDDB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06BE1659-534C-7106-A480-DD040BA2DE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5BA48985-8AE2-7DE0-CEED-EA2F79B494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DE31B1-7FBC-C618-4574-B08999F69C69}"/>
              </a:ext>
            </a:extLst>
          </p:cNvPr>
          <p:cNvSpPr>
            <a:spLocks noGrp="1"/>
          </p:cNvSpPr>
          <p:nvPr>
            <p:ph type="dt" sz="half" idx="10"/>
          </p:nvPr>
        </p:nvSpPr>
        <p:spPr/>
        <p:txBody>
          <a:bodyPr/>
          <a:lstStyle/>
          <a:p>
            <a:fld id="{39472FD2-0B27-4010-9379-FBF7766F74ED}" type="datetimeFigureOut">
              <a:rPr lang="lt-LT" smtClean="0"/>
              <a:t>2025-05-07</a:t>
            </a:fld>
            <a:endParaRPr lang="lt-LT"/>
          </a:p>
        </p:txBody>
      </p:sp>
      <p:sp>
        <p:nvSpPr>
          <p:cNvPr id="6" name="Footer Placeholder 5">
            <a:extLst>
              <a:ext uri="{FF2B5EF4-FFF2-40B4-BE49-F238E27FC236}">
                <a16:creationId xmlns:a16="http://schemas.microsoft.com/office/drawing/2014/main" id="{A7BDF334-9AD8-115B-9F3A-367E2DC978F7}"/>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047B16AC-2D37-3A0E-B2E8-6ED70ACEC01F}"/>
              </a:ext>
            </a:extLst>
          </p:cNvPr>
          <p:cNvSpPr>
            <a:spLocks noGrp="1"/>
          </p:cNvSpPr>
          <p:nvPr>
            <p:ph type="sldNum" sz="quarter" idx="12"/>
          </p:nvPr>
        </p:nvSpPr>
        <p:spPr/>
        <p:txBody>
          <a:bodyPr/>
          <a:lstStyle/>
          <a:p>
            <a:fld id="{BAE3E7CB-F62F-4206-BF65-4F00ADD90C6C}" type="slidenum">
              <a:rPr lang="lt-LT" smtClean="0"/>
              <a:t>‹#›</a:t>
            </a:fld>
            <a:endParaRPr lang="lt-LT"/>
          </a:p>
        </p:txBody>
      </p:sp>
    </p:spTree>
    <p:extLst>
      <p:ext uri="{BB962C8B-B14F-4D97-AF65-F5344CB8AC3E}">
        <p14:creationId xmlns:p14="http://schemas.microsoft.com/office/powerpoint/2010/main" val="304395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F509AA-6330-0BBB-41F4-374BF1EA37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2F948B29-BDCD-0D32-9C2D-9115844158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691A18F9-974C-26F7-4214-6439E10E60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72FD2-0B27-4010-9379-FBF7766F74ED}" type="datetimeFigureOut">
              <a:rPr lang="lt-LT" smtClean="0"/>
              <a:t>2025-05-07</a:t>
            </a:fld>
            <a:endParaRPr lang="lt-LT"/>
          </a:p>
        </p:txBody>
      </p:sp>
      <p:sp>
        <p:nvSpPr>
          <p:cNvPr id="5" name="Footer Placeholder 4">
            <a:extLst>
              <a:ext uri="{FF2B5EF4-FFF2-40B4-BE49-F238E27FC236}">
                <a16:creationId xmlns:a16="http://schemas.microsoft.com/office/drawing/2014/main" id="{3701DEB6-D696-AC4E-D216-DB8FF9E6F6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6866B71E-46BB-37F4-1CB3-4AF8B60D7F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3E7CB-F62F-4206-BF65-4F00ADD90C6C}" type="slidenum">
              <a:rPr lang="lt-LT" smtClean="0"/>
              <a:t>‹#›</a:t>
            </a:fld>
            <a:endParaRPr lang="lt-LT"/>
          </a:p>
        </p:txBody>
      </p:sp>
    </p:spTree>
    <p:extLst>
      <p:ext uri="{BB962C8B-B14F-4D97-AF65-F5344CB8AC3E}">
        <p14:creationId xmlns:p14="http://schemas.microsoft.com/office/powerpoint/2010/main" val="23716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Vidas.Kapusinskas@santa.lt" TargetMode="External"/><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89000">
              <a:srgbClr val="572437">
                <a:lumMod val="100000"/>
              </a:srgbClr>
            </a:gs>
            <a:gs pos="74000">
              <a:srgbClr val="967782"/>
            </a:gs>
            <a:gs pos="58000">
              <a:srgbClr val="D5C9CD"/>
            </a:gs>
            <a:gs pos="9000">
              <a:schemeClr val="bg1"/>
            </a:gs>
          </a:gsLst>
          <a:lin ang="2700000" scaled="0"/>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AC5655-3DD3-D0B2-EB3D-555B92F793BD}"/>
              </a:ext>
            </a:extLst>
          </p:cNvPr>
          <p:cNvSpPr txBox="1"/>
          <p:nvPr/>
        </p:nvSpPr>
        <p:spPr>
          <a:xfrm>
            <a:off x="213949" y="1975249"/>
            <a:ext cx="2616174" cy="4401205"/>
          </a:xfrm>
          <a:prstGeom prst="rect">
            <a:avLst/>
          </a:prstGeom>
          <a:noFill/>
        </p:spPr>
        <p:txBody>
          <a:bodyPr wrap="square">
            <a:spAutoFit/>
          </a:bodyPr>
          <a:lstStyle/>
          <a:p>
            <a:pPr algn="just">
              <a:buNone/>
            </a:pP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T</a:t>
            </a: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he largest and most advanced hospital in Lithuania, offering multidisciplinary services for both children and adults. The hospital has extensive experience in providing top-level medical, scientific, and educational services. </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algn="just">
              <a:buNone/>
            </a:pP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000" b="1" dirty="0">
                <a:effectLst/>
                <a:latin typeface="Times New Roman" panose="02020603050405020304" pitchFamily="18" charset="0"/>
                <a:ea typeface="Calibri" panose="020F0502020204030204" pitchFamily="34" charset="0"/>
                <a:cs typeface="Arial" panose="020B0604020202020204" pitchFamily="34" charset="0"/>
              </a:rPr>
              <a:t>Key Facts and Figures: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dirty="0">
                <a:effectLst/>
                <a:latin typeface="Times New Roman" panose="02020603050405020304" pitchFamily="18" charset="0"/>
                <a:ea typeface="Calibri" panose="020F0502020204030204" pitchFamily="34" charset="0"/>
                <a:cs typeface="Arial" panose="020B0604020202020204" pitchFamily="34" charset="0"/>
              </a:rPr>
              <a:t>Over </a:t>
            </a:r>
            <a:r>
              <a:rPr lang="lt-LT" sz="1000" b="1" dirty="0">
                <a:effectLst/>
                <a:latin typeface="Times New Roman" panose="02020603050405020304" pitchFamily="18" charset="0"/>
                <a:ea typeface="Calibri" panose="020F0502020204030204" pitchFamily="34" charset="0"/>
                <a:cs typeface="Arial" panose="020B0604020202020204" pitchFamily="34" charset="0"/>
              </a:rPr>
              <a:t>8,000 </a:t>
            </a:r>
            <a:r>
              <a:rPr lang="lt-LT" sz="1000" dirty="0">
                <a:effectLst/>
                <a:latin typeface="Times New Roman" panose="02020603050405020304" pitchFamily="18" charset="0"/>
                <a:ea typeface="Calibri" panose="020F0502020204030204" pitchFamily="34" charset="0"/>
                <a:cs typeface="Arial" panose="020B0604020202020204" pitchFamily="34" charset="0"/>
              </a:rPr>
              <a:t>employees, including:</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gn="just">
              <a:buFont typeface="Wingdings" panose="05000000000000000000" pitchFamily="2"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2,200+ </a:t>
            </a:r>
            <a:r>
              <a:rPr lang="lt-LT" sz="1000" dirty="0">
                <a:effectLst/>
                <a:latin typeface="Times New Roman" panose="02020603050405020304" pitchFamily="18" charset="0"/>
                <a:ea typeface="Calibri" panose="020F0502020204030204" pitchFamily="34" charset="0"/>
                <a:cs typeface="Arial" panose="020B0604020202020204" pitchFamily="34" charset="0"/>
              </a:rPr>
              <a:t>doctors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gn="just">
              <a:buFont typeface="Wingdings" panose="05000000000000000000" pitchFamily="2"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2,350</a:t>
            </a:r>
            <a:r>
              <a:rPr lang="en-US" sz="1000" b="1" dirty="0">
                <a:effectLst/>
                <a:latin typeface="Times New Roman" panose="02020603050405020304" pitchFamily="18" charset="0"/>
                <a:ea typeface="Calibri" panose="020F0502020204030204" pitchFamily="34" charset="0"/>
                <a:cs typeface="Arial" panose="020B0604020202020204" pitchFamily="34" charset="0"/>
              </a:rPr>
              <a:t>+</a:t>
            </a:r>
            <a:r>
              <a:rPr lang="lt-LT" sz="1000" dirty="0">
                <a:effectLst/>
                <a:latin typeface="Times New Roman" panose="02020603050405020304" pitchFamily="18" charset="0"/>
                <a:ea typeface="Calibri" panose="020F0502020204030204" pitchFamily="34" charset="0"/>
                <a:cs typeface="Arial" panose="020B0604020202020204" pitchFamily="34" charset="0"/>
              </a:rPr>
              <a:t> nurses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gn="just">
              <a:buFont typeface="Wingdings" panose="05000000000000000000" pitchFamily="2"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70+ </a:t>
            </a:r>
            <a:r>
              <a:rPr lang="lt-LT" sz="1000" dirty="0">
                <a:effectLst/>
                <a:latin typeface="Times New Roman" panose="02020603050405020304" pitchFamily="18" charset="0"/>
                <a:ea typeface="Calibri" panose="020F0502020204030204" pitchFamily="34" charset="0"/>
                <a:cs typeface="Arial" panose="020B0604020202020204" pitchFamily="34" charset="0"/>
              </a:rPr>
              <a:t>professors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gn="just">
              <a:buFont typeface="Wingdings" panose="05000000000000000000" pitchFamily="2"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67+ </a:t>
            </a:r>
            <a:r>
              <a:rPr lang="lt-LT" sz="1000" dirty="0">
                <a:effectLst/>
                <a:latin typeface="Times New Roman" panose="02020603050405020304" pitchFamily="18" charset="0"/>
                <a:ea typeface="Calibri" panose="020F0502020204030204" pitchFamily="34" charset="0"/>
                <a:cs typeface="Arial" panose="020B0604020202020204" pitchFamily="34" charset="0"/>
              </a:rPr>
              <a:t>associate professors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gn="just">
              <a:buFont typeface="Wingdings" panose="05000000000000000000" pitchFamily="2"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230+ </a:t>
            </a:r>
            <a:r>
              <a:rPr lang="lt-LT" sz="1000" dirty="0">
                <a:effectLst/>
                <a:latin typeface="Times New Roman" panose="02020603050405020304" pitchFamily="18" charset="0"/>
                <a:ea typeface="Calibri" panose="020F0502020204030204" pitchFamily="34" charset="0"/>
                <a:cs typeface="Arial" panose="020B0604020202020204" pitchFamily="34" charset="0"/>
              </a:rPr>
              <a:t>biomedical science PhDs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35</a:t>
            </a:r>
            <a:r>
              <a:rPr lang="lt-LT" sz="1000" dirty="0">
                <a:effectLst/>
                <a:latin typeface="Times New Roman" panose="02020603050405020304" pitchFamily="18" charset="0"/>
                <a:ea typeface="Calibri" panose="020F0502020204030204" pitchFamily="34" charset="0"/>
                <a:cs typeface="Arial" panose="020B0604020202020204" pitchFamily="34" charset="0"/>
              </a:rPr>
              <a:t> medical centers – covering a wide range of treatment areas.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3 </a:t>
            </a:r>
            <a:r>
              <a:rPr lang="lt-LT" sz="1000" dirty="0">
                <a:effectLst/>
                <a:latin typeface="Times New Roman" panose="02020603050405020304" pitchFamily="18" charset="0"/>
                <a:ea typeface="Calibri" panose="020F0502020204030204" pitchFamily="34" charset="0"/>
                <a:cs typeface="Arial" panose="020B0604020202020204" pitchFamily="34" charset="0"/>
              </a:rPr>
              <a:t>specialized coordination and consultation centers – dedicated to providing top-quality consultations and coordinating complex patient care.</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dirty="0">
                <a:effectLst/>
                <a:latin typeface="Times New Roman" panose="02020603050405020304" pitchFamily="18" charset="0"/>
                <a:ea typeface="Calibri" panose="020F0502020204030204" pitchFamily="34" charset="0"/>
                <a:cs typeface="Arial" panose="020B0604020202020204" pitchFamily="34" charset="0"/>
              </a:rPr>
              <a:t>Over </a:t>
            </a:r>
            <a:r>
              <a:rPr lang="lt-LT" sz="1000" b="1" dirty="0">
                <a:effectLst/>
                <a:latin typeface="Times New Roman" panose="02020603050405020304" pitchFamily="18" charset="0"/>
                <a:ea typeface="Calibri" panose="020F0502020204030204" pitchFamily="34" charset="0"/>
                <a:cs typeface="Arial" panose="020B0604020202020204" pitchFamily="34" charset="0"/>
              </a:rPr>
              <a:t>2,000</a:t>
            </a:r>
            <a:r>
              <a:rPr lang="lt-LT" sz="1000" dirty="0">
                <a:effectLst/>
                <a:latin typeface="Times New Roman" panose="02020603050405020304" pitchFamily="18" charset="0"/>
                <a:ea typeface="Calibri" panose="020F0502020204030204" pitchFamily="34" charset="0"/>
                <a:cs typeface="Arial" panose="020B0604020202020204" pitchFamily="34" charset="0"/>
              </a:rPr>
              <a:t> beds.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dirty="0">
                <a:effectLst/>
                <a:latin typeface="Times New Roman" panose="02020603050405020304" pitchFamily="18" charset="0"/>
                <a:ea typeface="Calibri" panose="020F0502020204030204" pitchFamily="34" charset="0"/>
                <a:cs typeface="Arial" panose="020B0604020202020204" pitchFamily="34" charset="0"/>
              </a:rPr>
              <a:t>1 million outpatient consultations per year.</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80+ </a:t>
            </a:r>
            <a:r>
              <a:rPr lang="lt-LT" sz="1000" dirty="0">
                <a:effectLst/>
                <a:latin typeface="Times New Roman" panose="02020603050405020304" pitchFamily="18" charset="0"/>
                <a:ea typeface="Calibri" panose="020F0502020204030204" pitchFamily="34" charset="0"/>
                <a:cs typeface="Arial" panose="020B0604020202020204" pitchFamily="34" charset="0"/>
              </a:rPr>
              <a:t>million EHR documents over the last </a:t>
            </a:r>
            <a:r>
              <a:rPr lang="lt-LT" sz="1000" b="1" dirty="0">
                <a:effectLst/>
                <a:latin typeface="Times New Roman" panose="02020603050405020304" pitchFamily="18" charset="0"/>
                <a:ea typeface="Calibri" panose="020F0502020204030204" pitchFamily="34" charset="0"/>
                <a:cs typeface="Arial" panose="020B0604020202020204" pitchFamily="34" charset="0"/>
              </a:rPr>
              <a:t>25</a:t>
            </a:r>
            <a:r>
              <a:rPr lang="lt-LT" sz="1000" dirty="0">
                <a:effectLst/>
                <a:latin typeface="Times New Roman" panose="02020603050405020304" pitchFamily="18" charset="0"/>
                <a:ea typeface="Calibri" panose="020F0502020204030204" pitchFamily="34" charset="0"/>
                <a:cs typeface="Arial" panose="020B0604020202020204" pitchFamily="34" charset="0"/>
              </a:rPr>
              <a:t> years.</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b="1" dirty="0">
                <a:effectLst/>
                <a:latin typeface="Times New Roman" panose="02020603050405020304" pitchFamily="18" charset="0"/>
                <a:ea typeface="Calibri" panose="020F0502020204030204" pitchFamily="34" charset="0"/>
                <a:cs typeface="Arial" panose="020B0604020202020204" pitchFamily="34" charset="0"/>
              </a:rPr>
              <a:t>10</a:t>
            </a:r>
            <a:r>
              <a:rPr lang="lt-LT" sz="1000" dirty="0">
                <a:effectLst/>
                <a:latin typeface="Times New Roman" panose="02020603050405020304" pitchFamily="18" charset="0"/>
                <a:ea typeface="Calibri" panose="020F0502020204030204" pitchFamily="34" charset="0"/>
                <a:cs typeface="Arial" panose="020B0604020202020204" pitchFamily="34" charset="0"/>
              </a:rPr>
              <a:t> million new EHR documents annually.</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dirty="0">
                <a:effectLst/>
                <a:latin typeface="Times New Roman" panose="02020603050405020304" pitchFamily="18" charset="0"/>
                <a:ea typeface="Calibri" panose="020F0502020204030204" pitchFamily="34" charset="0"/>
                <a:cs typeface="Arial" panose="020B0604020202020204" pitchFamily="34" charset="0"/>
              </a:rPr>
              <a:t>Data with varying levels of maturity.</a:t>
            </a:r>
            <a:endParaRPr lang="en-US" sz="1400" dirty="0">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327025" algn="l"/>
              </a:tabLst>
            </a:pPr>
            <a:r>
              <a:rPr lang="lt-LT" sz="1000" dirty="0">
                <a:effectLst/>
                <a:latin typeface="Times New Roman" panose="02020603050405020304" pitchFamily="18" charset="0"/>
                <a:ea typeface="Calibri" panose="020F0502020204030204" pitchFamily="34" charset="0"/>
                <a:cs typeface="Arial" panose="020B0604020202020204" pitchFamily="34" charset="0"/>
              </a:rPr>
              <a:t>AI-driven equipment for decision-making</a:t>
            </a:r>
            <a:r>
              <a:rPr lang="en-US" sz="1000" dirty="0">
                <a:effectLst/>
                <a:latin typeface="Times New Roman" panose="02020603050405020304" pitchFamily="18" charset="0"/>
                <a:ea typeface="Calibri" panose="020F0502020204030204" pitchFamily="34" charset="0"/>
                <a:cs typeface="Arial" panose="020B0604020202020204" pitchFamily="34" charset="0"/>
              </a:rPr>
              <a:t>.</a:t>
            </a:r>
            <a:endParaRPr lang="lt-LT" sz="2000" dirty="0"/>
          </a:p>
        </p:txBody>
      </p:sp>
      <p:sp>
        <p:nvSpPr>
          <p:cNvPr id="7" name="TextBox 6">
            <a:extLst>
              <a:ext uri="{FF2B5EF4-FFF2-40B4-BE49-F238E27FC236}">
                <a16:creationId xmlns:a16="http://schemas.microsoft.com/office/drawing/2014/main" id="{94AAAFCA-16EF-02D2-50EF-A5A5EF54A825}"/>
              </a:ext>
            </a:extLst>
          </p:cNvPr>
          <p:cNvSpPr txBox="1"/>
          <p:nvPr/>
        </p:nvSpPr>
        <p:spPr>
          <a:xfrm>
            <a:off x="122188" y="95532"/>
            <a:ext cx="2946400" cy="523220"/>
          </a:xfrm>
          <a:prstGeom prst="rect">
            <a:avLst/>
          </a:prstGeom>
          <a:noFill/>
        </p:spPr>
        <p:txBody>
          <a:bodyPr wrap="square">
            <a:spAutoFit/>
          </a:bodyPr>
          <a:lstStyle/>
          <a:p>
            <a:pPr algn="ctr">
              <a:buNone/>
            </a:pPr>
            <a:r>
              <a:rPr lang="lt-LT" sz="1400" b="1" dirty="0">
                <a:effectLst/>
                <a:latin typeface="Times New Roman" panose="02020603050405020304" pitchFamily="18" charset="0"/>
                <a:ea typeface="Calibri" panose="020F0502020204030204" pitchFamily="34" charset="0"/>
                <a:cs typeface="Times New Roman" panose="02020603050405020304" pitchFamily="18" charset="0"/>
              </a:rPr>
              <a:t>Vilnius University Hospital Santaros Clinics</a:t>
            </a:r>
            <a:r>
              <a:rPr lang="lt-LT"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339DAFE6-2B5E-7EF4-EF91-C30B5E5B0F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073" y="596742"/>
            <a:ext cx="2058167" cy="1371487"/>
          </a:xfrm>
          <a:prstGeom prst="rect">
            <a:avLst/>
          </a:prstGeom>
          <a:ln>
            <a:noFill/>
          </a:ln>
          <a:effectLst>
            <a:softEdge rad="112500"/>
          </a:effectLst>
        </p:spPr>
      </p:pic>
      <p:sp>
        <p:nvSpPr>
          <p:cNvPr id="11" name="TextBox 10">
            <a:extLst>
              <a:ext uri="{FF2B5EF4-FFF2-40B4-BE49-F238E27FC236}">
                <a16:creationId xmlns:a16="http://schemas.microsoft.com/office/drawing/2014/main" id="{1FE7E9F2-9772-CB77-7647-7B5C620C1DE0}"/>
              </a:ext>
            </a:extLst>
          </p:cNvPr>
          <p:cNvSpPr txBox="1"/>
          <p:nvPr/>
        </p:nvSpPr>
        <p:spPr>
          <a:xfrm>
            <a:off x="2830123" y="95532"/>
            <a:ext cx="2804160" cy="307777"/>
          </a:xfrm>
          <a:prstGeom prst="rect">
            <a:avLst/>
          </a:prstGeom>
          <a:noFill/>
        </p:spPr>
        <p:txBody>
          <a:bodyPr wrap="square">
            <a:spAutoFit/>
          </a:bodyPr>
          <a:lstStyle/>
          <a:p>
            <a:pPr algn="ctr"/>
            <a:r>
              <a:rPr lang="lt-LT" sz="1400" b="1" dirty="0">
                <a:effectLst/>
                <a:latin typeface="Times New Roman" panose="02020603050405020304" pitchFamily="18" charset="0"/>
                <a:ea typeface="Calibri" panose="020F0502020204030204" pitchFamily="34" charset="0"/>
                <a:cs typeface="Times New Roman" panose="02020603050405020304" pitchFamily="18" charset="0"/>
              </a:rPr>
              <a:t>Research and Projects</a:t>
            </a:r>
            <a:endParaRPr lang="lt-LT" sz="2400" dirty="0">
              <a:effectLst/>
              <a:latin typeface="Times New Roman" panose="02020603050405020304" pitchFamily="18" charset="0"/>
              <a:ea typeface="Calibri" panose="020F050202020403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E7EA7873-BC68-360E-A2AF-C41B743C1912}"/>
              </a:ext>
            </a:extLst>
          </p:cNvPr>
          <p:cNvSpPr txBox="1"/>
          <p:nvPr/>
        </p:nvSpPr>
        <p:spPr>
          <a:xfrm>
            <a:off x="3043159" y="1975249"/>
            <a:ext cx="2678776" cy="4555093"/>
          </a:xfrm>
          <a:prstGeom prst="rect">
            <a:avLst/>
          </a:prstGeom>
          <a:noFill/>
        </p:spPr>
        <p:txBody>
          <a:bodyPr wrap="square">
            <a:spAutoFit/>
          </a:bodyPr>
          <a:lstStyle/>
          <a:p>
            <a:pPr marL="342900" lvl="0" indent="-342900" algn="just">
              <a:buSzPts val="1000"/>
              <a:buFont typeface="Wingdings" panose="05000000000000000000" pitchFamily="2" charset="2"/>
              <a:buChar char="v"/>
              <a:tabLst>
                <a:tab pos="457200" algn="l"/>
              </a:tabLst>
            </a:pP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Education and biomedical research base – integrating science with practice and advancing innovative medical technologies.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v"/>
              <a:tabLst>
                <a:tab pos="457200" algn="l"/>
              </a:tabLst>
            </a:pP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Experience in clinical research – participation in EU and national projects aimed at improving treatment methods and patient care.</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v"/>
              <a:tabLst>
                <a:tab pos="457200" algn="l"/>
              </a:tabLst>
            </a:pP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Involvement in </a:t>
            </a:r>
            <a:r>
              <a:rPr lang="lt-LT" sz="1000" b="1" dirty="0">
                <a:effectLst/>
                <a:latin typeface="Times New Roman" panose="02020603050405020304" pitchFamily="18" charset="0"/>
                <a:ea typeface="Calibri" panose="020F0502020204030204" pitchFamily="34" charset="0"/>
                <a:cs typeface="Times New Roman" panose="02020603050405020304" pitchFamily="18" charset="0"/>
              </a:rPr>
              <a:t>24 </a:t>
            </a: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international and </a:t>
            </a:r>
            <a:r>
              <a:rPr lang="lt-LT" sz="1000" b="1" dirty="0">
                <a:effectLst/>
                <a:latin typeface="Times New Roman" panose="02020603050405020304" pitchFamily="18" charset="0"/>
                <a:ea typeface="Calibri" panose="020F0502020204030204" pitchFamily="34" charset="0"/>
                <a:cs typeface="Times New Roman" panose="02020603050405020304" pitchFamily="18" charset="0"/>
              </a:rPr>
              <a:t>7 </a:t>
            </a: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national projects – covering various medical fields, contributing to the development of advanced treatment methods. Project coordinator for one project (SCARLET).</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algn="just">
              <a:buNone/>
            </a:pPr>
            <a:r>
              <a:rPr lang="lt-LT" sz="1000" b="1" dirty="0">
                <a:effectLst/>
                <a:latin typeface="Times New Roman" panose="02020603050405020304" pitchFamily="18" charset="0"/>
                <a:ea typeface="Calibri" panose="020F0502020204030204" pitchFamily="34" charset="0"/>
                <a:cs typeface="Times New Roman" panose="02020603050405020304" pitchFamily="18" charset="0"/>
              </a:rPr>
              <a:t>Key Areas: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CANCER (PANCARESURPASS, eCan EU +, JANE-EU-2, etc.)</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RARE DISEASES (JARDIN, OD4RD2, ERDERA, Orphanet)</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GENETIC TECHNOLOGIES (GDI, GoE, Hemato, Oncointegra)</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CARDIOVASCULAR DISEASES (Telegraft, EuroHeart, CARAMEL)</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PREVENTION (eproBES, JApreventNCD, etc.)</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Wingdings" panose="05000000000000000000" pitchFamily="2" charset="2"/>
              <a:buChar char="ü"/>
              <a:tabLst>
                <a:tab pos="457200" algn="l"/>
              </a:tabLst>
            </a:pP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RESEARCH ON PNEUMONIA AND OTHER LUNG DISEASES (TBmicrobiome)</a:t>
            </a:r>
            <a:endParaRPr lang="lt-LT" sz="1000" i="1" dirty="0">
              <a:effectLst/>
              <a:latin typeface="Times New Roman" panose="02020603050405020304" pitchFamily="18"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6B0DD4FF-3CCA-EF3F-575F-EC2EC9C6FD30}"/>
              </a:ext>
            </a:extLst>
          </p:cNvPr>
          <p:cNvSpPr txBox="1"/>
          <p:nvPr/>
        </p:nvSpPr>
        <p:spPr>
          <a:xfrm>
            <a:off x="6197600" y="79788"/>
            <a:ext cx="5293360" cy="477054"/>
          </a:xfrm>
          <a:prstGeom prst="rect">
            <a:avLst/>
          </a:prstGeom>
          <a:noFill/>
        </p:spPr>
        <p:txBody>
          <a:bodyPr wrap="square">
            <a:spAutoFit/>
          </a:bodyPr>
          <a:lstStyle/>
          <a:p>
            <a:pPr algn="ctr"/>
            <a:r>
              <a:rPr lang="lt-LT" sz="1400" b="1" dirty="0">
                <a:effectLst/>
                <a:latin typeface="Times New Roman" panose="02020603050405020304" pitchFamily="18" charset="0"/>
                <a:ea typeface="Calibri" panose="020F0502020204030204" pitchFamily="34" charset="0"/>
                <a:cs typeface="Times New Roman" panose="02020603050405020304" pitchFamily="18" charset="0"/>
              </a:rPr>
              <a:t>Information Technology and Development Center (ITDC)</a:t>
            </a:r>
            <a:endParaRPr lang="lt-LT" sz="1400" dirty="0">
              <a:effectLst/>
              <a:latin typeface="Times New Roman" panose="02020603050405020304" pitchFamily="18" charset="0"/>
              <a:ea typeface="Calibri" panose="020F0502020204030204" pitchFamily="34" charset="0"/>
              <a:cs typeface="Arial" panose="020B0604020202020204" pitchFamily="34" charset="0"/>
            </a:endParaRPr>
          </a:p>
          <a:p>
            <a:pPr algn="ctr"/>
            <a:endParaRPr lang="lt-LT" sz="1100" dirty="0">
              <a:effectLst/>
              <a:latin typeface="Times New Roman" panose="02020603050405020304" pitchFamily="18" charset="0"/>
              <a:ea typeface="Calibri" panose="020F050202020403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57459892-1E39-2D62-ABA3-36CC34C15B4A}"/>
              </a:ext>
            </a:extLst>
          </p:cNvPr>
          <p:cNvPicPr>
            <a:picLocks noChangeAspect="1"/>
          </p:cNvPicPr>
          <p:nvPr/>
        </p:nvPicPr>
        <p:blipFill>
          <a:blip r:embed="rId4"/>
          <a:stretch>
            <a:fillRect/>
          </a:stretch>
        </p:blipFill>
        <p:spPr>
          <a:xfrm>
            <a:off x="3470471" y="459097"/>
            <a:ext cx="2116753" cy="1460364"/>
          </a:xfrm>
          <a:prstGeom prst="rect">
            <a:avLst/>
          </a:prstGeom>
          <a:ln>
            <a:noFill/>
          </a:ln>
          <a:effectLst>
            <a:softEdge rad="112500"/>
          </a:effectLst>
        </p:spPr>
      </p:pic>
      <p:sp>
        <p:nvSpPr>
          <p:cNvPr id="22" name="TextBox 21">
            <a:extLst>
              <a:ext uri="{FF2B5EF4-FFF2-40B4-BE49-F238E27FC236}">
                <a16:creationId xmlns:a16="http://schemas.microsoft.com/office/drawing/2014/main" id="{F43B0319-B45A-5DF1-3B3B-68AF8767F6C4}"/>
              </a:ext>
            </a:extLst>
          </p:cNvPr>
          <p:cNvSpPr txBox="1"/>
          <p:nvPr/>
        </p:nvSpPr>
        <p:spPr>
          <a:xfrm>
            <a:off x="6096000" y="1968229"/>
            <a:ext cx="5293360" cy="3016210"/>
          </a:xfrm>
          <a:prstGeom prst="rect">
            <a:avLst/>
          </a:prstGeom>
          <a:noFill/>
        </p:spPr>
        <p:txBody>
          <a:bodyPr wrap="square">
            <a:spAutoFit/>
          </a:bodyPr>
          <a:lstStyle/>
          <a:p>
            <a:pPr algn="just">
              <a:buNone/>
            </a:pP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ITDC places special emphasis on innovative treatment technologies and scientific research, aiming to achieve the best outcomes for patients and contribute to the advancement of medical science. ITDC has modern technological infrastructure, including implemented solutions that facilitate and optimize diagnostic and treatment processes. Additionally, our on-site data center (DC) ensures secure and efficient processing and analysis of large datasets, providing crucial data for clinical research and treatment decisions, thus contributing to the development and implementation of innovative and advanced treatment methods.</a:t>
            </a:r>
            <a:r>
              <a:rPr lang="en-US" sz="1000" dirty="0">
                <a:latin typeface="Times New Roman" panose="02020603050405020304" pitchFamily="18" charset="0"/>
                <a:ea typeface="Calibri" panose="020F0502020204030204" pitchFamily="34" charset="0"/>
                <a:cs typeface="Arial" panose="020B0604020202020204" pitchFamily="34" charset="0"/>
              </a:rPr>
              <a:t> </a:t>
            </a:r>
            <a:r>
              <a:rPr lang="lt-LT" sz="1000" dirty="0">
                <a:effectLst/>
                <a:latin typeface="Times New Roman" panose="02020603050405020304" pitchFamily="18" charset="0"/>
                <a:ea typeface="Calibri" panose="020F0502020204030204" pitchFamily="34" charset="0"/>
                <a:cs typeface="Times New Roman" panose="02020603050405020304" pitchFamily="18" charset="0"/>
              </a:rPr>
              <a:t>ITDC is a leader in healthcare IT solutions. The IPC implements advanced systems such as the Hospital Information System (SANTA-HIS) and provides IT infrastructure and data management services. The Center also contributes to international projects, including AI solutions in healthcare.</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algn="just">
              <a:buNone/>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Key Metrics: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3+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PB of medical data</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2+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million medical images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3,500+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workstations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200+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servers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3,000+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phone network</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500+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wireless network points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100+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highly qualified specialists (IT and IS experts, data analysts, medical IT professionals)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buSzPts val="1000"/>
              <a:buFont typeface="Symbol" panose="05050102010706020507" pitchFamily="18" charset="2"/>
              <a:buChar char=""/>
              <a:tabLst>
                <a:tab pos="457200" algn="l"/>
              </a:tabLst>
            </a:pPr>
            <a:r>
              <a:rPr lang="lt-LT" sz="1000" b="1" i="1" dirty="0">
                <a:effectLst/>
                <a:latin typeface="Times New Roman" panose="02020603050405020304" pitchFamily="18" charset="0"/>
                <a:ea typeface="Calibri" panose="020F0502020204030204" pitchFamily="34" charset="0"/>
                <a:cs typeface="Times New Roman" panose="02020603050405020304" pitchFamily="18" charset="0"/>
              </a:rPr>
              <a:t>8 </a:t>
            </a:r>
            <a:r>
              <a:rPr lang="lt-LT" sz="1000" i="1" dirty="0">
                <a:effectLst/>
                <a:latin typeface="Times New Roman" panose="02020603050405020304" pitchFamily="18" charset="0"/>
                <a:ea typeface="Calibri" panose="020F0502020204030204" pitchFamily="34" charset="0"/>
                <a:cs typeface="Times New Roman" panose="02020603050405020304" pitchFamily="18" charset="0"/>
              </a:rPr>
              <a:t>divisions covering various IT and data management functions.</a:t>
            </a:r>
            <a:endParaRPr lang="lt-LT" sz="1000" dirty="0">
              <a:effectLst/>
              <a:latin typeface="Times New Roman" panose="02020603050405020304" pitchFamily="18" charset="0"/>
              <a:ea typeface="Calibri" panose="020F0502020204030204" pitchFamily="34" charset="0"/>
              <a:cs typeface="Arial" panose="020B0604020202020204" pitchFamily="34" charset="0"/>
            </a:endParaRPr>
          </a:p>
        </p:txBody>
      </p:sp>
      <p:pic>
        <p:nvPicPr>
          <p:cNvPr id="23" name="Picture 22">
            <a:extLst>
              <a:ext uri="{FF2B5EF4-FFF2-40B4-BE49-F238E27FC236}">
                <a16:creationId xmlns:a16="http://schemas.microsoft.com/office/drawing/2014/main" id="{20B8D612-19A8-C8AA-E713-1297009BB80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97600" y="5453618"/>
            <a:ext cx="1190752" cy="1190752"/>
          </a:xfrm>
          <a:prstGeom prst="rect">
            <a:avLst/>
          </a:prstGeom>
          <a:noFill/>
          <a:ln>
            <a:noFill/>
          </a:ln>
        </p:spPr>
      </p:pic>
      <p:pic>
        <p:nvPicPr>
          <p:cNvPr id="25" name="Picture 24">
            <a:extLst>
              <a:ext uri="{FF2B5EF4-FFF2-40B4-BE49-F238E27FC236}">
                <a16:creationId xmlns:a16="http://schemas.microsoft.com/office/drawing/2014/main" id="{17EF8611-B801-996E-C0FD-7F9AD166CD4D}"/>
              </a:ext>
            </a:extLst>
          </p:cNvPr>
          <p:cNvPicPr>
            <a:picLocks noChangeAspect="1"/>
          </p:cNvPicPr>
          <p:nvPr/>
        </p:nvPicPr>
        <p:blipFill>
          <a:blip r:embed="rId6"/>
          <a:stretch>
            <a:fillRect/>
          </a:stretch>
        </p:blipFill>
        <p:spPr>
          <a:xfrm>
            <a:off x="7282221" y="459097"/>
            <a:ext cx="2687157" cy="1399478"/>
          </a:xfrm>
          <a:prstGeom prst="rect">
            <a:avLst/>
          </a:prstGeom>
          <a:ln>
            <a:noFill/>
          </a:ln>
          <a:effectLst>
            <a:softEdge rad="112500"/>
          </a:effectLst>
        </p:spPr>
      </p:pic>
      <p:pic>
        <p:nvPicPr>
          <p:cNvPr id="29" name="Picture 28">
            <a:extLst>
              <a:ext uri="{FF2B5EF4-FFF2-40B4-BE49-F238E27FC236}">
                <a16:creationId xmlns:a16="http://schemas.microsoft.com/office/drawing/2014/main" id="{0A84F648-7D3B-9AB5-614C-174233F008E7}"/>
              </a:ext>
            </a:extLst>
          </p:cNvPr>
          <p:cNvPicPr>
            <a:picLocks noChangeAspect="1"/>
          </p:cNvPicPr>
          <p:nvPr/>
        </p:nvPicPr>
        <p:blipFill>
          <a:blip r:embed="rId7"/>
          <a:stretch>
            <a:fillRect/>
          </a:stretch>
        </p:blipFill>
        <p:spPr>
          <a:xfrm>
            <a:off x="10067160" y="5880844"/>
            <a:ext cx="2085216" cy="763526"/>
          </a:xfrm>
          <a:prstGeom prst="rect">
            <a:avLst/>
          </a:prstGeom>
          <a:ln>
            <a:noFill/>
          </a:ln>
          <a:effectLst>
            <a:softEdge rad="112500"/>
          </a:effectLst>
        </p:spPr>
      </p:pic>
      <p:sp>
        <p:nvSpPr>
          <p:cNvPr id="33" name="TextBox 32">
            <a:extLst>
              <a:ext uri="{FF2B5EF4-FFF2-40B4-BE49-F238E27FC236}">
                <a16:creationId xmlns:a16="http://schemas.microsoft.com/office/drawing/2014/main" id="{E954F565-637F-B5EE-15DE-9B6FD733EB76}"/>
              </a:ext>
            </a:extLst>
          </p:cNvPr>
          <p:cNvSpPr txBox="1"/>
          <p:nvPr/>
        </p:nvSpPr>
        <p:spPr>
          <a:xfrm>
            <a:off x="7520752" y="5414808"/>
            <a:ext cx="3225800" cy="1646605"/>
          </a:xfrm>
          <a:prstGeom prst="rect">
            <a:avLst/>
          </a:prstGeom>
          <a:noFill/>
        </p:spPr>
        <p:txBody>
          <a:bodyPr wrap="square">
            <a:spAutoFit/>
          </a:bodyPr>
          <a:lstStyle/>
          <a:p>
            <a:pPr>
              <a:buNone/>
            </a:pPr>
            <a:r>
              <a:rPr lang="lt-LT"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Vidas Kapu</a:t>
            </a:r>
            <a:r>
              <a:rPr lang="lt-LT" sz="1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š</a:t>
            </a:r>
            <a:r>
              <a:rPr lang="lt-LT"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inskas</a:t>
            </a:r>
            <a:endParaRPr lang="en-US"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buNone/>
            </a:pPr>
            <a:r>
              <a:rPr lang="lt-LT" sz="1200" dirty="0">
                <a:latin typeface="Times New Roman" panose="02020603050405020304" pitchFamily="18" charset="0"/>
                <a:cs typeface="Times New Roman" panose="02020603050405020304" pitchFamily="18" charset="0"/>
              </a:rPr>
              <a:t>Chief Information Officer</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600"/>
              </a:spcAft>
              <a:buNone/>
            </a:pPr>
            <a:r>
              <a:rPr lang="lt-LT" sz="1200" dirty="0">
                <a:latin typeface="Times New Roman" panose="02020603050405020304" pitchFamily="18" charset="0"/>
                <a:cs typeface="Times New Roman" panose="02020603050405020304" pitchFamily="18" charset="0"/>
              </a:rPr>
              <a:t>📧 </a:t>
            </a:r>
            <a:r>
              <a:rPr lang="lt-LT" sz="1200" u="sng" dirty="0">
                <a:effectLst/>
                <a:latin typeface="Times New Roman" panose="02020603050405020304" pitchFamily="18"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Vidas.Kapusinskas@santa.lt</a:t>
            </a:r>
            <a:endParaRPr lang="en-US" sz="1200" u="sng" dirty="0">
              <a:effectLst/>
              <a:latin typeface="Times New Roman" panose="02020603050405020304" pitchFamily="18" charset="0"/>
              <a:ea typeface="Calibri" panose="020F0502020204030204" pitchFamily="34" charset="0"/>
              <a:cs typeface="Times New Roman" panose="02020603050405020304" pitchFamily="18" charset="0"/>
            </a:endParaRPr>
          </a:p>
          <a:p>
            <a:pPr>
              <a:buNone/>
            </a:pPr>
            <a:r>
              <a:rPr lang="lt-LT" sz="1200" b="1" dirty="0">
                <a:solidFill>
                  <a:schemeClr val="bg1"/>
                </a:solidFill>
                <a:latin typeface="Times New Roman" panose="02020603050405020304" pitchFamily="18" charset="0"/>
                <a:cs typeface="Times New Roman" panose="02020603050405020304" pitchFamily="18" charset="0"/>
              </a:rPr>
              <a:t>Martyna Atraškevičienė</a:t>
            </a:r>
            <a:br>
              <a:rPr lang="lt-LT" sz="1200" dirty="0">
                <a:latin typeface="Times New Roman" panose="02020603050405020304" pitchFamily="18" charset="0"/>
                <a:cs typeface="Times New Roman" panose="02020603050405020304" pitchFamily="18" charset="0"/>
              </a:rPr>
            </a:br>
            <a:r>
              <a:rPr lang="lt-LT" sz="1200" dirty="0">
                <a:latin typeface="Times New Roman" panose="02020603050405020304" pitchFamily="18" charset="0"/>
                <a:cs typeface="Times New Roman" panose="02020603050405020304" pitchFamily="18" charset="0"/>
              </a:rPr>
              <a:t>Chief Technology Transfer Officer </a:t>
            </a:r>
            <a:endParaRPr lang="en-US" sz="1200" dirty="0">
              <a:latin typeface="Times New Roman" panose="02020603050405020304" pitchFamily="18" charset="0"/>
              <a:cs typeface="Times New Roman" panose="02020603050405020304" pitchFamily="18" charset="0"/>
            </a:endParaRPr>
          </a:p>
          <a:p>
            <a:pPr>
              <a:buNone/>
            </a:pPr>
            <a:r>
              <a:rPr lang="lt-LT" sz="1200" dirty="0">
                <a:latin typeface="Times New Roman" panose="02020603050405020304" pitchFamily="18" charset="0"/>
                <a:cs typeface="Times New Roman" panose="02020603050405020304" pitchFamily="18" charset="0"/>
              </a:rPr>
              <a:t>📧 </a:t>
            </a:r>
            <a:r>
              <a:rPr lang="lt-LT" sz="1200" u="sng" dirty="0">
                <a:latin typeface="Times New Roman" panose="02020603050405020304" pitchFamily="18" charset="0"/>
                <a:cs typeface="Times New Roman" panose="02020603050405020304" pitchFamily="18" charset="0"/>
              </a:rPr>
              <a:t>Martyna.Atraskeviciene@santa.lt</a:t>
            </a:r>
            <a:endParaRPr lang="en-US" sz="1200" u="sng" dirty="0">
              <a:latin typeface="Times New Roman" panose="02020603050405020304" pitchFamily="18" charset="0"/>
              <a:cs typeface="Times New Roman" panose="02020603050405020304" pitchFamily="18" charset="0"/>
            </a:endParaRPr>
          </a:p>
          <a:p>
            <a:pPr>
              <a:buNone/>
            </a:pPr>
            <a:endParaRPr lang="lt-LT" sz="1200" dirty="0">
              <a:latin typeface="Times New Roman" panose="02020603050405020304" pitchFamily="18" charset="0"/>
              <a:cs typeface="Times New Roman" panose="02020603050405020304" pitchFamily="18" charset="0"/>
            </a:endParaRPr>
          </a:p>
          <a:p>
            <a:pPr>
              <a:buNone/>
            </a:pPr>
            <a:endParaRPr lang="lt-LT"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25D12B84-60BF-5A5C-21A4-4863E47061F5}"/>
              </a:ext>
            </a:extLst>
          </p:cNvPr>
          <p:cNvSpPr txBox="1"/>
          <p:nvPr/>
        </p:nvSpPr>
        <p:spPr>
          <a:xfrm>
            <a:off x="7178042" y="5094093"/>
            <a:ext cx="3586478" cy="307777"/>
          </a:xfrm>
          <a:prstGeom prst="rect">
            <a:avLst/>
          </a:prstGeom>
          <a:noFill/>
        </p:spPr>
        <p:txBody>
          <a:bodyPr wrap="square">
            <a:spAutoFit/>
          </a:bodyPr>
          <a:lstStyle/>
          <a:p>
            <a:pPr algn="ctr"/>
            <a:r>
              <a:rPr lang="lt-LT" sz="14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For more information, feel free to contact us:</a:t>
            </a:r>
            <a:endParaRPr lang="lt-LT"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7B437641-6CF0-91FB-D30E-AA955BA13FDA}"/>
              </a:ext>
            </a:extLst>
          </p:cNvPr>
          <p:cNvSpPr txBox="1"/>
          <p:nvPr/>
        </p:nvSpPr>
        <p:spPr>
          <a:xfrm>
            <a:off x="10474644" y="5511524"/>
            <a:ext cx="1597711" cy="307777"/>
          </a:xfrm>
          <a:prstGeom prst="rect">
            <a:avLst/>
          </a:prstGeom>
          <a:noFill/>
        </p:spPr>
        <p:txBody>
          <a:bodyPr wrap="square">
            <a:spAutoFit/>
          </a:bodyPr>
          <a:lstStyle/>
          <a:p>
            <a:r>
              <a:rPr lang="en-US" sz="14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www.santa.lt</a:t>
            </a:r>
            <a:endParaRPr lang="lt-LT" sz="1400" dirty="0">
              <a:solidFill>
                <a:schemeClr val="bg1"/>
              </a:solidFill>
            </a:endParaRPr>
          </a:p>
        </p:txBody>
      </p:sp>
    </p:spTree>
    <p:extLst>
      <p:ext uri="{BB962C8B-B14F-4D97-AF65-F5344CB8AC3E}">
        <p14:creationId xmlns:p14="http://schemas.microsoft.com/office/powerpoint/2010/main" val="2889978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44dd735-49a7-4cf8-978b-c8928d9eed2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55E897708A4D45A8C45537A51C1261" ma:contentTypeVersion="17" ma:contentTypeDescription="Create a new document." ma:contentTypeScope="" ma:versionID="87832b328926460be4abcd982329b52c">
  <xsd:schema xmlns:xsd="http://www.w3.org/2001/XMLSchema" xmlns:xs="http://www.w3.org/2001/XMLSchema" xmlns:p="http://schemas.microsoft.com/office/2006/metadata/properties" xmlns:ns3="6d39097f-fdff-4714-94a8-855ce0693a5c" xmlns:ns4="c44dd735-49a7-4cf8-978b-c8928d9eed22" targetNamespace="http://schemas.microsoft.com/office/2006/metadata/properties" ma:root="true" ma:fieldsID="bdfd6f1859ae5f6a70e8e74dfef1b4d5" ns3:_="" ns4:_="">
    <xsd:import namespace="6d39097f-fdff-4714-94a8-855ce0693a5c"/>
    <xsd:import namespace="c44dd735-49a7-4cf8-978b-c8928d9eed2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element ref="ns4:MediaServiceAutoKeyPoints" minOccurs="0"/>
                <xsd:element ref="ns4:MediaServiceKeyPoint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39097f-fdff-4714-94a8-855ce0693a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4dd735-49a7-4cf8-978b-c8928d9eed2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0BB103-CFA4-4E02-A1EF-210F87D068AC}">
  <ds:schemaRefs>
    <ds:schemaRef ds:uri="c44dd735-49a7-4cf8-978b-c8928d9eed22"/>
    <ds:schemaRef ds:uri="http://purl.org/dc/dcmitype/"/>
    <ds:schemaRef ds:uri="http://purl.org/dc/terms/"/>
    <ds:schemaRef ds:uri="http://www.w3.org/XML/1998/namespace"/>
    <ds:schemaRef ds:uri="6d39097f-fdff-4714-94a8-855ce0693a5c"/>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578EDDD1-A8E6-4DE7-A7E5-B8817815A31F}">
  <ds:schemaRefs>
    <ds:schemaRef ds:uri="http://schemas.microsoft.com/sharepoint/v3/contenttype/forms"/>
  </ds:schemaRefs>
</ds:datastoreItem>
</file>

<file path=customXml/itemProps3.xml><?xml version="1.0" encoding="utf-8"?>
<ds:datastoreItem xmlns:ds="http://schemas.openxmlformats.org/officeDocument/2006/customXml" ds:itemID="{8146F3AE-8F5C-4CD8-8E05-A22C5E26A1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39097f-fdff-4714-94a8-855ce0693a5c"/>
    <ds:schemaRef ds:uri="c44dd735-49a7-4cf8-978b-c8928d9eed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83</TotalTime>
  <Words>520</Words>
  <Application>Microsoft Office PowerPoint</Application>
  <PresentationFormat>Widescreen</PresentationFormat>
  <Paragraphs>47</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Calibri</vt:lpstr>
      <vt:lpstr>Calibri Light</vt:lpstr>
      <vt:lpstr>Symbol</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Andrej Cernecov</dc:creator>
  <cp:lastModifiedBy>Vidas Kapušinskas</cp:lastModifiedBy>
  <cp:revision>13</cp:revision>
  <dcterms:created xsi:type="dcterms:W3CDTF">2025-04-10T17:30:06Z</dcterms:created>
  <dcterms:modified xsi:type="dcterms:W3CDTF">2025-05-07T08:24:31Z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0x0101001755E897708A4D45A8C45537A51C1261</vt:lpwstr>
  </property>
</Properties>
</file>