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700" r:id="rId2"/>
    <p:sldMasterId id="2147483676" r:id="rId3"/>
    <p:sldMasterId id="2147483688" r:id="rId4"/>
    <p:sldMasterId id="2147483663" r:id="rId5"/>
  </p:sldMasterIdLst>
  <p:notesMasterIdLst>
    <p:notesMasterId r:id="rId30"/>
  </p:notesMasterIdLst>
  <p:handoutMasterIdLst>
    <p:handoutMasterId r:id="rId31"/>
  </p:handoutMasterIdLst>
  <p:sldIdLst>
    <p:sldId id="363" r:id="rId6"/>
    <p:sldId id="439" r:id="rId7"/>
    <p:sldId id="380" r:id="rId8"/>
    <p:sldId id="436" r:id="rId9"/>
    <p:sldId id="371" r:id="rId10"/>
    <p:sldId id="379" r:id="rId11"/>
    <p:sldId id="369" r:id="rId12"/>
    <p:sldId id="437" r:id="rId13"/>
    <p:sldId id="503" r:id="rId14"/>
    <p:sldId id="517" r:id="rId15"/>
    <p:sldId id="518" r:id="rId16"/>
    <p:sldId id="520" r:id="rId17"/>
    <p:sldId id="522" r:id="rId18"/>
    <p:sldId id="535" r:id="rId19"/>
    <p:sldId id="536" r:id="rId20"/>
    <p:sldId id="440" r:id="rId21"/>
    <p:sldId id="446" r:id="rId22"/>
    <p:sldId id="447" r:id="rId23"/>
    <p:sldId id="445" r:id="rId24"/>
    <p:sldId id="441" r:id="rId25"/>
    <p:sldId id="421" r:id="rId26"/>
    <p:sldId id="422" r:id="rId27"/>
    <p:sldId id="427" r:id="rId28"/>
    <p:sldId id="366" r:id="rId29"/>
  </p:sldIdLst>
  <p:sldSz cx="9906000" cy="6858000" type="A4"/>
  <p:notesSz cx="7104063" cy="10234613"/>
  <p:defaultTextStyle>
    <a:defPPr>
      <a:defRPr lang="he-IL"/>
    </a:defPPr>
    <a:lvl1pPr algn="l" rtl="0" fontAlgn="base">
      <a:spcBef>
        <a:spcPct val="0"/>
      </a:spcBef>
      <a:spcAft>
        <a:spcPct val="0"/>
      </a:spcAft>
      <a:defRPr sz="1400" kern="1200">
        <a:solidFill>
          <a:schemeClr val="tx1"/>
        </a:solidFill>
        <a:latin typeface="Arial" charset="0"/>
        <a:ea typeface="+mn-ea"/>
        <a:cs typeface="Arial" charset="0"/>
      </a:defRPr>
    </a:lvl1pPr>
    <a:lvl2pPr marL="457200" algn="l" rtl="0" fontAlgn="base">
      <a:spcBef>
        <a:spcPct val="0"/>
      </a:spcBef>
      <a:spcAft>
        <a:spcPct val="0"/>
      </a:spcAft>
      <a:defRPr sz="1400" kern="1200">
        <a:solidFill>
          <a:schemeClr val="tx1"/>
        </a:solidFill>
        <a:latin typeface="Arial" charset="0"/>
        <a:ea typeface="+mn-ea"/>
        <a:cs typeface="Arial" charset="0"/>
      </a:defRPr>
    </a:lvl2pPr>
    <a:lvl3pPr marL="914400" algn="l" rtl="0" fontAlgn="base">
      <a:spcBef>
        <a:spcPct val="0"/>
      </a:spcBef>
      <a:spcAft>
        <a:spcPct val="0"/>
      </a:spcAft>
      <a:defRPr sz="1400" kern="1200">
        <a:solidFill>
          <a:schemeClr val="tx1"/>
        </a:solidFill>
        <a:latin typeface="Arial" charset="0"/>
        <a:ea typeface="+mn-ea"/>
        <a:cs typeface="Arial" charset="0"/>
      </a:defRPr>
    </a:lvl3pPr>
    <a:lvl4pPr marL="1371600" algn="l" rtl="0" fontAlgn="base">
      <a:spcBef>
        <a:spcPct val="0"/>
      </a:spcBef>
      <a:spcAft>
        <a:spcPct val="0"/>
      </a:spcAft>
      <a:defRPr sz="1400" kern="1200">
        <a:solidFill>
          <a:schemeClr val="tx1"/>
        </a:solidFill>
        <a:latin typeface="Arial" charset="0"/>
        <a:ea typeface="+mn-ea"/>
        <a:cs typeface="Arial" charset="0"/>
      </a:defRPr>
    </a:lvl4pPr>
    <a:lvl5pPr marL="1828800" algn="l" rtl="0" fontAlgn="base">
      <a:spcBef>
        <a:spcPct val="0"/>
      </a:spcBef>
      <a:spcAft>
        <a:spcPct val="0"/>
      </a:spcAft>
      <a:defRPr sz="1400" kern="1200">
        <a:solidFill>
          <a:schemeClr val="tx1"/>
        </a:solidFill>
        <a:latin typeface="Arial" charset="0"/>
        <a:ea typeface="+mn-ea"/>
        <a:cs typeface="Arial" charset="0"/>
      </a:defRPr>
    </a:lvl5pPr>
    <a:lvl6pPr marL="2286000" algn="l" defTabSz="914400" rtl="0" eaLnBrk="1" latinLnBrk="0" hangingPunct="1">
      <a:defRPr sz="1400" kern="1200">
        <a:solidFill>
          <a:schemeClr val="tx1"/>
        </a:solidFill>
        <a:latin typeface="Arial" charset="0"/>
        <a:ea typeface="+mn-ea"/>
        <a:cs typeface="Arial" charset="0"/>
      </a:defRPr>
    </a:lvl6pPr>
    <a:lvl7pPr marL="2743200" algn="l" defTabSz="914400" rtl="0" eaLnBrk="1" latinLnBrk="0" hangingPunct="1">
      <a:defRPr sz="1400" kern="1200">
        <a:solidFill>
          <a:schemeClr val="tx1"/>
        </a:solidFill>
        <a:latin typeface="Arial" charset="0"/>
        <a:ea typeface="+mn-ea"/>
        <a:cs typeface="Arial" charset="0"/>
      </a:defRPr>
    </a:lvl7pPr>
    <a:lvl8pPr marL="3200400" algn="l" defTabSz="914400" rtl="0" eaLnBrk="1" latinLnBrk="0" hangingPunct="1">
      <a:defRPr sz="1400" kern="1200">
        <a:solidFill>
          <a:schemeClr val="tx1"/>
        </a:solidFill>
        <a:latin typeface="Arial" charset="0"/>
        <a:ea typeface="+mn-ea"/>
        <a:cs typeface="Arial" charset="0"/>
      </a:defRPr>
    </a:lvl8pPr>
    <a:lvl9pPr marL="3657600" algn="l" defTabSz="914400" rtl="0" eaLnBrk="1" latinLnBrk="0" hangingPunct="1">
      <a:defRPr sz="1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223">
          <p15:clr>
            <a:srgbClr val="A4A3A4"/>
          </p15:clr>
        </p15:guide>
        <p15:guide id="2" pos="223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3399FF"/>
    <a:srgbClr val="00FF00"/>
    <a:srgbClr val="0000FF"/>
    <a:srgbClr val="FF66FF"/>
    <a:srgbClr val="FFFF00"/>
    <a:srgbClr val="CCFFFF"/>
    <a:srgbClr val="FFCC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סגנון ביניים 2 - הדגשה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999" autoAdjust="0"/>
    <p:restoredTop sz="96374" autoAdjust="0"/>
  </p:normalViewPr>
  <p:slideViewPr>
    <p:cSldViewPr>
      <p:cViewPr varScale="1">
        <p:scale>
          <a:sx n="82" d="100"/>
          <a:sy n="82" d="100"/>
        </p:scale>
        <p:origin x="1675" y="67"/>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451"/>
    </p:cViewPr>
  </p:sorterViewPr>
  <p:notesViewPr>
    <p:cSldViewPr>
      <p:cViewPr varScale="1">
        <p:scale>
          <a:sx n="75" d="100"/>
          <a:sy n="75" d="100"/>
        </p:scale>
        <p:origin x="5874" y="84"/>
      </p:cViewPr>
      <p:guideLst>
        <p:guide orient="horz" pos="3223"/>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639" cy="51117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4023836" y="1"/>
            <a:ext cx="3078639" cy="511175"/>
          </a:xfrm>
          <a:prstGeom prst="rect">
            <a:avLst/>
          </a:prstGeom>
        </p:spPr>
        <p:txBody>
          <a:bodyPr vert="horz" lIns="91440" tIns="45720" rIns="91440" bIns="45720" rtlCol="0"/>
          <a:lstStyle>
            <a:lvl1pPr algn="r">
              <a:defRPr sz="1200"/>
            </a:lvl1pPr>
          </a:lstStyle>
          <a:p>
            <a:fld id="{0053E412-A8C5-44C4-9F66-67D104628F1D}" type="datetimeFigureOut">
              <a:rPr lang="en-US" smtClean="0"/>
              <a:pPr/>
              <a:t>25-Feb-25</a:t>
            </a:fld>
            <a:endParaRPr lang="en-US"/>
          </a:p>
        </p:txBody>
      </p:sp>
      <p:sp>
        <p:nvSpPr>
          <p:cNvPr id="5" name="Slide Number Placeholder 4"/>
          <p:cNvSpPr>
            <a:spLocks noGrp="1"/>
          </p:cNvSpPr>
          <p:nvPr>
            <p:ph type="sldNum" sz="quarter" idx="3"/>
          </p:nvPr>
        </p:nvSpPr>
        <p:spPr>
          <a:xfrm>
            <a:off x="4023836" y="9721851"/>
            <a:ext cx="3078639" cy="511175"/>
          </a:xfrm>
          <a:prstGeom prst="rect">
            <a:avLst/>
          </a:prstGeom>
        </p:spPr>
        <p:txBody>
          <a:bodyPr vert="horz" lIns="91440" tIns="45720" rIns="91440" bIns="45720" rtlCol="0" anchor="b"/>
          <a:lstStyle>
            <a:lvl1pPr algn="r">
              <a:defRPr sz="1200"/>
            </a:lvl1pPr>
          </a:lstStyle>
          <a:p>
            <a:fld id="{833B48AB-0D38-4C3A-9BBF-A77C95B2AEDB}" type="slidenum">
              <a:rPr lang="en-US" smtClean="0"/>
              <a:pPr/>
              <a:t>‹#›</a:t>
            </a:fld>
            <a:endParaRPr lang="en-US"/>
          </a:p>
        </p:txBody>
      </p:sp>
      <p:sp>
        <p:nvSpPr>
          <p:cNvPr id="6" name="Footer Placeholder 5"/>
          <p:cNvSpPr>
            <a:spLocks noGrp="1"/>
          </p:cNvSpPr>
          <p:nvPr>
            <p:ph type="ftr" sz="quarter" idx="2"/>
          </p:nvPr>
        </p:nvSpPr>
        <p:spPr>
          <a:xfrm>
            <a:off x="1" y="9721851"/>
            <a:ext cx="3078639" cy="511175"/>
          </a:xfrm>
          <a:prstGeom prst="rect">
            <a:avLst/>
          </a:prstGeom>
        </p:spPr>
        <p:txBody>
          <a:bodyPr vert="horz" lIns="91440" tIns="45720" rIns="91440" bIns="45720" rtlCol="0" anchor="b"/>
          <a:lstStyle>
            <a:lvl1pPr algn="l">
              <a:defRPr sz="1200"/>
            </a:lvl1pPr>
          </a:lstStyle>
          <a:p>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4025424" y="1"/>
            <a:ext cx="3078639" cy="511175"/>
          </a:xfrm>
          <a:prstGeom prst="rect">
            <a:avLst/>
          </a:prstGeom>
          <a:noFill/>
          <a:ln w="9525">
            <a:noFill/>
            <a:miter lim="800000"/>
            <a:headEnd/>
            <a:tailEnd/>
          </a:ln>
        </p:spPr>
        <p:txBody>
          <a:bodyPr vert="horz" wrap="square" lIns="99037" tIns="49518" rIns="99037" bIns="49518" numCol="1" anchor="t" anchorCtr="0" compatLnSpc="1">
            <a:prstTxWarp prst="textNoShape">
              <a:avLst/>
            </a:prstTxWarp>
          </a:bodyPr>
          <a:lstStyle>
            <a:lvl1pPr algn="r" defTabSz="990600" rtl="1">
              <a:defRPr sz="1300">
                <a:latin typeface="Arial" pitchFamily="34" charset="0"/>
                <a:cs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1590" y="1"/>
            <a:ext cx="3077050" cy="511175"/>
          </a:xfrm>
          <a:prstGeom prst="rect">
            <a:avLst/>
          </a:prstGeom>
          <a:noFill/>
          <a:ln w="9525">
            <a:noFill/>
            <a:miter lim="800000"/>
            <a:headEnd/>
            <a:tailEnd/>
          </a:ln>
        </p:spPr>
        <p:txBody>
          <a:bodyPr vert="horz" wrap="square" lIns="99037" tIns="49518" rIns="99037" bIns="49518" numCol="1" anchor="t" anchorCtr="0" compatLnSpc="1">
            <a:prstTxWarp prst="textNoShape">
              <a:avLst/>
            </a:prstTxWarp>
          </a:bodyPr>
          <a:lstStyle>
            <a:lvl1pPr algn="l" defTabSz="990600" rtl="1">
              <a:defRPr sz="1300">
                <a:latin typeface="Arial" pitchFamily="34" charset="0"/>
                <a:cs typeface="Arial" pitchFamily="34"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782638" y="768350"/>
            <a:ext cx="5540375" cy="3836988"/>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10090" y="4860925"/>
            <a:ext cx="5683886" cy="4605338"/>
          </a:xfrm>
          <a:prstGeom prst="rect">
            <a:avLst/>
          </a:prstGeom>
          <a:noFill/>
          <a:ln w="9525">
            <a:noFill/>
            <a:miter lim="800000"/>
            <a:headEnd/>
            <a:tailEnd/>
          </a:ln>
        </p:spPr>
        <p:txBody>
          <a:bodyPr vert="horz" wrap="square" lIns="99037" tIns="49518" rIns="99037" bIns="4951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4025424" y="9721851"/>
            <a:ext cx="3078639" cy="511175"/>
          </a:xfrm>
          <a:prstGeom prst="rect">
            <a:avLst/>
          </a:prstGeom>
          <a:noFill/>
          <a:ln w="9525">
            <a:noFill/>
            <a:miter lim="800000"/>
            <a:headEnd/>
            <a:tailEnd/>
          </a:ln>
        </p:spPr>
        <p:txBody>
          <a:bodyPr vert="horz" wrap="square" lIns="99037" tIns="49518" rIns="99037" bIns="49518" numCol="1" anchor="b" anchorCtr="0" compatLnSpc="1">
            <a:prstTxWarp prst="textNoShape">
              <a:avLst/>
            </a:prstTxWarp>
          </a:bodyPr>
          <a:lstStyle>
            <a:lvl1pPr algn="r" defTabSz="990600" rtl="1">
              <a:defRPr sz="1300">
                <a:latin typeface="Arial" pitchFamily="34" charset="0"/>
                <a:cs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1590" y="9721851"/>
            <a:ext cx="3077050" cy="511175"/>
          </a:xfrm>
          <a:prstGeom prst="rect">
            <a:avLst/>
          </a:prstGeom>
          <a:noFill/>
          <a:ln w="9525">
            <a:noFill/>
            <a:miter lim="800000"/>
            <a:headEnd/>
            <a:tailEnd/>
          </a:ln>
        </p:spPr>
        <p:txBody>
          <a:bodyPr vert="horz" wrap="square" lIns="99037" tIns="49518" rIns="99037" bIns="49518" numCol="1" anchor="b" anchorCtr="0" compatLnSpc="1">
            <a:prstTxWarp prst="textNoShape">
              <a:avLst/>
            </a:prstTxWarp>
          </a:bodyPr>
          <a:lstStyle>
            <a:lvl1pPr algn="l" defTabSz="990600" rtl="1">
              <a:defRPr sz="1300">
                <a:latin typeface="Arial" pitchFamily="34" charset="0"/>
                <a:cs typeface="Arial" pitchFamily="34" charset="0"/>
              </a:defRPr>
            </a:lvl1pPr>
          </a:lstStyle>
          <a:p>
            <a:pPr>
              <a:defRPr/>
            </a:pPr>
            <a:fld id="{D8A72B85-E400-4557-8F9C-D48C5FAECA57}" type="slidenum">
              <a:rPr lang="he-IL"/>
              <a:pPr>
                <a:defRPr/>
              </a:pPr>
              <a:t>‹#›</a:t>
            </a:fld>
            <a:endParaRPr lang="en-US"/>
          </a:p>
        </p:txBody>
      </p:sp>
    </p:spTree>
    <p:extLst>
      <p:ext uri="{BB962C8B-B14F-4D97-AF65-F5344CB8AC3E}">
        <p14:creationId xmlns:p14="http://schemas.microsoft.com/office/powerpoint/2010/main" val="1236314763"/>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742950" y="2130428"/>
            <a:ext cx="84201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e-IL"/>
              <a:t>לחץ כדי לערוך סגנון כותרת משנה של תבנית בסיס</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941645" y="4800600"/>
            <a:ext cx="59436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a:p>
        </p:txBody>
      </p:sp>
      <p:sp>
        <p:nvSpPr>
          <p:cNvPr id="4" name="מציין מיקום טקסט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CB98F-2AF6-4D67-8BD9-EDD3D802465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655198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879168" y="457201"/>
            <a:ext cx="2201333" cy="528637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271727" y="457201"/>
            <a:ext cx="6442340" cy="528637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כותרת, טקסט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95300" y="457200"/>
            <a:ext cx="8585200" cy="1447800"/>
          </a:xfrm>
        </p:spPr>
        <p:txBody>
          <a:bodyPr/>
          <a:lstStyle/>
          <a:p>
            <a:r>
              <a:rPr lang="he-IL"/>
              <a:t>לחץ כדי לערוך סגנון כותרת של תבנית בסיס</a:t>
            </a:r>
          </a:p>
        </p:txBody>
      </p:sp>
      <p:sp>
        <p:nvSpPr>
          <p:cNvPr id="3" name="מציין מיקום טקסט 2"/>
          <p:cNvSpPr>
            <a:spLocks noGrp="1"/>
          </p:cNvSpPr>
          <p:nvPr>
            <p:ph type="body" sz="half" idx="1"/>
          </p:nvPr>
        </p:nvSpPr>
        <p:spPr>
          <a:xfrm>
            <a:off x="271727" y="1628775"/>
            <a:ext cx="4210050" cy="41148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6877" y="1628775"/>
            <a:ext cx="4210050" cy="41148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כותרת וטבלה">
    <p:spTree>
      <p:nvGrpSpPr>
        <p:cNvPr id="1" name=""/>
        <p:cNvGrpSpPr/>
        <p:nvPr/>
      </p:nvGrpSpPr>
      <p:grpSpPr>
        <a:xfrm>
          <a:off x="0" y="0"/>
          <a:ext cx="0" cy="0"/>
          <a:chOff x="0" y="0"/>
          <a:chExt cx="0" cy="0"/>
        </a:xfrm>
      </p:grpSpPr>
      <p:sp>
        <p:nvSpPr>
          <p:cNvPr id="2" name="כותרת 1"/>
          <p:cNvSpPr>
            <a:spLocks noGrp="1"/>
          </p:cNvSpPr>
          <p:nvPr>
            <p:ph type="title"/>
          </p:nvPr>
        </p:nvSpPr>
        <p:spPr>
          <a:xfrm>
            <a:off x="495300" y="457200"/>
            <a:ext cx="8585200" cy="1447800"/>
          </a:xfrm>
        </p:spPr>
        <p:txBody>
          <a:bodyPr/>
          <a:lstStyle/>
          <a:p>
            <a:r>
              <a:rPr lang="he-IL"/>
              <a:t>לחץ כדי לערוך סגנון כותרת של תבנית בסיס</a:t>
            </a:r>
          </a:p>
        </p:txBody>
      </p:sp>
      <p:sp>
        <p:nvSpPr>
          <p:cNvPr id="3" name="מציין מיקום של טבלה 2"/>
          <p:cNvSpPr>
            <a:spLocks noGrp="1"/>
          </p:cNvSpPr>
          <p:nvPr>
            <p:ph type="tbl" idx="1"/>
          </p:nvPr>
        </p:nvSpPr>
        <p:spPr>
          <a:xfrm>
            <a:off x="271727" y="1628775"/>
            <a:ext cx="8585200" cy="4114800"/>
          </a:xfrm>
        </p:spPr>
        <p:txBody>
          <a:bodyPr/>
          <a:lstStyle/>
          <a:p>
            <a:pPr lvl="0"/>
            <a:endParaRPr lang="he-IL" noProof="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9D9C7-545A-4842-A088-8F0700DC5C35}"/>
              </a:ext>
            </a:extLst>
          </p:cNvPr>
          <p:cNvSpPr>
            <a:spLocks noGrp="1"/>
          </p:cNvSpPr>
          <p:nvPr>
            <p:ph type="ctrTitle"/>
          </p:nvPr>
        </p:nvSpPr>
        <p:spPr>
          <a:xfrm>
            <a:off x="1238250" y="1122363"/>
            <a:ext cx="74295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92D8BF-789F-4DFF-8DD2-6285D7E7D039}"/>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15B47D-C40E-4A3D-8B1D-A9E039064277}"/>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5" name="Footer Placeholder 4">
            <a:extLst>
              <a:ext uri="{FF2B5EF4-FFF2-40B4-BE49-F238E27FC236}">
                <a16:creationId xmlns:a16="http://schemas.microsoft.com/office/drawing/2014/main" id="{0E7CF79F-60EA-4129-984D-03B33D3212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1C5988-BC31-41D5-87C4-F963FF7BCE7A}"/>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12664121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166F0-D15B-4C6E-A69C-5776AA9B24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5B56D7-3601-4FAB-9587-4D03EAED0B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EBECEB-D8FD-4E20-A347-21FD5FC7137F}"/>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5" name="Footer Placeholder 4">
            <a:extLst>
              <a:ext uri="{FF2B5EF4-FFF2-40B4-BE49-F238E27FC236}">
                <a16:creationId xmlns:a16="http://schemas.microsoft.com/office/drawing/2014/main" id="{C694814A-0FAD-4021-B7BC-EFB93C7F7C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1CC246-460B-49E9-BBF1-5417412D4493}"/>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1448066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550D8-6022-4BC8-8C47-0DF10A9BE2BE}"/>
              </a:ext>
            </a:extLst>
          </p:cNvPr>
          <p:cNvSpPr>
            <a:spLocks noGrp="1"/>
          </p:cNvSpPr>
          <p:nvPr>
            <p:ph type="title"/>
          </p:nvPr>
        </p:nvSpPr>
        <p:spPr>
          <a:xfrm>
            <a:off x="676275" y="1709738"/>
            <a:ext cx="8543925"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4F6581D-4566-4E60-B776-5946C0973B55}"/>
              </a:ext>
            </a:extLst>
          </p:cNvPr>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523E22-438E-4760-9342-B8E5E8A136E1}"/>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5" name="Footer Placeholder 4">
            <a:extLst>
              <a:ext uri="{FF2B5EF4-FFF2-40B4-BE49-F238E27FC236}">
                <a16:creationId xmlns:a16="http://schemas.microsoft.com/office/drawing/2014/main" id="{2DD35CCB-CFC0-4184-A048-49970E3522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939C3C-584D-4069-BDAA-CE5383FE6875}"/>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37655833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F3ED7-1185-42F0-AD21-682B113312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DE04E-5464-4017-A417-0F9B27793DCF}"/>
              </a:ext>
            </a:extLst>
          </p:cNvPr>
          <p:cNvSpPr>
            <a:spLocks noGrp="1"/>
          </p:cNvSpPr>
          <p:nvPr>
            <p:ph sz="half" idx="1"/>
          </p:nvPr>
        </p:nvSpPr>
        <p:spPr>
          <a:xfrm>
            <a:off x="681038" y="1825625"/>
            <a:ext cx="419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EAE16A-FC3C-4A4E-ABE1-935F36FD0C1B}"/>
              </a:ext>
            </a:extLst>
          </p:cNvPr>
          <p:cNvSpPr>
            <a:spLocks noGrp="1"/>
          </p:cNvSpPr>
          <p:nvPr>
            <p:ph sz="half" idx="2"/>
          </p:nvPr>
        </p:nvSpPr>
        <p:spPr>
          <a:xfrm>
            <a:off x="5029200" y="1825625"/>
            <a:ext cx="419576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C2C566-D2AC-4889-AA01-486236BA9DEF}"/>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6" name="Footer Placeholder 5">
            <a:extLst>
              <a:ext uri="{FF2B5EF4-FFF2-40B4-BE49-F238E27FC236}">
                <a16:creationId xmlns:a16="http://schemas.microsoft.com/office/drawing/2014/main" id="{09D10B28-A3DE-419D-B13B-5EAC42FBAC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E62E1F-A73E-4169-B872-A8FFE05B40E5}"/>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1380668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A431A-3FF4-4F46-82C0-92B31CE2C425}"/>
              </a:ext>
            </a:extLst>
          </p:cNvPr>
          <p:cNvSpPr>
            <a:spLocks noGrp="1"/>
          </p:cNvSpPr>
          <p:nvPr>
            <p:ph type="title"/>
          </p:nvPr>
        </p:nvSpPr>
        <p:spPr>
          <a:xfrm>
            <a:off x="682625" y="365125"/>
            <a:ext cx="8543925"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7E8669-CAED-4559-9613-30BF37B8AE20}"/>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456890-6465-4ACE-BECB-D3F4079E399D}"/>
              </a:ext>
            </a:extLst>
          </p:cNvPr>
          <p:cNvSpPr>
            <a:spLocks noGrp="1"/>
          </p:cNvSpPr>
          <p:nvPr>
            <p:ph sz="half" idx="2"/>
          </p:nvPr>
        </p:nvSpPr>
        <p:spPr>
          <a:xfrm>
            <a:off x="682625" y="2505075"/>
            <a:ext cx="41910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C45164-E24E-4416-823A-8DB9A61EBFEB}"/>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565D56-6485-4133-B857-F137FFF05127}"/>
              </a:ext>
            </a:extLst>
          </p:cNvPr>
          <p:cNvSpPr>
            <a:spLocks noGrp="1"/>
          </p:cNvSpPr>
          <p:nvPr>
            <p:ph sz="quarter" idx="4"/>
          </p:nvPr>
        </p:nvSpPr>
        <p:spPr>
          <a:xfrm>
            <a:off x="5014913" y="2505075"/>
            <a:ext cx="42116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C120EC4-F816-4FD0-A32C-CF39857F2268}"/>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8" name="Footer Placeholder 7">
            <a:extLst>
              <a:ext uri="{FF2B5EF4-FFF2-40B4-BE49-F238E27FC236}">
                <a16:creationId xmlns:a16="http://schemas.microsoft.com/office/drawing/2014/main" id="{1D0D8F0F-4A07-4A63-86C8-D9036B6CD16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9B6202-C74E-4D1E-BDB9-B69201627F84}"/>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613945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0EB18-40F9-4729-B8FC-BBB6B6059B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A8A7C45-3B74-4BB9-AEB2-4D5041432935}"/>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4" name="Footer Placeholder 3">
            <a:extLst>
              <a:ext uri="{FF2B5EF4-FFF2-40B4-BE49-F238E27FC236}">
                <a16:creationId xmlns:a16="http://schemas.microsoft.com/office/drawing/2014/main" id="{48946307-956F-4BF8-A9A3-99EAF0C4ED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DC4455-6C32-41A2-AB60-4CE594936C3B}"/>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38938838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D31B44-666E-46D9-8F7B-6A5E799E1464}"/>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3" name="Footer Placeholder 2">
            <a:extLst>
              <a:ext uri="{FF2B5EF4-FFF2-40B4-BE49-F238E27FC236}">
                <a16:creationId xmlns:a16="http://schemas.microsoft.com/office/drawing/2014/main" id="{A7CC7426-8094-48FA-9B53-818BE057FE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426318-D660-46BA-A1BF-9914AE84238E}"/>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18789892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BEE99-EA2E-4594-9EE5-32A739971142}"/>
              </a:ext>
            </a:extLst>
          </p:cNvPr>
          <p:cNvSpPr>
            <a:spLocks noGrp="1"/>
          </p:cNvSpPr>
          <p:nvPr>
            <p:ph type="title"/>
          </p:nvPr>
        </p:nvSpPr>
        <p:spPr>
          <a:xfrm>
            <a:off x="682625" y="457200"/>
            <a:ext cx="3194050"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C84E925-74FE-4AF6-AABC-93023DECE5EB}"/>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74D9D6-BD0A-4DBA-85DC-EF8139B3BFCC}"/>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F2D3A3-46CB-43D4-BC2A-5C77BF1A210C}"/>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6" name="Footer Placeholder 5">
            <a:extLst>
              <a:ext uri="{FF2B5EF4-FFF2-40B4-BE49-F238E27FC236}">
                <a16:creationId xmlns:a16="http://schemas.microsoft.com/office/drawing/2014/main" id="{653C0A5B-23E6-4A48-B6EA-62BA2FED3D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6FE9CC-4E1B-4A64-AE73-62936867377C}"/>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5952844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9DAF8-9E81-4FAF-8A3E-2FEE34A01F28}"/>
              </a:ext>
            </a:extLst>
          </p:cNvPr>
          <p:cNvSpPr>
            <a:spLocks noGrp="1"/>
          </p:cNvSpPr>
          <p:nvPr>
            <p:ph type="title"/>
          </p:nvPr>
        </p:nvSpPr>
        <p:spPr>
          <a:xfrm>
            <a:off x="682625" y="457200"/>
            <a:ext cx="3194050"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B45127-7063-45C0-85F6-44566C31C4C1}"/>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A06598-5332-4404-9053-7A95D9E40E60}"/>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8C2DCB-B4AC-4CC5-B5C3-01E26C8CC6F9}"/>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6" name="Footer Placeholder 5">
            <a:extLst>
              <a:ext uri="{FF2B5EF4-FFF2-40B4-BE49-F238E27FC236}">
                <a16:creationId xmlns:a16="http://schemas.microsoft.com/office/drawing/2014/main" id="{09115C35-E582-477A-9920-FC17FB42AF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A6F529-8246-4A53-959F-76F32D1ED937}"/>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1636332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15F4B-BAAD-486D-9738-3A2BD7FCB6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C83BC4-26DB-44A9-B8D3-5B9D78AC79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CB3492-27D9-4950-9E85-162C6F1F75F8}"/>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5" name="Footer Placeholder 4">
            <a:extLst>
              <a:ext uri="{FF2B5EF4-FFF2-40B4-BE49-F238E27FC236}">
                <a16:creationId xmlns:a16="http://schemas.microsoft.com/office/drawing/2014/main" id="{810C9B35-D056-467E-87B5-A18CA9F239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02FB48-C0EF-41E9-908D-C2C28E893064}"/>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19705392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EB3250-70F8-48F4-A8D4-6ED3421A6640}"/>
              </a:ext>
            </a:extLst>
          </p:cNvPr>
          <p:cNvSpPr>
            <a:spLocks noGrp="1"/>
          </p:cNvSpPr>
          <p:nvPr>
            <p:ph type="title" orient="vert"/>
          </p:nvPr>
        </p:nvSpPr>
        <p:spPr>
          <a:xfrm>
            <a:off x="7089775" y="365125"/>
            <a:ext cx="2135188"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1A6100-67F3-4506-9509-048C3DB9526F}"/>
              </a:ext>
            </a:extLst>
          </p:cNvPr>
          <p:cNvSpPr>
            <a:spLocks noGrp="1"/>
          </p:cNvSpPr>
          <p:nvPr>
            <p:ph type="body" orient="vert" idx="1"/>
          </p:nvPr>
        </p:nvSpPr>
        <p:spPr>
          <a:xfrm>
            <a:off x="681038" y="365125"/>
            <a:ext cx="6256337"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F302B3-756E-45A1-94E9-C69D1519407A}"/>
              </a:ext>
            </a:extLst>
          </p:cNvPr>
          <p:cNvSpPr>
            <a:spLocks noGrp="1"/>
          </p:cNvSpPr>
          <p:nvPr>
            <p:ph type="dt" sz="half" idx="10"/>
          </p:nvPr>
        </p:nvSpPr>
        <p:spPr/>
        <p:txBody>
          <a:bodyPr/>
          <a:lstStyle/>
          <a:p>
            <a:fld id="{15AB349A-F4FE-4F75-8586-CB98C16912B2}" type="datetimeFigureOut">
              <a:rPr lang="en-US" smtClean="0"/>
              <a:pPr/>
              <a:t>25-Feb-25</a:t>
            </a:fld>
            <a:endParaRPr lang="en-US"/>
          </a:p>
        </p:txBody>
      </p:sp>
      <p:sp>
        <p:nvSpPr>
          <p:cNvPr id="5" name="Footer Placeholder 4">
            <a:extLst>
              <a:ext uri="{FF2B5EF4-FFF2-40B4-BE49-F238E27FC236}">
                <a16:creationId xmlns:a16="http://schemas.microsoft.com/office/drawing/2014/main" id="{85F260EB-6FD6-40B0-BC6D-F7E35F5A9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A5BEF7-0EBD-4FC0-A667-0405E786D690}"/>
              </a:ext>
            </a:extLst>
          </p:cNvPr>
          <p:cNvSpPr>
            <a:spLocks noGrp="1"/>
          </p:cNvSpPr>
          <p:nvPr>
            <p:ph type="sldNum" sz="quarter" idx="12"/>
          </p:nvPr>
        </p:nvSpPr>
        <p:spPr/>
        <p:txBody>
          <a:bodyPr/>
          <a:lstStyle/>
          <a:p>
            <a:fld id="{A91ACCE4-46C4-44DF-9D73-526C3C5BB9B5}" type="slidenum">
              <a:rPr lang="en-US" smtClean="0"/>
              <a:pPr/>
              <a:t>‹#›</a:t>
            </a:fld>
            <a:endParaRPr lang="en-US"/>
          </a:p>
        </p:txBody>
      </p:sp>
    </p:spTree>
    <p:extLst>
      <p:ext uri="{BB962C8B-B14F-4D97-AF65-F5344CB8AC3E}">
        <p14:creationId xmlns:p14="http://schemas.microsoft.com/office/powerpoint/2010/main" val="41283873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E3235-AF7F-4958-B214-23985663E1A7}"/>
              </a:ext>
            </a:extLst>
          </p:cNvPr>
          <p:cNvSpPr>
            <a:spLocks noGrp="1"/>
          </p:cNvSpPr>
          <p:nvPr>
            <p:ph type="ctrTitle"/>
          </p:nvPr>
        </p:nvSpPr>
        <p:spPr>
          <a:xfrm>
            <a:off x="1238250" y="1122363"/>
            <a:ext cx="74295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BBFED1-5591-4346-B647-02DB88A197F4}"/>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EF58ADE-8B0C-4853-8431-5434D21C4D07}"/>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5" name="Footer Placeholder 4">
            <a:extLst>
              <a:ext uri="{FF2B5EF4-FFF2-40B4-BE49-F238E27FC236}">
                <a16:creationId xmlns:a16="http://schemas.microsoft.com/office/drawing/2014/main" id="{FC10690C-8912-4B76-9DF5-BC2368971E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19BB2-7FCD-4EF7-B061-6B8C05D23E80}"/>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30277325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F1346-2654-490A-BEBA-05972D2E4D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AE43B2-C7F3-42FD-BFF3-17DAA12A14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20C5E2-84B5-4D9D-9707-AAE5712398BB}"/>
              </a:ext>
            </a:extLst>
          </p:cNvPr>
          <p:cNvSpPr>
            <a:spLocks noGrp="1"/>
          </p:cNvSpPr>
          <p:nvPr>
            <p:ph type="dt" sz="half" idx="10"/>
          </p:nvPr>
        </p:nvSpPr>
        <p:spPr>
          <a:xfrm>
            <a:off x="2504728" y="6381328"/>
            <a:ext cx="2228850" cy="365125"/>
          </a:xfrm>
        </p:spPr>
        <p:txBody>
          <a:bodyPr/>
          <a:lstStyle/>
          <a:p>
            <a:fld id="{DFF9E60F-7B45-4FF1-9CC3-9B94E2543A59}" type="datetimeFigureOut">
              <a:rPr lang="en-US" smtClean="0"/>
              <a:pPr/>
              <a:t>25-Feb-25</a:t>
            </a:fld>
            <a:endParaRPr lang="en-US"/>
          </a:p>
        </p:txBody>
      </p:sp>
      <p:sp>
        <p:nvSpPr>
          <p:cNvPr id="5" name="Footer Placeholder 4">
            <a:extLst>
              <a:ext uri="{FF2B5EF4-FFF2-40B4-BE49-F238E27FC236}">
                <a16:creationId xmlns:a16="http://schemas.microsoft.com/office/drawing/2014/main" id="{DDAC40D5-E6FF-4B9B-9A33-5563ED9EE3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84696-85A5-4B5A-8E53-65CE9D61D1E1}"/>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21804158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2BB-4DE5-4FE4-B377-B8B6D35E4F3D}"/>
              </a:ext>
            </a:extLst>
          </p:cNvPr>
          <p:cNvSpPr>
            <a:spLocks noGrp="1"/>
          </p:cNvSpPr>
          <p:nvPr>
            <p:ph type="title"/>
          </p:nvPr>
        </p:nvSpPr>
        <p:spPr>
          <a:xfrm>
            <a:off x="676275" y="1709738"/>
            <a:ext cx="8543925"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F0FF5DB-AC5A-48F2-9E85-CA35E1DBA59B}"/>
              </a:ext>
            </a:extLst>
          </p:cNvPr>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2E64AE-682C-40BF-B953-9E37D349F0F1}"/>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5" name="Footer Placeholder 4">
            <a:extLst>
              <a:ext uri="{FF2B5EF4-FFF2-40B4-BE49-F238E27FC236}">
                <a16:creationId xmlns:a16="http://schemas.microsoft.com/office/drawing/2014/main" id="{88A593FF-6DB0-446D-A95D-616F9AABDB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3260A9-2245-4739-B295-280BD1031DD6}"/>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986696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49B84-214E-4FCE-B512-06D41F40B2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B5E7D9-EE31-4CB9-8279-B5A68FC0EFCF}"/>
              </a:ext>
            </a:extLst>
          </p:cNvPr>
          <p:cNvSpPr>
            <a:spLocks noGrp="1"/>
          </p:cNvSpPr>
          <p:nvPr>
            <p:ph sz="half" idx="1"/>
          </p:nvPr>
        </p:nvSpPr>
        <p:spPr>
          <a:xfrm>
            <a:off x="681038" y="1825625"/>
            <a:ext cx="419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2C16B2-3F06-414B-AF15-38EB286BB62A}"/>
              </a:ext>
            </a:extLst>
          </p:cNvPr>
          <p:cNvSpPr>
            <a:spLocks noGrp="1"/>
          </p:cNvSpPr>
          <p:nvPr>
            <p:ph sz="half" idx="2"/>
          </p:nvPr>
        </p:nvSpPr>
        <p:spPr>
          <a:xfrm>
            <a:off x="5029200" y="1825625"/>
            <a:ext cx="419576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2842D3-C26E-4E93-A866-D12CB3671EF9}"/>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6" name="Footer Placeholder 5">
            <a:extLst>
              <a:ext uri="{FF2B5EF4-FFF2-40B4-BE49-F238E27FC236}">
                <a16:creationId xmlns:a16="http://schemas.microsoft.com/office/drawing/2014/main" id="{D2B490C2-7734-4C58-A356-706AB23EF5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D53176-A55A-4198-9BF9-DCF3A4CF3A3B}"/>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31183343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8D211-3460-4D88-ACAD-12B1C3F9B10D}"/>
              </a:ext>
            </a:extLst>
          </p:cNvPr>
          <p:cNvSpPr>
            <a:spLocks noGrp="1"/>
          </p:cNvSpPr>
          <p:nvPr>
            <p:ph type="title"/>
          </p:nvPr>
        </p:nvSpPr>
        <p:spPr>
          <a:xfrm>
            <a:off x="682625" y="365125"/>
            <a:ext cx="8543925"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AF85D0-9B3D-4780-A254-1BFC1A9C1030}"/>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C2ED24-ABB0-4744-803C-2AB4F924D4D5}"/>
              </a:ext>
            </a:extLst>
          </p:cNvPr>
          <p:cNvSpPr>
            <a:spLocks noGrp="1"/>
          </p:cNvSpPr>
          <p:nvPr>
            <p:ph sz="half" idx="2"/>
          </p:nvPr>
        </p:nvSpPr>
        <p:spPr>
          <a:xfrm>
            <a:off x="682625" y="2505075"/>
            <a:ext cx="41910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02C855-9E01-4113-B82E-99D5421948E4}"/>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CEFE3E-2F5E-4482-AFAA-7F6BE8B31FF1}"/>
              </a:ext>
            </a:extLst>
          </p:cNvPr>
          <p:cNvSpPr>
            <a:spLocks noGrp="1"/>
          </p:cNvSpPr>
          <p:nvPr>
            <p:ph sz="quarter" idx="4"/>
          </p:nvPr>
        </p:nvSpPr>
        <p:spPr>
          <a:xfrm>
            <a:off x="5014913" y="2505075"/>
            <a:ext cx="42116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19E25E-A186-4281-AAA6-F9609AE2B206}"/>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8" name="Footer Placeholder 7">
            <a:extLst>
              <a:ext uri="{FF2B5EF4-FFF2-40B4-BE49-F238E27FC236}">
                <a16:creationId xmlns:a16="http://schemas.microsoft.com/office/drawing/2014/main" id="{595EBBA5-B551-4594-BEF3-DB62D046D83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2A559A-26B8-484C-9D8E-57943821BBE2}"/>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3836625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8CBDB-4D2B-4D66-9CCE-F317EA0680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0F3901-7294-4E56-A2B6-CE97525AD633}"/>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4" name="Footer Placeholder 3">
            <a:extLst>
              <a:ext uri="{FF2B5EF4-FFF2-40B4-BE49-F238E27FC236}">
                <a16:creationId xmlns:a16="http://schemas.microsoft.com/office/drawing/2014/main" id="{2FB625B8-46CF-4F4E-AEF5-5656FA2BB9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B16317-B9F9-4CDD-88AB-293464972DE2}"/>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34473967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D771B2-0C2F-4A07-9E27-AC639721D117}"/>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3" name="Footer Placeholder 2">
            <a:extLst>
              <a:ext uri="{FF2B5EF4-FFF2-40B4-BE49-F238E27FC236}">
                <a16:creationId xmlns:a16="http://schemas.microsoft.com/office/drawing/2014/main" id="{6AC9961B-9177-4770-BF51-E7117B4B41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0647EFF-0D0B-48B8-996D-A4A69845198B}"/>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8317493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0CC46-42F8-49B2-AFD2-963B8E892D1E}"/>
              </a:ext>
            </a:extLst>
          </p:cNvPr>
          <p:cNvSpPr>
            <a:spLocks noGrp="1"/>
          </p:cNvSpPr>
          <p:nvPr>
            <p:ph type="title"/>
          </p:nvPr>
        </p:nvSpPr>
        <p:spPr>
          <a:xfrm>
            <a:off x="682625" y="457200"/>
            <a:ext cx="3194050"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CF1053-0117-4736-BFE7-B3D917BE068C}"/>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AB9C3B-A189-4984-A198-8D1878EB6802}"/>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2F5B7F-5A69-4929-B003-03B9720C7E66}"/>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6" name="Footer Placeholder 5">
            <a:extLst>
              <a:ext uri="{FF2B5EF4-FFF2-40B4-BE49-F238E27FC236}">
                <a16:creationId xmlns:a16="http://schemas.microsoft.com/office/drawing/2014/main" id="{1A718F60-6397-4578-9237-DB351CF460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6EF944-471C-4CA4-A44E-EBCEAFBD6C45}"/>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26540032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1F2A5-51F6-4E8F-AF65-E7D1A5A606AA}"/>
              </a:ext>
            </a:extLst>
          </p:cNvPr>
          <p:cNvSpPr>
            <a:spLocks noGrp="1"/>
          </p:cNvSpPr>
          <p:nvPr>
            <p:ph type="title"/>
          </p:nvPr>
        </p:nvSpPr>
        <p:spPr>
          <a:xfrm>
            <a:off x="682625" y="457200"/>
            <a:ext cx="3194050"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9B6163-8848-449B-B0A2-CDCFC1CD2C76}"/>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8B98C6-B35E-4824-9E9C-3BA9F4A65F6C}"/>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86D2C5-E217-4EFB-81D3-ACF1241EC376}"/>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6" name="Footer Placeholder 5">
            <a:extLst>
              <a:ext uri="{FF2B5EF4-FFF2-40B4-BE49-F238E27FC236}">
                <a16:creationId xmlns:a16="http://schemas.microsoft.com/office/drawing/2014/main" id="{6EEB1953-9AB1-4C68-BA26-F21596A887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BB4845-F093-41D7-B58A-4690572B3CD7}"/>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324388186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8BFCB-C797-481F-81ED-516D7F2EE6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63AA66-F8FC-46C2-8146-BE7CFBFBD5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5ACE92-7B4C-4415-8359-54014BE110C4}"/>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5" name="Footer Placeholder 4">
            <a:extLst>
              <a:ext uri="{FF2B5EF4-FFF2-40B4-BE49-F238E27FC236}">
                <a16:creationId xmlns:a16="http://schemas.microsoft.com/office/drawing/2014/main" id="{2436CB12-4E53-4F58-A4F5-247EAF9148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B58F6E-9D9F-4FBB-9AFC-4FD5FED96113}"/>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8827267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EA407-1892-4432-BA79-FF8E36537A8C}"/>
              </a:ext>
            </a:extLst>
          </p:cNvPr>
          <p:cNvSpPr>
            <a:spLocks noGrp="1"/>
          </p:cNvSpPr>
          <p:nvPr>
            <p:ph type="title" orient="vert"/>
          </p:nvPr>
        </p:nvSpPr>
        <p:spPr>
          <a:xfrm>
            <a:off x="7089775" y="365125"/>
            <a:ext cx="2135188"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9AB5734-D510-49E3-9BCC-B99183D14804}"/>
              </a:ext>
            </a:extLst>
          </p:cNvPr>
          <p:cNvSpPr>
            <a:spLocks noGrp="1"/>
          </p:cNvSpPr>
          <p:nvPr>
            <p:ph type="body" orient="vert" idx="1"/>
          </p:nvPr>
        </p:nvSpPr>
        <p:spPr>
          <a:xfrm>
            <a:off x="681038" y="365125"/>
            <a:ext cx="6256337"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D45988-97CB-41F9-A825-F32EA8E342CD}"/>
              </a:ext>
            </a:extLst>
          </p:cNvPr>
          <p:cNvSpPr>
            <a:spLocks noGrp="1"/>
          </p:cNvSpPr>
          <p:nvPr>
            <p:ph type="dt" sz="half" idx="10"/>
          </p:nvPr>
        </p:nvSpPr>
        <p:spPr/>
        <p:txBody>
          <a:bodyPr/>
          <a:lstStyle/>
          <a:p>
            <a:fld id="{DFF9E60F-7B45-4FF1-9CC3-9B94E2543A59}" type="datetimeFigureOut">
              <a:rPr lang="en-US" smtClean="0"/>
              <a:pPr/>
              <a:t>25-Feb-25</a:t>
            </a:fld>
            <a:endParaRPr lang="en-US"/>
          </a:p>
        </p:txBody>
      </p:sp>
      <p:sp>
        <p:nvSpPr>
          <p:cNvPr id="5" name="Footer Placeholder 4">
            <a:extLst>
              <a:ext uri="{FF2B5EF4-FFF2-40B4-BE49-F238E27FC236}">
                <a16:creationId xmlns:a16="http://schemas.microsoft.com/office/drawing/2014/main" id="{40272B8C-CAC5-40AF-9134-6FA67661AB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EFA77A-3AA4-4E9C-8109-34EDE0C6A452}"/>
              </a:ext>
            </a:extLst>
          </p:cNvPr>
          <p:cNvSpPr>
            <a:spLocks noGrp="1"/>
          </p:cNvSpPr>
          <p:nvPr>
            <p:ph type="sldNum" sz="quarter" idx="12"/>
          </p:nvPr>
        </p:nvSpPr>
        <p:spPr/>
        <p:txBody>
          <a:bodyPr/>
          <a:lstStyle/>
          <a:p>
            <a:fld id="{E7952C05-1035-447F-9C0B-B09453583E88}" type="slidenum">
              <a:rPr lang="en-US" smtClean="0"/>
              <a:pPr/>
              <a:t>‹#›</a:t>
            </a:fld>
            <a:endParaRPr lang="en-US"/>
          </a:p>
        </p:txBody>
      </p:sp>
    </p:spTree>
    <p:extLst>
      <p:ext uri="{BB962C8B-B14F-4D97-AF65-F5344CB8AC3E}">
        <p14:creationId xmlns:p14="http://schemas.microsoft.com/office/powerpoint/2010/main" val="15073329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8F47E-3C3D-42CF-B764-9406DB2AC573}"/>
              </a:ext>
            </a:extLst>
          </p:cNvPr>
          <p:cNvSpPr>
            <a:spLocks noGrp="1"/>
          </p:cNvSpPr>
          <p:nvPr>
            <p:ph type="ctrTitle"/>
          </p:nvPr>
        </p:nvSpPr>
        <p:spPr>
          <a:xfrm>
            <a:off x="1238250" y="1122363"/>
            <a:ext cx="74295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6713AB5-F82B-456A-8B48-965C9A6CED88}"/>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E12C19-06AD-4B43-8825-A54D0A3DA3DA}"/>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5" name="Footer Placeholder 4">
            <a:extLst>
              <a:ext uri="{FF2B5EF4-FFF2-40B4-BE49-F238E27FC236}">
                <a16:creationId xmlns:a16="http://schemas.microsoft.com/office/drawing/2014/main" id="{E085002E-C24D-43B8-8B51-CE8534DE70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31D8E8-ACA9-4A4A-A473-23474CF14BED}"/>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365432909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160AD-DB05-41DA-B03A-1634CF1A46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761C5A-6920-49D7-84ED-4C8FD5B29E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E41B01-FD58-436D-94EF-6D6B34DCECFD}"/>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5" name="Footer Placeholder 4">
            <a:extLst>
              <a:ext uri="{FF2B5EF4-FFF2-40B4-BE49-F238E27FC236}">
                <a16:creationId xmlns:a16="http://schemas.microsoft.com/office/drawing/2014/main" id="{C9B0D447-87B5-470F-B646-7EE1AE19E4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65D28B-82B4-4236-829F-00AB633B02D1}"/>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356957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82506" y="4406903"/>
            <a:ext cx="84201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a:t>לחץ כדי לערוך סגנונות טקסט של תבנית בסיס</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7F9E2-1903-47E9-B4CA-35D9DD4309C8}"/>
              </a:ext>
            </a:extLst>
          </p:cNvPr>
          <p:cNvSpPr>
            <a:spLocks noGrp="1"/>
          </p:cNvSpPr>
          <p:nvPr>
            <p:ph type="title"/>
          </p:nvPr>
        </p:nvSpPr>
        <p:spPr>
          <a:xfrm>
            <a:off x="676275" y="1709738"/>
            <a:ext cx="8543925"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F239AA-EA2D-4588-8D50-7EA920EDC36C}"/>
              </a:ext>
            </a:extLst>
          </p:cNvPr>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2362A0-0CE8-4187-8762-731D764F3285}"/>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5" name="Footer Placeholder 4">
            <a:extLst>
              <a:ext uri="{FF2B5EF4-FFF2-40B4-BE49-F238E27FC236}">
                <a16:creationId xmlns:a16="http://schemas.microsoft.com/office/drawing/2014/main" id="{58209F32-52DA-4F92-93F6-55BFA3B91C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449761-CD93-4BFC-A5B3-47E897A6217D}"/>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98455615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69E3-43CD-4F86-B43C-F2B31F2FCD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1E317B-48B9-4E9F-98FE-0553965779FF}"/>
              </a:ext>
            </a:extLst>
          </p:cNvPr>
          <p:cNvSpPr>
            <a:spLocks noGrp="1"/>
          </p:cNvSpPr>
          <p:nvPr>
            <p:ph sz="half" idx="1"/>
          </p:nvPr>
        </p:nvSpPr>
        <p:spPr>
          <a:xfrm>
            <a:off x="681038" y="1825625"/>
            <a:ext cx="419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F5B4A2-BC0F-4662-8912-AAB325E28F51}"/>
              </a:ext>
            </a:extLst>
          </p:cNvPr>
          <p:cNvSpPr>
            <a:spLocks noGrp="1"/>
          </p:cNvSpPr>
          <p:nvPr>
            <p:ph sz="half" idx="2"/>
          </p:nvPr>
        </p:nvSpPr>
        <p:spPr>
          <a:xfrm>
            <a:off x="5029200" y="1825625"/>
            <a:ext cx="419576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58A8583-84D2-41C5-832C-217901D93105}"/>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6" name="Footer Placeholder 5">
            <a:extLst>
              <a:ext uri="{FF2B5EF4-FFF2-40B4-BE49-F238E27FC236}">
                <a16:creationId xmlns:a16="http://schemas.microsoft.com/office/drawing/2014/main" id="{2444B191-2B2E-46D9-97DE-7308F4992B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BB6217-79A4-4070-AA9F-72446B384AC8}"/>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32311737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E615C-85A4-445A-9598-91124F0E8C5C}"/>
              </a:ext>
            </a:extLst>
          </p:cNvPr>
          <p:cNvSpPr>
            <a:spLocks noGrp="1"/>
          </p:cNvSpPr>
          <p:nvPr>
            <p:ph type="title"/>
          </p:nvPr>
        </p:nvSpPr>
        <p:spPr>
          <a:xfrm>
            <a:off x="682625" y="365125"/>
            <a:ext cx="8543925"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F4324D-1C77-4616-987D-2F61DEE17AE9}"/>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F33C53-7622-476D-90A0-282C5758043C}"/>
              </a:ext>
            </a:extLst>
          </p:cNvPr>
          <p:cNvSpPr>
            <a:spLocks noGrp="1"/>
          </p:cNvSpPr>
          <p:nvPr>
            <p:ph sz="half" idx="2"/>
          </p:nvPr>
        </p:nvSpPr>
        <p:spPr>
          <a:xfrm>
            <a:off x="682625" y="2505075"/>
            <a:ext cx="41910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A9D047-9258-40AF-8E28-D6128444FA14}"/>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00DA1D-7BFE-4C9C-8037-23645AFC3EC4}"/>
              </a:ext>
            </a:extLst>
          </p:cNvPr>
          <p:cNvSpPr>
            <a:spLocks noGrp="1"/>
          </p:cNvSpPr>
          <p:nvPr>
            <p:ph sz="quarter" idx="4"/>
          </p:nvPr>
        </p:nvSpPr>
        <p:spPr>
          <a:xfrm>
            <a:off x="5014913" y="2505075"/>
            <a:ext cx="42116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A985AE0-B792-4C2C-9804-9860B94EF240}"/>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8" name="Footer Placeholder 7">
            <a:extLst>
              <a:ext uri="{FF2B5EF4-FFF2-40B4-BE49-F238E27FC236}">
                <a16:creationId xmlns:a16="http://schemas.microsoft.com/office/drawing/2014/main" id="{32EE8EF6-7226-4412-BED3-537F539965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A9DA78-C824-4041-9A5D-658074C448B2}"/>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4264440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FE3E1-BE90-4AD7-8615-73FCDF7E206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2ACE9C-F14F-489A-9109-293F009AFD48}"/>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4" name="Footer Placeholder 3">
            <a:extLst>
              <a:ext uri="{FF2B5EF4-FFF2-40B4-BE49-F238E27FC236}">
                <a16:creationId xmlns:a16="http://schemas.microsoft.com/office/drawing/2014/main" id="{984E3BEA-6C28-434A-8666-FA7ACF0DD2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98E822-0FEA-4C0B-970A-612A8D230891}"/>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402672177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0283D3-FBF6-4DC7-A525-C627A5078300}"/>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3" name="Footer Placeholder 2">
            <a:extLst>
              <a:ext uri="{FF2B5EF4-FFF2-40B4-BE49-F238E27FC236}">
                <a16:creationId xmlns:a16="http://schemas.microsoft.com/office/drawing/2014/main" id="{6EB2C7F4-140C-4E4E-89F7-B458C14529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A6890F-D249-4CE5-BFA5-E4A3CB4BD258}"/>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254414534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7347C-61B2-43D9-8AEB-B09CED88CB39}"/>
              </a:ext>
            </a:extLst>
          </p:cNvPr>
          <p:cNvSpPr>
            <a:spLocks noGrp="1"/>
          </p:cNvSpPr>
          <p:nvPr>
            <p:ph type="title"/>
          </p:nvPr>
        </p:nvSpPr>
        <p:spPr>
          <a:xfrm>
            <a:off x="682625" y="457200"/>
            <a:ext cx="3194050"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D6AA0E-EEDE-4A05-A6F4-6D1D2B943C8A}"/>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43F28C-7287-40EB-AB9C-02E958B88E28}"/>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F69E3B-798E-4DCF-9673-21D3B67E664F}"/>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6" name="Footer Placeholder 5">
            <a:extLst>
              <a:ext uri="{FF2B5EF4-FFF2-40B4-BE49-F238E27FC236}">
                <a16:creationId xmlns:a16="http://schemas.microsoft.com/office/drawing/2014/main" id="{C8E6B8F1-6EBB-4D6B-9652-B8A8E36894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DB28D3-8E81-4F81-B4AF-4C72C2B13AAB}"/>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168930304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1F75B-22B6-4079-8D4B-B6CD27AAA780}"/>
              </a:ext>
            </a:extLst>
          </p:cNvPr>
          <p:cNvSpPr>
            <a:spLocks noGrp="1"/>
          </p:cNvSpPr>
          <p:nvPr>
            <p:ph type="title"/>
          </p:nvPr>
        </p:nvSpPr>
        <p:spPr>
          <a:xfrm>
            <a:off x="682625" y="457200"/>
            <a:ext cx="3194050"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323D9C-CC1B-4653-A903-01102D113843}"/>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B766AD-95BB-4FBB-B5F9-23FE2B553B3B}"/>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3F66E7-3CEB-48E3-B69D-CCF7B9093D95}"/>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6" name="Footer Placeholder 5">
            <a:extLst>
              <a:ext uri="{FF2B5EF4-FFF2-40B4-BE49-F238E27FC236}">
                <a16:creationId xmlns:a16="http://schemas.microsoft.com/office/drawing/2014/main" id="{00197124-0064-483E-83F4-068DEB4E24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D0C9F4-82E2-4484-9B5F-E36CE3576828}"/>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7260831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2C842-1B21-4E05-B2B9-73EBB035DA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2186D3B-6188-4191-BAEC-43C8F9A573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CC64D-CB72-46A7-92F1-D2EFD02836FA}"/>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5" name="Footer Placeholder 4">
            <a:extLst>
              <a:ext uri="{FF2B5EF4-FFF2-40B4-BE49-F238E27FC236}">
                <a16:creationId xmlns:a16="http://schemas.microsoft.com/office/drawing/2014/main" id="{EB838932-F450-450E-883B-298BBA6F9D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35D9AF-957F-447D-970D-F4D1D8C9C6DA}"/>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100230508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B52E74-7204-4697-B68E-2553250461E2}"/>
              </a:ext>
            </a:extLst>
          </p:cNvPr>
          <p:cNvSpPr>
            <a:spLocks noGrp="1"/>
          </p:cNvSpPr>
          <p:nvPr>
            <p:ph type="title" orient="vert"/>
          </p:nvPr>
        </p:nvSpPr>
        <p:spPr>
          <a:xfrm>
            <a:off x="7089775" y="365125"/>
            <a:ext cx="2135188"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44AA49-8FEB-4820-BDF2-78FB5B76B1F4}"/>
              </a:ext>
            </a:extLst>
          </p:cNvPr>
          <p:cNvSpPr>
            <a:spLocks noGrp="1"/>
          </p:cNvSpPr>
          <p:nvPr>
            <p:ph type="body" orient="vert" idx="1"/>
          </p:nvPr>
        </p:nvSpPr>
        <p:spPr>
          <a:xfrm>
            <a:off x="681038" y="365125"/>
            <a:ext cx="6256337"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317B8F-FF3D-45CA-9D6A-76AE800C7E7E}"/>
              </a:ext>
            </a:extLst>
          </p:cNvPr>
          <p:cNvSpPr>
            <a:spLocks noGrp="1"/>
          </p:cNvSpPr>
          <p:nvPr>
            <p:ph type="dt" sz="half" idx="10"/>
          </p:nvPr>
        </p:nvSpPr>
        <p:spPr/>
        <p:txBody>
          <a:bodyPr/>
          <a:lstStyle/>
          <a:p>
            <a:fld id="{B0D38B2B-2AE3-434C-A176-FFD3E45FFCCA}" type="datetimeFigureOut">
              <a:rPr lang="en-US" smtClean="0"/>
              <a:pPr/>
              <a:t>25-Feb-25</a:t>
            </a:fld>
            <a:endParaRPr lang="en-US"/>
          </a:p>
        </p:txBody>
      </p:sp>
      <p:sp>
        <p:nvSpPr>
          <p:cNvPr id="5" name="Footer Placeholder 4">
            <a:extLst>
              <a:ext uri="{FF2B5EF4-FFF2-40B4-BE49-F238E27FC236}">
                <a16:creationId xmlns:a16="http://schemas.microsoft.com/office/drawing/2014/main" id="{F45B8C3A-37B5-4EAC-88DD-242B5773F4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5F8DF6-B9DC-498C-A1F5-835D257FEE94}"/>
              </a:ext>
            </a:extLst>
          </p:cNvPr>
          <p:cNvSpPr>
            <a:spLocks noGrp="1"/>
          </p:cNvSpPr>
          <p:nvPr>
            <p:ph type="sldNum" sz="quarter" idx="12"/>
          </p:nvPr>
        </p:nvSpPr>
        <p:spPr/>
        <p:txBody>
          <a:bodyPr/>
          <a:lstStyle/>
          <a:p>
            <a:fld id="{1A1C3F23-5EAA-485D-B880-0FFB9F2103A2}" type="slidenum">
              <a:rPr lang="en-US" smtClean="0"/>
              <a:pPr/>
              <a:t>‹#›</a:t>
            </a:fld>
            <a:endParaRPr lang="en-US"/>
          </a:p>
        </p:txBody>
      </p:sp>
    </p:spTree>
    <p:extLst>
      <p:ext uri="{BB962C8B-B14F-4D97-AF65-F5344CB8AC3E}">
        <p14:creationId xmlns:p14="http://schemas.microsoft.com/office/powerpoint/2010/main" val="19736167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8"/>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76E038-6818-4C99-82F1-256D7984F92D}" type="datetimeFigureOut">
              <a:rPr lang="en-US" smtClean="0"/>
              <a:pPr/>
              <a:t>25-Feb-25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271727" y="1628775"/>
            <a:ext cx="42100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6877" y="1628775"/>
            <a:ext cx="42100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76E038-6818-4C99-82F1-256D7984F92D}" type="datetimeFigureOut">
              <a:rPr lang="en-US" smtClean="0"/>
              <a:pPr/>
              <a:t>25-Feb-25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3"/>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76E038-6818-4C99-82F1-256D7984F92D}" type="datetimeFigureOut">
              <a:rPr lang="en-US" smtClean="0"/>
              <a:pPr/>
              <a:t>25-Feb-25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76E038-6818-4C99-82F1-256D7984F92D}" type="datetimeFigureOut">
              <a:rPr lang="en-US" smtClean="0"/>
              <a:pPr/>
              <a:t>25-Feb-25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76E038-6818-4C99-82F1-256D7984F92D}" type="datetimeFigureOut">
              <a:rPr lang="en-US" smtClean="0"/>
              <a:pPr/>
              <a:t>25-Feb-25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76E038-6818-4C99-82F1-256D7984F92D}" type="datetimeFigureOut">
              <a:rPr lang="en-US" smtClean="0"/>
              <a:pPr/>
              <a:t>25-Feb-25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76E038-6818-4C99-82F1-256D7984F92D}" type="datetimeFigureOut">
              <a:rPr lang="en-US" smtClean="0"/>
              <a:pPr/>
              <a:t>25-Feb-25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76E038-6818-4C99-82F1-256D7984F92D}" type="datetimeFigureOut">
              <a:rPr lang="en-US" smtClean="0"/>
              <a:pPr/>
              <a:t>25-Feb-25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76E038-6818-4C99-82F1-256D7984F92D}" type="datetimeFigureOut">
              <a:rPr lang="en-US" smtClean="0"/>
              <a:pPr/>
              <a:t>25-Feb-25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76E038-6818-4C99-82F1-256D7984F92D}" type="datetimeFigureOut">
              <a:rPr lang="en-US" smtClean="0"/>
              <a:pPr/>
              <a:t>25-Feb-25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76E038-6818-4C99-82F1-256D7984F92D}" type="datetimeFigureOut">
              <a:rPr lang="en-US" smtClean="0"/>
              <a:pPr/>
              <a:t>25-Feb-25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BB290-7D06-4AC3-B416-B84A9240A59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95300" y="274638"/>
            <a:ext cx="8915400" cy="1143000"/>
          </a:xfrm>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ריק">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95300" y="273050"/>
            <a:ext cx="3259006"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www.llp.co.il/" TargetMode="Externa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body" idx="1"/>
          </p:nvPr>
        </p:nvSpPr>
        <p:spPr bwMode="auto">
          <a:xfrm>
            <a:off x="350838" y="1628775"/>
            <a:ext cx="8585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8"/>
          <p:cNvSpPr>
            <a:spLocks noGrp="1" noChangeArrowheads="1"/>
          </p:cNvSpPr>
          <p:nvPr>
            <p:ph type="title"/>
          </p:nvPr>
        </p:nvSpPr>
        <p:spPr bwMode="auto">
          <a:xfrm>
            <a:off x="495300" y="457200"/>
            <a:ext cx="8585200" cy="1447800"/>
          </a:xfrm>
          <a:prstGeom prst="rect">
            <a:avLst/>
          </a:prstGeom>
          <a:no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pPr lvl="0"/>
            <a:endParaRPr lang="en-US"/>
          </a:p>
        </p:txBody>
      </p:sp>
      <p:sp>
        <p:nvSpPr>
          <p:cNvPr id="1035" name="Rectangle 11"/>
          <p:cNvSpPr>
            <a:spLocks noChangeArrowheads="1"/>
          </p:cNvSpPr>
          <p:nvPr/>
        </p:nvSpPr>
        <p:spPr bwMode="auto">
          <a:xfrm>
            <a:off x="8874127" y="6237288"/>
            <a:ext cx="837539" cy="381000"/>
          </a:xfrm>
          <a:prstGeom prst="rect">
            <a:avLst/>
          </a:prstGeom>
          <a:noFill/>
          <a:ln w="57150">
            <a:solidFill>
              <a:srgbClr val="FFFFFF"/>
            </a:solidFill>
            <a:miter lim="800000"/>
            <a:headEnd/>
            <a:tailEnd/>
          </a:ln>
          <a:effectLst/>
        </p:spPr>
        <p:txBody>
          <a:bodyPr wrap="none" anchor="ctr"/>
          <a:lstStyle/>
          <a:p>
            <a:pPr>
              <a:defRPr/>
            </a:pPr>
            <a:fld id="{8BB5034B-267D-4902-BE32-AA94EC77F193}" type="slidenum">
              <a:rPr lang="he-IL" sz="2800" b="1">
                <a:latin typeface="Tahoma" pitchFamily="34" charset="0"/>
                <a:cs typeface="Arial" pitchFamily="34" charset="0"/>
              </a:rPr>
              <a:pPr>
                <a:defRPr/>
              </a:pPr>
              <a:t>‹#›</a:t>
            </a:fld>
            <a:endParaRPr lang="en-US" sz="2800" b="1">
              <a:latin typeface="Tahoma" pitchFamily="34" charset="0"/>
              <a:cs typeface="Arial" pitchFamily="34" charset="0"/>
            </a:endParaRPr>
          </a:p>
        </p:txBody>
      </p:sp>
      <p:sp>
        <p:nvSpPr>
          <p:cNvPr id="1041" name="AutoShape 17" descr="image002"/>
          <p:cNvSpPr>
            <a:spLocks noChangeAspect="1" noChangeArrowheads="1"/>
          </p:cNvSpPr>
          <p:nvPr/>
        </p:nvSpPr>
        <p:spPr bwMode="auto">
          <a:xfrm>
            <a:off x="8138056" y="46040"/>
            <a:ext cx="1331119" cy="1228725"/>
          </a:xfrm>
          <a:prstGeom prst="rect">
            <a:avLst/>
          </a:prstGeom>
          <a:noFill/>
        </p:spPr>
        <p:txBody>
          <a:bodyPr/>
          <a:lstStyle/>
          <a:p>
            <a:pPr algn="r" rtl="1">
              <a:defRPr/>
            </a:pPr>
            <a:endParaRPr lang="he-IL">
              <a:latin typeface="Arial" pitchFamily="34" charset="0"/>
              <a:cs typeface="Arial" pitchFamily="34" charset="0"/>
            </a:endParaRPr>
          </a:p>
        </p:txBody>
      </p:sp>
      <p:sp>
        <p:nvSpPr>
          <p:cNvPr id="1043" name="AutoShape 19" descr="image002"/>
          <p:cNvSpPr>
            <a:spLocks noChangeAspect="1" noChangeArrowheads="1"/>
          </p:cNvSpPr>
          <p:nvPr/>
        </p:nvSpPr>
        <p:spPr bwMode="auto">
          <a:xfrm>
            <a:off x="8138056" y="46040"/>
            <a:ext cx="1331119" cy="1228725"/>
          </a:xfrm>
          <a:prstGeom prst="rect">
            <a:avLst/>
          </a:prstGeom>
          <a:noFill/>
        </p:spPr>
        <p:txBody>
          <a:bodyPr/>
          <a:lstStyle/>
          <a:p>
            <a:pPr algn="r" rtl="1">
              <a:defRPr/>
            </a:pPr>
            <a:endParaRPr lang="he-IL">
              <a:latin typeface="Arial" pitchFamily="34" charset="0"/>
              <a:cs typeface="Arial" pitchFamily="34" charset="0"/>
            </a:endParaRPr>
          </a:p>
        </p:txBody>
      </p:sp>
      <p:sp>
        <p:nvSpPr>
          <p:cNvPr id="1034" name="Rectangle 10"/>
          <p:cNvSpPr>
            <a:spLocks noChangeArrowheads="1"/>
          </p:cNvSpPr>
          <p:nvPr userDrawn="1"/>
        </p:nvSpPr>
        <p:spPr bwMode="auto">
          <a:xfrm>
            <a:off x="1520296" y="5949952"/>
            <a:ext cx="5370124" cy="307777"/>
          </a:xfrm>
          <a:prstGeom prst="rect">
            <a:avLst/>
          </a:prstGeom>
          <a:noFill/>
          <a:ln w="9525">
            <a:noFill/>
            <a:miter lim="800000"/>
            <a:headEnd/>
            <a:tailEnd/>
          </a:ln>
          <a:effectLst/>
        </p:spPr>
        <p:txBody>
          <a:bodyPr wrap="none">
            <a:spAutoFit/>
          </a:bodyPr>
          <a:lstStyle/>
          <a:p>
            <a:pPr>
              <a:defRPr/>
            </a:pPr>
            <a:r>
              <a:rPr lang="en-US" dirty="0">
                <a:solidFill>
                  <a:schemeClr val="tx1">
                    <a:lumMod val="65000"/>
                    <a:lumOff val="35000"/>
                  </a:schemeClr>
                </a:solidFill>
              </a:rPr>
              <a:t>Proprietary Information  Parallel Solutions </a:t>
            </a:r>
            <a:r>
              <a:rPr lang="en-US" dirty="0">
                <a:solidFill>
                  <a:schemeClr val="accent1"/>
                </a:solidFill>
                <a:hlinkClick r:id="rId17"/>
              </a:rPr>
              <a:t>www.llp.co.il</a:t>
            </a:r>
            <a:r>
              <a:rPr lang="en-US" dirty="0">
                <a:solidFill>
                  <a:schemeClr val="accent1"/>
                </a:solidFill>
              </a:rPr>
              <a:t> 01-Jun-20</a:t>
            </a:r>
          </a:p>
        </p:txBody>
      </p:sp>
      <p:pic>
        <p:nvPicPr>
          <p:cNvPr id="25" name="תמונה 49">
            <a:extLst>
              <a:ext uri="{FF2B5EF4-FFF2-40B4-BE49-F238E27FC236}">
                <a16:creationId xmlns:a16="http://schemas.microsoft.com/office/drawing/2014/main" id="{D63B34D7-1BFF-6789-9723-58118C4141FA}"/>
              </a:ext>
            </a:extLst>
          </p:cNvPr>
          <p:cNvPicPr>
            <a:picLocks noChangeAspect="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350838" y="5780088"/>
            <a:ext cx="914400" cy="91440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0" r:id="rId2"/>
    <p:sldLayoutId id="2147483662"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75" r:id="rId12"/>
    <p:sldLayoutId id="2147483651" r:id="rId13"/>
    <p:sldLayoutId id="2147483650" r:id="rId14"/>
    <p:sldLayoutId id="2147483649" r:id="rId15"/>
  </p:sldLayoutIdLst>
  <p:hf sldNum="0" hdr="0" ft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pitchFamily="34" charset="0"/>
          <a:cs typeface="Arial" pitchFamily="34" charset="0"/>
        </a:defRPr>
      </a:lvl2pPr>
      <a:lvl3pPr algn="l" rtl="0" eaLnBrk="0" fontAlgn="base" hangingPunct="0">
        <a:spcBef>
          <a:spcPct val="0"/>
        </a:spcBef>
        <a:spcAft>
          <a:spcPct val="0"/>
        </a:spcAft>
        <a:defRPr sz="4400">
          <a:solidFill>
            <a:schemeClr val="tx2"/>
          </a:solidFill>
          <a:latin typeface="Arial" pitchFamily="34" charset="0"/>
          <a:cs typeface="Arial" pitchFamily="34" charset="0"/>
        </a:defRPr>
      </a:lvl3pPr>
      <a:lvl4pPr algn="l" rtl="0" eaLnBrk="0" fontAlgn="base" hangingPunct="0">
        <a:spcBef>
          <a:spcPct val="0"/>
        </a:spcBef>
        <a:spcAft>
          <a:spcPct val="0"/>
        </a:spcAft>
        <a:defRPr sz="4400">
          <a:solidFill>
            <a:schemeClr val="tx2"/>
          </a:solidFill>
          <a:latin typeface="Arial" pitchFamily="34" charset="0"/>
          <a:cs typeface="Arial" pitchFamily="34" charset="0"/>
        </a:defRPr>
      </a:lvl4pPr>
      <a:lvl5pPr algn="l"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l" rtl="0" fontAlgn="base">
        <a:spcBef>
          <a:spcPct val="0"/>
        </a:spcBef>
        <a:spcAft>
          <a:spcPct val="0"/>
        </a:spcAft>
        <a:defRPr sz="4400">
          <a:solidFill>
            <a:schemeClr val="tx2"/>
          </a:solidFill>
          <a:latin typeface="Arial" pitchFamily="34" charset="0"/>
          <a:cs typeface="Arial" pitchFamily="34" charset="0"/>
        </a:defRPr>
      </a:lvl6pPr>
      <a:lvl7pPr marL="914400" algn="l" rtl="0" fontAlgn="base">
        <a:spcBef>
          <a:spcPct val="0"/>
        </a:spcBef>
        <a:spcAft>
          <a:spcPct val="0"/>
        </a:spcAft>
        <a:defRPr sz="4400">
          <a:solidFill>
            <a:schemeClr val="tx2"/>
          </a:solidFill>
          <a:latin typeface="Arial" pitchFamily="34" charset="0"/>
          <a:cs typeface="Arial" pitchFamily="34" charset="0"/>
        </a:defRPr>
      </a:lvl7pPr>
      <a:lvl8pPr marL="1371600" algn="l" rtl="0" fontAlgn="base">
        <a:spcBef>
          <a:spcPct val="0"/>
        </a:spcBef>
        <a:spcAft>
          <a:spcPct val="0"/>
        </a:spcAft>
        <a:defRPr sz="4400">
          <a:solidFill>
            <a:schemeClr val="tx2"/>
          </a:solidFill>
          <a:latin typeface="Arial" pitchFamily="34" charset="0"/>
          <a:cs typeface="Arial" pitchFamily="34" charset="0"/>
        </a:defRPr>
      </a:lvl8pPr>
      <a:lvl9pPr marL="1828800" algn="l"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0F4301-2B80-4843-8B1C-0F6A8A19BF29}"/>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3166D0-9EA2-41E3-8E2B-46BB59EFA0E5}"/>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A4BE20-BBE5-42AB-BAA9-8855DE0EF29B}"/>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AB349A-F4FE-4F75-8586-CB98C16912B2}" type="datetimeFigureOut">
              <a:rPr lang="en-US" smtClean="0"/>
              <a:pPr/>
              <a:t>25-Feb-25</a:t>
            </a:fld>
            <a:endParaRPr lang="en-US"/>
          </a:p>
        </p:txBody>
      </p:sp>
      <p:sp>
        <p:nvSpPr>
          <p:cNvPr id="5" name="Footer Placeholder 4">
            <a:extLst>
              <a:ext uri="{FF2B5EF4-FFF2-40B4-BE49-F238E27FC236}">
                <a16:creationId xmlns:a16="http://schemas.microsoft.com/office/drawing/2014/main" id="{7EED1519-B512-47D4-809A-60AF626099F4}"/>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11883B7-AF60-4979-B251-AF912A542D96}"/>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1ACCE4-46C4-44DF-9D73-526C3C5BB9B5}" type="slidenum">
              <a:rPr lang="en-US" smtClean="0"/>
              <a:pPr/>
              <a:t>‹#›</a:t>
            </a:fld>
            <a:endParaRPr lang="en-US"/>
          </a:p>
        </p:txBody>
      </p:sp>
    </p:spTree>
    <p:extLst>
      <p:ext uri="{BB962C8B-B14F-4D97-AF65-F5344CB8AC3E}">
        <p14:creationId xmlns:p14="http://schemas.microsoft.com/office/powerpoint/2010/main" val="320625854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C2A47B-AC5D-4393-B521-2401209E0B52}"/>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258101D-3F7E-4A32-9D56-8D304D1937AE}"/>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C4D1DA1-4121-421E-905A-AB74FF6D8F75}"/>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9E60F-7B45-4FF1-9CC3-9B94E2543A59}" type="datetimeFigureOut">
              <a:rPr lang="en-US" smtClean="0"/>
              <a:pPr/>
              <a:t>25-Feb-25</a:t>
            </a:fld>
            <a:endParaRPr lang="en-US" dirty="0"/>
          </a:p>
        </p:txBody>
      </p:sp>
      <p:sp>
        <p:nvSpPr>
          <p:cNvPr id="5" name="Footer Placeholder 4">
            <a:extLst>
              <a:ext uri="{FF2B5EF4-FFF2-40B4-BE49-F238E27FC236}">
                <a16:creationId xmlns:a16="http://schemas.microsoft.com/office/drawing/2014/main" id="{96E973AF-66B4-45F3-BB31-DE5908C88501}"/>
              </a:ext>
            </a:extLst>
          </p:cNvPr>
          <p:cNvSpPr>
            <a:spLocks noGrp="1"/>
          </p:cNvSpPr>
          <p:nvPr>
            <p:ph type="ftr" sz="quarter" idx="3"/>
          </p:nvPr>
        </p:nvSpPr>
        <p:spPr>
          <a:xfrm>
            <a:off x="3281363" y="6364165"/>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90C795F-2B5B-4F58-91DC-62CBE4961EAA}"/>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52C05-1035-447F-9C0B-B09453583E88}" type="slidenum">
              <a:rPr lang="en-US" smtClean="0"/>
              <a:pPr/>
              <a:t>‹#›</a:t>
            </a:fld>
            <a:endParaRPr lang="en-US"/>
          </a:p>
        </p:txBody>
      </p:sp>
    </p:spTree>
    <p:extLst>
      <p:ext uri="{BB962C8B-B14F-4D97-AF65-F5344CB8AC3E}">
        <p14:creationId xmlns:p14="http://schemas.microsoft.com/office/powerpoint/2010/main" val="290056530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69EFC4-E7E5-4E0A-8C84-000E3693EAB9}"/>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C06269-C95D-4959-89E9-F8E2AAA58B22}"/>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8E1C6D-7074-4B4F-A622-F246E049E3BF}"/>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D38B2B-2AE3-434C-A176-FFD3E45FFCCA}" type="datetimeFigureOut">
              <a:rPr lang="en-US" smtClean="0"/>
              <a:pPr/>
              <a:t>25-Feb-25</a:t>
            </a:fld>
            <a:endParaRPr lang="en-US"/>
          </a:p>
        </p:txBody>
      </p:sp>
      <p:sp>
        <p:nvSpPr>
          <p:cNvPr id="5" name="Footer Placeholder 4">
            <a:extLst>
              <a:ext uri="{FF2B5EF4-FFF2-40B4-BE49-F238E27FC236}">
                <a16:creationId xmlns:a16="http://schemas.microsoft.com/office/drawing/2014/main" id="{E3524A4C-98EE-44F7-A1F2-0785780E8A2C}"/>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4CE580C-D327-42B1-B450-962219311C97}"/>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C3F23-5EAA-485D-B880-0FFB9F2103A2}" type="slidenum">
              <a:rPr lang="en-US" smtClean="0"/>
              <a:pPr/>
              <a:t>‹#›</a:t>
            </a:fld>
            <a:endParaRPr lang="en-US"/>
          </a:p>
        </p:txBody>
      </p:sp>
    </p:spTree>
    <p:extLst>
      <p:ext uri="{BB962C8B-B14F-4D97-AF65-F5344CB8AC3E}">
        <p14:creationId xmlns:p14="http://schemas.microsoft.com/office/powerpoint/2010/main" val="234619864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76E038-6818-4C99-82F1-256D7984F92D}" type="datetimeFigureOut">
              <a:rPr lang="en-US" smtClean="0"/>
              <a:pPr/>
              <a:t>25-Feb-25</a:t>
            </a:fld>
            <a:endParaRPr lang="en-US"/>
          </a:p>
        </p:txBody>
      </p:sp>
      <p:sp>
        <p:nvSpPr>
          <p:cNvPr id="5" name="Footer Placeholder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CBB290-7D06-4AC3-B416-B84A9240A5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oshua.gur@llp.co.il" TargetMode="External"/><Relationship Id="rId2" Type="http://schemas.openxmlformats.org/officeDocument/2006/relationships/hyperlink" Target="mailto:yehuda.singer@llp.co.il" TargetMode="Externa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81034" y="1071546"/>
            <a:ext cx="8190910" cy="2369880"/>
          </a:xfrm>
          <a:prstGeom prst="rect">
            <a:avLst/>
          </a:prstGeom>
          <a:noFill/>
        </p:spPr>
        <p:txBody>
          <a:bodyPr wrap="square" rtlCol="1">
            <a:spAutoFit/>
          </a:bodyPr>
          <a:lstStyle/>
          <a:p>
            <a:pPr algn="ctr"/>
            <a:r>
              <a:rPr lang="en-US" sz="3600" dirty="0"/>
              <a:t>Parallel Solutions Technology</a:t>
            </a:r>
          </a:p>
          <a:p>
            <a:pPr algn="ctr"/>
            <a:r>
              <a:rPr lang="en-US" sz="2800"/>
              <a:t>January 2025</a:t>
            </a:r>
            <a:endParaRPr lang="en-US" sz="2800" dirty="0"/>
          </a:p>
          <a:p>
            <a:pPr algn="ctr"/>
            <a:r>
              <a:rPr lang="en-US" sz="2800" i="1" dirty="0"/>
              <a:t>Dr. Yehuda Singer  Dr. Joshua Gur </a:t>
            </a:r>
          </a:p>
          <a:p>
            <a:pPr algn="ctr"/>
            <a:r>
              <a:rPr lang="en-US" sz="2800" dirty="0">
                <a:hlinkClick r:id="rId2"/>
              </a:rPr>
              <a:t>yehuda.singer@llp.co.il</a:t>
            </a:r>
            <a:r>
              <a:rPr lang="en-US" sz="2800" dirty="0"/>
              <a:t> </a:t>
            </a:r>
            <a:r>
              <a:rPr lang="en-US" sz="2800" dirty="0">
                <a:hlinkClick r:id="rId3"/>
              </a:rPr>
              <a:t>Joshua.gur@llp.co.il</a:t>
            </a:r>
            <a:endParaRPr lang="en-US" sz="2800" dirty="0"/>
          </a:p>
          <a:p>
            <a:pPr algn="ctr"/>
            <a:r>
              <a:rPr lang="en-US" sz="2800" dirty="0"/>
              <a:t> </a:t>
            </a:r>
            <a:endParaRPr lang="he-IL"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F8F1D-9D44-2BE5-8191-5670B6549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CA9F82-2E6D-8C49-4973-326F3BD24011}"/>
              </a:ext>
            </a:extLst>
          </p:cNvPr>
          <p:cNvSpPr>
            <a:spLocks noGrp="1"/>
          </p:cNvSpPr>
          <p:nvPr>
            <p:ph type="title"/>
          </p:nvPr>
        </p:nvSpPr>
        <p:spPr/>
        <p:txBody>
          <a:bodyPr/>
          <a:lstStyle/>
          <a:p>
            <a:r>
              <a:rPr lang="en-US" dirty="0"/>
              <a:t>Results Initial Computation method</a:t>
            </a:r>
          </a:p>
        </p:txBody>
      </p:sp>
      <p:graphicFrame>
        <p:nvGraphicFramePr>
          <p:cNvPr id="5" name="Content Placeholder 4">
            <a:extLst>
              <a:ext uri="{FF2B5EF4-FFF2-40B4-BE49-F238E27FC236}">
                <a16:creationId xmlns:a16="http://schemas.microsoft.com/office/drawing/2014/main" id="{17B30464-4D97-D4C8-9C5C-6C2B7E2F5F0C}"/>
              </a:ext>
            </a:extLst>
          </p:cNvPr>
          <p:cNvGraphicFramePr>
            <a:graphicFrameLocks noGrp="1"/>
          </p:cNvGraphicFramePr>
          <p:nvPr>
            <p:ph idx="1"/>
          </p:nvPr>
        </p:nvGraphicFramePr>
        <p:xfrm>
          <a:off x="422396" y="3013392"/>
          <a:ext cx="7560840" cy="1747520"/>
        </p:xfrm>
        <a:graphic>
          <a:graphicData uri="http://schemas.openxmlformats.org/drawingml/2006/table">
            <a:tbl>
              <a:tblPr firstRow="1" bandRow="1">
                <a:tableStyleId>{5C22544A-7EE6-4342-B048-85BDC9FD1C3A}</a:tableStyleId>
              </a:tblPr>
              <a:tblGrid>
                <a:gridCol w="1890210">
                  <a:extLst>
                    <a:ext uri="{9D8B030D-6E8A-4147-A177-3AD203B41FA5}">
                      <a16:colId xmlns:a16="http://schemas.microsoft.com/office/drawing/2014/main" val="1834168633"/>
                    </a:ext>
                  </a:extLst>
                </a:gridCol>
                <a:gridCol w="1890210">
                  <a:extLst>
                    <a:ext uri="{9D8B030D-6E8A-4147-A177-3AD203B41FA5}">
                      <a16:colId xmlns:a16="http://schemas.microsoft.com/office/drawing/2014/main" val="664128180"/>
                    </a:ext>
                  </a:extLst>
                </a:gridCol>
                <a:gridCol w="1890210">
                  <a:extLst>
                    <a:ext uri="{9D8B030D-6E8A-4147-A177-3AD203B41FA5}">
                      <a16:colId xmlns:a16="http://schemas.microsoft.com/office/drawing/2014/main" val="1427965320"/>
                    </a:ext>
                  </a:extLst>
                </a:gridCol>
                <a:gridCol w="1890210">
                  <a:extLst>
                    <a:ext uri="{9D8B030D-6E8A-4147-A177-3AD203B41FA5}">
                      <a16:colId xmlns:a16="http://schemas.microsoft.com/office/drawing/2014/main" val="2791203631"/>
                    </a:ext>
                  </a:extLst>
                </a:gridCol>
              </a:tblGrid>
              <a:tr h="370840">
                <a:tc>
                  <a:txBody>
                    <a:bodyPr/>
                    <a:lstStyle/>
                    <a:p>
                      <a:r>
                        <a:rPr lang="en-US" baseline="0" dirty="0">
                          <a:solidFill>
                            <a:schemeClr val="tx1"/>
                          </a:solidFill>
                        </a:rPr>
                        <a:t>Matrix  size</a:t>
                      </a:r>
                    </a:p>
                  </a:txBody>
                  <a:tcPr/>
                </a:tc>
                <a:tc>
                  <a:txBody>
                    <a:bodyPr/>
                    <a:lstStyle/>
                    <a:p>
                      <a:r>
                        <a:rPr lang="en-US" baseline="0" dirty="0">
                          <a:solidFill>
                            <a:schemeClr val="tx1"/>
                          </a:solidFill>
                        </a:rPr>
                        <a:t>Serial Time</a:t>
                      </a:r>
                    </a:p>
                  </a:txBody>
                  <a:tcPr/>
                </a:tc>
                <a:tc>
                  <a:txBody>
                    <a:bodyPr/>
                    <a:lstStyle/>
                    <a:p>
                      <a:r>
                        <a:rPr lang="en-US" baseline="0" dirty="0">
                          <a:solidFill>
                            <a:schemeClr val="tx1"/>
                          </a:solidFill>
                        </a:rPr>
                        <a:t>Parallel version time</a:t>
                      </a:r>
                    </a:p>
                  </a:txBody>
                  <a:tcPr/>
                </a:tc>
                <a:tc>
                  <a:txBody>
                    <a:bodyPr/>
                    <a:lstStyle/>
                    <a:p>
                      <a:r>
                        <a:rPr lang="en-US" baseline="0" dirty="0">
                          <a:solidFill>
                            <a:schemeClr val="tx1"/>
                          </a:solidFill>
                        </a:rPr>
                        <a:t>Acceleration Ratio</a:t>
                      </a:r>
                    </a:p>
                  </a:txBody>
                  <a:tcPr/>
                </a:tc>
                <a:extLst>
                  <a:ext uri="{0D108BD9-81ED-4DB2-BD59-A6C34878D82A}">
                    <a16:rowId xmlns:a16="http://schemas.microsoft.com/office/drawing/2014/main" val="2935661345"/>
                  </a:ext>
                </a:extLst>
              </a:tr>
              <a:tr h="370840">
                <a:tc>
                  <a:txBody>
                    <a:bodyPr/>
                    <a:lstStyle/>
                    <a:p>
                      <a:r>
                        <a:rPr lang="en-US" dirty="0"/>
                        <a:t>1024X1024</a:t>
                      </a:r>
                    </a:p>
                  </a:txBody>
                  <a:tcPr/>
                </a:tc>
                <a:tc>
                  <a:txBody>
                    <a:bodyPr/>
                    <a:lstStyle/>
                    <a:p>
                      <a:r>
                        <a:rPr lang="en-US" dirty="0"/>
                        <a:t>2.03451</a:t>
                      </a:r>
                    </a:p>
                  </a:txBody>
                  <a:tcPr/>
                </a:tc>
                <a:tc>
                  <a:txBody>
                    <a:bodyPr/>
                    <a:lstStyle/>
                    <a:p>
                      <a:pPr algn="l" rtl="0"/>
                      <a:r>
                        <a:rPr lang="en-US" dirty="0"/>
                        <a:t>0.044720</a:t>
                      </a:r>
                    </a:p>
                  </a:txBody>
                  <a:tcPr/>
                </a:tc>
                <a:tc>
                  <a:txBody>
                    <a:bodyPr/>
                    <a:lstStyle/>
                    <a:p>
                      <a:r>
                        <a:rPr lang="en-US" dirty="0"/>
                        <a:t>45.4944</a:t>
                      </a:r>
                    </a:p>
                  </a:txBody>
                  <a:tcPr/>
                </a:tc>
                <a:extLst>
                  <a:ext uri="{0D108BD9-81ED-4DB2-BD59-A6C34878D82A}">
                    <a16:rowId xmlns:a16="http://schemas.microsoft.com/office/drawing/2014/main" val="3455007141"/>
                  </a:ext>
                </a:extLst>
              </a:tr>
              <a:tr h="370840">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510473255"/>
                  </a:ext>
                </a:extLst>
              </a:tr>
              <a:tr h="32999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31793395"/>
                  </a:ext>
                </a:extLst>
              </a:tr>
            </a:tbl>
          </a:graphicData>
        </a:graphic>
      </p:graphicFrame>
      <p:graphicFrame>
        <p:nvGraphicFramePr>
          <p:cNvPr id="3" name="Content Placeholder 4">
            <a:extLst>
              <a:ext uri="{FF2B5EF4-FFF2-40B4-BE49-F238E27FC236}">
                <a16:creationId xmlns:a16="http://schemas.microsoft.com/office/drawing/2014/main" id="{58872B7D-CCBD-EAB3-896B-4A3C1E056B1A}"/>
              </a:ext>
            </a:extLst>
          </p:cNvPr>
          <p:cNvGraphicFramePr>
            <a:graphicFrameLocks/>
          </p:cNvGraphicFramePr>
          <p:nvPr/>
        </p:nvGraphicFramePr>
        <p:xfrm>
          <a:off x="838200" y="3016137"/>
          <a:ext cx="7560840" cy="1746063"/>
        </p:xfrm>
        <a:graphic>
          <a:graphicData uri="http://schemas.openxmlformats.org/drawingml/2006/table">
            <a:tbl>
              <a:tblPr firstRow="1" bandRow="1">
                <a:tableStyleId>{5C22544A-7EE6-4342-B048-85BDC9FD1C3A}</a:tableStyleId>
              </a:tblPr>
              <a:tblGrid>
                <a:gridCol w="1890210">
                  <a:extLst>
                    <a:ext uri="{9D8B030D-6E8A-4147-A177-3AD203B41FA5}">
                      <a16:colId xmlns:a16="http://schemas.microsoft.com/office/drawing/2014/main" val="1834168633"/>
                    </a:ext>
                  </a:extLst>
                </a:gridCol>
                <a:gridCol w="1890210">
                  <a:extLst>
                    <a:ext uri="{9D8B030D-6E8A-4147-A177-3AD203B41FA5}">
                      <a16:colId xmlns:a16="http://schemas.microsoft.com/office/drawing/2014/main" val="664128180"/>
                    </a:ext>
                  </a:extLst>
                </a:gridCol>
                <a:gridCol w="1890210">
                  <a:extLst>
                    <a:ext uri="{9D8B030D-6E8A-4147-A177-3AD203B41FA5}">
                      <a16:colId xmlns:a16="http://schemas.microsoft.com/office/drawing/2014/main" val="1427965320"/>
                    </a:ext>
                  </a:extLst>
                </a:gridCol>
                <a:gridCol w="1890210">
                  <a:extLst>
                    <a:ext uri="{9D8B030D-6E8A-4147-A177-3AD203B41FA5}">
                      <a16:colId xmlns:a16="http://schemas.microsoft.com/office/drawing/2014/main" val="2791203631"/>
                    </a:ext>
                  </a:extLst>
                </a:gridCol>
              </a:tblGrid>
              <a:tr h="497208">
                <a:tc>
                  <a:txBody>
                    <a:bodyPr/>
                    <a:lstStyle/>
                    <a:p>
                      <a:r>
                        <a:rPr lang="en-US" baseline="0" dirty="0">
                          <a:solidFill>
                            <a:schemeClr val="tx1"/>
                          </a:solidFill>
                        </a:rPr>
                        <a:t>Matrix  size</a:t>
                      </a:r>
                    </a:p>
                  </a:txBody>
                  <a:tcPr/>
                </a:tc>
                <a:tc>
                  <a:txBody>
                    <a:bodyPr/>
                    <a:lstStyle/>
                    <a:p>
                      <a:r>
                        <a:rPr lang="en-US" baseline="0" dirty="0">
                          <a:solidFill>
                            <a:schemeClr val="tx1"/>
                          </a:solidFill>
                        </a:rPr>
                        <a:t>Serial Time</a:t>
                      </a:r>
                    </a:p>
                  </a:txBody>
                  <a:tcPr/>
                </a:tc>
                <a:tc>
                  <a:txBody>
                    <a:bodyPr/>
                    <a:lstStyle/>
                    <a:p>
                      <a:r>
                        <a:rPr lang="en-US" baseline="0" dirty="0">
                          <a:solidFill>
                            <a:schemeClr val="tx1"/>
                          </a:solidFill>
                        </a:rPr>
                        <a:t>Parallel version time</a:t>
                      </a:r>
                    </a:p>
                  </a:txBody>
                  <a:tcPr/>
                </a:tc>
                <a:tc>
                  <a:txBody>
                    <a:bodyPr/>
                    <a:lstStyle/>
                    <a:p>
                      <a:r>
                        <a:rPr lang="en-US" baseline="0" dirty="0">
                          <a:solidFill>
                            <a:schemeClr val="tx1"/>
                          </a:solidFill>
                        </a:rPr>
                        <a:t>Acceleration Ratio</a:t>
                      </a:r>
                    </a:p>
                  </a:txBody>
                  <a:tcPr/>
                </a:tc>
                <a:extLst>
                  <a:ext uri="{0D108BD9-81ED-4DB2-BD59-A6C34878D82A}">
                    <a16:rowId xmlns:a16="http://schemas.microsoft.com/office/drawing/2014/main" val="2935661345"/>
                  </a:ext>
                </a:extLst>
              </a:tr>
              <a:tr h="288065">
                <a:tc>
                  <a:txBody>
                    <a:bodyPr/>
                    <a:lstStyle/>
                    <a:p>
                      <a:r>
                        <a:rPr lang="en-US" dirty="0"/>
                        <a:t>1024X1024</a:t>
                      </a:r>
                    </a:p>
                  </a:txBody>
                  <a:tcPr/>
                </a:tc>
                <a:tc>
                  <a:txBody>
                    <a:bodyPr/>
                    <a:lstStyle/>
                    <a:p>
                      <a:r>
                        <a:rPr lang="en-US" dirty="0"/>
                        <a:t>2.03451</a:t>
                      </a:r>
                    </a:p>
                  </a:txBody>
                  <a:tcPr/>
                </a:tc>
                <a:tc>
                  <a:txBody>
                    <a:bodyPr/>
                    <a:lstStyle/>
                    <a:p>
                      <a:r>
                        <a:rPr lang="en-US" dirty="0"/>
                        <a:t>1.038041</a:t>
                      </a:r>
                    </a:p>
                  </a:txBody>
                  <a:tcPr/>
                </a:tc>
                <a:tc>
                  <a:txBody>
                    <a:bodyPr/>
                    <a:lstStyle/>
                    <a:p>
                      <a:r>
                        <a:rPr lang="en-US" dirty="0"/>
                        <a:t>1.9599</a:t>
                      </a:r>
                    </a:p>
                  </a:txBody>
                  <a:tcPr/>
                </a:tc>
                <a:extLst>
                  <a:ext uri="{0D108BD9-81ED-4DB2-BD59-A6C34878D82A}">
                    <a16:rowId xmlns:a16="http://schemas.microsoft.com/office/drawing/2014/main" val="3455007141"/>
                  </a:ext>
                </a:extLst>
              </a:tr>
              <a:tr h="374463">
                <a:tc>
                  <a:txBody>
                    <a:bodyPr/>
                    <a:lstStyle/>
                    <a:p>
                      <a:r>
                        <a:rPr lang="en-US" dirty="0"/>
                        <a:t>2048X2048</a:t>
                      </a:r>
                    </a:p>
                  </a:txBody>
                  <a:tcPr/>
                </a:tc>
                <a:tc>
                  <a:txBody>
                    <a:bodyPr/>
                    <a:lstStyle/>
                    <a:p>
                      <a:r>
                        <a:rPr lang="en-US" dirty="0"/>
                        <a:t>65.056</a:t>
                      </a:r>
                    </a:p>
                  </a:txBody>
                  <a:tcPr/>
                </a:tc>
                <a:tc>
                  <a:txBody>
                    <a:bodyPr/>
                    <a:lstStyle/>
                    <a:p>
                      <a:r>
                        <a:rPr lang="en-US" dirty="0"/>
                        <a:t>6.1396</a:t>
                      </a:r>
                    </a:p>
                  </a:txBody>
                  <a:tcPr/>
                </a:tc>
                <a:tc>
                  <a:txBody>
                    <a:bodyPr/>
                    <a:lstStyle/>
                    <a:p>
                      <a:r>
                        <a:rPr lang="en-US" dirty="0"/>
                        <a:t>8.9</a:t>
                      </a:r>
                    </a:p>
                  </a:txBody>
                  <a:tcPr/>
                </a:tc>
                <a:extLst>
                  <a:ext uri="{0D108BD9-81ED-4DB2-BD59-A6C34878D82A}">
                    <a16:rowId xmlns:a16="http://schemas.microsoft.com/office/drawing/2014/main" val="3560915175"/>
                  </a:ext>
                </a:extLst>
              </a:tr>
              <a:tr h="288065">
                <a:tc>
                  <a:txBody>
                    <a:bodyPr/>
                    <a:lstStyle/>
                    <a:p>
                      <a:r>
                        <a:rPr lang="en-US" dirty="0"/>
                        <a:t>4096X4096</a:t>
                      </a:r>
                    </a:p>
                  </a:txBody>
                  <a:tcPr/>
                </a:tc>
                <a:tc>
                  <a:txBody>
                    <a:bodyPr/>
                    <a:lstStyle/>
                    <a:p>
                      <a:r>
                        <a:rPr lang="en-US" dirty="0"/>
                        <a:t>589.051</a:t>
                      </a:r>
                    </a:p>
                  </a:txBody>
                  <a:tcPr/>
                </a:tc>
                <a:tc>
                  <a:txBody>
                    <a:bodyPr/>
                    <a:lstStyle/>
                    <a:p>
                      <a:r>
                        <a:rPr lang="en-US" dirty="0"/>
                        <a:t>37.076</a:t>
                      </a:r>
                    </a:p>
                  </a:txBody>
                  <a:tcPr/>
                </a:tc>
                <a:tc>
                  <a:txBody>
                    <a:bodyPr/>
                    <a:lstStyle/>
                    <a:p>
                      <a:r>
                        <a:rPr lang="en-US" dirty="0"/>
                        <a:t>15.88</a:t>
                      </a:r>
                    </a:p>
                  </a:txBody>
                  <a:tcPr/>
                </a:tc>
                <a:extLst>
                  <a:ext uri="{0D108BD9-81ED-4DB2-BD59-A6C34878D82A}">
                    <a16:rowId xmlns:a16="http://schemas.microsoft.com/office/drawing/2014/main" val="2631793395"/>
                  </a:ext>
                </a:extLst>
              </a:tr>
            </a:tbl>
          </a:graphicData>
        </a:graphic>
      </p:graphicFrame>
      <p:sp>
        <p:nvSpPr>
          <p:cNvPr id="6" name="TextBox 5">
            <a:extLst>
              <a:ext uri="{FF2B5EF4-FFF2-40B4-BE49-F238E27FC236}">
                <a16:creationId xmlns:a16="http://schemas.microsoft.com/office/drawing/2014/main" id="{449C5946-D088-111B-F13E-57D5773019F9}"/>
              </a:ext>
            </a:extLst>
          </p:cNvPr>
          <p:cNvSpPr txBox="1"/>
          <p:nvPr/>
        </p:nvSpPr>
        <p:spPr>
          <a:xfrm>
            <a:off x="560513" y="1989733"/>
            <a:ext cx="7183377" cy="1200329"/>
          </a:xfrm>
          <a:prstGeom prst="rect">
            <a:avLst/>
          </a:prstGeom>
          <a:noFill/>
        </p:spPr>
        <p:txBody>
          <a:bodyPr wrap="none" rtlCol="0">
            <a:spAutoFit/>
          </a:bodyPr>
          <a:lstStyle/>
          <a:p>
            <a:r>
              <a:rPr lang="en-US" sz="2400" dirty="0"/>
              <a:t>Measured by the internal clock of the Linux system.</a:t>
            </a:r>
          </a:p>
          <a:p>
            <a:r>
              <a:rPr lang="en-US" sz="2400" dirty="0"/>
              <a:t> Accuracy 1ns.</a:t>
            </a:r>
          </a:p>
          <a:p>
            <a:endParaRPr lang="en-US" sz="2400" dirty="0"/>
          </a:p>
        </p:txBody>
      </p:sp>
      <p:sp>
        <p:nvSpPr>
          <p:cNvPr id="7" name="Date Placeholder 6">
            <a:extLst>
              <a:ext uri="{FF2B5EF4-FFF2-40B4-BE49-F238E27FC236}">
                <a16:creationId xmlns:a16="http://schemas.microsoft.com/office/drawing/2014/main" id="{DDE9B5DE-FF5B-D57F-B59A-82B776182B66}"/>
              </a:ext>
            </a:extLst>
          </p:cNvPr>
          <p:cNvSpPr>
            <a:spLocks noGrp="1"/>
          </p:cNvSpPr>
          <p:nvPr>
            <p:ph type="dt" sz="half" idx="10"/>
          </p:nvPr>
        </p:nvSpPr>
        <p:spPr bwMode="auto">
          <a:xfrm>
            <a:off x="5390364" y="610548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he-IL"/>
            </a:defPPr>
            <a:lvl1pPr algn="l" rtl="0" eaLnBrk="1" fontAlgn="base" hangingPunct="1">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a:lstStyle>
          <a:p>
            <a:pPr>
              <a:defRPr/>
            </a:pPr>
            <a:fld id="{71D9AF4A-A4D8-4443-B73C-B5CF3DC34983}" type="datetime3">
              <a:rPr lang="en-US" smtClean="0"/>
              <a:pPr>
                <a:defRPr/>
              </a:pPr>
              <a:t>25 February 2025</a:t>
            </a:fld>
            <a:endParaRPr lang="en-US"/>
          </a:p>
        </p:txBody>
      </p:sp>
    </p:spTree>
    <p:extLst>
      <p:ext uri="{BB962C8B-B14F-4D97-AF65-F5344CB8AC3E}">
        <p14:creationId xmlns:p14="http://schemas.microsoft.com/office/powerpoint/2010/main" val="1434786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2C588-67D5-BE0E-57EB-F3EA80C9042B}"/>
              </a:ext>
            </a:extLst>
          </p:cNvPr>
          <p:cNvSpPr>
            <a:spLocks noGrp="1"/>
          </p:cNvSpPr>
          <p:nvPr>
            <p:ph type="title"/>
          </p:nvPr>
        </p:nvSpPr>
        <p:spPr>
          <a:xfrm>
            <a:off x="684113" y="337051"/>
            <a:ext cx="7924800" cy="1447800"/>
          </a:xfrm>
        </p:spPr>
        <p:txBody>
          <a:bodyPr/>
          <a:lstStyle/>
          <a:p>
            <a:r>
              <a:rPr lang="en-US" dirty="0"/>
              <a:t>Results of Optimization the threads of previous calculation</a:t>
            </a:r>
          </a:p>
        </p:txBody>
      </p:sp>
      <p:graphicFrame>
        <p:nvGraphicFramePr>
          <p:cNvPr id="8" name="Table 7">
            <a:extLst>
              <a:ext uri="{FF2B5EF4-FFF2-40B4-BE49-F238E27FC236}">
                <a16:creationId xmlns:a16="http://schemas.microsoft.com/office/drawing/2014/main" id="{646D2CC5-1CD6-1E92-5CEE-E069101FA5C7}"/>
              </a:ext>
            </a:extLst>
          </p:cNvPr>
          <p:cNvGraphicFramePr>
            <a:graphicFrameLocks noGrp="1"/>
          </p:cNvGraphicFramePr>
          <p:nvPr/>
        </p:nvGraphicFramePr>
        <p:xfrm>
          <a:off x="560512" y="2768027"/>
          <a:ext cx="7482408" cy="2305123"/>
        </p:xfrm>
        <a:graphic>
          <a:graphicData uri="http://schemas.openxmlformats.org/drawingml/2006/table">
            <a:tbl>
              <a:tblPr firstRow="1" bandRow="1">
                <a:tableStyleId>{5C22544A-7EE6-4342-B048-85BDC9FD1C3A}</a:tableStyleId>
              </a:tblPr>
              <a:tblGrid>
                <a:gridCol w="1870602">
                  <a:extLst>
                    <a:ext uri="{9D8B030D-6E8A-4147-A177-3AD203B41FA5}">
                      <a16:colId xmlns:a16="http://schemas.microsoft.com/office/drawing/2014/main" val="3008074319"/>
                    </a:ext>
                  </a:extLst>
                </a:gridCol>
                <a:gridCol w="1870602">
                  <a:extLst>
                    <a:ext uri="{9D8B030D-6E8A-4147-A177-3AD203B41FA5}">
                      <a16:colId xmlns:a16="http://schemas.microsoft.com/office/drawing/2014/main" val="2455560382"/>
                    </a:ext>
                  </a:extLst>
                </a:gridCol>
                <a:gridCol w="1870602">
                  <a:extLst>
                    <a:ext uri="{9D8B030D-6E8A-4147-A177-3AD203B41FA5}">
                      <a16:colId xmlns:a16="http://schemas.microsoft.com/office/drawing/2014/main" val="3391380187"/>
                    </a:ext>
                  </a:extLst>
                </a:gridCol>
                <a:gridCol w="1870602">
                  <a:extLst>
                    <a:ext uri="{9D8B030D-6E8A-4147-A177-3AD203B41FA5}">
                      <a16:colId xmlns:a16="http://schemas.microsoft.com/office/drawing/2014/main" val="2029733628"/>
                    </a:ext>
                  </a:extLst>
                </a:gridCol>
              </a:tblGrid>
              <a:tr h="914242">
                <a:tc>
                  <a:txBody>
                    <a:bodyPr/>
                    <a:lstStyle/>
                    <a:p>
                      <a:pPr algn="l" rtl="0"/>
                      <a:r>
                        <a:rPr lang="en-US" baseline="0" dirty="0">
                          <a:solidFill>
                            <a:schemeClr val="tx1"/>
                          </a:solidFill>
                        </a:rPr>
                        <a:t>Matrix  size</a:t>
                      </a:r>
                    </a:p>
                  </a:txBody>
                  <a:tcPr/>
                </a:tc>
                <a:tc>
                  <a:txBody>
                    <a:bodyPr/>
                    <a:lstStyle/>
                    <a:p>
                      <a:pPr algn="l" rtl="0"/>
                      <a:r>
                        <a:rPr lang="en-US" baseline="0" dirty="0">
                          <a:solidFill>
                            <a:schemeClr val="tx1"/>
                          </a:solidFill>
                        </a:rPr>
                        <a:t>Serial Time</a:t>
                      </a:r>
                    </a:p>
                  </a:txBody>
                  <a:tcPr/>
                </a:tc>
                <a:tc>
                  <a:txBody>
                    <a:bodyPr/>
                    <a:lstStyle/>
                    <a:p>
                      <a:pPr algn="l" rtl="0"/>
                      <a:r>
                        <a:rPr lang="en-US" baseline="0" dirty="0">
                          <a:solidFill>
                            <a:schemeClr val="tx1"/>
                          </a:solidFill>
                        </a:rPr>
                        <a:t>Optimized  Parallel time</a:t>
                      </a:r>
                    </a:p>
                  </a:txBody>
                  <a:tcPr/>
                </a:tc>
                <a:tc>
                  <a:txBody>
                    <a:bodyPr/>
                    <a:lstStyle/>
                    <a:p>
                      <a:pPr algn="l" rtl="0"/>
                      <a:r>
                        <a:rPr lang="en-US" baseline="0" dirty="0">
                          <a:solidFill>
                            <a:schemeClr val="tx1"/>
                          </a:solidFill>
                        </a:rPr>
                        <a:t>Acceleration Ratio</a:t>
                      </a:r>
                    </a:p>
                  </a:txBody>
                  <a:tcPr/>
                </a:tc>
                <a:extLst>
                  <a:ext uri="{0D108BD9-81ED-4DB2-BD59-A6C34878D82A}">
                    <a16:rowId xmlns:a16="http://schemas.microsoft.com/office/drawing/2014/main" val="3282905090"/>
                  </a:ext>
                </a:extLst>
              </a:tr>
              <a:tr h="463627">
                <a:tc>
                  <a:txBody>
                    <a:bodyPr/>
                    <a:lstStyle/>
                    <a:p>
                      <a:pPr algn="l" rtl="0"/>
                      <a:r>
                        <a:rPr lang="en-US" dirty="0"/>
                        <a:t>1024X1024</a:t>
                      </a:r>
                    </a:p>
                  </a:txBody>
                  <a:tcPr/>
                </a:tc>
                <a:tc>
                  <a:txBody>
                    <a:bodyPr/>
                    <a:lstStyle/>
                    <a:p>
                      <a:pPr algn="l" rtl="0"/>
                      <a:r>
                        <a:rPr lang="en-US" dirty="0"/>
                        <a:t>2.03451</a:t>
                      </a:r>
                    </a:p>
                  </a:txBody>
                  <a:tcPr/>
                </a:tc>
                <a:tc>
                  <a:txBody>
                    <a:bodyPr/>
                    <a:lstStyle/>
                    <a:p>
                      <a:pPr algn="l" rtl="0"/>
                      <a:r>
                        <a:rPr lang="en-US" dirty="0"/>
                        <a:t>0.044720</a:t>
                      </a:r>
                    </a:p>
                  </a:txBody>
                  <a:tcPr/>
                </a:tc>
                <a:tc>
                  <a:txBody>
                    <a:bodyPr/>
                    <a:lstStyle/>
                    <a:p>
                      <a:pPr algn="l" rtl="0"/>
                      <a:r>
                        <a:rPr lang="en-US" dirty="0"/>
                        <a:t>45.4944</a:t>
                      </a:r>
                    </a:p>
                  </a:txBody>
                  <a:tcPr/>
                </a:tc>
                <a:extLst>
                  <a:ext uri="{0D108BD9-81ED-4DB2-BD59-A6C34878D82A}">
                    <a16:rowId xmlns:a16="http://schemas.microsoft.com/office/drawing/2014/main" val="3295006301"/>
                  </a:ext>
                </a:extLst>
              </a:tr>
              <a:tr h="463627">
                <a:tc>
                  <a:txBody>
                    <a:bodyPr/>
                    <a:lstStyle/>
                    <a:p>
                      <a:pPr algn="l" rtl="0"/>
                      <a:r>
                        <a:rPr lang="en-US" dirty="0"/>
                        <a:t>2048X2048</a:t>
                      </a:r>
                    </a:p>
                  </a:txBody>
                  <a:tcPr/>
                </a:tc>
                <a:tc>
                  <a:txBody>
                    <a:bodyPr/>
                    <a:lstStyle/>
                    <a:p>
                      <a:pPr algn="l" rtl="0"/>
                      <a:r>
                        <a:rPr lang="en-US" dirty="0"/>
                        <a:t>65.056</a:t>
                      </a:r>
                    </a:p>
                  </a:txBody>
                  <a:tcPr/>
                </a:tc>
                <a:tc>
                  <a:txBody>
                    <a:bodyPr/>
                    <a:lstStyle/>
                    <a:p>
                      <a:pPr algn="l" rtl="0"/>
                      <a:r>
                        <a:rPr lang="en-US" dirty="0"/>
                        <a:t>3.011256</a:t>
                      </a:r>
                    </a:p>
                  </a:txBody>
                  <a:tcPr/>
                </a:tc>
                <a:tc>
                  <a:txBody>
                    <a:bodyPr/>
                    <a:lstStyle/>
                    <a:p>
                      <a:pPr algn="l" rtl="0"/>
                      <a:r>
                        <a:rPr lang="en-US" dirty="0"/>
                        <a:t>21.159</a:t>
                      </a:r>
                    </a:p>
                  </a:txBody>
                  <a:tcPr/>
                </a:tc>
                <a:extLst>
                  <a:ext uri="{0D108BD9-81ED-4DB2-BD59-A6C34878D82A}">
                    <a16:rowId xmlns:a16="http://schemas.microsoft.com/office/drawing/2014/main" val="787403760"/>
                  </a:ext>
                </a:extLst>
              </a:tr>
              <a:tr h="463627">
                <a:tc>
                  <a:txBody>
                    <a:bodyPr/>
                    <a:lstStyle/>
                    <a:p>
                      <a:pPr algn="l" rtl="0"/>
                      <a:r>
                        <a:rPr lang="en-US" dirty="0"/>
                        <a:t>4096X4096</a:t>
                      </a:r>
                    </a:p>
                  </a:txBody>
                  <a:tcPr/>
                </a:tc>
                <a:tc>
                  <a:txBody>
                    <a:bodyPr/>
                    <a:lstStyle/>
                    <a:p>
                      <a:pPr algn="l" rtl="0"/>
                      <a:r>
                        <a:rPr lang="en-US" dirty="0"/>
                        <a:t>589.051</a:t>
                      </a:r>
                    </a:p>
                  </a:txBody>
                  <a:tcPr/>
                </a:tc>
                <a:tc>
                  <a:txBody>
                    <a:bodyPr/>
                    <a:lstStyle/>
                    <a:p>
                      <a:pPr algn="l" rtl="0"/>
                      <a:r>
                        <a:rPr lang="en-US" dirty="0"/>
                        <a:t>25.0819</a:t>
                      </a:r>
                    </a:p>
                  </a:txBody>
                  <a:tcPr/>
                </a:tc>
                <a:tc>
                  <a:txBody>
                    <a:bodyPr/>
                    <a:lstStyle/>
                    <a:p>
                      <a:pPr algn="l" rtl="0"/>
                      <a:r>
                        <a:rPr lang="en-US" dirty="0"/>
                        <a:t>23.485</a:t>
                      </a:r>
                    </a:p>
                  </a:txBody>
                  <a:tcPr/>
                </a:tc>
                <a:extLst>
                  <a:ext uri="{0D108BD9-81ED-4DB2-BD59-A6C34878D82A}">
                    <a16:rowId xmlns:a16="http://schemas.microsoft.com/office/drawing/2014/main" val="2971878892"/>
                  </a:ext>
                </a:extLst>
              </a:tr>
            </a:tbl>
          </a:graphicData>
        </a:graphic>
      </p:graphicFrame>
      <p:sp>
        <p:nvSpPr>
          <p:cNvPr id="10" name="TextBox 9">
            <a:extLst>
              <a:ext uri="{FF2B5EF4-FFF2-40B4-BE49-F238E27FC236}">
                <a16:creationId xmlns:a16="http://schemas.microsoft.com/office/drawing/2014/main" id="{BCDD2E7A-7B1C-857C-47D9-89905CFBF316}"/>
              </a:ext>
            </a:extLst>
          </p:cNvPr>
          <p:cNvSpPr txBox="1"/>
          <p:nvPr/>
        </p:nvSpPr>
        <p:spPr>
          <a:xfrm>
            <a:off x="708769" y="2060848"/>
            <a:ext cx="6116439" cy="523220"/>
          </a:xfrm>
          <a:prstGeom prst="rect">
            <a:avLst/>
          </a:prstGeom>
          <a:noFill/>
        </p:spPr>
        <p:txBody>
          <a:bodyPr wrap="square">
            <a:spAutoFit/>
          </a:bodyPr>
          <a:lstStyle/>
          <a:p>
            <a:r>
              <a:rPr lang="en-US" dirty="0"/>
              <a:t>Measured by the internal clock of the Linux system.</a:t>
            </a:r>
          </a:p>
          <a:p>
            <a:r>
              <a:rPr lang="en-US" dirty="0"/>
              <a:t> Accuracy 1ns.</a:t>
            </a:r>
          </a:p>
        </p:txBody>
      </p:sp>
      <p:sp>
        <p:nvSpPr>
          <p:cNvPr id="3" name="Date Placeholder 2">
            <a:extLst>
              <a:ext uri="{FF2B5EF4-FFF2-40B4-BE49-F238E27FC236}">
                <a16:creationId xmlns:a16="http://schemas.microsoft.com/office/drawing/2014/main" id="{FE3C5A6F-9382-446D-F87E-89336347C848}"/>
              </a:ext>
            </a:extLst>
          </p:cNvPr>
          <p:cNvSpPr>
            <a:spLocks noGrp="1"/>
          </p:cNvSpPr>
          <p:nvPr>
            <p:ph type="dt" sz="half" idx="10"/>
          </p:nvPr>
        </p:nvSpPr>
        <p:spPr bwMode="auto">
          <a:xfrm>
            <a:off x="5390364" y="610548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he-IL"/>
            </a:defPPr>
            <a:lvl1pPr algn="l" rtl="0" eaLnBrk="1" fontAlgn="base" hangingPunct="1">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a:lstStyle>
          <a:p>
            <a:pPr>
              <a:defRPr/>
            </a:pPr>
            <a:fld id="{71D9AF4A-A4D8-4443-B73C-B5CF3DC34983}" type="datetime3">
              <a:rPr lang="en-US" smtClean="0"/>
              <a:pPr>
                <a:defRPr/>
              </a:pPr>
              <a:t>25 February 2025</a:t>
            </a:fld>
            <a:endParaRPr lang="en-US"/>
          </a:p>
        </p:txBody>
      </p:sp>
    </p:spTree>
    <p:extLst>
      <p:ext uri="{BB962C8B-B14F-4D97-AF65-F5344CB8AC3E}">
        <p14:creationId xmlns:p14="http://schemas.microsoft.com/office/powerpoint/2010/main" val="1225019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2AC04-723E-32B9-0F3E-3CEF524F0A69}"/>
              </a:ext>
            </a:extLst>
          </p:cNvPr>
          <p:cNvSpPr>
            <a:spLocks noGrp="1"/>
          </p:cNvSpPr>
          <p:nvPr>
            <p:ph type="title"/>
          </p:nvPr>
        </p:nvSpPr>
        <p:spPr/>
        <p:txBody>
          <a:bodyPr/>
          <a:lstStyle/>
          <a:p>
            <a:r>
              <a:rPr lang="en-US" dirty="0"/>
              <a:t>Serial Running on a 16 cores Processor</a:t>
            </a:r>
          </a:p>
        </p:txBody>
      </p:sp>
      <p:pic>
        <p:nvPicPr>
          <p:cNvPr id="8" name="Content Placeholder 7">
            <a:extLst>
              <a:ext uri="{FF2B5EF4-FFF2-40B4-BE49-F238E27FC236}">
                <a16:creationId xmlns:a16="http://schemas.microsoft.com/office/drawing/2014/main" id="{DFB61201-1EEA-3B65-4474-01E0B6312C35}"/>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640632" y="1905001"/>
            <a:ext cx="7318176" cy="4116473"/>
          </a:xfrm>
        </p:spPr>
      </p:pic>
      <p:sp>
        <p:nvSpPr>
          <p:cNvPr id="4" name="TextBox 3">
            <a:extLst>
              <a:ext uri="{FF2B5EF4-FFF2-40B4-BE49-F238E27FC236}">
                <a16:creationId xmlns:a16="http://schemas.microsoft.com/office/drawing/2014/main" id="{B4311758-8AC8-AE6C-33C3-EF194DFA83B1}"/>
              </a:ext>
            </a:extLst>
          </p:cNvPr>
          <p:cNvSpPr txBox="1"/>
          <p:nvPr/>
        </p:nvSpPr>
        <p:spPr>
          <a:xfrm>
            <a:off x="381001" y="3573016"/>
            <a:ext cx="2916183" cy="1569660"/>
          </a:xfrm>
          <a:prstGeom prst="rect">
            <a:avLst/>
          </a:prstGeom>
          <a:noFill/>
        </p:spPr>
        <p:txBody>
          <a:bodyPr wrap="none" rtlCol="0">
            <a:spAutoFit/>
          </a:bodyPr>
          <a:lstStyle/>
          <a:p>
            <a:r>
              <a:rPr lang="en-US" sz="3200" dirty="0"/>
              <a:t>At any time</a:t>
            </a:r>
            <a:r>
              <a:rPr lang="en-US" sz="3200" b="1" dirty="0"/>
              <a:t>,</a:t>
            </a:r>
          </a:p>
          <a:p>
            <a:r>
              <a:rPr lang="en-US" sz="3200" b="1" dirty="0"/>
              <a:t>Only</a:t>
            </a:r>
            <a:r>
              <a:rPr lang="en-US" sz="3200" dirty="0"/>
              <a:t> one core </a:t>
            </a:r>
          </a:p>
          <a:p>
            <a:r>
              <a:rPr lang="en-US" sz="3200" dirty="0"/>
              <a:t>is active.</a:t>
            </a:r>
          </a:p>
        </p:txBody>
      </p:sp>
      <p:cxnSp>
        <p:nvCxnSpPr>
          <p:cNvPr id="7" name="Straight Arrow Connector 6">
            <a:extLst>
              <a:ext uri="{FF2B5EF4-FFF2-40B4-BE49-F238E27FC236}">
                <a16:creationId xmlns:a16="http://schemas.microsoft.com/office/drawing/2014/main" id="{BECE7BF5-ACFD-E331-0DC2-0E32B277F464}"/>
              </a:ext>
            </a:extLst>
          </p:cNvPr>
          <p:cNvCxnSpPr>
            <a:cxnSpLocks/>
          </p:cNvCxnSpPr>
          <p:nvPr/>
        </p:nvCxnSpPr>
        <p:spPr>
          <a:xfrm>
            <a:off x="992560" y="2996952"/>
            <a:ext cx="3808040"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CCF2E42F-3578-37F0-1E5F-1C9BF7D4F4D2}"/>
              </a:ext>
            </a:extLst>
          </p:cNvPr>
          <p:cNvCxnSpPr>
            <a:cxnSpLocks/>
          </p:cNvCxnSpPr>
          <p:nvPr/>
        </p:nvCxnSpPr>
        <p:spPr>
          <a:xfrm>
            <a:off x="966901" y="2996952"/>
            <a:ext cx="0" cy="642248"/>
          </a:xfrm>
          <a:prstGeom prst="straightConnector1">
            <a:avLst/>
          </a:prstGeom>
          <a:ln w="50800">
            <a:solidFill>
              <a:schemeClr val="tx1"/>
            </a:solidFill>
            <a:headEnd w="lg" len="sm"/>
            <a:tailEnd type="none" w="lg" len="sm"/>
          </a:ln>
        </p:spPr>
        <p:style>
          <a:lnRef idx="1">
            <a:schemeClr val="accent1"/>
          </a:lnRef>
          <a:fillRef idx="0">
            <a:schemeClr val="accent1"/>
          </a:fillRef>
          <a:effectRef idx="0">
            <a:schemeClr val="accent1"/>
          </a:effectRef>
          <a:fontRef idx="minor">
            <a:schemeClr val="tx1"/>
          </a:fontRef>
        </p:style>
      </p:cxnSp>
      <p:sp>
        <p:nvSpPr>
          <p:cNvPr id="6" name="Date Placeholder 5">
            <a:extLst>
              <a:ext uri="{FF2B5EF4-FFF2-40B4-BE49-F238E27FC236}">
                <a16:creationId xmlns:a16="http://schemas.microsoft.com/office/drawing/2014/main" id="{52A87621-1387-0782-3645-D2FC30A65D34}"/>
              </a:ext>
            </a:extLst>
          </p:cNvPr>
          <p:cNvSpPr>
            <a:spLocks noGrp="1"/>
          </p:cNvSpPr>
          <p:nvPr>
            <p:ph type="dt" sz="half" idx="10"/>
          </p:nvPr>
        </p:nvSpPr>
        <p:spPr bwMode="auto">
          <a:xfrm>
            <a:off x="5390364" y="610548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he-IL"/>
            </a:defPPr>
            <a:lvl1pPr algn="l" rtl="0" eaLnBrk="1" fontAlgn="base" hangingPunct="1">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a:lstStyle>
          <a:p>
            <a:pPr>
              <a:defRPr/>
            </a:pPr>
            <a:fld id="{BC756468-A920-4531-9218-1416EE2CCBA3}" type="datetime3">
              <a:rPr lang="en-US" smtClean="0"/>
              <a:pPr>
                <a:defRPr/>
              </a:pPr>
              <a:t>25 February 2025</a:t>
            </a:fld>
            <a:endParaRPr lang="en-US" dirty="0"/>
          </a:p>
        </p:txBody>
      </p:sp>
    </p:spTree>
    <p:extLst>
      <p:ext uri="{BB962C8B-B14F-4D97-AF65-F5344CB8AC3E}">
        <p14:creationId xmlns:p14="http://schemas.microsoft.com/office/powerpoint/2010/main" val="1130527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C130779A-723C-6FB3-0F43-EC48801688BD}"/>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892345" y="1988840"/>
            <a:ext cx="7487585" cy="3904262"/>
          </a:xfrm>
        </p:spPr>
      </p:pic>
      <p:sp>
        <p:nvSpPr>
          <p:cNvPr id="2" name="Title 1">
            <a:extLst>
              <a:ext uri="{FF2B5EF4-FFF2-40B4-BE49-F238E27FC236}">
                <a16:creationId xmlns:a16="http://schemas.microsoft.com/office/drawing/2014/main" id="{29A506AC-FEE1-906F-0F96-AE7BC61550CD}"/>
              </a:ext>
            </a:extLst>
          </p:cNvPr>
          <p:cNvSpPr>
            <a:spLocks noGrp="1"/>
          </p:cNvSpPr>
          <p:nvPr>
            <p:ph type="title"/>
          </p:nvPr>
        </p:nvSpPr>
        <p:spPr/>
        <p:txBody>
          <a:bodyPr/>
          <a:lstStyle/>
          <a:p>
            <a:r>
              <a:rPr lang="en-US" dirty="0"/>
              <a:t>Parallel Running on a 16 cores  processor</a:t>
            </a:r>
          </a:p>
        </p:txBody>
      </p:sp>
      <p:sp>
        <p:nvSpPr>
          <p:cNvPr id="3" name="TextBox 2">
            <a:extLst>
              <a:ext uri="{FF2B5EF4-FFF2-40B4-BE49-F238E27FC236}">
                <a16:creationId xmlns:a16="http://schemas.microsoft.com/office/drawing/2014/main" id="{47D42B9B-E4C5-55EC-2105-22D8F0248C95}"/>
              </a:ext>
            </a:extLst>
          </p:cNvPr>
          <p:cNvSpPr txBox="1"/>
          <p:nvPr/>
        </p:nvSpPr>
        <p:spPr>
          <a:xfrm>
            <a:off x="704529" y="3575593"/>
            <a:ext cx="2893741" cy="1569660"/>
          </a:xfrm>
          <a:prstGeom prst="rect">
            <a:avLst/>
          </a:prstGeom>
          <a:noFill/>
        </p:spPr>
        <p:txBody>
          <a:bodyPr wrap="none" rtlCol="0">
            <a:spAutoFit/>
          </a:bodyPr>
          <a:lstStyle/>
          <a:p>
            <a:r>
              <a:rPr lang="en-US" sz="3200" dirty="0"/>
              <a:t>At any time, </a:t>
            </a:r>
          </a:p>
          <a:p>
            <a:r>
              <a:rPr lang="en-US" sz="3200" b="1" dirty="0"/>
              <a:t>ALL</a:t>
            </a:r>
            <a:r>
              <a:rPr lang="en-US" sz="3200" dirty="0"/>
              <a:t> the cores </a:t>
            </a:r>
          </a:p>
          <a:p>
            <a:r>
              <a:rPr lang="en-US" sz="3200" dirty="0"/>
              <a:t>are active</a:t>
            </a:r>
            <a:r>
              <a:rPr lang="en-US" dirty="0"/>
              <a:t>.</a:t>
            </a:r>
          </a:p>
        </p:txBody>
      </p:sp>
      <p:cxnSp>
        <p:nvCxnSpPr>
          <p:cNvPr id="6" name="Straight Arrow Connector 5">
            <a:extLst>
              <a:ext uri="{FF2B5EF4-FFF2-40B4-BE49-F238E27FC236}">
                <a16:creationId xmlns:a16="http://schemas.microsoft.com/office/drawing/2014/main" id="{AAEB2C6B-CFD5-0607-58BF-D9EF23E20415}"/>
              </a:ext>
            </a:extLst>
          </p:cNvPr>
          <p:cNvCxnSpPr>
            <a:cxnSpLocks/>
          </p:cNvCxnSpPr>
          <p:nvPr/>
        </p:nvCxnSpPr>
        <p:spPr>
          <a:xfrm>
            <a:off x="1424608" y="2924944"/>
            <a:ext cx="3375992" cy="0"/>
          </a:xfrm>
          <a:prstGeom prst="straightConnector1">
            <a:avLst/>
          </a:prstGeom>
          <a:ln w="60325">
            <a:solidFill>
              <a:schemeClr val="tx1"/>
            </a:solidFill>
            <a:headEnd type="triangle" w="sm" len="sm"/>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271E9B8A-4D46-74EE-F9B5-00E462BDA84E}"/>
              </a:ext>
            </a:extLst>
          </p:cNvPr>
          <p:cNvCxnSpPr>
            <a:cxnSpLocks/>
          </p:cNvCxnSpPr>
          <p:nvPr/>
        </p:nvCxnSpPr>
        <p:spPr>
          <a:xfrm flipV="1">
            <a:off x="1447284" y="2922368"/>
            <a:ext cx="0" cy="794665"/>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Date Placeholder 7">
            <a:extLst>
              <a:ext uri="{FF2B5EF4-FFF2-40B4-BE49-F238E27FC236}">
                <a16:creationId xmlns:a16="http://schemas.microsoft.com/office/drawing/2014/main" id="{4F71E20E-9ABD-643F-52F8-7309CDBC56B7}"/>
              </a:ext>
            </a:extLst>
          </p:cNvPr>
          <p:cNvSpPr>
            <a:spLocks noGrp="1"/>
          </p:cNvSpPr>
          <p:nvPr>
            <p:ph type="dt" sz="half" idx="10"/>
          </p:nvPr>
        </p:nvSpPr>
        <p:spPr bwMode="auto">
          <a:xfrm>
            <a:off x="5390364" y="610548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he-IL"/>
            </a:defPPr>
            <a:lvl1pPr algn="l" rtl="0" eaLnBrk="1" fontAlgn="base" hangingPunct="1">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a:lstStyle>
          <a:p>
            <a:pPr>
              <a:defRPr/>
            </a:pPr>
            <a:fld id="{BC756468-A920-4531-9218-1416EE2CCBA3}" type="datetime3">
              <a:rPr lang="en-US" smtClean="0"/>
              <a:pPr>
                <a:defRPr/>
              </a:pPr>
              <a:t>25 February 2025</a:t>
            </a:fld>
            <a:endParaRPr lang="en-US" dirty="0"/>
          </a:p>
        </p:txBody>
      </p:sp>
    </p:spTree>
    <p:extLst>
      <p:ext uri="{BB962C8B-B14F-4D97-AF65-F5344CB8AC3E}">
        <p14:creationId xmlns:p14="http://schemas.microsoft.com/office/powerpoint/2010/main" val="2584036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51217-823F-FFD8-5704-37F749F71025}"/>
              </a:ext>
            </a:extLst>
          </p:cNvPr>
          <p:cNvSpPr>
            <a:spLocks noGrp="1"/>
          </p:cNvSpPr>
          <p:nvPr>
            <p:ph type="title"/>
          </p:nvPr>
        </p:nvSpPr>
        <p:spPr/>
        <p:txBody>
          <a:bodyPr/>
          <a:lstStyle/>
          <a:p>
            <a:r>
              <a:rPr lang="en-US" sz="3200" dirty="0"/>
              <a:t>Float Matrix Multiplication using scalar instructions on 16 core machine</a:t>
            </a:r>
          </a:p>
        </p:txBody>
      </p:sp>
      <p:sp>
        <p:nvSpPr>
          <p:cNvPr id="4" name="Date Placeholder 3">
            <a:extLst>
              <a:ext uri="{FF2B5EF4-FFF2-40B4-BE49-F238E27FC236}">
                <a16:creationId xmlns:a16="http://schemas.microsoft.com/office/drawing/2014/main" id="{7945FC70-D0E5-D1F1-496E-1FA267E0582B}"/>
              </a:ext>
            </a:extLst>
          </p:cNvPr>
          <p:cNvSpPr>
            <a:spLocks noGrp="1"/>
          </p:cNvSpPr>
          <p:nvPr>
            <p:ph type="dt" sz="half" idx="10"/>
          </p:nvPr>
        </p:nvSpPr>
        <p:spPr bwMode="auto">
          <a:xfrm>
            <a:off x="5390364" y="610548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he-IL"/>
            </a:defPPr>
            <a:lvl1pPr algn="l" rtl="0" eaLnBrk="1" fontAlgn="base" hangingPunct="1">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a:lstStyle>
          <a:p>
            <a:pPr>
              <a:defRPr/>
            </a:pPr>
            <a:fld id="{71D9AF4A-A4D8-4443-B73C-B5CF3DC34983}" type="datetime3">
              <a:rPr lang="en-US" smtClean="0"/>
              <a:pPr>
                <a:defRPr/>
              </a:pPr>
              <a:t>25 February 2025</a:t>
            </a:fld>
            <a:endParaRPr lang="en-US"/>
          </a:p>
        </p:txBody>
      </p:sp>
      <p:graphicFrame>
        <p:nvGraphicFramePr>
          <p:cNvPr id="3" name="Table 2">
            <a:extLst>
              <a:ext uri="{FF2B5EF4-FFF2-40B4-BE49-F238E27FC236}">
                <a16:creationId xmlns:a16="http://schemas.microsoft.com/office/drawing/2014/main" id="{F7D1C484-4C87-032A-FED8-26BCF9AFF103}"/>
              </a:ext>
            </a:extLst>
          </p:cNvPr>
          <p:cNvGraphicFramePr>
            <a:graphicFrameLocks noGrp="1"/>
          </p:cNvGraphicFramePr>
          <p:nvPr/>
        </p:nvGraphicFramePr>
        <p:xfrm>
          <a:off x="838200" y="2132856"/>
          <a:ext cx="8219256" cy="2179320"/>
        </p:xfrm>
        <a:graphic>
          <a:graphicData uri="http://schemas.openxmlformats.org/drawingml/2006/table">
            <a:tbl>
              <a:tblPr firstRow="1" bandRow="1">
                <a:tableStyleId>{5C22544A-7EE6-4342-B048-85BDC9FD1C3A}</a:tableStyleId>
              </a:tblPr>
              <a:tblGrid>
                <a:gridCol w="1627246">
                  <a:extLst>
                    <a:ext uri="{9D8B030D-6E8A-4147-A177-3AD203B41FA5}">
                      <a16:colId xmlns:a16="http://schemas.microsoft.com/office/drawing/2014/main" val="811281815"/>
                    </a:ext>
                  </a:extLst>
                </a:gridCol>
                <a:gridCol w="2560939">
                  <a:extLst>
                    <a:ext uri="{9D8B030D-6E8A-4147-A177-3AD203B41FA5}">
                      <a16:colId xmlns:a16="http://schemas.microsoft.com/office/drawing/2014/main" val="592483724"/>
                    </a:ext>
                  </a:extLst>
                </a:gridCol>
                <a:gridCol w="2125474">
                  <a:extLst>
                    <a:ext uri="{9D8B030D-6E8A-4147-A177-3AD203B41FA5}">
                      <a16:colId xmlns:a16="http://schemas.microsoft.com/office/drawing/2014/main" val="714911887"/>
                    </a:ext>
                  </a:extLst>
                </a:gridCol>
                <a:gridCol w="1905597">
                  <a:extLst>
                    <a:ext uri="{9D8B030D-6E8A-4147-A177-3AD203B41FA5}">
                      <a16:colId xmlns:a16="http://schemas.microsoft.com/office/drawing/2014/main" val="237556020"/>
                    </a:ext>
                  </a:extLst>
                </a:gridCol>
              </a:tblGrid>
              <a:tr h="780008">
                <a:tc>
                  <a:txBody>
                    <a:bodyPr/>
                    <a:lstStyle/>
                    <a:p>
                      <a:pPr lvl="1" algn="just"/>
                      <a:r>
                        <a:rPr lang="en-US" sz="1600" dirty="0">
                          <a:solidFill>
                            <a:schemeClr val="tx1"/>
                          </a:solidFill>
                        </a:rPr>
                        <a:t>Matrix Size</a:t>
                      </a:r>
                    </a:p>
                  </a:txBody>
                  <a:tcPr/>
                </a:tc>
                <a:tc>
                  <a:txBody>
                    <a:bodyPr/>
                    <a:lstStyle/>
                    <a:p>
                      <a:pPr lvl="1" algn="ctr"/>
                      <a:r>
                        <a:rPr lang="en-US" sz="1600" dirty="0">
                          <a:solidFill>
                            <a:schemeClr val="tx1"/>
                          </a:solidFill>
                        </a:rPr>
                        <a:t>Sequential Program Execution time</a:t>
                      </a:r>
                    </a:p>
                    <a:p>
                      <a:pPr lvl="1" algn="ctr"/>
                      <a:r>
                        <a:rPr lang="en-US" sz="1600" dirty="0">
                          <a:solidFill>
                            <a:schemeClr val="tx1"/>
                          </a:solidFill>
                        </a:rPr>
                        <a:t>(seconds)</a:t>
                      </a:r>
                    </a:p>
                  </a:txBody>
                  <a:tcPr/>
                </a:tc>
                <a:tc>
                  <a:txBody>
                    <a:bodyPr/>
                    <a:lstStyle/>
                    <a:p>
                      <a:pPr lvl="1" algn="ctr"/>
                      <a:r>
                        <a:rPr lang="en-US" sz="1600" dirty="0">
                          <a:solidFill>
                            <a:schemeClr val="tx1"/>
                          </a:solidFill>
                        </a:rPr>
                        <a:t>Parallel  Program Execution time</a:t>
                      </a:r>
                    </a:p>
                    <a:p>
                      <a:pPr lvl="1" algn="ctr"/>
                      <a:r>
                        <a:rPr lang="en-US" sz="1600" dirty="0">
                          <a:solidFill>
                            <a:schemeClr val="tx1"/>
                          </a:solidFill>
                        </a:rPr>
                        <a:t>(seconds)</a:t>
                      </a:r>
                    </a:p>
                    <a:p>
                      <a:pPr lvl="1" algn="just"/>
                      <a:endParaRPr lang="en-US" sz="1600" dirty="0">
                        <a:solidFill>
                          <a:schemeClr val="tx1"/>
                        </a:solidFill>
                      </a:endParaRPr>
                    </a:p>
                  </a:txBody>
                  <a:tcPr/>
                </a:tc>
                <a:tc>
                  <a:txBody>
                    <a:bodyPr/>
                    <a:lstStyle/>
                    <a:p>
                      <a:pPr lvl="1" algn="ctr"/>
                      <a:r>
                        <a:rPr lang="en-US" sz="1600" dirty="0">
                          <a:solidFill>
                            <a:schemeClr val="tx1"/>
                          </a:solidFill>
                        </a:rPr>
                        <a:t>Acceleration Ratio</a:t>
                      </a:r>
                    </a:p>
                  </a:txBody>
                  <a:tcPr/>
                </a:tc>
                <a:extLst>
                  <a:ext uri="{0D108BD9-81ED-4DB2-BD59-A6C34878D82A}">
                    <a16:rowId xmlns:a16="http://schemas.microsoft.com/office/drawing/2014/main" val="846854692"/>
                  </a:ext>
                </a:extLst>
              </a:tr>
              <a:tr h="370840">
                <a:tc>
                  <a:txBody>
                    <a:bodyPr/>
                    <a:lstStyle/>
                    <a:p>
                      <a:r>
                        <a:rPr lang="en-US" dirty="0"/>
                        <a:t>1024X1024</a:t>
                      </a:r>
                    </a:p>
                  </a:txBody>
                  <a:tcPr/>
                </a:tc>
                <a:tc>
                  <a:txBody>
                    <a:bodyPr/>
                    <a:lstStyle/>
                    <a:p>
                      <a:pPr lvl="1" algn="r" fontAlgn="b"/>
                      <a:r>
                        <a:rPr lang="en-US" sz="1600" b="0" i="0" u="none" strike="noStrike" dirty="0">
                          <a:solidFill>
                            <a:srgbClr val="000000"/>
                          </a:solidFill>
                          <a:effectLst/>
                          <a:latin typeface="+mj-lt"/>
                        </a:rPr>
                        <a:t>2.029150000</a:t>
                      </a:r>
                    </a:p>
                  </a:txBody>
                  <a:tcPr marL="7620" marR="7620" marT="7620" marB="0" anchor="b"/>
                </a:tc>
                <a:tc>
                  <a:txBody>
                    <a:bodyPr/>
                    <a:lstStyle/>
                    <a:p>
                      <a:pPr lvl="1" algn="r" fontAlgn="b"/>
                      <a:r>
                        <a:rPr lang="en-US" sz="1600" b="0" i="0" u="none" strike="noStrike" dirty="0">
                          <a:solidFill>
                            <a:srgbClr val="000000"/>
                          </a:solidFill>
                          <a:effectLst/>
                          <a:latin typeface="+mj-lt"/>
                        </a:rPr>
                        <a:t>0.051397</a:t>
                      </a:r>
                    </a:p>
                  </a:txBody>
                  <a:tcPr marL="7620" marR="7620" marT="7620" marB="0" anchor="b"/>
                </a:tc>
                <a:tc>
                  <a:txBody>
                    <a:bodyPr/>
                    <a:lstStyle/>
                    <a:p>
                      <a:pPr lvl="1" algn="ctr" fontAlgn="b"/>
                      <a:r>
                        <a:rPr lang="en-US" sz="1600" b="0" i="0" u="none" strike="noStrike" dirty="0">
                          <a:solidFill>
                            <a:srgbClr val="000000"/>
                          </a:solidFill>
                          <a:effectLst/>
                          <a:latin typeface="+mj-lt"/>
                        </a:rPr>
                        <a:t>39.47993074</a:t>
                      </a:r>
                    </a:p>
                  </a:txBody>
                  <a:tcPr marL="7620" marR="7620" marT="7620" marB="0" anchor="b"/>
                </a:tc>
                <a:extLst>
                  <a:ext uri="{0D108BD9-81ED-4DB2-BD59-A6C34878D82A}">
                    <a16:rowId xmlns:a16="http://schemas.microsoft.com/office/drawing/2014/main" val="4292709279"/>
                  </a:ext>
                </a:extLst>
              </a:tr>
              <a:tr h="370840">
                <a:tc>
                  <a:txBody>
                    <a:bodyPr/>
                    <a:lstStyle/>
                    <a:p>
                      <a:r>
                        <a:rPr lang="en-US" dirty="0"/>
                        <a:t>2048X2048</a:t>
                      </a:r>
                    </a:p>
                  </a:txBody>
                  <a:tcPr/>
                </a:tc>
                <a:tc>
                  <a:txBody>
                    <a:bodyPr/>
                    <a:lstStyle/>
                    <a:p>
                      <a:pPr lvl="1" algn="r" fontAlgn="b"/>
                      <a:r>
                        <a:rPr lang="en-US" sz="1600" b="0" i="0" u="none" strike="noStrike" dirty="0">
                          <a:solidFill>
                            <a:srgbClr val="000000"/>
                          </a:solidFill>
                          <a:effectLst/>
                          <a:latin typeface="+mj-lt"/>
                        </a:rPr>
                        <a:t>32.999700000</a:t>
                      </a:r>
                    </a:p>
                  </a:txBody>
                  <a:tcPr marL="7620" marR="7620" marT="7620" marB="0" anchor="b"/>
                </a:tc>
                <a:tc>
                  <a:txBody>
                    <a:bodyPr/>
                    <a:lstStyle/>
                    <a:p>
                      <a:pPr lvl="1" algn="r" fontAlgn="b"/>
                      <a:r>
                        <a:rPr lang="en-US" sz="1600" b="0" i="0" u="none" strike="noStrike" dirty="0">
                          <a:solidFill>
                            <a:srgbClr val="000000"/>
                          </a:solidFill>
                          <a:effectLst/>
                          <a:latin typeface="+mj-lt"/>
                        </a:rPr>
                        <a:t>3.082414</a:t>
                      </a:r>
                    </a:p>
                  </a:txBody>
                  <a:tcPr marL="7620" marR="7620" marT="7620" marB="0" anchor="b"/>
                </a:tc>
                <a:tc>
                  <a:txBody>
                    <a:bodyPr/>
                    <a:lstStyle/>
                    <a:p>
                      <a:pPr lvl="1" algn="ctr" fontAlgn="b"/>
                      <a:r>
                        <a:rPr lang="en-US" sz="1600" b="0" i="0" u="none" strike="noStrike" dirty="0">
                          <a:solidFill>
                            <a:srgbClr val="000000"/>
                          </a:solidFill>
                          <a:effectLst/>
                          <a:latin typeface="+mj-lt"/>
                        </a:rPr>
                        <a:t>10.70579747</a:t>
                      </a:r>
                    </a:p>
                  </a:txBody>
                  <a:tcPr marL="7620" marR="7620" marT="7620" marB="0" anchor="b"/>
                </a:tc>
                <a:extLst>
                  <a:ext uri="{0D108BD9-81ED-4DB2-BD59-A6C34878D82A}">
                    <a16:rowId xmlns:a16="http://schemas.microsoft.com/office/drawing/2014/main" val="2463400181"/>
                  </a:ext>
                </a:extLst>
              </a:tr>
              <a:tr h="370840">
                <a:tc>
                  <a:txBody>
                    <a:bodyPr/>
                    <a:lstStyle/>
                    <a:p>
                      <a:r>
                        <a:rPr lang="en-US" dirty="0"/>
                        <a:t>4096X4096</a:t>
                      </a:r>
                    </a:p>
                  </a:txBody>
                  <a:tcPr/>
                </a:tc>
                <a:tc>
                  <a:txBody>
                    <a:bodyPr/>
                    <a:lstStyle/>
                    <a:p>
                      <a:pPr lvl="1" algn="r" fontAlgn="b"/>
                      <a:r>
                        <a:rPr lang="en-US" sz="1600" b="0" i="0" u="none" strike="noStrike" dirty="0">
                          <a:solidFill>
                            <a:srgbClr val="000000"/>
                          </a:solidFill>
                          <a:effectLst/>
                          <a:latin typeface="+mj-lt"/>
                        </a:rPr>
                        <a:t>539.000000000</a:t>
                      </a:r>
                    </a:p>
                  </a:txBody>
                  <a:tcPr marL="7620" marR="7620" marT="7620" marB="0" anchor="b"/>
                </a:tc>
                <a:tc>
                  <a:txBody>
                    <a:bodyPr/>
                    <a:lstStyle/>
                    <a:p>
                      <a:pPr lvl="1" algn="r" fontAlgn="b"/>
                      <a:r>
                        <a:rPr lang="en-US" sz="1600" b="0" i="0" u="none" strike="noStrike" dirty="0">
                          <a:solidFill>
                            <a:srgbClr val="000000"/>
                          </a:solidFill>
                          <a:effectLst/>
                          <a:latin typeface="+mj-lt"/>
                        </a:rPr>
                        <a:t>26.080434</a:t>
                      </a:r>
                    </a:p>
                  </a:txBody>
                  <a:tcPr marL="7620" marR="7620" marT="7620" marB="0" anchor="b"/>
                </a:tc>
                <a:tc>
                  <a:txBody>
                    <a:bodyPr/>
                    <a:lstStyle/>
                    <a:p>
                      <a:pPr lvl="1" algn="ctr" fontAlgn="b"/>
                      <a:r>
                        <a:rPr lang="en-US" sz="1600" b="0" i="0" u="none" strike="noStrike" dirty="0">
                          <a:solidFill>
                            <a:srgbClr val="000000"/>
                          </a:solidFill>
                          <a:effectLst/>
                          <a:latin typeface="+mj-lt"/>
                        </a:rPr>
                        <a:t>20.666834</a:t>
                      </a:r>
                    </a:p>
                  </a:txBody>
                  <a:tcPr marL="7620" marR="7620" marT="7620" marB="0" anchor="b"/>
                </a:tc>
                <a:extLst>
                  <a:ext uri="{0D108BD9-81ED-4DB2-BD59-A6C34878D82A}">
                    <a16:rowId xmlns:a16="http://schemas.microsoft.com/office/drawing/2014/main" val="3447923027"/>
                  </a:ext>
                </a:extLst>
              </a:tr>
            </a:tbl>
          </a:graphicData>
        </a:graphic>
      </p:graphicFrame>
      <p:sp>
        <p:nvSpPr>
          <p:cNvPr id="6" name="TextBox 5">
            <a:extLst>
              <a:ext uri="{FF2B5EF4-FFF2-40B4-BE49-F238E27FC236}">
                <a16:creationId xmlns:a16="http://schemas.microsoft.com/office/drawing/2014/main" id="{AF16BC95-4A66-D741-F373-7B69D58E9772}"/>
              </a:ext>
            </a:extLst>
          </p:cNvPr>
          <p:cNvSpPr txBox="1"/>
          <p:nvPr/>
        </p:nvSpPr>
        <p:spPr>
          <a:xfrm>
            <a:off x="1424608" y="4583887"/>
            <a:ext cx="5901556" cy="954107"/>
          </a:xfrm>
          <a:prstGeom prst="rect">
            <a:avLst/>
          </a:prstGeom>
          <a:noFill/>
        </p:spPr>
        <p:txBody>
          <a:bodyPr wrap="square">
            <a:spAutoFit/>
          </a:bodyPr>
          <a:lstStyle/>
          <a:p>
            <a:r>
              <a:rPr lang="en-US" b="1" dirty="0"/>
              <a:t>Remarks:</a:t>
            </a:r>
          </a:p>
          <a:p>
            <a:pPr marL="342900" indent="-342900">
              <a:buAutoNum type="arabicPeriod"/>
            </a:pPr>
            <a:r>
              <a:rPr lang="en-US" dirty="0"/>
              <a:t>For 1024X1024  matrices we get execution time which is applicable </a:t>
            </a:r>
            <a:r>
              <a:rPr lang="en-US" b="1" dirty="0"/>
              <a:t>to Real-Time AI</a:t>
            </a:r>
            <a:r>
              <a:rPr lang="en-US" dirty="0"/>
              <a:t>.</a:t>
            </a:r>
          </a:p>
          <a:p>
            <a:r>
              <a:rPr lang="en-US" dirty="0"/>
              <a:t>.</a:t>
            </a:r>
          </a:p>
        </p:txBody>
      </p:sp>
    </p:spTree>
    <p:extLst>
      <p:ext uri="{BB962C8B-B14F-4D97-AF65-F5344CB8AC3E}">
        <p14:creationId xmlns:p14="http://schemas.microsoft.com/office/powerpoint/2010/main" val="2418611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45B4B-28A8-C5C5-5925-FE984D0D0B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87C768-1D33-445B-ABC7-BB8A194BFB3C}"/>
              </a:ext>
            </a:extLst>
          </p:cNvPr>
          <p:cNvSpPr>
            <a:spLocks noGrp="1"/>
          </p:cNvSpPr>
          <p:nvPr>
            <p:ph type="title"/>
          </p:nvPr>
        </p:nvSpPr>
        <p:spPr/>
        <p:txBody>
          <a:bodyPr/>
          <a:lstStyle/>
          <a:p>
            <a:r>
              <a:rPr lang="en-US" dirty="0"/>
              <a:t>Float Matrix Multiplication with </a:t>
            </a:r>
            <a:br>
              <a:rPr lang="en-US" dirty="0"/>
            </a:br>
            <a:r>
              <a:rPr lang="en-US" dirty="0"/>
              <a:t>Vector AVX512 instructions</a:t>
            </a:r>
          </a:p>
        </p:txBody>
      </p:sp>
      <p:sp>
        <p:nvSpPr>
          <p:cNvPr id="4" name="Date Placeholder 3">
            <a:extLst>
              <a:ext uri="{FF2B5EF4-FFF2-40B4-BE49-F238E27FC236}">
                <a16:creationId xmlns:a16="http://schemas.microsoft.com/office/drawing/2014/main" id="{182676DF-959E-4689-C260-66199D60CECA}"/>
              </a:ext>
            </a:extLst>
          </p:cNvPr>
          <p:cNvSpPr>
            <a:spLocks noGrp="1"/>
          </p:cNvSpPr>
          <p:nvPr>
            <p:ph type="dt" sz="half" idx="10"/>
          </p:nvPr>
        </p:nvSpPr>
        <p:spPr bwMode="auto">
          <a:xfrm>
            <a:off x="5390364" y="610548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he-IL"/>
            </a:defPPr>
            <a:lvl1pPr algn="l" rtl="0" eaLnBrk="1" fontAlgn="base" hangingPunct="1">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a:lstStyle>
          <a:p>
            <a:pPr>
              <a:defRPr/>
            </a:pPr>
            <a:fld id="{71D9AF4A-A4D8-4443-B73C-B5CF3DC34983}" type="datetime3">
              <a:rPr lang="en-US" smtClean="0"/>
              <a:pPr>
                <a:defRPr/>
              </a:pPr>
              <a:t>25 February 2025</a:t>
            </a:fld>
            <a:endParaRPr lang="en-US"/>
          </a:p>
        </p:txBody>
      </p:sp>
      <p:graphicFrame>
        <p:nvGraphicFramePr>
          <p:cNvPr id="3" name="Table 2">
            <a:extLst>
              <a:ext uri="{FF2B5EF4-FFF2-40B4-BE49-F238E27FC236}">
                <a16:creationId xmlns:a16="http://schemas.microsoft.com/office/drawing/2014/main" id="{F7D1C484-4C87-032A-FED8-26BCF9AFF103}"/>
              </a:ext>
            </a:extLst>
          </p:cNvPr>
          <p:cNvGraphicFramePr>
            <a:graphicFrameLocks noGrp="1"/>
          </p:cNvGraphicFramePr>
          <p:nvPr/>
        </p:nvGraphicFramePr>
        <p:xfrm>
          <a:off x="838200" y="2132856"/>
          <a:ext cx="8219256" cy="2179320"/>
        </p:xfrm>
        <a:graphic>
          <a:graphicData uri="http://schemas.openxmlformats.org/drawingml/2006/table">
            <a:tbl>
              <a:tblPr firstRow="1" bandRow="1">
                <a:tableStyleId>{5C22544A-7EE6-4342-B048-85BDC9FD1C3A}</a:tableStyleId>
              </a:tblPr>
              <a:tblGrid>
                <a:gridCol w="1627246">
                  <a:extLst>
                    <a:ext uri="{9D8B030D-6E8A-4147-A177-3AD203B41FA5}">
                      <a16:colId xmlns:a16="http://schemas.microsoft.com/office/drawing/2014/main" val="811281815"/>
                    </a:ext>
                  </a:extLst>
                </a:gridCol>
                <a:gridCol w="2560939">
                  <a:extLst>
                    <a:ext uri="{9D8B030D-6E8A-4147-A177-3AD203B41FA5}">
                      <a16:colId xmlns:a16="http://schemas.microsoft.com/office/drawing/2014/main" val="592483724"/>
                    </a:ext>
                  </a:extLst>
                </a:gridCol>
                <a:gridCol w="2125474">
                  <a:extLst>
                    <a:ext uri="{9D8B030D-6E8A-4147-A177-3AD203B41FA5}">
                      <a16:colId xmlns:a16="http://schemas.microsoft.com/office/drawing/2014/main" val="714911887"/>
                    </a:ext>
                  </a:extLst>
                </a:gridCol>
                <a:gridCol w="1905597">
                  <a:extLst>
                    <a:ext uri="{9D8B030D-6E8A-4147-A177-3AD203B41FA5}">
                      <a16:colId xmlns:a16="http://schemas.microsoft.com/office/drawing/2014/main" val="237556020"/>
                    </a:ext>
                  </a:extLst>
                </a:gridCol>
              </a:tblGrid>
              <a:tr h="780008">
                <a:tc>
                  <a:txBody>
                    <a:bodyPr/>
                    <a:lstStyle/>
                    <a:p>
                      <a:pPr lvl="1" algn="just"/>
                      <a:r>
                        <a:rPr lang="en-US" sz="1600" dirty="0">
                          <a:solidFill>
                            <a:schemeClr val="tx1"/>
                          </a:solidFill>
                        </a:rPr>
                        <a:t>Matrix Size</a:t>
                      </a:r>
                    </a:p>
                  </a:txBody>
                  <a:tcPr/>
                </a:tc>
                <a:tc>
                  <a:txBody>
                    <a:bodyPr/>
                    <a:lstStyle/>
                    <a:p>
                      <a:pPr lvl="1" algn="ctr"/>
                      <a:r>
                        <a:rPr lang="en-US" sz="1600" dirty="0">
                          <a:solidFill>
                            <a:schemeClr val="tx1"/>
                          </a:solidFill>
                        </a:rPr>
                        <a:t>Sequential Program Execution time</a:t>
                      </a:r>
                    </a:p>
                    <a:p>
                      <a:pPr lvl="1" algn="ctr"/>
                      <a:r>
                        <a:rPr lang="en-US" sz="1600" dirty="0">
                          <a:solidFill>
                            <a:schemeClr val="tx1"/>
                          </a:solidFill>
                        </a:rPr>
                        <a:t>(seconds)</a:t>
                      </a:r>
                    </a:p>
                  </a:txBody>
                  <a:tcPr/>
                </a:tc>
                <a:tc>
                  <a:txBody>
                    <a:bodyPr/>
                    <a:lstStyle/>
                    <a:p>
                      <a:pPr lvl="1" algn="ctr"/>
                      <a:r>
                        <a:rPr lang="en-US" sz="1600" dirty="0">
                          <a:solidFill>
                            <a:schemeClr val="tx1"/>
                          </a:solidFill>
                        </a:rPr>
                        <a:t>Parallel  Program Execution time</a:t>
                      </a:r>
                    </a:p>
                    <a:p>
                      <a:pPr lvl="1" algn="ctr"/>
                      <a:r>
                        <a:rPr lang="en-US" sz="1600" dirty="0">
                          <a:solidFill>
                            <a:schemeClr val="tx1"/>
                          </a:solidFill>
                        </a:rPr>
                        <a:t>(seconds)</a:t>
                      </a:r>
                    </a:p>
                    <a:p>
                      <a:pPr lvl="1" algn="just"/>
                      <a:endParaRPr lang="en-US" sz="1600" dirty="0">
                        <a:solidFill>
                          <a:schemeClr val="tx1"/>
                        </a:solidFill>
                      </a:endParaRPr>
                    </a:p>
                  </a:txBody>
                  <a:tcPr/>
                </a:tc>
                <a:tc>
                  <a:txBody>
                    <a:bodyPr/>
                    <a:lstStyle/>
                    <a:p>
                      <a:pPr lvl="1" algn="ctr"/>
                      <a:r>
                        <a:rPr lang="en-US" sz="1600" dirty="0">
                          <a:solidFill>
                            <a:schemeClr val="tx1"/>
                          </a:solidFill>
                        </a:rPr>
                        <a:t>Acceleration Ratio</a:t>
                      </a:r>
                    </a:p>
                  </a:txBody>
                  <a:tcPr/>
                </a:tc>
                <a:extLst>
                  <a:ext uri="{0D108BD9-81ED-4DB2-BD59-A6C34878D82A}">
                    <a16:rowId xmlns:a16="http://schemas.microsoft.com/office/drawing/2014/main" val="846854692"/>
                  </a:ext>
                </a:extLst>
              </a:tr>
              <a:tr h="370840">
                <a:tc>
                  <a:txBody>
                    <a:bodyPr/>
                    <a:lstStyle/>
                    <a:p>
                      <a:r>
                        <a:rPr lang="en-US" dirty="0"/>
                        <a:t>1024X1024</a:t>
                      </a:r>
                    </a:p>
                  </a:txBody>
                  <a:tcPr/>
                </a:tc>
                <a:tc>
                  <a:txBody>
                    <a:bodyPr/>
                    <a:lstStyle/>
                    <a:p>
                      <a:pPr lvl="1" algn="r" fontAlgn="b"/>
                      <a:r>
                        <a:rPr lang="en-US" sz="1600" b="0" i="0" u="none" strike="noStrike" dirty="0">
                          <a:solidFill>
                            <a:schemeClr val="tx1"/>
                          </a:solidFill>
                          <a:effectLst/>
                          <a:latin typeface="Calibri" panose="020F0502020204030204" pitchFamily="34" charset="0"/>
                          <a:cs typeface="+mn-cs"/>
                        </a:rPr>
                        <a:t>0.023584390</a:t>
                      </a:r>
                    </a:p>
                  </a:txBody>
                  <a:tcPr marL="7620" marR="7620" marT="7620" marB="0" anchor="b"/>
                </a:tc>
                <a:tc>
                  <a:txBody>
                    <a:bodyPr/>
                    <a:lstStyle/>
                    <a:p>
                      <a:pPr lvl="1" algn="r" fontAlgn="b"/>
                      <a:r>
                        <a:rPr lang="en-US" sz="1600" b="0" i="0" u="none" strike="noStrike" dirty="0">
                          <a:solidFill>
                            <a:schemeClr val="tx1"/>
                          </a:solidFill>
                          <a:effectLst/>
                          <a:latin typeface="Calibri" panose="020F0502020204030204" pitchFamily="34" charset="0"/>
                          <a:cs typeface="+mn-cs"/>
                        </a:rPr>
                        <a:t>0.012966</a:t>
                      </a:r>
                    </a:p>
                  </a:txBody>
                  <a:tcPr marL="7620" marR="7620" marT="7620" marB="0" anchor="b"/>
                </a:tc>
                <a:tc>
                  <a:txBody>
                    <a:bodyPr/>
                    <a:lstStyle/>
                    <a:p>
                      <a:pPr lvl="1" algn="r" fontAlgn="b"/>
                      <a:r>
                        <a:rPr lang="en-US" sz="1600" b="0" i="0" u="none" strike="noStrike" dirty="0">
                          <a:solidFill>
                            <a:schemeClr val="tx1"/>
                          </a:solidFill>
                          <a:effectLst/>
                          <a:latin typeface="Calibri" panose="020F0502020204030204" pitchFamily="34" charset="0"/>
                          <a:cs typeface="+mn-cs"/>
                        </a:rPr>
                        <a:t>1.818941077</a:t>
                      </a:r>
                    </a:p>
                  </a:txBody>
                  <a:tcPr marL="7620" marR="7620" marT="7620" marB="0" anchor="b"/>
                </a:tc>
                <a:extLst>
                  <a:ext uri="{0D108BD9-81ED-4DB2-BD59-A6C34878D82A}">
                    <a16:rowId xmlns:a16="http://schemas.microsoft.com/office/drawing/2014/main" val="4292709279"/>
                  </a:ext>
                </a:extLst>
              </a:tr>
              <a:tr h="370840">
                <a:tc>
                  <a:txBody>
                    <a:bodyPr/>
                    <a:lstStyle/>
                    <a:p>
                      <a:r>
                        <a:rPr lang="en-US" dirty="0"/>
                        <a:t>2048X2048</a:t>
                      </a:r>
                    </a:p>
                  </a:txBody>
                  <a:tcPr/>
                </a:tc>
                <a:tc>
                  <a:txBody>
                    <a:bodyPr/>
                    <a:lstStyle/>
                    <a:p>
                      <a:pPr lvl="1" algn="r" fontAlgn="b"/>
                      <a:r>
                        <a:rPr lang="en-US" sz="1600" b="0" i="0" u="none" strike="noStrike" dirty="0">
                          <a:solidFill>
                            <a:schemeClr val="tx1"/>
                          </a:solidFill>
                          <a:effectLst/>
                          <a:latin typeface="Calibri" panose="020F0502020204030204" pitchFamily="34" charset="0"/>
                          <a:cs typeface="+mn-cs"/>
                        </a:rPr>
                        <a:t>1.981760000</a:t>
                      </a:r>
                    </a:p>
                  </a:txBody>
                  <a:tcPr marL="7620" marR="7620" marT="7620" marB="0" anchor="b"/>
                </a:tc>
                <a:tc>
                  <a:txBody>
                    <a:bodyPr/>
                    <a:lstStyle/>
                    <a:p>
                      <a:pPr lvl="1" algn="r" fontAlgn="b"/>
                      <a:r>
                        <a:rPr lang="en-US" sz="1600" b="0" i="0" u="none" strike="noStrike" dirty="0">
                          <a:solidFill>
                            <a:schemeClr val="tx1"/>
                          </a:solidFill>
                          <a:effectLst/>
                          <a:latin typeface="Calibri" panose="020F0502020204030204" pitchFamily="34" charset="0"/>
                          <a:cs typeface="+mn-cs"/>
                        </a:rPr>
                        <a:t>0.090297</a:t>
                      </a:r>
                    </a:p>
                  </a:txBody>
                  <a:tcPr marL="7620" marR="7620" marT="7620" marB="0" anchor="b"/>
                </a:tc>
                <a:tc>
                  <a:txBody>
                    <a:bodyPr/>
                    <a:lstStyle/>
                    <a:p>
                      <a:pPr lvl="1" algn="r" fontAlgn="b"/>
                      <a:r>
                        <a:rPr lang="en-US" sz="1600" b="0" i="0" u="none" strike="noStrike" dirty="0">
                          <a:solidFill>
                            <a:schemeClr val="tx1"/>
                          </a:solidFill>
                          <a:effectLst/>
                          <a:latin typeface="Calibri" panose="020F0502020204030204" pitchFamily="34" charset="0"/>
                          <a:cs typeface="+mn-cs"/>
                        </a:rPr>
                        <a:t>21.94713003</a:t>
                      </a:r>
                    </a:p>
                  </a:txBody>
                  <a:tcPr marL="7620" marR="7620" marT="7620" marB="0" anchor="b"/>
                </a:tc>
                <a:extLst>
                  <a:ext uri="{0D108BD9-81ED-4DB2-BD59-A6C34878D82A}">
                    <a16:rowId xmlns:a16="http://schemas.microsoft.com/office/drawing/2014/main" val="2463400181"/>
                  </a:ext>
                </a:extLst>
              </a:tr>
              <a:tr h="370840">
                <a:tc>
                  <a:txBody>
                    <a:bodyPr/>
                    <a:lstStyle/>
                    <a:p>
                      <a:r>
                        <a:rPr lang="en-US" dirty="0"/>
                        <a:t>4096X4096</a:t>
                      </a:r>
                    </a:p>
                  </a:txBody>
                  <a:tcPr/>
                </a:tc>
                <a:tc>
                  <a:txBody>
                    <a:bodyPr/>
                    <a:lstStyle/>
                    <a:p>
                      <a:pPr lvl="1" algn="r" fontAlgn="b"/>
                      <a:r>
                        <a:rPr lang="en-US" sz="1600" b="0" i="0" u="none" strike="noStrike" dirty="0">
                          <a:solidFill>
                            <a:schemeClr val="tx1"/>
                          </a:solidFill>
                          <a:effectLst/>
                          <a:latin typeface="Calibri" panose="020F0502020204030204" pitchFamily="34" charset="0"/>
                          <a:cs typeface="+mn-cs"/>
                        </a:rPr>
                        <a:t>14.041200000</a:t>
                      </a:r>
                    </a:p>
                  </a:txBody>
                  <a:tcPr marL="7620" marR="7620" marT="7620" marB="0" anchor="b"/>
                </a:tc>
                <a:tc>
                  <a:txBody>
                    <a:bodyPr/>
                    <a:lstStyle/>
                    <a:p>
                      <a:pPr lvl="1" algn="r" fontAlgn="b"/>
                      <a:r>
                        <a:rPr lang="en-US" sz="1600" b="0" i="0" u="none" strike="noStrike" dirty="0">
                          <a:solidFill>
                            <a:schemeClr val="tx1"/>
                          </a:solidFill>
                          <a:effectLst/>
                          <a:latin typeface="Calibri" panose="020F0502020204030204" pitchFamily="34" charset="0"/>
                          <a:cs typeface="+mn-cs"/>
                        </a:rPr>
                        <a:t>6.0554832</a:t>
                      </a:r>
                    </a:p>
                  </a:txBody>
                  <a:tcPr marL="7620" marR="7620" marT="7620" marB="0" anchor="b"/>
                </a:tc>
                <a:tc>
                  <a:txBody>
                    <a:bodyPr/>
                    <a:lstStyle/>
                    <a:p>
                      <a:pPr lvl="1" algn="r" fontAlgn="b"/>
                      <a:r>
                        <a:rPr lang="en-US" sz="1600" b="0" i="0" u="none" strike="noStrike" dirty="0">
                          <a:solidFill>
                            <a:schemeClr val="tx1"/>
                          </a:solidFill>
                          <a:effectLst/>
                          <a:latin typeface="Calibri" panose="020F0502020204030204" pitchFamily="34" charset="0"/>
                          <a:cs typeface="+mn-cs"/>
                        </a:rPr>
                        <a:t>2.318757981</a:t>
                      </a:r>
                    </a:p>
                  </a:txBody>
                  <a:tcPr marL="7620" marR="7620" marT="7620" marB="0" anchor="b"/>
                </a:tc>
                <a:extLst>
                  <a:ext uri="{0D108BD9-81ED-4DB2-BD59-A6C34878D82A}">
                    <a16:rowId xmlns:a16="http://schemas.microsoft.com/office/drawing/2014/main" val="3447923027"/>
                  </a:ext>
                </a:extLst>
              </a:tr>
            </a:tbl>
          </a:graphicData>
        </a:graphic>
      </p:graphicFrame>
      <p:sp>
        <p:nvSpPr>
          <p:cNvPr id="5" name="TextBox 4">
            <a:extLst>
              <a:ext uri="{FF2B5EF4-FFF2-40B4-BE49-F238E27FC236}">
                <a16:creationId xmlns:a16="http://schemas.microsoft.com/office/drawing/2014/main" id="{46DFF1E8-19D1-B858-8EAE-8ED98AD09599}"/>
              </a:ext>
            </a:extLst>
          </p:cNvPr>
          <p:cNvSpPr txBox="1"/>
          <p:nvPr/>
        </p:nvSpPr>
        <p:spPr>
          <a:xfrm>
            <a:off x="1581580" y="4745975"/>
            <a:ext cx="5256584" cy="1169551"/>
          </a:xfrm>
          <a:prstGeom prst="rect">
            <a:avLst/>
          </a:prstGeom>
          <a:noFill/>
        </p:spPr>
        <p:txBody>
          <a:bodyPr wrap="square" rtlCol="0">
            <a:spAutoFit/>
          </a:bodyPr>
          <a:lstStyle/>
          <a:p>
            <a:r>
              <a:rPr lang="en-US" b="1" dirty="0"/>
              <a:t>Remarks:</a:t>
            </a:r>
          </a:p>
          <a:p>
            <a:pPr marL="342900" indent="-342900">
              <a:buAutoNum type="arabicPeriod"/>
            </a:pPr>
            <a:r>
              <a:rPr lang="en-US" dirty="0"/>
              <a:t>In spite of smaller acceleration ratio, we get a much faster execution time.</a:t>
            </a:r>
          </a:p>
          <a:p>
            <a:pPr marL="342900" indent="-342900">
              <a:buAutoNum type="arabicPeriod"/>
            </a:pPr>
            <a:r>
              <a:rPr lang="en-US" dirty="0"/>
              <a:t>For 4096X4096 matrix multiplication,  we use the main memory, which slows the process.</a:t>
            </a:r>
          </a:p>
        </p:txBody>
      </p:sp>
    </p:spTree>
    <p:extLst>
      <p:ext uri="{BB962C8B-B14F-4D97-AF65-F5344CB8AC3E}">
        <p14:creationId xmlns:p14="http://schemas.microsoft.com/office/powerpoint/2010/main" val="2040340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B1395CA-AD11-958C-7DCF-DBDE15EBED46}"/>
              </a:ext>
            </a:extLst>
          </p:cNvPr>
          <p:cNvSpPr txBox="1">
            <a:spLocks noChangeArrowheads="1"/>
          </p:cNvSpPr>
          <p:nvPr/>
        </p:nvSpPr>
        <p:spPr bwMode="auto">
          <a:xfrm>
            <a:off x="416496" y="188640"/>
            <a:ext cx="9205023" cy="1124744"/>
          </a:xfrm>
          <a:prstGeom prst="rect">
            <a:avLst/>
          </a:prstGeom>
          <a:solidFill>
            <a:schemeClr val="bg1"/>
          </a:solidFill>
          <a:ln w="9525">
            <a:solidFill>
              <a:schemeClr val="tx1"/>
            </a:solidFill>
            <a:miter lim="800000"/>
            <a:headEnd/>
            <a:tailEnd/>
          </a:ln>
        </p:spPr>
        <p:txBody>
          <a:bodyPr/>
          <a:lstStyle/>
          <a:p>
            <a:pPr algn="ctr"/>
            <a:r>
              <a:rPr lang="en-US" sz="3200" b="1" dirty="0"/>
              <a:t>Showing some examples of our parallel Performance advantage</a:t>
            </a:r>
            <a:endParaRPr lang="en-US" sz="3200" b="1" dirty="0">
              <a:solidFill>
                <a:schemeClr val="tx2"/>
              </a:solidFill>
            </a:endParaRPr>
          </a:p>
        </p:txBody>
      </p:sp>
      <p:sp>
        <p:nvSpPr>
          <p:cNvPr id="3" name="Rectangle 2">
            <a:extLst>
              <a:ext uri="{FF2B5EF4-FFF2-40B4-BE49-F238E27FC236}">
                <a16:creationId xmlns:a16="http://schemas.microsoft.com/office/drawing/2014/main" id="{8720CE5B-A68D-D7A7-420C-AB3450084015}"/>
              </a:ext>
            </a:extLst>
          </p:cNvPr>
          <p:cNvSpPr txBox="1">
            <a:spLocks noChangeArrowheads="1"/>
          </p:cNvSpPr>
          <p:nvPr/>
        </p:nvSpPr>
        <p:spPr bwMode="auto">
          <a:xfrm>
            <a:off x="776536" y="1628800"/>
            <a:ext cx="8496944" cy="1584176"/>
          </a:xfrm>
          <a:prstGeom prst="rect">
            <a:avLst/>
          </a:prstGeom>
          <a:solidFill>
            <a:schemeClr val="bg1"/>
          </a:solidFill>
          <a:ln w="9525">
            <a:solidFill>
              <a:schemeClr val="tx1"/>
            </a:solidFill>
            <a:miter lim="800000"/>
            <a:headEnd/>
            <a:tailEnd/>
          </a:ln>
        </p:spPr>
        <p:txBody>
          <a:bodyPr/>
          <a:lstStyle/>
          <a:p>
            <a:pPr marL="457200" indent="-457200">
              <a:buAutoNum type="arabicPeriod"/>
            </a:pPr>
            <a:r>
              <a:rPr lang="en-US" sz="2400" dirty="0">
                <a:latin typeface="Arial" pitchFamily="34" charset="0"/>
                <a:cs typeface="Arial" pitchFamily="34" charset="0"/>
              </a:rPr>
              <a:t>PS method to save Power and accelerate execution time</a:t>
            </a:r>
          </a:p>
          <a:p>
            <a:pPr marL="457200" indent="-457200">
              <a:buAutoNum type="arabicPeriod"/>
            </a:pPr>
            <a:r>
              <a:rPr lang="en-US" sz="2400" b="1" dirty="0">
                <a:latin typeface="Arial" pitchFamily="34" charset="0"/>
                <a:cs typeface="Arial" pitchFamily="34" charset="0"/>
              </a:rPr>
              <a:t>Distributed computing systems</a:t>
            </a:r>
            <a:endParaRPr lang="en-US" sz="2400" dirty="0">
              <a:latin typeface="Arial" pitchFamily="34" charset="0"/>
              <a:cs typeface="Arial" pitchFamily="34" charset="0"/>
            </a:endParaRPr>
          </a:p>
          <a:p>
            <a:pPr marL="457200" indent="-457200">
              <a:buAutoNum type="arabicPeriod"/>
            </a:pPr>
            <a:r>
              <a:rPr lang="en-US" sz="2400" dirty="0">
                <a:latin typeface="Arial" pitchFamily="34" charset="0"/>
                <a:cs typeface="Arial" pitchFamily="34" charset="0"/>
              </a:rPr>
              <a:t>Reverse Engineering Problem and Solution</a:t>
            </a:r>
          </a:p>
          <a:p>
            <a:pPr marL="457200" indent="-457200">
              <a:buAutoNum type="arabicPeriod"/>
            </a:pPr>
            <a:r>
              <a:rPr lang="en-US" sz="2400" dirty="0">
                <a:latin typeface="Arial" pitchFamily="34" charset="0"/>
                <a:cs typeface="Arial" pitchFamily="34" charset="0"/>
              </a:rPr>
              <a:t>Maintainability Tool </a:t>
            </a:r>
          </a:p>
          <a:p>
            <a:endParaRPr lang="en-US" sz="2400" b="1" dirty="0">
              <a:solidFill>
                <a:schemeClr val="tx2"/>
              </a:solidFill>
            </a:endParaRPr>
          </a:p>
        </p:txBody>
      </p:sp>
    </p:spTree>
    <p:extLst>
      <p:ext uri="{BB962C8B-B14F-4D97-AF65-F5344CB8AC3E}">
        <p14:creationId xmlns:p14="http://schemas.microsoft.com/office/powerpoint/2010/main" val="1976224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קבוצה 44"/>
          <p:cNvGrpSpPr/>
          <p:nvPr/>
        </p:nvGrpSpPr>
        <p:grpSpPr>
          <a:xfrm>
            <a:off x="2436788" y="1196751"/>
            <a:ext cx="5250095" cy="1728193"/>
            <a:chOff x="3242414" y="2636910"/>
            <a:chExt cx="5250095" cy="2196202"/>
          </a:xfrm>
        </p:grpSpPr>
        <p:sp>
          <p:nvSpPr>
            <p:cNvPr id="3" name="TextBox 2"/>
            <p:cNvSpPr txBox="1"/>
            <p:nvPr/>
          </p:nvSpPr>
          <p:spPr>
            <a:xfrm rot="16200000">
              <a:off x="3462764" y="3489919"/>
              <a:ext cx="1921462" cy="215444"/>
            </a:xfrm>
            <a:prstGeom prst="rect">
              <a:avLst/>
            </a:prstGeom>
            <a:noFill/>
            <a:ln>
              <a:solidFill>
                <a:schemeClr val="tx1"/>
              </a:solidFill>
            </a:ln>
          </p:spPr>
          <p:txBody>
            <a:bodyPr wrap="square" lIns="0" tIns="0" rIns="0" bIns="0" rtlCol="1">
              <a:spAutoFit/>
            </a:bodyPr>
            <a:lstStyle/>
            <a:p>
              <a:pPr algn="ctr"/>
              <a:r>
                <a:rPr lang="en-US" dirty="0"/>
                <a:t>Memory</a:t>
              </a:r>
            </a:p>
          </p:txBody>
        </p:sp>
        <p:sp>
          <p:nvSpPr>
            <p:cNvPr id="5" name="TextBox 4"/>
            <p:cNvSpPr txBox="1"/>
            <p:nvPr/>
          </p:nvSpPr>
          <p:spPr>
            <a:xfrm>
              <a:off x="5025008" y="3260978"/>
              <a:ext cx="1440160" cy="396000"/>
            </a:xfrm>
            <a:prstGeom prst="rect">
              <a:avLst/>
            </a:prstGeom>
            <a:noFill/>
            <a:ln>
              <a:solidFill>
                <a:schemeClr val="tx1"/>
              </a:solidFill>
            </a:ln>
          </p:spPr>
          <p:txBody>
            <a:bodyPr wrap="square" rtlCol="1">
              <a:spAutoFit/>
            </a:bodyPr>
            <a:lstStyle/>
            <a:p>
              <a:r>
                <a:rPr lang="en-US" dirty="0"/>
                <a:t>Core</a:t>
              </a:r>
            </a:p>
          </p:txBody>
        </p:sp>
        <p:sp>
          <p:nvSpPr>
            <p:cNvPr id="6" name="TextBox 5"/>
            <p:cNvSpPr txBox="1"/>
            <p:nvPr/>
          </p:nvSpPr>
          <p:spPr>
            <a:xfrm>
              <a:off x="5025008" y="3849045"/>
              <a:ext cx="1440160" cy="396000"/>
            </a:xfrm>
            <a:prstGeom prst="rect">
              <a:avLst/>
            </a:prstGeom>
            <a:noFill/>
            <a:ln>
              <a:solidFill>
                <a:schemeClr val="tx1"/>
              </a:solidFill>
            </a:ln>
          </p:spPr>
          <p:txBody>
            <a:bodyPr wrap="square" rtlCol="1">
              <a:spAutoFit/>
            </a:bodyPr>
            <a:lstStyle/>
            <a:p>
              <a:r>
                <a:rPr lang="en-US" dirty="0"/>
                <a:t>Core</a:t>
              </a:r>
            </a:p>
          </p:txBody>
        </p:sp>
        <p:sp>
          <p:nvSpPr>
            <p:cNvPr id="7" name="TextBox 6"/>
            <p:cNvSpPr txBox="1"/>
            <p:nvPr/>
          </p:nvSpPr>
          <p:spPr>
            <a:xfrm>
              <a:off x="5025008" y="4437112"/>
              <a:ext cx="1440160" cy="396000"/>
            </a:xfrm>
            <a:prstGeom prst="rect">
              <a:avLst/>
            </a:prstGeom>
            <a:noFill/>
            <a:ln>
              <a:solidFill>
                <a:schemeClr val="tx1"/>
              </a:solidFill>
            </a:ln>
          </p:spPr>
          <p:txBody>
            <a:bodyPr wrap="square" rtlCol="1">
              <a:spAutoFit/>
            </a:bodyPr>
            <a:lstStyle/>
            <a:p>
              <a:r>
                <a:rPr lang="en-US" dirty="0"/>
                <a:t>Core</a:t>
              </a:r>
            </a:p>
          </p:txBody>
        </p:sp>
        <p:sp>
          <p:nvSpPr>
            <p:cNvPr id="4" name="TextBox 3"/>
            <p:cNvSpPr txBox="1"/>
            <p:nvPr/>
          </p:nvSpPr>
          <p:spPr>
            <a:xfrm>
              <a:off x="5025008" y="2636911"/>
              <a:ext cx="1440160" cy="391126"/>
            </a:xfrm>
            <a:prstGeom prst="rect">
              <a:avLst/>
            </a:prstGeom>
            <a:noFill/>
            <a:ln>
              <a:solidFill>
                <a:schemeClr val="tx1"/>
              </a:solidFill>
            </a:ln>
          </p:spPr>
          <p:txBody>
            <a:bodyPr wrap="square" rtlCol="1">
              <a:spAutoFit/>
            </a:bodyPr>
            <a:lstStyle/>
            <a:p>
              <a:r>
                <a:rPr lang="en-US" dirty="0"/>
                <a:t>Core</a:t>
              </a:r>
            </a:p>
          </p:txBody>
        </p:sp>
        <p:cxnSp>
          <p:nvCxnSpPr>
            <p:cNvPr id="18" name="מחבר ישר 17"/>
            <p:cNvCxnSpPr/>
            <p:nvPr/>
          </p:nvCxnSpPr>
          <p:spPr>
            <a:xfrm flipH="1" flipV="1">
              <a:off x="7088732" y="3789040"/>
              <a:ext cx="25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3" name="קבוצה 22"/>
            <p:cNvGrpSpPr/>
            <p:nvPr/>
          </p:nvGrpSpPr>
          <p:grpSpPr>
            <a:xfrm>
              <a:off x="4520952" y="2708920"/>
              <a:ext cx="504056" cy="1765249"/>
              <a:chOff x="4520952" y="2839054"/>
              <a:chExt cx="504056" cy="1765249"/>
            </a:xfrm>
          </p:grpSpPr>
          <p:cxnSp>
            <p:nvCxnSpPr>
              <p:cNvPr id="10" name="מחבר ישר 9"/>
              <p:cNvCxnSpPr/>
              <p:nvPr/>
            </p:nvCxnSpPr>
            <p:spPr>
              <a:xfrm flipH="1" flipV="1">
                <a:off x="4520952" y="3439085"/>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מחבר ישר 10"/>
              <p:cNvCxnSpPr/>
              <p:nvPr/>
            </p:nvCxnSpPr>
            <p:spPr>
              <a:xfrm flipH="1" flipV="1">
                <a:off x="4520952" y="4019960"/>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מחבר ישר 11"/>
              <p:cNvCxnSpPr/>
              <p:nvPr/>
            </p:nvCxnSpPr>
            <p:spPr>
              <a:xfrm flipH="1" flipV="1">
                <a:off x="4520952" y="4600835"/>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מחבר ישר 8"/>
              <p:cNvCxnSpPr/>
              <p:nvPr/>
            </p:nvCxnSpPr>
            <p:spPr>
              <a:xfrm flipH="1" flipV="1">
                <a:off x="4520952" y="2839054"/>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מחבר ישר 18"/>
              <p:cNvCxnSpPr/>
              <p:nvPr/>
            </p:nvCxnSpPr>
            <p:spPr>
              <a:xfrm rot="5400000" flipH="1" flipV="1">
                <a:off x="3651585" y="3722303"/>
                <a:ext cx="17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קבוצה 23"/>
            <p:cNvGrpSpPr/>
            <p:nvPr/>
          </p:nvGrpSpPr>
          <p:grpSpPr>
            <a:xfrm>
              <a:off x="3728864" y="2959895"/>
              <a:ext cx="1296000" cy="1765249"/>
              <a:chOff x="4520952" y="2839054"/>
              <a:chExt cx="504056" cy="1765249"/>
            </a:xfrm>
          </p:grpSpPr>
          <p:cxnSp>
            <p:nvCxnSpPr>
              <p:cNvPr id="25" name="מחבר ישר 24"/>
              <p:cNvCxnSpPr/>
              <p:nvPr/>
            </p:nvCxnSpPr>
            <p:spPr>
              <a:xfrm flipH="1" flipV="1">
                <a:off x="4520952" y="3439085"/>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מחבר ישר 25"/>
              <p:cNvCxnSpPr/>
              <p:nvPr/>
            </p:nvCxnSpPr>
            <p:spPr>
              <a:xfrm flipH="1" flipV="1">
                <a:off x="4520952" y="4019960"/>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מחבר ישר 26"/>
              <p:cNvCxnSpPr/>
              <p:nvPr/>
            </p:nvCxnSpPr>
            <p:spPr>
              <a:xfrm flipH="1" flipV="1">
                <a:off x="4520952" y="4600835"/>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מחבר ישר 27"/>
              <p:cNvCxnSpPr/>
              <p:nvPr/>
            </p:nvCxnSpPr>
            <p:spPr>
              <a:xfrm flipH="1" flipV="1">
                <a:off x="4520952" y="2839054"/>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מחבר ישר 28"/>
              <p:cNvCxnSpPr/>
              <p:nvPr/>
            </p:nvCxnSpPr>
            <p:spPr>
              <a:xfrm rot="5400000" flipH="1" flipV="1">
                <a:off x="3651585" y="3722303"/>
                <a:ext cx="17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 name="TextBox 29"/>
            <p:cNvSpPr txBox="1"/>
            <p:nvPr/>
          </p:nvSpPr>
          <p:spPr>
            <a:xfrm>
              <a:off x="3242414" y="3717612"/>
              <a:ext cx="522075" cy="273788"/>
            </a:xfrm>
            <a:prstGeom prst="rect">
              <a:avLst/>
            </a:prstGeom>
            <a:noFill/>
            <a:ln>
              <a:solidFill>
                <a:schemeClr val="tx1"/>
              </a:solidFill>
            </a:ln>
          </p:spPr>
          <p:txBody>
            <a:bodyPr wrap="square" lIns="0" tIns="0" rIns="0" bIns="0" rtlCol="1">
              <a:spAutoFit/>
            </a:bodyPr>
            <a:lstStyle/>
            <a:p>
              <a:pPr algn="ctr"/>
              <a:r>
                <a:rPr lang="en-US" dirty="0"/>
                <a:t>Input</a:t>
              </a:r>
            </a:p>
          </p:txBody>
        </p:sp>
        <p:grpSp>
          <p:nvGrpSpPr>
            <p:cNvPr id="31" name="קבוצה 30"/>
            <p:cNvGrpSpPr/>
            <p:nvPr/>
          </p:nvGrpSpPr>
          <p:grpSpPr>
            <a:xfrm flipH="1">
              <a:off x="6465312" y="2887887"/>
              <a:ext cx="612000" cy="1765249"/>
              <a:chOff x="4520952" y="2839054"/>
              <a:chExt cx="504056" cy="1765249"/>
            </a:xfrm>
          </p:grpSpPr>
          <p:cxnSp>
            <p:nvCxnSpPr>
              <p:cNvPr id="32" name="מחבר ישר 31"/>
              <p:cNvCxnSpPr/>
              <p:nvPr/>
            </p:nvCxnSpPr>
            <p:spPr>
              <a:xfrm flipH="1" flipV="1">
                <a:off x="4520952" y="3439085"/>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מחבר ישר 32"/>
              <p:cNvCxnSpPr/>
              <p:nvPr/>
            </p:nvCxnSpPr>
            <p:spPr>
              <a:xfrm flipH="1" flipV="1">
                <a:off x="4520952" y="4019960"/>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מחבר ישר 33"/>
              <p:cNvCxnSpPr/>
              <p:nvPr/>
            </p:nvCxnSpPr>
            <p:spPr>
              <a:xfrm flipH="1" flipV="1">
                <a:off x="4520952" y="4600835"/>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מחבר ישר 34"/>
              <p:cNvCxnSpPr/>
              <p:nvPr/>
            </p:nvCxnSpPr>
            <p:spPr>
              <a:xfrm flipH="1" flipV="1">
                <a:off x="4520952" y="2839054"/>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מחבר ישר 35"/>
              <p:cNvCxnSpPr/>
              <p:nvPr/>
            </p:nvCxnSpPr>
            <p:spPr>
              <a:xfrm rot="5400000" flipH="1" flipV="1">
                <a:off x="3651585" y="3722303"/>
                <a:ext cx="17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TextBox 42"/>
            <p:cNvSpPr txBox="1"/>
            <p:nvPr/>
          </p:nvSpPr>
          <p:spPr>
            <a:xfrm>
              <a:off x="7970434" y="3668774"/>
              <a:ext cx="522075" cy="273788"/>
            </a:xfrm>
            <a:prstGeom prst="rect">
              <a:avLst/>
            </a:prstGeom>
            <a:noFill/>
            <a:ln>
              <a:solidFill>
                <a:schemeClr val="tx1"/>
              </a:solidFill>
            </a:ln>
          </p:spPr>
          <p:txBody>
            <a:bodyPr wrap="square" lIns="0" tIns="0" rIns="0" bIns="0" rtlCol="1">
              <a:spAutoFit/>
            </a:bodyPr>
            <a:lstStyle/>
            <a:p>
              <a:pPr algn="ctr"/>
              <a:r>
                <a:rPr lang="en-US" dirty="0"/>
                <a:t>output</a:t>
              </a:r>
            </a:p>
          </p:txBody>
        </p:sp>
        <p:sp>
          <p:nvSpPr>
            <p:cNvPr id="44" name="טרפז 43"/>
            <p:cNvSpPr/>
            <p:nvPr/>
          </p:nvSpPr>
          <p:spPr>
            <a:xfrm rot="5400000">
              <a:off x="7329264" y="3524758"/>
              <a:ext cx="648072" cy="504056"/>
            </a:xfrm>
            <a:prstGeom prst="trapezoid">
              <a:avLst>
                <a:gd name="adj" fmla="val 3913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US"/>
            </a:p>
          </p:txBody>
        </p:sp>
      </p:grpSp>
      <p:sp>
        <p:nvSpPr>
          <p:cNvPr id="2050" name="Text Box 38"/>
          <p:cNvSpPr txBox="1">
            <a:spLocks noChangeArrowheads="1"/>
          </p:cNvSpPr>
          <p:nvPr/>
        </p:nvSpPr>
        <p:spPr bwMode="auto">
          <a:xfrm>
            <a:off x="2432720" y="3073306"/>
            <a:ext cx="914400" cy="349250"/>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rtl="1"/>
            <a:r>
              <a:rPr lang="en-US" dirty="0">
                <a:latin typeface="Arial" pitchFamily="34" charset="0"/>
                <a:ea typeface="Calibri" pitchFamily="34" charset="0"/>
                <a:cs typeface="Arial" pitchFamily="34" charset="0"/>
              </a:rPr>
              <a:t>Ht </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049" name="Text Box 39"/>
          <p:cNvSpPr txBox="1">
            <a:spLocks noChangeArrowheads="1"/>
          </p:cNvSpPr>
          <p:nvPr/>
        </p:nvSpPr>
        <p:spPr bwMode="auto">
          <a:xfrm>
            <a:off x="5859716" y="3079750"/>
            <a:ext cx="914400" cy="349250"/>
          </a:xfrm>
          <a:prstGeom prst="rect">
            <a:avLst/>
          </a:prstGeom>
          <a:solidFill>
            <a:srgbClr val="FF0000"/>
          </a:solidFill>
          <a:ln w="952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e-IL" sz="1400" b="0" i="0" u="none" strike="noStrike" cap="none" normalizeH="0" baseline="0">
                <a:ln>
                  <a:noFill/>
                </a:ln>
                <a:solidFill>
                  <a:schemeClr val="tx1"/>
                </a:solidFill>
                <a:effectLst/>
                <a:latin typeface="Arial" pitchFamily="34" charset="0"/>
                <a:ea typeface="Calibri" pitchFamily="34" charset="0"/>
                <a:cs typeface="Arial" pitchFamily="34" charset="0"/>
              </a:rPr>
              <a:t>Ht' </a:t>
            </a:r>
            <a:endParaRPr kumimoji="0" lang="he-IL" sz="1800" b="0" i="0" u="none" strike="noStrike" cap="none" normalizeH="0" baseline="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0" name="מלבן 49"/>
          <p:cNvSpPr/>
          <p:nvPr/>
        </p:nvSpPr>
        <p:spPr>
          <a:xfrm>
            <a:off x="3359324" y="3149833"/>
            <a:ext cx="1048364" cy="215444"/>
          </a:xfrm>
          <a:prstGeom prst="rect">
            <a:avLst/>
          </a:prstGeom>
        </p:spPr>
        <p:txBody>
          <a:bodyPr wrap="none" lIns="0" tIns="0" rIns="0" bIns="0">
            <a:spAutoFit/>
          </a:bodyPr>
          <a:lstStyle/>
          <a:p>
            <a:r>
              <a:rPr lang="fr-FR" dirty="0">
                <a:latin typeface="Verdana" pitchFamily="34" charset="0"/>
                <a:ea typeface="Calibri" pitchFamily="34" charset="0"/>
                <a:cs typeface="Arial" pitchFamily="34" charset="0"/>
              </a:rPr>
              <a:t>Active </a:t>
            </a:r>
            <a:r>
              <a:rPr lang="fr-FR" b="1" dirty="0">
                <a:latin typeface="Verdana" pitchFamily="34" charset="0"/>
                <a:ea typeface="Calibri" pitchFamily="34" charset="0"/>
                <a:cs typeface="Arial" pitchFamily="34" charset="0"/>
              </a:rPr>
              <a:t>core</a:t>
            </a:r>
            <a:endParaRPr lang="en-US" b="1" dirty="0"/>
          </a:p>
        </p:txBody>
      </p:sp>
      <p:sp>
        <p:nvSpPr>
          <p:cNvPr id="51" name="מלבן 50"/>
          <p:cNvSpPr/>
          <p:nvPr/>
        </p:nvSpPr>
        <p:spPr>
          <a:xfrm>
            <a:off x="6774116" y="3166052"/>
            <a:ext cx="843180" cy="215444"/>
          </a:xfrm>
          <a:prstGeom prst="rect">
            <a:avLst/>
          </a:prstGeom>
        </p:spPr>
        <p:txBody>
          <a:bodyPr wrap="none" lIns="0" tIns="0" rIns="0" bIns="0">
            <a:spAutoFit/>
          </a:bodyPr>
          <a:lstStyle/>
          <a:p>
            <a:pPr lvl="0" eaLnBrk="0" hangingPunct="0"/>
            <a:r>
              <a:rPr lang="fr-FR" dirty="0">
                <a:latin typeface="Verdana" pitchFamily="34" charset="0"/>
                <a:ea typeface="Calibri" pitchFamily="34" charset="0"/>
                <a:cs typeface="Arial" pitchFamily="34" charset="0"/>
              </a:rPr>
              <a:t>Idle</a:t>
            </a:r>
            <a:r>
              <a:rPr lang="fr-FR" b="1" dirty="0">
                <a:latin typeface="Verdana" pitchFamily="34" charset="0"/>
                <a:ea typeface="Calibri" pitchFamily="34" charset="0"/>
                <a:cs typeface="Arial" pitchFamily="34" charset="0"/>
              </a:rPr>
              <a:t> core</a:t>
            </a:r>
            <a:endParaRPr lang="en-US" sz="1100" dirty="0">
              <a:latin typeface="Arial" pitchFamily="34" charset="0"/>
              <a:cs typeface="Arial" pitchFamily="34" charset="0"/>
            </a:endParaRPr>
          </a:p>
        </p:txBody>
      </p:sp>
      <p:sp>
        <p:nvSpPr>
          <p:cNvPr id="76" name="מלבן 75"/>
          <p:cNvSpPr/>
          <p:nvPr/>
        </p:nvSpPr>
        <p:spPr>
          <a:xfrm>
            <a:off x="5743280" y="1484783"/>
            <a:ext cx="771365" cy="584775"/>
          </a:xfrm>
          <a:prstGeom prst="rect">
            <a:avLst/>
          </a:prstGeom>
          <a:solidFill>
            <a:srgbClr val="7030A0">
              <a:alpha val="21961"/>
            </a:srgbClr>
          </a:solidFill>
        </p:spPr>
        <p:txBody>
          <a:bodyPr wrap="none">
            <a:spAutoFit/>
          </a:bodyPr>
          <a:lstStyle/>
          <a:p>
            <a:r>
              <a:rPr lang="en-US" sz="1600" b="1" dirty="0"/>
              <a:t>f </a:t>
            </a:r>
            <a:r>
              <a:rPr lang="en-US" sz="1600" b="1" baseline="-25000" dirty="0"/>
              <a:t>clock</a:t>
            </a:r>
            <a:r>
              <a:rPr lang="en-US" sz="1600" b="1" dirty="0"/>
              <a:t>≠</a:t>
            </a:r>
          </a:p>
          <a:p>
            <a:r>
              <a:rPr lang="en-US" sz="1600" b="1" dirty="0"/>
              <a:t>f </a:t>
            </a:r>
            <a:r>
              <a:rPr lang="en-US" sz="1600" b="1" baseline="-25000" dirty="0"/>
              <a:t>exec</a:t>
            </a:r>
          </a:p>
        </p:txBody>
      </p:sp>
      <p:sp>
        <p:nvSpPr>
          <p:cNvPr id="53" name="מלבן 52"/>
          <p:cNvSpPr/>
          <p:nvPr/>
        </p:nvSpPr>
        <p:spPr>
          <a:xfrm>
            <a:off x="2008757" y="0"/>
            <a:ext cx="6106159" cy="1077218"/>
          </a:xfrm>
          <a:prstGeom prst="rect">
            <a:avLst/>
          </a:prstGeom>
          <a:ln>
            <a:solidFill>
              <a:schemeClr val="tx1"/>
            </a:solidFill>
          </a:ln>
        </p:spPr>
        <p:txBody>
          <a:bodyPr wrap="none">
            <a:spAutoFit/>
          </a:bodyPr>
          <a:lstStyle/>
          <a:p>
            <a:pPr algn="ctr"/>
            <a:r>
              <a:rPr lang="en-US" sz="3200" b="1" dirty="0">
                <a:latin typeface="Arial" pitchFamily="34" charset="0"/>
                <a:cs typeface="Arial" pitchFamily="34" charset="0"/>
              </a:rPr>
              <a:t>PS method to save Power and </a:t>
            </a:r>
          </a:p>
          <a:p>
            <a:pPr algn="ctr"/>
            <a:r>
              <a:rPr lang="en-US" sz="3200" b="1" dirty="0">
                <a:latin typeface="Arial" pitchFamily="34" charset="0"/>
                <a:cs typeface="Arial" pitchFamily="34" charset="0"/>
              </a:rPr>
              <a:t>accelerate execution time</a:t>
            </a:r>
            <a:endParaRPr lang="he-IL" sz="3200" b="1" dirty="0">
              <a:latin typeface="Arial" pitchFamily="34" charset="0"/>
              <a:cs typeface="Arial" pitchFamily="34" charset="0"/>
            </a:endParaRPr>
          </a:p>
        </p:txBody>
      </p:sp>
      <p:sp>
        <p:nvSpPr>
          <p:cNvPr id="2053" name="מלבן 2052">
            <a:extLst>
              <a:ext uri="{FF2B5EF4-FFF2-40B4-BE49-F238E27FC236}">
                <a16:creationId xmlns:a16="http://schemas.microsoft.com/office/drawing/2014/main" id="{0C5EDF04-0969-B14C-F8B7-39511354EDEC}"/>
              </a:ext>
            </a:extLst>
          </p:cNvPr>
          <p:cNvSpPr/>
          <p:nvPr/>
        </p:nvSpPr>
        <p:spPr>
          <a:xfrm>
            <a:off x="319909" y="1142760"/>
            <a:ext cx="2433680" cy="707886"/>
          </a:xfrm>
          <a:prstGeom prst="rect">
            <a:avLst/>
          </a:prstGeom>
          <a:ln>
            <a:solidFill>
              <a:schemeClr val="tx1"/>
            </a:solidFill>
          </a:ln>
        </p:spPr>
        <p:txBody>
          <a:bodyPr wrap="none">
            <a:spAutoFit/>
          </a:bodyPr>
          <a:lstStyle/>
          <a:p>
            <a:pPr algn="ctr"/>
            <a:r>
              <a:rPr lang="en-US" sz="2000" b="1" dirty="0">
                <a:latin typeface="Arial" pitchFamily="34" charset="0"/>
                <a:cs typeface="Arial" pitchFamily="34" charset="0"/>
              </a:rPr>
              <a:t>Set-up cores for </a:t>
            </a:r>
          </a:p>
          <a:p>
            <a:pPr algn="ctr"/>
            <a:r>
              <a:rPr lang="en-US" sz="2000" b="1" dirty="0">
                <a:latin typeface="Arial" pitchFamily="34" charset="0"/>
                <a:cs typeface="Arial" pitchFamily="34" charset="0"/>
              </a:rPr>
              <a:t>Parallel execution </a:t>
            </a:r>
            <a:endParaRPr lang="he-IL" sz="2000" b="1" dirty="0">
              <a:latin typeface="Arial" pitchFamily="34" charset="0"/>
              <a:cs typeface="Arial" pitchFamily="34" charset="0"/>
            </a:endParaRPr>
          </a:p>
        </p:txBody>
      </p:sp>
      <p:grpSp>
        <p:nvGrpSpPr>
          <p:cNvPr id="138" name="קבוצה 137"/>
          <p:cNvGrpSpPr/>
          <p:nvPr/>
        </p:nvGrpSpPr>
        <p:grpSpPr>
          <a:xfrm>
            <a:off x="1498827" y="3353594"/>
            <a:ext cx="6478509" cy="2276437"/>
            <a:chOff x="1498827" y="3353594"/>
            <a:chExt cx="6478509" cy="2276437"/>
          </a:xfrm>
        </p:grpSpPr>
        <p:sp>
          <p:nvSpPr>
            <p:cNvPr id="73" name="TextBox 72"/>
            <p:cNvSpPr txBox="1"/>
            <p:nvPr/>
          </p:nvSpPr>
          <p:spPr>
            <a:xfrm>
              <a:off x="2085575" y="3377236"/>
              <a:ext cx="1972015" cy="307777"/>
            </a:xfrm>
            <a:prstGeom prst="rect">
              <a:avLst/>
            </a:prstGeom>
            <a:noFill/>
          </p:spPr>
          <p:txBody>
            <a:bodyPr wrap="none" rtlCol="1">
              <a:spAutoFit/>
            </a:bodyPr>
            <a:lstStyle/>
            <a:p>
              <a:r>
                <a:rPr lang="en-US" b="1" dirty="0"/>
                <a:t>Sequential execution</a:t>
              </a:r>
            </a:p>
          </p:txBody>
        </p:sp>
        <p:sp>
          <p:nvSpPr>
            <p:cNvPr id="74" name="TextBox 73"/>
            <p:cNvSpPr txBox="1"/>
            <p:nvPr/>
          </p:nvSpPr>
          <p:spPr>
            <a:xfrm>
              <a:off x="5715965" y="3353594"/>
              <a:ext cx="1705916" cy="307777"/>
            </a:xfrm>
            <a:prstGeom prst="rect">
              <a:avLst/>
            </a:prstGeom>
            <a:noFill/>
          </p:spPr>
          <p:txBody>
            <a:bodyPr wrap="none" rtlCol="1">
              <a:spAutoFit/>
            </a:bodyPr>
            <a:lstStyle/>
            <a:p>
              <a:r>
                <a:rPr lang="en-US" b="1" dirty="0"/>
                <a:t>Parallel execution</a:t>
              </a:r>
            </a:p>
          </p:txBody>
        </p:sp>
        <p:sp>
          <p:nvSpPr>
            <p:cNvPr id="77" name="מלבן 76"/>
            <p:cNvSpPr/>
            <p:nvPr/>
          </p:nvSpPr>
          <p:spPr>
            <a:xfrm>
              <a:off x="1498827" y="4666184"/>
              <a:ext cx="2191306" cy="861774"/>
            </a:xfrm>
            <a:prstGeom prst="rect">
              <a:avLst/>
            </a:prstGeom>
          </p:spPr>
          <p:txBody>
            <a:bodyPr wrap="none" lIns="0" tIns="0" rIns="0" bIns="0">
              <a:spAutoFit/>
            </a:bodyPr>
            <a:lstStyle/>
            <a:p>
              <a:r>
                <a:rPr lang="en-US" b="1" dirty="0"/>
                <a:t>4cycles</a:t>
              </a:r>
            </a:p>
            <a:p>
              <a:r>
                <a:rPr lang="en-US" b="1" dirty="0"/>
                <a:t>~16*P </a:t>
              </a:r>
              <a:r>
                <a:rPr lang="en-US" b="1" baseline="-25000" dirty="0"/>
                <a:t>thread</a:t>
              </a:r>
              <a:r>
                <a:rPr lang="en-US" b="1" dirty="0"/>
                <a:t>  </a:t>
              </a:r>
              <a:r>
                <a:rPr lang="en-US" sz="1200" b="1" dirty="0"/>
                <a:t>For power</a:t>
              </a:r>
            </a:p>
            <a:p>
              <a:r>
                <a:rPr lang="en-US" b="1" dirty="0"/>
                <a:t>16 *</a:t>
              </a:r>
              <a:r>
                <a:rPr lang="en-US" b="1" dirty="0" err="1">
                  <a:latin typeface="Arial" pitchFamily="34" charset="0"/>
                  <a:ea typeface="Arial" pitchFamily="34" charset="0"/>
                  <a:cs typeface="Arial" pitchFamily="34" charset="0"/>
                </a:rPr>
                <a:t>Ht</a:t>
              </a:r>
              <a:r>
                <a:rPr lang="en-US" b="1" baseline="-25000" dirty="0"/>
                <a:t> thread</a:t>
              </a:r>
              <a:r>
                <a:rPr lang="en-US" b="1" dirty="0">
                  <a:latin typeface="Arial" pitchFamily="34" charset="0"/>
                  <a:ea typeface="Arial" pitchFamily="34" charset="0"/>
                  <a:cs typeface="Arial" pitchFamily="34" charset="0"/>
                </a:rPr>
                <a:t>  </a:t>
              </a:r>
              <a:r>
                <a:rPr lang="en-US" sz="1200" b="1" dirty="0"/>
                <a:t>for energy</a:t>
              </a:r>
            </a:p>
            <a:p>
              <a:r>
                <a:rPr lang="en-US" b="1" dirty="0">
                  <a:latin typeface="Arial" pitchFamily="34" charset="0"/>
                  <a:ea typeface="Arial" pitchFamily="34" charset="0"/>
                  <a:cs typeface="Arial" pitchFamily="34" charset="0"/>
                </a:rPr>
                <a:t>16*T </a:t>
              </a:r>
              <a:r>
                <a:rPr lang="en-US" b="1" baseline="-25000" dirty="0">
                  <a:latin typeface="Arial" pitchFamily="34" charset="0"/>
                  <a:ea typeface="Arial" pitchFamily="34" charset="0"/>
                  <a:cs typeface="Arial" pitchFamily="34" charset="0"/>
                </a:rPr>
                <a:t>exec     </a:t>
              </a:r>
              <a:r>
                <a:rPr lang="en-US" sz="1200" b="1" dirty="0"/>
                <a:t>for execution time</a:t>
              </a:r>
            </a:p>
          </p:txBody>
        </p:sp>
        <p:sp>
          <p:nvSpPr>
            <p:cNvPr id="78" name="מלבן 77"/>
            <p:cNvSpPr/>
            <p:nvPr/>
          </p:nvSpPr>
          <p:spPr>
            <a:xfrm>
              <a:off x="5970376" y="4768257"/>
              <a:ext cx="2006960" cy="861774"/>
            </a:xfrm>
            <a:prstGeom prst="rect">
              <a:avLst/>
            </a:prstGeom>
          </p:spPr>
          <p:txBody>
            <a:bodyPr wrap="none" lIns="0" tIns="0" rIns="0" bIns="0">
              <a:spAutoFit/>
            </a:bodyPr>
            <a:lstStyle/>
            <a:p>
              <a:r>
                <a:rPr lang="en-US" b="1" dirty="0"/>
                <a:t>1cycle</a:t>
              </a:r>
            </a:p>
            <a:p>
              <a:r>
                <a:rPr lang="en-US" b="1" dirty="0"/>
                <a:t>~4*P </a:t>
              </a:r>
              <a:r>
                <a:rPr lang="en-US" b="1" baseline="-25000" dirty="0"/>
                <a:t>thread</a:t>
              </a:r>
              <a:r>
                <a:rPr lang="en-US" b="1" dirty="0"/>
                <a:t> !!   </a:t>
              </a:r>
              <a:r>
                <a:rPr lang="en-US" sz="1200" b="1" dirty="0"/>
                <a:t>For power</a:t>
              </a:r>
            </a:p>
            <a:p>
              <a:r>
                <a:rPr lang="en-US" b="1" dirty="0"/>
                <a:t>4 *</a:t>
              </a:r>
              <a:r>
                <a:rPr lang="en-US" b="1" dirty="0">
                  <a:latin typeface="Arial" pitchFamily="34" charset="0"/>
                  <a:ea typeface="Arial" pitchFamily="34" charset="0"/>
                  <a:cs typeface="Arial" pitchFamily="34" charset="0"/>
                </a:rPr>
                <a:t> Ht             </a:t>
              </a:r>
              <a:r>
                <a:rPr lang="en-US" sz="1200" b="1" dirty="0"/>
                <a:t>for energy</a:t>
              </a:r>
            </a:p>
            <a:p>
              <a:r>
                <a:rPr lang="en-US" b="1" dirty="0">
                  <a:latin typeface="Arial" pitchFamily="34" charset="0"/>
                  <a:ea typeface="Arial" pitchFamily="34" charset="0"/>
                  <a:cs typeface="Arial" pitchFamily="34" charset="0"/>
                </a:rPr>
                <a:t>1*T </a:t>
              </a:r>
              <a:r>
                <a:rPr lang="en-US" b="1" baseline="-25000" dirty="0">
                  <a:latin typeface="Arial" pitchFamily="34" charset="0"/>
                  <a:ea typeface="Arial" pitchFamily="34" charset="0"/>
                  <a:cs typeface="Arial" pitchFamily="34" charset="0"/>
                </a:rPr>
                <a:t>exec </a:t>
              </a:r>
              <a:r>
                <a:rPr lang="en-US" b="1" dirty="0">
                  <a:latin typeface="Arial" pitchFamily="34" charset="0"/>
                  <a:ea typeface="Arial" pitchFamily="34" charset="0"/>
                  <a:cs typeface="Arial" pitchFamily="34" charset="0"/>
                </a:rPr>
                <a:t> </a:t>
              </a:r>
              <a:r>
                <a:rPr lang="en-US" sz="1200" b="1" dirty="0"/>
                <a:t>for execution time</a:t>
              </a:r>
            </a:p>
          </p:txBody>
        </p:sp>
        <p:grpSp>
          <p:nvGrpSpPr>
            <p:cNvPr id="15" name="קבוצה 14">
              <a:extLst>
                <a:ext uri="{FF2B5EF4-FFF2-40B4-BE49-F238E27FC236}">
                  <a16:creationId xmlns:a16="http://schemas.microsoft.com/office/drawing/2014/main" id="{8674B926-9879-E7D6-1D5A-7372C675BF5F}"/>
                </a:ext>
              </a:extLst>
            </p:cNvPr>
            <p:cNvGrpSpPr/>
            <p:nvPr/>
          </p:nvGrpSpPr>
          <p:grpSpPr>
            <a:xfrm>
              <a:off x="1566617" y="3942157"/>
              <a:ext cx="749087" cy="246063"/>
              <a:chOff x="1165491" y="3944634"/>
              <a:chExt cx="796954" cy="246063"/>
            </a:xfrm>
          </p:grpSpPr>
          <p:sp>
            <p:nvSpPr>
              <p:cNvPr id="8" name="Text Box 32">
                <a:extLst>
                  <a:ext uri="{FF2B5EF4-FFF2-40B4-BE49-F238E27FC236}">
                    <a16:creationId xmlns:a16="http://schemas.microsoft.com/office/drawing/2014/main" id="{6DF3A574-F89F-EE56-6AC3-2897996BB9DE}"/>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2" name="מלבן 1">
                <a:extLst>
                  <a:ext uri="{FF2B5EF4-FFF2-40B4-BE49-F238E27FC236}">
                    <a16:creationId xmlns:a16="http://schemas.microsoft.com/office/drawing/2014/main" id="{ABD36B3B-3EEA-C603-4735-AB747A110B64}"/>
                  </a:ext>
                </a:extLst>
              </p:cNvPr>
              <p:cNvSpPr/>
              <p:nvPr/>
            </p:nvSpPr>
            <p:spPr>
              <a:xfrm>
                <a:off x="1208422" y="3970139"/>
                <a:ext cx="743800" cy="184666"/>
              </a:xfrm>
              <a:prstGeom prst="rect">
                <a:avLst/>
              </a:prstGeom>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16" name="קבוצה 15">
              <a:extLst>
                <a:ext uri="{FF2B5EF4-FFF2-40B4-BE49-F238E27FC236}">
                  <a16:creationId xmlns:a16="http://schemas.microsoft.com/office/drawing/2014/main" id="{5FEE0D7C-CD7B-219A-9CE9-E200193906B0}"/>
                </a:ext>
              </a:extLst>
            </p:cNvPr>
            <p:cNvGrpSpPr/>
            <p:nvPr/>
          </p:nvGrpSpPr>
          <p:grpSpPr>
            <a:xfrm>
              <a:off x="1566617" y="4186410"/>
              <a:ext cx="749087" cy="246063"/>
              <a:chOff x="1165491" y="3944634"/>
              <a:chExt cx="796954" cy="246063"/>
            </a:xfrm>
          </p:grpSpPr>
          <p:sp>
            <p:nvSpPr>
              <p:cNvPr id="17" name="Text Box 32">
                <a:extLst>
                  <a:ext uri="{FF2B5EF4-FFF2-40B4-BE49-F238E27FC236}">
                    <a16:creationId xmlns:a16="http://schemas.microsoft.com/office/drawing/2014/main" id="{23C0AA63-1370-1B7B-2308-A5F6D8749350}"/>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20" name="מלבן 19">
                <a:extLst>
                  <a:ext uri="{FF2B5EF4-FFF2-40B4-BE49-F238E27FC236}">
                    <a16:creationId xmlns:a16="http://schemas.microsoft.com/office/drawing/2014/main" id="{F5E1F9A0-D92D-DF59-DEFA-E03BEAA024FD}"/>
                  </a:ext>
                </a:extLst>
              </p:cNvPr>
              <p:cNvSpPr/>
              <p:nvPr/>
            </p:nvSpPr>
            <p:spPr>
              <a:xfrm>
                <a:off x="1208422" y="3970139"/>
                <a:ext cx="743800" cy="184666"/>
              </a:xfrm>
              <a:prstGeom prst="rect">
                <a:avLst/>
              </a:prstGeom>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21" name="קבוצה 20">
              <a:extLst>
                <a:ext uri="{FF2B5EF4-FFF2-40B4-BE49-F238E27FC236}">
                  <a16:creationId xmlns:a16="http://schemas.microsoft.com/office/drawing/2014/main" id="{C668AD82-AAE2-9407-1B2E-12E3EF523FCD}"/>
                </a:ext>
              </a:extLst>
            </p:cNvPr>
            <p:cNvGrpSpPr/>
            <p:nvPr/>
          </p:nvGrpSpPr>
          <p:grpSpPr>
            <a:xfrm>
              <a:off x="1566617" y="4430662"/>
              <a:ext cx="749087" cy="246063"/>
              <a:chOff x="1165491" y="3944634"/>
              <a:chExt cx="796954" cy="246063"/>
            </a:xfrm>
          </p:grpSpPr>
          <p:sp>
            <p:nvSpPr>
              <p:cNvPr id="22" name="Text Box 32">
                <a:extLst>
                  <a:ext uri="{FF2B5EF4-FFF2-40B4-BE49-F238E27FC236}">
                    <a16:creationId xmlns:a16="http://schemas.microsoft.com/office/drawing/2014/main" id="{728A7A00-E2F8-45F3-7FB6-5693EC22E9B2}"/>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37" name="מלבן 36">
                <a:extLst>
                  <a:ext uri="{FF2B5EF4-FFF2-40B4-BE49-F238E27FC236}">
                    <a16:creationId xmlns:a16="http://schemas.microsoft.com/office/drawing/2014/main" id="{78316935-2FFE-CEDF-AE16-32DA9D6F1536}"/>
                  </a:ext>
                </a:extLst>
              </p:cNvPr>
              <p:cNvSpPr/>
              <p:nvPr/>
            </p:nvSpPr>
            <p:spPr>
              <a:xfrm>
                <a:off x="1208422" y="3970139"/>
                <a:ext cx="743800" cy="184666"/>
              </a:xfrm>
              <a:prstGeom prst="rect">
                <a:avLst/>
              </a:prstGeom>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116" name="קבוצה 115">
              <a:extLst>
                <a:ext uri="{FF2B5EF4-FFF2-40B4-BE49-F238E27FC236}">
                  <a16:creationId xmlns:a16="http://schemas.microsoft.com/office/drawing/2014/main" id="{C6637EEA-DCE8-82AE-2091-13A71FC23F66}"/>
                </a:ext>
              </a:extLst>
            </p:cNvPr>
            <p:cNvGrpSpPr/>
            <p:nvPr/>
          </p:nvGrpSpPr>
          <p:grpSpPr>
            <a:xfrm>
              <a:off x="2327721" y="3718773"/>
              <a:ext cx="744431" cy="227012"/>
              <a:chOff x="1749570" y="3718773"/>
              <a:chExt cx="744431" cy="227012"/>
            </a:xfrm>
          </p:grpSpPr>
          <p:sp>
            <p:nvSpPr>
              <p:cNvPr id="40" name="Text Box 33">
                <a:extLst>
                  <a:ext uri="{FF2B5EF4-FFF2-40B4-BE49-F238E27FC236}">
                    <a16:creationId xmlns:a16="http://schemas.microsoft.com/office/drawing/2014/main" id="{648F85AF-EFD6-3AD9-065D-71E6E32DE236}"/>
                  </a:ext>
                </a:extLst>
              </p:cNvPr>
              <p:cNvSpPr txBox="1">
                <a:spLocks noChangeArrowheads="1"/>
              </p:cNvSpPr>
              <p:nvPr/>
            </p:nvSpPr>
            <p:spPr bwMode="auto">
              <a:xfrm>
                <a:off x="1749570" y="3718773"/>
                <a:ext cx="744431" cy="227012"/>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1" rtl="1"/>
                <a:r>
                  <a:rPr kumimoji="0" lang="en-US" sz="1100" i="0" u="none" strike="noStrike" cap="none" normalizeH="0" baseline="0" dirty="0" err="1">
                    <a:ln>
                      <a:noFill/>
                    </a:ln>
                    <a:solidFill>
                      <a:schemeClr val="tx1"/>
                    </a:solidFill>
                    <a:effectLst/>
                    <a:latin typeface="Arial" pitchFamily="34" charset="0"/>
                    <a:ea typeface="Arial" pitchFamily="34" charset="0"/>
                    <a:cs typeface="Arial" pitchFamily="34" charset="0"/>
                  </a:rPr>
                  <a:t>Ht</a:t>
                </a:r>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41" name="מלבן 40">
                <a:extLst>
                  <a:ext uri="{FF2B5EF4-FFF2-40B4-BE49-F238E27FC236}">
                    <a16:creationId xmlns:a16="http://schemas.microsoft.com/office/drawing/2014/main" id="{8D8E2267-D574-A305-8666-3F4172672C41}"/>
                  </a:ext>
                </a:extLst>
              </p:cNvPr>
              <p:cNvSpPr/>
              <p:nvPr/>
            </p:nvSpPr>
            <p:spPr>
              <a:xfrm>
                <a:off x="2082741" y="3746777"/>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42" name="קבוצה 41">
              <a:extLst>
                <a:ext uri="{FF2B5EF4-FFF2-40B4-BE49-F238E27FC236}">
                  <a16:creationId xmlns:a16="http://schemas.microsoft.com/office/drawing/2014/main" id="{FDE27BCB-D38A-CEF8-BE21-ED1213568B94}"/>
                </a:ext>
              </a:extLst>
            </p:cNvPr>
            <p:cNvGrpSpPr/>
            <p:nvPr/>
          </p:nvGrpSpPr>
          <p:grpSpPr>
            <a:xfrm>
              <a:off x="2327721" y="3944793"/>
              <a:ext cx="755998" cy="257247"/>
              <a:chOff x="1165358" y="3944634"/>
              <a:chExt cx="804309" cy="257247"/>
            </a:xfrm>
          </p:grpSpPr>
          <p:sp>
            <p:nvSpPr>
              <p:cNvPr id="56" name="Text Box 32">
                <a:extLst>
                  <a:ext uri="{FF2B5EF4-FFF2-40B4-BE49-F238E27FC236}">
                    <a16:creationId xmlns:a16="http://schemas.microsoft.com/office/drawing/2014/main" id="{D414C324-9A51-D9AE-935F-6B7B667170C1}"/>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57" name="מלבן 56">
                <a:extLst>
                  <a:ext uri="{FF2B5EF4-FFF2-40B4-BE49-F238E27FC236}">
                    <a16:creationId xmlns:a16="http://schemas.microsoft.com/office/drawing/2014/main" id="{6F3EA366-2D59-D545-DBB8-3BA631691110}"/>
                  </a:ext>
                </a:extLst>
              </p:cNvPr>
              <p:cNvSpPr/>
              <p:nvPr/>
            </p:nvSpPr>
            <p:spPr>
              <a:xfrm>
                <a:off x="1165358" y="3949881"/>
                <a:ext cx="804309" cy="252000"/>
              </a:xfrm>
              <a:prstGeom prst="rect">
                <a:avLst/>
              </a:prstGeom>
              <a:solidFill>
                <a:srgbClr val="92D050"/>
              </a:solidFill>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46" name="קבוצה 45">
              <a:extLst>
                <a:ext uri="{FF2B5EF4-FFF2-40B4-BE49-F238E27FC236}">
                  <a16:creationId xmlns:a16="http://schemas.microsoft.com/office/drawing/2014/main" id="{5595A1AD-2446-AD3C-68A8-F0761FB4EBC2}"/>
                </a:ext>
              </a:extLst>
            </p:cNvPr>
            <p:cNvGrpSpPr/>
            <p:nvPr/>
          </p:nvGrpSpPr>
          <p:grpSpPr>
            <a:xfrm>
              <a:off x="2327721" y="4188995"/>
              <a:ext cx="749087" cy="246063"/>
              <a:chOff x="1165491" y="3944634"/>
              <a:chExt cx="796954" cy="246063"/>
            </a:xfrm>
          </p:grpSpPr>
          <p:sp>
            <p:nvSpPr>
              <p:cNvPr id="52" name="Text Box 32">
                <a:extLst>
                  <a:ext uri="{FF2B5EF4-FFF2-40B4-BE49-F238E27FC236}">
                    <a16:creationId xmlns:a16="http://schemas.microsoft.com/office/drawing/2014/main" id="{18957B37-E405-8330-82AA-5A9334928E9C}"/>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55" name="מלבן 54">
                <a:extLst>
                  <a:ext uri="{FF2B5EF4-FFF2-40B4-BE49-F238E27FC236}">
                    <a16:creationId xmlns:a16="http://schemas.microsoft.com/office/drawing/2014/main" id="{14D3B5CB-20CA-2600-C583-CFFABAC20D82}"/>
                  </a:ext>
                </a:extLst>
              </p:cNvPr>
              <p:cNvSpPr/>
              <p:nvPr/>
            </p:nvSpPr>
            <p:spPr>
              <a:xfrm>
                <a:off x="1208422" y="3970139"/>
                <a:ext cx="743800" cy="184666"/>
              </a:xfrm>
              <a:prstGeom prst="rect">
                <a:avLst/>
              </a:prstGeom>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47" name="קבוצה 46">
              <a:extLst>
                <a:ext uri="{FF2B5EF4-FFF2-40B4-BE49-F238E27FC236}">
                  <a16:creationId xmlns:a16="http://schemas.microsoft.com/office/drawing/2014/main" id="{3B8C9B4D-6E90-4DBF-DC8A-84EB41010DFC}"/>
                </a:ext>
              </a:extLst>
            </p:cNvPr>
            <p:cNvGrpSpPr/>
            <p:nvPr/>
          </p:nvGrpSpPr>
          <p:grpSpPr>
            <a:xfrm>
              <a:off x="2327721" y="4430662"/>
              <a:ext cx="749087" cy="246063"/>
              <a:chOff x="1165491" y="3944634"/>
              <a:chExt cx="796954" cy="246063"/>
            </a:xfrm>
          </p:grpSpPr>
          <p:sp>
            <p:nvSpPr>
              <p:cNvPr id="48" name="Text Box 32">
                <a:extLst>
                  <a:ext uri="{FF2B5EF4-FFF2-40B4-BE49-F238E27FC236}">
                    <a16:creationId xmlns:a16="http://schemas.microsoft.com/office/drawing/2014/main" id="{3F9847E9-2F84-8A71-0B2E-C6C1085CF864}"/>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49" name="מלבן 48">
                <a:extLst>
                  <a:ext uri="{FF2B5EF4-FFF2-40B4-BE49-F238E27FC236}">
                    <a16:creationId xmlns:a16="http://schemas.microsoft.com/office/drawing/2014/main" id="{AD02C529-08C2-4017-5E63-7DFFBE4B7B1C}"/>
                  </a:ext>
                </a:extLst>
              </p:cNvPr>
              <p:cNvSpPr/>
              <p:nvPr/>
            </p:nvSpPr>
            <p:spPr>
              <a:xfrm>
                <a:off x="1208422" y="3970139"/>
                <a:ext cx="743800" cy="184666"/>
              </a:xfrm>
              <a:prstGeom prst="rect">
                <a:avLst/>
              </a:prstGeom>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61" name="קבוצה 60">
              <a:extLst>
                <a:ext uri="{FF2B5EF4-FFF2-40B4-BE49-F238E27FC236}">
                  <a16:creationId xmlns:a16="http://schemas.microsoft.com/office/drawing/2014/main" id="{8A96CAA7-8BAE-F062-B3A7-73C0D6DD065D}"/>
                </a:ext>
              </a:extLst>
            </p:cNvPr>
            <p:cNvGrpSpPr/>
            <p:nvPr/>
          </p:nvGrpSpPr>
          <p:grpSpPr>
            <a:xfrm>
              <a:off x="3077926" y="3933633"/>
              <a:ext cx="749087" cy="246063"/>
              <a:chOff x="1165491" y="3944634"/>
              <a:chExt cx="796954" cy="246063"/>
            </a:xfrm>
          </p:grpSpPr>
          <p:sp>
            <p:nvSpPr>
              <p:cNvPr id="70" name="Text Box 32">
                <a:extLst>
                  <a:ext uri="{FF2B5EF4-FFF2-40B4-BE49-F238E27FC236}">
                    <a16:creationId xmlns:a16="http://schemas.microsoft.com/office/drawing/2014/main" id="{8CADAA0A-3207-A673-8996-9952086F1A77}"/>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79" name="מלבן 78">
                <a:extLst>
                  <a:ext uri="{FF2B5EF4-FFF2-40B4-BE49-F238E27FC236}">
                    <a16:creationId xmlns:a16="http://schemas.microsoft.com/office/drawing/2014/main" id="{44702C1F-C0A8-FFDF-5B14-3E109F1A45FC}"/>
                  </a:ext>
                </a:extLst>
              </p:cNvPr>
              <p:cNvSpPr/>
              <p:nvPr/>
            </p:nvSpPr>
            <p:spPr>
              <a:xfrm>
                <a:off x="1208422" y="3970139"/>
                <a:ext cx="743800" cy="184666"/>
              </a:xfrm>
              <a:prstGeom prst="rect">
                <a:avLst/>
              </a:prstGeom>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63" name="קבוצה 62">
              <a:extLst>
                <a:ext uri="{FF2B5EF4-FFF2-40B4-BE49-F238E27FC236}">
                  <a16:creationId xmlns:a16="http://schemas.microsoft.com/office/drawing/2014/main" id="{587D4AAA-FAF3-CA30-C839-AD0479D57E6B}"/>
                </a:ext>
              </a:extLst>
            </p:cNvPr>
            <p:cNvGrpSpPr/>
            <p:nvPr/>
          </p:nvGrpSpPr>
          <p:grpSpPr>
            <a:xfrm>
              <a:off x="3082518" y="4430662"/>
              <a:ext cx="749087" cy="246063"/>
              <a:chOff x="1165491" y="3944634"/>
              <a:chExt cx="796954" cy="246063"/>
            </a:xfrm>
          </p:grpSpPr>
          <p:sp>
            <p:nvSpPr>
              <p:cNvPr id="66" name="Text Box 32">
                <a:extLst>
                  <a:ext uri="{FF2B5EF4-FFF2-40B4-BE49-F238E27FC236}">
                    <a16:creationId xmlns:a16="http://schemas.microsoft.com/office/drawing/2014/main" id="{D15F9B0B-85AA-97BF-B774-9F565005734C}"/>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67" name="מלבן 66">
                <a:extLst>
                  <a:ext uri="{FF2B5EF4-FFF2-40B4-BE49-F238E27FC236}">
                    <a16:creationId xmlns:a16="http://schemas.microsoft.com/office/drawing/2014/main" id="{6F00DE10-3817-EFBE-EDC2-3517DDE146C7}"/>
                  </a:ext>
                </a:extLst>
              </p:cNvPr>
              <p:cNvSpPr/>
              <p:nvPr/>
            </p:nvSpPr>
            <p:spPr>
              <a:xfrm>
                <a:off x="1208422" y="3970139"/>
                <a:ext cx="743800" cy="184666"/>
              </a:xfrm>
              <a:prstGeom prst="rect">
                <a:avLst/>
              </a:prstGeom>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83" name="קבוצה 82">
              <a:extLst>
                <a:ext uri="{FF2B5EF4-FFF2-40B4-BE49-F238E27FC236}">
                  <a16:creationId xmlns:a16="http://schemas.microsoft.com/office/drawing/2014/main" id="{211F13A9-F4A7-904C-F97A-9E02F564DC99}"/>
                </a:ext>
              </a:extLst>
            </p:cNvPr>
            <p:cNvGrpSpPr/>
            <p:nvPr/>
          </p:nvGrpSpPr>
          <p:grpSpPr>
            <a:xfrm>
              <a:off x="3850301" y="3955824"/>
              <a:ext cx="749087" cy="246063"/>
              <a:chOff x="1165491" y="3944634"/>
              <a:chExt cx="796954" cy="246063"/>
            </a:xfrm>
          </p:grpSpPr>
          <p:sp>
            <p:nvSpPr>
              <p:cNvPr id="90" name="Text Box 32">
                <a:extLst>
                  <a:ext uri="{FF2B5EF4-FFF2-40B4-BE49-F238E27FC236}">
                    <a16:creationId xmlns:a16="http://schemas.microsoft.com/office/drawing/2014/main" id="{BC2CB9DF-98C4-4C48-5980-F47D38C1DBD0}"/>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91" name="מלבן 90">
                <a:extLst>
                  <a:ext uri="{FF2B5EF4-FFF2-40B4-BE49-F238E27FC236}">
                    <a16:creationId xmlns:a16="http://schemas.microsoft.com/office/drawing/2014/main" id="{6BDFB6D4-59EE-8797-E5C1-8804E3C62400}"/>
                  </a:ext>
                </a:extLst>
              </p:cNvPr>
              <p:cNvSpPr/>
              <p:nvPr/>
            </p:nvSpPr>
            <p:spPr>
              <a:xfrm>
                <a:off x="1208422" y="3970139"/>
                <a:ext cx="743800" cy="184666"/>
              </a:xfrm>
              <a:prstGeom prst="rect">
                <a:avLst/>
              </a:prstGeom>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84" name="קבוצה 83">
              <a:extLst>
                <a:ext uri="{FF2B5EF4-FFF2-40B4-BE49-F238E27FC236}">
                  <a16:creationId xmlns:a16="http://schemas.microsoft.com/office/drawing/2014/main" id="{5BECD772-BE18-81A9-9F45-48AACF6F75AF}"/>
                </a:ext>
              </a:extLst>
            </p:cNvPr>
            <p:cNvGrpSpPr/>
            <p:nvPr/>
          </p:nvGrpSpPr>
          <p:grpSpPr>
            <a:xfrm>
              <a:off x="3850301" y="4184599"/>
              <a:ext cx="749087" cy="246063"/>
              <a:chOff x="1165491" y="3944634"/>
              <a:chExt cx="796954" cy="246063"/>
            </a:xfrm>
          </p:grpSpPr>
          <p:sp>
            <p:nvSpPr>
              <p:cNvPr id="88" name="Text Box 32">
                <a:extLst>
                  <a:ext uri="{FF2B5EF4-FFF2-40B4-BE49-F238E27FC236}">
                    <a16:creationId xmlns:a16="http://schemas.microsoft.com/office/drawing/2014/main" id="{1E85887C-0C63-D64F-9C81-BBA325086565}"/>
                  </a:ext>
                </a:extLst>
              </p:cNvPr>
              <p:cNvSpPr txBox="1">
                <a:spLocks noChangeArrowheads="1"/>
              </p:cNvSpPr>
              <p:nvPr/>
            </p:nvSpPr>
            <p:spPr bwMode="auto">
              <a:xfrm>
                <a:off x="1165491" y="3944634"/>
                <a:ext cx="796954" cy="246063"/>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a:ln>
                    <a:noFill/>
                  </a:ln>
                  <a:solidFill>
                    <a:schemeClr val="tx1"/>
                  </a:solidFill>
                  <a:effectLst/>
                  <a:latin typeface="Arial" pitchFamily="34" charset="0"/>
                  <a:cs typeface="Arial" pitchFamily="34" charset="0"/>
                </a:endParaRPr>
              </a:p>
            </p:txBody>
          </p:sp>
          <p:sp>
            <p:nvSpPr>
              <p:cNvPr id="89" name="מלבן 88">
                <a:extLst>
                  <a:ext uri="{FF2B5EF4-FFF2-40B4-BE49-F238E27FC236}">
                    <a16:creationId xmlns:a16="http://schemas.microsoft.com/office/drawing/2014/main" id="{8479C6A3-3671-8FAC-2042-56D80F3E9A23}"/>
                  </a:ext>
                </a:extLst>
              </p:cNvPr>
              <p:cNvSpPr/>
              <p:nvPr/>
            </p:nvSpPr>
            <p:spPr>
              <a:xfrm>
                <a:off x="1208422" y="3970139"/>
                <a:ext cx="743800" cy="184666"/>
              </a:xfrm>
              <a:prstGeom prst="rect">
                <a:avLst/>
              </a:prstGeom>
            </p:spPr>
            <p:txBody>
              <a:bodyPr wrap="square" lIns="0" tIns="0" rIns="0" bIns="0">
                <a:spAutoFit/>
              </a:bodyPr>
              <a:lstStyle/>
              <a:p>
                <a:r>
                  <a:rPr lang="en-US" sz="1200" dirty="0" err="1">
                    <a:latin typeface="Arial" pitchFamily="34" charset="0"/>
                    <a:ea typeface="Arial" pitchFamily="34" charset="0"/>
                    <a:cs typeface="Arial" pitchFamily="34" charset="0"/>
                  </a:rPr>
                  <a:t>Ht</a:t>
                </a:r>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grpSp>
        <p:grpSp>
          <p:nvGrpSpPr>
            <p:cNvPr id="107" name="קבוצה 106">
              <a:extLst>
                <a:ext uri="{FF2B5EF4-FFF2-40B4-BE49-F238E27FC236}">
                  <a16:creationId xmlns:a16="http://schemas.microsoft.com/office/drawing/2014/main" id="{5BCFE906-4F57-BB91-C0E8-EFB084A3E60E}"/>
                </a:ext>
              </a:extLst>
            </p:cNvPr>
            <p:cNvGrpSpPr/>
            <p:nvPr/>
          </p:nvGrpSpPr>
          <p:grpSpPr>
            <a:xfrm>
              <a:off x="1566617" y="3716955"/>
              <a:ext cx="744431" cy="227012"/>
              <a:chOff x="991089" y="3716955"/>
              <a:chExt cx="744431" cy="227012"/>
            </a:xfrm>
          </p:grpSpPr>
          <p:sp>
            <p:nvSpPr>
              <p:cNvPr id="59" name="Text Box 33">
                <a:extLst>
                  <a:ext uri="{FF2B5EF4-FFF2-40B4-BE49-F238E27FC236}">
                    <a16:creationId xmlns:a16="http://schemas.microsoft.com/office/drawing/2014/main" id="{F723FEBD-F165-DBF6-948A-7BFC3D7AE7E8}"/>
                  </a:ext>
                </a:extLst>
              </p:cNvPr>
              <p:cNvSpPr txBox="1">
                <a:spLocks noChangeArrowheads="1"/>
              </p:cNvSpPr>
              <p:nvPr/>
            </p:nvSpPr>
            <p:spPr bwMode="auto">
              <a:xfrm>
                <a:off x="991089" y="3716955"/>
                <a:ext cx="744431" cy="22701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2"/>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71" name="מלבן 70"/>
              <p:cNvSpPr/>
              <p:nvPr/>
            </p:nvSpPr>
            <p:spPr>
              <a:xfrm>
                <a:off x="1321513" y="3746777"/>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sp>
            <p:nvSpPr>
              <p:cNvPr id="106" name="מלבן 105">
                <a:extLst>
                  <a:ext uri="{FF2B5EF4-FFF2-40B4-BE49-F238E27FC236}">
                    <a16:creationId xmlns:a16="http://schemas.microsoft.com/office/drawing/2014/main" id="{30E4234B-3271-4438-F625-B68217BD3880}"/>
                  </a:ext>
                </a:extLst>
              </p:cNvPr>
              <p:cNvSpPr/>
              <p:nvPr/>
            </p:nvSpPr>
            <p:spPr>
              <a:xfrm>
                <a:off x="992560" y="3752554"/>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a:t>
                </a:r>
                <a:r>
                  <a:rPr lang="en-US" sz="1200" dirty="0" err="1">
                    <a:latin typeface="Arial" pitchFamily="34" charset="0"/>
                    <a:ea typeface="Arial" pitchFamily="34" charset="0"/>
                    <a:cs typeface="Arial" pitchFamily="34" charset="0"/>
                  </a:rPr>
                  <a:t>Ht</a:t>
                </a:r>
                <a:endParaRPr lang="en-US" sz="1200" dirty="0"/>
              </a:p>
            </p:txBody>
          </p:sp>
        </p:grpSp>
        <p:grpSp>
          <p:nvGrpSpPr>
            <p:cNvPr id="108" name="קבוצה 107">
              <a:extLst>
                <a:ext uri="{FF2B5EF4-FFF2-40B4-BE49-F238E27FC236}">
                  <a16:creationId xmlns:a16="http://schemas.microsoft.com/office/drawing/2014/main" id="{95A9DEBE-9622-38AB-1CCC-188FFAC30680}"/>
                </a:ext>
              </a:extLst>
            </p:cNvPr>
            <p:cNvGrpSpPr/>
            <p:nvPr/>
          </p:nvGrpSpPr>
          <p:grpSpPr>
            <a:xfrm>
              <a:off x="3084845" y="4188220"/>
              <a:ext cx="744431" cy="227012"/>
              <a:chOff x="991089" y="3716955"/>
              <a:chExt cx="744431" cy="227012"/>
            </a:xfrm>
          </p:grpSpPr>
          <p:sp>
            <p:nvSpPr>
              <p:cNvPr id="109" name="Text Box 33">
                <a:extLst>
                  <a:ext uri="{FF2B5EF4-FFF2-40B4-BE49-F238E27FC236}">
                    <a16:creationId xmlns:a16="http://schemas.microsoft.com/office/drawing/2014/main" id="{382AED83-FEA3-71F6-1861-2276E0224BA8}"/>
                  </a:ext>
                </a:extLst>
              </p:cNvPr>
              <p:cNvSpPr txBox="1">
                <a:spLocks noChangeArrowheads="1"/>
              </p:cNvSpPr>
              <p:nvPr/>
            </p:nvSpPr>
            <p:spPr bwMode="auto">
              <a:xfrm>
                <a:off x="991089" y="3716955"/>
                <a:ext cx="744431" cy="22701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2"/>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110" name="מלבן 109">
                <a:extLst>
                  <a:ext uri="{FF2B5EF4-FFF2-40B4-BE49-F238E27FC236}">
                    <a16:creationId xmlns:a16="http://schemas.microsoft.com/office/drawing/2014/main" id="{A1D225DA-6B28-9A0C-0256-2E4DDF4CAFC8}"/>
                  </a:ext>
                </a:extLst>
              </p:cNvPr>
              <p:cNvSpPr/>
              <p:nvPr/>
            </p:nvSpPr>
            <p:spPr>
              <a:xfrm>
                <a:off x="1321513" y="3746777"/>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sp>
            <p:nvSpPr>
              <p:cNvPr id="111" name="מלבן 110">
                <a:extLst>
                  <a:ext uri="{FF2B5EF4-FFF2-40B4-BE49-F238E27FC236}">
                    <a16:creationId xmlns:a16="http://schemas.microsoft.com/office/drawing/2014/main" id="{974DC249-68D3-6368-15B2-A738D3E12870}"/>
                  </a:ext>
                </a:extLst>
              </p:cNvPr>
              <p:cNvSpPr/>
              <p:nvPr/>
            </p:nvSpPr>
            <p:spPr>
              <a:xfrm>
                <a:off x="992560" y="3752554"/>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a:t>
                </a:r>
                <a:r>
                  <a:rPr lang="en-US" sz="1200" dirty="0" err="1">
                    <a:latin typeface="Arial" pitchFamily="34" charset="0"/>
                    <a:ea typeface="Arial" pitchFamily="34" charset="0"/>
                    <a:cs typeface="Arial" pitchFamily="34" charset="0"/>
                  </a:rPr>
                  <a:t>Ht</a:t>
                </a:r>
                <a:endParaRPr lang="en-US" sz="1200" dirty="0"/>
              </a:p>
            </p:txBody>
          </p:sp>
        </p:grpSp>
        <p:grpSp>
          <p:nvGrpSpPr>
            <p:cNvPr id="127" name="קבוצה 126">
              <a:extLst>
                <a:ext uri="{FF2B5EF4-FFF2-40B4-BE49-F238E27FC236}">
                  <a16:creationId xmlns:a16="http://schemas.microsoft.com/office/drawing/2014/main" id="{A32CB96D-D82C-CB46-4E34-EA23552F2EF6}"/>
                </a:ext>
              </a:extLst>
            </p:cNvPr>
            <p:cNvGrpSpPr/>
            <p:nvPr/>
          </p:nvGrpSpPr>
          <p:grpSpPr>
            <a:xfrm>
              <a:off x="3848862" y="4445718"/>
              <a:ext cx="744431" cy="227012"/>
              <a:chOff x="3270587" y="4445718"/>
              <a:chExt cx="744431" cy="227012"/>
            </a:xfrm>
          </p:grpSpPr>
          <p:sp>
            <p:nvSpPr>
              <p:cNvPr id="113" name="Text Box 33">
                <a:extLst>
                  <a:ext uri="{FF2B5EF4-FFF2-40B4-BE49-F238E27FC236}">
                    <a16:creationId xmlns:a16="http://schemas.microsoft.com/office/drawing/2014/main" id="{5E6A8AC8-E728-9CDF-6709-40D3B2B01AFE}"/>
                  </a:ext>
                </a:extLst>
              </p:cNvPr>
              <p:cNvSpPr txBox="1">
                <a:spLocks noChangeArrowheads="1"/>
              </p:cNvSpPr>
              <p:nvPr/>
            </p:nvSpPr>
            <p:spPr bwMode="auto">
              <a:xfrm>
                <a:off x="3270587" y="4445718"/>
                <a:ext cx="744431" cy="22701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2"/>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114" name="מלבן 113">
                <a:extLst>
                  <a:ext uri="{FF2B5EF4-FFF2-40B4-BE49-F238E27FC236}">
                    <a16:creationId xmlns:a16="http://schemas.microsoft.com/office/drawing/2014/main" id="{D03F062E-FB18-E848-8B9F-8B24D02127FF}"/>
                  </a:ext>
                </a:extLst>
              </p:cNvPr>
              <p:cNvSpPr/>
              <p:nvPr/>
            </p:nvSpPr>
            <p:spPr>
              <a:xfrm>
                <a:off x="3594319" y="4471334"/>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sp>
            <p:nvSpPr>
              <p:cNvPr id="115" name="מלבן 114">
                <a:extLst>
                  <a:ext uri="{FF2B5EF4-FFF2-40B4-BE49-F238E27FC236}">
                    <a16:creationId xmlns:a16="http://schemas.microsoft.com/office/drawing/2014/main" id="{372CF576-4233-CFE0-9BB9-3DD755DD2F4B}"/>
                  </a:ext>
                </a:extLst>
              </p:cNvPr>
              <p:cNvSpPr/>
              <p:nvPr/>
            </p:nvSpPr>
            <p:spPr>
              <a:xfrm>
                <a:off x="3328765" y="4487136"/>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a:t>
                </a:r>
                <a:r>
                  <a:rPr lang="en-US" sz="1200" dirty="0" err="1">
                    <a:latin typeface="Arial" pitchFamily="34" charset="0"/>
                    <a:ea typeface="Arial" pitchFamily="34" charset="0"/>
                    <a:cs typeface="Arial" pitchFamily="34" charset="0"/>
                  </a:rPr>
                  <a:t>Ht</a:t>
                </a:r>
                <a:endParaRPr lang="en-US" sz="1200" dirty="0"/>
              </a:p>
            </p:txBody>
          </p:sp>
        </p:grpSp>
        <p:grpSp>
          <p:nvGrpSpPr>
            <p:cNvPr id="121" name="קבוצה 120">
              <a:extLst>
                <a:ext uri="{FF2B5EF4-FFF2-40B4-BE49-F238E27FC236}">
                  <a16:creationId xmlns:a16="http://schemas.microsoft.com/office/drawing/2014/main" id="{A5EE901B-B8A4-CF04-EAAF-060D34D659A5}"/>
                </a:ext>
              </a:extLst>
            </p:cNvPr>
            <p:cNvGrpSpPr/>
            <p:nvPr/>
          </p:nvGrpSpPr>
          <p:grpSpPr>
            <a:xfrm>
              <a:off x="3082518" y="3713902"/>
              <a:ext cx="744750" cy="233117"/>
              <a:chOff x="56776" y="4048121"/>
              <a:chExt cx="744750" cy="233117"/>
            </a:xfrm>
          </p:grpSpPr>
          <p:sp>
            <p:nvSpPr>
              <p:cNvPr id="118" name="Text Box 33">
                <a:extLst>
                  <a:ext uri="{FF2B5EF4-FFF2-40B4-BE49-F238E27FC236}">
                    <a16:creationId xmlns:a16="http://schemas.microsoft.com/office/drawing/2014/main" id="{420B49B4-3A8A-078B-E89F-5A54A86BDF8D}"/>
                  </a:ext>
                </a:extLst>
              </p:cNvPr>
              <p:cNvSpPr txBox="1">
                <a:spLocks noChangeArrowheads="1"/>
              </p:cNvSpPr>
              <p:nvPr/>
            </p:nvSpPr>
            <p:spPr bwMode="auto">
              <a:xfrm>
                <a:off x="57095" y="4054226"/>
                <a:ext cx="744431" cy="227012"/>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1" rtl="1"/>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119" name="מלבן 118">
                <a:extLst>
                  <a:ext uri="{FF2B5EF4-FFF2-40B4-BE49-F238E27FC236}">
                    <a16:creationId xmlns:a16="http://schemas.microsoft.com/office/drawing/2014/main" id="{C3DDFC49-E506-7C49-1087-8EF877C24F24}"/>
                  </a:ext>
                </a:extLst>
              </p:cNvPr>
              <p:cNvSpPr/>
              <p:nvPr/>
            </p:nvSpPr>
            <p:spPr>
              <a:xfrm>
                <a:off x="329160" y="4048121"/>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sp>
            <p:nvSpPr>
              <p:cNvPr id="120" name="מלבן 119">
                <a:extLst>
                  <a:ext uri="{FF2B5EF4-FFF2-40B4-BE49-F238E27FC236}">
                    <a16:creationId xmlns:a16="http://schemas.microsoft.com/office/drawing/2014/main" id="{D6F21570-E509-6CAF-EA4B-DABE30C62432}"/>
                  </a:ext>
                </a:extLst>
              </p:cNvPr>
              <p:cNvSpPr/>
              <p:nvPr/>
            </p:nvSpPr>
            <p:spPr>
              <a:xfrm>
                <a:off x="56776" y="4054226"/>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a:t>
                </a:r>
                <a:r>
                  <a:rPr lang="en-US" sz="1200" dirty="0" err="1">
                    <a:latin typeface="Arial" pitchFamily="34" charset="0"/>
                    <a:ea typeface="Arial" pitchFamily="34" charset="0"/>
                    <a:cs typeface="Arial" pitchFamily="34" charset="0"/>
                  </a:rPr>
                  <a:t>Ht</a:t>
                </a:r>
                <a:endParaRPr lang="en-US" sz="1200" dirty="0"/>
              </a:p>
            </p:txBody>
          </p:sp>
        </p:grpSp>
        <p:grpSp>
          <p:nvGrpSpPr>
            <p:cNvPr id="126" name="קבוצה 125">
              <a:extLst>
                <a:ext uri="{FF2B5EF4-FFF2-40B4-BE49-F238E27FC236}">
                  <a16:creationId xmlns:a16="http://schemas.microsoft.com/office/drawing/2014/main" id="{6F61FAA6-6B57-E2A9-EC41-6122059E0D39}"/>
                </a:ext>
              </a:extLst>
            </p:cNvPr>
            <p:cNvGrpSpPr/>
            <p:nvPr/>
          </p:nvGrpSpPr>
          <p:grpSpPr>
            <a:xfrm>
              <a:off x="3842814" y="3713902"/>
              <a:ext cx="744431" cy="234576"/>
              <a:chOff x="3152800" y="4001869"/>
              <a:chExt cx="744431" cy="234576"/>
            </a:xfrm>
          </p:grpSpPr>
          <p:sp>
            <p:nvSpPr>
              <p:cNvPr id="123" name="Text Box 33">
                <a:extLst>
                  <a:ext uri="{FF2B5EF4-FFF2-40B4-BE49-F238E27FC236}">
                    <a16:creationId xmlns:a16="http://schemas.microsoft.com/office/drawing/2014/main" id="{5E1935B8-ECBB-90D6-B1A8-01AFB9F2F258}"/>
                  </a:ext>
                </a:extLst>
              </p:cNvPr>
              <p:cNvSpPr txBox="1">
                <a:spLocks noChangeArrowheads="1"/>
              </p:cNvSpPr>
              <p:nvPr/>
            </p:nvSpPr>
            <p:spPr bwMode="auto">
              <a:xfrm>
                <a:off x="3152800" y="4009433"/>
                <a:ext cx="744431" cy="227012"/>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1" rtl="1"/>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124" name="מלבן 123">
                <a:extLst>
                  <a:ext uri="{FF2B5EF4-FFF2-40B4-BE49-F238E27FC236}">
                    <a16:creationId xmlns:a16="http://schemas.microsoft.com/office/drawing/2014/main" id="{73E34212-1AF5-692A-B505-2FFBBED576F2}"/>
                  </a:ext>
                </a:extLst>
              </p:cNvPr>
              <p:cNvSpPr/>
              <p:nvPr/>
            </p:nvSpPr>
            <p:spPr>
              <a:xfrm>
                <a:off x="3471279" y="4001869"/>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sp>
            <p:nvSpPr>
              <p:cNvPr id="125" name="מלבן 124">
                <a:extLst>
                  <a:ext uri="{FF2B5EF4-FFF2-40B4-BE49-F238E27FC236}">
                    <a16:creationId xmlns:a16="http://schemas.microsoft.com/office/drawing/2014/main" id="{1173426A-C5A7-F493-053A-B7EC7DA8AF24}"/>
                  </a:ext>
                </a:extLst>
              </p:cNvPr>
              <p:cNvSpPr/>
              <p:nvPr/>
            </p:nvSpPr>
            <p:spPr>
              <a:xfrm>
                <a:off x="3152800" y="4005191"/>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a:t>
                </a:r>
                <a:r>
                  <a:rPr lang="en-US" sz="1200" dirty="0" err="1">
                    <a:latin typeface="Arial" pitchFamily="34" charset="0"/>
                    <a:ea typeface="Arial" pitchFamily="34" charset="0"/>
                    <a:cs typeface="Arial" pitchFamily="34" charset="0"/>
                  </a:rPr>
                  <a:t>Ht</a:t>
                </a:r>
                <a:endParaRPr lang="en-US" sz="1200" dirty="0"/>
              </a:p>
            </p:txBody>
          </p:sp>
        </p:grpSp>
        <p:grpSp>
          <p:nvGrpSpPr>
            <p:cNvPr id="137" name="קבוצה 136"/>
            <p:cNvGrpSpPr/>
            <p:nvPr/>
          </p:nvGrpSpPr>
          <p:grpSpPr>
            <a:xfrm>
              <a:off x="6251355" y="3717032"/>
              <a:ext cx="744464" cy="959344"/>
              <a:chOff x="6944840" y="3717032"/>
              <a:chExt cx="744464" cy="959344"/>
            </a:xfrm>
          </p:grpSpPr>
          <p:grpSp>
            <p:nvGrpSpPr>
              <p:cNvPr id="102" name="קבוצה 101">
                <a:extLst>
                  <a:ext uri="{FF2B5EF4-FFF2-40B4-BE49-F238E27FC236}">
                    <a16:creationId xmlns:a16="http://schemas.microsoft.com/office/drawing/2014/main" id="{5BCFE906-4F57-BB91-C0E8-EFB084A3E60E}"/>
                  </a:ext>
                </a:extLst>
              </p:cNvPr>
              <p:cNvGrpSpPr/>
              <p:nvPr/>
            </p:nvGrpSpPr>
            <p:grpSpPr>
              <a:xfrm>
                <a:off x="6944873" y="3717032"/>
                <a:ext cx="744431" cy="227012"/>
                <a:chOff x="991089" y="3716955"/>
                <a:chExt cx="744431" cy="227012"/>
              </a:xfrm>
            </p:grpSpPr>
            <p:sp>
              <p:nvSpPr>
                <p:cNvPr id="103" name="Text Box 33">
                  <a:extLst>
                    <a:ext uri="{FF2B5EF4-FFF2-40B4-BE49-F238E27FC236}">
                      <a16:creationId xmlns:a16="http://schemas.microsoft.com/office/drawing/2014/main" id="{F723FEBD-F165-DBF6-948A-7BFC3D7AE7E8}"/>
                    </a:ext>
                  </a:extLst>
                </p:cNvPr>
                <p:cNvSpPr txBox="1">
                  <a:spLocks noChangeArrowheads="1"/>
                </p:cNvSpPr>
                <p:nvPr/>
              </p:nvSpPr>
              <p:spPr bwMode="auto">
                <a:xfrm>
                  <a:off x="991089" y="3716955"/>
                  <a:ext cx="744431" cy="22701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2"/>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104" name="מלבן 103"/>
                <p:cNvSpPr/>
                <p:nvPr/>
              </p:nvSpPr>
              <p:spPr>
                <a:xfrm>
                  <a:off x="1321513" y="3746777"/>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sp>
              <p:nvSpPr>
                <p:cNvPr id="105" name="מלבן 104">
                  <a:extLst>
                    <a:ext uri="{FF2B5EF4-FFF2-40B4-BE49-F238E27FC236}">
                      <a16:creationId xmlns:a16="http://schemas.microsoft.com/office/drawing/2014/main" id="{30E4234B-3271-4438-F625-B68217BD3880}"/>
                    </a:ext>
                  </a:extLst>
                </p:cNvPr>
                <p:cNvSpPr/>
                <p:nvPr/>
              </p:nvSpPr>
              <p:spPr>
                <a:xfrm>
                  <a:off x="992560" y="3752554"/>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a:t>
                  </a:r>
                  <a:r>
                    <a:rPr lang="en-US" sz="1200" dirty="0" err="1">
                      <a:latin typeface="Arial" pitchFamily="34" charset="0"/>
                      <a:ea typeface="Arial" pitchFamily="34" charset="0"/>
                      <a:cs typeface="Arial" pitchFamily="34" charset="0"/>
                    </a:rPr>
                    <a:t>Ht</a:t>
                  </a:r>
                  <a:endParaRPr lang="en-US" sz="1200" dirty="0"/>
                </a:p>
              </p:txBody>
            </p:sp>
          </p:grpSp>
          <p:grpSp>
            <p:nvGrpSpPr>
              <p:cNvPr id="112" name="קבוצה 111">
                <a:extLst>
                  <a:ext uri="{FF2B5EF4-FFF2-40B4-BE49-F238E27FC236}">
                    <a16:creationId xmlns:a16="http://schemas.microsoft.com/office/drawing/2014/main" id="{5BCFE906-4F57-BB91-C0E8-EFB084A3E60E}"/>
                  </a:ext>
                </a:extLst>
              </p:cNvPr>
              <p:cNvGrpSpPr/>
              <p:nvPr/>
            </p:nvGrpSpPr>
            <p:grpSpPr>
              <a:xfrm>
                <a:off x="6944873" y="3961143"/>
                <a:ext cx="744431" cy="227012"/>
                <a:chOff x="991089" y="3716955"/>
                <a:chExt cx="744431" cy="227012"/>
              </a:xfrm>
            </p:grpSpPr>
            <p:sp>
              <p:nvSpPr>
                <p:cNvPr id="117" name="Text Box 33">
                  <a:extLst>
                    <a:ext uri="{FF2B5EF4-FFF2-40B4-BE49-F238E27FC236}">
                      <a16:creationId xmlns:a16="http://schemas.microsoft.com/office/drawing/2014/main" id="{F723FEBD-F165-DBF6-948A-7BFC3D7AE7E8}"/>
                    </a:ext>
                  </a:extLst>
                </p:cNvPr>
                <p:cNvSpPr txBox="1">
                  <a:spLocks noChangeArrowheads="1"/>
                </p:cNvSpPr>
                <p:nvPr/>
              </p:nvSpPr>
              <p:spPr bwMode="auto">
                <a:xfrm>
                  <a:off x="991089" y="3716955"/>
                  <a:ext cx="744431" cy="22701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2"/>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122" name="מלבן 121"/>
                <p:cNvSpPr/>
                <p:nvPr/>
              </p:nvSpPr>
              <p:spPr>
                <a:xfrm>
                  <a:off x="1321513" y="3746777"/>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sp>
              <p:nvSpPr>
                <p:cNvPr id="128" name="מלבן 127">
                  <a:extLst>
                    <a:ext uri="{FF2B5EF4-FFF2-40B4-BE49-F238E27FC236}">
                      <a16:creationId xmlns:a16="http://schemas.microsoft.com/office/drawing/2014/main" id="{30E4234B-3271-4438-F625-B68217BD3880}"/>
                    </a:ext>
                  </a:extLst>
                </p:cNvPr>
                <p:cNvSpPr/>
                <p:nvPr/>
              </p:nvSpPr>
              <p:spPr>
                <a:xfrm>
                  <a:off x="992560" y="3752554"/>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a:t>
                  </a:r>
                  <a:r>
                    <a:rPr lang="en-US" sz="1200" dirty="0" err="1">
                      <a:latin typeface="Arial" pitchFamily="34" charset="0"/>
                      <a:ea typeface="Arial" pitchFamily="34" charset="0"/>
                      <a:cs typeface="Arial" pitchFamily="34" charset="0"/>
                    </a:rPr>
                    <a:t>Ht</a:t>
                  </a:r>
                  <a:endParaRPr lang="en-US" sz="1200" dirty="0"/>
                </a:p>
              </p:txBody>
            </p:sp>
          </p:grpSp>
          <p:grpSp>
            <p:nvGrpSpPr>
              <p:cNvPr id="129" name="קבוצה 128">
                <a:extLst>
                  <a:ext uri="{FF2B5EF4-FFF2-40B4-BE49-F238E27FC236}">
                    <a16:creationId xmlns:a16="http://schemas.microsoft.com/office/drawing/2014/main" id="{5BCFE906-4F57-BB91-C0E8-EFB084A3E60E}"/>
                  </a:ext>
                </a:extLst>
              </p:cNvPr>
              <p:cNvGrpSpPr/>
              <p:nvPr/>
            </p:nvGrpSpPr>
            <p:grpSpPr>
              <a:xfrm>
                <a:off x="6944873" y="4205254"/>
                <a:ext cx="744431" cy="227012"/>
                <a:chOff x="991089" y="3716955"/>
                <a:chExt cx="744431" cy="227012"/>
              </a:xfrm>
            </p:grpSpPr>
            <p:sp>
              <p:nvSpPr>
                <p:cNvPr id="130" name="Text Box 33">
                  <a:extLst>
                    <a:ext uri="{FF2B5EF4-FFF2-40B4-BE49-F238E27FC236}">
                      <a16:creationId xmlns:a16="http://schemas.microsoft.com/office/drawing/2014/main" id="{F723FEBD-F165-DBF6-948A-7BFC3D7AE7E8}"/>
                    </a:ext>
                  </a:extLst>
                </p:cNvPr>
                <p:cNvSpPr txBox="1">
                  <a:spLocks noChangeArrowheads="1"/>
                </p:cNvSpPr>
                <p:nvPr/>
              </p:nvSpPr>
              <p:spPr bwMode="auto">
                <a:xfrm>
                  <a:off x="991089" y="3716955"/>
                  <a:ext cx="744431" cy="22701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2"/>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131" name="מלבן 130"/>
                <p:cNvSpPr/>
                <p:nvPr/>
              </p:nvSpPr>
              <p:spPr>
                <a:xfrm>
                  <a:off x="1321513" y="3746777"/>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sp>
              <p:nvSpPr>
                <p:cNvPr id="132" name="מלבן 131">
                  <a:extLst>
                    <a:ext uri="{FF2B5EF4-FFF2-40B4-BE49-F238E27FC236}">
                      <a16:creationId xmlns:a16="http://schemas.microsoft.com/office/drawing/2014/main" id="{30E4234B-3271-4438-F625-B68217BD3880}"/>
                    </a:ext>
                  </a:extLst>
                </p:cNvPr>
                <p:cNvSpPr/>
                <p:nvPr/>
              </p:nvSpPr>
              <p:spPr>
                <a:xfrm>
                  <a:off x="992560" y="3752554"/>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a:t>
                  </a:r>
                  <a:r>
                    <a:rPr lang="en-US" sz="1200" dirty="0" err="1">
                      <a:latin typeface="Arial" pitchFamily="34" charset="0"/>
                      <a:ea typeface="Arial" pitchFamily="34" charset="0"/>
                      <a:cs typeface="Arial" pitchFamily="34" charset="0"/>
                    </a:rPr>
                    <a:t>Ht</a:t>
                  </a:r>
                  <a:endParaRPr lang="en-US" sz="1200" dirty="0"/>
                </a:p>
              </p:txBody>
            </p:sp>
          </p:grpSp>
          <p:grpSp>
            <p:nvGrpSpPr>
              <p:cNvPr id="133" name="קבוצה 132">
                <a:extLst>
                  <a:ext uri="{FF2B5EF4-FFF2-40B4-BE49-F238E27FC236}">
                    <a16:creationId xmlns:a16="http://schemas.microsoft.com/office/drawing/2014/main" id="{5BCFE906-4F57-BB91-C0E8-EFB084A3E60E}"/>
                  </a:ext>
                </a:extLst>
              </p:cNvPr>
              <p:cNvGrpSpPr/>
              <p:nvPr/>
            </p:nvGrpSpPr>
            <p:grpSpPr>
              <a:xfrm>
                <a:off x="6944840" y="4449364"/>
                <a:ext cx="744431" cy="227012"/>
                <a:chOff x="991089" y="3716955"/>
                <a:chExt cx="744431" cy="227012"/>
              </a:xfrm>
            </p:grpSpPr>
            <p:sp>
              <p:nvSpPr>
                <p:cNvPr id="134" name="Text Box 33">
                  <a:extLst>
                    <a:ext uri="{FF2B5EF4-FFF2-40B4-BE49-F238E27FC236}">
                      <a16:creationId xmlns:a16="http://schemas.microsoft.com/office/drawing/2014/main" id="{F723FEBD-F165-DBF6-948A-7BFC3D7AE7E8}"/>
                    </a:ext>
                  </a:extLst>
                </p:cNvPr>
                <p:cNvSpPr txBox="1">
                  <a:spLocks noChangeArrowheads="1"/>
                </p:cNvSpPr>
                <p:nvPr/>
              </p:nvSpPr>
              <p:spPr bwMode="auto">
                <a:xfrm>
                  <a:off x="991089" y="3716955"/>
                  <a:ext cx="744431" cy="22701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2"/>
                  <a:endParaRPr kumimoji="0" lang="he-IL" sz="1800" i="0" u="none" strike="noStrike" cap="none" normalizeH="0" baseline="-25000" dirty="0">
                    <a:ln>
                      <a:noFill/>
                    </a:ln>
                    <a:solidFill>
                      <a:schemeClr val="tx1"/>
                    </a:solidFill>
                    <a:effectLst/>
                    <a:latin typeface="Arial" pitchFamily="34" charset="0"/>
                    <a:cs typeface="Arial" pitchFamily="34" charset="0"/>
                  </a:endParaRPr>
                </a:p>
              </p:txBody>
            </p:sp>
            <p:sp>
              <p:nvSpPr>
                <p:cNvPr id="135" name="מלבן 134"/>
                <p:cNvSpPr/>
                <p:nvPr/>
              </p:nvSpPr>
              <p:spPr>
                <a:xfrm>
                  <a:off x="1321513" y="3746777"/>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T </a:t>
                  </a:r>
                  <a:r>
                    <a:rPr lang="en-US" sz="1200" baseline="-25000" dirty="0">
                      <a:latin typeface="Arial" pitchFamily="34" charset="0"/>
                      <a:ea typeface="Arial" pitchFamily="34" charset="0"/>
                      <a:cs typeface="Arial" pitchFamily="34" charset="0"/>
                    </a:rPr>
                    <a:t>exec</a:t>
                  </a:r>
                  <a:r>
                    <a:rPr lang="en-US" sz="1200" dirty="0">
                      <a:latin typeface="Arial" pitchFamily="34" charset="0"/>
                      <a:ea typeface="Arial" pitchFamily="34" charset="0"/>
                      <a:cs typeface="Arial" pitchFamily="34" charset="0"/>
                    </a:rPr>
                    <a:t> </a:t>
                  </a:r>
                  <a:endParaRPr lang="en-US" sz="1200" dirty="0"/>
                </a:p>
              </p:txBody>
            </p:sp>
            <p:sp>
              <p:nvSpPr>
                <p:cNvPr id="136" name="מלבן 135">
                  <a:extLst>
                    <a:ext uri="{FF2B5EF4-FFF2-40B4-BE49-F238E27FC236}">
                      <a16:creationId xmlns:a16="http://schemas.microsoft.com/office/drawing/2014/main" id="{30E4234B-3271-4438-F625-B68217BD3880}"/>
                    </a:ext>
                  </a:extLst>
                </p:cNvPr>
                <p:cNvSpPr/>
                <p:nvPr/>
              </p:nvSpPr>
              <p:spPr>
                <a:xfrm>
                  <a:off x="992560" y="3752554"/>
                  <a:ext cx="410672" cy="184666"/>
                </a:xfrm>
                <a:prstGeom prst="rect">
                  <a:avLst/>
                </a:prstGeom>
              </p:spPr>
              <p:txBody>
                <a:bodyPr wrap="square" lIns="0" tIns="0" rIns="0" bIns="0">
                  <a:spAutoFit/>
                </a:bodyPr>
                <a:lstStyle/>
                <a:p>
                  <a:r>
                    <a:rPr lang="en-US" sz="1200" dirty="0">
                      <a:latin typeface="Arial" pitchFamily="34" charset="0"/>
                      <a:ea typeface="Arial" pitchFamily="34" charset="0"/>
                      <a:cs typeface="Arial" pitchFamily="34" charset="0"/>
                    </a:rPr>
                    <a:t> </a:t>
                  </a:r>
                  <a:r>
                    <a:rPr lang="en-US" sz="1200" dirty="0" err="1">
                      <a:latin typeface="Arial" pitchFamily="34" charset="0"/>
                      <a:ea typeface="Arial" pitchFamily="34" charset="0"/>
                      <a:cs typeface="Arial" pitchFamily="34" charset="0"/>
                    </a:rPr>
                    <a:t>Ht</a:t>
                  </a:r>
                  <a:endParaRPr lang="en-US" sz="1200" dirty="0"/>
                </a:p>
              </p:txBody>
            </p:sp>
          </p:grpSp>
        </p:gr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3" name="מלבן 52"/>
          <p:cNvSpPr/>
          <p:nvPr/>
        </p:nvSpPr>
        <p:spPr>
          <a:xfrm>
            <a:off x="575676" y="0"/>
            <a:ext cx="8972329" cy="584775"/>
          </a:xfrm>
          <a:prstGeom prst="rect">
            <a:avLst/>
          </a:prstGeom>
          <a:ln>
            <a:solidFill>
              <a:schemeClr val="tx1"/>
            </a:solidFill>
          </a:ln>
        </p:spPr>
        <p:txBody>
          <a:bodyPr wrap="none">
            <a:spAutoFit/>
          </a:bodyPr>
          <a:lstStyle/>
          <a:p>
            <a:pPr algn="ctr"/>
            <a:r>
              <a:rPr lang="en-US" sz="3200" b="1" dirty="0">
                <a:latin typeface="Arial" pitchFamily="34" charset="0"/>
                <a:cs typeface="Arial" pitchFamily="34" charset="0"/>
              </a:rPr>
              <a:t>Explanation of the PS method to save Power </a:t>
            </a:r>
            <a:endParaRPr lang="he-IL" sz="3200" b="1" dirty="0">
              <a:latin typeface="Arial" pitchFamily="34" charset="0"/>
              <a:cs typeface="Arial" pitchFamily="34" charset="0"/>
            </a:endParaRPr>
          </a:p>
        </p:txBody>
      </p:sp>
      <p:sp>
        <p:nvSpPr>
          <p:cNvPr id="54" name="מלבן 53"/>
          <p:cNvSpPr/>
          <p:nvPr/>
        </p:nvSpPr>
        <p:spPr>
          <a:xfrm>
            <a:off x="526615" y="843677"/>
            <a:ext cx="9070450" cy="2954655"/>
          </a:xfrm>
          <a:prstGeom prst="rect">
            <a:avLst/>
          </a:prstGeom>
        </p:spPr>
        <p:txBody>
          <a:bodyPr wrap="square" lIns="0" tIns="0" rIns="0" bIns="0">
            <a:spAutoFit/>
          </a:bodyPr>
          <a:lstStyle/>
          <a:p>
            <a:r>
              <a:rPr lang="en-US" sz="2400" b="1" dirty="0">
                <a:latin typeface="Arial" pitchFamily="34" charset="0"/>
                <a:cs typeface="Arial" pitchFamily="34" charset="0"/>
              </a:rPr>
              <a:t>When a common 4-core system </a:t>
            </a:r>
            <a:r>
              <a:rPr lang="en-US" sz="2400" dirty="0">
                <a:latin typeface="Arial" pitchFamily="34" charset="0"/>
                <a:cs typeface="Arial" pitchFamily="34" charset="0"/>
              </a:rPr>
              <a:t>runs a common program sequentially, only one core Is active, and the three others are busy idling burning the same energy Ht for the same time </a:t>
            </a:r>
            <a:r>
              <a:rPr lang="en-US" sz="2400" dirty="0">
                <a:latin typeface="Arial" pitchFamily="34" charset="0"/>
                <a:ea typeface="Arial" pitchFamily="34" charset="0"/>
                <a:cs typeface="Arial" pitchFamily="34" charset="0"/>
              </a:rPr>
              <a:t>T </a:t>
            </a:r>
            <a:r>
              <a:rPr lang="en-US" sz="2400" baseline="-25000" dirty="0">
                <a:latin typeface="Arial" pitchFamily="34" charset="0"/>
                <a:ea typeface="Arial" pitchFamily="34" charset="0"/>
                <a:cs typeface="Arial" pitchFamily="34" charset="0"/>
              </a:rPr>
              <a:t>exec </a:t>
            </a:r>
            <a:r>
              <a:rPr lang="en-US" sz="2400" dirty="0">
                <a:latin typeface="Arial" pitchFamily="34" charset="0"/>
                <a:ea typeface="Arial" pitchFamily="34" charset="0"/>
                <a:cs typeface="Arial" pitchFamily="34" charset="0"/>
              </a:rPr>
              <a:t> each. Therefore, for each cycle energy of 4Ht is burnt for 4T</a:t>
            </a:r>
            <a:r>
              <a:rPr lang="en-US" sz="2400" baseline="-25000" dirty="0">
                <a:latin typeface="Arial" pitchFamily="34" charset="0"/>
                <a:ea typeface="Arial" pitchFamily="34" charset="0"/>
                <a:cs typeface="Arial" pitchFamily="34" charset="0"/>
              </a:rPr>
              <a:t>exec</a:t>
            </a:r>
            <a:r>
              <a:rPr lang="en-US" sz="2400" dirty="0">
                <a:latin typeface="Arial" pitchFamily="34" charset="0"/>
                <a:ea typeface="Arial" pitchFamily="34" charset="0"/>
                <a:cs typeface="Arial" pitchFamily="34" charset="0"/>
              </a:rPr>
              <a:t> and for 4 cycles 16Ht is burnt for 16 T </a:t>
            </a:r>
            <a:r>
              <a:rPr lang="en-US" sz="2400" baseline="-25000" dirty="0">
                <a:latin typeface="Arial" pitchFamily="34" charset="0"/>
                <a:ea typeface="Arial" pitchFamily="34" charset="0"/>
                <a:cs typeface="Arial" pitchFamily="34" charset="0"/>
              </a:rPr>
              <a:t>exec</a:t>
            </a:r>
            <a:r>
              <a:rPr lang="en-US" sz="2400" dirty="0">
                <a:latin typeface="Arial" pitchFamily="34" charset="0"/>
                <a:ea typeface="Arial" pitchFamily="34" charset="0"/>
                <a:cs typeface="Arial" pitchFamily="34" charset="0"/>
              </a:rPr>
              <a:t>.</a:t>
            </a:r>
          </a:p>
          <a:p>
            <a:r>
              <a:rPr lang="en-US" sz="2400" b="1" dirty="0">
                <a:latin typeface="Arial" pitchFamily="34" charset="0"/>
                <a:ea typeface="Arial" pitchFamily="34" charset="0"/>
                <a:cs typeface="Arial" pitchFamily="34" charset="0"/>
              </a:rPr>
              <a:t>Using our technology</a:t>
            </a:r>
            <a:r>
              <a:rPr lang="en-US" sz="2400" dirty="0">
                <a:latin typeface="Arial" pitchFamily="34" charset="0"/>
                <a:ea typeface="Arial" pitchFamily="34" charset="0"/>
                <a:cs typeface="Arial" pitchFamily="34" charset="0"/>
              </a:rPr>
              <a:t>, the program is parallelized, therefore we </a:t>
            </a:r>
            <a:r>
              <a:rPr lang="en-US" sz="2400" dirty="0">
                <a:latin typeface="Arial" pitchFamily="34" charset="0"/>
                <a:cs typeface="Arial" pitchFamily="34" charset="0"/>
              </a:rPr>
              <a:t>get 4 active cores each burning </a:t>
            </a:r>
            <a:r>
              <a:rPr lang="en-US" sz="2400" dirty="0">
                <a:latin typeface="Arial" pitchFamily="34" charset="0"/>
                <a:ea typeface="Arial" pitchFamily="34" charset="0"/>
                <a:cs typeface="Arial" pitchFamily="34" charset="0"/>
              </a:rPr>
              <a:t>Ht for T </a:t>
            </a:r>
            <a:r>
              <a:rPr lang="en-US" sz="2400" baseline="-25000" dirty="0">
                <a:latin typeface="Arial" pitchFamily="34" charset="0"/>
                <a:ea typeface="Arial" pitchFamily="34" charset="0"/>
                <a:cs typeface="Arial" pitchFamily="34" charset="0"/>
              </a:rPr>
              <a:t>exec</a:t>
            </a:r>
            <a:r>
              <a:rPr lang="en-US" sz="2400" dirty="0">
                <a:latin typeface="Arial" pitchFamily="34" charset="0"/>
                <a:ea typeface="Arial" pitchFamily="34" charset="0"/>
                <a:cs typeface="Arial" pitchFamily="34" charset="0"/>
              </a:rPr>
              <a:t> all at the same time.</a:t>
            </a:r>
          </a:p>
          <a:p>
            <a:r>
              <a:rPr lang="en-US" sz="2400" b="1" dirty="0">
                <a:latin typeface="Arial" pitchFamily="34" charset="0"/>
                <a:ea typeface="Arial" pitchFamily="34" charset="0"/>
                <a:cs typeface="Arial" pitchFamily="34" charset="0"/>
              </a:rPr>
              <a:t>We generalize it to </a:t>
            </a:r>
            <a:r>
              <a:rPr lang="en-US" sz="2400" b="1" i="1" dirty="0">
                <a:latin typeface="Arial" pitchFamily="34" charset="0"/>
                <a:ea typeface="Arial" pitchFamily="34" charset="0"/>
                <a:cs typeface="Arial" pitchFamily="34" charset="0"/>
              </a:rPr>
              <a:t>n </a:t>
            </a:r>
            <a:r>
              <a:rPr lang="en-US" sz="2400" b="1" dirty="0">
                <a:latin typeface="Arial" pitchFamily="34" charset="0"/>
                <a:ea typeface="Arial" pitchFamily="34" charset="0"/>
                <a:cs typeface="Arial" pitchFamily="34" charset="0"/>
              </a:rPr>
              <a:t>cores in the next slide.</a:t>
            </a:r>
          </a:p>
        </p:txBody>
      </p:sp>
    </p:spTree>
    <p:extLst>
      <p:ext uri="{BB962C8B-B14F-4D97-AF65-F5344CB8AC3E}">
        <p14:creationId xmlns:p14="http://schemas.microsoft.com/office/powerpoint/2010/main" val="3178203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1A04F-AD6F-2F25-D35C-FF4266F5BBA4}"/>
              </a:ext>
            </a:extLst>
          </p:cNvPr>
          <p:cNvSpPr>
            <a:spLocks noGrp="1"/>
          </p:cNvSpPr>
          <p:nvPr>
            <p:ph type="title"/>
          </p:nvPr>
        </p:nvSpPr>
        <p:spPr/>
        <p:txBody>
          <a:bodyPr/>
          <a:lstStyle/>
          <a:p>
            <a:pPr algn="ctr"/>
            <a:r>
              <a:rPr lang="en-US" dirty="0"/>
              <a:t>Energy Saving</a:t>
            </a:r>
          </a:p>
        </p:txBody>
      </p:sp>
      <p:sp>
        <p:nvSpPr>
          <p:cNvPr id="3" name="TextBox 2">
            <a:extLst>
              <a:ext uri="{FF2B5EF4-FFF2-40B4-BE49-F238E27FC236}">
                <a16:creationId xmlns:a16="http://schemas.microsoft.com/office/drawing/2014/main" id="{74010CBA-51B0-A3D6-DEA0-146D4F1B94B9}"/>
              </a:ext>
            </a:extLst>
          </p:cNvPr>
          <p:cNvSpPr txBox="1"/>
          <p:nvPr/>
        </p:nvSpPr>
        <p:spPr>
          <a:xfrm>
            <a:off x="848544" y="2852936"/>
            <a:ext cx="7009739" cy="1169551"/>
          </a:xfrm>
          <a:prstGeom prst="rect">
            <a:avLst/>
          </a:prstGeom>
          <a:noFill/>
        </p:spPr>
        <p:txBody>
          <a:bodyPr wrap="none" rtlCol="0">
            <a:spAutoFit/>
          </a:bodyPr>
          <a:lstStyle/>
          <a:p>
            <a:r>
              <a:rPr lang="en-US" dirty="0"/>
              <a:t>1. Reducing the clock frequency at the order 10-20% and save energy by 20-40%.</a:t>
            </a:r>
          </a:p>
          <a:p>
            <a:r>
              <a:rPr lang="en-US" dirty="0"/>
              <a:t>The total performance remain the same: Acceleration Factor as number of cores</a:t>
            </a:r>
          </a:p>
          <a:p>
            <a:r>
              <a:rPr lang="en-US" dirty="0"/>
              <a:t>2. Automatic cache optimization reduces number of paging activities and saves power.</a:t>
            </a:r>
            <a:br>
              <a:rPr lang="en-US" dirty="0"/>
            </a:br>
            <a:endParaRPr lang="en-US" dirty="0"/>
          </a:p>
          <a:p>
            <a:endParaRPr lang="en-US" dirty="0"/>
          </a:p>
        </p:txBody>
      </p:sp>
    </p:spTree>
    <p:extLst>
      <p:ext uri="{BB962C8B-B14F-4D97-AF65-F5344CB8AC3E}">
        <p14:creationId xmlns:p14="http://schemas.microsoft.com/office/powerpoint/2010/main" val="214083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512" y="260648"/>
            <a:ext cx="8585200" cy="621803"/>
          </a:xfrm>
          <a:ln>
            <a:solidFill>
              <a:schemeClr val="tx1"/>
            </a:solidFill>
          </a:ln>
        </p:spPr>
        <p:txBody>
          <a:bodyPr/>
          <a:lstStyle/>
          <a:p>
            <a:pPr algn="ctr"/>
            <a:r>
              <a:rPr lang="en-US" sz="3200" dirty="0"/>
              <a:t>Parallel Solutions Technology main Applications</a:t>
            </a:r>
          </a:p>
        </p:txBody>
      </p:sp>
      <p:sp>
        <p:nvSpPr>
          <p:cNvPr id="3" name="Content Placeholder 2"/>
          <p:cNvSpPr>
            <a:spLocks noGrp="1"/>
          </p:cNvSpPr>
          <p:nvPr>
            <p:ph idx="1"/>
          </p:nvPr>
        </p:nvSpPr>
        <p:spPr>
          <a:xfrm>
            <a:off x="560512" y="980728"/>
            <a:ext cx="8712968" cy="4248472"/>
          </a:xfrm>
        </p:spPr>
        <p:txBody>
          <a:bodyPr lIns="0" tIns="0" rIns="0" bIns="0"/>
          <a:lstStyle/>
          <a:p>
            <a:pPr marL="180000" indent="-180000">
              <a:spcBef>
                <a:spcPts val="0"/>
              </a:spcBef>
              <a:spcAft>
                <a:spcPts val="0"/>
              </a:spcAft>
              <a:buFont typeface="Arial" pitchFamily="34" charset="0"/>
              <a:buChar char="•"/>
            </a:pPr>
            <a:r>
              <a:rPr lang="en-US" sz="1600" dirty="0">
                <a:solidFill>
                  <a:schemeClr val="tx1"/>
                </a:solidFill>
                <a:latin typeface="Arial" pitchFamily="34" charset="0"/>
                <a:cs typeface="Arial" pitchFamily="34" charset="0"/>
              </a:rPr>
              <a:t>Parallel Solution has developed a unique application - </a:t>
            </a:r>
            <a:r>
              <a:rPr lang="en-US" sz="1600" i="1" dirty="0">
                <a:latin typeface="Arial" pitchFamily="34" charset="0"/>
                <a:cs typeface="Arial" pitchFamily="34" charset="0"/>
              </a:rPr>
              <a:t>Auto Parallel</a:t>
            </a:r>
            <a:r>
              <a:rPr lang="en-US" sz="1600" dirty="0">
                <a:latin typeface="Arial" pitchFamily="34" charset="0"/>
                <a:cs typeface="Arial" pitchFamily="34" charset="0"/>
              </a:rPr>
              <a:t> </a:t>
            </a:r>
            <a:r>
              <a:rPr lang="en-US" sz="1600" baseline="30000" dirty="0">
                <a:latin typeface="Arial" pitchFamily="34" charset="0"/>
                <a:cs typeface="Arial" pitchFamily="34" charset="0"/>
              </a:rPr>
              <a:t>TM</a:t>
            </a:r>
            <a:r>
              <a:rPr lang="en-US" sz="1600" dirty="0">
                <a:solidFill>
                  <a:schemeClr val="tx1"/>
                </a:solidFill>
                <a:latin typeface="Arial" pitchFamily="34" charset="0"/>
                <a:cs typeface="Arial" pitchFamily="34" charset="0"/>
              </a:rPr>
              <a:t> - with the following features:</a:t>
            </a:r>
          </a:p>
          <a:p>
            <a:pPr marL="857250" lvl="3" indent="-457200">
              <a:spcBef>
                <a:spcPts val="0"/>
              </a:spcBef>
              <a:spcAft>
                <a:spcPts val="0"/>
              </a:spcAft>
              <a:buFont typeface="+mj-lt"/>
              <a:buAutoNum type="arabicPeriod"/>
            </a:pPr>
            <a:r>
              <a:rPr lang="en-US" sz="1600" dirty="0">
                <a:latin typeface="Arial" pitchFamily="34" charset="0"/>
                <a:cs typeface="Arial" pitchFamily="34" charset="0"/>
              </a:rPr>
              <a:t>Automatic </a:t>
            </a:r>
            <a:r>
              <a:rPr lang="en-US" sz="1600" b="1" dirty="0">
                <a:latin typeface="Arial" pitchFamily="34" charset="0"/>
                <a:cs typeface="Arial" pitchFamily="34" charset="0"/>
              </a:rPr>
              <a:t>acceleration</a:t>
            </a:r>
            <a:r>
              <a:rPr lang="en-US" sz="1600" dirty="0">
                <a:latin typeface="Arial" pitchFamily="34" charset="0"/>
                <a:cs typeface="Arial" pitchFamily="34" charset="0"/>
              </a:rPr>
              <a:t> of execution of any application on several core computer. (</a:t>
            </a:r>
            <a:r>
              <a:rPr lang="en-US" sz="1600" dirty="0">
                <a:solidFill>
                  <a:schemeClr val="tx1"/>
                </a:solidFill>
                <a:latin typeface="Arial" pitchFamily="34" charset="0"/>
                <a:cs typeface="Arial" pitchFamily="34" charset="0"/>
              </a:rPr>
              <a:t>Speedups are of the order of the number  of cores)</a:t>
            </a:r>
          </a:p>
          <a:p>
            <a:pPr marL="857250" lvl="3" indent="-457200">
              <a:spcBef>
                <a:spcPts val="0"/>
              </a:spcBef>
              <a:spcAft>
                <a:spcPts val="0"/>
              </a:spcAft>
              <a:buFont typeface="+mj-lt"/>
              <a:buAutoNum type="arabicPeriod"/>
            </a:pPr>
            <a:r>
              <a:rPr lang="en-US" sz="1600" dirty="0">
                <a:solidFill>
                  <a:schemeClr val="tx1"/>
                </a:solidFill>
                <a:latin typeface="Arial" pitchFamily="34" charset="0"/>
                <a:cs typeface="Arial" pitchFamily="34" charset="0"/>
              </a:rPr>
              <a:t>Automatically </a:t>
            </a:r>
            <a:r>
              <a:rPr lang="en-US" sz="1600" b="1" dirty="0">
                <a:solidFill>
                  <a:schemeClr val="tx1"/>
                </a:solidFill>
                <a:latin typeface="Arial" pitchFamily="34" charset="0"/>
                <a:cs typeface="Arial" pitchFamily="34" charset="0"/>
              </a:rPr>
              <a:t>saving</a:t>
            </a:r>
            <a:r>
              <a:rPr lang="en-US" sz="1600" dirty="0">
                <a:solidFill>
                  <a:schemeClr val="tx1"/>
                </a:solidFill>
                <a:latin typeface="Arial" pitchFamily="34" charset="0"/>
                <a:cs typeface="Arial" pitchFamily="34" charset="0"/>
              </a:rPr>
              <a:t> about 90% of the </a:t>
            </a:r>
            <a:r>
              <a:rPr lang="en-US" sz="1600" b="1" dirty="0">
                <a:solidFill>
                  <a:schemeClr val="tx1"/>
                </a:solidFill>
                <a:latin typeface="Arial" pitchFamily="34" charset="0"/>
                <a:cs typeface="Arial" pitchFamily="34" charset="0"/>
              </a:rPr>
              <a:t>power</a:t>
            </a:r>
            <a:r>
              <a:rPr lang="en-US" sz="1600" dirty="0">
                <a:solidFill>
                  <a:schemeClr val="tx1"/>
                </a:solidFill>
                <a:latin typeface="Arial" pitchFamily="34" charset="0"/>
                <a:cs typeface="Arial" pitchFamily="34" charset="0"/>
              </a:rPr>
              <a:t> for a multi-core system not supporting idle management techniques.</a:t>
            </a:r>
          </a:p>
          <a:p>
            <a:pPr marL="857250" lvl="3" indent="-457200">
              <a:spcBef>
                <a:spcPts val="0"/>
              </a:spcBef>
              <a:spcAft>
                <a:spcPts val="0"/>
              </a:spcAft>
              <a:buFont typeface="+mj-lt"/>
              <a:buAutoNum type="arabicPeriod"/>
            </a:pPr>
            <a:r>
              <a:rPr lang="en-US" sz="1600" dirty="0">
                <a:latin typeface="Arial" pitchFamily="34" charset="0"/>
                <a:cs typeface="Arial" pitchFamily="34" charset="0"/>
              </a:rPr>
              <a:t>Novel </a:t>
            </a:r>
            <a:r>
              <a:rPr lang="en-US" sz="1600" b="1" dirty="0">
                <a:latin typeface="Arial" panose="020B0604020202020204" pitchFamily="34" charset="0"/>
                <a:cs typeface="Arial" pitchFamily="34" charset="0"/>
              </a:rPr>
              <a:t>distributed computing systems</a:t>
            </a:r>
          </a:p>
          <a:p>
            <a:pPr marL="1314450" lvl="4" indent="-457200">
              <a:spcBef>
                <a:spcPts val="0"/>
              </a:spcBef>
              <a:spcAft>
                <a:spcPts val="0"/>
              </a:spcAft>
              <a:buFont typeface="+mj-lt"/>
              <a:buAutoNum type="arabicPeriod"/>
            </a:pPr>
            <a:r>
              <a:rPr lang="en-US" sz="1600" b="1" dirty="0">
                <a:latin typeface="Arial" panose="020B0604020202020204" pitchFamily="34" charset="0"/>
                <a:cs typeface="Arial" pitchFamily="34" charset="0"/>
              </a:rPr>
              <a:t>Multi-core computer: </a:t>
            </a:r>
            <a:r>
              <a:rPr lang="en-US" sz="1600" dirty="0">
                <a:solidFill>
                  <a:srgbClr val="000000"/>
                </a:solidFill>
                <a:effectLst/>
                <a:latin typeface="Arial" panose="020B0604020202020204" pitchFamily="34" charset="0"/>
                <a:ea typeface="Times New Roman" panose="02020603050405020304" pitchFamily="18" charset="0"/>
                <a:cs typeface="Arial" pitchFamily="34" charset="0"/>
              </a:rPr>
              <a:t>Every computer runs a portion of	the program;</a:t>
            </a:r>
            <a:r>
              <a:rPr lang="en-US" sz="1600" dirty="0">
                <a:solidFill>
                  <a:srgbClr val="000000"/>
                </a:solidFill>
                <a:latin typeface="Arial" panose="020B0604020202020204" pitchFamily="34" charset="0"/>
                <a:ea typeface="Times New Roman" panose="02020603050405020304" pitchFamily="18" charset="0"/>
                <a:cs typeface="Arial" pitchFamily="34" charset="0"/>
              </a:rPr>
              <a:t> </a:t>
            </a:r>
            <a:r>
              <a:rPr lang="en-US" sz="1600" dirty="0">
                <a:solidFill>
                  <a:srgbClr val="000000"/>
                </a:solidFill>
                <a:effectLst/>
                <a:latin typeface="Arial" panose="020B0604020202020204" pitchFamily="34" charset="0"/>
                <a:ea typeface="Times New Roman" panose="02020603050405020304" pitchFamily="18" charset="0"/>
                <a:cs typeface="Arial" pitchFamily="34" charset="0"/>
              </a:rPr>
              <a:t>utilizing its cores, a tremendous power saving &amp; execution acceleration is achieved</a:t>
            </a:r>
          </a:p>
          <a:p>
            <a:pPr marL="1314450" lvl="4" indent="-457200">
              <a:spcBef>
                <a:spcPts val="0"/>
              </a:spcBef>
              <a:spcAft>
                <a:spcPts val="0"/>
              </a:spcAft>
              <a:buFont typeface="+mj-lt"/>
              <a:buAutoNum type="arabicPeriod"/>
            </a:pPr>
            <a:r>
              <a:rPr lang="en-US" sz="1600" dirty="0">
                <a:latin typeface="Arial" pitchFamily="34" charset="0"/>
                <a:cs typeface="Arial" pitchFamily="34" charset="0"/>
              </a:rPr>
              <a:t>Applicable to various </a:t>
            </a:r>
            <a:r>
              <a:rPr lang="en-US" sz="1600" dirty="0">
                <a:latin typeface="Times New Roman" panose="02020603050405020304" pitchFamily="18" charset="0"/>
                <a:ea typeface="Times New Roman" panose="02020603050405020304" pitchFamily="18" charset="0"/>
              </a:rPr>
              <a:t>HW </a:t>
            </a:r>
            <a:r>
              <a:rPr lang="en-US" sz="1600" dirty="0">
                <a:effectLst/>
                <a:latin typeface="Times New Roman" panose="02020603050405020304" pitchFamily="18" charset="0"/>
                <a:ea typeface="Times New Roman" panose="02020603050405020304" pitchFamily="18" charset="0"/>
              </a:rPr>
              <a:t>platforms: </a:t>
            </a:r>
          </a:p>
          <a:p>
            <a:pPr marL="1314450" lvl="5" indent="0">
              <a:spcBef>
                <a:spcPts val="0"/>
              </a:spcBef>
              <a:spcAft>
                <a:spcPts val="0"/>
              </a:spcAft>
              <a:buNone/>
            </a:pPr>
            <a:r>
              <a:rPr lang="en-US" sz="1600" dirty="0">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1. Servers, </a:t>
            </a:r>
          </a:p>
          <a:p>
            <a:pPr marL="1314450" lvl="5" indent="0">
              <a:spcBef>
                <a:spcPts val="0"/>
              </a:spcBef>
              <a:spcAft>
                <a:spcPts val="0"/>
              </a:spcAft>
              <a:buNone/>
            </a:pPr>
            <a:r>
              <a:rPr lang="en-US" sz="1600" dirty="0">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2. Embedded System</a:t>
            </a:r>
          </a:p>
          <a:p>
            <a:pPr marL="1314450" lvl="5" indent="0">
              <a:spcBef>
                <a:spcPts val="0"/>
              </a:spcBef>
              <a:spcAft>
                <a:spcPts val="0"/>
              </a:spcAft>
              <a:buNone/>
            </a:pPr>
            <a:r>
              <a:rPr lang="en-US" sz="1600" dirty="0">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3. Cloud. </a:t>
            </a:r>
          </a:p>
          <a:p>
            <a:pPr marL="857250" lvl="3" indent="-457200">
              <a:spcBef>
                <a:spcPts val="0"/>
              </a:spcBef>
              <a:spcAft>
                <a:spcPts val="0"/>
              </a:spcAft>
              <a:buAutoNum type="arabicPeriod" startAt="4"/>
            </a:pPr>
            <a:r>
              <a:rPr lang="en-US" sz="1600" dirty="0">
                <a:latin typeface="Arial" pitchFamily="34" charset="0"/>
                <a:cs typeface="Arial" pitchFamily="34" charset="0"/>
              </a:rPr>
              <a:t>Portability: the parallelizing application will work without any change on Windows/ Linux platform &amp; Generic: using the standard compiler, linker and debugger.</a:t>
            </a:r>
          </a:p>
          <a:p>
            <a:pPr marL="857250" lvl="3" indent="-457200">
              <a:spcBef>
                <a:spcPts val="0"/>
              </a:spcBef>
              <a:spcAft>
                <a:spcPts val="0"/>
              </a:spcAft>
              <a:buAutoNum type="arabicPeriod" startAt="4"/>
            </a:pPr>
            <a:r>
              <a:rPr lang="en-US" sz="1600" dirty="0">
                <a:latin typeface="Arial" pitchFamily="34" charset="0"/>
                <a:cs typeface="Arial" pitchFamily="34" charset="0"/>
              </a:rPr>
              <a:t>Automatic maintainability.</a:t>
            </a:r>
          </a:p>
          <a:p>
            <a:pPr marL="857250" lvl="3" indent="-457200">
              <a:spcBef>
                <a:spcPts val="0"/>
              </a:spcBef>
              <a:spcAft>
                <a:spcPts val="0"/>
              </a:spcAft>
              <a:buAutoNum type="arabicPeriod" startAt="4"/>
            </a:pPr>
            <a:r>
              <a:rPr lang="en-US" sz="1600" dirty="0">
                <a:latin typeface="Arial" pitchFamily="34" charset="0"/>
                <a:cs typeface="Arial" pitchFamily="34" charset="0"/>
              </a:rPr>
              <a:t>Maximization of Cache utilization FOR Reverse Engineering immunity and Enhance performance.</a:t>
            </a:r>
            <a:endParaRPr lang="en-US" sz="1600" dirty="0">
              <a:solidFill>
                <a:schemeClr val="tx1"/>
              </a:solidFill>
              <a:latin typeface="Arial" pitchFamily="34" charset="0"/>
              <a:cs typeface="Arial" pitchFamily="34" charset="0"/>
            </a:endParaRPr>
          </a:p>
          <a:p>
            <a:pPr marL="0" indent="0">
              <a:buNone/>
            </a:pPr>
            <a:endParaRPr lang="en-US" sz="1600" dirty="0">
              <a:latin typeface="Arial" pitchFamily="34" charset="0"/>
              <a:cs typeface="Arial" pitchFamily="34" charset="0"/>
            </a:endParaRPr>
          </a:p>
          <a:p>
            <a:pPr marL="0" indent="0">
              <a:buNone/>
            </a:pPr>
            <a:endParaRPr lang="en-US" sz="1600" dirty="0">
              <a:effectLst/>
              <a:latin typeface="Times New Roman" panose="02020603050405020304" pitchFamily="18" charset="0"/>
              <a:ea typeface="Times New Roman" panose="02020603050405020304" pitchFamily="18" charset="0"/>
            </a:endParaRPr>
          </a:p>
          <a:p>
            <a:pPr marL="0" indent="0">
              <a:buNone/>
            </a:pPr>
            <a:endParaRPr lang="en-US" sz="1600" dirty="0">
              <a:effectLst/>
              <a:latin typeface="Calibri" panose="020F0502020204030204" pitchFamily="34" charset="0"/>
              <a:ea typeface="Calibri" panose="020F0502020204030204" pitchFamily="34" charset="0"/>
            </a:endParaRPr>
          </a:p>
          <a:p>
            <a:pPr marL="457200" indent="-457200">
              <a:buAutoNum type="arabicPeriod"/>
            </a:pPr>
            <a:endParaRPr lang="en-US" sz="1600" dirty="0">
              <a:latin typeface="Arial" pitchFamily="34" charset="0"/>
              <a:cs typeface="Arial" pitchFamily="34" charset="0"/>
            </a:endParaRPr>
          </a:p>
          <a:p>
            <a:pPr marL="400050" lvl="1" indent="0">
              <a:spcBef>
                <a:spcPts val="0"/>
              </a:spcBef>
              <a:spcAft>
                <a:spcPts val="0"/>
              </a:spcAft>
              <a:buNone/>
            </a:pPr>
            <a:endParaRPr lang="en-US" sz="1600" dirty="0">
              <a:solidFill>
                <a:schemeClr val="tx1"/>
              </a:solidFill>
              <a:latin typeface="Arial" pitchFamily="34" charset="0"/>
              <a:cs typeface="Arial" pitchFamily="34" charset="0"/>
            </a:endParaRPr>
          </a:p>
          <a:p>
            <a:pPr marL="400050" lvl="1" indent="0">
              <a:spcBef>
                <a:spcPts val="0"/>
              </a:spcBef>
              <a:spcAft>
                <a:spcPts val="0"/>
              </a:spcAft>
              <a:buNone/>
            </a:pPr>
            <a:endParaRPr lang="en-US" sz="1600" dirty="0">
              <a:solidFill>
                <a:schemeClr val="tx1"/>
              </a:solidFill>
              <a:latin typeface="Arial" pitchFamily="34" charset="0"/>
              <a:cs typeface="Arial" pitchFamily="34" charset="0"/>
            </a:endParaRPr>
          </a:p>
          <a:p>
            <a:pPr marL="857250" lvl="1" indent="-457200">
              <a:spcBef>
                <a:spcPts val="0"/>
              </a:spcBef>
              <a:spcAft>
                <a:spcPts val="0"/>
              </a:spcAft>
              <a:buFont typeface="+mj-lt"/>
              <a:buAutoNum type="arabicPeriod"/>
            </a:pP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 </a:t>
            </a: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1403670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512" y="260648"/>
            <a:ext cx="8585200" cy="792088"/>
          </a:xfrm>
          <a:ln>
            <a:solidFill>
              <a:schemeClr val="tx1"/>
            </a:solidFill>
          </a:ln>
        </p:spPr>
        <p:txBody>
          <a:bodyPr/>
          <a:lstStyle/>
          <a:p>
            <a:pPr algn="ctr"/>
            <a:r>
              <a:rPr lang="en-US" sz="3200" b="1" dirty="0">
                <a:latin typeface="Arial" pitchFamily="34" charset="0"/>
                <a:cs typeface="Arial" pitchFamily="34" charset="0"/>
              </a:rPr>
              <a:t>Novel</a:t>
            </a:r>
            <a:r>
              <a:rPr lang="en-US" sz="3200" dirty="0">
                <a:latin typeface="Arial" pitchFamily="34" charset="0"/>
                <a:cs typeface="Arial" pitchFamily="34" charset="0"/>
              </a:rPr>
              <a:t> </a:t>
            </a:r>
            <a:r>
              <a:rPr lang="en-US" sz="3200" b="1" dirty="0">
                <a:latin typeface="Arial" pitchFamily="34" charset="0"/>
                <a:cs typeface="Arial" pitchFamily="34" charset="0"/>
              </a:rPr>
              <a:t>distributed computing systems</a:t>
            </a:r>
            <a:br>
              <a:rPr lang="en-US" sz="3200" b="1" dirty="0">
                <a:latin typeface="Arial" pitchFamily="34" charset="0"/>
                <a:cs typeface="Arial" pitchFamily="34" charset="0"/>
              </a:rPr>
            </a:br>
            <a:r>
              <a:rPr lang="en-US" sz="2400" b="1" dirty="0">
                <a:latin typeface="Arial" pitchFamily="34" charset="0"/>
                <a:cs typeface="Arial" pitchFamily="34" charset="0"/>
              </a:rPr>
              <a:t>based on the PS parallelization algorithm</a:t>
            </a:r>
            <a:endParaRPr lang="en-US" sz="3200" b="1" dirty="0"/>
          </a:p>
        </p:txBody>
      </p:sp>
      <p:sp>
        <p:nvSpPr>
          <p:cNvPr id="3" name="Content Placeholder 2"/>
          <p:cNvSpPr>
            <a:spLocks noGrp="1"/>
          </p:cNvSpPr>
          <p:nvPr>
            <p:ph idx="1"/>
          </p:nvPr>
        </p:nvSpPr>
        <p:spPr>
          <a:xfrm>
            <a:off x="560512" y="1268760"/>
            <a:ext cx="8712968" cy="4320480"/>
          </a:xfrm>
        </p:spPr>
        <p:txBody>
          <a:bodyPr lIns="0" tIns="0" rIns="0" bIns="0"/>
          <a:lstStyle/>
          <a:p>
            <a:pPr marL="857250" lvl="1" indent="-457200">
              <a:spcBef>
                <a:spcPts val="0"/>
              </a:spcBef>
              <a:spcAft>
                <a:spcPts val="0"/>
              </a:spcAft>
              <a:buAutoNum type="arabicPeriod"/>
            </a:pPr>
            <a:r>
              <a:rPr lang="en-US" sz="2400" b="1" dirty="0">
                <a:latin typeface="Arial" panose="020B0604020202020204" pitchFamily="34" charset="0"/>
                <a:cs typeface="Arial" pitchFamily="34" charset="0"/>
              </a:rPr>
              <a:t>Multi-core computer: </a:t>
            </a:r>
            <a:r>
              <a:rPr lang="en-US" sz="2400" dirty="0">
                <a:solidFill>
                  <a:srgbClr val="000000"/>
                </a:solidFill>
                <a:effectLst/>
                <a:latin typeface="Arial" panose="020B0604020202020204" pitchFamily="34" charset="0"/>
                <a:ea typeface="Times New Roman" panose="02020603050405020304" pitchFamily="18" charset="0"/>
                <a:cs typeface="Arial" pitchFamily="34" charset="0"/>
              </a:rPr>
              <a:t>Every computer runs a portion of 	the program;</a:t>
            </a:r>
            <a:r>
              <a:rPr lang="en-US" sz="2400" dirty="0">
                <a:solidFill>
                  <a:srgbClr val="000000"/>
                </a:solidFill>
                <a:latin typeface="Arial" panose="020B0604020202020204" pitchFamily="34" charset="0"/>
                <a:ea typeface="Times New Roman" panose="02020603050405020304" pitchFamily="18" charset="0"/>
                <a:cs typeface="Arial" pitchFamily="34" charset="0"/>
              </a:rPr>
              <a:t> </a:t>
            </a:r>
            <a:r>
              <a:rPr lang="en-US" sz="2400" dirty="0">
                <a:solidFill>
                  <a:srgbClr val="000000"/>
                </a:solidFill>
                <a:effectLst/>
                <a:latin typeface="Arial" panose="020B0604020202020204" pitchFamily="34" charset="0"/>
                <a:ea typeface="Times New Roman" panose="02020603050405020304" pitchFamily="18" charset="0"/>
                <a:cs typeface="Arial" pitchFamily="34" charset="0"/>
              </a:rPr>
              <a:t>utilizing its cores, a tremendous power </a:t>
            </a:r>
          </a:p>
          <a:p>
            <a:pPr marL="400050" lvl="1" indent="0">
              <a:spcBef>
                <a:spcPts val="0"/>
              </a:spcBef>
              <a:spcAft>
                <a:spcPts val="0"/>
              </a:spcAft>
              <a:buNone/>
            </a:pPr>
            <a:r>
              <a:rPr lang="en-US" sz="2400" dirty="0">
                <a:solidFill>
                  <a:srgbClr val="000000"/>
                </a:solidFill>
                <a:latin typeface="Arial" panose="020B0604020202020204" pitchFamily="34" charset="0"/>
                <a:ea typeface="Times New Roman" panose="02020603050405020304" pitchFamily="18" charset="0"/>
                <a:cs typeface="Arial" pitchFamily="34" charset="0"/>
              </a:rPr>
              <a:t>	</a:t>
            </a:r>
            <a:r>
              <a:rPr lang="en-US" sz="2400" dirty="0">
                <a:solidFill>
                  <a:srgbClr val="000000"/>
                </a:solidFill>
                <a:effectLst/>
                <a:latin typeface="Arial" panose="020B0604020202020204" pitchFamily="34" charset="0"/>
                <a:ea typeface="Times New Roman" panose="02020603050405020304" pitchFamily="18" charset="0"/>
                <a:cs typeface="Arial" pitchFamily="34" charset="0"/>
              </a:rPr>
              <a:t>saving &amp; execution acceleration is achieved</a:t>
            </a:r>
          </a:p>
          <a:p>
            <a:pPr marL="857250" lvl="1" indent="-457200">
              <a:spcBef>
                <a:spcPts val="0"/>
              </a:spcBef>
              <a:spcAft>
                <a:spcPts val="0"/>
              </a:spcAft>
              <a:buAutoNum type="arabicPeriod" startAt="2"/>
            </a:pPr>
            <a:r>
              <a:rPr lang="en-US" sz="2400" dirty="0">
                <a:latin typeface="Arial" pitchFamily="34" charset="0"/>
                <a:cs typeface="Arial" pitchFamily="34" charset="0"/>
              </a:rPr>
              <a:t>Various </a:t>
            </a:r>
            <a:r>
              <a:rPr lang="en-US" sz="2400" dirty="0">
                <a:latin typeface="Times New Roman" panose="02020603050405020304" pitchFamily="18" charset="0"/>
                <a:ea typeface="Times New Roman" panose="02020603050405020304" pitchFamily="18" charset="0"/>
              </a:rPr>
              <a:t>HW </a:t>
            </a:r>
            <a:r>
              <a:rPr lang="en-US" sz="2400" dirty="0">
                <a:effectLst/>
                <a:latin typeface="Times New Roman" panose="02020603050405020304" pitchFamily="18" charset="0"/>
                <a:ea typeface="Times New Roman" panose="02020603050405020304" pitchFamily="18" charset="0"/>
              </a:rPr>
              <a:t>platforms: </a:t>
            </a:r>
          </a:p>
          <a:p>
            <a:pPr marL="400050" lvl="1" indent="0">
              <a:spcBef>
                <a:spcPts val="0"/>
              </a:spcBef>
              <a:spcAft>
                <a:spcPts val="0"/>
              </a:spcAft>
              <a:buNone/>
            </a:pPr>
            <a:r>
              <a:rPr lang="en-US" sz="2400" dirty="0">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1. Servers, </a:t>
            </a:r>
          </a:p>
          <a:p>
            <a:pPr marL="400050" lvl="1" indent="0">
              <a:spcBef>
                <a:spcPts val="0"/>
              </a:spcBef>
              <a:spcAft>
                <a:spcPts val="0"/>
              </a:spcAft>
              <a:buNone/>
            </a:pPr>
            <a:r>
              <a:rPr lang="en-US" sz="2400" dirty="0">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2. Embedded System</a:t>
            </a:r>
          </a:p>
          <a:p>
            <a:pPr marL="400050" lvl="1" indent="0">
              <a:spcBef>
                <a:spcPts val="0"/>
              </a:spcBef>
              <a:spcAft>
                <a:spcPts val="0"/>
              </a:spcAft>
              <a:buNone/>
            </a:pPr>
            <a:r>
              <a:rPr lang="en-US" sz="2400" dirty="0">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3. Cloud. </a:t>
            </a:r>
          </a:p>
          <a:p>
            <a:pPr marL="400050" lvl="1" indent="0">
              <a:spcBef>
                <a:spcPts val="0"/>
              </a:spcBef>
              <a:spcAft>
                <a:spcPts val="0"/>
              </a:spcAft>
              <a:buNone/>
            </a:pPr>
            <a:r>
              <a:rPr lang="en-US" sz="2400" dirty="0">
                <a:latin typeface="Times New Roman" panose="02020603050405020304" pitchFamily="18" charset="0"/>
                <a:ea typeface="Times New Roman" panose="02020603050405020304" pitchFamily="18" charset="0"/>
              </a:rPr>
              <a:t>	4. H/W platforms: 1. Servers, 2. Embedded System and </a:t>
            </a:r>
          </a:p>
          <a:p>
            <a:pPr marL="400050" lvl="1" indent="0">
              <a:spcBef>
                <a:spcPts val="0"/>
              </a:spcBef>
              <a:spcAft>
                <a:spcPts val="0"/>
              </a:spcAft>
              <a:buNone/>
            </a:pPr>
            <a:r>
              <a:rPr lang="en-US" sz="2400" dirty="0">
                <a:latin typeface="Times New Roman" panose="02020603050405020304" pitchFamily="18" charset="0"/>
                <a:ea typeface="Times New Roman" panose="02020603050405020304" pitchFamily="18" charset="0"/>
              </a:rPr>
              <a:t>	    3. Automotive  4. Cloud. </a:t>
            </a:r>
          </a:p>
          <a:p>
            <a:pPr marL="400050" lvl="1" indent="0">
              <a:spcBef>
                <a:spcPts val="0"/>
              </a:spcBef>
              <a:spcAft>
                <a:spcPts val="0"/>
              </a:spcAft>
              <a:buNone/>
            </a:pPr>
            <a:r>
              <a:rPr lang="en-US" sz="2400" dirty="0">
                <a:latin typeface="Arial" pitchFamily="34" charset="0"/>
                <a:ea typeface="Times New Roman" panose="02020603050405020304" pitchFamily="18" charset="0"/>
                <a:cs typeface="Arial" pitchFamily="34" charset="0"/>
              </a:rPr>
              <a:t>3.   Software application: AI, automotive,  communication</a:t>
            </a:r>
            <a:r>
              <a:rPr lang="en-US" sz="2400" dirty="0">
                <a:latin typeface="Times New Roman" panose="02020603050405020304" pitchFamily="18" charset="0"/>
                <a:ea typeface="Times New Roman" panose="02020603050405020304" pitchFamily="18" charset="0"/>
              </a:rPr>
              <a:t>, </a:t>
            </a:r>
          </a:p>
          <a:p>
            <a:pPr marL="400050" lvl="1" indent="0">
              <a:spcBef>
                <a:spcPts val="0"/>
              </a:spcBef>
              <a:spcAft>
                <a:spcPts val="0"/>
              </a:spcAft>
              <a:buNone/>
            </a:pPr>
            <a:r>
              <a:rPr lang="en-US" sz="2400" dirty="0">
                <a:latin typeface="Times New Roman" panose="02020603050405020304" pitchFamily="18" charset="0"/>
                <a:ea typeface="Times New Roman" panose="02020603050405020304" pitchFamily="18" charset="0"/>
              </a:rPr>
              <a:t>           image processing, robots , fintech etc.</a:t>
            </a:r>
          </a:p>
          <a:p>
            <a:pPr marL="400050" lvl="1" indent="0">
              <a:spcBef>
                <a:spcPts val="0"/>
              </a:spcBef>
              <a:spcAft>
                <a:spcPts val="0"/>
              </a:spcAft>
              <a:buNone/>
            </a:pPr>
            <a:r>
              <a:rPr lang="en-US" sz="2400" dirty="0">
                <a:latin typeface="Times New Roman" panose="02020603050405020304" pitchFamily="18" charset="0"/>
                <a:cs typeface="Arial" pitchFamily="34" charset="0"/>
              </a:rPr>
              <a:t>		</a:t>
            </a:r>
            <a:r>
              <a:rPr lang="en-US" sz="1800" dirty="0">
                <a:latin typeface="Times New Roman" panose="02020603050405020304" pitchFamily="18" charset="0"/>
                <a:cs typeface="Arial" pitchFamily="34" charset="0"/>
              </a:rPr>
              <a:t>Remark: </a:t>
            </a:r>
            <a:r>
              <a:rPr lang="en-US" sz="1800" dirty="0">
                <a:latin typeface="Arial" pitchFamily="34" charset="0"/>
                <a:cs typeface="Arial" pitchFamily="34" charset="0"/>
              </a:rPr>
              <a:t>Demo on a PC-Linux at Q4 of 2023.</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457200" indent="-457200">
              <a:buAutoNum type="arabicPeriod"/>
            </a:pPr>
            <a:endParaRPr lang="en-US" sz="1600" dirty="0">
              <a:latin typeface="Arial" pitchFamily="34" charset="0"/>
              <a:cs typeface="Arial" pitchFamily="34" charset="0"/>
            </a:endParaRPr>
          </a:p>
          <a:p>
            <a:pPr marL="400050" lvl="1" indent="0">
              <a:spcBef>
                <a:spcPts val="0"/>
              </a:spcBef>
              <a:spcAft>
                <a:spcPts val="0"/>
              </a:spcAft>
              <a:buNone/>
            </a:pPr>
            <a:endParaRPr lang="en-US" sz="1600" dirty="0">
              <a:solidFill>
                <a:schemeClr val="tx1"/>
              </a:solidFill>
              <a:latin typeface="Arial" pitchFamily="34" charset="0"/>
              <a:cs typeface="Arial" pitchFamily="34" charset="0"/>
            </a:endParaRPr>
          </a:p>
          <a:p>
            <a:pPr marL="400050" lvl="1" indent="0">
              <a:spcBef>
                <a:spcPts val="0"/>
              </a:spcBef>
              <a:spcAft>
                <a:spcPts val="0"/>
              </a:spcAft>
              <a:buNone/>
            </a:pPr>
            <a:endParaRPr lang="en-US" sz="1600" dirty="0">
              <a:solidFill>
                <a:schemeClr val="tx1"/>
              </a:solidFill>
              <a:latin typeface="Arial" pitchFamily="34" charset="0"/>
              <a:cs typeface="Arial" pitchFamily="34" charset="0"/>
            </a:endParaRPr>
          </a:p>
          <a:p>
            <a:pPr marL="857250" lvl="1" indent="-457200">
              <a:spcBef>
                <a:spcPts val="0"/>
              </a:spcBef>
              <a:spcAft>
                <a:spcPts val="0"/>
              </a:spcAft>
              <a:buFont typeface="+mj-lt"/>
              <a:buAutoNum type="arabicPeriod"/>
            </a:pP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 </a:t>
            </a: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2603475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EF729-0226-401B-9F75-3C20FBCB0588}"/>
              </a:ext>
            </a:extLst>
          </p:cNvPr>
          <p:cNvSpPr>
            <a:spLocks noGrp="1"/>
          </p:cNvSpPr>
          <p:nvPr>
            <p:ph type="title"/>
          </p:nvPr>
        </p:nvSpPr>
        <p:spPr>
          <a:xfrm>
            <a:off x="560512" y="260648"/>
            <a:ext cx="8585200" cy="1008112"/>
          </a:xfrm>
          <a:no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pPr algn="ctr"/>
            <a:r>
              <a:rPr lang="en-US" sz="3200" b="1" dirty="0">
                <a:latin typeface="Arial" pitchFamily="34" charset="0"/>
                <a:cs typeface="Arial" pitchFamily="34" charset="0"/>
              </a:rPr>
              <a:t>Reverse Engineering Problem</a:t>
            </a:r>
            <a:br>
              <a:rPr lang="en-US" sz="3200" b="1" dirty="0">
                <a:latin typeface="Arial" pitchFamily="34" charset="0"/>
                <a:cs typeface="Arial" pitchFamily="34" charset="0"/>
              </a:rPr>
            </a:br>
            <a:r>
              <a:rPr lang="en-US" sz="3200" b="1" dirty="0">
                <a:latin typeface="Arial" pitchFamily="34" charset="0"/>
                <a:cs typeface="Arial" pitchFamily="34" charset="0"/>
              </a:rPr>
              <a:t>(Short Description)</a:t>
            </a:r>
          </a:p>
        </p:txBody>
      </p:sp>
      <p:sp>
        <p:nvSpPr>
          <p:cNvPr id="3" name="Content Placeholder 2">
            <a:extLst>
              <a:ext uri="{FF2B5EF4-FFF2-40B4-BE49-F238E27FC236}">
                <a16:creationId xmlns:a16="http://schemas.microsoft.com/office/drawing/2014/main" id="{5D63390F-E510-4D59-AD5D-159AA2834A9B}"/>
              </a:ext>
            </a:extLst>
          </p:cNvPr>
          <p:cNvSpPr>
            <a:spLocks noGrp="1"/>
          </p:cNvSpPr>
          <p:nvPr>
            <p:ph idx="1"/>
          </p:nvPr>
        </p:nvSpPr>
        <p:spPr>
          <a:xfrm>
            <a:off x="488504" y="1556792"/>
            <a:ext cx="8585200" cy="1872208"/>
          </a:xfrm>
        </p:spPr>
        <p:txBody>
          <a:bodyPr/>
          <a:lstStyle/>
          <a:p>
            <a:r>
              <a:rPr lang="en-US" sz="2400" dirty="0">
                <a:latin typeface="Arial" panose="020B0604020202020204" pitchFamily="34" charset="0"/>
                <a:cs typeface="Arial" panose="020B0604020202020204" pitchFamily="34" charset="0"/>
              </a:rPr>
              <a:t>Sequential execution of the application is easily tracked.</a:t>
            </a:r>
          </a:p>
          <a:p>
            <a:r>
              <a:rPr lang="en-US" sz="2400" dirty="0">
                <a:latin typeface="Arial" panose="020B0604020202020204" pitchFamily="34" charset="0"/>
                <a:cs typeface="Arial" panose="020B0604020202020204" pitchFamily="34" charset="0"/>
              </a:rPr>
              <a:t>Minimal usage of the cache means that the main memory reflects the real data associated with the application, which again allows easier reverse engineering  process.</a:t>
            </a:r>
          </a:p>
        </p:txBody>
      </p:sp>
    </p:spTree>
    <p:extLst>
      <p:ext uri="{BB962C8B-B14F-4D97-AF65-F5344CB8AC3E}">
        <p14:creationId xmlns:p14="http://schemas.microsoft.com/office/powerpoint/2010/main" val="32360748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507" y="188640"/>
            <a:ext cx="8856985" cy="720080"/>
          </a:xfrm>
          <a:no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pPr algn="ctr"/>
            <a:r>
              <a:rPr lang="en-US" sz="3200" b="1" dirty="0">
                <a:latin typeface="Arial" pitchFamily="34" charset="0"/>
                <a:cs typeface="Arial" pitchFamily="34" charset="0"/>
              </a:rPr>
              <a:t>Solving The Reverse Engineering Problem</a:t>
            </a:r>
          </a:p>
        </p:txBody>
      </p:sp>
      <p:sp>
        <p:nvSpPr>
          <p:cNvPr id="3" name="Content Placeholder 2"/>
          <p:cNvSpPr>
            <a:spLocks noGrp="1"/>
          </p:cNvSpPr>
          <p:nvPr>
            <p:ph idx="1"/>
          </p:nvPr>
        </p:nvSpPr>
        <p:spPr>
          <a:xfrm>
            <a:off x="116462" y="1484784"/>
            <a:ext cx="9035920" cy="3384376"/>
          </a:xfrm>
        </p:spPr>
        <p:txBody>
          <a:bodyPr/>
          <a:lstStyle/>
          <a:p>
            <a:pPr marL="0" indent="0">
              <a:spcBef>
                <a:spcPts val="0"/>
              </a:spcBef>
              <a:buNone/>
            </a:pPr>
            <a:r>
              <a:rPr lang="en-US" sz="2400" dirty="0">
                <a:solidFill>
                  <a:schemeClr val="tx1"/>
                </a:solidFill>
              </a:rPr>
              <a:t>  </a:t>
            </a:r>
          </a:p>
          <a:p>
            <a:pPr marL="0" indent="0">
              <a:spcBef>
                <a:spcPts val="0"/>
              </a:spcBef>
              <a:buNone/>
            </a:pPr>
            <a:endParaRPr lang="en-US" sz="2400" dirty="0"/>
          </a:p>
          <a:p>
            <a:pPr marL="0" indent="0">
              <a:buNone/>
            </a:pPr>
            <a:r>
              <a:rPr lang="en-US" sz="2400" dirty="0"/>
              <a:t> </a:t>
            </a:r>
          </a:p>
          <a:p>
            <a:pPr marL="0" indent="0">
              <a:buNone/>
            </a:pPr>
            <a:endParaRPr lang="en-US" sz="2400" dirty="0"/>
          </a:p>
          <a:p>
            <a:pPr marL="0" indent="0">
              <a:buNone/>
            </a:pPr>
            <a:r>
              <a:rPr lang="en-US" sz="2400" dirty="0"/>
              <a:t>   </a:t>
            </a:r>
          </a:p>
        </p:txBody>
      </p:sp>
      <p:sp>
        <p:nvSpPr>
          <p:cNvPr id="4" name="מלבן 3"/>
          <p:cNvSpPr/>
          <p:nvPr/>
        </p:nvSpPr>
        <p:spPr>
          <a:xfrm>
            <a:off x="632520" y="1351508"/>
            <a:ext cx="8856985" cy="4154984"/>
          </a:xfrm>
          <a:prstGeom prst="rect">
            <a:avLst/>
          </a:prstGeom>
        </p:spPr>
        <p:txBody>
          <a:bodyPr wrap="square">
            <a:spAutoFit/>
          </a:bodyPr>
          <a:lstStyle/>
          <a:p>
            <a:pPr marL="457200" indent="-457200">
              <a:buAutoNum type="arabicPeriod"/>
            </a:pPr>
            <a:r>
              <a:rPr lang="en-US" sz="2400" dirty="0">
                <a:latin typeface="Arial" pitchFamily="34" charset="0"/>
                <a:cs typeface="Arial" pitchFamily="34" charset="0"/>
              </a:rPr>
              <a:t>Method 1</a:t>
            </a:r>
          </a:p>
          <a:p>
            <a:pPr marL="457200" indent="-457200"/>
            <a:r>
              <a:rPr lang="en-US" sz="2400" dirty="0">
                <a:latin typeface="Arial" pitchFamily="34" charset="0"/>
                <a:cs typeface="Arial" pitchFamily="34" charset="0"/>
              </a:rPr>
              <a:t>	Automatically breaking every application </a:t>
            </a:r>
            <a:r>
              <a:rPr lang="en-US" sz="2400" b="1" dirty="0">
                <a:latin typeface="Arial" pitchFamily="34" charset="0"/>
                <a:cs typeface="Arial" pitchFamily="34" charset="0"/>
              </a:rPr>
              <a:t>to many small threads </a:t>
            </a:r>
            <a:r>
              <a:rPr lang="en-US" sz="2400" dirty="0">
                <a:latin typeface="Arial" pitchFamily="34" charset="0"/>
                <a:cs typeface="Arial" pitchFamily="34" charset="0"/>
              </a:rPr>
              <a:t>that run in parallel on a multi-core system. This causes </a:t>
            </a:r>
            <a:r>
              <a:rPr lang="en-US" sz="2400" b="1" dirty="0">
                <a:latin typeface="Arial" pitchFamily="34" charset="0"/>
                <a:cs typeface="Arial" pitchFamily="34" charset="0"/>
              </a:rPr>
              <a:t>the thread execution to be randomly distributed </a:t>
            </a:r>
            <a:r>
              <a:rPr lang="en-US" sz="2400" dirty="0">
                <a:latin typeface="Arial" pitchFamily="34" charset="0"/>
                <a:cs typeface="Arial" pitchFamily="34" charset="0"/>
              </a:rPr>
              <a:t>and therefore </a:t>
            </a:r>
            <a:r>
              <a:rPr lang="en-US" sz="2400" b="1" dirty="0">
                <a:latin typeface="Arial" pitchFamily="34" charset="0"/>
                <a:cs typeface="Arial" pitchFamily="34" charset="0"/>
              </a:rPr>
              <a:t>very difficult to track .</a:t>
            </a:r>
          </a:p>
          <a:p>
            <a:pPr marL="457200" indent="-457200"/>
            <a:endParaRPr lang="en-US" sz="2400" b="1" dirty="0">
              <a:latin typeface="Arial" pitchFamily="34" charset="0"/>
              <a:cs typeface="Arial" pitchFamily="34" charset="0"/>
            </a:endParaRPr>
          </a:p>
          <a:p>
            <a:pPr marL="457200" indent="-457200">
              <a:buAutoNum type="arabicPeriod" startAt="2"/>
            </a:pPr>
            <a:r>
              <a:rPr lang="en-US" sz="2400" dirty="0">
                <a:latin typeface="Arial" pitchFamily="34" charset="0"/>
                <a:cs typeface="Arial" pitchFamily="34" charset="0"/>
              </a:rPr>
              <a:t>Method 2</a:t>
            </a:r>
          </a:p>
          <a:p>
            <a:pPr marL="457200" indent="-457200"/>
            <a:r>
              <a:rPr lang="en-US" sz="2400" dirty="0">
                <a:latin typeface="Arial" pitchFamily="34" charset="0"/>
                <a:cs typeface="Arial" pitchFamily="34" charset="0"/>
              </a:rPr>
              <a:t>	Automatically Maximizing locality. This means that the cache and memory are not coherent i.e., the memory does not hold the correct data hence - again - it is very difficult to track the execution.</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2412532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כותרת 1"/>
          <p:cNvSpPr>
            <a:spLocks noGrp="1" noChangeArrowheads="1"/>
          </p:cNvSpPr>
          <p:nvPr>
            <p:ph type="title"/>
          </p:nvPr>
        </p:nvSpPr>
        <p:spPr>
          <a:xfrm>
            <a:off x="428229" y="188914"/>
            <a:ext cx="8585200" cy="503237"/>
          </a:xfrm>
        </p:spPr>
        <p:txBody>
          <a:bodyPr/>
          <a:lstStyle/>
          <a:p>
            <a:pPr algn="ctr"/>
            <a:r>
              <a:rPr lang="en-US" sz="3200" b="1" dirty="0">
                <a:latin typeface="Arial" pitchFamily="34" charset="0"/>
                <a:cs typeface="Arial" pitchFamily="34" charset="0"/>
              </a:rPr>
              <a:t>Maintainability Tool</a:t>
            </a:r>
            <a:endParaRPr lang="he-IL" sz="3200" b="1" dirty="0">
              <a:latin typeface="Arial" pitchFamily="34" charset="0"/>
              <a:cs typeface="Arial" pitchFamily="34" charset="0"/>
            </a:endParaRPr>
          </a:p>
        </p:txBody>
      </p:sp>
      <p:sp>
        <p:nvSpPr>
          <p:cNvPr id="6147" name="מציין מיקום תוכן 2"/>
          <p:cNvSpPr>
            <a:spLocks noGrp="1" noChangeArrowheads="1"/>
          </p:cNvSpPr>
          <p:nvPr>
            <p:ph idx="1"/>
          </p:nvPr>
        </p:nvSpPr>
        <p:spPr>
          <a:xfrm>
            <a:off x="128464" y="980728"/>
            <a:ext cx="9505056" cy="4428765"/>
          </a:xfrm>
        </p:spPr>
        <p:txBody>
          <a:bodyPr/>
          <a:lstStyle/>
          <a:p>
            <a:pPr indent="0">
              <a:spcBef>
                <a:spcPts val="0"/>
              </a:spcBef>
              <a:defRPr/>
            </a:pPr>
            <a:r>
              <a:rPr lang="en-US" sz="2400" dirty="0">
                <a:latin typeface="Arial" panose="020B0604020202020204" pitchFamily="34" charset="0"/>
                <a:cs typeface="Arial" panose="020B0604020202020204" pitchFamily="34" charset="0"/>
              </a:rPr>
              <a:t>   PS would like to introduce  a new maintenance SW, </a:t>
            </a:r>
          </a:p>
          <a:p>
            <a:pPr indent="0">
              <a:spcBef>
                <a:spcPts val="0"/>
              </a:spcBef>
              <a:buNone/>
              <a:defRPr/>
            </a:pPr>
            <a:r>
              <a:rPr lang="en-US" sz="2400" b="1" dirty="0">
                <a:latin typeface="Arial" panose="020B0604020202020204" pitchFamily="34" charset="0"/>
                <a:cs typeface="Arial" panose="020B0604020202020204" pitchFamily="34" charset="0"/>
              </a:rPr>
              <a:t>	instead  of current tools</a:t>
            </a:r>
          </a:p>
          <a:p>
            <a:pPr indent="0">
              <a:spcBef>
                <a:spcPts val="0"/>
              </a:spcBef>
              <a:buNone/>
              <a:defRPr/>
            </a:pPr>
            <a:r>
              <a:rPr lang="en-US" sz="2400" b="1"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1.    Legacy code is only partially documented.</a:t>
            </a:r>
          </a:p>
          <a:p>
            <a:pPr indent="0">
              <a:spcBef>
                <a:spcPts val="0"/>
              </a:spcBef>
              <a:buNone/>
              <a:defRPr/>
            </a:pPr>
            <a:r>
              <a:rPr lang="en-US" sz="2400" dirty="0">
                <a:latin typeface="Arial" panose="020B0604020202020204" pitchFamily="34" charset="0"/>
                <a:cs typeface="Arial" panose="020B0604020202020204" pitchFamily="34" charset="0"/>
              </a:rPr>
              <a:t>	2.    Disorganized  documentation updating</a:t>
            </a:r>
          </a:p>
          <a:p>
            <a:pPr indent="0">
              <a:spcBef>
                <a:spcPts val="0"/>
              </a:spcBef>
              <a:buNone/>
              <a:defRPr/>
            </a:pPr>
            <a:r>
              <a:rPr lang="en-US" sz="2400" dirty="0">
                <a:latin typeface="Arial" panose="020B0604020202020204" pitchFamily="34" charset="0"/>
                <a:cs typeface="Arial" panose="020B0604020202020204" pitchFamily="34" charset="0"/>
              </a:rPr>
              <a:t>	3.    Missing  of easy-to-use maintainability  computer 				programs</a:t>
            </a:r>
          </a:p>
          <a:p>
            <a:pPr indent="0">
              <a:spcBef>
                <a:spcPts val="0"/>
              </a:spcBef>
              <a:defRPr/>
            </a:pPr>
            <a:r>
              <a:rPr lang="en-US" sz="2400" b="1" dirty="0">
                <a:latin typeface="Arial" panose="020B0604020202020204" pitchFamily="34" charset="0"/>
                <a:cs typeface="Arial" panose="020B0604020202020204" pitchFamily="34" charset="0"/>
              </a:rPr>
              <a:t>   A new maintenance application </a:t>
            </a:r>
            <a:r>
              <a:rPr lang="en-US" sz="2400" dirty="0">
                <a:latin typeface="Arial" panose="020B0604020202020204" pitchFamily="34" charset="0"/>
                <a:cs typeface="Arial" panose="020B0604020202020204" pitchFamily="34" charset="0"/>
              </a:rPr>
              <a:t>system which will give large</a:t>
            </a:r>
          </a:p>
          <a:p>
            <a:pPr indent="0">
              <a:spcBef>
                <a:spcPts val="0"/>
              </a:spcBef>
              <a:buNone/>
              <a:defRPr/>
            </a:pPr>
            <a:r>
              <a:rPr lang="en-US" sz="2400" dirty="0">
                <a:latin typeface="Arial" panose="020B0604020202020204" pitchFamily="34" charset="0"/>
                <a:cs typeface="Arial" panose="020B0604020202020204" pitchFamily="34" charset="0"/>
              </a:rPr>
              <a:t>      		legacy code owners:</a:t>
            </a:r>
          </a:p>
          <a:p>
            <a:pPr indent="0">
              <a:spcBef>
                <a:spcPts val="0"/>
              </a:spcBef>
              <a:buNone/>
              <a:defRPr/>
            </a:pPr>
            <a:r>
              <a:rPr lang="en-US" sz="2400" dirty="0">
                <a:latin typeface="Arial" panose="020B0604020202020204" pitchFamily="34" charset="0"/>
                <a:cs typeface="Arial" panose="020B0604020202020204" pitchFamily="34" charset="0"/>
              </a:rPr>
              <a:t>	1.    Easily appropriate system documentation such as ATP, </a:t>
            </a:r>
          </a:p>
          <a:p>
            <a:pPr indent="0">
              <a:spcBef>
                <a:spcPts val="0"/>
              </a:spcBef>
              <a:buNone/>
              <a:defRPr/>
            </a:pPr>
            <a:r>
              <a:rPr lang="en-US" sz="2400" dirty="0">
                <a:latin typeface="Arial" panose="020B0604020202020204" pitchFamily="34" charset="0"/>
                <a:cs typeface="Arial" panose="020B0604020202020204" pitchFamily="34" charset="0"/>
              </a:rPr>
              <a:t>              SPEC design including diagrams</a:t>
            </a:r>
          </a:p>
          <a:p>
            <a:pPr indent="0">
              <a:spcBef>
                <a:spcPts val="0"/>
              </a:spcBef>
              <a:buNone/>
              <a:defRPr/>
            </a:pPr>
            <a:r>
              <a:rPr lang="en-US" sz="2400" dirty="0">
                <a:latin typeface="Arial" panose="020B0604020202020204" pitchFamily="34" charset="0"/>
                <a:cs typeface="Arial" panose="020B0604020202020204" pitchFamily="34" charset="0"/>
              </a:rPr>
              <a:t>       2.    Easily produced code according to  specifications.</a:t>
            </a:r>
          </a:p>
          <a:p>
            <a:pPr indent="0">
              <a:spcBef>
                <a:spcPts val="0"/>
              </a:spcBef>
              <a:buNone/>
              <a:defRPr/>
            </a:pPr>
            <a:r>
              <a:rPr lang="en-US" sz="2400" dirty="0">
                <a:latin typeface="Arial" panose="020B0604020202020204" pitchFamily="34" charset="0"/>
                <a:cs typeface="Arial" panose="020B0604020202020204" pitchFamily="34" charset="0"/>
              </a:rPr>
              <a:t>       3.    Easily performing maintenance duties </a:t>
            </a: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1E6E285-B737-4856-95CC-11C34F90F744}"/>
              </a:ext>
            </a:extLst>
          </p:cNvPr>
          <p:cNvSpPr>
            <a:spLocks noGrp="1" noChangeArrowheads="1"/>
          </p:cNvSpPr>
          <p:nvPr>
            <p:ph type="title"/>
          </p:nvPr>
        </p:nvSpPr>
        <p:spPr>
          <a:xfrm>
            <a:off x="1041402" y="285750"/>
            <a:ext cx="7800031" cy="622970"/>
          </a:xfrm>
          <a:ln>
            <a:solidFill>
              <a:schemeClr val="tx1"/>
            </a:solidFill>
          </a:ln>
        </p:spPr>
        <p:txBody>
          <a:bodyPr anchor="t"/>
          <a:lstStyle/>
          <a:p>
            <a:pPr algn="ctr">
              <a:defRPr/>
            </a:pPr>
            <a:r>
              <a:rPr lang="en-US" sz="2800" b="1" dirty="0">
                <a:solidFill>
                  <a:schemeClr val="accent2">
                    <a:lumMod val="75000"/>
                  </a:schemeClr>
                </a:solidFill>
              </a:rPr>
              <a:t>Parallel Solutions: Leading Team</a:t>
            </a:r>
          </a:p>
        </p:txBody>
      </p:sp>
      <p:sp>
        <p:nvSpPr>
          <p:cNvPr id="2051" name="Rectangle 3">
            <a:extLst>
              <a:ext uri="{FF2B5EF4-FFF2-40B4-BE49-F238E27FC236}">
                <a16:creationId xmlns:a16="http://schemas.microsoft.com/office/drawing/2014/main" id="{AD52E56F-D45E-4A00-A10C-E0852F6A51A0}"/>
              </a:ext>
            </a:extLst>
          </p:cNvPr>
          <p:cNvSpPr>
            <a:spLocks noGrp="1" noChangeArrowheads="1"/>
          </p:cNvSpPr>
          <p:nvPr>
            <p:ph type="body" idx="1"/>
          </p:nvPr>
        </p:nvSpPr>
        <p:spPr>
          <a:xfrm>
            <a:off x="632520" y="908720"/>
            <a:ext cx="8748464" cy="4680520"/>
          </a:xfrm>
        </p:spPr>
        <p:txBody>
          <a:bodyPr vert="horz" wrap="square" lIns="0" tIns="0" rIns="0" bIns="0" numCol="1" anchor="t" anchorCtr="0" compatLnSpc="1">
            <a:prstTxWarp prst="textNoShape">
              <a:avLst/>
            </a:prstTxWarp>
          </a:bodyPr>
          <a:lstStyle/>
          <a:p>
            <a:pPr>
              <a:lnSpc>
                <a:spcPct val="80000"/>
              </a:lnSpc>
            </a:pPr>
            <a:endParaRPr lang="en-US" altLang="en-US" sz="2000" b="1" dirty="0"/>
          </a:p>
          <a:p>
            <a:pPr>
              <a:lnSpc>
                <a:spcPct val="80000"/>
              </a:lnSpc>
            </a:pPr>
            <a:r>
              <a:rPr lang="en-US" altLang="en-US" sz="2000" b="1" dirty="0"/>
              <a:t>Dr. Yehuda Singer</a:t>
            </a:r>
          </a:p>
          <a:p>
            <a:pPr marL="0" indent="0">
              <a:spcBef>
                <a:spcPts val="0"/>
              </a:spcBef>
              <a:buNone/>
            </a:pPr>
            <a:r>
              <a:rPr lang="en-US" altLang="en-US" sz="1400" dirty="0"/>
              <a:t>Ph.D. in computer science, specialized in computer architecture</a:t>
            </a:r>
            <a:r>
              <a:rPr lang="en-US" altLang="en-US" sz="1400" b="1" i="1" dirty="0"/>
              <a:t>, Real-Time </a:t>
            </a:r>
            <a:r>
              <a:rPr lang="en-US" altLang="en-US" sz="1400" dirty="0"/>
              <a:t>and high performance.  Over 46 years of experience in the development of embedded systems and  FPGAs in various multi-disciplinary applications. </a:t>
            </a:r>
          </a:p>
          <a:p>
            <a:pPr marL="0" indent="0">
              <a:spcBef>
                <a:spcPts val="0"/>
              </a:spcBef>
              <a:buNone/>
            </a:pPr>
            <a:r>
              <a:rPr lang="en-US" altLang="en-US" sz="1400" dirty="0"/>
              <a:t>Dr. Singer  was  the leader of the  Computer Studies of the extension of Derby university in Israel. Dr. Singer holds an M.Sc. and Ph.D. degrees in computer science  from Weizmann Institute and Bar-Ilan university respectively.</a:t>
            </a:r>
            <a:r>
              <a:rPr lang="en-US" altLang="en-US" sz="1600" dirty="0"/>
              <a:t> </a:t>
            </a:r>
          </a:p>
          <a:p>
            <a:pPr>
              <a:lnSpc>
                <a:spcPct val="80000"/>
              </a:lnSpc>
              <a:buFont typeface="Times New Roman" panose="02020603050405020304" pitchFamily="18" charset="0"/>
              <a:buNone/>
            </a:pPr>
            <a:endParaRPr lang="en-US" altLang="en-US" sz="1600" dirty="0"/>
          </a:p>
          <a:p>
            <a:pPr>
              <a:lnSpc>
                <a:spcPct val="80000"/>
              </a:lnSpc>
              <a:buFont typeface="Times New Roman" panose="02020603050405020304" pitchFamily="18" charset="0"/>
              <a:buNone/>
            </a:pPr>
            <a:endParaRPr lang="en-US" altLang="en-US" sz="1600" dirty="0"/>
          </a:p>
          <a:p>
            <a:pPr>
              <a:lnSpc>
                <a:spcPct val="80000"/>
              </a:lnSpc>
              <a:buFont typeface="Times New Roman" panose="02020603050405020304" pitchFamily="18" charset="0"/>
              <a:buNone/>
            </a:pPr>
            <a:endParaRPr lang="en-US" altLang="en-US" sz="1600" dirty="0"/>
          </a:p>
          <a:p>
            <a:pPr>
              <a:lnSpc>
                <a:spcPct val="80000"/>
              </a:lnSpc>
            </a:pPr>
            <a:r>
              <a:rPr lang="en-US" altLang="en-US" sz="2000" b="1" dirty="0"/>
              <a:t>Dr. Joshua Gur</a:t>
            </a:r>
          </a:p>
          <a:p>
            <a:pPr marL="0" marR="0" indent="0">
              <a:spcBef>
                <a:spcPts val="0"/>
              </a:spcBef>
              <a:spcAft>
                <a:spcPts val="0"/>
              </a:spcAft>
              <a:buNone/>
            </a:pPr>
            <a:r>
              <a:rPr lang="en-US" sz="1400" kern="100" dirty="0">
                <a:effectLst/>
                <a:latin typeface="Calibri" panose="020F0502020204030204" pitchFamily="34" charset="0"/>
                <a:ea typeface="Calibri" panose="020F0502020204030204" pitchFamily="34" charset="0"/>
                <a:cs typeface="Arial" panose="020B0604020202020204" pitchFamily="34" charset="0"/>
              </a:rPr>
              <a:t>Joshua Gur – Ph.D. in Physics &amp; Optics, specialized in multidisciplinary computerized system design as a chief Display &amp; Video engineer at a security plant in Israel - the Israeli Aircraft Industries. and other security plants. Over 48 years of experience including 9 patents. Dr. Gur holds a B.Sc. in Physics and Mathematics, M. Sc in Electro- Optics from the Hebrew University of Jerusalem, and a Ph.D. in Physics &amp; optics from the institute of optics at Rochester University  in Rochester NY at USA.</a:t>
            </a:r>
          </a:p>
          <a:p>
            <a:pPr>
              <a:lnSpc>
                <a:spcPct val="80000"/>
              </a:lnSpc>
            </a:pPr>
            <a:endParaRPr lang="en-US" altLang="en-US" sz="2000" b="1" dirty="0"/>
          </a:p>
        </p:txBody>
      </p:sp>
      <p:sp>
        <p:nvSpPr>
          <p:cNvPr id="2" name="Date Placeholder 1">
            <a:extLst>
              <a:ext uri="{FF2B5EF4-FFF2-40B4-BE49-F238E27FC236}">
                <a16:creationId xmlns:a16="http://schemas.microsoft.com/office/drawing/2014/main" id="{17E355DC-42DA-4BB3-BEEE-8D27F7305455}"/>
              </a:ext>
            </a:extLst>
          </p:cNvPr>
          <p:cNvSpPr>
            <a:spLocks noGrp="1"/>
          </p:cNvSpPr>
          <p:nvPr>
            <p:ph type="dt" sz="half" idx="10"/>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he-IL"/>
            </a:defPPr>
            <a:lvl1pPr algn="l" rtl="0" eaLnBrk="1" fontAlgn="base" hangingPunct="1">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a:lstStyle>
          <a:p>
            <a:pPr>
              <a:defRPr/>
            </a:pPr>
            <a:fld id="{A7F7BD32-67D5-416D-B13B-D81802ACB0F6}" type="datetime3">
              <a:rPr lang="en-US" smtClean="0"/>
              <a:pPr>
                <a:defRPr/>
              </a:pPr>
              <a:t>25 February 2025</a:t>
            </a:fld>
            <a:endParaRPr lang="en-US"/>
          </a:p>
          <a:p>
            <a:pPr>
              <a:defRPr/>
            </a:pPr>
            <a:r>
              <a:rPr lang="en-US"/>
              <a:t>Confidential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519" y="260648"/>
            <a:ext cx="8856985" cy="770597"/>
          </a:xfrm>
          <a:ln>
            <a:solidFill>
              <a:schemeClr val="tx1"/>
            </a:solidFill>
          </a:ln>
        </p:spPr>
        <p:txBody>
          <a:bodyPr>
            <a:noAutofit/>
          </a:bodyPr>
          <a:lstStyle/>
          <a:p>
            <a:pPr algn="ctr"/>
            <a:r>
              <a:rPr lang="en-US" sz="3200" b="1" i="1" dirty="0">
                <a:latin typeface="Arial" pitchFamily="34" charset="0"/>
                <a:cs typeface="Arial" pitchFamily="34" charset="0"/>
              </a:rPr>
              <a:t>Why current technology cannot compete</a:t>
            </a:r>
            <a:endParaRPr lang="en-US" sz="3200" dirty="0">
              <a:latin typeface="Arial" pitchFamily="34" charset="0"/>
              <a:cs typeface="Arial" pitchFamily="34" charset="0"/>
            </a:endParaRPr>
          </a:p>
        </p:txBody>
      </p:sp>
      <p:sp>
        <p:nvSpPr>
          <p:cNvPr id="4" name="מלבן 3"/>
          <p:cNvSpPr/>
          <p:nvPr/>
        </p:nvSpPr>
        <p:spPr>
          <a:xfrm>
            <a:off x="776536" y="1412776"/>
            <a:ext cx="8208912" cy="2554545"/>
          </a:xfrm>
          <a:prstGeom prst="rect">
            <a:avLst/>
          </a:prstGeom>
        </p:spPr>
        <p:txBody>
          <a:bodyPr wrap="square">
            <a:spAutoFit/>
          </a:bodyPr>
          <a:lstStyle/>
          <a:p>
            <a:r>
              <a:rPr lang="en-US" sz="2000" i="1" dirty="0">
                <a:latin typeface="Arial" pitchFamily="34" charset="0"/>
                <a:cs typeface="Arial" pitchFamily="34" charset="0"/>
              </a:rPr>
              <a:t>Present technology faces </a:t>
            </a:r>
            <a:r>
              <a:rPr lang="en-US" sz="2000" b="1" i="1" dirty="0">
                <a:latin typeface="Arial" pitchFamily="34" charset="0"/>
                <a:cs typeface="Arial" pitchFamily="34" charset="0"/>
              </a:rPr>
              <a:t>A </a:t>
            </a:r>
            <a:r>
              <a:rPr lang="en-US" sz="2000" b="1" dirty="0">
                <a:latin typeface="Arial" pitchFamily="34" charset="0"/>
                <a:cs typeface="Arial" pitchFamily="34" charset="0"/>
              </a:rPr>
              <a:t>Major Problem:</a:t>
            </a:r>
          </a:p>
          <a:p>
            <a:r>
              <a:rPr lang="en-US" sz="2000" dirty="0">
                <a:latin typeface="Arial" pitchFamily="34" charset="0"/>
                <a:cs typeface="Arial" pitchFamily="34" charset="0"/>
              </a:rPr>
              <a:t>In current State Of The Art Software containing </a:t>
            </a:r>
            <a:r>
              <a:rPr lang="en-US" sz="2000" b="1" dirty="0">
                <a:latin typeface="Arial" pitchFamily="34" charset="0"/>
                <a:cs typeface="Arial" pitchFamily="34" charset="0"/>
              </a:rPr>
              <a:t>tightly coupled </a:t>
            </a:r>
            <a:r>
              <a:rPr lang="en-US" sz="2000" dirty="0">
                <a:latin typeface="Arial" pitchFamily="34" charset="0"/>
                <a:cs typeface="Arial" pitchFamily="34" charset="0"/>
              </a:rPr>
              <a:t>threads, the required decomposition to independent threads involves inter-thread Communication and  synchronization code.</a:t>
            </a:r>
          </a:p>
          <a:p>
            <a:endParaRPr lang="en-US" sz="2000" dirty="0">
              <a:latin typeface="Arial" pitchFamily="34" charset="0"/>
              <a:cs typeface="Arial" pitchFamily="34" charset="0"/>
            </a:endParaRPr>
          </a:p>
          <a:p>
            <a:r>
              <a:rPr lang="en-US" sz="2000" dirty="0">
                <a:latin typeface="Arial" pitchFamily="34" charset="0"/>
                <a:cs typeface="Arial" pitchFamily="34" charset="0"/>
              </a:rPr>
              <a:t>This is a very difficult and</a:t>
            </a:r>
            <a:r>
              <a:rPr lang="en-US" sz="2000" b="1" dirty="0">
                <a:latin typeface="Arial" pitchFamily="34" charset="0"/>
                <a:cs typeface="Arial" pitchFamily="34" charset="0"/>
              </a:rPr>
              <a:t> time-consuming effort</a:t>
            </a:r>
          </a:p>
          <a:p>
            <a:endParaRPr lang="en-US" sz="2000" dirty="0">
              <a:latin typeface="Arial" pitchFamily="34" charset="0"/>
              <a:cs typeface="Arial" pitchFamily="34" charset="0"/>
            </a:endParaRPr>
          </a:p>
          <a:p>
            <a:r>
              <a:rPr lang="en-US" sz="2000" dirty="0">
                <a:latin typeface="Arial" pitchFamily="34" charset="0"/>
                <a:cs typeface="Arial" pitchFamily="34" charset="0"/>
              </a:rPr>
              <a:t>Using </a:t>
            </a:r>
            <a:r>
              <a:rPr lang="en-US" sz="2000" b="1" dirty="0">
                <a:latin typeface="Arial" pitchFamily="34" charset="0"/>
                <a:cs typeface="Arial" pitchFamily="34" charset="0"/>
              </a:rPr>
              <a:t>our technology, this is performed automatically!</a:t>
            </a:r>
            <a:endParaRPr lang="en-US" sz="2400" dirty="0"/>
          </a:p>
        </p:txBody>
      </p:sp>
    </p:spTree>
    <p:extLst>
      <p:ext uri="{BB962C8B-B14F-4D97-AF65-F5344CB8AC3E}">
        <p14:creationId xmlns:p14="http://schemas.microsoft.com/office/powerpoint/2010/main" val="2412532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512" y="260648"/>
            <a:ext cx="8585200" cy="621803"/>
          </a:xfrm>
          <a:ln>
            <a:solidFill>
              <a:schemeClr val="tx1"/>
            </a:solidFill>
          </a:ln>
        </p:spPr>
        <p:txBody>
          <a:bodyPr/>
          <a:lstStyle/>
          <a:p>
            <a:pPr algn="ctr"/>
            <a:r>
              <a:rPr lang="en-US" sz="3600" b="1" dirty="0">
                <a:latin typeface="Arial" pitchFamily="34" charset="0"/>
                <a:cs typeface="Arial" pitchFamily="34" charset="0"/>
              </a:rPr>
              <a:t>Our Solution is the </a:t>
            </a:r>
            <a:r>
              <a:rPr lang="en-US" sz="3600" i="1" dirty="0">
                <a:latin typeface="Arial" pitchFamily="34" charset="0"/>
                <a:cs typeface="Arial" pitchFamily="34" charset="0"/>
              </a:rPr>
              <a:t>Auto Parallel</a:t>
            </a:r>
            <a:r>
              <a:rPr lang="en-US" sz="3600" dirty="0">
                <a:latin typeface="Arial" pitchFamily="34" charset="0"/>
                <a:cs typeface="Arial" pitchFamily="34" charset="0"/>
              </a:rPr>
              <a:t> </a:t>
            </a:r>
            <a:r>
              <a:rPr lang="en-US" sz="3600" baseline="30000" dirty="0">
                <a:latin typeface="Arial" pitchFamily="34" charset="0"/>
                <a:cs typeface="Arial" pitchFamily="34" charset="0"/>
              </a:rPr>
              <a:t>TM</a:t>
            </a:r>
            <a:r>
              <a:rPr lang="en-US" sz="3600" b="1" dirty="0">
                <a:latin typeface="Arial" pitchFamily="34" charset="0"/>
                <a:cs typeface="Arial" pitchFamily="34" charset="0"/>
              </a:rPr>
              <a:t> </a:t>
            </a:r>
          </a:p>
        </p:txBody>
      </p:sp>
      <p:sp>
        <p:nvSpPr>
          <p:cNvPr id="3" name="Content Placeholder 2"/>
          <p:cNvSpPr>
            <a:spLocks noGrp="1"/>
          </p:cNvSpPr>
          <p:nvPr>
            <p:ph idx="1"/>
          </p:nvPr>
        </p:nvSpPr>
        <p:spPr>
          <a:xfrm>
            <a:off x="632520" y="1340768"/>
            <a:ext cx="8136904" cy="2880319"/>
          </a:xfrm>
        </p:spPr>
        <p:txBody>
          <a:bodyPr lIns="0" tIns="0" rIns="0" bIns="0"/>
          <a:lstStyle/>
          <a:p>
            <a:pPr marL="0" indent="0">
              <a:spcBef>
                <a:spcPts val="0"/>
              </a:spcBef>
              <a:spcAft>
                <a:spcPts val="0"/>
              </a:spcAft>
              <a:buNone/>
            </a:pPr>
            <a:r>
              <a:rPr lang="en-US" sz="2000" dirty="0">
                <a:solidFill>
                  <a:schemeClr val="tx1"/>
                </a:solidFill>
                <a:latin typeface="Arial" pitchFamily="34" charset="0"/>
                <a:cs typeface="Arial" pitchFamily="34" charset="0"/>
              </a:rPr>
              <a:t>Our Auto-parallel - Breaking Dependencies Paradigm can:</a:t>
            </a:r>
          </a:p>
          <a:p>
            <a:pPr marL="180000" indent="-180000">
              <a:spcBef>
                <a:spcPts val="0"/>
              </a:spcBef>
              <a:spcAft>
                <a:spcPts val="0"/>
              </a:spcAft>
              <a:buFont typeface="Arial" pitchFamily="34" charset="0"/>
              <a:buChar char="•"/>
            </a:pPr>
            <a:r>
              <a:rPr lang="en-US" sz="2000" dirty="0">
                <a:solidFill>
                  <a:schemeClr val="tx1"/>
                </a:solidFill>
                <a:latin typeface="Arial" pitchFamily="34" charset="0"/>
                <a:cs typeface="Arial" pitchFamily="34" charset="0"/>
              </a:rPr>
              <a:t>Automatically parallelizes any </a:t>
            </a:r>
            <a:r>
              <a:rPr lang="en-US" sz="2000" b="1" dirty="0">
                <a:solidFill>
                  <a:schemeClr val="tx1"/>
                </a:solidFill>
                <a:latin typeface="Arial" pitchFamily="34" charset="0"/>
                <a:cs typeface="Arial" pitchFamily="34" charset="0"/>
              </a:rPr>
              <a:t>SERIAL</a:t>
            </a:r>
            <a:r>
              <a:rPr lang="en-US" sz="2000" dirty="0">
                <a:solidFill>
                  <a:schemeClr val="tx1"/>
                </a:solidFill>
                <a:latin typeface="Arial" pitchFamily="34" charset="0"/>
                <a:cs typeface="Arial" pitchFamily="34" charset="0"/>
              </a:rPr>
              <a:t> high-level program. </a:t>
            </a:r>
          </a:p>
          <a:p>
            <a:pPr marL="180000" indent="-180000">
              <a:spcBef>
                <a:spcPts val="0"/>
              </a:spcBef>
              <a:spcAft>
                <a:spcPts val="0"/>
              </a:spcAft>
              <a:buFont typeface="Arial" pitchFamily="34" charset="0"/>
              <a:buChar char="•"/>
            </a:pPr>
            <a:r>
              <a:rPr lang="en-US" sz="2000" dirty="0">
                <a:latin typeface="Arial" pitchFamily="34" charset="0"/>
                <a:cs typeface="Arial" pitchFamily="34" charset="0"/>
              </a:rPr>
              <a:t>Automatically accelerates the execution of any application on a multi-core computer.</a:t>
            </a:r>
          </a:p>
          <a:p>
            <a:pPr marL="180000" indent="-180000">
              <a:spcBef>
                <a:spcPts val="0"/>
              </a:spcBef>
              <a:spcAft>
                <a:spcPts val="0"/>
              </a:spcAft>
              <a:buFont typeface="Arial" pitchFamily="34" charset="0"/>
              <a:buChar char="•"/>
            </a:pPr>
            <a:r>
              <a:rPr lang="en-US" sz="2000" dirty="0">
                <a:latin typeface="Arial" pitchFamily="34" charset="0"/>
                <a:cs typeface="Arial" pitchFamily="34" charset="0"/>
              </a:rPr>
              <a:t>Automatically accelerates execution of programs on a set of  multi-core computers connected via a communication network on a distributed computer system.</a:t>
            </a:r>
          </a:p>
          <a:p>
            <a:pPr marL="0" indent="0">
              <a:spcBef>
                <a:spcPts val="0"/>
              </a:spcBef>
              <a:spcAft>
                <a:spcPts val="0"/>
              </a:spcAft>
              <a:buNone/>
            </a:pPr>
            <a:endParaRPr lang="en-US" sz="2000" dirty="0">
              <a:latin typeface="Arial" pitchFamily="34" charset="0"/>
              <a:cs typeface="Arial" pitchFamily="34" charset="0"/>
            </a:endParaRPr>
          </a:p>
          <a:p>
            <a:pPr marL="180000" indent="-180000">
              <a:spcBef>
                <a:spcPts val="0"/>
              </a:spcBef>
              <a:spcAft>
                <a:spcPts val="0"/>
              </a:spcAft>
              <a:buFont typeface="Arial" pitchFamily="34" charset="0"/>
              <a:buChar char="•"/>
            </a:pPr>
            <a:r>
              <a:rPr lang="en-US" sz="2000" dirty="0">
                <a:latin typeface="Arial" pitchFamily="34" charset="0"/>
                <a:cs typeface="Arial" pitchFamily="34" charset="0"/>
              </a:rPr>
              <a:t>Remark:  </a:t>
            </a:r>
            <a:r>
              <a:rPr lang="en-US" sz="2000" dirty="0">
                <a:solidFill>
                  <a:schemeClr val="tx1"/>
                </a:solidFill>
                <a:latin typeface="Arial" pitchFamily="34" charset="0"/>
                <a:cs typeface="Arial" pitchFamily="34" charset="0"/>
              </a:rPr>
              <a:t>Currently C/C++ are supported.</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2643990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979548400"/>
              </p:ext>
            </p:extLst>
          </p:nvPr>
        </p:nvGraphicFramePr>
        <p:xfrm>
          <a:off x="344490" y="1537112"/>
          <a:ext cx="9127011" cy="1812226"/>
        </p:xfrm>
        <a:graphic>
          <a:graphicData uri="http://schemas.openxmlformats.org/drawingml/2006/table">
            <a:tbl>
              <a:tblPr/>
              <a:tblGrid>
                <a:gridCol w="3133314">
                  <a:extLst>
                    <a:ext uri="{9D8B030D-6E8A-4147-A177-3AD203B41FA5}">
                      <a16:colId xmlns:a16="http://schemas.microsoft.com/office/drawing/2014/main" val="20000"/>
                    </a:ext>
                  </a:extLst>
                </a:gridCol>
                <a:gridCol w="1403190">
                  <a:extLst>
                    <a:ext uri="{9D8B030D-6E8A-4147-A177-3AD203B41FA5}">
                      <a16:colId xmlns:a16="http://schemas.microsoft.com/office/drawing/2014/main" val="20001"/>
                    </a:ext>
                  </a:extLst>
                </a:gridCol>
                <a:gridCol w="1177800">
                  <a:extLst>
                    <a:ext uri="{9D8B030D-6E8A-4147-A177-3AD203B41FA5}">
                      <a16:colId xmlns:a16="http://schemas.microsoft.com/office/drawing/2014/main" val="20002"/>
                    </a:ext>
                  </a:extLst>
                </a:gridCol>
                <a:gridCol w="1190480">
                  <a:extLst>
                    <a:ext uri="{9D8B030D-6E8A-4147-A177-3AD203B41FA5}">
                      <a16:colId xmlns:a16="http://schemas.microsoft.com/office/drawing/2014/main" val="20003"/>
                    </a:ext>
                  </a:extLst>
                </a:gridCol>
                <a:gridCol w="1031749">
                  <a:extLst>
                    <a:ext uri="{9D8B030D-6E8A-4147-A177-3AD203B41FA5}">
                      <a16:colId xmlns:a16="http://schemas.microsoft.com/office/drawing/2014/main" val="20004"/>
                    </a:ext>
                  </a:extLst>
                </a:gridCol>
                <a:gridCol w="1190478">
                  <a:extLst>
                    <a:ext uri="{9D8B030D-6E8A-4147-A177-3AD203B41FA5}">
                      <a16:colId xmlns:a16="http://schemas.microsoft.com/office/drawing/2014/main" val="20005"/>
                    </a:ext>
                  </a:extLst>
                </a:gridCol>
              </a:tblGrid>
              <a:tr h="0">
                <a:tc rowSpan="2">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Program </a:t>
                      </a:r>
                    </a:p>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(3 threads) </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Description</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Run-Time (Seconds)</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Acceleration Ratio</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0"/>
                  </a:ext>
                </a:extLst>
              </a:tr>
              <a:tr h="250208">
                <a:tc vMerge="1">
                  <a:txBody>
                    <a:bodyPr/>
                    <a:lstStyle/>
                    <a:p>
                      <a:endParaRPr lang="en-US"/>
                    </a:p>
                  </a:txBody>
                  <a:tcPr/>
                </a:tc>
                <a:tc vMerge="1">
                  <a:txBody>
                    <a:bodyPr/>
                    <a:lstStyle/>
                    <a:p>
                      <a:endParaRPr lang="en-US"/>
                    </a:p>
                  </a:txBody>
                  <a:tcPr/>
                </a:tc>
                <a:tc>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Debug</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Release</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Debug</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Release</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5306">
                <a:tc>
                  <a:txBody>
                    <a:bodyPr/>
                    <a:lstStyle/>
                    <a:p>
                      <a:pPr marL="0" marR="0" algn="ctr" rtl="0">
                        <a:lnSpc>
                          <a:spcPct val="150000"/>
                        </a:lnSpc>
                        <a:spcBef>
                          <a:spcPts val="0"/>
                        </a:spcBef>
                        <a:spcAft>
                          <a:spcPts val="0"/>
                        </a:spcAft>
                      </a:pPr>
                      <a:r>
                        <a:rPr lang="en-US" sz="1600" dirty="0">
                          <a:latin typeface="Arial" pitchFamily="34" charset="0"/>
                          <a:ea typeface="Times New Roman"/>
                          <a:cs typeface="Arial" pitchFamily="34" charset="0"/>
                        </a:rPr>
                        <a:t>Exe_Sample_2_Classes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dirty="0">
                          <a:latin typeface="Arial" pitchFamily="34" charset="0"/>
                          <a:ea typeface="Times New Roman"/>
                          <a:cs typeface="Arial" pitchFamily="34" charset="0"/>
                        </a:rPr>
                        <a:t>Sequential</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dirty="0">
                          <a:solidFill>
                            <a:srgbClr val="000000"/>
                          </a:solidFill>
                          <a:latin typeface="Arial" pitchFamily="34" charset="0"/>
                          <a:ea typeface="Times New Roman"/>
                          <a:cs typeface="Arial" pitchFamily="34" charset="0"/>
                        </a:rPr>
                        <a:t>26.596041</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dirty="0">
                          <a:solidFill>
                            <a:srgbClr val="000000"/>
                          </a:solidFill>
                          <a:latin typeface="Arial" pitchFamily="34" charset="0"/>
                          <a:ea typeface="Times New Roman"/>
                          <a:cs typeface="Arial" pitchFamily="34" charset="0"/>
                        </a:rPr>
                        <a:t>11.58855</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50612">
                <a:tc>
                  <a:txBody>
                    <a:bodyPr/>
                    <a:lstStyle/>
                    <a:p>
                      <a:pPr marL="0" marR="0" algn="ctr" rtl="0">
                        <a:lnSpc>
                          <a:spcPct val="150000"/>
                        </a:lnSpc>
                        <a:spcBef>
                          <a:spcPts val="0"/>
                        </a:spcBef>
                        <a:spcAft>
                          <a:spcPts val="0"/>
                        </a:spcAft>
                      </a:pPr>
                      <a:r>
                        <a:rPr lang="en-US" sz="1600" dirty="0">
                          <a:latin typeface="Arial" pitchFamily="34" charset="0"/>
                          <a:ea typeface="Times New Roman"/>
                          <a:cs typeface="Arial" pitchFamily="34" charset="0"/>
                        </a:rPr>
                        <a:t>Exe_Sample_2_Classes_include_</a:t>
                      </a:r>
                    </a:p>
                    <a:p>
                      <a:pPr marL="0" marR="0" algn="ctr" rtl="0">
                        <a:lnSpc>
                          <a:spcPct val="150000"/>
                        </a:lnSpc>
                        <a:spcBef>
                          <a:spcPts val="0"/>
                        </a:spcBef>
                        <a:spcAft>
                          <a:spcPts val="0"/>
                        </a:spcAft>
                      </a:pPr>
                      <a:r>
                        <a:rPr lang="en-US" sz="1600" dirty="0">
                          <a:latin typeface="Arial" pitchFamily="34" charset="0"/>
                          <a:ea typeface="Times New Roman"/>
                          <a:cs typeface="Arial" pitchFamily="34" charset="0"/>
                        </a:rPr>
                        <a:t>Auto _ Parallel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dirty="0">
                          <a:latin typeface="Arial" pitchFamily="34" charset="0"/>
                          <a:ea typeface="Times New Roman"/>
                          <a:cs typeface="Arial" pitchFamily="34" charset="0"/>
                        </a:rPr>
                        <a:t>Parallel</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dirty="0">
                          <a:solidFill>
                            <a:srgbClr val="000000"/>
                          </a:solidFill>
                          <a:latin typeface="Arial" pitchFamily="34" charset="0"/>
                          <a:ea typeface="Times New Roman"/>
                          <a:cs typeface="Arial" pitchFamily="34" charset="0"/>
                        </a:rPr>
                        <a:t>11.715507</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dirty="0">
                          <a:solidFill>
                            <a:srgbClr val="000000"/>
                          </a:solidFill>
                          <a:latin typeface="Arial" pitchFamily="34" charset="0"/>
                          <a:ea typeface="Times New Roman"/>
                          <a:cs typeface="Arial" pitchFamily="34" charset="0"/>
                        </a:rPr>
                        <a:t>3.965835</a:t>
                      </a:r>
                      <a:endParaRPr lang="en-US" sz="1600" dirty="0">
                        <a:latin typeface="Arial" pitchFamily="34" charset="0"/>
                        <a:ea typeface="Times New Roman"/>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2.2701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50000"/>
                        </a:lnSpc>
                        <a:spcBef>
                          <a:spcPts val="0"/>
                        </a:spcBef>
                        <a:spcAft>
                          <a:spcPts val="0"/>
                        </a:spcAft>
                      </a:pPr>
                      <a:r>
                        <a:rPr lang="en-US" sz="1600" b="1" dirty="0">
                          <a:latin typeface="Arial" pitchFamily="34" charset="0"/>
                          <a:ea typeface="Times New Roman"/>
                          <a:cs typeface="Arial" pitchFamily="34" charset="0"/>
                        </a:rPr>
                        <a:t>2.9220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 name="Group 42"/>
          <p:cNvGraphicFramePr>
            <a:graphicFrameLocks/>
          </p:cNvGraphicFramePr>
          <p:nvPr>
            <p:extLst>
              <p:ext uri="{D42A27DB-BD31-4B8C-83A1-F6EECF244321}">
                <p14:modId xmlns:p14="http://schemas.microsoft.com/office/powerpoint/2010/main" val="2373108311"/>
              </p:ext>
            </p:extLst>
          </p:nvPr>
        </p:nvGraphicFramePr>
        <p:xfrm>
          <a:off x="560512" y="3547616"/>
          <a:ext cx="8667811" cy="1330491"/>
        </p:xfrm>
        <a:graphic>
          <a:graphicData uri="http://schemas.openxmlformats.org/drawingml/2006/table">
            <a:tbl>
              <a:tblPr rtl="1"/>
              <a:tblGrid>
                <a:gridCol w="844519">
                  <a:extLst>
                    <a:ext uri="{9D8B030D-6E8A-4147-A177-3AD203B41FA5}">
                      <a16:colId xmlns:a16="http://schemas.microsoft.com/office/drawing/2014/main" val="20000"/>
                    </a:ext>
                  </a:extLst>
                </a:gridCol>
                <a:gridCol w="3148583">
                  <a:extLst>
                    <a:ext uri="{9D8B030D-6E8A-4147-A177-3AD203B41FA5}">
                      <a16:colId xmlns:a16="http://schemas.microsoft.com/office/drawing/2014/main" val="20001"/>
                    </a:ext>
                  </a:extLst>
                </a:gridCol>
                <a:gridCol w="2611397">
                  <a:extLst>
                    <a:ext uri="{9D8B030D-6E8A-4147-A177-3AD203B41FA5}">
                      <a16:colId xmlns:a16="http://schemas.microsoft.com/office/drawing/2014/main" val="20002"/>
                    </a:ext>
                  </a:extLst>
                </a:gridCol>
                <a:gridCol w="2063312">
                  <a:extLst>
                    <a:ext uri="{9D8B030D-6E8A-4147-A177-3AD203B41FA5}">
                      <a16:colId xmlns:a16="http://schemas.microsoft.com/office/drawing/2014/main" val="20003"/>
                    </a:ext>
                  </a:extLst>
                </a:gridCol>
              </a:tblGrid>
              <a:tr h="0">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n-US" sz="1600" kern="0" dirty="0">
                          <a:solidFill>
                            <a:schemeClr val="tx2"/>
                          </a:solidFill>
                        </a:rPr>
                        <a:t>Platforms and Operating System</a:t>
                      </a:r>
                    </a:p>
                  </a:txBody>
                  <a:tcPr marL="0" marR="0" marT="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a:ln>
                          <a:noFill/>
                        </a:ln>
                        <a:solidFill>
                          <a:srgbClr val="000000"/>
                        </a:solidFill>
                        <a:effectLst/>
                        <a:latin typeface="Arial" charset="0"/>
                        <a:cs typeface="Arial"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a:ln>
                          <a:noFill/>
                        </a:ln>
                        <a:solidFill>
                          <a:srgbClr val="000000"/>
                        </a:solidFill>
                        <a:effectLst/>
                        <a:latin typeface="Arial" charset="0"/>
                        <a:cs typeface="Arial"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a:ln>
                          <a:noFill/>
                        </a:ln>
                        <a:solidFill>
                          <a:srgbClr val="000000"/>
                        </a:solidFill>
                        <a:effectLst/>
                        <a:latin typeface="Arial" charset="0"/>
                        <a:cs typeface="Arial"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493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a:ln>
                            <a:noFill/>
                          </a:ln>
                          <a:solidFill>
                            <a:srgbClr val="000000"/>
                          </a:solidFill>
                          <a:effectLst/>
                          <a:latin typeface="Arial" charset="0"/>
                          <a:cs typeface="Arial" charset="0"/>
                        </a:rPr>
                        <a:t># cores</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a:ln>
                            <a:noFill/>
                          </a:ln>
                          <a:solidFill>
                            <a:srgbClr val="000000"/>
                          </a:solidFill>
                          <a:effectLst/>
                          <a:latin typeface="Arial" charset="0"/>
                          <a:cs typeface="Arial" charset="0"/>
                        </a:rPr>
                        <a:t>Distribution</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a:ln>
                            <a:noFill/>
                          </a:ln>
                          <a:solidFill>
                            <a:srgbClr val="000000"/>
                          </a:solidFill>
                          <a:effectLst/>
                          <a:latin typeface="Arial" charset="0"/>
                          <a:cs typeface="Arial" charset="0"/>
                        </a:rPr>
                        <a:t>Operating Systems</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a:ln>
                            <a:noFill/>
                          </a:ln>
                          <a:solidFill>
                            <a:srgbClr val="000000"/>
                          </a:solidFill>
                          <a:effectLst/>
                          <a:latin typeface="Arial" charset="0"/>
                          <a:cs typeface="Arial" charset="0"/>
                        </a:rPr>
                        <a:t>Platform</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207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000000"/>
                          </a:solidFill>
                          <a:effectLst/>
                          <a:latin typeface="Arial" charset="0"/>
                          <a:cs typeface="Arial" charset="0"/>
                        </a:rPr>
                        <a:t>4,8</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Microsoft; Red-Hat UBUNTO</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000000"/>
                          </a:solidFill>
                          <a:effectLst/>
                          <a:latin typeface="Arial" charset="0"/>
                          <a:cs typeface="Arial" charset="0"/>
                        </a:rPr>
                        <a:t>Windows ; Linux</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Intel-x86</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689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000000"/>
                          </a:solidFill>
                          <a:effectLst/>
                          <a:latin typeface="Arial" charset="0"/>
                          <a:cs typeface="Arial" charset="0"/>
                        </a:rPr>
                        <a:t>8</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Yocto Project</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Embedded Linux</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000000"/>
                          </a:solidFill>
                          <a:effectLst/>
                          <a:latin typeface="Arial" charset="0"/>
                          <a:cs typeface="Arial" charset="0"/>
                        </a:rPr>
                        <a:t>PowerPC 4080</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2497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000000"/>
                          </a:solidFill>
                          <a:effectLst/>
                          <a:latin typeface="Arial" charset="0"/>
                          <a:cs typeface="Arial" charset="0"/>
                        </a:rPr>
                        <a:t>4</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0" i="0" u="none" strike="noStrike" cap="none" normalizeH="0" baseline="0" dirty="0">
                          <a:ln>
                            <a:noFill/>
                          </a:ln>
                          <a:solidFill>
                            <a:schemeClr val="tx1"/>
                          </a:solidFill>
                          <a:effectLst/>
                          <a:latin typeface="Arial" charset="0"/>
                          <a:cs typeface="Arial" charset="0"/>
                        </a:rPr>
                        <a:t>UBUNTU</a:t>
                      </a:r>
                      <a:endParaRPr kumimoji="0" lang="en-US" sz="1600" b="0" i="0" u="none" strike="noStrike" cap="none" normalizeH="0" baseline="0" dirty="0">
                        <a:ln>
                          <a:noFill/>
                        </a:ln>
                        <a:solidFill>
                          <a:srgbClr val="0000FF"/>
                        </a:solidFill>
                        <a:effectLst/>
                        <a:latin typeface="Arial" charset="0"/>
                        <a:cs typeface="Arial"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000000"/>
                          </a:solidFill>
                          <a:effectLst/>
                          <a:latin typeface="Arial" charset="0"/>
                          <a:cs typeface="Arial" charset="0"/>
                        </a:rPr>
                        <a:t>Linux</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000000"/>
                          </a:solidFill>
                          <a:effectLst/>
                          <a:latin typeface="Arial" charset="0"/>
                          <a:cs typeface="Arial" charset="0"/>
                        </a:rPr>
                        <a:t>ARM</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 name="Rectangle 2"/>
          <p:cNvSpPr txBox="1">
            <a:spLocks noChangeArrowheads="1"/>
          </p:cNvSpPr>
          <p:nvPr/>
        </p:nvSpPr>
        <p:spPr bwMode="auto">
          <a:xfrm>
            <a:off x="416496" y="245638"/>
            <a:ext cx="9205023" cy="936104"/>
          </a:xfrm>
          <a:prstGeom prst="rect">
            <a:avLst/>
          </a:prstGeom>
          <a:solidFill>
            <a:schemeClr val="bg1"/>
          </a:solidFill>
          <a:ln w="9525">
            <a:solidFill>
              <a:schemeClr val="tx1"/>
            </a:solidFill>
            <a:miter lim="800000"/>
            <a:headEnd/>
            <a:tailEnd/>
          </a:ln>
        </p:spPr>
        <p:txBody>
          <a:bodyPr lIns="0" tIns="0" rIns="0" bIns="0"/>
          <a:lstStyle/>
          <a:p>
            <a:pPr algn="ctr" rtl="0"/>
            <a:r>
              <a:rPr lang="en-US" sz="3200" b="1" dirty="0"/>
              <a:t>Proof of the Auto Parallel Performance shown by Parallel Solution Demo </a:t>
            </a:r>
            <a:endParaRPr lang="en-US" sz="3200" b="1" dirty="0">
              <a:solidFill>
                <a:schemeClr val="tx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200473" y="188640"/>
            <a:ext cx="9205023" cy="936104"/>
          </a:xfrm>
          <a:prstGeom prst="rect">
            <a:avLst/>
          </a:prstGeom>
          <a:solidFill>
            <a:schemeClr val="bg1"/>
          </a:solidFill>
          <a:ln w="9525">
            <a:solidFill>
              <a:schemeClr val="tx1"/>
            </a:solidFill>
            <a:miter lim="800000"/>
            <a:headEnd/>
            <a:tailEnd/>
          </a:ln>
        </p:spPr>
        <p:txBody>
          <a:bodyPr/>
          <a:lstStyle/>
          <a:p>
            <a:pPr algn="ctr" rtl="0"/>
            <a:r>
              <a:rPr lang="en-US" sz="3200" b="1" dirty="0"/>
              <a:t>Proof of the Auto Parallel Performance shown by Parallel Solution Demo </a:t>
            </a:r>
            <a:endParaRPr lang="en-US" sz="3200" b="1" dirty="0">
              <a:solidFill>
                <a:schemeClr val="tx2"/>
              </a:solidFill>
            </a:endParaRPr>
          </a:p>
        </p:txBody>
      </p:sp>
      <p:grpSp>
        <p:nvGrpSpPr>
          <p:cNvPr id="2" name="קבוצה 14"/>
          <p:cNvGrpSpPr/>
          <p:nvPr/>
        </p:nvGrpSpPr>
        <p:grpSpPr>
          <a:xfrm>
            <a:off x="386923" y="1500177"/>
            <a:ext cx="8915947" cy="3412621"/>
            <a:chOff x="717259" y="2636912"/>
            <a:chExt cx="8230105" cy="3412621"/>
          </a:xfrm>
        </p:grpSpPr>
        <p:pic>
          <p:nvPicPr>
            <p:cNvPr id="7" name="Picture 2"/>
            <p:cNvPicPr>
              <a:picLocks noChangeAspect="1" noChangeArrowheads="1"/>
            </p:cNvPicPr>
            <p:nvPr/>
          </p:nvPicPr>
          <p:blipFill>
            <a:blip r:embed="rId2" cstate="print"/>
            <a:srcRect/>
            <a:stretch>
              <a:fillRect/>
            </a:stretch>
          </p:blipFill>
          <p:spPr bwMode="auto">
            <a:xfrm>
              <a:off x="1579653" y="2636912"/>
              <a:ext cx="7367711" cy="3412621"/>
            </a:xfrm>
            <a:prstGeom prst="rect">
              <a:avLst/>
            </a:prstGeom>
            <a:noFill/>
            <a:ln w="9525">
              <a:noFill/>
              <a:miter lim="800000"/>
              <a:headEnd/>
              <a:tailEnd/>
            </a:ln>
          </p:spPr>
        </p:pic>
        <p:sp>
          <p:nvSpPr>
            <p:cNvPr id="9" name="Text Box 4"/>
            <p:cNvSpPr txBox="1">
              <a:spLocks noChangeArrowheads="1"/>
            </p:cNvSpPr>
            <p:nvPr/>
          </p:nvSpPr>
          <p:spPr bwMode="auto">
            <a:xfrm>
              <a:off x="2123728" y="3212976"/>
              <a:ext cx="360040" cy="492443"/>
            </a:xfrm>
            <a:prstGeom prst="rect">
              <a:avLst/>
            </a:prstGeom>
            <a:solidFill>
              <a:schemeClr val="bg2">
                <a:lumMod val="20000"/>
                <a:lumOff val="80000"/>
              </a:schemeClr>
            </a:solidFill>
            <a:ln w="9525" algn="ctr">
              <a:solidFill>
                <a:schemeClr val="accent5">
                  <a:lumMod val="90000"/>
                </a:schemeClr>
              </a:solidFill>
              <a:miter lim="800000"/>
              <a:headEnd/>
              <a:tailEnd/>
            </a:ln>
          </p:spPr>
          <p:txBody>
            <a:bodyPr wrap="square" lIns="0" tIns="0" rIns="0" bIns="0">
              <a:spAutoFit/>
            </a:bodyPr>
            <a:lstStyle/>
            <a:p>
              <a:pPr rtl="0">
                <a:spcBef>
                  <a:spcPts val="0"/>
                </a:spcBef>
              </a:pPr>
              <a:r>
                <a:rPr lang="en-US" sz="3200" dirty="0">
                  <a:solidFill>
                    <a:srgbClr val="00B050"/>
                  </a:solidFill>
                </a:rPr>
                <a:t>A</a:t>
              </a:r>
            </a:p>
          </p:txBody>
        </p:sp>
        <p:sp>
          <p:nvSpPr>
            <p:cNvPr id="10" name="Text Box 4"/>
            <p:cNvSpPr txBox="1">
              <a:spLocks noChangeArrowheads="1"/>
            </p:cNvSpPr>
            <p:nvPr/>
          </p:nvSpPr>
          <p:spPr bwMode="auto">
            <a:xfrm>
              <a:off x="2123728" y="5157192"/>
              <a:ext cx="360040" cy="492443"/>
            </a:xfrm>
            <a:prstGeom prst="rect">
              <a:avLst/>
            </a:prstGeom>
            <a:solidFill>
              <a:schemeClr val="bg2">
                <a:lumMod val="20000"/>
                <a:lumOff val="80000"/>
              </a:schemeClr>
            </a:solidFill>
            <a:ln w="9525" algn="ctr">
              <a:solidFill>
                <a:schemeClr val="accent5">
                  <a:lumMod val="90000"/>
                </a:schemeClr>
              </a:solidFill>
              <a:miter lim="800000"/>
              <a:headEnd/>
              <a:tailEnd/>
            </a:ln>
          </p:spPr>
          <p:txBody>
            <a:bodyPr wrap="square" lIns="0" tIns="0" rIns="0" bIns="0">
              <a:spAutoFit/>
            </a:bodyPr>
            <a:lstStyle/>
            <a:p>
              <a:pPr rtl="0">
                <a:spcBef>
                  <a:spcPts val="0"/>
                </a:spcBef>
              </a:pPr>
              <a:r>
                <a:rPr lang="en-US" sz="3200" dirty="0">
                  <a:solidFill>
                    <a:srgbClr val="00B050"/>
                  </a:solidFill>
                </a:rPr>
                <a:t>B</a:t>
              </a:r>
            </a:p>
          </p:txBody>
        </p:sp>
        <p:sp>
          <p:nvSpPr>
            <p:cNvPr id="11" name="Text Box 4"/>
            <p:cNvSpPr txBox="1">
              <a:spLocks noChangeArrowheads="1"/>
            </p:cNvSpPr>
            <p:nvPr/>
          </p:nvSpPr>
          <p:spPr bwMode="auto">
            <a:xfrm>
              <a:off x="717259" y="4664749"/>
              <a:ext cx="540000" cy="738664"/>
            </a:xfrm>
            <a:prstGeom prst="rect">
              <a:avLst/>
            </a:prstGeom>
            <a:solidFill>
              <a:schemeClr val="bg2">
                <a:lumMod val="20000"/>
                <a:lumOff val="80000"/>
              </a:schemeClr>
            </a:solidFill>
            <a:ln w="9525" algn="ctr">
              <a:solidFill>
                <a:schemeClr val="accent5">
                  <a:lumMod val="90000"/>
                </a:schemeClr>
              </a:solidFill>
              <a:miter lim="800000"/>
              <a:headEnd/>
              <a:tailEnd/>
            </a:ln>
          </p:spPr>
          <p:txBody>
            <a:bodyPr wrap="square" lIns="0" tIns="0" rIns="0" bIns="0">
              <a:spAutoFit/>
            </a:bodyPr>
            <a:lstStyle/>
            <a:p>
              <a:pPr rtl="0">
                <a:spcBef>
                  <a:spcPts val="0"/>
                </a:spcBef>
              </a:pPr>
              <a:r>
                <a:rPr lang="en-US" sz="1200" dirty="0">
                  <a:solidFill>
                    <a:srgbClr val="00B050"/>
                  </a:solidFill>
                </a:rPr>
                <a:t>Amount</a:t>
              </a:r>
            </a:p>
            <a:p>
              <a:pPr rtl="0">
                <a:spcBef>
                  <a:spcPts val="0"/>
                </a:spcBef>
              </a:pPr>
              <a:r>
                <a:rPr lang="en-US" sz="1200" dirty="0">
                  <a:solidFill>
                    <a:srgbClr val="00B050"/>
                  </a:solidFill>
                </a:rPr>
                <a:t>of core</a:t>
              </a:r>
            </a:p>
            <a:p>
              <a:pPr rtl="0">
                <a:spcBef>
                  <a:spcPts val="0"/>
                </a:spcBef>
              </a:pPr>
              <a:r>
                <a:rPr lang="en-US" sz="1200" dirty="0">
                  <a:solidFill>
                    <a:srgbClr val="00B050"/>
                  </a:solidFill>
                </a:rPr>
                <a:t>usage in %</a:t>
              </a:r>
            </a:p>
          </p:txBody>
        </p:sp>
        <p:sp>
          <p:nvSpPr>
            <p:cNvPr id="12" name="חץ למעלה 11"/>
            <p:cNvSpPr/>
            <p:nvPr/>
          </p:nvSpPr>
          <p:spPr bwMode="auto">
            <a:xfrm>
              <a:off x="1337824" y="4664749"/>
              <a:ext cx="144016" cy="792088"/>
            </a:xfrm>
            <a:prstGeom prst="up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a:ln>
                  <a:noFill/>
                </a:ln>
                <a:solidFill>
                  <a:schemeClr val="tx1"/>
                </a:solidFill>
                <a:effectLst/>
                <a:latin typeface="Arial" charset="0"/>
                <a:cs typeface="Arial" charset="0"/>
              </a:endParaRPr>
            </a:p>
          </p:txBody>
        </p:sp>
        <p:sp>
          <p:nvSpPr>
            <p:cNvPr id="13" name="Text Box 4"/>
            <p:cNvSpPr txBox="1">
              <a:spLocks noChangeArrowheads="1"/>
            </p:cNvSpPr>
            <p:nvPr/>
          </p:nvSpPr>
          <p:spPr bwMode="auto">
            <a:xfrm>
              <a:off x="788299" y="3122384"/>
              <a:ext cx="540000" cy="738664"/>
            </a:xfrm>
            <a:prstGeom prst="rect">
              <a:avLst/>
            </a:prstGeom>
            <a:solidFill>
              <a:schemeClr val="bg2">
                <a:lumMod val="20000"/>
                <a:lumOff val="80000"/>
              </a:schemeClr>
            </a:solidFill>
            <a:ln w="9525" algn="ctr">
              <a:solidFill>
                <a:schemeClr val="accent5">
                  <a:lumMod val="90000"/>
                </a:schemeClr>
              </a:solidFill>
              <a:miter lim="800000"/>
              <a:headEnd/>
              <a:tailEnd/>
            </a:ln>
          </p:spPr>
          <p:txBody>
            <a:bodyPr wrap="square" lIns="0" tIns="0" rIns="0" bIns="0">
              <a:spAutoFit/>
            </a:bodyPr>
            <a:lstStyle/>
            <a:p>
              <a:pPr rtl="0">
                <a:spcBef>
                  <a:spcPts val="0"/>
                </a:spcBef>
              </a:pPr>
              <a:r>
                <a:rPr lang="en-US" sz="1200" dirty="0">
                  <a:solidFill>
                    <a:srgbClr val="00B050"/>
                  </a:solidFill>
                </a:rPr>
                <a:t>Amount</a:t>
              </a:r>
            </a:p>
            <a:p>
              <a:pPr rtl="0">
                <a:spcBef>
                  <a:spcPts val="0"/>
                </a:spcBef>
              </a:pPr>
              <a:r>
                <a:rPr lang="en-US" sz="1200" dirty="0">
                  <a:solidFill>
                    <a:srgbClr val="00B050"/>
                  </a:solidFill>
                </a:rPr>
                <a:t>of core</a:t>
              </a:r>
            </a:p>
            <a:p>
              <a:pPr rtl="0">
                <a:spcBef>
                  <a:spcPts val="0"/>
                </a:spcBef>
              </a:pPr>
              <a:r>
                <a:rPr lang="en-US" sz="1200" dirty="0">
                  <a:solidFill>
                    <a:srgbClr val="00B050"/>
                  </a:solidFill>
                </a:rPr>
                <a:t>usage in %</a:t>
              </a:r>
            </a:p>
          </p:txBody>
        </p:sp>
        <p:sp>
          <p:nvSpPr>
            <p:cNvPr id="14" name="חץ למעלה 13"/>
            <p:cNvSpPr/>
            <p:nvPr/>
          </p:nvSpPr>
          <p:spPr bwMode="auto">
            <a:xfrm>
              <a:off x="1410084" y="3120008"/>
              <a:ext cx="144016" cy="792088"/>
            </a:xfrm>
            <a:prstGeom prst="up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a:ln>
                  <a:noFill/>
                </a:ln>
                <a:solidFill>
                  <a:schemeClr val="tx1"/>
                </a:solidFill>
                <a:effectLst/>
                <a:latin typeface="Arial" charset="0"/>
                <a:cs typeface="Arial" charset="0"/>
              </a:endParaRPr>
            </a:p>
          </p:txBody>
        </p:sp>
      </p:grpSp>
      <p:sp>
        <p:nvSpPr>
          <p:cNvPr id="15" name="TextBox 14"/>
          <p:cNvSpPr txBox="1"/>
          <p:nvPr/>
        </p:nvSpPr>
        <p:spPr>
          <a:xfrm>
            <a:off x="2648745" y="3573018"/>
            <a:ext cx="2806409" cy="307777"/>
          </a:xfrm>
          <a:prstGeom prst="rect">
            <a:avLst/>
          </a:prstGeom>
          <a:noFill/>
        </p:spPr>
        <p:txBody>
          <a:bodyPr wrap="none" rtlCol="0">
            <a:spAutoFit/>
          </a:bodyPr>
          <a:lstStyle/>
          <a:p>
            <a:r>
              <a:rPr lang="en-US" b="1" dirty="0">
                <a:solidFill>
                  <a:srgbClr val="00B050"/>
                </a:solidFill>
              </a:rPr>
              <a:t>With  Auto-Parallel Technology</a:t>
            </a:r>
          </a:p>
        </p:txBody>
      </p:sp>
      <p:sp>
        <p:nvSpPr>
          <p:cNvPr id="16" name="TextBox 15"/>
          <p:cNvSpPr txBox="1"/>
          <p:nvPr/>
        </p:nvSpPr>
        <p:spPr>
          <a:xfrm>
            <a:off x="2216696" y="1844825"/>
            <a:ext cx="2859116" cy="307777"/>
          </a:xfrm>
          <a:prstGeom prst="rect">
            <a:avLst/>
          </a:prstGeom>
          <a:noFill/>
        </p:spPr>
        <p:txBody>
          <a:bodyPr wrap="none" rtlCol="0">
            <a:spAutoFit/>
          </a:bodyPr>
          <a:lstStyle/>
          <a:p>
            <a:r>
              <a:rPr lang="en-US" dirty="0">
                <a:solidFill>
                  <a:srgbClr val="FF0000"/>
                </a:solidFill>
              </a:rPr>
              <a:t>Without  Auto-Parallel Technology</a:t>
            </a:r>
          </a:p>
        </p:txBody>
      </p:sp>
    </p:spTree>
    <p:extLst>
      <p:ext uri="{BB962C8B-B14F-4D97-AF65-F5344CB8AC3E}">
        <p14:creationId xmlns:p14="http://schemas.microsoft.com/office/powerpoint/2010/main" val="770921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416496" y="188640"/>
            <a:ext cx="9205023" cy="1124744"/>
          </a:xfrm>
          <a:prstGeom prst="rect">
            <a:avLst/>
          </a:prstGeom>
          <a:solidFill>
            <a:schemeClr val="bg1"/>
          </a:solidFill>
          <a:ln w="9525">
            <a:solidFill>
              <a:schemeClr val="tx1"/>
            </a:solidFill>
            <a:miter lim="800000"/>
            <a:headEnd/>
            <a:tailEnd/>
          </a:ln>
        </p:spPr>
        <p:txBody>
          <a:bodyPr/>
          <a:lstStyle/>
          <a:p>
            <a:pPr algn="ctr" rtl="0"/>
            <a:r>
              <a:rPr lang="en-US" sz="3200" b="1" dirty="0"/>
              <a:t>Proof of the Auto Parallel Performance shown by Parallel Solution Demo </a:t>
            </a:r>
            <a:endParaRPr lang="en-US" sz="3200" b="1" dirty="0">
              <a:solidFill>
                <a:schemeClr val="tx2"/>
              </a:solidFill>
            </a:endParaRPr>
          </a:p>
        </p:txBody>
      </p:sp>
      <p:sp>
        <p:nvSpPr>
          <p:cNvPr id="7" name="מלבן 6"/>
          <p:cNvSpPr/>
          <p:nvPr/>
        </p:nvSpPr>
        <p:spPr>
          <a:xfrm>
            <a:off x="1274591" y="3717032"/>
            <a:ext cx="7488832" cy="1277273"/>
          </a:xfrm>
          <a:prstGeom prst="rect">
            <a:avLst/>
          </a:prstGeom>
        </p:spPr>
        <p:txBody>
          <a:bodyPr wrap="square">
            <a:spAutoFit/>
          </a:bodyPr>
          <a:lstStyle/>
          <a:p>
            <a:pPr marL="0" indent="0">
              <a:lnSpc>
                <a:spcPct val="110000"/>
              </a:lnSpc>
              <a:spcBef>
                <a:spcPts val="0"/>
              </a:spcBef>
            </a:pPr>
            <a:r>
              <a:rPr lang="en-US" dirty="0"/>
              <a:t>Our technology has achieved so far, an acceleration factors of  3.9 for 4 cores &amp; 7.8 for  8 cores when running on the following platforms: 	</a:t>
            </a:r>
          </a:p>
          <a:p>
            <a:pPr marL="342900" indent="-342900">
              <a:lnSpc>
                <a:spcPct val="110000"/>
              </a:lnSpc>
              <a:spcBef>
                <a:spcPts val="0"/>
              </a:spcBef>
              <a:buAutoNum type="arabicPeriod"/>
            </a:pPr>
            <a:r>
              <a:rPr lang="en-US" dirty="0"/>
              <a:t>Intel-x86  4 cores Red-Hat Linux, UBUNTU Linux  and MS-Windows. </a:t>
            </a:r>
          </a:p>
          <a:p>
            <a:pPr marL="342900" indent="-342900">
              <a:lnSpc>
                <a:spcPct val="110000"/>
              </a:lnSpc>
              <a:spcBef>
                <a:spcPts val="0"/>
              </a:spcBef>
              <a:buAutoNum type="arabicPeriod" startAt="2"/>
            </a:pPr>
            <a:r>
              <a:rPr lang="en-US" dirty="0"/>
              <a:t>Power PC platforms (8cores)  under Embedded Linux</a:t>
            </a:r>
          </a:p>
          <a:p>
            <a:pPr marL="0" indent="0">
              <a:lnSpc>
                <a:spcPct val="110000"/>
              </a:lnSpc>
              <a:spcBef>
                <a:spcPts val="0"/>
              </a:spcBef>
            </a:pPr>
            <a:r>
              <a:rPr lang="en-US" dirty="0"/>
              <a:t>3.    ARM(4 cores) under UBUNTU-Linux</a:t>
            </a:r>
          </a:p>
        </p:txBody>
      </p:sp>
      <p:graphicFrame>
        <p:nvGraphicFramePr>
          <p:cNvPr id="6" name="מציין מיקום תוכן 4">
            <a:extLst>
              <a:ext uri="{FF2B5EF4-FFF2-40B4-BE49-F238E27FC236}">
                <a16:creationId xmlns:a16="http://schemas.microsoft.com/office/drawing/2014/main" id="{1DB4943E-6920-4D1C-BE30-E854C38DBD1E}"/>
              </a:ext>
            </a:extLst>
          </p:cNvPr>
          <p:cNvGraphicFramePr>
            <a:graphicFrameLocks/>
          </p:cNvGraphicFramePr>
          <p:nvPr>
            <p:extLst>
              <p:ext uri="{D42A27DB-BD31-4B8C-83A1-F6EECF244321}">
                <p14:modId xmlns:p14="http://schemas.microsoft.com/office/powerpoint/2010/main" val="692185071"/>
              </p:ext>
            </p:extLst>
          </p:nvPr>
        </p:nvGraphicFramePr>
        <p:xfrm>
          <a:off x="1122799" y="1372446"/>
          <a:ext cx="7792416" cy="2372307"/>
        </p:xfrm>
        <a:graphic>
          <a:graphicData uri="http://schemas.openxmlformats.org/drawingml/2006/table">
            <a:tbl>
              <a:tblPr rtl="1" firstRow="1" bandRow="1">
                <a:tableStyleId>{5C22544A-7EE6-4342-B048-85BDC9FD1C3A}</a:tableStyleId>
              </a:tblPr>
              <a:tblGrid>
                <a:gridCol w="1664313">
                  <a:extLst>
                    <a:ext uri="{9D8B030D-6E8A-4147-A177-3AD203B41FA5}">
                      <a16:colId xmlns:a16="http://schemas.microsoft.com/office/drawing/2014/main" val="20000"/>
                    </a:ext>
                  </a:extLst>
                </a:gridCol>
                <a:gridCol w="1205865">
                  <a:extLst>
                    <a:ext uri="{9D8B030D-6E8A-4147-A177-3AD203B41FA5}">
                      <a16:colId xmlns:a16="http://schemas.microsoft.com/office/drawing/2014/main" val="20001"/>
                    </a:ext>
                  </a:extLst>
                </a:gridCol>
                <a:gridCol w="1320006">
                  <a:extLst>
                    <a:ext uri="{9D8B030D-6E8A-4147-A177-3AD203B41FA5}">
                      <a16:colId xmlns:a16="http://schemas.microsoft.com/office/drawing/2014/main" val="20002"/>
                    </a:ext>
                  </a:extLst>
                </a:gridCol>
                <a:gridCol w="984756">
                  <a:extLst>
                    <a:ext uri="{9D8B030D-6E8A-4147-A177-3AD203B41FA5}">
                      <a16:colId xmlns:a16="http://schemas.microsoft.com/office/drawing/2014/main" val="20003"/>
                    </a:ext>
                  </a:extLst>
                </a:gridCol>
                <a:gridCol w="1204378">
                  <a:extLst>
                    <a:ext uri="{9D8B030D-6E8A-4147-A177-3AD203B41FA5}">
                      <a16:colId xmlns:a16="http://schemas.microsoft.com/office/drawing/2014/main" val="20004"/>
                    </a:ext>
                  </a:extLst>
                </a:gridCol>
                <a:gridCol w="834303">
                  <a:extLst>
                    <a:ext uri="{9D8B030D-6E8A-4147-A177-3AD203B41FA5}">
                      <a16:colId xmlns:a16="http://schemas.microsoft.com/office/drawing/2014/main" val="20006"/>
                    </a:ext>
                  </a:extLst>
                </a:gridCol>
                <a:gridCol w="578795">
                  <a:extLst>
                    <a:ext uri="{9D8B030D-6E8A-4147-A177-3AD203B41FA5}">
                      <a16:colId xmlns:a16="http://schemas.microsoft.com/office/drawing/2014/main" val="20005"/>
                    </a:ext>
                  </a:extLst>
                </a:gridCol>
              </a:tblGrid>
              <a:tr h="628360">
                <a:tc>
                  <a:txBody>
                    <a:bodyPr/>
                    <a:lstStyle/>
                    <a:p>
                      <a:pPr algn="l" rtl="0" fontAlgn="t"/>
                      <a:r>
                        <a:rPr lang="fr-FR" sz="1600" b="1" i="0" u="none" strike="noStrike" dirty="0">
                          <a:solidFill>
                            <a:srgbClr val="000000"/>
                          </a:solidFill>
                          <a:latin typeface="Arial"/>
                        </a:rPr>
                        <a:t>Program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t"/>
                      <a:r>
                        <a:rPr lang="fr-FR" sz="1600" b="1" i="0" u="none" strike="noStrike" dirty="0">
                          <a:solidFill>
                            <a:srgbClr val="000000"/>
                          </a:solidFill>
                          <a:latin typeface="Arial"/>
                        </a:rPr>
                        <a:t>Run mode</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US" sz="1200" b="1" i="0" u="none" strike="noStrike" noProof="0" dirty="0">
                          <a:solidFill>
                            <a:srgbClr val="000000"/>
                          </a:solidFill>
                          <a:latin typeface="Arial"/>
                        </a:rPr>
                        <a:t>Auto -parallel Engine code  status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t"/>
                      <a:r>
                        <a:rPr lang="fr-FR" sz="1400" b="1" i="0" u="none" strike="noStrike" dirty="0">
                          <a:solidFill>
                            <a:srgbClr val="000000"/>
                          </a:solidFill>
                          <a:latin typeface="Arial"/>
                        </a:rPr>
                        <a:t> </a:t>
                      </a:r>
                      <a:r>
                        <a:rPr lang="fr-FR" sz="1400" b="1" i="0" u="none" strike="noStrike" dirty="0" err="1">
                          <a:solidFill>
                            <a:srgbClr val="000000"/>
                          </a:solidFill>
                          <a:latin typeface="Arial"/>
                        </a:rPr>
                        <a:t>Execution</a:t>
                      </a:r>
                      <a:r>
                        <a:rPr lang="fr-FR" sz="1400" b="1" i="0" u="none" strike="noStrike" dirty="0">
                          <a:solidFill>
                            <a:srgbClr val="000000"/>
                          </a:solidFill>
                          <a:latin typeface="Arial"/>
                        </a:rPr>
                        <a:t> Time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t"/>
                      <a:r>
                        <a:rPr lang="fr-FR" sz="1400" b="1" i="0" u="none" strike="noStrike">
                          <a:solidFill>
                            <a:srgbClr val="000000"/>
                          </a:solidFill>
                          <a:latin typeface="Arial"/>
                        </a:rPr>
                        <a:t>Acceleration Factor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t"/>
                      <a:r>
                        <a:rPr lang="fr-FR" sz="1400" b="1" i="0" u="none" strike="noStrike" dirty="0">
                          <a:solidFill>
                            <a:srgbClr val="000000"/>
                          </a:solidFill>
                          <a:latin typeface="Arial"/>
                        </a:rPr>
                        <a:t>Threads</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t"/>
                      <a:r>
                        <a:rPr lang="fr-FR" sz="1400" b="1" i="0" u="none" strike="noStrike" dirty="0">
                          <a:solidFill>
                            <a:srgbClr val="000000"/>
                          </a:solidFill>
                          <a:latin typeface="Arial"/>
                        </a:rPr>
                        <a:t>Active</a:t>
                      </a:r>
                    </a:p>
                    <a:p>
                      <a:pPr algn="l" rtl="0" fontAlgn="t"/>
                      <a:r>
                        <a:rPr lang="fr-FR" sz="1400" b="1" i="0" u="none" strike="noStrike" dirty="0">
                          <a:solidFill>
                            <a:srgbClr val="000000"/>
                          </a:solidFill>
                          <a:latin typeface="Arial"/>
                        </a:rPr>
                        <a:t>cores</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8987">
                <a:tc rowSpan="2">
                  <a:txBody>
                    <a:bodyPr/>
                    <a:lstStyle/>
                    <a:p>
                      <a:pPr algn="l" rtl="0" fontAlgn="t"/>
                      <a:r>
                        <a:rPr lang="fr-FR" sz="1600" b="0" i="0" u="none" strike="noStrike" dirty="0">
                          <a:solidFill>
                            <a:srgbClr val="000000"/>
                          </a:solidFill>
                          <a:latin typeface="Arial"/>
                        </a:rPr>
                        <a:t>Program1  Power PC</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0" fontAlgn="t"/>
                      <a:r>
                        <a:rPr lang="fr-FR" sz="1400" b="0" i="0" u="none" strike="noStrike">
                          <a:solidFill>
                            <a:srgbClr val="000000"/>
                          </a:solidFill>
                          <a:latin typeface="Arial"/>
                        </a:rPr>
                        <a:t>Sequential</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0" fontAlgn="t"/>
                      <a:r>
                        <a:rPr lang="fr-FR" sz="1600" b="0" i="0" u="none" strike="noStrike">
                          <a:solidFill>
                            <a:srgbClr val="000000"/>
                          </a:solidFill>
                          <a:latin typeface="Arial"/>
                        </a:rPr>
                        <a:t>Release</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0" fontAlgn="t"/>
                      <a:r>
                        <a:rPr lang="he-IL" sz="1800" b="0" i="0" u="none" strike="noStrike">
                          <a:solidFill>
                            <a:srgbClr val="000000"/>
                          </a:solidFill>
                          <a:latin typeface="Arial"/>
                        </a:rPr>
                        <a:t>366</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0" fontAlgn="t"/>
                      <a:r>
                        <a:rPr lang="fr-FR" sz="1800" b="0" i="0" u="none" strike="noStrike">
                          <a:solidFill>
                            <a:srgbClr val="000000"/>
                          </a:solidFill>
                          <a:latin typeface="Arial"/>
                        </a:rPr>
                        <a:t>NA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0" fontAlgn="t"/>
                      <a:r>
                        <a:rPr lang="fr-FR" sz="1800" b="0" i="0" u="none" strike="noStrike" dirty="0">
                          <a:solidFill>
                            <a:srgbClr val="000000"/>
                          </a:solidFill>
                          <a:latin typeface="Arial"/>
                        </a:rPr>
                        <a:t>12</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1" fontAlgn="t"/>
                      <a:r>
                        <a:rPr lang="he-IL" sz="1800" b="0" i="0" u="none" strike="noStrike">
                          <a:solidFill>
                            <a:srgbClr val="000000"/>
                          </a:solidFill>
                          <a:latin typeface="Arial"/>
                        </a:rPr>
                        <a:t>1</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extLst>
                  <a:ext uri="{0D108BD9-81ED-4DB2-BD59-A6C34878D82A}">
                    <a16:rowId xmlns:a16="http://schemas.microsoft.com/office/drawing/2014/main" val="10001"/>
                  </a:ext>
                </a:extLst>
              </a:tr>
              <a:tr h="278987">
                <a:tc vMerge="1">
                  <a:txBody>
                    <a:bodyPr/>
                    <a:lstStyle/>
                    <a:p>
                      <a:pPr rtl="1"/>
                      <a:endParaRPr lang="he-IL"/>
                    </a:p>
                  </a:txBody>
                  <a:tcPr/>
                </a:tc>
                <a:tc>
                  <a:txBody>
                    <a:bodyPr/>
                    <a:lstStyle/>
                    <a:p>
                      <a:pPr algn="l" rtl="0" fontAlgn="t"/>
                      <a:r>
                        <a:rPr lang="fr-FR" sz="1400" b="0" i="0" u="none" strike="noStrike">
                          <a:solidFill>
                            <a:srgbClr val="000000"/>
                          </a:solidFill>
                          <a:latin typeface="Arial"/>
                        </a:rPr>
                        <a:t>Auto -parallel</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0" fontAlgn="t"/>
                      <a:r>
                        <a:rPr lang="fr-FR" sz="1600" b="0" i="0" u="none" strike="noStrike">
                          <a:solidFill>
                            <a:srgbClr val="000000"/>
                          </a:solidFill>
                          <a:latin typeface="Arial"/>
                        </a:rPr>
                        <a:t>Release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0" fontAlgn="t"/>
                      <a:r>
                        <a:rPr lang="he-IL" sz="1800" b="0" i="0" u="none" strike="noStrike">
                          <a:solidFill>
                            <a:srgbClr val="000000"/>
                          </a:solidFill>
                          <a:latin typeface="Arial"/>
                        </a:rPr>
                        <a:t>47</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0" fontAlgn="t"/>
                      <a:r>
                        <a:rPr lang="he-IL" sz="1800" b="1" i="0" u="none" strike="noStrike">
                          <a:solidFill>
                            <a:srgbClr val="000000"/>
                          </a:solidFill>
                          <a:latin typeface="Arial"/>
                        </a:rPr>
                        <a:t>7.8</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0" fontAlgn="t"/>
                      <a:r>
                        <a:rPr lang="en-US" sz="1800" b="1" i="0" u="none" strike="noStrike" dirty="0">
                          <a:solidFill>
                            <a:srgbClr val="000000"/>
                          </a:solidFill>
                          <a:latin typeface="Arial"/>
                        </a:rPr>
                        <a:t>12</a:t>
                      </a:r>
                      <a:endParaRPr lang="he-IL" sz="1800" b="1" i="0" u="none" strike="noStrike" dirty="0">
                        <a:solidFill>
                          <a:srgbClr val="000000"/>
                        </a:solidFill>
                        <a:latin typeface="Arial"/>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l" rtl="1" fontAlgn="t"/>
                      <a:r>
                        <a:rPr lang="he-IL" sz="1800" b="0" i="0" u="none" strike="noStrike">
                          <a:solidFill>
                            <a:srgbClr val="000000"/>
                          </a:solidFill>
                          <a:latin typeface="Arial"/>
                        </a:rPr>
                        <a:t>8</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extLst>
                  <a:ext uri="{0D108BD9-81ED-4DB2-BD59-A6C34878D82A}">
                    <a16:rowId xmlns:a16="http://schemas.microsoft.com/office/drawing/2014/main" val="10002"/>
                  </a:ext>
                </a:extLst>
              </a:tr>
              <a:tr h="278987">
                <a:tc rowSpan="2">
                  <a:txBody>
                    <a:bodyPr/>
                    <a:lstStyle/>
                    <a:p>
                      <a:pPr algn="l" rtl="0" fontAlgn="t"/>
                      <a:r>
                        <a:rPr lang="fr-FR" sz="1600" b="0" i="0" u="none" strike="noStrike" dirty="0">
                          <a:solidFill>
                            <a:srgbClr val="000000"/>
                          </a:solidFill>
                          <a:latin typeface="Arial"/>
                        </a:rPr>
                        <a:t>Program1 on Intel i5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0" fontAlgn="t"/>
                      <a:r>
                        <a:rPr lang="fr-FR" sz="1400" b="0" i="0" u="none" strike="noStrike">
                          <a:solidFill>
                            <a:srgbClr val="000000"/>
                          </a:solidFill>
                          <a:latin typeface="Arial"/>
                        </a:rPr>
                        <a:t>Sequential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0" fontAlgn="t"/>
                      <a:r>
                        <a:rPr lang="fr-FR" sz="1600" b="0" i="0" u="none" strike="noStrike">
                          <a:solidFill>
                            <a:srgbClr val="000000"/>
                          </a:solidFill>
                          <a:latin typeface="Arial"/>
                        </a:rPr>
                        <a:t>Release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0" fontAlgn="t"/>
                      <a:r>
                        <a:rPr lang="he-IL" sz="1800" b="0" i="0" u="none" strike="noStrike">
                          <a:solidFill>
                            <a:srgbClr val="000000"/>
                          </a:solidFill>
                          <a:latin typeface="Arial"/>
                        </a:rPr>
                        <a:t>44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0" fontAlgn="t"/>
                      <a:r>
                        <a:rPr lang="fr-FR" sz="1800" b="0" i="0" u="none" strike="noStrike">
                          <a:solidFill>
                            <a:srgbClr val="000000"/>
                          </a:solidFill>
                          <a:latin typeface="Arial"/>
                        </a:rPr>
                        <a:t>N/A</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0" fontAlgn="t"/>
                      <a:r>
                        <a:rPr lang="fr-FR" sz="1800" b="0" i="0" u="none" strike="noStrike" dirty="0">
                          <a:solidFill>
                            <a:srgbClr val="000000"/>
                          </a:solidFill>
                          <a:latin typeface="Arial"/>
                        </a:rPr>
                        <a:t>12</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1" fontAlgn="t"/>
                      <a:r>
                        <a:rPr lang="he-IL" sz="1800" b="0" i="0" u="none" strike="noStrike">
                          <a:solidFill>
                            <a:srgbClr val="000000"/>
                          </a:solidFill>
                          <a:latin typeface="Arial"/>
                        </a:rPr>
                        <a:t>1</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3"/>
                  </a:ext>
                </a:extLst>
              </a:tr>
              <a:tr h="334247">
                <a:tc vMerge="1">
                  <a:txBody>
                    <a:bodyPr/>
                    <a:lstStyle/>
                    <a:p>
                      <a:pPr rtl="1"/>
                      <a:endParaRPr lang="he-IL"/>
                    </a:p>
                  </a:txBody>
                  <a:tcPr/>
                </a:tc>
                <a:tc>
                  <a:txBody>
                    <a:bodyPr/>
                    <a:lstStyle/>
                    <a:p>
                      <a:pPr algn="l" rtl="0" fontAlgn="t"/>
                      <a:r>
                        <a:rPr lang="fr-FR" sz="1400" b="0" i="0" u="none" strike="noStrike" dirty="0">
                          <a:solidFill>
                            <a:srgbClr val="000000"/>
                          </a:solidFill>
                          <a:latin typeface="Arial"/>
                        </a:rPr>
                        <a:t>Auto -</a:t>
                      </a:r>
                      <a:r>
                        <a:rPr lang="en-US" sz="1400" b="0" i="0" u="none" strike="noStrike" noProof="0" dirty="0">
                          <a:solidFill>
                            <a:srgbClr val="000000"/>
                          </a:solidFill>
                          <a:latin typeface="Arial"/>
                        </a:rPr>
                        <a:t>parallel</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0" fontAlgn="t"/>
                      <a:r>
                        <a:rPr lang="fr-FR" sz="1600" b="0" i="0" u="none" strike="noStrike">
                          <a:solidFill>
                            <a:srgbClr val="000000"/>
                          </a:solidFill>
                          <a:latin typeface="Arial"/>
                        </a:rPr>
                        <a:t>Release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0" fontAlgn="t"/>
                      <a:r>
                        <a:rPr lang="he-IL" sz="1800" b="0" i="0" u="none" strike="noStrike">
                          <a:solidFill>
                            <a:srgbClr val="000000"/>
                          </a:solidFill>
                          <a:latin typeface="Arial"/>
                        </a:rPr>
                        <a:t>11.5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0" fontAlgn="t"/>
                      <a:r>
                        <a:rPr lang="he-IL" sz="1800" b="1" i="0" u="none" strike="noStrike">
                          <a:solidFill>
                            <a:srgbClr val="000000"/>
                          </a:solidFill>
                          <a:latin typeface="Arial"/>
                        </a:rPr>
                        <a:t>3.8</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0" fontAlgn="t"/>
                      <a:r>
                        <a:rPr lang="en-US" sz="1800" b="1" i="0" u="none" strike="noStrike" dirty="0">
                          <a:solidFill>
                            <a:srgbClr val="000000"/>
                          </a:solidFill>
                          <a:latin typeface="Arial"/>
                        </a:rPr>
                        <a:t>12</a:t>
                      </a:r>
                      <a:endParaRPr lang="he-IL" sz="1800" b="1" i="0" u="none" strike="noStrike" dirty="0">
                        <a:solidFill>
                          <a:srgbClr val="000000"/>
                        </a:solidFill>
                        <a:latin typeface="Arial"/>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l" rtl="1" fontAlgn="t"/>
                      <a:r>
                        <a:rPr lang="he-IL" sz="1800" b="0" i="0" u="none" strike="noStrike">
                          <a:solidFill>
                            <a:srgbClr val="000000"/>
                          </a:solidFill>
                          <a:latin typeface="Arial"/>
                        </a:rPr>
                        <a:t>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4"/>
                  </a:ext>
                </a:extLst>
              </a:tr>
              <a:tr h="278987">
                <a:tc rowSpan="2">
                  <a:txBody>
                    <a:bodyPr/>
                    <a:lstStyle/>
                    <a:p>
                      <a:pPr algn="l" rtl="0" fontAlgn="t"/>
                      <a:r>
                        <a:rPr lang="fr-FR" sz="1600" b="0" i="0" u="none" strike="noStrike" dirty="0">
                          <a:solidFill>
                            <a:srgbClr val="000000"/>
                          </a:solidFill>
                          <a:latin typeface="Arial"/>
                        </a:rPr>
                        <a:t>Program2  on ARM  </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fr-FR" sz="1400" b="0" i="0" u="none" strike="noStrike">
                          <a:solidFill>
                            <a:srgbClr val="000000"/>
                          </a:solidFill>
                          <a:latin typeface="Arial"/>
                        </a:rPr>
                        <a:t>Sequential</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fr-FR" sz="1600" b="0" i="0" u="none" strike="noStrike">
                          <a:solidFill>
                            <a:srgbClr val="000000"/>
                          </a:solidFill>
                          <a:latin typeface="Arial"/>
                        </a:rPr>
                        <a:t>Release</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he-IL" sz="1800" b="0" i="0" u="none" strike="noStrike">
                          <a:solidFill>
                            <a:srgbClr val="000000"/>
                          </a:solidFill>
                          <a:latin typeface="Arial"/>
                        </a:rPr>
                        <a:t>30.4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fr-FR" sz="1800" b="0" i="0" u="none" strike="noStrike">
                          <a:solidFill>
                            <a:srgbClr val="000000"/>
                          </a:solidFill>
                          <a:latin typeface="Arial"/>
                        </a:rPr>
                        <a:t>NA</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fr-FR" sz="1800" b="0" i="0" u="none" strike="noStrike" dirty="0">
                          <a:solidFill>
                            <a:srgbClr val="000000"/>
                          </a:solidFill>
                          <a:latin typeface="Arial"/>
                        </a:rPr>
                        <a:t>12</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he-IL" sz="1800" b="0" i="0" u="none" strike="noStrike">
                          <a:solidFill>
                            <a:srgbClr val="000000"/>
                          </a:solidFill>
                          <a:latin typeface="Arial"/>
                        </a:rPr>
                        <a:t>1</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extLst>
                  <a:ext uri="{0D108BD9-81ED-4DB2-BD59-A6C34878D82A}">
                    <a16:rowId xmlns:a16="http://schemas.microsoft.com/office/drawing/2014/main" val="10005"/>
                  </a:ext>
                </a:extLst>
              </a:tr>
              <a:tr h="278987">
                <a:tc vMerge="1">
                  <a:txBody>
                    <a:bodyPr/>
                    <a:lstStyle/>
                    <a:p>
                      <a:pPr rtl="1"/>
                      <a:endParaRPr lang="he-IL"/>
                    </a:p>
                  </a:txBody>
                  <a:tcPr/>
                </a:tc>
                <a:tc>
                  <a:txBody>
                    <a:bodyPr/>
                    <a:lstStyle/>
                    <a:p>
                      <a:pPr algn="l" rtl="0" fontAlgn="t"/>
                      <a:r>
                        <a:rPr lang="fr-FR" sz="1400" b="0" i="0" u="none" strike="noStrike">
                          <a:solidFill>
                            <a:srgbClr val="000000"/>
                          </a:solidFill>
                          <a:latin typeface="Arial"/>
                        </a:rPr>
                        <a:t>Auto -parallel</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fr-FR" sz="1600" b="0" i="0" u="none" strike="noStrike">
                          <a:solidFill>
                            <a:srgbClr val="000000"/>
                          </a:solidFill>
                          <a:latin typeface="Arial"/>
                        </a:rPr>
                        <a:t>Release</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he-IL" sz="1800" b="0" i="0" u="none" strike="noStrike">
                          <a:solidFill>
                            <a:srgbClr val="000000"/>
                          </a:solidFill>
                          <a:latin typeface="Arial"/>
                        </a:rPr>
                        <a:t>7.79</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he-IL" sz="1800" b="1" i="0" u="none" strike="noStrike" dirty="0">
                          <a:solidFill>
                            <a:srgbClr val="000000"/>
                          </a:solidFill>
                          <a:latin typeface="Arial"/>
                        </a:rPr>
                        <a:t>3.9</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en-US" sz="1800" b="1" i="0" u="none" strike="noStrike" dirty="0">
                          <a:solidFill>
                            <a:srgbClr val="000000"/>
                          </a:solidFill>
                          <a:latin typeface="Arial"/>
                        </a:rPr>
                        <a:t>12</a:t>
                      </a:r>
                      <a:endParaRPr lang="he-IL" sz="1800" b="1" i="0" u="none" strike="noStrike" dirty="0">
                        <a:solidFill>
                          <a:srgbClr val="000000"/>
                        </a:solidFill>
                        <a:latin typeface="Arial"/>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l" rtl="0" fontAlgn="t"/>
                      <a:r>
                        <a:rPr lang="he-IL" sz="1800" b="0" i="0" u="none" strike="noStrike" dirty="0">
                          <a:solidFill>
                            <a:srgbClr val="000000"/>
                          </a:solidFill>
                          <a:latin typeface="Arial"/>
                        </a:rPr>
                        <a:t>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טבלה 5"/>
          <p:cNvGraphicFramePr>
            <a:graphicFrameLocks noGrp="1"/>
          </p:cNvGraphicFramePr>
          <p:nvPr>
            <p:extLst>
              <p:ext uri="{D42A27DB-BD31-4B8C-83A1-F6EECF244321}">
                <p14:modId xmlns:p14="http://schemas.microsoft.com/office/powerpoint/2010/main" val="1218432671"/>
              </p:ext>
            </p:extLst>
          </p:nvPr>
        </p:nvGraphicFramePr>
        <p:xfrm>
          <a:off x="344488" y="2204864"/>
          <a:ext cx="8928993" cy="1640404"/>
        </p:xfrm>
        <a:graphic>
          <a:graphicData uri="http://schemas.openxmlformats.org/drawingml/2006/table">
            <a:tbl>
              <a:tblPr/>
              <a:tblGrid>
                <a:gridCol w="681181">
                  <a:extLst>
                    <a:ext uri="{9D8B030D-6E8A-4147-A177-3AD203B41FA5}">
                      <a16:colId xmlns:a16="http://schemas.microsoft.com/office/drawing/2014/main" val="20000"/>
                    </a:ext>
                  </a:extLst>
                </a:gridCol>
                <a:gridCol w="902995">
                  <a:extLst>
                    <a:ext uri="{9D8B030D-6E8A-4147-A177-3AD203B41FA5}">
                      <a16:colId xmlns:a16="http://schemas.microsoft.com/office/drawing/2014/main" val="20001"/>
                    </a:ext>
                  </a:extLst>
                </a:gridCol>
                <a:gridCol w="680291">
                  <a:extLst>
                    <a:ext uri="{9D8B030D-6E8A-4147-A177-3AD203B41FA5}">
                      <a16:colId xmlns:a16="http://schemas.microsoft.com/office/drawing/2014/main" val="20002"/>
                    </a:ext>
                  </a:extLst>
                </a:gridCol>
                <a:gridCol w="828463">
                  <a:extLst>
                    <a:ext uri="{9D8B030D-6E8A-4147-A177-3AD203B41FA5}">
                      <a16:colId xmlns:a16="http://schemas.microsoft.com/office/drawing/2014/main" val="20003"/>
                    </a:ext>
                  </a:extLst>
                </a:gridCol>
                <a:gridCol w="791643">
                  <a:extLst>
                    <a:ext uri="{9D8B030D-6E8A-4147-A177-3AD203B41FA5}">
                      <a16:colId xmlns:a16="http://schemas.microsoft.com/office/drawing/2014/main" val="20004"/>
                    </a:ext>
                  </a:extLst>
                </a:gridCol>
                <a:gridCol w="795947">
                  <a:extLst>
                    <a:ext uri="{9D8B030D-6E8A-4147-A177-3AD203B41FA5}">
                      <a16:colId xmlns:a16="http://schemas.microsoft.com/office/drawing/2014/main" val="20005"/>
                    </a:ext>
                  </a:extLst>
                </a:gridCol>
                <a:gridCol w="648072">
                  <a:extLst>
                    <a:ext uri="{9D8B030D-6E8A-4147-A177-3AD203B41FA5}">
                      <a16:colId xmlns:a16="http://schemas.microsoft.com/office/drawing/2014/main" val="20006"/>
                    </a:ext>
                  </a:extLst>
                </a:gridCol>
                <a:gridCol w="378600">
                  <a:extLst>
                    <a:ext uri="{9D8B030D-6E8A-4147-A177-3AD203B41FA5}">
                      <a16:colId xmlns:a16="http://schemas.microsoft.com/office/drawing/2014/main" val="20007"/>
                    </a:ext>
                  </a:extLst>
                </a:gridCol>
                <a:gridCol w="557504">
                  <a:extLst>
                    <a:ext uri="{9D8B030D-6E8A-4147-A177-3AD203B41FA5}">
                      <a16:colId xmlns:a16="http://schemas.microsoft.com/office/drawing/2014/main" val="20008"/>
                    </a:ext>
                  </a:extLst>
                </a:gridCol>
                <a:gridCol w="289369">
                  <a:extLst>
                    <a:ext uri="{9D8B030D-6E8A-4147-A177-3AD203B41FA5}">
                      <a16:colId xmlns:a16="http://schemas.microsoft.com/office/drawing/2014/main" val="20009"/>
                    </a:ext>
                  </a:extLst>
                </a:gridCol>
                <a:gridCol w="574727">
                  <a:extLst>
                    <a:ext uri="{9D8B030D-6E8A-4147-A177-3AD203B41FA5}">
                      <a16:colId xmlns:a16="http://schemas.microsoft.com/office/drawing/2014/main" val="20010"/>
                    </a:ext>
                  </a:extLst>
                </a:gridCol>
                <a:gridCol w="971738">
                  <a:extLst>
                    <a:ext uri="{9D8B030D-6E8A-4147-A177-3AD203B41FA5}">
                      <a16:colId xmlns:a16="http://schemas.microsoft.com/office/drawing/2014/main" val="20011"/>
                    </a:ext>
                  </a:extLst>
                </a:gridCol>
                <a:gridCol w="828463">
                  <a:extLst>
                    <a:ext uri="{9D8B030D-6E8A-4147-A177-3AD203B41FA5}">
                      <a16:colId xmlns:a16="http://schemas.microsoft.com/office/drawing/2014/main" val="20012"/>
                    </a:ext>
                  </a:extLst>
                </a:gridCol>
              </a:tblGrid>
              <a:tr h="286802">
                <a:tc gridSpan="13">
                  <a:txBody>
                    <a:bodyPr/>
                    <a:lstStyle/>
                    <a:p>
                      <a:pPr algn="ctr" fontAlgn="t"/>
                      <a:r>
                        <a:rPr lang="en-US" sz="1800" b="1" i="0" u="none" strike="noStrike" noProof="0" dirty="0">
                          <a:solidFill>
                            <a:srgbClr val="000000"/>
                          </a:solidFill>
                          <a:latin typeface="Arial"/>
                        </a:rPr>
                        <a:t>Intel 80x64 Debug program # 1 ; 4 cores, Red Hat Linux </a:t>
                      </a:r>
                    </a:p>
                  </a:txBody>
                  <a:tcPr marL="0" marR="0" marT="0" marB="0">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10000"/>
                  </a:ext>
                </a:extLst>
              </a:tr>
              <a:tr h="204941">
                <a:tc gridSpan="4">
                  <a:txBody>
                    <a:bodyPr/>
                    <a:lstStyle/>
                    <a:p>
                      <a:pPr algn="ctr" fontAlgn="t"/>
                      <a:r>
                        <a:rPr lang="en-US" sz="1400" b="0" i="0" u="none" strike="noStrike" noProof="0">
                          <a:solidFill>
                            <a:srgbClr val="000000"/>
                          </a:solidFill>
                          <a:latin typeface="Arial"/>
                        </a:rPr>
                        <a:t>Number of threads</a:t>
                      </a:r>
                    </a:p>
                  </a:txBody>
                  <a:tcPr marL="0" marR="0" marT="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a:txBody>
                    <a:bodyPr/>
                    <a:lstStyle/>
                    <a:p>
                      <a:pPr algn="ctr" fontAlgn="t"/>
                      <a:r>
                        <a:rPr lang="en-US" sz="1400" b="0" i="0" u="none" strike="noStrike" noProof="0">
                          <a:solidFill>
                            <a:srgbClr val="000000"/>
                          </a:solidFill>
                          <a:latin typeface="Arial"/>
                        </a:rPr>
                        <a:t>4</a:t>
                      </a:r>
                    </a:p>
                  </a:txBody>
                  <a:tcPr marL="0" marR="0" marT="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0" i="0" u="none" strike="noStrike" noProof="0">
                          <a:solidFill>
                            <a:srgbClr val="000000"/>
                          </a:solidFill>
                          <a:latin typeface="Arial"/>
                        </a:rPr>
                        <a:t> </a:t>
                      </a:r>
                    </a:p>
                  </a:txBody>
                  <a:tcPr marL="0" marR="0" marT="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t"/>
                      <a:r>
                        <a:rPr lang="en-US" sz="1400" b="0" i="0" u="none" strike="noStrike" noProof="0">
                          <a:solidFill>
                            <a:srgbClr val="000000"/>
                          </a:solidFill>
                          <a:latin typeface="Arial"/>
                        </a:rPr>
                        <a:t> </a:t>
                      </a:r>
                    </a:p>
                  </a:txBody>
                  <a:tcPr marL="0" marR="0" marT="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rtl="1"/>
                      <a:endParaRPr lang="he-IL"/>
                    </a:p>
                  </a:txBody>
                  <a:tcPr/>
                </a:tc>
                <a:tc gridSpan="2">
                  <a:txBody>
                    <a:bodyPr/>
                    <a:lstStyle/>
                    <a:p>
                      <a:pPr algn="ctr" fontAlgn="t"/>
                      <a:r>
                        <a:rPr lang="en-US" sz="1400" b="0" i="0" u="none" strike="noStrike" noProof="0">
                          <a:solidFill>
                            <a:srgbClr val="000000"/>
                          </a:solidFill>
                          <a:latin typeface="Arial"/>
                        </a:rPr>
                        <a:t> </a:t>
                      </a:r>
                    </a:p>
                  </a:txBody>
                  <a:tcPr marL="0" marR="0" marT="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rtl="1"/>
                      <a:endParaRPr lang="he-IL"/>
                    </a:p>
                  </a:txBody>
                  <a:tcPr/>
                </a:tc>
                <a:tc>
                  <a:txBody>
                    <a:bodyPr/>
                    <a:lstStyle/>
                    <a:p>
                      <a:pPr algn="ctr" fontAlgn="t"/>
                      <a:r>
                        <a:rPr lang="en-US" sz="1400" b="0" i="0" u="none" strike="noStrike" noProof="0">
                          <a:solidFill>
                            <a:srgbClr val="000000"/>
                          </a:solidFill>
                          <a:latin typeface="Arial"/>
                        </a:rPr>
                        <a:t> </a:t>
                      </a:r>
                    </a:p>
                  </a:txBody>
                  <a:tcPr marL="0" marR="0" marT="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0" i="0" u="none" strike="noStrike" noProof="0">
                          <a:solidFill>
                            <a:srgbClr val="000000"/>
                          </a:solidFill>
                          <a:latin typeface="Arial"/>
                        </a:rPr>
                        <a:t> </a:t>
                      </a:r>
                    </a:p>
                  </a:txBody>
                  <a:tcPr marL="0" marR="0" marT="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0" i="0" u="none" strike="noStrike" noProof="0">
                          <a:solidFill>
                            <a:srgbClr val="000000"/>
                          </a:solidFill>
                          <a:latin typeface="Arial"/>
                        </a:rPr>
                        <a:t> </a:t>
                      </a:r>
                    </a:p>
                  </a:txBody>
                  <a:tcPr marL="0" marR="0" marT="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04941">
                <a:tc>
                  <a:txBody>
                    <a:bodyPr/>
                    <a:lstStyle/>
                    <a:p>
                      <a:pPr algn="ctr" fontAlgn="t"/>
                      <a:r>
                        <a:rPr lang="en-US" sz="1400" b="0" i="0" u="none" strike="noStrike" noProof="0">
                          <a:solidFill>
                            <a:srgbClr val="000000"/>
                          </a:solidFill>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t"/>
                      <a:r>
                        <a:rPr lang="en-US" sz="1400" b="1" i="0" u="none" strike="noStrike" noProof="0">
                          <a:solidFill>
                            <a:srgbClr val="000000"/>
                          </a:solidFill>
                          <a:latin typeface="Arial"/>
                        </a:rPr>
                        <a:t>Sequential</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rtl="1"/>
                      <a:endParaRPr lang="he-IL"/>
                    </a:p>
                  </a:txBody>
                  <a:tcPr/>
                </a:tc>
                <a:tc hMerge="1">
                  <a:txBody>
                    <a:bodyPr/>
                    <a:lstStyle/>
                    <a:p>
                      <a:pPr rtl="1"/>
                      <a:endParaRPr lang="he-IL"/>
                    </a:p>
                  </a:txBody>
                  <a:tcPr/>
                </a:tc>
                <a:tc>
                  <a:txBody>
                    <a:bodyPr/>
                    <a:lstStyle/>
                    <a:p>
                      <a:pPr algn="ctr" fontAlgn="t"/>
                      <a:r>
                        <a:rPr lang="en-US" sz="1400" b="0" i="0" u="none" strike="noStrike" noProof="0">
                          <a:solidFill>
                            <a:srgbClr val="000000"/>
                          </a:solidFill>
                          <a:latin typeface="Arial"/>
                        </a:rPr>
                        <a:t>Cycles</a:t>
                      </a:r>
                    </a:p>
                  </a:txBody>
                  <a:tcPr marL="0" marR="0" marT="0" marB="0">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0" i="0" u="none" strike="noStrike" noProof="0">
                          <a:solidFill>
                            <a:srgbClr val="000000"/>
                          </a:solidFill>
                          <a:latin typeface="Arial"/>
                        </a:rPr>
                        <a:t>45,000</a:t>
                      </a:r>
                    </a:p>
                  </a:txBody>
                  <a:tcPr marL="0" marR="0" marT="0" marB="0">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5">
                  <a:txBody>
                    <a:bodyPr/>
                    <a:lstStyle/>
                    <a:p>
                      <a:pPr algn="ctr" fontAlgn="t"/>
                      <a:r>
                        <a:rPr lang="en-US" sz="1400" b="1" i="0" u="none" strike="noStrike" noProof="0">
                          <a:solidFill>
                            <a:srgbClr val="000000"/>
                          </a:solidFill>
                          <a:latin typeface="Arial"/>
                        </a:rPr>
                        <a:t>Parallel</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a:txBody>
                    <a:bodyPr/>
                    <a:lstStyle/>
                    <a:p>
                      <a:pPr algn="ctr" fontAlgn="t"/>
                      <a:r>
                        <a:rPr lang="en-US" sz="1400" b="0" i="0" u="none" strike="noStrike" noProof="0">
                          <a:solidFill>
                            <a:srgbClr val="000000"/>
                          </a:solidFill>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0" i="0" u="none" strike="noStrike" noProof="0">
                          <a:solidFill>
                            <a:srgbClr val="000000"/>
                          </a:solidFill>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600689">
                <a:tc>
                  <a:txBody>
                    <a:bodyPr/>
                    <a:lstStyle/>
                    <a:p>
                      <a:pPr algn="ctr" rtl="0" fontAlgn="t"/>
                      <a:r>
                        <a:rPr lang="en-US" sz="1200" b="0" i="0" u="none" strike="noStrike" noProof="0" dirty="0">
                          <a:solidFill>
                            <a:srgbClr val="000000"/>
                          </a:solidFill>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0" i="0" u="none" strike="noStrike" noProof="0" dirty="0">
                          <a:solidFill>
                            <a:srgbClr val="000000"/>
                          </a:solidFill>
                          <a:latin typeface="Arial"/>
                        </a:rPr>
                        <a:t>Execution Time</a:t>
                      </a:r>
                    </a:p>
                    <a:p>
                      <a:pPr algn="ctr" rtl="0" fontAlgn="t"/>
                      <a:r>
                        <a:rPr lang="en-US" sz="1200" b="0" i="0" u="none" strike="noStrike" noProof="0" dirty="0">
                          <a:solidFill>
                            <a:srgbClr val="000000"/>
                          </a:solidFill>
                          <a:latin typeface="Arial"/>
                        </a:rPr>
                        <a:t>sequential</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0" i="0" u="none" strike="noStrike" noProof="0" dirty="0">
                          <a:solidFill>
                            <a:srgbClr val="000000"/>
                          </a:solidFill>
                          <a:latin typeface="Arial"/>
                        </a:rPr>
                        <a:t>O/H for each thread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0" i="0" u="none" strike="noStrike" noProof="0" dirty="0">
                          <a:solidFill>
                            <a:srgbClr val="000000"/>
                          </a:solidFill>
                          <a:latin typeface="Arial"/>
                        </a:rPr>
                        <a:t>O/H for  all threads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0" i="0" u="none" strike="noStrike" noProof="0" dirty="0">
                          <a:solidFill>
                            <a:srgbClr val="000000"/>
                          </a:solidFill>
                          <a:latin typeface="Arial"/>
                        </a:rPr>
                        <a:t>O/H for all  iteration</a:t>
                      </a:r>
                    </a:p>
                  </a:txBody>
                  <a:tcPr marL="0" marR="0" marT="0" marB="0">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0" i="0" u="none" strike="noStrike" noProof="0" dirty="0">
                          <a:solidFill>
                            <a:srgbClr val="000000"/>
                          </a:solidFill>
                          <a:latin typeface="Arial"/>
                        </a:rPr>
                        <a:t>Execution time Parallel</a:t>
                      </a:r>
                    </a:p>
                  </a:txBody>
                  <a:tcPr marL="0" marR="0" marT="0" marB="0">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0" i="0" u="none" strike="noStrike" noProof="0" dirty="0">
                          <a:solidFill>
                            <a:srgbClr val="000000"/>
                          </a:solidFill>
                          <a:latin typeface="Arial"/>
                        </a:rPr>
                        <a:t>O/H for each thread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rtl="0" fontAlgn="t"/>
                      <a:r>
                        <a:rPr lang="fr-FR" sz="1200" b="0" i="0" u="none" strike="noStrike" dirty="0">
                          <a:solidFill>
                            <a:srgbClr val="000000"/>
                          </a:solidFill>
                          <a:latin typeface="Arial"/>
                        </a:rPr>
                        <a:t>O/H</a:t>
                      </a:r>
                      <a:r>
                        <a:rPr lang="fr-FR" sz="1200" b="0" i="0" u="none" strike="noStrike" baseline="0" dirty="0">
                          <a:solidFill>
                            <a:srgbClr val="000000"/>
                          </a:solidFill>
                          <a:latin typeface="Arial"/>
                        </a:rPr>
                        <a:t> </a:t>
                      </a:r>
                      <a:r>
                        <a:rPr lang="en-US" sz="1200" b="0" i="0" u="none" strike="noStrike" noProof="0" dirty="0">
                          <a:solidFill>
                            <a:srgbClr val="000000"/>
                          </a:solidFill>
                          <a:latin typeface="Arial"/>
                        </a:rPr>
                        <a:t>Parallel</a:t>
                      </a:r>
                      <a:r>
                        <a:rPr lang="fr-FR" sz="1200" b="0" i="0" u="none" strike="noStrike" dirty="0">
                          <a:solidFill>
                            <a:srgbClr val="000000"/>
                          </a:solidFill>
                          <a:latin typeface="Arial"/>
                        </a:rPr>
                        <a:t>  cycle time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rtl="0" fontAlgn="t"/>
                      <a:endParaRPr lang="fr-FR" sz="1400" b="0" i="0" u="none" strike="noStrike" dirty="0">
                        <a:solidFill>
                          <a:srgbClr val="000000"/>
                        </a:solidFill>
                        <a:latin typeface="Arial"/>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rtl="0" fontAlgn="t"/>
                      <a:r>
                        <a:rPr lang="en-US" sz="1200" b="0" i="0" u="none" strike="noStrike" dirty="0">
                          <a:solidFill>
                            <a:srgbClr val="000000"/>
                          </a:solidFill>
                          <a:latin typeface="Arial"/>
                        </a:rPr>
                        <a:t>O/H Parallel  threads total cycle time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rtl="0" fontAlgn="t"/>
                      <a:endParaRPr lang="en-US" sz="1400" b="0" i="0" u="none" strike="noStrike" dirty="0">
                        <a:solidFill>
                          <a:srgbClr val="000000"/>
                        </a:solidFill>
                        <a:latin typeface="Arial"/>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noProof="0" dirty="0">
                          <a:solidFill>
                            <a:srgbClr val="000000"/>
                          </a:solidFill>
                          <a:latin typeface="Arial"/>
                        </a:rPr>
                        <a:t>Acceleration Ratio</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noProof="0" dirty="0">
                          <a:solidFill>
                            <a:srgbClr val="000000"/>
                          </a:solidFill>
                          <a:latin typeface="Arial"/>
                        </a:rPr>
                        <a:t>Gain in reducing O/H</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86802">
                <a:tc>
                  <a:txBody>
                    <a:bodyPr/>
                    <a:lstStyle/>
                    <a:p>
                      <a:pPr algn="ctr" fontAlgn="t"/>
                      <a:r>
                        <a:rPr lang="en-US" sz="1400" b="1" i="0" u="none" strike="noStrike" noProof="0" dirty="0">
                          <a:solidFill>
                            <a:srgbClr val="000000"/>
                          </a:solidFill>
                          <a:latin typeface="Arial"/>
                        </a:rPr>
                        <a:t>Debug</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1" i="0" u="none" strike="noStrike" noProof="0" dirty="0">
                          <a:solidFill>
                            <a:srgbClr val="000000"/>
                          </a:solidFill>
                          <a:latin typeface="Arial"/>
                        </a:rPr>
                        <a:t>284.03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1" i="0" u="none" strike="noStrike" noProof="0" dirty="0">
                          <a:solidFill>
                            <a:srgbClr val="000000"/>
                          </a:solidFill>
                          <a:latin typeface="Arial"/>
                        </a:rPr>
                        <a:t>0.00014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1" i="0" u="none" strike="noStrike" noProof="0" dirty="0">
                          <a:solidFill>
                            <a:srgbClr val="000000"/>
                          </a:solidFill>
                          <a:latin typeface="Arial"/>
                        </a:rPr>
                        <a:t>0.00056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1" i="0" u="none" strike="noStrike" noProof="0" dirty="0">
                          <a:solidFill>
                            <a:srgbClr val="000000"/>
                          </a:solidFill>
                          <a:latin typeface="Arial"/>
                        </a:rPr>
                        <a:t>25.2</a:t>
                      </a:r>
                    </a:p>
                  </a:txBody>
                  <a:tcPr marL="0" marR="0" marT="0" marB="0">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1" i="0" u="none" strike="noStrike" noProof="0" dirty="0">
                          <a:solidFill>
                            <a:srgbClr val="000000"/>
                          </a:solidFill>
                          <a:latin typeface="Arial"/>
                        </a:rPr>
                        <a:t>67.9</a:t>
                      </a:r>
                    </a:p>
                  </a:txBody>
                  <a:tcPr marL="0" marR="0" marT="0" marB="0">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400" b="1" i="0" u="none" strike="noStrike" noProof="0" dirty="0">
                          <a:solidFill>
                            <a:srgbClr val="000000"/>
                          </a:solidFill>
                          <a:latin typeface="Arial"/>
                        </a:rPr>
                        <a:t>NA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t"/>
                      <a:r>
                        <a:rPr lang="en-US" sz="1400" b="1" i="0" u="none" strike="noStrike" noProof="0" dirty="0">
                          <a:solidFill>
                            <a:srgbClr val="000000"/>
                          </a:solidFill>
                          <a:latin typeface="Arial"/>
                        </a:rPr>
                        <a:t>0.00017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t"/>
                      <a:endParaRPr lang="en-US" sz="1400" b="0" i="0" u="none" strike="noStrike" noProof="0">
                        <a:solidFill>
                          <a:srgbClr val="000000"/>
                        </a:solidFill>
                        <a:latin typeface="Arial"/>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t"/>
                      <a:r>
                        <a:rPr lang="en-US" sz="1400" b="1" i="0" u="none" strike="noStrike" noProof="0" dirty="0">
                          <a:solidFill>
                            <a:srgbClr val="000000"/>
                          </a:solidFill>
                          <a:latin typeface="Arial"/>
                        </a:rPr>
                        <a:t>7.65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t"/>
                      <a:endParaRPr lang="en-US" sz="1400" b="0" i="0" u="none" strike="noStrike" noProof="0">
                        <a:solidFill>
                          <a:srgbClr val="000000"/>
                        </a:solidFill>
                        <a:latin typeface="Arial"/>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1600" b="1" i="0" u="none" strike="noStrike" noProof="0" dirty="0">
                          <a:solidFill>
                            <a:srgbClr val="000000"/>
                          </a:solidFill>
                          <a:latin typeface="Arial"/>
                        </a:rPr>
                        <a:t>4.1830</a:t>
                      </a:r>
                      <a:endParaRPr lang="en-US" sz="1400" b="1" i="0" u="none" strike="noStrike" noProof="0" dirty="0">
                        <a:solidFill>
                          <a:srgbClr val="000000"/>
                        </a:solidFill>
                        <a:latin typeface="Arial"/>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600" b="1" i="0" u="none" strike="noStrike" noProof="0" dirty="0">
                          <a:solidFill>
                            <a:srgbClr val="000000"/>
                          </a:solidFill>
                          <a:latin typeface="Arial"/>
                        </a:rPr>
                        <a:t>3.2941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7" name="Rectangle 2"/>
          <p:cNvSpPr txBox="1">
            <a:spLocks noChangeArrowheads="1"/>
          </p:cNvSpPr>
          <p:nvPr/>
        </p:nvSpPr>
        <p:spPr bwMode="auto">
          <a:xfrm>
            <a:off x="416496" y="188640"/>
            <a:ext cx="9205023" cy="1124744"/>
          </a:xfrm>
          <a:prstGeom prst="rect">
            <a:avLst/>
          </a:prstGeom>
          <a:solidFill>
            <a:schemeClr val="bg1"/>
          </a:solidFill>
          <a:ln w="9525">
            <a:solidFill>
              <a:schemeClr val="tx1"/>
            </a:solidFill>
            <a:miter lim="800000"/>
            <a:headEnd/>
            <a:tailEnd/>
          </a:ln>
        </p:spPr>
        <p:txBody>
          <a:bodyPr/>
          <a:lstStyle/>
          <a:p>
            <a:pPr algn="ctr"/>
            <a:r>
              <a:rPr lang="en-US" sz="3200" b="1" dirty="0"/>
              <a:t>Auto Parallel showing sequential &amp; parallel Performance comparison</a:t>
            </a:r>
            <a:endParaRPr lang="en-US" sz="3200" b="1" dirty="0">
              <a:solidFill>
                <a:schemeClr val="tx2"/>
              </a:solidFill>
            </a:endParaRPr>
          </a:p>
        </p:txBody>
      </p:sp>
      <p:sp>
        <p:nvSpPr>
          <p:cNvPr id="8" name="מלבן 7"/>
          <p:cNvSpPr/>
          <p:nvPr/>
        </p:nvSpPr>
        <p:spPr>
          <a:xfrm>
            <a:off x="2072680" y="1700808"/>
            <a:ext cx="5472608" cy="400110"/>
          </a:xfrm>
          <a:prstGeom prst="rect">
            <a:avLst/>
          </a:prstGeom>
        </p:spPr>
        <p:txBody>
          <a:bodyPr wrap="square">
            <a:spAutoFit/>
          </a:bodyPr>
          <a:lstStyle/>
          <a:p>
            <a:pPr algn="ctr" fontAlgn="t"/>
            <a:r>
              <a:rPr lang="en-US" sz="2000" dirty="0">
                <a:solidFill>
                  <a:srgbClr val="000000"/>
                </a:solidFill>
                <a:latin typeface="Arial"/>
              </a:rPr>
              <a:t>Acceleration Ratio &amp; Gain in reducing O/H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E8A0D-A5E4-CF48-EC23-DAA574E863F0}"/>
              </a:ext>
            </a:extLst>
          </p:cNvPr>
          <p:cNvSpPr>
            <a:spLocks noGrp="1"/>
          </p:cNvSpPr>
          <p:nvPr>
            <p:ph type="title"/>
          </p:nvPr>
        </p:nvSpPr>
        <p:spPr/>
        <p:txBody>
          <a:bodyPr/>
          <a:lstStyle/>
          <a:p>
            <a:r>
              <a:rPr lang="en-US" dirty="0"/>
              <a:t>Problem Definition</a:t>
            </a:r>
          </a:p>
        </p:txBody>
      </p:sp>
      <p:sp>
        <p:nvSpPr>
          <p:cNvPr id="3" name="Content Placeholder 2">
            <a:extLst>
              <a:ext uri="{FF2B5EF4-FFF2-40B4-BE49-F238E27FC236}">
                <a16:creationId xmlns:a16="http://schemas.microsoft.com/office/drawing/2014/main" id="{050881F1-1ECE-CCF5-7009-7353313C4476}"/>
              </a:ext>
            </a:extLst>
          </p:cNvPr>
          <p:cNvSpPr>
            <a:spLocks noGrp="1"/>
          </p:cNvSpPr>
          <p:nvPr>
            <p:ph idx="1"/>
          </p:nvPr>
        </p:nvSpPr>
        <p:spPr>
          <a:xfrm>
            <a:off x="632520" y="1929138"/>
            <a:ext cx="9001000" cy="4114800"/>
          </a:xfrm>
        </p:spPr>
        <p:txBody>
          <a:bodyPr/>
          <a:lstStyle/>
          <a:p>
            <a:r>
              <a:rPr lang="en-US" sz="2800" dirty="0"/>
              <a:t>Multiplication of </a:t>
            </a:r>
            <a:r>
              <a:rPr lang="en-US" sz="2800" dirty="0">
                <a:solidFill>
                  <a:schemeClr val="tx1"/>
                </a:solidFill>
              </a:rPr>
              <a:t>tow</a:t>
            </a:r>
            <a:r>
              <a:rPr lang="en-US" sz="2800" dirty="0"/>
              <a:t> large matrices </a:t>
            </a:r>
            <a:r>
              <a:rPr lang="en-US" sz="2800" i="1" dirty="0"/>
              <a:t>A</a:t>
            </a:r>
            <a:r>
              <a:rPr lang="en-US" sz="2800" dirty="0"/>
              <a:t> and </a:t>
            </a:r>
            <a:r>
              <a:rPr lang="en-US" sz="2800" i="1" dirty="0"/>
              <a:t>B</a:t>
            </a:r>
            <a:r>
              <a:rPr lang="en-US" sz="2800" dirty="0"/>
              <a:t> to produce matrix </a:t>
            </a:r>
            <a:r>
              <a:rPr lang="en-US" sz="2800" i="1" dirty="0"/>
              <a:t>C</a:t>
            </a:r>
            <a:r>
              <a:rPr lang="en-US" sz="2800" dirty="0"/>
              <a:t>.</a:t>
            </a:r>
          </a:p>
          <a:p>
            <a:r>
              <a:rPr lang="en-US" sz="2800" dirty="0">
                <a:solidFill>
                  <a:schemeClr val="tx1"/>
                </a:solidFill>
              </a:rPr>
              <a:t>Every matrix has a minimum size of 1024X1024 elements.</a:t>
            </a:r>
            <a:endParaRPr lang="he-IL" sz="2800" dirty="0">
              <a:solidFill>
                <a:schemeClr val="tx1"/>
              </a:solidFill>
            </a:endParaRPr>
          </a:p>
          <a:p>
            <a:r>
              <a:rPr lang="en-US" sz="2800" dirty="0">
                <a:solidFill>
                  <a:schemeClr val="tx1"/>
                </a:solidFill>
              </a:rPr>
              <a:t>Matrix elements type:</a:t>
            </a:r>
          </a:p>
          <a:p>
            <a:pPr marL="514350" indent="-514350">
              <a:buAutoNum type="arabicPeriod"/>
            </a:pPr>
            <a:r>
              <a:rPr lang="en-US" sz="2800" dirty="0">
                <a:solidFill>
                  <a:schemeClr val="tx1"/>
                </a:solidFill>
              </a:rPr>
              <a:t>Long integers</a:t>
            </a:r>
          </a:p>
          <a:p>
            <a:pPr marL="514350" indent="-514350">
              <a:buAutoNum type="arabicPeriod"/>
            </a:pPr>
            <a:r>
              <a:rPr lang="en-US" sz="2800" dirty="0">
                <a:solidFill>
                  <a:schemeClr val="tx1"/>
                </a:solidFill>
              </a:rPr>
              <a:t>Float </a:t>
            </a:r>
          </a:p>
          <a:p>
            <a:pPr marL="0" indent="0">
              <a:buNone/>
            </a:pPr>
            <a:r>
              <a:rPr lang="en-US" sz="2800" dirty="0"/>
              <a:t> Goal: To reduce the computation time by number of processors </a:t>
            </a:r>
            <a:r>
              <a:rPr lang="en-US" sz="2800" b="1" i="1" dirty="0"/>
              <a:t>np</a:t>
            </a:r>
            <a:r>
              <a:rPr lang="en-US" sz="2800" dirty="0"/>
              <a:t>.</a:t>
            </a:r>
          </a:p>
        </p:txBody>
      </p:sp>
      <p:sp>
        <p:nvSpPr>
          <p:cNvPr id="4" name="Date Placeholder 3">
            <a:extLst>
              <a:ext uri="{FF2B5EF4-FFF2-40B4-BE49-F238E27FC236}">
                <a16:creationId xmlns:a16="http://schemas.microsoft.com/office/drawing/2014/main" id="{7058533B-AD2E-AD38-CCA6-7810C69C8B64}"/>
              </a:ext>
            </a:extLst>
          </p:cNvPr>
          <p:cNvSpPr>
            <a:spLocks noGrp="1"/>
          </p:cNvSpPr>
          <p:nvPr>
            <p:ph type="dt" sz="half" idx="10"/>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he-IL"/>
            </a:defPPr>
            <a:lvl1pPr algn="l" rtl="0" eaLnBrk="1" fontAlgn="base" hangingPunct="1">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a:lstStyle>
          <a:p>
            <a:pPr>
              <a:defRPr/>
            </a:pPr>
            <a:fld id="{A7F7BD32-67D5-416D-B13B-D81802ACB0F6}" type="datetime3">
              <a:rPr lang="en-US" smtClean="0"/>
              <a:pPr>
                <a:defRPr/>
              </a:pPr>
              <a:t>25 February 2025</a:t>
            </a:fld>
            <a:endParaRPr lang="en-US"/>
          </a:p>
          <a:p>
            <a:pPr>
              <a:defRPr/>
            </a:pPr>
            <a:r>
              <a:rPr lang="en-US"/>
              <a:t>Confidential</a:t>
            </a:r>
            <a:endParaRPr lang="en-US" dirty="0"/>
          </a:p>
        </p:txBody>
      </p:sp>
    </p:spTree>
    <p:extLst>
      <p:ext uri="{BB962C8B-B14F-4D97-AF65-F5344CB8AC3E}">
        <p14:creationId xmlns:p14="http://schemas.microsoft.com/office/powerpoint/2010/main" val="2299617932"/>
      </p:ext>
    </p:extLst>
  </p:cSld>
  <p:clrMapOvr>
    <a:masterClrMapping/>
  </p:clrMapOvr>
</p:sld>
</file>

<file path=ppt/theme/theme1.xml><?xml version="1.0" encoding="utf-8"?>
<a:theme xmlns:a="http://schemas.openxmlformats.org/drawingml/2006/main" name="OS and SystemC Version 0 5">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dirty="0"/>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OS and SystemC Version 0 5</Template>
  <TotalTime>14992</TotalTime>
  <Words>1868</Words>
  <Application>Microsoft Office PowerPoint</Application>
  <PresentationFormat>A4 Paper (210x297 mm)</PresentationFormat>
  <Paragraphs>420</Paragraphs>
  <Slides>24</Slides>
  <Notes>0</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24</vt:i4>
      </vt:variant>
    </vt:vector>
  </HeadingPairs>
  <TitlesOfParts>
    <vt:vector size="35" baseType="lpstr">
      <vt:lpstr>Arial</vt:lpstr>
      <vt:lpstr>Calibri</vt:lpstr>
      <vt:lpstr>Calibri Light</vt:lpstr>
      <vt:lpstr>Tahoma</vt:lpstr>
      <vt:lpstr>Times New Roman</vt:lpstr>
      <vt:lpstr>Verdana</vt:lpstr>
      <vt:lpstr>OS and SystemC Version 0 5</vt:lpstr>
      <vt:lpstr>3_Custom Design</vt:lpstr>
      <vt:lpstr>1_Custom Design</vt:lpstr>
      <vt:lpstr>2_Custom Design</vt:lpstr>
      <vt:lpstr>Custom Design</vt:lpstr>
      <vt:lpstr>PowerPoint Presentation</vt:lpstr>
      <vt:lpstr>Parallel Solutions Technology main Applications</vt:lpstr>
      <vt:lpstr>Why current technology cannot compete</vt:lpstr>
      <vt:lpstr>Our Solution is the Auto Parallel TM </vt:lpstr>
      <vt:lpstr>PowerPoint Presentation</vt:lpstr>
      <vt:lpstr>PowerPoint Presentation</vt:lpstr>
      <vt:lpstr>PowerPoint Presentation</vt:lpstr>
      <vt:lpstr>PowerPoint Presentation</vt:lpstr>
      <vt:lpstr>Problem Definition</vt:lpstr>
      <vt:lpstr>Results Initial Computation method</vt:lpstr>
      <vt:lpstr>Results of Optimization the threads of previous calculation</vt:lpstr>
      <vt:lpstr>Serial Running on a 16 cores Processor</vt:lpstr>
      <vt:lpstr>Parallel Running on a 16 cores  processor</vt:lpstr>
      <vt:lpstr>Float Matrix Multiplication using scalar instructions on 16 core machine</vt:lpstr>
      <vt:lpstr>Float Matrix Multiplication with  Vector AVX512 instructions</vt:lpstr>
      <vt:lpstr>PowerPoint Presentation</vt:lpstr>
      <vt:lpstr>PowerPoint Presentation</vt:lpstr>
      <vt:lpstr>PowerPoint Presentation</vt:lpstr>
      <vt:lpstr>Energy Saving</vt:lpstr>
      <vt:lpstr>Novel distributed computing systems based on the PS parallelization algorithm</vt:lpstr>
      <vt:lpstr>Reverse Engineering Problem (Short Description)</vt:lpstr>
      <vt:lpstr>Solving The Reverse Engineering Problem</vt:lpstr>
      <vt:lpstr>Maintainability Tool</vt:lpstr>
      <vt:lpstr>Parallel Solutions: Leading Team</vt:lpstr>
    </vt:vector>
  </TitlesOfParts>
  <Company>Hav Hav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Parallelism between SystemC &amp; OS</dc:title>
  <dc:creator>Roni</dc:creator>
  <cp:lastModifiedBy>Dr. Yehuda Singer</cp:lastModifiedBy>
  <cp:revision>1185</cp:revision>
  <dcterms:created xsi:type="dcterms:W3CDTF">2012-12-26T21:21:58Z</dcterms:created>
  <dcterms:modified xsi:type="dcterms:W3CDTF">2025-02-25T06:58:58Z</dcterms:modified>
</cp:coreProperties>
</file>