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3" r:id="rId7"/>
    <p:sldId id="264" r:id="rId8"/>
    <p:sldId id="265" r:id="rId9"/>
  </p:sldIdLst>
  <p:sldSz cx="9144000" cy="5143500" type="screen16x9"/>
  <p:notesSz cx="6858000" cy="9144000"/>
  <p:embeddedFontLs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Roboto Light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OOlIfPbvQfkUHBOkig3A0CqV4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8"/>
  </p:normalViewPr>
  <p:slideViewPr>
    <p:cSldViewPr snapToGrid="0">
      <p:cViewPr varScale="1">
        <p:scale>
          <a:sx n="148" d="100"/>
          <a:sy n="148" d="100"/>
        </p:scale>
        <p:origin x="6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cfc64bdf9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35cfc64bdf9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cfc64bd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35cfc64bd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cfc64bdf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35cfc64bdf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cfc64bdf9_0_2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g35cfc64bdf9_0_2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g35cfc64bdf9_0_2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cfc64bdf9_0_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5cfc64bdf9_0_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35cfc64bdf9_0_2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cfc64bdf9_0_2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g35cfc64bdf9_0_2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cfc64bdf9_0_2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5cfc64bdf9_0_2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g35cfc64bdf9_0_2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g35cfc64bdf9_0_2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cfc64bdf9_0_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5cfc64bdf9_0_2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cfc64bdf9_0_2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g35cfc64bdf9_0_2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g35cfc64bdf9_0_2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cfc64bdf9_0_2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g35cfc64bdf9_0_2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cfc64bdf9_0_2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35cfc64bdf9_0_2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g35cfc64bdf9_0_2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g35cfc64bdf9_0_2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35cfc64bdf9_0_2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cfc64bdf9_0_2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g35cfc64bdf9_0_2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cfc64bdf9_0_24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g35cfc64bdf9_0_2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35cfc64bdf9_0_2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cfc64bdf9_0_2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cfc64bdf9_0_2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35cfc64bdf9_0_2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g35cfc64bdf9_0_2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-42800" y="3014173"/>
            <a:ext cx="9186900" cy="98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0" y="3112025"/>
            <a:ext cx="91440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25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Solución no-code para automatizar </a:t>
            </a:r>
            <a:endParaRPr sz="2500" b="1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25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operaciones con IA</a:t>
            </a:r>
            <a:endParaRPr sz="25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" title="Main logo-color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6063" y="909998"/>
            <a:ext cx="6211875" cy="16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cfc64bdf9_0_184"/>
          <p:cNvSpPr txBox="1"/>
          <p:nvPr/>
        </p:nvSpPr>
        <p:spPr>
          <a:xfrm rot="3237">
            <a:off x="318440" y="321875"/>
            <a:ext cx="8284204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35cfc64bdf9_0_184"/>
          <p:cNvSpPr txBox="1"/>
          <p:nvPr/>
        </p:nvSpPr>
        <p:spPr>
          <a:xfrm>
            <a:off x="792925" y="1592825"/>
            <a:ext cx="3348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Fundada por </a:t>
            </a:r>
            <a:r>
              <a:rPr lang="en-US" sz="1200" b="1">
                <a:solidFill>
                  <a:srgbClr val="DC9CFE"/>
                </a:solidFill>
                <a:latin typeface="Montserrat"/>
                <a:ea typeface="Montserrat"/>
                <a:cs typeface="Montserrat"/>
                <a:sym typeface="Montserrat"/>
              </a:rPr>
              <a:t>investigadoras en IA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trayectoria académica y empresarial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g35cfc64bdf9_0_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2987" y="3181565"/>
            <a:ext cx="1607500" cy="7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5cfc64bdf9_0_1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4476" y="3065647"/>
            <a:ext cx="1170300" cy="11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5cfc64bdf9_0_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250" y="3294423"/>
            <a:ext cx="1607500" cy="43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5cfc64bdf9_0_1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6115" y="3358526"/>
            <a:ext cx="2629635" cy="4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5cfc64bdf9_0_184"/>
          <p:cNvSpPr/>
          <p:nvPr/>
        </p:nvSpPr>
        <p:spPr>
          <a:xfrm>
            <a:off x="0" y="0"/>
            <a:ext cx="9144000" cy="10251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5cfc64bdf9_0_184"/>
          <p:cNvSpPr txBox="1"/>
          <p:nvPr/>
        </p:nvSpPr>
        <p:spPr>
          <a:xfrm rot="6677">
            <a:off x="365087" y="309000"/>
            <a:ext cx="8340916" cy="4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Quiénes Somos</a:t>
            </a:r>
            <a:endParaRPr sz="2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35cfc64bdf9_0_184"/>
          <p:cNvSpPr txBox="1"/>
          <p:nvPr/>
        </p:nvSpPr>
        <p:spPr>
          <a:xfrm>
            <a:off x="365150" y="1150284"/>
            <a:ext cx="672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Startup de inteligencia artificial con sede en Barcelona</a:t>
            </a:r>
            <a:endParaRPr sz="14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g35cfc64bdf9_0_184"/>
          <p:cNvSpPr txBox="1"/>
          <p:nvPr/>
        </p:nvSpPr>
        <p:spPr>
          <a:xfrm>
            <a:off x="5079175" y="1592825"/>
            <a:ext cx="37521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Nuestra misión es </a:t>
            </a:r>
            <a:r>
              <a:rPr lang="en-US" sz="1200" b="1">
                <a:solidFill>
                  <a:srgbClr val="DC9CFE"/>
                </a:solidFill>
                <a:latin typeface="Montserrat"/>
                <a:ea typeface="Montserrat"/>
                <a:cs typeface="Montserrat"/>
                <a:sym typeface="Montserrat"/>
              </a:rPr>
              <a:t>democratizar la IA </a:t>
            </a:r>
            <a:r>
              <a:rPr lang="en-U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mediante herramientas de automatización accesibles, potentes y adaptables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35cfc64bdf9_0_184"/>
          <p:cNvSpPr/>
          <p:nvPr/>
        </p:nvSpPr>
        <p:spPr>
          <a:xfrm>
            <a:off x="0" y="2572747"/>
            <a:ext cx="3057900" cy="4929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5cfc64bdf9_0_184"/>
          <p:cNvSpPr txBox="1"/>
          <p:nvPr/>
        </p:nvSpPr>
        <p:spPr>
          <a:xfrm>
            <a:off x="251425" y="2595975"/>
            <a:ext cx="2881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Ya confían en nosotros</a:t>
            </a:r>
            <a:endParaRPr sz="17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g35cfc64bdf9_0_1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8325" y="1672098"/>
            <a:ext cx="354600" cy="34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5cfc64bdf9_0_18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4575" y="1672098"/>
            <a:ext cx="354600" cy="34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35cfc64bdf9_0_184" title="tsubaki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5057" y="4138125"/>
            <a:ext cx="2170725" cy="7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5cfc64bdf9_0_184" title="acciona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95425" y="4164067"/>
            <a:ext cx="1365625" cy="6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5cfc64bdf9_0_184" title="coac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56992" y="4138119"/>
            <a:ext cx="1448008" cy="7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reen and black text&#10;&#10;AI-generated content may be incorrect.">
            <a:extLst>
              <a:ext uri="{FF2B5EF4-FFF2-40B4-BE49-F238E27FC236}">
                <a16:creationId xmlns:a16="http://schemas.microsoft.com/office/drawing/2014/main" id="{4D713341-D2A3-E154-F059-9D7B0B1188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897" y="4217400"/>
            <a:ext cx="2238322" cy="582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12ED0B-DADA-5C48-A7B2-D04D382E5DE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31736" b="35872"/>
          <a:stretch>
            <a:fillRect/>
          </a:stretch>
        </p:blipFill>
        <p:spPr>
          <a:xfrm>
            <a:off x="3726350" y="3299169"/>
            <a:ext cx="1270000" cy="411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/>
          <p:nvPr/>
        </p:nvSpPr>
        <p:spPr>
          <a:xfrm>
            <a:off x="4558075" y="0"/>
            <a:ext cx="4585800" cy="51435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4" title="icons-new.png"/>
          <p:cNvPicPr preferRelativeResize="0"/>
          <p:nvPr/>
        </p:nvPicPr>
        <p:blipFill rotWithShape="1">
          <a:blip r:embed="rId3">
            <a:alphaModFix/>
          </a:blip>
          <a:srcRect l="169" r="168"/>
          <a:stretch/>
        </p:blipFill>
        <p:spPr>
          <a:xfrm>
            <a:off x="4572000" y="567200"/>
            <a:ext cx="4572002" cy="45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403375" y="155975"/>
            <a:ext cx="39762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32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Somia:</a:t>
            </a:r>
            <a:r>
              <a:rPr lang="en-US" sz="22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tu plataforma para </a:t>
            </a:r>
            <a:r>
              <a:rPr lang="en-US" sz="2200" b="1">
                <a:solidFill>
                  <a:srgbClr val="DC9CFE"/>
                </a:solidFill>
                <a:latin typeface="Montserrat"/>
                <a:ea typeface="Montserrat"/>
                <a:cs typeface="Montserrat"/>
                <a:sym typeface="Montserrat"/>
              </a:rPr>
              <a:t>crear</a:t>
            </a:r>
            <a:r>
              <a:rPr lang="en-US" sz="22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2200" b="1">
                <a:solidFill>
                  <a:srgbClr val="DC9CFE"/>
                </a:solidFill>
                <a:latin typeface="Montserrat"/>
                <a:ea typeface="Montserrat"/>
                <a:cs typeface="Montserrat"/>
                <a:sym typeface="Montserrat"/>
              </a:rPr>
              <a:t>escalar</a:t>
            </a:r>
            <a:r>
              <a:rPr lang="en-US" sz="22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 agentes de IA</a:t>
            </a:r>
            <a:endParaRPr sz="22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03375" y="1644850"/>
            <a:ext cx="3753600" cy="3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 err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Desarrolla</a:t>
            </a: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agentes</a:t>
            </a: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personalizados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automatizar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procesos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clave, sin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necesidad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programar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Plataforma</a:t>
            </a: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no-code:</a:t>
            </a: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b="1" dirty="0" err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fácil</a:t>
            </a: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 de usar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, sin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conocimientos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técnicos</a:t>
            </a: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Integra 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con</a:t>
            </a: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tus</a:t>
            </a: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herramientas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existentes</a:t>
            </a:r>
            <a:b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</a:br>
            <a:endParaRPr sz="1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Valida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resultados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200" b="1" dirty="0" err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monitoriza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uso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y KPIs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desde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un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único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lugar</a:t>
            </a:r>
            <a:b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 b="1" dirty="0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Escala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fácilmente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medida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tu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negocio</a:t>
            </a: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latin typeface="Montserrat"/>
                <a:ea typeface="Montserrat"/>
                <a:cs typeface="Montserrat"/>
                <a:sym typeface="Montserrat"/>
              </a:rPr>
              <a:t>crece</a:t>
            </a:r>
            <a:b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</a:br>
            <a:endParaRPr sz="1200" b="1" dirty="0">
              <a:solidFill>
                <a:srgbClr val="4285F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59125" y="1654850"/>
            <a:ext cx="3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🔹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159125" y="2404325"/>
            <a:ext cx="3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🔹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59125" y="3000000"/>
            <a:ext cx="3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🔹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159125" y="3400200"/>
            <a:ext cx="3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🔹</a:t>
            </a:r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159125" y="4040975"/>
            <a:ext cx="34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🔹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/>
        </p:nvSpPr>
        <p:spPr>
          <a:xfrm rot="4912">
            <a:off x="375984" y="1519760"/>
            <a:ext cx="2519403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Prueba</a:t>
            </a:r>
            <a:r>
              <a:rPr lang="en-US" sz="1800" b="1" i="0" u="none" strike="noStrike" cap="none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365550" y="1739862"/>
            <a:ext cx="4680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Empieza con agentes de IA predefinidos — empleados digitales especializados y listos para usar.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Implementación rápida, bajo coste y sin riesgos.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1" name="Google Shape;151;p7"/>
          <p:cNvGrpSpPr/>
          <p:nvPr/>
        </p:nvGrpSpPr>
        <p:grpSpPr>
          <a:xfrm>
            <a:off x="0" y="1435099"/>
            <a:ext cx="317974" cy="304751"/>
            <a:chOff x="0" y="-47625"/>
            <a:chExt cx="219066" cy="110102"/>
          </a:xfrm>
        </p:grpSpPr>
        <p:sp>
          <p:nvSpPr>
            <p:cNvPr id="152" name="Google Shape;152;p7"/>
            <p:cNvSpPr/>
            <p:nvPr/>
          </p:nvSpPr>
          <p:spPr>
            <a:xfrm>
              <a:off x="0" y="0"/>
              <a:ext cx="219066" cy="62477"/>
            </a:xfrm>
            <a:custGeom>
              <a:avLst/>
              <a:gdLst/>
              <a:ahLst/>
              <a:cxnLst/>
              <a:rect l="l" t="t" r="r" b="b"/>
              <a:pathLst>
                <a:path w="219066" h="62477" extrusionOk="0">
                  <a:moveTo>
                    <a:pt x="0" y="0"/>
                  </a:moveTo>
                  <a:lnTo>
                    <a:pt x="219066" y="0"/>
                  </a:lnTo>
                  <a:lnTo>
                    <a:pt x="219066" y="62477"/>
                  </a:lnTo>
                  <a:lnTo>
                    <a:pt x="0" y="62477"/>
                  </a:lnTo>
                  <a:close/>
                </a:path>
              </a:pathLst>
            </a:custGeom>
            <a:solidFill>
              <a:srgbClr val="E691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0" y="-47625"/>
              <a:ext cx="219000" cy="1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7"/>
          <p:cNvSpPr txBox="1"/>
          <p:nvPr/>
        </p:nvSpPr>
        <p:spPr>
          <a:xfrm rot="4912">
            <a:off x="375984" y="2665485"/>
            <a:ext cx="2519403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Personaliza</a:t>
            </a: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365550" y="2910674"/>
            <a:ext cx="4680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Crea tus propios agentes y flujos de trabajo.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Diseña procesos, automatiza tareas y experimenta sin límites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" name="Google Shape;156;p7"/>
          <p:cNvGrpSpPr/>
          <p:nvPr/>
        </p:nvGrpSpPr>
        <p:grpSpPr>
          <a:xfrm>
            <a:off x="0" y="2580824"/>
            <a:ext cx="317974" cy="304751"/>
            <a:chOff x="0" y="-47625"/>
            <a:chExt cx="219066" cy="110102"/>
          </a:xfrm>
        </p:grpSpPr>
        <p:sp>
          <p:nvSpPr>
            <p:cNvPr id="157" name="Google Shape;157;p7"/>
            <p:cNvSpPr/>
            <p:nvPr/>
          </p:nvSpPr>
          <p:spPr>
            <a:xfrm>
              <a:off x="0" y="0"/>
              <a:ext cx="219066" cy="62477"/>
            </a:xfrm>
            <a:custGeom>
              <a:avLst/>
              <a:gdLst/>
              <a:ahLst/>
              <a:cxnLst/>
              <a:rect l="l" t="t" r="r" b="b"/>
              <a:pathLst>
                <a:path w="219066" h="62477" extrusionOk="0">
                  <a:moveTo>
                    <a:pt x="0" y="0"/>
                  </a:moveTo>
                  <a:lnTo>
                    <a:pt x="219066" y="0"/>
                  </a:lnTo>
                  <a:lnTo>
                    <a:pt x="219066" y="62477"/>
                  </a:lnTo>
                  <a:lnTo>
                    <a:pt x="0" y="62477"/>
                  </a:lnTo>
                  <a:close/>
                </a:path>
              </a:pathLst>
            </a:custGeom>
            <a:solidFill>
              <a:srgbClr val="E691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0" y="-47625"/>
              <a:ext cx="219000" cy="1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7"/>
          <p:cNvSpPr txBox="1"/>
          <p:nvPr/>
        </p:nvSpPr>
        <p:spPr>
          <a:xfrm rot="4912">
            <a:off x="375984" y="3853660"/>
            <a:ext cx="2519403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Integra</a:t>
            </a:r>
            <a:endParaRPr sz="1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365550" y="4081510"/>
            <a:ext cx="46809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>
                <a:solidFill>
                  <a:srgbClr val="4285F4"/>
                </a:solidFill>
                <a:latin typeface="Montserrat"/>
                <a:ea typeface="Montserrat"/>
                <a:cs typeface="Montserrat"/>
                <a:sym typeface="Montserrat"/>
              </a:rPr>
              <a:t>Integra tus propios modelos y datos en tus operaciones inteligentes.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1" name="Google Shape;161;p7"/>
          <p:cNvGrpSpPr/>
          <p:nvPr/>
        </p:nvGrpSpPr>
        <p:grpSpPr>
          <a:xfrm>
            <a:off x="0" y="3768999"/>
            <a:ext cx="317974" cy="304751"/>
            <a:chOff x="0" y="-47625"/>
            <a:chExt cx="219066" cy="110102"/>
          </a:xfrm>
        </p:grpSpPr>
        <p:sp>
          <p:nvSpPr>
            <p:cNvPr id="162" name="Google Shape;162;p7"/>
            <p:cNvSpPr/>
            <p:nvPr/>
          </p:nvSpPr>
          <p:spPr>
            <a:xfrm>
              <a:off x="0" y="0"/>
              <a:ext cx="219066" cy="62477"/>
            </a:xfrm>
            <a:custGeom>
              <a:avLst/>
              <a:gdLst/>
              <a:ahLst/>
              <a:cxnLst/>
              <a:rect l="l" t="t" r="r" b="b"/>
              <a:pathLst>
                <a:path w="219066" h="62477" extrusionOk="0">
                  <a:moveTo>
                    <a:pt x="0" y="0"/>
                  </a:moveTo>
                  <a:lnTo>
                    <a:pt x="219066" y="0"/>
                  </a:lnTo>
                  <a:lnTo>
                    <a:pt x="219066" y="62477"/>
                  </a:lnTo>
                  <a:lnTo>
                    <a:pt x="0" y="62477"/>
                  </a:lnTo>
                  <a:close/>
                </a:path>
              </a:pathLst>
            </a:custGeom>
            <a:solidFill>
              <a:srgbClr val="E691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0" y="-47625"/>
              <a:ext cx="219000" cy="11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202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7"/>
          <p:cNvSpPr/>
          <p:nvPr/>
        </p:nvSpPr>
        <p:spPr>
          <a:xfrm>
            <a:off x="0" y="0"/>
            <a:ext cx="9144000" cy="13005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 txBox="1"/>
          <p:nvPr/>
        </p:nvSpPr>
        <p:spPr>
          <a:xfrm rot="6677">
            <a:off x="365987" y="396150"/>
            <a:ext cx="8340916" cy="4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¿Cómo funciona?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7" title="output.gif"/>
          <p:cNvPicPr preferRelativeResize="0"/>
          <p:nvPr/>
        </p:nvPicPr>
        <p:blipFill rotWithShape="1">
          <a:blip r:embed="rId3">
            <a:alphaModFix/>
          </a:blip>
          <a:srcRect r="4012"/>
          <a:stretch/>
        </p:blipFill>
        <p:spPr>
          <a:xfrm>
            <a:off x="5814000" y="1694050"/>
            <a:ext cx="2479725" cy="149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 title="output2.gif"/>
          <p:cNvPicPr preferRelativeResize="0"/>
          <p:nvPr/>
        </p:nvPicPr>
        <p:blipFill rotWithShape="1">
          <a:blip r:embed="rId4">
            <a:alphaModFix/>
          </a:blip>
          <a:srcRect l="3857" t="10952" r="3857"/>
          <a:stretch/>
        </p:blipFill>
        <p:spPr>
          <a:xfrm>
            <a:off x="5814000" y="3349875"/>
            <a:ext cx="2479725" cy="13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/>
          <p:nvPr/>
        </p:nvSpPr>
        <p:spPr>
          <a:xfrm>
            <a:off x="5642250" y="1476600"/>
            <a:ext cx="2719500" cy="3387300"/>
          </a:xfrm>
          <a:prstGeom prst="rect">
            <a:avLst/>
          </a:prstGeom>
          <a:noFill/>
          <a:ln w="38100" cap="flat" cmpd="sng">
            <a:solidFill>
              <a:srgbClr val="E691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5740050" y="1590000"/>
            <a:ext cx="2719500" cy="3387300"/>
          </a:xfrm>
          <a:prstGeom prst="rect">
            <a:avLst/>
          </a:prstGeom>
          <a:noFill/>
          <a:ln w="38100" cap="flat" cmpd="sng">
            <a:solidFill>
              <a:srgbClr val="E691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cfc64bdf9_0_0"/>
          <p:cNvSpPr txBox="1"/>
          <p:nvPr/>
        </p:nvSpPr>
        <p:spPr>
          <a:xfrm>
            <a:off x="959975" y="1334925"/>
            <a:ext cx="3464400" cy="15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Expertos en IA aplicada</a:t>
            </a:r>
            <a:endParaRPr sz="1400" b="1" i="0" u="none" strike="noStrike" cap="none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818B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Más de 20 proyectos exitosos en sectores como farma, legal, salud laboral y compliance. Experiencia real con modelos clásicos, optimización, deep learning y LLMs.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44" name="Google Shape;244;g35cfc64bdf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2251" y="2844841"/>
            <a:ext cx="548700" cy="5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35cfc64bdf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76" y="1359975"/>
            <a:ext cx="548700" cy="53703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5cfc64bdf9_0_0"/>
          <p:cNvSpPr/>
          <p:nvPr/>
        </p:nvSpPr>
        <p:spPr>
          <a:xfrm>
            <a:off x="0" y="0"/>
            <a:ext cx="9144000" cy="10251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5cfc64bdf9_0_0"/>
          <p:cNvSpPr txBox="1"/>
          <p:nvPr/>
        </p:nvSpPr>
        <p:spPr>
          <a:xfrm rot="6645">
            <a:off x="365088" y="310200"/>
            <a:ext cx="5277010" cy="4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 que nos hace diferentes</a:t>
            </a:r>
            <a:endParaRPr sz="28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g35cfc64bdf9_0_0"/>
          <p:cNvSpPr txBox="1"/>
          <p:nvPr/>
        </p:nvSpPr>
        <p:spPr>
          <a:xfrm>
            <a:off x="5193575" y="2819791"/>
            <a:ext cx="3113400" cy="13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Enfoque práctico, ágil y personalizado</a:t>
            </a:r>
            <a:endParaRPr sz="1400" b="1" i="0" u="none" strike="noStrike" cap="none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1818B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Diseñado para usabilidad, escalabilidad y rápida integración.</a:t>
            </a:r>
            <a:endParaRPr sz="11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" name="Google Shape;249;g35cfc64bdf9_0_0"/>
          <p:cNvSpPr txBox="1"/>
          <p:nvPr/>
        </p:nvSpPr>
        <p:spPr>
          <a:xfrm>
            <a:off x="959975" y="2819788"/>
            <a:ext cx="3113400" cy="17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Modelos</a:t>
            </a:r>
            <a:r>
              <a:rPr lang="en-US" b="1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punteros</a:t>
            </a:r>
            <a:r>
              <a:rPr lang="en-US" b="1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sin </a:t>
            </a:r>
            <a:r>
              <a:rPr lang="en-US" b="1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costes</a:t>
            </a:r>
            <a:r>
              <a:rPr lang="en-US" b="1" dirty="0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1" dirty="0" err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adicionales</a:t>
            </a:r>
            <a:endParaRPr sz="1400" b="1" i="0" u="none" strike="noStrike" cap="none" dirty="0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1818B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Desarrollamos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modelos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propios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colaboración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 Nvidia y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Barcelona Supercomputing Center (BSC),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optimizados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cada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uso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0" name="Google Shape;250;g35cfc64bdf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2251" y="1369497"/>
            <a:ext cx="548700" cy="5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35cfc64bdf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276" y="2854363"/>
            <a:ext cx="548700" cy="53703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5cfc64bdf9_0_0"/>
          <p:cNvSpPr txBox="1"/>
          <p:nvPr/>
        </p:nvSpPr>
        <p:spPr>
          <a:xfrm>
            <a:off x="5193575" y="1334922"/>
            <a:ext cx="3113400" cy="15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1818B9"/>
                </a:solidFill>
                <a:latin typeface="Montserrat"/>
                <a:ea typeface="Montserrat"/>
                <a:cs typeface="Montserrat"/>
                <a:sym typeface="Montserrat"/>
              </a:rPr>
              <a:t>Compromiso con el éxito del cliente</a:t>
            </a:r>
            <a:endParaRPr b="1">
              <a:solidFill>
                <a:srgbClr val="1818B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Nos adaptamos a tus procesos, sin costes ocultos ni complejidad técnica. Onboarding rápido, equipo orientado a resultados.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2021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3" name="Google Shape;253;g35cfc64bdf9_0_0"/>
          <p:cNvPicPr preferRelativeResize="0"/>
          <p:nvPr/>
        </p:nvPicPr>
        <p:blipFill rotWithShape="1">
          <a:blip r:embed="rId4">
            <a:alphaModFix/>
          </a:blip>
          <a:srcRect t="28525" r="3558"/>
          <a:stretch/>
        </p:blipFill>
        <p:spPr>
          <a:xfrm>
            <a:off x="7462100" y="0"/>
            <a:ext cx="1681900" cy="12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5cfc64bdf9_0_0" title="Screenshot 2025-03-31 at 13.00.34.png"/>
          <p:cNvPicPr preferRelativeResize="0"/>
          <p:nvPr/>
        </p:nvPicPr>
        <p:blipFill rotWithShape="1">
          <a:blip r:embed="rId5">
            <a:alphaModFix/>
          </a:blip>
          <a:srcRect b="66622"/>
          <a:stretch/>
        </p:blipFill>
        <p:spPr>
          <a:xfrm>
            <a:off x="4934375" y="4484268"/>
            <a:ext cx="3327038" cy="49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35cfc64bdf9_0_0" title="Screenshot 2025-03-31 at 13.00.34.png"/>
          <p:cNvPicPr preferRelativeResize="0"/>
          <p:nvPr/>
        </p:nvPicPr>
        <p:blipFill rotWithShape="1">
          <a:blip r:embed="rId5">
            <a:alphaModFix/>
          </a:blip>
          <a:srcRect t="35036" b="31585"/>
          <a:stretch/>
        </p:blipFill>
        <p:spPr>
          <a:xfrm>
            <a:off x="608975" y="4444488"/>
            <a:ext cx="3327039" cy="53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6" title="icons (1).png"/>
          <p:cNvPicPr preferRelativeResize="0"/>
          <p:nvPr/>
        </p:nvPicPr>
        <p:blipFill rotWithShape="1">
          <a:blip r:embed="rId3">
            <a:alphaModFix/>
          </a:blip>
          <a:srcRect l="7733" t="6466" r="64824" b="63795"/>
          <a:stretch/>
        </p:blipFill>
        <p:spPr>
          <a:xfrm>
            <a:off x="417402" y="1403523"/>
            <a:ext cx="813742" cy="8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6" title="icons (1).png"/>
          <p:cNvPicPr preferRelativeResize="0"/>
          <p:nvPr/>
        </p:nvPicPr>
        <p:blipFill rotWithShape="1">
          <a:blip r:embed="rId3">
            <a:alphaModFix/>
          </a:blip>
          <a:srcRect l="7733" t="35131" r="64824" b="35131"/>
          <a:stretch/>
        </p:blipFill>
        <p:spPr>
          <a:xfrm>
            <a:off x="417402" y="2405811"/>
            <a:ext cx="813742" cy="8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6"/>
          <p:cNvSpPr txBox="1"/>
          <p:nvPr/>
        </p:nvSpPr>
        <p:spPr>
          <a:xfrm>
            <a:off x="1231125" y="2312150"/>
            <a:ext cx="2214600" cy="15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66BD3"/>
                </a:solidFill>
                <a:latin typeface="Montserrat"/>
                <a:ea typeface="Montserrat"/>
                <a:cs typeface="Montserrat"/>
                <a:sym typeface="Montserrat"/>
              </a:rPr>
              <a:t>Generador de ofertas personalizadas</a:t>
            </a: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partir de plantillas o información del cliente</a:t>
            </a:r>
            <a:b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p6" title="icons (1).png"/>
          <p:cNvPicPr preferRelativeResize="0"/>
          <p:nvPr/>
        </p:nvPicPr>
        <p:blipFill rotWithShape="1">
          <a:blip r:embed="rId3">
            <a:alphaModFix/>
          </a:blip>
          <a:srcRect l="7733" t="63616" r="64824" b="6645"/>
          <a:stretch/>
        </p:blipFill>
        <p:spPr>
          <a:xfrm>
            <a:off x="417402" y="3408098"/>
            <a:ext cx="813742" cy="8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6"/>
          <p:cNvSpPr txBox="1"/>
          <p:nvPr/>
        </p:nvSpPr>
        <p:spPr>
          <a:xfrm>
            <a:off x="1231125" y="3424200"/>
            <a:ext cx="28065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266BD3"/>
                </a:solidFill>
                <a:latin typeface="Montserrat"/>
                <a:ea typeface="Montserrat"/>
                <a:cs typeface="Montserrat"/>
                <a:sym typeface="Montserrat"/>
              </a:rPr>
              <a:t>Extracción de información de documentación interna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PDF, informes, correos o normativas</a:t>
            </a:r>
            <a:endParaRPr sz="18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6"/>
          <p:cNvSpPr txBox="1"/>
          <p:nvPr/>
        </p:nvSpPr>
        <p:spPr>
          <a:xfrm>
            <a:off x="1231125" y="1390376"/>
            <a:ext cx="2595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dirty="0" err="1">
                <a:solidFill>
                  <a:srgbClr val="266BD3"/>
                </a:solidFill>
                <a:latin typeface="Montserrat"/>
                <a:ea typeface="Montserrat"/>
                <a:cs typeface="Montserrat"/>
                <a:sym typeface="Montserrat"/>
              </a:rPr>
              <a:t>Asistente</a:t>
            </a:r>
            <a:r>
              <a:rPr lang="en-US" b="1" dirty="0">
                <a:solidFill>
                  <a:srgbClr val="266BD3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b="1" dirty="0" err="1">
                <a:solidFill>
                  <a:srgbClr val="266BD3"/>
                </a:solidFill>
                <a:latin typeface="Montserrat"/>
                <a:ea typeface="Montserrat"/>
                <a:cs typeface="Montserrat"/>
                <a:sym typeface="Montserrat"/>
              </a:rPr>
              <a:t>catálogo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consulta,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búsqueda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gestión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automática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productos</a:t>
            </a:r>
            <a:r>
              <a:rPr lang="en-US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11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servicios</a:t>
            </a:r>
            <a:endParaRPr sz="11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6"/>
          <p:cNvSpPr txBox="1"/>
          <p:nvPr/>
        </p:nvSpPr>
        <p:spPr>
          <a:xfrm>
            <a:off x="1231150" y="4376158"/>
            <a:ext cx="3759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182EAE"/>
                </a:solidFill>
                <a:latin typeface="Montserrat"/>
                <a:ea typeface="Montserrat"/>
                <a:cs typeface="Montserrat"/>
                <a:sym typeface="Montserrat"/>
              </a:rPr>
              <a:t>Y mucho mas …</a:t>
            </a:r>
            <a:endParaRPr sz="1600" b="1" i="0" u="none" strike="noStrike" cap="none">
              <a:solidFill>
                <a:srgbClr val="182E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0" y="4494650"/>
            <a:ext cx="1149900" cy="194100"/>
          </a:xfrm>
          <a:prstGeom prst="rect">
            <a:avLst/>
          </a:prstGeom>
          <a:solidFill>
            <a:srgbClr val="E3B0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0"/>
            <a:ext cx="9144000" cy="1300500"/>
          </a:xfrm>
          <a:prstGeom prst="rect">
            <a:avLst/>
          </a:prstGeom>
          <a:solidFill>
            <a:srgbClr val="182EA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6"/>
          <p:cNvSpPr txBox="1"/>
          <p:nvPr/>
        </p:nvSpPr>
        <p:spPr>
          <a:xfrm rot="6677">
            <a:off x="365987" y="396150"/>
            <a:ext cx="8340916" cy="40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¿Qué puedes hacer con Somia?</a:t>
            </a:r>
            <a:endParaRPr sz="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6"/>
          <p:cNvSpPr/>
          <p:nvPr/>
        </p:nvSpPr>
        <p:spPr>
          <a:xfrm>
            <a:off x="5751125" y="936725"/>
            <a:ext cx="2967300" cy="687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E691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6"/>
          <p:cNvSpPr/>
          <p:nvPr/>
        </p:nvSpPr>
        <p:spPr>
          <a:xfrm>
            <a:off x="7057925" y="1792988"/>
            <a:ext cx="353700" cy="497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69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6" title="Screenshot 2025-05-25 at 19.17.55.png"/>
          <p:cNvPicPr preferRelativeResize="0"/>
          <p:nvPr/>
        </p:nvPicPr>
        <p:blipFill rotWithShape="1">
          <a:blip r:embed="rId4">
            <a:alphaModFix/>
          </a:blip>
          <a:srcRect l="3072" b="3465"/>
          <a:stretch/>
        </p:blipFill>
        <p:spPr>
          <a:xfrm>
            <a:off x="6037700" y="2391950"/>
            <a:ext cx="2472473" cy="24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6"/>
          <p:cNvSpPr txBox="1"/>
          <p:nvPr/>
        </p:nvSpPr>
        <p:spPr>
          <a:xfrm>
            <a:off x="5739991" y="852524"/>
            <a:ext cx="2967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5454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E691FF"/>
                </a:solidFill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r>
              <a:rPr lang="en-US" sz="1800" b="1" dirty="0" err="1">
                <a:solidFill>
                  <a:srgbClr val="E691FF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r>
              <a:rPr lang="en-US" sz="1800" b="1" dirty="0">
                <a:solidFill>
                  <a:srgbClr val="E691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1" dirty="0" err="1">
                <a:solidFill>
                  <a:srgbClr val="E691FF"/>
                </a:solidFill>
                <a:latin typeface="Montserrat"/>
                <a:ea typeface="Montserrat"/>
                <a:cs typeface="Montserrat"/>
                <a:sym typeface="Montserrat"/>
              </a:rPr>
              <a:t>sesión</a:t>
            </a:r>
            <a:r>
              <a:rPr lang="en-US" sz="1800" b="1" dirty="0">
                <a:solidFill>
                  <a:srgbClr val="E691FF"/>
                </a:solidFill>
                <a:latin typeface="Montserrat"/>
                <a:ea typeface="Montserrat"/>
                <a:cs typeface="Montserrat"/>
                <a:sym typeface="Montserrat"/>
              </a:rPr>
              <a:t> hoy</a:t>
            </a:r>
            <a:endParaRPr sz="2200" b="1" dirty="0">
              <a:solidFill>
                <a:srgbClr val="E691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4" name="Google Shape;274;p6"/>
          <p:cNvPicPr preferRelativeResize="0"/>
          <p:nvPr/>
        </p:nvPicPr>
        <p:blipFill rotWithShape="1">
          <a:blip r:embed="rId5">
            <a:alphaModFix/>
          </a:blip>
          <a:srcRect b="43974"/>
          <a:stretch/>
        </p:blipFill>
        <p:spPr>
          <a:xfrm>
            <a:off x="3366150" y="3755650"/>
            <a:ext cx="2749200" cy="15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35cfc64bdf9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9144000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35cfc64bdf9_0_62"/>
          <p:cNvSpPr txBox="1"/>
          <p:nvPr/>
        </p:nvSpPr>
        <p:spPr>
          <a:xfrm rot="3167">
            <a:off x="303002" y="289200"/>
            <a:ext cx="2605201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Albert Puntí Turull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Tetiana Klymchuk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info@somiasolutions.com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somiasolutions.com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+34 658 108 433</a:t>
            </a:r>
            <a:endParaRPr sz="1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81" name="Google Shape;281;g35cfc64bdf9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1475" y="287988"/>
            <a:ext cx="315825" cy="3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5cfc64bdf9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1575" y="288000"/>
            <a:ext cx="315825" cy="3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351</Words>
  <Application>Microsoft Macintosh PowerPoint</Application>
  <PresentationFormat>On-screen Show (16:9)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Montserrat</vt:lpstr>
      <vt:lpstr>Calibri</vt:lpstr>
      <vt:lpstr>Roboto Light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Tetiana Klymchuk</cp:lastModifiedBy>
  <cp:revision>3</cp:revision>
  <dcterms:modified xsi:type="dcterms:W3CDTF">2025-09-19T10:01:16Z</dcterms:modified>
</cp:coreProperties>
</file>