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Gelasio"/>
      <p:regular r:id="rId17"/>
    </p:embeddedFont>
    <p:embeddedFont>
      <p:font typeface="Gelasio"/>
      <p:regular r:id="rId18"/>
    </p:embeddedFont>
    <p:embeddedFont>
      <p:font typeface="Gelasio"/>
      <p:regular r:id="rId19"/>
    </p:embeddedFont>
    <p:embeddedFont>
      <p:font typeface="Gelasio"/>
      <p:regular r:id="rId20"/>
    </p:embeddedFont>
    <p:embeddedFont>
      <p:font typeface="Lato"/>
      <p:regular r:id="rId21"/>
    </p:embeddedFont>
    <p:embeddedFont>
      <p:font typeface="Lato"/>
      <p:regular r:id="rId22"/>
    </p:embeddedFont>
    <p:embeddedFont>
      <p:font typeface="Lato"/>
      <p:regular r:id="rId23"/>
    </p:embeddedFont>
    <p:embeddedFont>
      <p:font typeface="Lato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amazeventure.com" TargetMode="External"/><Relationship Id="rId1" Type="http://schemas.openxmlformats.org/officeDocument/2006/relationships/image" Target="../media/image-10-1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image" Target="../media/image-2-8.png"/><Relationship Id="rId9" Type="http://schemas.openxmlformats.org/officeDocument/2006/relationships/image" Target="../media/image-2-9.svg"/><Relationship Id="rId10" Type="http://schemas.openxmlformats.org/officeDocument/2006/relationships/slideLayout" Target="../slideLayouts/slideLayout3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8941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Chobir Baksho AI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788920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Bangladesh's First AI-Powered Creative Studio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793790" y="4263033"/>
            <a:ext cx="7556421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🏆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BASIS National ICT Award (Marketing Solution) | Banglalink Incubator | ideaTHON Winner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25160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Founder &amp; CEO: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Imtiaz Ahmed —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Maze Venture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869662"/>
            <a:ext cx="7556421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📍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Dhaka, Bangladesh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759976"/>
            <a:ext cx="1043428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Empowering Bangladesh's Next Creative Revolution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793790" y="166711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Mission Statement: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To make AI-powered creativity accessible to every Bangladeshi business, brand, and creator.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2398547"/>
            <a:ext cx="13042821" cy="35957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793790" y="277463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Our Ask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93790" y="354008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Strategic Partners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— agencies, telecoms, accelerators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398228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$250K Seed Round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— scale GPU infra, dataset expansion, GTM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713717"/>
            <a:ext cx="13042821" cy="35957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793790" y="508980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Contact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793790" y="58552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Imtiaz Ahmed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93790" y="6473309"/>
            <a:ext cx="13042821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📧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6F6F5D"/>
                </a:solidFill>
                <a:latin typeface="Lato" pitchFamily="34" charset="0"/>
                <a:ea typeface="Lato" pitchFamily="34" charset="-122"/>
                <a:cs typeface="Lato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info@amazeventure.com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93790" y="7098983"/>
            <a:ext cx="13042821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🌐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www.amazeventure.com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992386"/>
            <a:ext cx="6244709" cy="624470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99521" y="1056561"/>
            <a:ext cx="624470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The Creative Bottleneck in Bangladesh</a:t>
            </a:r>
            <a:endParaRPr lang="en-US" sz="35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4532" y="2452688"/>
            <a:ext cx="340162" cy="3401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6637" y="2445663"/>
            <a:ext cx="38848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High production cost of visuals</a:t>
            </a:r>
            <a:endParaRPr lang="en-US" sz="220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4532" y="3593783"/>
            <a:ext cx="340162" cy="34016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336637" y="3586758"/>
            <a:ext cx="53837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Foreign stock assets lacking local relevance</a:t>
            </a:r>
            <a:endParaRPr lang="en-US" sz="220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84532" y="4734878"/>
            <a:ext cx="340162" cy="340162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8336637" y="4727853"/>
            <a:ext cx="39599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Slow turnaround for campaigns</a:t>
            </a:r>
            <a:endParaRPr lang="en-US" sz="2200" dirty="0"/>
          </a:p>
        </p:txBody>
      </p:sp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84532" y="5875973"/>
            <a:ext cx="340162" cy="340162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8336637" y="5868948"/>
            <a:ext cx="550759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Small creators &amp; SMEs excluded from premium content tools</a:t>
            </a:r>
            <a:endParaRPr lang="en-US" sz="2200" dirty="0"/>
          </a:p>
        </p:txBody>
      </p:sp>
      <p:sp>
        <p:nvSpPr>
          <p:cNvPr id="12" name="Text 5"/>
          <p:cNvSpPr/>
          <p:nvPr/>
        </p:nvSpPr>
        <p:spPr>
          <a:xfrm>
            <a:off x="7599521" y="683275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"Creative quality shouldn't be limited by cost or complexity."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9875"/>
            <a:ext cx="1184838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AI-Powered Content Creation — In Bangla, For Bangladesh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880479"/>
            <a:ext cx="4196358" cy="1322189"/>
          </a:xfrm>
          <a:prstGeom prst="roundRect">
            <a:avLst>
              <a:gd name="adj" fmla="val 720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1149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Text → Image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3605332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Bangla &amp; English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2880479"/>
            <a:ext cx="4196358" cy="1322189"/>
          </a:xfrm>
          <a:prstGeom prst="roundRect">
            <a:avLst>
              <a:gd name="adj" fmla="val 720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51396" y="31149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Fashion Try-On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51396" y="3605332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Bangladeshi models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2880479"/>
            <a:ext cx="4196358" cy="1322189"/>
          </a:xfrm>
          <a:prstGeom prst="roundRect">
            <a:avLst>
              <a:gd name="adj" fmla="val 720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74568" y="31149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Product Photography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74568" y="3605332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Automation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4429482"/>
            <a:ext cx="6407944" cy="1322189"/>
          </a:xfrm>
          <a:prstGeom prst="roundRect">
            <a:avLst>
              <a:gd name="adj" fmla="val 720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28224" y="46639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Festival Ad Templates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28224" y="5154335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Localized designs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548" y="4429482"/>
            <a:ext cx="6407944" cy="1322189"/>
          </a:xfrm>
          <a:prstGeom prst="roundRect">
            <a:avLst>
              <a:gd name="adj" fmla="val 720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62982" y="4663916"/>
            <a:ext cx="28871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AI Video Scene Builder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62982" y="5154335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Dynamic content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93790" y="600682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"From Idea to Ad — in Minutes."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4494" y="561380"/>
            <a:ext cx="4082891" cy="510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Product Ecosystem</a:t>
            </a:r>
            <a:endParaRPr lang="en-US" sz="3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6247" y="1479947"/>
            <a:ext cx="8017907" cy="494192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519910" y="1844422"/>
            <a:ext cx="2732609" cy="37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Studio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5130433" y="5685916"/>
            <a:ext cx="2732609" cy="37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Marketplace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770246" y="1844422"/>
            <a:ext cx="2938875" cy="37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Brand Kits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8377881" y="5672715"/>
            <a:ext cx="2732609" cy="37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APIs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14494" y="6855500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Studio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14494" y="7378422"/>
            <a:ext cx="2926913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One-click AI creative tool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146947" y="6855500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Marketplace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4146947" y="7378422"/>
            <a:ext cx="2926913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Localized AI stock &amp; templates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7579400" y="6855500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Brand Kits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7579400" y="7378422"/>
            <a:ext cx="2926913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Colors, fonts, and identity presets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1011852" y="6855500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APIs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1011852" y="7378422"/>
            <a:ext cx="2926913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Connect to Shopify, WooCommerce, Meta Ads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22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7241" y="618530"/>
            <a:ext cx="7569517" cy="1124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Creative Economy Ready for Disruption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87241" y="2193012"/>
            <a:ext cx="2335768" cy="742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00"/>
              </a:lnSpc>
              <a:buNone/>
            </a:pPr>
            <a:r>
              <a:rPr lang="en-US" sz="58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$600M+</a:t>
            </a:r>
            <a:endParaRPr lang="en-US" sz="5800" dirty="0"/>
          </a:p>
        </p:txBody>
      </p:sp>
      <p:sp>
        <p:nvSpPr>
          <p:cNvPr id="5" name="Text 2"/>
          <p:cNvSpPr/>
          <p:nvPr/>
        </p:nvSpPr>
        <p:spPr>
          <a:xfrm>
            <a:off x="787241" y="3216354"/>
            <a:ext cx="2335768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Annual ad production spend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404116" y="2193012"/>
            <a:ext cx="2335768" cy="742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00"/>
              </a:lnSpc>
              <a:buNone/>
            </a:pPr>
            <a:r>
              <a:rPr lang="en-US" sz="58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100K+</a:t>
            </a:r>
            <a:endParaRPr lang="en-US" sz="5800" dirty="0"/>
          </a:p>
        </p:txBody>
      </p:sp>
      <p:sp>
        <p:nvSpPr>
          <p:cNvPr id="7" name="Text 4"/>
          <p:cNvSpPr/>
          <p:nvPr/>
        </p:nvSpPr>
        <p:spPr>
          <a:xfrm>
            <a:off x="3404116" y="3216354"/>
            <a:ext cx="2335768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SMEs &amp; 30K e-commerce sellers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020991" y="2193012"/>
            <a:ext cx="2335768" cy="742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00"/>
              </a:lnSpc>
              <a:buNone/>
            </a:pPr>
            <a:r>
              <a:rPr lang="en-US" sz="58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1M+</a:t>
            </a:r>
            <a:endParaRPr lang="en-US" sz="5800" dirty="0"/>
          </a:p>
        </p:txBody>
      </p:sp>
      <p:sp>
        <p:nvSpPr>
          <p:cNvPr id="9" name="Text 6"/>
          <p:cNvSpPr/>
          <p:nvPr/>
        </p:nvSpPr>
        <p:spPr>
          <a:xfrm>
            <a:off x="6020991" y="3216354"/>
            <a:ext cx="2335768" cy="1405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Active creators across TikTok, YouTube, Facebook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3404116" y="5184458"/>
            <a:ext cx="2335768" cy="742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00"/>
              </a:lnSpc>
              <a:buNone/>
            </a:pPr>
            <a:r>
              <a:rPr lang="en-US" sz="58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5800" dirty="0"/>
          </a:p>
        </p:txBody>
      </p:sp>
      <p:sp>
        <p:nvSpPr>
          <p:cNvPr id="11" name="Text 8"/>
          <p:cNvSpPr/>
          <p:nvPr/>
        </p:nvSpPr>
        <p:spPr>
          <a:xfrm>
            <a:off x="3404116" y="6207800"/>
            <a:ext cx="2335768" cy="1405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Regional expansion: Bengali diaspora in UK, MY, IN, SA</a:t>
            </a:r>
            <a:endParaRPr lang="en-US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459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Technology &amp; IP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966561"/>
            <a:ext cx="4196358" cy="1722239"/>
          </a:xfrm>
          <a:prstGeom prst="roundRect">
            <a:avLst>
              <a:gd name="adj" fmla="val 553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ECEC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2238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Localized AI Models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714274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Trained on Bangladeshi visuals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2966561"/>
            <a:ext cx="4196358" cy="1722239"/>
          </a:xfrm>
          <a:prstGeom prst="roundRect">
            <a:avLst>
              <a:gd name="adj" fmla="val 553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ECEC9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223855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Patented Object-Merge Engine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4068604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Combines multi-image compositions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2966561"/>
            <a:ext cx="4196358" cy="1722239"/>
          </a:xfrm>
          <a:prstGeom prst="roundRect">
            <a:avLst>
              <a:gd name="adj" fmla="val 553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ECEC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2238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Bangla Tokenization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714274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Native-language support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4915614"/>
            <a:ext cx="6407944" cy="1367909"/>
          </a:xfrm>
          <a:prstGeom prst="roundRect">
            <a:avLst>
              <a:gd name="adj" fmla="val 696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ECEC9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51084" y="51729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MLOps Architecture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51084" y="5663327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Scalable GPUs, FastAPI backend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548" y="4915614"/>
            <a:ext cx="6407944" cy="1367909"/>
          </a:xfrm>
          <a:prstGeom prst="roundRect">
            <a:avLst>
              <a:gd name="adj" fmla="val 696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ECEC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85842" y="51729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Trust &amp; Safety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85842" y="5663327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Watermarking, filters, provenance logs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3881" y="450890"/>
            <a:ext cx="3371850" cy="409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Traction &amp; Recognition</a:t>
            </a:r>
            <a:endParaRPr lang="en-US" sz="2550" dirty="0"/>
          </a:p>
        </p:txBody>
      </p:sp>
      <p:sp>
        <p:nvSpPr>
          <p:cNvPr id="3" name="Shape 1"/>
          <p:cNvSpPr/>
          <p:nvPr/>
        </p:nvSpPr>
        <p:spPr>
          <a:xfrm>
            <a:off x="7303770" y="1188601"/>
            <a:ext cx="22860" cy="6591538"/>
          </a:xfrm>
          <a:prstGeom prst="roundRect">
            <a:avLst>
              <a:gd name="adj" fmla="val 301261"/>
            </a:avLst>
          </a:prstGeom>
          <a:solidFill>
            <a:srgbClr val="CECEC9"/>
          </a:solidFill>
          <a:ln/>
        </p:spPr>
      </p:sp>
      <p:sp>
        <p:nvSpPr>
          <p:cNvPr id="4" name="Shape 2"/>
          <p:cNvSpPr/>
          <p:nvPr/>
        </p:nvSpPr>
        <p:spPr>
          <a:xfrm>
            <a:off x="6661785" y="1361599"/>
            <a:ext cx="491847" cy="22860"/>
          </a:xfrm>
          <a:prstGeom prst="roundRect">
            <a:avLst>
              <a:gd name="adj" fmla="val 301261"/>
            </a:avLst>
          </a:prstGeom>
          <a:solidFill>
            <a:srgbClr val="CECEC9"/>
          </a:solidFill>
          <a:ln/>
        </p:spPr>
      </p:sp>
      <p:sp>
        <p:nvSpPr>
          <p:cNvPr id="5" name="Shape 3"/>
          <p:cNvSpPr/>
          <p:nvPr/>
        </p:nvSpPr>
        <p:spPr>
          <a:xfrm>
            <a:off x="7130772" y="1188601"/>
            <a:ext cx="368856" cy="368856"/>
          </a:xfrm>
          <a:prstGeom prst="roundRect">
            <a:avLst>
              <a:gd name="adj" fmla="val 18671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92268" y="1219319"/>
            <a:ext cx="24586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4445913" y="1244918"/>
            <a:ext cx="2049542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MVP Development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573881" y="1599367"/>
            <a:ext cx="5921573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Bangla prompt support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7476768" y="2345293"/>
            <a:ext cx="491847" cy="22860"/>
          </a:xfrm>
          <a:prstGeom prst="roundRect">
            <a:avLst>
              <a:gd name="adj" fmla="val 301261"/>
            </a:avLst>
          </a:prstGeom>
          <a:solidFill>
            <a:srgbClr val="CECEC9"/>
          </a:solidFill>
          <a:ln/>
        </p:spPr>
      </p:sp>
      <p:sp>
        <p:nvSpPr>
          <p:cNvPr id="10" name="Shape 8"/>
          <p:cNvSpPr/>
          <p:nvPr/>
        </p:nvSpPr>
        <p:spPr>
          <a:xfrm>
            <a:off x="7130772" y="2172295"/>
            <a:ext cx="368856" cy="368856"/>
          </a:xfrm>
          <a:prstGeom prst="roundRect">
            <a:avLst>
              <a:gd name="adj" fmla="val 18671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92268" y="2203013"/>
            <a:ext cx="24586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8134945" y="2228612"/>
            <a:ext cx="2049542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15+ Presets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134945" y="2583061"/>
            <a:ext cx="5921573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Localized AI scenes</a:t>
            </a:r>
            <a:endParaRPr lang="en-US" sz="1250" dirty="0"/>
          </a:p>
        </p:txBody>
      </p:sp>
      <p:sp>
        <p:nvSpPr>
          <p:cNvPr id="14" name="Shape 12"/>
          <p:cNvSpPr/>
          <p:nvPr/>
        </p:nvSpPr>
        <p:spPr>
          <a:xfrm>
            <a:off x="6661785" y="3193256"/>
            <a:ext cx="491847" cy="22860"/>
          </a:xfrm>
          <a:prstGeom prst="roundRect">
            <a:avLst>
              <a:gd name="adj" fmla="val 301261"/>
            </a:avLst>
          </a:prstGeom>
          <a:solidFill>
            <a:srgbClr val="CECEC9"/>
          </a:solidFill>
          <a:ln/>
        </p:spPr>
      </p:sp>
      <p:sp>
        <p:nvSpPr>
          <p:cNvPr id="15" name="Shape 13"/>
          <p:cNvSpPr/>
          <p:nvPr/>
        </p:nvSpPr>
        <p:spPr>
          <a:xfrm>
            <a:off x="7130772" y="3020258"/>
            <a:ext cx="368856" cy="368856"/>
          </a:xfrm>
          <a:prstGeom prst="roundRect">
            <a:avLst>
              <a:gd name="adj" fmla="val 18671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92268" y="3050977"/>
            <a:ext cx="24586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1900" dirty="0"/>
          </a:p>
        </p:txBody>
      </p:sp>
      <p:sp>
        <p:nvSpPr>
          <p:cNvPr id="17" name="Text 15"/>
          <p:cNvSpPr/>
          <p:nvPr/>
        </p:nvSpPr>
        <p:spPr>
          <a:xfrm>
            <a:off x="4445913" y="3076575"/>
            <a:ext cx="2049542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Pilot MOUs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73881" y="3431024"/>
            <a:ext cx="5921573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Ad agencies &amp; e-commerce</a:t>
            </a:r>
            <a:endParaRPr lang="en-US" sz="1250" dirty="0"/>
          </a:p>
        </p:txBody>
      </p:sp>
      <p:sp>
        <p:nvSpPr>
          <p:cNvPr id="19" name="Shape 17"/>
          <p:cNvSpPr/>
          <p:nvPr/>
        </p:nvSpPr>
        <p:spPr>
          <a:xfrm>
            <a:off x="7476768" y="4041219"/>
            <a:ext cx="491847" cy="22860"/>
          </a:xfrm>
          <a:prstGeom prst="roundRect">
            <a:avLst>
              <a:gd name="adj" fmla="val 301261"/>
            </a:avLst>
          </a:prstGeom>
          <a:solidFill>
            <a:srgbClr val="CECEC9"/>
          </a:solidFill>
          <a:ln/>
        </p:spPr>
      </p:sp>
      <p:sp>
        <p:nvSpPr>
          <p:cNvPr id="20" name="Shape 18"/>
          <p:cNvSpPr/>
          <p:nvPr/>
        </p:nvSpPr>
        <p:spPr>
          <a:xfrm>
            <a:off x="7130772" y="3868222"/>
            <a:ext cx="368856" cy="368856"/>
          </a:xfrm>
          <a:prstGeom prst="roundRect">
            <a:avLst>
              <a:gd name="adj" fmla="val 18671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92268" y="3898940"/>
            <a:ext cx="24586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1900" dirty="0"/>
          </a:p>
        </p:txBody>
      </p:sp>
      <p:sp>
        <p:nvSpPr>
          <p:cNvPr id="22" name="Text 20"/>
          <p:cNvSpPr/>
          <p:nvPr/>
        </p:nvSpPr>
        <p:spPr>
          <a:xfrm>
            <a:off x="8134945" y="3924538"/>
            <a:ext cx="2049542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BASIS Award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8134945" y="4278987"/>
            <a:ext cx="5921573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Marketing Solution</a:t>
            </a:r>
            <a:endParaRPr lang="en-US" sz="1250" dirty="0"/>
          </a:p>
        </p:txBody>
      </p:sp>
      <p:sp>
        <p:nvSpPr>
          <p:cNvPr id="24" name="Shape 22"/>
          <p:cNvSpPr/>
          <p:nvPr/>
        </p:nvSpPr>
        <p:spPr>
          <a:xfrm>
            <a:off x="6661785" y="4889182"/>
            <a:ext cx="491847" cy="22860"/>
          </a:xfrm>
          <a:prstGeom prst="roundRect">
            <a:avLst>
              <a:gd name="adj" fmla="val 301261"/>
            </a:avLst>
          </a:prstGeom>
          <a:solidFill>
            <a:srgbClr val="CECEC9"/>
          </a:solidFill>
          <a:ln/>
        </p:spPr>
      </p:sp>
      <p:sp>
        <p:nvSpPr>
          <p:cNvPr id="25" name="Shape 23"/>
          <p:cNvSpPr/>
          <p:nvPr/>
        </p:nvSpPr>
        <p:spPr>
          <a:xfrm>
            <a:off x="7130772" y="4716185"/>
            <a:ext cx="368856" cy="368856"/>
          </a:xfrm>
          <a:prstGeom prst="roundRect">
            <a:avLst>
              <a:gd name="adj" fmla="val 18671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192268" y="4746903"/>
            <a:ext cx="24586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</a:t>
            </a:r>
            <a:endParaRPr lang="en-US" sz="1900" dirty="0"/>
          </a:p>
        </p:txBody>
      </p:sp>
      <p:sp>
        <p:nvSpPr>
          <p:cNvPr id="27" name="Text 25"/>
          <p:cNvSpPr/>
          <p:nvPr/>
        </p:nvSpPr>
        <p:spPr>
          <a:xfrm>
            <a:off x="4445913" y="4772501"/>
            <a:ext cx="2049542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Banglalink Winner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573881" y="5126950"/>
            <a:ext cx="5921573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Incubator Program</a:t>
            </a:r>
            <a:endParaRPr lang="en-US" sz="1250" dirty="0"/>
          </a:p>
        </p:txBody>
      </p:sp>
      <p:sp>
        <p:nvSpPr>
          <p:cNvPr id="29" name="Shape 27"/>
          <p:cNvSpPr/>
          <p:nvPr/>
        </p:nvSpPr>
        <p:spPr>
          <a:xfrm>
            <a:off x="7476768" y="5737146"/>
            <a:ext cx="491847" cy="22860"/>
          </a:xfrm>
          <a:prstGeom prst="roundRect">
            <a:avLst>
              <a:gd name="adj" fmla="val 301261"/>
            </a:avLst>
          </a:prstGeom>
          <a:solidFill>
            <a:srgbClr val="CECEC9"/>
          </a:solidFill>
          <a:ln/>
        </p:spPr>
      </p:sp>
      <p:sp>
        <p:nvSpPr>
          <p:cNvPr id="30" name="Shape 28"/>
          <p:cNvSpPr/>
          <p:nvPr/>
        </p:nvSpPr>
        <p:spPr>
          <a:xfrm>
            <a:off x="7130772" y="5564148"/>
            <a:ext cx="368856" cy="368856"/>
          </a:xfrm>
          <a:prstGeom prst="roundRect">
            <a:avLst>
              <a:gd name="adj" fmla="val 18671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7192268" y="5594866"/>
            <a:ext cx="24586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6</a:t>
            </a:r>
            <a:endParaRPr lang="en-US" sz="1900" dirty="0"/>
          </a:p>
        </p:txBody>
      </p:sp>
      <p:sp>
        <p:nvSpPr>
          <p:cNvPr id="32" name="Text 30"/>
          <p:cNvSpPr/>
          <p:nvPr/>
        </p:nvSpPr>
        <p:spPr>
          <a:xfrm>
            <a:off x="8134945" y="5620464"/>
            <a:ext cx="2049542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ideaTHON Winner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8134945" y="5974913"/>
            <a:ext cx="5921573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ICT Division &amp; Ministry of Justice, South Korea</a:t>
            </a:r>
            <a:endParaRPr lang="en-US" sz="1250" dirty="0"/>
          </a:p>
        </p:txBody>
      </p:sp>
      <p:sp>
        <p:nvSpPr>
          <p:cNvPr id="34" name="Shape 32"/>
          <p:cNvSpPr/>
          <p:nvPr/>
        </p:nvSpPr>
        <p:spPr>
          <a:xfrm>
            <a:off x="6661785" y="6585109"/>
            <a:ext cx="491847" cy="22860"/>
          </a:xfrm>
          <a:prstGeom prst="roundRect">
            <a:avLst>
              <a:gd name="adj" fmla="val 301261"/>
            </a:avLst>
          </a:prstGeom>
          <a:solidFill>
            <a:srgbClr val="CECEC9"/>
          </a:solidFill>
          <a:ln/>
        </p:spPr>
      </p:sp>
      <p:sp>
        <p:nvSpPr>
          <p:cNvPr id="35" name="Shape 33"/>
          <p:cNvSpPr/>
          <p:nvPr/>
        </p:nvSpPr>
        <p:spPr>
          <a:xfrm>
            <a:off x="7130772" y="6412111"/>
            <a:ext cx="368856" cy="368856"/>
          </a:xfrm>
          <a:prstGeom prst="roundRect">
            <a:avLst>
              <a:gd name="adj" fmla="val 18671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7192268" y="6442829"/>
            <a:ext cx="24586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7</a:t>
            </a:r>
            <a:endParaRPr lang="en-US" sz="1900" dirty="0"/>
          </a:p>
        </p:txBody>
      </p:sp>
      <p:sp>
        <p:nvSpPr>
          <p:cNvPr id="37" name="Text 35"/>
          <p:cNvSpPr/>
          <p:nvPr/>
        </p:nvSpPr>
        <p:spPr>
          <a:xfrm>
            <a:off x="4445913" y="6468428"/>
            <a:ext cx="2049542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iDEA Project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573881" y="6822877"/>
            <a:ext cx="5921573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Portfolio Startup, ICT Division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1993"/>
            <a:ext cx="512302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Business Model &amp; Pricing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682597"/>
            <a:ext cx="13042821" cy="3266837"/>
          </a:xfrm>
          <a:prstGeom prst="roundRect">
            <a:avLst>
              <a:gd name="adj" fmla="val 291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690217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28462" y="2833926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Tier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289108" y="2833926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Price (BDT/mo)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6894552" y="2833926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Credits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499997" y="2833926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Key Features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801410" y="3340537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028462" y="3484245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Starter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4289108" y="3484245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1,200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6894552" y="3484245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300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9499997" y="3484245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Studio + Templates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801410" y="399085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1028462" y="4134564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Pro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4289108" y="4134564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4,900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6894552" y="4134564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1,600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499997" y="4134564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Brand Kits + API Access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464117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1028462" y="4784884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Agency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289108" y="4784884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19,900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6894552" y="4784884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8,000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9499997" y="4784884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Team Seats, LoRAs</a:t>
            </a:r>
            <a:endParaRPr lang="en-US" sz="1750" dirty="0"/>
          </a:p>
        </p:txBody>
      </p:sp>
      <p:sp>
        <p:nvSpPr>
          <p:cNvPr id="24" name="Shape 22"/>
          <p:cNvSpPr/>
          <p:nvPr/>
        </p:nvSpPr>
        <p:spPr>
          <a:xfrm>
            <a:off x="801410" y="5291495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1028462" y="5435203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Enterprise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4289108" y="5435203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Custom</a:t>
            </a:r>
            <a:endParaRPr lang="en-US" sz="1750" dirty="0"/>
          </a:p>
        </p:txBody>
      </p:sp>
      <p:sp>
        <p:nvSpPr>
          <p:cNvPr id="27" name="Text 25"/>
          <p:cNvSpPr/>
          <p:nvPr/>
        </p:nvSpPr>
        <p:spPr>
          <a:xfrm>
            <a:off x="6894552" y="5435203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—</a:t>
            </a:r>
            <a:endParaRPr lang="en-US" sz="1750" dirty="0"/>
          </a:p>
        </p:txBody>
      </p:sp>
      <p:sp>
        <p:nvSpPr>
          <p:cNvPr id="28" name="Text 26"/>
          <p:cNvSpPr/>
          <p:nvPr/>
        </p:nvSpPr>
        <p:spPr>
          <a:xfrm>
            <a:off x="9499997" y="5435203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Private Models, SLAs</a:t>
            </a:r>
            <a:endParaRPr lang="en-US" sz="1750" dirty="0"/>
          </a:p>
        </p:txBody>
      </p:sp>
      <p:sp>
        <p:nvSpPr>
          <p:cNvPr id="29" name="Text 27"/>
          <p:cNvSpPr/>
          <p:nvPr/>
        </p:nvSpPr>
        <p:spPr>
          <a:xfrm>
            <a:off x="793790" y="620458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Add-ons: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Fashion Try-On (৳0.5–2/img), 360° Hosting (৳1,000/mo), Marketplace Packs (৳200–5,000)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615910"/>
            <a:ext cx="4474369" cy="559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Roadmap &amp; Metrics</a:t>
            </a:r>
            <a:endParaRPr lang="en-US" sz="3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2293739"/>
            <a:ext cx="4205645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06673" y="3188613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Phase 1 (0–3 mo)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06673" y="3672364"/>
            <a:ext cx="3758208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MVP, 5 agencies, 50 SMBs, 15 presets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318" y="1958102"/>
            <a:ext cx="4205645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36037" y="2852976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Phase 2 (3–6 mo)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436037" y="3336727"/>
            <a:ext cx="3758208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Marketplace 1.0, Shopify/Canva plugins, Object-Merge beta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1681" y="1622584"/>
            <a:ext cx="4205645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65400" y="2517458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Phase 3 (6–12 mo)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865400" y="3001208"/>
            <a:ext cx="3758208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Video AI, enterprise API, diaspora market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82955" y="4639598"/>
            <a:ext cx="13064490" cy="35481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</p:sp>
      <p:sp>
        <p:nvSpPr>
          <p:cNvPr id="13" name="Text 8"/>
          <p:cNvSpPr/>
          <p:nvPr/>
        </p:nvSpPr>
        <p:spPr>
          <a:xfrm>
            <a:off x="782955" y="5010507"/>
            <a:ext cx="4150281" cy="419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Key Performance Indicators</a:t>
            </a:r>
            <a:endParaRPr lang="en-US" sz="2600" dirty="0"/>
          </a:p>
        </p:txBody>
      </p:sp>
      <p:sp>
        <p:nvSpPr>
          <p:cNvPr id="14" name="Shape 9"/>
          <p:cNvSpPr/>
          <p:nvPr/>
        </p:nvSpPr>
        <p:spPr>
          <a:xfrm>
            <a:off x="782955" y="5765483"/>
            <a:ext cx="6420326" cy="812244"/>
          </a:xfrm>
          <a:prstGeom prst="roundRect">
            <a:avLst>
              <a:gd name="adj" fmla="val 1156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5" name="Text 10"/>
          <p:cNvSpPr/>
          <p:nvPr/>
        </p:nvSpPr>
        <p:spPr>
          <a:xfrm>
            <a:off x="1014293" y="5996821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70% Gross Margin</a:t>
            </a:r>
            <a:endParaRPr lang="en-US" sz="2200" dirty="0"/>
          </a:p>
        </p:txBody>
      </p:sp>
      <p:sp>
        <p:nvSpPr>
          <p:cNvPr id="16" name="Shape 11"/>
          <p:cNvSpPr/>
          <p:nvPr/>
        </p:nvSpPr>
        <p:spPr>
          <a:xfrm>
            <a:off x="7427000" y="5765483"/>
            <a:ext cx="6420445" cy="812244"/>
          </a:xfrm>
          <a:prstGeom prst="roundRect">
            <a:avLst>
              <a:gd name="adj" fmla="val 1156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7" name="Text 12"/>
          <p:cNvSpPr/>
          <p:nvPr/>
        </p:nvSpPr>
        <p:spPr>
          <a:xfrm>
            <a:off x="7658338" y="5996821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CAC payback &lt; 2 mo</a:t>
            </a:r>
            <a:endParaRPr lang="en-US" sz="2200" dirty="0"/>
          </a:p>
        </p:txBody>
      </p:sp>
      <p:sp>
        <p:nvSpPr>
          <p:cNvPr id="18" name="Shape 13"/>
          <p:cNvSpPr/>
          <p:nvPr/>
        </p:nvSpPr>
        <p:spPr>
          <a:xfrm>
            <a:off x="782955" y="6801445"/>
            <a:ext cx="6420326" cy="812244"/>
          </a:xfrm>
          <a:prstGeom prst="roundRect">
            <a:avLst>
              <a:gd name="adj" fmla="val 1156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9" name="Text 14"/>
          <p:cNvSpPr/>
          <p:nvPr/>
        </p:nvSpPr>
        <p:spPr>
          <a:xfrm>
            <a:off x="1014293" y="7032784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NPS ≥ 45</a:t>
            </a:r>
            <a:endParaRPr lang="en-US" sz="2200" dirty="0"/>
          </a:p>
        </p:txBody>
      </p:sp>
      <p:sp>
        <p:nvSpPr>
          <p:cNvPr id="20" name="Shape 15"/>
          <p:cNvSpPr/>
          <p:nvPr/>
        </p:nvSpPr>
        <p:spPr>
          <a:xfrm>
            <a:off x="7427000" y="6801445"/>
            <a:ext cx="6420445" cy="812244"/>
          </a:xfrm>
          <a:prstGeom prst="roundRect">
            <a:avLst>
              <a:gd name="adj" fmla="val 1156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21" name="Text 16"/>
          <p:cNvSpPr/>
          <p:nvPr/>
        </p:nvSpPr>
        <p:spPr>
          <a:xfrm>
            <a:off x="7658338" y="7032784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NRR &gt; 110%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2025-11-06T09:33:03Z</dcterms:created>
  <dcterms:modified xsi:type="dcterms:W3CDTF">2025-11-06T09:33:03Z</dcterms:modified>
</cp:coreProperties>
</file>