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8fd3c160551457b" /><Relationship Type="http://schemas.openxmlformats.org/officeDocument/2006/relationships/extended-properties" Target="/docProps/app.xml" Id="Rb17b9e6b16b34b02" /><Relationship Type="http://schemas.openxmlformats.org/officeDocument/2006/relationships/officeDocument" Target="/ppt/presentation.xml" Id="R560f6054c49b4f1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dc33d9d25d44107"/>
  </p:sldMasterIdLst>
  <p:notesMasterIdLst>
    <p:notesMasterId xmlns:r="http://schemas.openxmlformats.org/officeDocument/2006/relationships" r:id="R4b43666a8fb942f7"/>
  </p:notesMasterIdLst>
  <p:sldIdLst>
    <p:sldId xmlns:r="http://schemas.openxmlformats.org/officeDocument/2006/relationships" id="256" r:id="Rc8f9733512a8438e"/>
    <p:sldId xmlns:r="http://schemas.openxmlformats.org/officeDocument/2006/relationships" id="257" r:id="Rbfed83fb93d04604"/>
    <p:sldId xmlns:r="http://schemas.openxmlformats.org/officeDocument/2006/relationships" id="258" r:id="Rbdeb8b9401c64216"/>
    <p:sldId xmlns:r="http://schemas.openxmlformats.org/officeDocument/2006/relationships" id="259" r:id="R2e42ef3026f74a97"/>
    <p:sldId xmlns:r="http://schemas.openxmlformats.org/officeDocument/2006/relationships" id="260" r:id="Re488c94fad154ebb"/>
    <p:sldId xmlns:r="http://schemas.openxmlformats.org/officeDocument/2006/relationships" id="261" r:id="R3884decfd0a44969"/>
    <p:sldId xmlns:r="http://schemas.openxmlformats.org/officeDocument/2006/relationships" id="262" r:id="Rd8299f2982044ca8"/>
    <p:sldId xmlns:r="http://schemas.openxmlformats.org/officeDocument/2006/relationships" id="263" r:id="Rd45ef2fedce84d9b"/>
    <p:sldId xmlns:r="http://schemas.openxmlformats.org/officeDocument/2006/relationships" id="264" r:id="R6195aa16e6944b85"/>
    <p:sldId xmlns:r="http://schemas.openxmlformats.org/officeDocument/2006/relationships" id="265" r:id="Ra78c252809c747bc"/>
    <p:sldId xmlns:r="http://schemas.openxmlformats.org/officeDocument/2006/relationships" id="266" r:id="R5b171bf0e5c24d1e"/>
    <p:sldId xmlns:r="http://schemas.openxmlformats.org/officeDocument/2006/relationships" id="267" r:id="R4fb48388260c44ba"/>
    <p:sldId xmlns:r="http://schemas.openxmlformats.org/officeDocument/2006/relationships" id="268" r:id="R12b5f73ae13241b9"/>
    <p:sldId xmlns:r="http://schemas.openxmlformats.org/officeDocument/2006/relationships" id="269" r:id="Rae3fdc93e2c14a41"/>
    <p:sldId xmlns:r="http://schemas.openxmlformats.org/officeDocument/2006/relationships" id="270" r:id="Rcc800624ca6e4aa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827910ce54c4174" /><Relationship Type="http://schemas.openxmlformats.org/officeDocument/2006/relationships/slideMaster" Target="/ppt/slideMasters/slideMaster1.xml" Id="R4dc33d9d25d44107" /><Relationship Type="http://schemas.openxmlformats.org/officeDocument/2006/relationships/notesMaster" Target="/ppt/notesMasters/notesMaster1.xml" Id="R4b43666a8fb942f7" /><Relationship Type="http://schemas.openxmlformats.org/officeDocument/2006/relationships/presProps" Target="/ppt/presProps.xml" Id="Rad2a7f02ec5c4250" /><Relationship Type="http://schemas.openxmlformats.org/officeDocument/2006/relationships/tableStyles" Target="/ppt/tableStyles.xml" Id="Rcbf9e8f8f7cc453b" /><Relationship Type="http://schemas.openxmlformats.org/officeDocument/2006/relationships/slide" Target="/ppt/slides/slide1.xml" Id="Rc8f9733512a8438e" /><Relationship Type="http://schemas.openxmlformats.org/officeDocument/2006/relationships/slide" Target="/ppt/slides/slide2.xml" Id="Rbfed83fb93d04604" /><Relationship Type="http://schemas.openxmlformats.org/officeDocument/2006/relationships/slide" Target="/ppt/slides/slide3.xml" Id="Rbdeb8b9401c64216" /><Relationship Type="http://schemas.openxmlformats.org/officeDocument/2006/relationships/slide" Target="/ppt/slides/slide4.xml" Id="R2e42ef3026f74a97" /><Relationship Type="http://schemas.openxmlformats.org/officeDocument/2006/relationships/slide" Target="/ppt/slides/slide5.xml" Id="Re488c94fad154ebb" /><Relationship Type="http://schemas.openxmlformats.org/officeDocument/2006/relationships/slide" Target="/ppt/slides/slide6.xml" Id="R3884decfd0a44969" /><Relationship Type="http://schemas.openxmlformats.org/officeDocument/2006/relationships/slide" Target="/ppt/slides/slide7.xml" Id="Rd8299f2982044ca8" /><Relationship Type="http://schemas.openxmlformats.org/officeDocument/2006/relationships/slide" Target="/ppt/slides/slide8.xml" Id="Rd45ef2fedce84d9b" /><Relationship Type="http://schemas.openxmlformats.org/officeDocument/2006/relationships/slide" Target="/ppt/slides/slide9.xml" Id="R6195aa16e6944b85" /><Relationship Type="http://schemas.openxmlformats.org/officeDocument/2006/relationships/slide" Target="/ppt/slides/slide10.xml" Id="Ra78c252809c747bc" /><Relationship Type="http://schemas.openxmlformats.org/officeDocument/2006/relationships/slide" Target="/ppt/slides/slide11.xml" Id="R5b171bf0e5c24d1e" /><Relationship Type="http://schemas.openxmlformats.org/officeDocument/2006/relationships/slide" Target="/ppt/slides/slide12.xml" Id="R4fb48388260c44ba" /><Relationship Type="http://schemas.openxmlformats.org/officeDocument/2006/relationships/slide" Target="/ppt/slides/slide13.xml" Id="R12b5f73ae13241b9" /><Relationship Type="http://schemas.openxmlformats.org/officeDocument/2006/relationships/slide" Target="/ppt/slides/slide14.xml" Id="Rae3fdc93e2c14a41" /><Relationship Type="http://schemas.openxmlformats.org/officeDocument/2006/relationships/slide" Target="/ppt/slides/slide15.xml" Id="Rcc800624ca6e4aa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28ea054c34147c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ac6abc9764c4fba" /><Relationship Type="http://schemas.openxmlformats.org/officeDocument/2006/relationships/notesMaster" Target="/ppt/notesMasters/notesMaster1.xml" Id="R0303d4720b414ee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2ef7255f24548b1" /><Relationship Type="http://schemas.openxmlformats.org/officeDocument/2006/relationships/notesMaster" Target="/ppt/notesMasters/notesMaster1.xml" Id="R11334b2917fd4c3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6ce0eac26644f2c" /><Relationship Type="http://schemas.openxmlformats.org/officeDocument/2006/relationships/notesMaster" Target="/ppt/notesMasters/notesMaster1.xml" Id="Rf7c41ed5483040d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bd96703b7814ed4" /><Relationship Type="http://schemas.openxmlformats.org/officeDocument/2006/relationships/notesMaster" Target="/ppt/notesMasters/notesMaster1.xml" Id="R8ac232fcfc3045b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53a69585db34a89" /><Relationship Type="http://schemas.openxmlformats.org/officeDocument/2006/relationships/notesMaster" Target="/ppt/notesMasters/notesMaster1.xml" Id="Re252d2d5d9a3479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27ac4cec61e4715" /><Relationship Type="http://schemas.openxmlformats.org/officeDocument/2006/relationships/notesMaster" Target="/ppt/notesMasters/notesMaster1.xml" Id="R056e711f7ac24ef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56e88eaef9e4b5d" /><Relationship Type="http://schemas.openxmlformats.org/officeDocument/2006/relationships/notesMaster" Target="/ppt/notesMasters/notesMaster1.xml" Id="R29153d1a1e6f4eb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67d89d9cec44c86" /><Relationship Type="http://schemas.openxmlformats.org/officeDocument/2006/relationships/notesMaster" Target="/ppt/notesMasters/notesMaster1.xml" Id="R3c56515bcc1048f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db70167a5ef4f79" /><Relationship Type="http://schemas.openxmlformats.org/officeDocument/2006/relationships/notesMaster" Target="/ppt/notesMasters/notesMaster1.xml" Id="R237d6e67a9c8448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f6c50b7b7804495" /><Relationship Type="http://schemas.openxmlformats.org/officeDocument/2006/relationships/notesMaster" Target="/ppt/notesMasters/notesMaster1.xml" Id="R7d8889b5e9534e1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9a52df2bfbd46a6" /><Relationship Type="http://schemas.openxmlformats.org/officeDocument/2006/relationships/notesMaster" Target="/ppt/notesMasters/notesMaster1.xml" Id="R4cfad4f817ce4ce3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e520c767d4884700" /><Relationship Type="http://schemas.openxmlformats.org/officeDocument/2006/relationships/notesMaster" Target="/ppt/notesMasters/notesMaster1.xml" Id="R4b80a108aec441f7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6d8357ad6d174624" /><Relationship Type="http://schemas.openxmlformats.org/officeDocument/2006/relationships/notesMaster" Target="/ppt/notesMasters/notesMaster1.xml" Id="Rc1f2561aef174791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9b399c6eb76d48ff" /><Relationship Type="http://schemas.openxmlformats.org/officeDocument/2006/relationships/notesMaster" Target="/ppt/notesMasters/notesMaster1.xml" Id="R1a51034adf374077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295e044183e74882" /><Relationship Type="http://schemas.openxmlformats.org/officeDocument/2006/relationships/notesMaster" Target="/ppt/notesMasters/notesMaster1.xml" Id="Re379c2edc359459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Title and company information supplied in the conversation; no external assets used.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reference photograph: /workspace/scratch/d46b5ac1cbd3/upload/01-1000026844.jpg</a:t>
            </a:r>
          </a:p>
          <a:p xmlns:a="http://schemas.openxmlformats.org/drawingml/2006/main">
            <a:r>
              <a:t>- AI-rendered product visualization: /workspace/scratch/d46b5ac1cbd3/ppt_assets/01_4100736-1_lower_spacer.png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reference photograph: /workspace/scratch/d46b5ac1cbd3/upload/01-1000026854.jpg</a:t>
            </a:r>
          </a:p>
          <a:p xmlns:a="http://schemas.openxmlformats.org/drawingml/2006/main">
            <a:r>
              <a:t>- AI-rendered product visualization: /workspace/scratch/d46b5ac1cbd3/ppt_assets/02_2751665-2_piston.png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reference photograph: /workspace/scratch/d46b5ac1cbd3/upload/02-1000026847.jpg</a:t>
            </a:r>
          </a:p>
          <a:p xmlns:a="http://schemas.openxmlformats.org/drawingml/2006/main">
            <a:r>
              <a:t>- AI-rendered product visualization: /workspace/scratch/d46b5ac1cbd3/ppt_assets/03_12111180-125_outer_housing.png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reference photograph: /workspace/scratch/d46b5ac1cbd3/upload/02-1000026848.jpg</a:t>
            </a:r>
          </a:p>
          <a:p xmlns:a="http://schemas.openxmlformats.org/drawingml/2006/main">
            <a:r>
              <a:t>- AI-rendered product visualization: /workspace/scratch/d46b5ac1cbd3/ppt_assets/04_12111180-113_tube.png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reference photograph: /workspace/scratch/d46b5ac1cbd3/upload/03-1000026846.jpg</a:t>
            </a:r>
          </a:p>
          <a:p xmlns:a="http://schemas.openxmlformats.org/drawingml/2006/main">
            <a:r>
              <a:t>- AI-rendered product visualization: /workspace/scratch/d46b5ac1cbd3/ppt_assets/05_2007646-1_lock_plate.png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reference photograph: /workspace/scratch/d46b5ac1cbd3/upload/03-1000026849.jpg</a:t>
            </a:r>
          </a:p>
          <a:p xmlns:a="http://schemas.openxmlformats.org/drawingml/2006/main">
            <a:r>
              <a:t>- AI-rendered product visualization: /workspace/scratch/d46b5ac1cbd3/ppt_assets/06_12111180-130_nut.png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reference photograph: /workspace/scratch/d46b5ac1cbd3/upload/04-1000026845.jpg</a:t>
            </a:r>
          </a:p>
          <a:p xmlns:a="http://schemas.openxmlformats.org/drawingml/2006/main">
            <a:r>
              <a:t>- AI-rendered product visualization: /workspace/scratch/d46b5ac1cbd3/ppt_assets/07_12111180-121_roller_shaft_cover.png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reference photograph: /workspace/scratch/d46b5ac1cbd3/upload/04-1000026850.jpg</a:t>
            </a:r>
          </a:p>
          <a:p xmlns:a="http://schemas.openxmlformats.org/drawingml/2006/main">
            <a:r>
              <a:t>- AI-rendered product visualization: /workspace/scratch/d46b5ac1cbd3/ppt_assets/08_12111179-115_spring.png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reference photograph: /workspace/scratch/d46b5ac1cbd3/upload/05-1000026852.jpg</a:t>
            </a:r>
          </a:p>
          <a:p xmlns:a="http://schemas.openxmlformats.org/drawingml/2006/main">
            <a:r>
              <a:t>- AI-rendered product visualization: /workspace/scratch/d46b5ac1cbd3/ppt_assets/09_12111180-128_stop_head.png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reference photograph: /workspace/scratch/d46b5ac1cbd3/upload/06-1000026853.jpg</a:t>
            </a:r>
          </a:p>
          <a:p xmlns:a="http://schemas.openxmlformats.org/drawingml/2006/main">
            <a:r>
              <a:t>- AI-rendered product visualization: /workspace/scratch/d46b5ac1cbd3/ppt_assets/10_12111180-124_valve_seat.png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reference photograph: /workspace/scratch/d46b5ac1cbd3/upload/07-1000026840.jpg</a:t>
            </a:r>
          </a:p>
          <a:p xmlns:a="http://schemas.openxmlformats.org/drawingml/2006/main">
            <a:r>
              <a:t>- AI-rendered product visualization: /workspace/scratch/d46b5ac1cbd3/ppt_assets/11_12-111179-106_pawl.png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reference photograph: /workspace/scratch/d46b5ac1cbd3/upload/08-1000026841.jpg</a:t>
            </a:r>
          </a:p>
          <a:p xmlns:a="http://schemas.openxmlformats.org/drawingml/2006/main">
            <a:r>
              <a:t>- AI-rendered product visualization: /workspace/scratch/d46b5ac1cbd3/ppt_assets/12_12111180-112_rod.png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reference photograph: /workspace/scratch/d46b5ac1cbd3/upload/09-1000026843.jpg</a:t>
            </a:r>
          </a:p>
          <a:p xmlns:a="http://schemas.openxmlformats.org/drawingml/2006/main">
            <a:r>
              <a:t>- AI-rendered product visualization: /workspace/scratch/d46b5ac1cbd3/ppt_assets/13_4100735-1_retaining_ring.png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reference photograph: /workspace/scratch/d46b5ac1cbd3/upload/10-1000026842.jpg</a:t>
            </a:r>
          </a:p>
          <a:p xmlns:a="http://schemas.openxmlformats.org/drawingml/2006/main">
            <a:r>
              <a:t>- AI-rendered product visualization: /workspace/scratch/d46b5ac1cbd3/ppt_assets/14_42615A_guide.png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2b60e9395ff42e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95dd863bb844abe" /><Relationship Type="http://schemas.openxmlformats.org/officeDocument/2006/relationships/slideLayout" Target="/ppt/slideLayouts/slideLayout1.xml" Id="Rae5fa937e72c41b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e5fa937e72c41b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3e6c5fc27145e6" /><Relationship Type="http://schemas.openxmlformats.org/officeDocument/2006/relationships/notesSlide" Target="/ppt/notesSlides/notesSlide1.xml" Id="Rb815afee7397426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b7ef17dd324596" /><Relationship Type="http://schemas.openxmlformats.org/officeDocument/2006/relationships/image" Target="/ppt/media/image.jpeg" Id="Rc80c729a8cf54bf1" /><Relationship Type="http://schemas.openxmlformats.org/officeDocument/2006/relationships/notesSlide" Target="/ppt/notesSlides/notesSlide2.xml" Id="R8fc4feedf39b4b4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0af967f7f64119" /><Relationship Type="http://schemas.openxmlformats.org/officeDocument/2006/relationships/image" Target="/ppt/media/image2.jpeg" Id="Rbfd264a64593411e" /><Relationship Type="http://schemas.openxmlformats.org/officeDocument/2006/relationships/notesSlide" Target="/ppt/notesSlides/notesSlide3.xml" Id="R88b8382e6bfe4fa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304ca55f5f4b08" /><Relationship Type="http://schemas.openxmlformats.org/officeDocument/2006/relationships/image" Target="/ppt/media/image3.jpeg" Id="Ra8c84e3175044b54" /><Relationship Type="http://schemas.openxmlformats.org/officeDocument/2006/relationships/notesSlide" Target="/ppt/notesSlides/notesSlide4.xml" Id="Rc5b81e051dd148c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edacec02c048f3" /><Relationship Type="http://schemas.openxmlformats.org/officeDocument/2006/relationships/image" Target="/ppt/media/image4.jpeg" Id="R05c310ea88fe4468" /><Relationship Type="http://schemas.openxmlformats.org/officeDocument/2006/relationships/notesSlide" Target="/ppt/notesSlides/notesSlide5.xml" Id="R4eb14c2e2c114c0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62d69c32c24374" /><Relationship Type="http://schemas.openxmlformats.org/officeDocument/2006/relationships/image" Target="/ppt/media/image5.jpeg" Id="R5a7600c8aa9d4f3d" /><Relationship Type="http://schemas.openxmlformats.org/officeDocument/2006/relationships/notesSlide" Target="/ppt/notesSlides/notesSlide6.xml" Id="R30f01c5835224a6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a4ccc6c5bd4b8f" /><Relationship Type="http://schemas.openxmlformats.org/officeDocument/2006/relationships/image" Target="/ppt/media/image6.jpeg" Id="Rac4a20fa40174020" /><Relationship Type="http://schemas.openxmlformats.org/officeDocument/2006/relationships/notesSlide" Target="/ppt/notesSlides/notesSlide7.xml" Id="Rbbe45aa0e2e141b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dd8e4ec34a4d65" /><Relationship Type="http://schemas.openxmlformats.org/officeDocument/2006/relationships/image" Target="/ppt/media/image7.jpeg" Id="Rbc101b60328b477a" /><Relationship Type="http://schemas.openxmlformats.org/officeDocument/2006/relationships/notesSlide" Target="/ppt/notesSlides/notesSlide8.xml" Id="Rfeccad4204324d4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81ddf2b23c4536" /><Relationship Type="http://schemas.openxmlformats.org/officeDocument/2006/relationships/image" Target="/ppt/media/image8.jpeg" Id="Re2ce157e2ac24316" /><Relationship Type="http://schemas.openxmlformats.org/officeDocument/2006/relationships/notesSlide" Target="/ppt/notesSlides/notesSlide9.xml" Id="Rb83645342ae746f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7ec97f6bfa4b15" /><Relationship Type="http://schemas.openxmlformats.org/officeDocument/2006/relationships/image" Target="/ppt/media/image9.jpeg" Id="R6027a327bfdb46df" /><Relationship Type="http://schemas.openxmlformats.org/officeDocument/2006/relationships/notesSlide" Target="/ppt/notesSlides/notesSlide10.xml" Id="R61ccfae8567b4a3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dc964bc663409b" /><Relationship Type="http://schemas.openxmlformats.org/officeDocument/2006/relationships/image" Target="/ppt/media/image10.jpeg" Id="R5895c44d0d65414d" /><Relationship Type="http://schemas.openxmlformats.org/officeDocument/2006/relationships/notesSlide" Target="/ppt/notesSlides/notesSlide11.xml" Id="R27a2344f88104913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4db8accccc444f" /><Relationship Type="http://schemas.openxmlformats.org/officeDocument/2006/relationships/image" Target="/ppt/media/image11.jpeg" Id="R0f1b6abf8a2c4f65" /><Relationship Type="http://schemas.openxmlformats.org/officeDocument/2006/relationships/notesSlide" Target="/ppt/notesSlides/notesSlide12.xml" Id="R3d16b42027c2412b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4c8499d7b44b6f" /><Relationship Type="http://schemas.openxmlformats.org/officeDocument/2006/relationships/image" Target="/ppt/media/image12.jpeg" Id="R7cfd580bd6994314" /><Relationship Type="http://schemas.openxmlformats.org/officeDocument/2006/relationships/notesSlide" Target="/ppt/notesSlides/notesSlide13.xml" Id="R2a93d044a2884e1f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8373fe72134405" /><Relationship Type="http://schemas.openxmlformats.org/officeDocument/2006/relationships/image" Target="/ppt/media/image13.jpeg" Id="R43b6a943e4e143c8" /><Relationship Type="http://schemas.openxmlformats.org/officeDocument/2006/relationships/notesSlide" Target="/ppt/notesSlides/notesSlide14.xml" Id="Rb65b92bdf683473a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6333582058401a" /><Relationship Type="http://schemas.openxmlformats.org/officeDocument/2006/relationships/image" Target="/ppt/media/image14.jpeg" Id="Rb7f08a4dd84e4ab4" /><Relationship Type="http://schemas.openxmlformats.org/officeDocument/2006/relationships/notesSlide" Target="/ppt/notesSlides/notesSlide15.xml" Id="R36869de2fd6d49a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253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cover-accent">
            <a:extLst xmlns:a="http://schemas.openxmlformats.org/drawingml/2006/main">
              <a:ext uri="{FF2B5EF4-FFF2-40B4-BE49-F238E27FC236}">
                <a16:creationId xmlns:a16="http://schemas.microsoft.com/office/drawing/2014/main" id="{7F71A715-8741-4F82-8768-D31748A0A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76200" cy="449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8B5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cover-eyebrow">
            <a:extLst xmlns:a="http://schemas.openxmlformats.org/drawingml/2006/main">
              <a:ext uri="{FF2B5EF4-FFF2-40B4-BE49-F238E27FC236}">
                <a16:creationId xmlns:a16="http://schemas.microsoft.com/office/drawing/2014/main" id="{A4D08A14-9A15-4B19-AB0B-80077D86D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914400"/>
            <a:ext cx="647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500" b="1" spc="2">
                <a:solidFill>
                  <a:srgbClr val="AFC0D2"/>
                </a:solidFill>
              </a:defRPr>
            </a:pPr>
            <a:r>
              <a:rPr sz="1500" b="1" spc="2">
                <a:solidFill>
                  <a:srgbClr val="AFC0D2"/>
                </a:solidFill>
              </a:rPr>
              <a:t>PRODUCT REFERENCE • 14 COMPONENTS</a:t>
            </a:r>
          </a:p>
        </p:txBody>
      </p:sp>
      <p:sp>
        <p:nvSpPr>
          <p:cNvPr id="3" name="cover-title-1">
            <a:extLst xmlns:a="http://schemas.openxmlformats.org/drawingml/2006/main">
              <a:ext uri="{FF2B5EF4-FFF2-40B4-BE49-F238E27FC236}">
                <a16:creationId xmlns:a16="http://schemas.microsoft.com/office/drawing/2014/main" id="{D11240DE-9DFE-4E25-9200-1BD715FAB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1695450"/>
            <a:ext cx="72390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5400" b="1">
                <a:solidFill>
                  <a:srgbClr val="FFFFFF"/>
                </a:solidFill>
              </a:defRPr>
            </a:pPr>
            <a:r>
              <a:rPr sz="5400" b="1">
                <a:solidFill>
                  <a:srgbClr val="FFFFFF"/>
                </a:solidFill>
              </a:rPr>
              <a:t>F-16 / IDF</a:t>
            </a:r>
          </a:p>
        </p:txBody>
      </p:sp>
      <p:sp>
        <p:nvSpPr>
          <p:cNvPr id="4" name="cover-title-2">
            <a:extLst xmlns:a="http://schemas.openxmlformats.org/drawingml/2006/main">
              <a:ext uri="{FF2B5EF4-FFF2-40B4-BE49-F238E27FC236}">
                <a16:creationId xmlns:a16="http://schemas.microsoft.com/office/drawing/2014/main" id="{85283D40-2C54-4FCB-8D39-3839CE173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514600"/>
            <a:ext cx="93345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5400" b="1">
                <a:solidFill>
                  <a:srgbClr val="FFFFFF"/>
                </a:solidFill>
              </a:defRPr>
            </a:pPr>
            <a:r>
              <a:rPr sz="5400" b="1">
                <a:solidFill>
                  <a:srgbClr val="FFFFFF"/>
                </a:solidFill>
              </a:rPr>
              <a:t>Precision Components</a:t>
            </a:r>
          </a:p>
        </p:txBody>
      </p:sp>
      <p:sp>
        <p:nvSpPr>
          <p:cNvPr id="5" name="cover-subtitle">
            <a:extLst xmlns:a="http://schemas.openxmlformats.org/drawingml/2006/main">
              <a:ext uri="{FF2B5EF4-FFF2-40B4-BE49-F238E27FC236}">
                <a16:creationId xmlns:a16="http://schemas.microsoft.com/office/drawing/2014/main" id="{28AF2589-285A-4EAB-9BDA-FE3050FE0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714750"/>
            <a:ext cx="933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950">
                <a:solidFill>
                  <a:srgbClr val="D7E0E9"/>
                </a:solidFill>
              </a:defRPr>
            </a:pPr>
            <a:r>
              <a:rPr sz="1950">
                <a:solidFill>
                  <a:srgbClr val="D7E0E9"/>
                </a:solidFill>
              </a:rPr>
              <a:t>AI-rendered product visualizations based on supplied component photographs</a:t>
            </a:r>
          </a:p>
        </p:txBody>
      </p:sp>
      <p:sp>
        <p:nvSpPr>
          <p:cNvPr id="6" name="cover-company">
            <a:extLst xmlns:a="http://schemas.openxmlformats.org/drawingml/2006/main">
              <a:ext uri="{FF2B5EF4-FFF2-40B4-BE49-F238E27FC236}">
                <a16:creationId xmlns:a16="http://schemas.microsoft.com/office/drawing/2014/main" id="{48E41890-0AD1-4003-8BBC-B1B88895C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5391150"/>
            <a:ext cx="723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950" b="1">
                <a:solidFill>
                  <a:srgbClr val="FFFFFF"/>
                </a:solidFill>
              </a:defRPr>
            </a:pPr>
            <a:r>
              <a:rPr sz="1950" b="1">
                <a:solidFill>
                  <a:srgbClr val="FFFFFF"/>
                </a:solidFill>
              </a:rPr>
              <a:t>Zhuyang Technology Corporation</a:t>
            </a:r>
          </a:p>
        </p:txBody>
      </p:sp>
      <p:sp>
        <p:nvSpPr>
          <p:cNvPr id="7" name="cover-disclaimer">
            <a:extLst xmlns:a="http://schemas.openxmlformats.org/drawingml/2006/main">
              <a:ext uri="{FF2B5EF4-FFF2-40B4-BE49-F238E27FC236}">
                <a16:creationId xmlns:a16="http://schemas.microsoft.com/office/drawing/2014/main" id="{1283871C-71A8-4433-A59C-5F083AFDB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5943600"/>
            <a:ext cx="723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350">
                <a:solidFill>
                  <a:srgbClr val="AFC0D2"/>
                </a:solidFill>
              </a:defRPr>
            </a:pPr>
            <a:r>
              <a:rPr sz="1350">
                <a:solidFill>
                  <a:srgbClr val="AFC0D2"/>
                </a:solidFill>
              </a:rPr>
              <a:t>For visual reference only • Not an engineering drawing</a:t>
            </a:r>
          </a:p>
        </p:txBody>
      </p:sp>
      <p:sp>
        <p:nvSpPr>
          <p:cNvPr id="8" name="cover-year">
            <a:extLst xmlns:a="http://schemas.openxmlformats.org/drawingml/2006/main">
              <a:ext uri="{FF2B5EF4-FFF2-40B4-BE49-F238E27FC236}">
                <a16:creationId xmlns:a16="http://schemas.microsoft.com/office/drawing/2014/main" id="{DBE80B1C-334C-4534-8823-16BDB8A87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5886450"/>
            <a:ext cx="12192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650" b="1">
                <a:solidFill>
                  <a:srgbClr val="B58B56"/>
                </a:solidFill>
              </a:defRPr>
            </a:pPr>
            <a:r>
              <a:rPr sz="1650" b="1">
                <a:solidFill>
                  <a:srgbClr val="B58B56"/>
                </a:solidFill>
              </a:rPr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139031767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company-1">
            <a:extLst xmlns:a="http://schemas.openxmlformats.org/drawingml/2006/main">
              <a:ext uri="{FF2B5EF4-FFF2-40B4-BE49-F238E27FC236}">
                <a16:creationId xmlns:a16="http://schemas.microsoft.com/office/drawing/2014/main" id="{E3F52313-15EB-47D5-8410-208276D11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200" b="1" spc="1">
                <a:solidFill>
                  <a:srgbClr val="1B3657"/>
                </a:solidFill>
              </a:defRPr>
            </a:pPr>
            <a:r>
              <a:rPr sz="1200" b="1" spc="1">
                <a:solidFill>
                  <a:srgbClr val="1B3657"/>
                </a:solidFill>
              </a:rPr>
              <a:t>ZHUYANG TECHNOLOGY CORPORATION</a:t>
            </a:r>
          </a:p>
        </p:txBody>
      </p:sp>
      <p:sp>
        <p:nvSpPr>
          <p:cNvPr id="2" name="category-1">
            <a:extLst xmlns:a="http://schemas.openxmlformats.org/drawingml/2006/main">
              <a:ext uri="{FF2B5EF4-FFF2-40B4-BE49-F238E27FC236}">
                <a16:creationId xmlns:a16="http://schemas.microsoft.com/office/drawing/2014/main" id="{856C32BB-D82E-417A-9249-66DCD9E42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228600"/>
            <a:ext cx="455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200" b="1" spc="1">
                <a:solidFill>
                  <a:srgbClr val="5E7188"/>
                </a:solidFill>
              </a:defRPr>
            </a:pPr>
            <a:r>
              <a:rPr sz="1200" b="1" spc="1">
                <a:solidFill>
                  <a:srgbClr val="5E7188"/>
                </a:solidFill>
              </a:rPr>
              <a:t>FUEL CONTROL</a:t>
            </a:r>
          </a:p>
        </p:txBody>
      </p:sp>
      <p:sp>
        <p:nvSpPr>
          <p:cNvPr id="3" name="image-frame-1">
            <a:extLst xmlns:a="http://schemas.openxmlformats.org/drawingml/2006/main">
              <a:ext uri="{FF2B5EF4-FFF2-40B4-BE49-F238E27FC236}">
                <a16:creationId xmlns:a16="http://schemas.microsoft.com/office/drawing/2014/main" id="{30DE2D22-F50D-42CB-8AAE-0C5753206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476250"/>
            <a:ext cx="5219700" cy="4648200"/>
          </a:xfrm>
          <a:prstGeom xmlns:a="http://schemas.openxmlformats.org/drawingml/2006/main" prst="roundRect">
            <a:avLst>
              <a:gd name="adj" fmla="val 4508"/>
            </a:avLst>
          </a:prstGeom>
          <a:solidFill xmlns:a="http://schemas.openxmlformats.org/drawingml/2006/main">
            <a:srgbClr val="F4F6F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0c729a8cf54bf1"/>
          <a:stretch xmlns:a="http://schemas.openxmlformats.org/drawingml/2006/main"/>
        </p:blipFill>
        <p:spPr>
          <a:xfrm xmlns:a="http://schemas.openxmlformats.org/drawingml/2006/main">
            <a:off x="3848100" y="552450"/>
            <a:ext cx="4495800" cy="4495800"/>
          </a:xfrm>
          <a:prstGeom xmlns:a="http://schemas.openxmlformats.org/drawingml/2006/main" prst="roundRect">
            <a:avLst/>
          </a:prstGeom>
        </p:spPr>
      </p:pic>
      <p:sp>
        <p:nvSpPr>
          <p:cNvPr id="5" name="divider-1">
            <a:extLst xmlns:a="http://schemas.openxmlformats.org/drawingml/2006/main">
              <a:ext uri="{FF2B5EF4-FFF2-40B4-BE49-F238E27FC236}">
                <a16:creationId xmlns:a16="http://schemas.microsoft.com/office/drawing/2014/main" id="{49FE7ABC-8013-4EDF-8A6E-DE37C9A57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95900"/>
            <a:ext cx="10820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label-accent-1">
            <a:extLst xmlns:a="http://schemas.openxmlformats.org/drawingml/2006/main">
              <a:ext uri="{FF2B5EF4-FFF2-40B4-BE49-F238E27FC236}">
                <a16:creationId xmlns:a16="http://schemas.microsoft.com/office/drawing/2014/main" id="{2784DB81-0DDE-446F-9B61-E8C5AFD4C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05450"/>
            <a:ext cx="66675" cy="914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8B5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part-number-1">
            <a:extLst xmlns:a="http://schemas.openxmlformats.org/drawingml/2006/main">
              <a:ext uri="{FF2B5EF4-FFF2-40B4-BE49-F238E27FC236}">
                <a16:creationId xmlns:a16="http://schemas.microsoft.com/office/drawing/2014/main" id="{22D97E3D-F9F6-4FD1-8C31-7DD4916D6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5429250"/>
            <a:ext cx="557212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3750" b="1">
                <a:solidFill>
                  <a:srgbClr val="17212B"/>
                </a:solidFill>
              </a:defRPr>
            </a:pPr>
            <a:r>
              <a:rPr sz="3750" b="1">
                <a:solidFill>
                  <a:srgbClr val="17212B"/>
                </a:solidFill>
              </a:rPr>
              <a:t>No. 1</a:t>
            </a:r>
          </a:p>
        </p:txBody>
      </p:sp>
      <p:sp>
        <p:nvSpPr>
          <p:cNvPr id="8" name="part-name-1">
            <a:extLst xmlns:a="http://schemas.openxmlformats.org/drawingml/2006/main">
              <a:ext uri="{FF2B5EF4-FFF2-40B4-BE49-F238E27FC236}">
                <a16:creationId xmlns:a16="http://schemas.microsoft.com/office/drawing/2014/main" id="{51B6D64A-C3F2-4E3E-95A0-13CE78A33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5505450"/>
            <a:ext cx="4800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2400" b="1">
                <a:solidFill>
                  <a:srgbClr val="1B3657"/>
                </a:solidFill>
              </a:defRPr>
            </a:pPr>
            <a:r>
              <a:rPr sz="2400" b="1">
                <a:solidFill>
                  <a:srgbClr val="1B3657"/>
                </a:solidFill>
              </a:rPr>
              <a:t>Lower Spacer</a:t>
            </a:r>
          </a:p>
        </p:txBody>
      </p:sp>
      <p:sp>
        <p:nvSpPr>
          <p:cNvPr id="9" name="application-1">
            <a:extLst xmlns:a="http://schemas.openxmlformats.org/drawingml/2006/main">
              <a:ext uri="{FF2B5EF4-FFF2-40B4-BE49-F238E27FC236}">
                <a16:creationId xmlns:a16="http://schemas.microsoft.com/office/drawing/2014/main" id="{49E513E6-9C2B-4B3F-924E-D1B3D2C14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962650"/>
            <a:ext cx="5314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650">
                <a:solidFill>
                  <a:srgbClr val="5E6975"/>
                </a:solidFill>
              </a:defRPr>
            </a:pPr>
            <a:r>
              <a:rPr sz="1650">
                <a:solidFill>
                  <a:srgbClr val="5E6975"/>
                </a:solidFill>
              </a:rPr>
              <a:t>F-16 Fuel Flow Ratio Motor (1044)</a:t>
            </a:r>
          </a:p>
        </p:txBody>
      </p:sp>
      <p:sp>
        <p:nvSpPr>
          <p:cNvPr id="10" name="disclaimer-1">
            <a:extLst xmlns:a="http://schemas.openxmlformats.org/drawingml/2006/main">
              <a:ext uri="{FF2B5EF4-FFF2-40B4-BE49-F238E27FC236}">
                <a16:creationId xmlns:a16="http://schemas.microsoft.com/office/drawing/2014/main" id="{B7E701A4-8B07-441A-BB5A-251F530D6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6496050"/>
            <a:ext cx="895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050">
                <a:solidFill>
                  <a:srgbClr val="7A8590"/>
                </a:solidFill>
              </a:defRPr>
            </a:pPr>
            <a:r>
              <a:rPr sz="1050">
                <a:solidFill>
                  <a:srgbClr val="7A8590"/>
                </a:solidFill>
              </a:rPr>
              <a:t>AI-rendered visual reference based on supplied photographs • Not an engineering drawing</a:t>
            </a:r>
          </a:p>
        </p:txBody>
      </p:sp>
      <p:sp>
        <p:nvSpPr>
          <p:cNvPr id="11" name="page-1">
            <a:extLst xmlns:a="http://schemas.openxmlformats.org/drawingml/2006/main">
              <a:ext uri="{FF2B5EF4-FFF2-40B4-BE49-F238E27FC236}">
                <a16:creationId xmlns:a16="http://schemas.microsoft.com/office/drawing/2014/main" id="{D987262F-8772-4C57-AA62-2E8309087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496050"/>
            <a:ext cx="933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5E7188"/>
                </a:solidFill>
              </a:defRPr>
            </a:pPr>
            <a:r>
              <a:rPr sz="1050" b="1">
                <a:solidFill>
                  <a:srgbClr val="5E7188"/>
                </a:solidFill>
              </a:rPr>
              <a:t>01 / 14</a:t>
            </a:r>
          </a:p>
        </p:txBody>
      </p:sp>
    </p:spTree>
    <p:extLst>
      <p:ext uri="{BB962C8B-B14F-4D97-AF65-F5344CB8AC3E}">
        <p14:creationId xmlns:p14="http://schemas.microsoft.com/office/powerpoint/2010/main" val="188440307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company-2">
            <a:extLst xmlns:a="http://schemas.openxmlformats.org/drawingml/2006/main">
              <a:ext uri="{FF2B5EF4-FFF2-40B4-BE49-F238E27FC236}">
                <a16:creationId xmlns:a16="http://schemas.microsoft.com/office/drawing/2014/main" id="{341D79EE-6318-473F-AB37-9568F8420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200" b="1" spc="1">
                <a:solidFill>
                  <a:srgbClr val="1B3657"/>
                </a:solidFill>
              </a:defRPr>
            </a:pPr>
            <a:r>
              <a:rPr sz="1200" b="1" spc="1">
                <a:solidFill>
                  <a:srgbClr val="1B3657"/>
                </a:solidFill>
              </a:rPr>
              <a:t>ZHUYANG TECHNOLOGY CORPORATION</a:t>
            </a:r>
          </a:p>
        </p:txBody>
      </p:sp>
      <p:sp>
        <p:nvSpPr>
          <p:cNvPr id="2" name="category-2">
            <a:extLst xmlns:a="http://schemas.openxmlformats.org/drawingml/2006/main">
              <a:ext uri="{FF2B5EF4-FFF2-40B4-BE49-F238E27FC236}">
                <a16:creationId xmlns:a16="http://schemas.microsoft.com/office/drawing/2014/main" id="{B68734D0-DE13-4CFF-A25C-E6B152075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228600"/>
            <a:ext cx="455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200" b="1" spc="1">
                <a:solidFill>
                  <a:srgbClr val="5E7188"/>
                </a:solidFill>
              </a:defRPr>
            </a:pPr>
            <a:r>
              <a:rPr sz="1200" b="1" spc="1">
                <a:solidFill>
                  <a:srgbClr val="5E7188"/>
                </a:solidFill>
              </a:rPr>
              <a:t>HYDRAULIC SYSTEM</a:t>
            </a:r>
          </a:p>
        </p:txBody>
      </p:sp>
      <p:sp>
        <p:nvSpPr>
          <p:cNvPr id="3" name="image-frame-2">
            <a:extLst xmlns:a="http://schemas.openxmlformats.org/drawingml/2006/main">
              <a:ext uri="{FF2B5EF4-FFF2-40B4-BE49-F238E27FC236}">
                <a16:creationId xmlns:a16="http://schemas.microsoft.com/office/drawing/2014/main" id="{08160461-63E2-4A71-9872-48CEE42DF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476250"/>
            <a:ext cx="5219700" cy="4648200"/>
          </a:xfrm>
          <a:prstGeom xmlns:a="http://schemas.openxmlformats.org/drawingml/2006/main" prst="roundRect">
            <a:avLst>
              <a:gd name="adj" fmla="val 4508"/>
            </a:avLst>
          </a:prstGeom>
          <a:solidFill xmlns:a="http://schemas.openxmlformats.org/drawingml/2006/main">
            <a:srgbClr val="F4F6F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fd264a64593411e"/>
          <a:stretch xmlns:a="http://schemas.openxmlformats.org/drawingml/2006/main"/>
        </p:blipFill>
        <p:spPr>
          <a:xfrm xmlns:a="http://schemas.openxmlformats.org/drawingml/2006/main">
            <a:off x="3848100" y="552450"/>
            <a:ext cx="4495800" cy="4495800"/>
          </a:xfrm>
          <a:prstGeom xmlns:a="http://schemas.openxmlformats.org/drawingml/2006/main" prst="roundRect">
            <a:avLst/>
          </a:prstGeom>
        </p:spPr>
      </p:pic>
      <p:sp>
        <p:nvSpPr>
          <p:cNvPr id="5" name="divider-2">
            <a:extLst xmlns:a="http://schemas.openxmlformats.org/drawingml/2006/main">
              <a:ext uri="{FF2B5EF4-FFF2-40B4-BE49-F238E27FC236}">
                <a16:creationId xmlns:a16="http://schemas.microsoft.com/office/drawing/2014/main" id="{AE080473-CD86-420F-89DD-7F9102830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95900"/>
            <a:ext cx="10820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label-accent-2">
            <a:extLst xmlns:a="http://schemas.openxmlformats.org/drawingml/2006/main">
              <a:ext uri="{FF2B5EF4-FFF2-40B4-BE49-F238E27FC236}">
                <a16:creationId xmlns:a16="http://schemas.microsoft.com/office/drawing/2014/main" id="{E670E1C0-E40A-40A2-AD65-A13CFB56C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05450"/>
            <a:ext cx="66675" cy="914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8B5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part-number-2">
            <a:extLst xmlns:a="http://schemas.openxmlformats.org/drawingml/2006/main">
              <a:ext uri="{FF2B5EF4-FFF2-40B4-BE49-F238E27FC236}">
                <a16:creationId xmlns:a16="http://schemas.microsoft.com/office/drawing/2014/main" id="{29D4E5A7-DC72-4FCF-8BDA-F8890F240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5429250"/>
            <a:ext cx="557212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3750" b="1">
                <a:solidFill>
                  <a:srgbClr val="17212B"/>
                </a:solidFill>
              </a:defRPr>
            </a:pPr>
            <a:r>
              <a:rPr sz="3750" b="1">
                <a:solidFill>
                  <a:srgbClr val="17212B"/>
                </a:solidFill>
              </a:rPr>
              <a:t>No. 2</a:t>
            </a:r>
          </a:p>
        </p:txBody>
      </p:sp>
      <p:sp>
        <p:nvSpPr>
          <p:cNvPr id="8" name="part-name-2">
            <a:extLst xmlns:a="http://schemas.openxmlformats.org/drawingml/2006/main">
              <a:ext uri="{FF2B5EF4-FFF2-40B4-BE49-F238E27FC236}">
                <a16:creationId xmlns:a16="http://schemas.microsoft.com/office/drawing/2014/main" id="{B425B9E6-8210-47D9-B00E-7BB93B344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5505450"/>
            <a:ext cx="4800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2400" b="1">
                <a:solidFill>
                  <a:srgbClr val="1B3657"/>
                </a:solidFill>
              </a:defRPr>
            </a:pPr>
            <a:r>
              <a:rPr sz="2400" b="1">
                <a:solidFill>
                  <a:srgbClr val="1B3657"/>
                </a:solidFill>
              </a:rPr>
              <a:t>Piston</a:t>
            </a:r>
          </a:p>
        </p:txBody>
      </p:sp>
      <p:sp>
        <p:nvSpPr>
          <p:cNvPr id="9" name="application-2">
            <a:extLst xmlns:a="http://schemas.openxmlformats.org/drawingml/2006/main">
              <a:ext uri="{FF2B5EF4-FFF2-40B4-BE49-F238E27FC236}">
                <a16:creationId xmlns:a16="http://schemas.microsoft.com/office/drawing/2014/main" id="{1580A8DC-7200-4570-9F1E-FABD09546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962650"/>
            <a:ext cx="5314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650">
                <a:solidFill>
                  <a:srgbClr val="5E6975"/>
                </a:solidFill>
              </a:defRPr>
            </a:pPr>
            <a:r>
              <a:rPr sz="1650">
                <a:solidFill>
                  <a:srgbClr val="5E6975"/>
                </a:solidFill>
              </a:rPr>
              <a:t>F-16 Hydraulic Reservoir (800)</a:t>
            </a:r>
          </a:p>
        </p:txBody>
      </p:sp>
      <p:sp>
        <p:nvSpPr>
          <p:cNvPr id="10" name="disclaimer-2">
            <a:extLst xmlns:a="http://schemas.openxmlformats.org/drawingml/2006/main">
              <a:ext uri="{FF2B5EF4-FFF2-40B4-BE49-F238E27FC236}">
                <a16:creationId xmlns:a16="http://schemas.microsoft.com/office/drawing/2014/main" id="{09FD6B8D-0241-49C5-987F-CEE3D38D0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6496050"/>
            <a:ext cx="895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050">
                <a:solidFill>
                  <a:srgbClr val="7A8590"/>
                </a:solidFill>
              </a:defRPr>
            </a:pPr>
            <a:r>
              <a:rPr sz="1050">
                <a:solidFill>
                  <a:srgbClr val="7A8590"/>
                </a:solidFill>
              </a:rPr>
              <a:t>AI-rendered visual reference based on supplied photographs • Not an engineering drawing</a:t>
            </a:r>
          </a:p>
        </p:txBody>
      </p:sp>
      <p:sp>
        <p:nvSpPr>
          <p:cNvPr id="11" name="page-2">
            <a:extLst xmlns:a="http://schemas.openxmlformats.org/drawingml/2006/main">
              <a:ext uri="{FF2B5EF4-FFF2-40B4-BE49-F238E27FC236}">
                <a16:creationId xmlns:a16="http://schemas.microsoft.com/office/drawing/2014/main" id="{B795C5DA-ECEF-4CA0-90D6-3F2E64309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496050"/>
            <a:ext cx="933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5E7188"/>
                </a:solidFill>
              </a:defRPr>
            </a:pPr>
            <a:r>
              <a:rPr sz="1050" b="1">
                <a:solidFill>
                  <a:srgbClr val="5E7188"/>
                </a:solidFill>
              </a:rPr>
              <a:t>02 / 14</a:t>
            </a:r>
          </a:p>
        </p:txBody>
      </p:sp>
    </p:spTree>
    <p:extLst>
      <p:ext uri="{BB962C8B-B14F-4D97-AF65-F5344CB8AC3E}">
        <p14:creationId xmlns:p14="http://schemas.microsoft.com/office/powerpoint/2010/main" val="154985778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company-3">
            <a:extLst xmlns:a="http://schemas.openxmlformats.org/drawingml/2006/main">
              <a:ext uri="{FF2B5EF4-FFF2-40B4-BE49-F238E27FC236}">
                <a16:creationId xmlns:a16="http://schemas.microsoft.com/office/drawing/2014/main" id="{2A8202C3-36F0-4555-8AE6-1569FE854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200" b="1" spc="1">
                <a:solidFill>
                  <a:srgbClr val="1B3657"/>
                </a:solidFill>
              </a:defRPr>
            </a:pPr>
            <a:r>
              <a:rPr sz="1200" b="1" spc="1">
                <a:solidFill>
                  <a:srgbClr val="1B3657"/>
                </a:solidFill>
              </a:rPr>
              <a:t>ZHUYANG TECHNOLOGY CORPORATION</a:t>
            </a:r>
          </a:p>
        </p:txBody>
      </p:sp>
      <p:sp>
        <p:nvSpPr>
          <p:cNvPr id="2" name="category-3">
            <a:extLst xmlns:a="http://schemas.openxmlformats.org/drawingml/2006/main">
              <a:ext uri="{FF2B5EF4-FFF2-40B4-BE49-F238E27FC236}">
                <a16:creationId xmlns:a16="http://schemas.microsoft.com/office/drawing/2014/main" id="{6C3C5C20-723F-4A8D-A541-62CC684D2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228600"/>
            <a:ext cx="455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200" b="1" spc="1">
                <a:solidFill>
                  <a:srgbClr val="5E7188"/>
                </a:solidFill>
              </a:defRPr>
            </a:pPr>
            <a:r>
              <a:rPr sz="1200" b="1" spc="1">
                <a:solidFill>
                  <a:srgbClr val="5E7188"/>
                </a:solidFill>
              </a:rPr>
              <a:t>NOSE LANDING GEAR</a:t>
            </a:r>
          </a:p>
        </p:txBody>
      </p:sp>
      <p:sp>
        <p:nvSpPr>
          <p:cNvPr id="3" name="image-frame-3">
            <a:extLst xmlns:a="http://schemas.openxmlformats.org/drawingml/2006/main">
              <a:ext uri="{FF2B5EF4-FFF2-40B4-BE49-F238E27FC236}">
                <a16:creationId xmlns:a16="http://schemas.microsoft.com/office/drawing/2014/main" id="{F6EE9945-58D3-453A-A788-814861F76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476250"/>
            <a:ext cx="5219700" cy="4648200"/>
          </a:xfrm>
          <a:prstGeom xmlns:a="http://schemas.openxmlformats.org/drawingml/2006/main" prst="roundRect">
            <a:avLst>
              <a:gd name="adj" fmla="val 4508"/>
            </a:avLst>
          </a:prstGeom>
          <a:solidFill xmlns:a="http://schemas.openxmlformats.org/drawingml/2006/main">
            <a:srgbClr val="F4F6F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8c84e3175044b54"/>
          <a:stretch xmlns:a="http://schemas.openxmlformats.org/drawingml/2006/main"/>
        </p:blipFill>
        <p:spPr>
          <a:xfrm xmlns:a="http://schemas.openxmlformats.org/drawingml/2006/main">
            <a:off x="3848100" y="552450"/>
            <a:ext cx="4495800" cy="4495800"/>
          </a:xfrm>
          <a:prstGeom xmlns:a="http://schemas.openxmlformats.org/drawingml/2006/main" prst="roundRect">
            <a:avLst/>
          </a:prstGeom>
        </p:spPr>
      </p:pic>
      <p:sp>
        <p:nvSpPr>
          <p:cNvPr id="5" name="divider-3">
            <a:extLst xmlns:a="http://schemas.openxmlformats.org/drawingml/2006/main">
              <a:ext uri="{FF2B5EF4-FFF2-40B4-BE49-F238E27FC236}">
                <a16:creationId xmlns:a16="http://schemas.microsoft.com/office/drawing/2014/main" id="{701FCD8F-EF40-42B5-AEC0-A45BCE193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95900"/>
            <a:ext cx="10820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label-accent-3">
            <a:extLst xmlns:a="http://schemas.openxmlformats.org/drawingml/2006/main">
              <a:ext uri="{FF2B5EF4-FFF2-40B4-BE49-F238E27FC236}">
                <a16:creationId xmlns:a16="http://schemas.microsoft.com/office/drawing/2014/main" id="{9B9972D8-4CF2-4039-880C-C4DCB5C19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05450"/>
            <a:ext cx="66675" cy="914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8B5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part-number-3">
            <a:extLst xmlns:a="http://schemas.openxmlformats.org/drawingml/2006/main">
              <a:ext uri="{FF2B5EF4-FFF2-40B4-BE49-F238E27FC236}">
                <a16:creationId xmlns:a16="http://schemas.microsoft.com/office/drawing/2014/main" id="{5A25A1E9-A376-498B-82B6-ABCCFBA19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5429250"/>
            <a:ext cx="557212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3750" b="1">
                <a:solidFill>
                  <a:srgbClr val="17212B"/>
                </a:solidFill>
              </a:defRPr>
            </a:pPr>
            <a:r>
              <a:rPr sz="3750" b="1">
                <a:solidFill>
                  <a:srgbClr val="17212B"/>
                </a:solidFill>
              </a:rPr>
              <a:t>No. 3</a:t>
            </a:r>
          </a:p>
        </p:txBody>
      </p:sp>
      <p:sp>
        <p:nvSpPr>
          <p:cNvPr id="8" name="part-name-3">
            <a:extLst xmlns:a="http://schemas.openxmlformats.org/drawingml/2006/main">
              <a:ext uri="{FF2B5EF4-FFF2-40B4-BE49-F238E27FC236}">
                <a16:creationId xmlns:a16="http://schemas.microsoft.com/office/drawing/2014/main" id="{7913007A-9348-4BA3-AACD-130672768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5505450"/>
            <a:ext cx="4800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2400" b="1">
                <a:solidFill>
                  <a:srgbClr val="1B3657"/>
                </a:solidFill>
              </a:defRPr>
            </a:pPr>
            <a:r>
              <a:rPr sz="2400" b="1">
                <a:solidFill>
                  <a:srgbClr val="1B3657"/>
                </a:solidFill>
              </a:rPr>
              <a:t>Outer Housing</a:t>
            </a:r>
          </a:p>
        </p:txBody>
      </p:sp>
      <p:sp>
        <p:nvSpPr>
          <p:cNvPr id="9" name="application-3">
            <a:extLst xmlns:a="http://schemas.openxmlformats.org/drawingml/2006/main">
              <a:ext uri="{FF2B5EF4-FFF2-40B4-BE49-F238E27FC236}">
                <a16:creationId xmlns:a16="http://schemas.microsoft.com/office/drawing/2014/main" id="{410D6697-1F66-46AC-A511-7BD8FCAF0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962650"/>
            <a:ext cx="5314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650">
                <a:solidFill>
                  <a:srgbClr val="5E6975"/>
                </a:solidFill>
              </a:defRPr>
            </a:pPr>
            <a:r>
              <a:rPr sz="1650">
                <a:solidFill>
                  <a:srgbClr val="5E6975"/>
                </a:solidFill>
              </a:rPr>
              <a:t>F-16 Nose Landing Gear (9655)</a:t>
            </a:r>
          </a:p>
        </p:txBody>
      </p:sp>
      <p:sp>
        <p:nvSpPr>
          <p:cNvPr id="10" name="disclaimer-3">
            <a:extLst xmlns:a="http://schemas.openxmlformats.org/drawingml/2006/main">
              <a:ext uri="{FF2B5EF4-FFF2-40B4-BE49-F238E27FC236}">
                <a16:creationId xmlns:a16="http://schemas.microsoft.com/office/drawing/2014/main" id="{295C3614-B0E3-4375-8A28-CAB49BD69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6496050"/>
            <a:ext cx="895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050">
                <a:solidFill>
                  <a:srgbClr val="7A8590"/>
                </a:solidFill>
              </a:defRPr>
            </a:pPr>
            <a:r>
              <a:rPr sz="1050">
                <a:solidFill>
                  <a:srgbClr val="7A8590"/>
                </a:solidFill>
              </a:rPr>
              <a:t>AI-rendered visual reference based on supplied photographs • Not an engineering drawing</a:t>
            </a:r>
          </a:p>
        </p:txBody>
      </p:sp>
      <p:sp>
        <p:nvSpPr>
          <p:cNvPr id="11" name="page-3">
            <a:extLst xmlns:a="http://schemas.openxmlformats.org/drawingml/2006/main">
              <a:ext uri="{FF2B5EF4-FFF2-40B4-BE49-F238E27FC236}">
                <a16:creationId xmlns:a16="http://schemas.microsoft.com/office/drawing/2014/main" id="{EABA290E-75C9-45A7-85DE-D1BBA1D94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496050"/>
            <a:ext cx="933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5E7188"/>
                </a:solidFill>
              </a:defRPr>
            </a:pPr>
            <a:r>
              <a:rPr sz="1050" b="1">
                <a:solidFill>
                  <a:srgbClr val="5E7188"/>
                </a:solidFill>
              </a:rPr>
              <a:t>03 / 14</a:t>
            </a:r>
          </a:p>
        </p:txBody>
      </p:sp>
    </p:spTree>
    <p:extLst>
      <p:ext uri="{BB962C8B-B14F-4D97-AF65-F5344CB8AC3E}">
        <p14:creationId xmlns:p14="http://schemas.microsoft.com/office/powerpoint/2010/main" val="87133343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company-4">
            <a:extLst xmlns:a="http://schemas.openxmlformats.org/drawingml/2006/main">
              <a:ext uri="{FF2B5EF4-FFF2-40B4-BE49-F238E27FC236}">
                <a16:creationId xmlns:a16="http://schemas.microsoft.com/office/drawing/2014/main" id="{0102DF0C-EFB0-4141-8051-BCC6FCF10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200" b="1" spc="1">
                <a:solidFill>
                  <a:srgbClr val="1B3657"/>
                </a:solidFill>
              </a:defRPr>
            </a:pPr>
            <a:r>
              <a:rPr sz="1200" b="1" spc="1">
                <a:solidFill>
                  <a:srgbClr val="1B3657"/>
                </a:solidFill>
              </a:rPr>
              <a:t>ZHUYANG TECHNOLOGY CORPORATION</a:t>
            </a:r>
          </a:p>
        </p:txBody>
      </p:sp>
      <p:sp>
        <p:nvSpPr>
          <p:cNvPr id="2" name="category-4">
            <a:extLst xmlns:a="http://schemas.openxmlformats.org/drawingml/2006/main">
              <a:ext uri="{FF2B5EF4-FFF2-40B4-BE49-F238E27FC236}">
                <a16:creationId xmlns:a16="http://schemas.microsoft.com/office/drawing/2014/main" id="{EE7612F1-84C4-42E9-856C-73F744BE5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228600"/>
            <a:ext cx="455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200" b="1" spc="1">
                <a:solidFill>
                  <a:srgbClr val="5E7188"/>
                </a:solidFill>
              </a:defRPr>
            </a:pPr>
            <a:r>
              <a:rPr sz="1200" b="1" spc="1">
                <a:solidFill>
                  <a:srgbClr val="5E7188"/>
                </a:solidFill>
              </a:rPr>
              <a:t>NOSE LANDING GEAR</a:t>
            </a:r>
          </a:p>
        </p:txBody>
      </p:sp>
      <p:sp>
        <p:nvSpPr>
          <p:cNvPr id="3" name="image-frame-4">
            <a:extLst xmlns:a="http://schemas.openxmlformats.org/drawingml/2006/main">
              <a:ext uri="{FF2B5EF4-FFF2-40B4-BE49-F238E27FC236}">
                <a16:creationId xmlns:a16="http://schemas.microsoft.com/office/drawing/2014/main" id="{8613AB31-6A5A-413C-8D44-6EE3E15BD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476250"/>
            <a:ext cx="5219700" cy="4648200"/>
          </a:xfrm>
          <a:prstGeom xmlns:a="http://schemas.openxmlformats.org/drawingml/2006/main" prst="roundRect">
            <a:avLst>
              <a:gd name="adj" fmla="val 4508"/>
            </a:avLst>
          </a:prstGeom>
          <a:solidFill xmlns:a="http://schemas.openxmlformats.org/drawingml/2006/main">
            <a:srgbClr val="F4F6F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c310ea88fe4468"/>
          <a:stretch xmlns:a="http://schemas.openxmlformats.org/drawingml/2006/main"/>
        </p:blipFill>
        <p:spPr>
          <a:xfrm xmlns:a="http://schemas.openxmlformats.org/drawingml/2006/main">
            <a:off x="3848100" y="552450"/>
            <a:ext cx="4495800" cy="4495800"/>
          </a:xfrm>
          <a:prstGeom xmlns:a="http://schemas.openxmlformats.org/drawingml/2006/main" prst="roundRect">
            <a:avLst/>
          </a:prstGeom>
        </p:spPr>
      </p:pic>
      <p:sp>
        <p:nvSpPr>
          <p:cNvPr id="5" name="divider-4">
            <a:extLst xmlns:a="http://schemas.openxmlformats.org/drawingml/2006/main">
              <a:ext uri="{FF2B5EF4-FFF2-40B4-BE49-F238E27FC236}">
                <a16:creationId xmlns:a16="http://schemas.microsoft.com/office/drawing/2014/main" id="{C6FCDCBF-F893-43AD-8FDF-20D5AE5BE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95900"/>
            <a:ext cx="10820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label-accent-4">
            <a:extLst xmlns:a="http://schemas.openxmlformats.org/drawingml/2006/main">
              <a:ext uri="{FF2B5EF4-FFF2-40B4-BE49-F238E27FC236}">
                <a16:creationId xmlns:a16="http://schemas.microsoft.com/office/drawing/2014/main" id="{DC7BB900-124D-4802-858F-84BDBCD19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05450"/>
            <a:ext cx="66675" cy="914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8B5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part-number-4">
            <a:extLst xmlns:a="http://schemas.openxmlformats.org/drawingml/2006/main">
              <a:ext uri="{FF2B5EF4-FFF2-40B4-BE49-F238E27FC236}">
                <a16:creationId xmlns:a16="http://schemas.microsoft.com/office/drawing/2014/main" id="{E9C5479E-9CB5-468F-81A2-3DA10DACC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5429250"/>
            <a:ext cx="557212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3750" b="1">
                <a:solidFill>
                  <a:srgbClr val="17212B"/>
                </a:solidFill>
              </a:defRPr>
            </a:pPr>
            <a:r>
              <a:rPr sz="3750" b="1">
                <a:solidFill>
                  <a:srgbClr val="17212B"/>
                </a:solidFill>
              </a:rPr>
              <a:t>No. 4</a:t>
            </a:r>
          </a:p>
        </p:txBody>
      </p:sp>
      <p:sp>
        <p:nvSpPr>
          <p:cNvPr id="8" name="part-name-4">
            <a:extLst xmlns:a="http://schemas.openxmlformats.org/drawingml/2006/main">
              <a:ext uri="{FF2B5EF4-FFF2-40B4-BE49-F238E27FC236}">
                <a16:creationId xmlns:a16="http://schemas.microsoft.com/office/drawing/2014/main" id="{DCDA8343-CA65-4284-B343-2031BBB2D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5505450"/>
            <a:ext cx="4800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2400" b="1">
                <a:solidFill>
                  <a:srgbClr val="1B3657"/>
                </a:solidFill>
              </a:defRPr>
            </a:pPr>
            <a:r>
              <a:rPr sz="2400" b="1">
                <a:solidFill>
                  <a:srgbClr val="1B3657"/>
                </a:solidFill>
              </a:rPr>
              <a:t>Tube</a:t>
            </a:r>
          </a:p>
        </p:txBody>
      </p:sp>
      <p:sp>
        <p:nvSpPr>
          <p:cNvPr id="9" name="application-4">
            <a:extLst xmlns:a="http://schemas.openxmlformats.org/drawingml/2006/main">
              <a:ext uri="{FF2B5EF4-FFF2-40B4-BE49-F238E27FC236}">
                <a16:creationId xmlns:a16="http://schemas.microsoft.com/office/drawing/2014/main" id="{7CF7C170-7E48-4426-AD60-6B9B51965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962650"/>
            <a:ext cx="5314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650">
                <a:solidFill>
                  <a:srgbClr val="5E6975"/>
                </a:solidFill>
              </a:defRPr>
            </a:pPr>
            <a:r>
              <a:rPr sz="1650">
                <a:solidFill>
                  <a:srgbClr val="5E6975"/>
                </a:solidFill>
              </a:rPr>
              <a:t>F-16 Nose Landing Gear (9655)</a:t>
            </a:r>
          </a:p>
        </p:txBody>
      </p:sp>
      <p:sp>
        <p:nvSpPr>
          <p:cNvPr id="10" name="disclaimer-4">
            <a:extLst xmlns:a="http://schemas.openxmlformats.org/drawingml/2006/main">
              <a:ext uri="{FF2B5EF4-FFF2-40B4-BE49-F238E27FC236}">
                <a16:creationId xmlns:a16="http://schemas.microsoft.com/office/drawing/2014/main" id="{5181349D-6858-4226-9360-331FBD7F4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6496050"/>
            <a:ext cx="895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050">
                <a:solidFill>
                  <a:srgbClr val="7A8590"/>
                </a:solidFill>
              </a:defRPr>
            </a:pPr>
            <a:r>
              <a:rPr sz="1050">
                <a:solidFill>
                  <a:srgbClr val="7A8590"/>
                </a:solidFill>
              </a:rPr>
              <a:t>AI-rendered visual reference based on supplied photographs • Not an engineering drawing</a:t>
            </a:r>
          </a:p>
        </p:txBody>
      </p:sp>
      <p:sp>
        <p:nvSpPr>
          <p:cNvPr id="11" name="page-4">
            <a:extLst xmlns:a="http://schemas.openxmlformats.org/drawingml/2006/main">
              <a:ext uri="{FF2B5EF4-FFF2-40B4-BE49-F238E27FC236}">
                <a16:creationId xmlns:a16="http://schemas.microsoft.com/office/drawing/2014/main" id="{8252AD30-1FF6-4D98-984D-FC7A1CFCF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496050"/>
            <a:ext cx="933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5E7188"/>
                </a:solidFill>
              </a:defRPr>
            </a:pPr>
            <a:r>
              <a:rPr sz="1050" b="1">
                <a:solidFill>
                  <a:srgbClr val="5E7188"/>
                </a:solidFill>
              </a:rPr>
              <a:t>04 / 14</a:t>
            </a:r>
          </a:p>
        </p:txBody>
      </p:sp>
    </p:spTree>
    <p:extLst>
      <p:ext uri="{BB962C8B-B14F-4D97-AF65-F5344CB8AC3E}">
        <p14:creationId xmlns:p14="http://schemas.microsoft.com/office/powerpoint/2010/main" val="55779292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company-5">
            <a:extLst xmlns:a="http://schemas.openxmlformats.org/drawingml/2006/main">
              <a:ext uri="{FF2B5EF4-FFF2-40B4-BE49-F238E27FC236}">
                <a16:creationId xmlns:a16="http://schemas.microsoft.com/office/drawing/2014/main" id="{8682C1F4-21A3-4068-A730-B73EB8F98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200" b="1" spc="1">
                <a:solidFill>
                  <a:srgbClr val="1B3657"/>
                </a:solidFill>
              </a:defRPr>
            </a:pPr>
            <a:r>
              <a:rPr sz="1200" b="1" spc="1">
                <a:solidFill>
                  <a:srgbClr val="1B3657"/>
                </a:solidFill>
              </a:rPr>
              <a:t>ZHUYANG TECHNOLOGY CORPORATION</a:t>
            </a:r>
          </a:p>
        </p:txBody>
      </p:sp>
      <p:sp>
        <p:nvSpPr>
          <p:cNvPr id="2" name="category-5">
            <a:extLst xmlns:a="http://schemas.openxmlformats.org/drawingml/2006/main">
              <a:ext uri="{FF2B5EF4-FFF2-40B4-BE49-F238E27FC236}">
                <a16:creationId xmlns:a16="http://schemas.microsoft.com/office/drawing/2014/main" id="{3396F67B-2B20-4E09-8157-738C61E33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228600"/>
            <a:ext cx="455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200" b="1" spc="1">
                <a:solidFill>
                  <a:srgbClr val="5E7188"/>
                </a:solidFill>
              </a:defRPr>
            </a:pPr>
            <a:r>
              <a:rPr sz="1200" b="1" spc="1">
                <a:solidFill>
                  <a:srgbClr val="5E7188"/>
                </a:solidFill>
              </a:rPr>
              <a:t>NOSE LANDING GEAR</a:t>
            </a:r>
          </a:p>
        </p:txBody>
      </p:sp>
      <p:sp>
        <p:nvSpPr>
          <p:cNvPr id="3" name="image-frame-5">
            <a:extLst xmlns:a="http://schemas.openxmlformats.org/drawingml/2006/main">
              <a:ext uri="{FF2B5EF4-FFF2-40B4-BE49-F238E27FC236}">
                <a16:creationId xmlns:a16="http://schemas.microsoft.com/office/drawing/2014/main" id="{5E1C2FFA-5758-4423-80D2-802666B4B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476250"/>
            <a:ext cx="5219700" cy="4648200"/>
          </a:xfrm>
          <a:prstGeom xmlns:a="http://schemas.openxmlformats.org/drawingml/2006/main" prst="roundRect">
            <a:avLst>
              <a:gd name="adj" fmla="val 4508"/>
            </a:avLst>
          </a:prstGeom>
          <a:solidFill xmlns:a="http://schemas.openxmlformats.org/drawingml/2006/main">
            <a:srgbClr val="F4F6F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a7600c8aa9d4f3d"/>
          <a:stretch xmlns:a="http://schemas.openxmlformats.org/drawingml/2006/main"/>
        </p:blipFill>
        <p:spPr>
          <a:xfrm xmlns:a="http://schemas.openxmlformats.org/drawingml/2006/main">
            <a:off x="3848100" y="552450"/>
            <a:ext cx="4495800" cy="4495800"/>
          </a:xfrm>
          <a:prstGeom xmlns:a="http://schemas.openxmlformats.org/drawingml/2006/main" prst="roundRect">
            <a:avLst/>
          </a:prstGeom>
        </p:spPr>
      </p:pic>
      <p:sp>
        <p:nvSpPr>
          <p:cNvPr id="5" name="divider-5">
            <a:extLst xmlns:a="http://schemas.openxmlformats.org/drawingml/2006/main">
              <a:ext uri="{FF2B5EF4-FFF2-40B4-BE49-F238E27FC236}">
                <a16:creationId xmlns:a16="http://schemas.microsoft.com/office/drawing/2014/main" id="{13AE6D9A-BAE7-4289-BA8D-7A2258DAA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95900"/>
            <a:ext cx="10820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label-accent-5">
            <a:extLst xmlns:a="http://schemas.openxmlformats.org/drawingml/2006/main">
              <a:ext uri="{FF2B5EF4-FFF2-40B4-BE49-F238E27FC236}">
                <a16:creationId xmlns:a16="http://schemas.microsoft.com/office/drawing/2014/main" id="{69EA38CD-7492-4C7F-A3B8-8ECF26BEB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05450"/>
            <a:ext cx="66675" cy="914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8B5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part-number-5">
            <a:extLst xmlns:a="http://schemas.openxmlformats.org/drawingml/2006/main">
              <a:ext uri="{FF2B5EF4-FFF2-40B4-BE49-F238E27FC236}">
                <a16:creationId xmlns:a16="http://schemas.microsoft.com/office/drawing/2014/main" id="{DF9C594D-1805-47EE-B931-80F6FE6F7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5429250"/>
            <a:ext cx="557212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3750" b="1">
                <a:solidFill>
                  <a:srgbClr val="17212B"/>
                </a:solidFill>
              </a:defRPr>
            </a:pPr>
            <a:r>
              <a:rPr sz="3750" b="1">
                <a:solidFill>
                  <a:srgbClr val="17212B"/>
                </a:solidFill>
              </a:rPr>
              <a:t>No. 5</a:t>
            </a:r>
          </a:p>
        </p:txBody>
      </p:sp>
      <p:sp>
        <p:nvSpPr>
          <p:cNvPr id="8" name="part-name-5">
            <a:extLst xmlns:a="http://schemas.openxmlformats.org/drawingml/2006/main">
              <a:ext uri="{FF2B5EF4-FFF2-40B4-BE49-F238E27FC236}">
                <a16:creationId xmlns:a16="http://schemas.microsoft.com/office/drawing/2014/main" id="{C0F92C94-5DE3-4790-9B47-574CD6486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5505450"/>
            <a:ext cx="4800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2400" b="1">
                <a:solidFill>
                  <a:srgbClr val="1B3657"/>
                </a:solidFill>
              </a:defRPr>
            </a:pPr>
            <a:r>
              <a:rPr sz="2400" b="1">
                <a:solidFill>
                  <a:srgbClr val="1B3657"/>
                </a:solidFill>
              </a:rPr>
              <a:t>Lock Plate</a:t>
            </a:r>
          </a:p>
        </p:txBody>
      </p:sp>
      <p:sp>
        <p:nvSpPr>
          <p:cNvPr id="9" name="application-5">
            <a:extLst xmlns:a="http://schemas.openxmlformats.org/drawingml/2006/main">
              <a:ext uri="{FF2B5EF4-FFF2-40B4-BE49-F238E27FC236}">
                <a16:creationId xmlns:a16="http://schemas.microsoft.com/office/drawing/2014/main" id="{92CB8F42-9693-42CE-95F6-4B26C6FB4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962650"/>
            <a:ext cx="5314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650">
                <a:solidFill>
                  <a:srgbClr val="5E6975"/>
                </a:solidFill>
              </a:defRPr>
            </a:pPr>
            <a:r>
              <a:rPr sz="1650">
                <a:solidFill>
                  <a:srgbClr val="5E6975"/>
                </a:solidFill>
              </a:rPr>
              <a:t>F-16V Nose Landing Gear</a:t>
            </a:r>
          </a:p>
        </p:txBody>
      </p:sp>
      <p:sp>
        <p:nvSpPr>
          <p:cNvPr id="10" name="disclaimer-5">
            <a:extLst xmlns:a="http://schemas.openxmlformats.org/drawingml/2006/main">
              <a:ext uri="{FF2B5EF4-FFF2-40B4-BE49-F238E27FC236}">
                <a16:creationId xmlns:a16="http://schemas.microsoft.com/office/drawing/2014/main" id="{36E4ECED-BB06-46CA-BE8B-CFEE3563D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6496050"/>
            <a:ext cx="895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050">
                <a:solidFill>
                  <a:srgbClr val="7A8590"/>
                </a:solidFill>
              </a:defRPr>
            </a:pPr>
            <a:r>
              <a:rPr sz="1050">
                <a:solidFill>
                  <a:srgbClr val="7A8590"/>
                </a:solidFill>
              </a:rPr>
              <a:t>AI-rendered visual reference based on supplied photographs • Not an engineering drawing</a:t>
            </a:r>
          </a:p>
        </p:txBody>
      </p:sp>
      <p:sp>
        <p:nvSpPr>
          <p:cNvPr id="11" name="page-5">
            <a:extLst xmlns:a="http://schemas.openxmlformats.org/drawingml/2006/main">
              <a:ext uri="{FF2B5EF4-FFF2-40B4-BE49-F238E27FC236}">
                <a16:creationId xmlns:a16="http://schemas.microsoft.com/office/drawing/2014/main" id="{F69F2CCD-3014-40F4-B079-FE5634811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496050"/>
            <a:ext cx="933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5E7188"/>
                </a:solidFill>
              </a:defRPr>
            </a:pPr>
            <a:r>
              <a:rPr sz="1050" b="1">
                <a:solidFill>
                  <a:srgbClr val="5E7188"/>
                </a:solidFill>
              </a:rPr>
              <a:t>05 / 14</a:t>
            </a:r>
          </a:p>
        </p:txBody>
      </p:sp>
    </p:spTree>
    <p:extLst>
      <p:ext uri="{BB962C8B-B14F-4D97-AF65-F5344CB8AC3E}">
        <p14:creationId xmlns:p14="http://schemas.microsoft.com/office/powerpoint/2010/main" val="59835709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company-6">
            <a:extLst xmlns:a="http://schemas.openxmlformats.org/drawingml/2006/main">
              <a:ext uri="{FF2B5EF4-FFF2-40B4-BE49-F238E27FC236}">
                <a16:creationId xmlns:a16="http://schemas.microsoft.com/office/drawing/2014/main" id="{92C783F2-0FA4-4A27-BD44-9E24236BC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200" b="1" spc="1">
                <a:solidFill>
                  <a:srgbClr val="1B3657"/>
                </a:solidFill>
              </a:defRPr>
            </a:pPr>
            <a:r>
              <a:rPr sz="1200" b="1" spc="1">
                <a:solidFill>
                  <a:srgbClr val="1B3657"/>
                </a:solidFill>
              </a:rPr>
              <a:t>ZHUYANG TECHNOLOGY CORPORATION</a:t>
            </a:r>
          </a:p>
        </p:txBody>
      </p:sp>
      <p:sp>
        <p:nvSpPr>
          <p:cNvPr id="2" name="category-6">
            <a:extLst xmlns:a="http://schemas.openxmlformats.org/drawingml/2006/main">
              <a:ext uri="{FF2B5EF4-FFF2-40B4-BE49-F238E27FC236}">
                <a16:creationId xmlns:a16="http://schemas.microsoft.com/office/drawing/2014/main" id="{D33BB0F2-A680-4337-9985-932010A25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228600"/>
            <a:ext cx="455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200" b="1" spc="1">
                <a:solidFill>
                  <a:srgbClr val="5E7188"/>
                </a:solidFill>
              </a:defRPr>
            </a:pPr>
            <a:r>
              <a:rPr sz="1200" b="1" spc="1">
                <a:solidFill>
                  <a:srgbClr val="5E7188"/>
                </a:solidFill>
              </a:rPr>
              <a:t>NOSE LANDING GEAR</a:t>
            </a:r>
          </a:p>
        </p:txBody>
      </p:sp>
      <p:sp>
        <p:nvSpPr>
          <p:cNvPr id="3" name="image-frame-6">
            <a:extLst xmlns:a="http://schemas.openxmlformats.org/drawingml/2006/main">
              <a:ext uri="{FF2B5EF4-FFF2-40B4-BE49-F238E27FC236}">
                <a16:creationId xmlns:a16="http://schemas.microsoft.com/office/drawing/2014/main" id="{BD330F5F-0F3E-4D04-BBEA-3572B774A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476250"/>
            <a:ext cx="5219700" cy="4648200"/>
          </a:xfrm>
          <a:prstGeom xmlns:a="http://schemas.openxmlformats.org/drawingml/2006/main" prst="roundRect">
            <a:avLst>
              <a:gd name="adj" fmla="val 4508"/>
            </a:avLst>
          </a:prstGeom>
          <a:solidFill xmlns:a="http://schemas.openxmlformats.org/drawingml/2006/main">
            <a:srgbClr val="F4F6F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c4a20fa40174020"/>
          <a:stretch xmlns:a="http://schemas.openxmlformats.org/drawingml/2006/main"/>
        </p:blipFill>
        <p:spPr>
          <a:xfrm xmlns:a="http://schemas.openxmlformats.org/drawingml/2006/main">
            <a:off x="3848100" y="552450"/>
            <a:ext cx="4495800" cy="4495800"/>
          </a:xfrm>
          <a:prstGeom xmlns:a="http://schemas.openxmlformats.org/drawingml/2006/main" prst="roundRect">
            <a:avLst/>
          </a:prstGeom>
        </p:spPr>
      </p:pic>
      <p:sp>
        <p:nvSpPr>
          <p:cNvPr id="5" name="divider-6">
            <a:extLst xmlns:a="http://schemas.openxmlformats.org/drawingml/2006/main">
              <a:ext uri="{FF2B5EF4-FFF2-40B4-BE49-F238E27FC236}">
                <a16:creationId xmlns:a16="http://schemas.microsoft.com/office/drawing/2014/main" id="{6F8121A1-9B4E-45AD-87C0-1ED34046B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95900"/>
            <a:ext cx="10820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label-accent-6">
            <a:extLst xmlns:a="http://schemas.openxmlformats.org/drawingml/2006/main">
              <a:ext uri="{FF2B5EF4-FFF2-40B4-BE49-F238E27FC236}">
                <a16:creationId xmlns:a16="http://schemas.microsoft.com/office/drawing/2014/main" id="{93E019B4-4436-45CE-9613-73C1A12EF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05450"/>
            <a:ext cx="66675" cy="914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8B5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part-number-6">
            <a:extLst xmlns:a="http://schemas.openxmlformats.org/drawingml/2006/main">
              <a:ext uri="{FF2B5EF4-FFF2-40B4-BE49-F238E27FC236}">
                <a16:creationId xmlns:a16="http://schemas.microsoft.com/office/drawing/2014/main" id="{05976836-AC0B-4B22-A46B-DE61BA8F4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5429250"/>
            <a:ext cx="557212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3750" b="1">
                <a:solidFill>
                  <a:srgbClr val="17212B"/>
                </a:solidFill>
              </a:defRPr>
            </a:pPr>
            <a:r>
              <a:rPr sz="3750" b="1">
                <a:solidFill>
                  <a:srgbClr val="17212B"/>
                </a:solidFill>
              </a:rPr>
              <a:t>No. 6</a:t>
            </a:r>
          </a:p>
        </p:txBody>
      </p:sp>
      <p:sp>
        <p:nvSpPr>
          <p:cNvPr id="8" name="part-name-6">
            <a:extLst xmlns:a="http://schemas.openxmlformats.org/drawingml/2006/main">
              <a:ext uri="{FF2B5EF4-FFF2-40B4-BE49-F238E27FC236}">
                <a16:creationId xmlns:a16="http://schemas.microsoft.com/office/drawing/2014/main" id="{B738A8AF-FCE0-425B-83B6-8A08879F3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5505450"/>
            <a:ext cx="4800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2400" b="1">
                <a:solidFill>
                  <a:srgbClr val="1B3657"/>
                </a:solidFill>
              </a:defRPr>
            </a:pPr>
            <a:r>
              <a:rPr sz="2400" b="1">
                <a:solidFill>
                  <a:srgbClr val="1B3657"/>
                </a:solidFill>
              </a:rPr>
              <a:t>Nut</a:t>
            </a:r>
          </a:p>
        </p:txBody>
      </p:sp>
      <p:sp>
        <p:nvSpPr>
          <p:cNvPr id="9" name="application-6">
            <a:extLst xmlns:a="http://schemas.openxmlformats.org/drawingml/2006/main">
              <a:ext uri="{FF2B5EF4-FFF2-40B4-BE49-F238E27FC236}">
                <a16:creationId xmlns:a16="http://schemas.microsoft.com/office/drawing/2014/main" id="{19C2B164-3D88-466B-B7E5-2EEC6AD36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962650"/>
            <a:ext cx="5314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650">
                <a:solidFill>
                  <a:srgbClr val="5E6975"/>
                </a:solidFill>
              </a:defRPr>
            </a:pPr>
            <a:r>
              <a:rPr sz="1650">
                <a:solidFill>
                  <a:srgbClr val="5E6975"/>
                </a:solidFill>
              </a:rPr>
              <a:t>F-16 Nose Landing Gear (9655)</a:t>
            </a:r>
          </a:p>
        </p:txBody>
      </p:sp>
      <p:sp>
        <p:nvSpPr>
          <p:cNvPr id="10" name="disclaimer-6">
            <a:extLst xmlns:a="http://schemas.openxmlformats.org/drawingml/2006/main">
              <a:ext uri="{FF2B5EF4-FFF2-40B4-BE49-F238E27FC236}">
                <a16:creationId xmlns:a16="http://schemas.microsoft.com/office/drawing/2014/main" id="{117DC890-EB06-40CA-9E32-D1BB15D7E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6496050"/>
            <a:ext cx="895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050">
                <a:solidFill>
                  <a:srgbClr val="7A8590"/>
                </a:solidFill>
              </a:defRPr>
            </a:pPr>
            <a:r>
              <a:rPr sz="1050">
                <a:solidFill>
                  <a:srgbClr val="7A8590"/>
                </a:solidFill>
              </a:rPr>
              <a:t>AI-rendered visual reference based on supplied photographs • Not an engineering drawing</a:t>
            </a:r>
          </a:p>
        </p:txBody>
      </p:sp>
      <p:sp>
        <p:nvSpPr>
          <p:cNvPr id="11" name="page-6">
            <a:extLst xmlns:a="http://schemas.openxmlformats.org/drawingml/2006/main">
              <a:ext uri="{FF2B5EF4-FFF2-40B4-BE49-F238E27FC236}">
                <a16:creationId xmlns:a16="http://schemas.microsoft.com/office/drawing/2014/main" id="{78084BBC-781A-42A1-9741-B3BF0C8D4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496050"/>
            <a:ext cx="933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5E7188"/>
                </a:solidFill>
              </a:defRPr>
            </a:pPr>
            <a:r>
              <a:rPr sz="1050" b="1">
                <a:solidFill>
                  <a:srgbClr val="5E7188"/>
                </a:solidFill>
              </a:rPr>
              <a:t>06 / 14</a:t>
            </a:r>
          </a:p>
        </p:txBody>
      </p:sp>
    </p:spTree>
    <p:extLst>
      <p:ext uri="{BB962C8B-B14F-4D97-AF65-F5344CB8AC3E}">
        <p14:creationId xmlns:p14="http://schemas.microsoft.com/office/powerpoint/2010/main" val="105909337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company-7">
            <a:extLst xmlns:a="http://schemas.openxmlformats.org/drawingml/2006/main">
              <a:ext uri="{FF2B5EF4-FFF2-40B4-BE49-F238E27FC236}">
                <a16:creationId xmlns:a16="http://schemas.microsoft.com/office/drawing/2014/main" id="{D892DBA8-0E33-4A76-A636-E20CF4139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200" b="1" spc="1">
                <a:solidFill>
                  <a:srgbClr val="1B3657"/>
                </a:solidFill>
              </a:defRPr>
            </a:pPr>
            <a:r>
              <a:rPr sz="1200" b="1" spc="1">
                <a:solidFill>
                  <a:srgbClr val="1B3657"/>
                </a:solidFill>
              </a:rPr>
              <a:t>ZHUYANG TECHNOLOGY CORPORATION</a:t>
            </a:r>
          </a:p>
        </p:txBody>
      </p:sp>
      <p:sp>
        <p:nvSpPr>
          <p:cNvPr id="2" name="category-7">
            <a:extLst xmlns:a="http://schemas.openxmlformats.org/drawingml/2006/main">
              <a:ext uri="{FF2B5EF4-FFF2-40B4-BE49-F238E27FC236}">
                <a16:creationId xmlns:a16="http://schemas.microsoft.com/office/drawing/2014/main" id="{0AB10DD4-978F-4D65-A562-3A744A897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228600"/>
            <a:ext cx="455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200" b="1" spc="1">
                <a:solidFill>
                  <a:srgbClr val="5E7188"/>
                </a:solidFill>
              </a:defRPr>
            </a:pPr>
            <a:r>
              <a:rPr sz="1200" b="1" spc="1">
                <a:solidFill>
                  <a:srgbClr val="5E7188"/>
                </a:solidFill>
              </a:rPr>
              <a:t>NOSE LANDING GEAR</a:t>
            </a:r>
          </a:p>
        </p:txBody>
      </p:sp>
      <p:sp>
        <p:nvSpPr>
          <p:cNvPr id="3" name="image-frame-7">
            <a:extLst xmlns:a="http://schemas.openxmlformats.org/drawingml/2006/main">
              <a:ext uri="{FF2B5EF4-FFF2-40B4-BE49-F238E27FC236}">
                <a16:creationId xmlns:a16="http://schemas.microsoft.com/office/drawing/2014/main" id="{5720639A-9B49-4209-94C9-FF97AAFB1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476250"/>
            <a:ext cx="5219700" cy="4648200"/>
          </a:xfrm>
          <a:prstGeom xmlns:a="http://schemas.openxmlformats.org/drawingml/2006/main" prst="roundRect">
            <a:avLst>
              <a:gd name="adj" fmla="val 4508"/>
            </a:avLst>
          </a:prstGeom>
          <a:solidFill xmlns:a="http://schemas.openxmlformats.org/drawingml/2006/main">
            <a:srgbClr val="F4F6F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c101b60328b477a"/>
          <a:stretch xmlns:a="http://schemas.openxmlformats.org/drawingml/2006/main"/>
        </p:blipFill>
        <p:spPr>
          <a:xfrm xmlns:a="http://schemas.openxmlformats.org/drawingml/2006/main">
            <a:off x="3848100" y="552450"/>
            <a:ext cx="4495800" cy="4495800"/>
          </a:xfrm>
          <a:prstGeom xmlns:a="http://schemas.openxmlformats.org/drawingml/2006/main" prst="roundRect">
            <a:avLst/>
          </a:prstGeom>
        </p:spPr>
      </p:pic>
      <p:sp>
        <p:nvSpPr>
          <p:cNvPr id="5" name="divider-7">
            <a:extLst xmlns:a="http://schemas.openxmlformats.org/drawingml/2006/main">
              <a:ext uri="{FF2B5EF4-FFF2-40B4-BE49-F238E27FC236}">
                <a16:creationId xmlns:a16="http://schemas.microsoft.com/office/drawing/2014/main" id="{D2792291-ECF1-4879-8121-51DB722E7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95900"/>
            <a:ext cx="10820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label-accent-7">
            <a:extLst xmlns:a="http://schemas.openxmlformats.org/drawingml/2006/main">
              <a:ext uri="{FF2B5EF4-FFF2-40B4-BE49-F238E27FC236}">
                <a16:creationId xmlns:a16="http://schemas.microsoft.com/office/drawing/2014/main" id="{3BC4B50F-B1AC-465A-9AF6-51A58D389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05450"/>
            <a:ext cx="66675" cy="914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8B5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part-number-7">
            <a:extLst xmlns:a="http://schemas.openxmlformats.org/drawingml/2006/main">
              <a:ext uri="{FF2B5EF4-FFF2-40B4-BE49-F238E27FC236}">
                <a16:creationId xmlns:a16="http://schemas.microsoft.com/office/drawing/2014/main" id="{275A5CB1-8ACA-4202-88B7-A23A9BF25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5429250"/>
            <a:ext cx="557212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3750" b="1">
                <a:solidFill>
                  <a:srgbClr val="17212B"/>
                </a:solidFill>
              </a:defRPr>
            </a:pPr>
            <a:r>
              <a:rPr sz="3750" b="1">
                <a:solidFill>
                  <a:srgbClr val="17212B"/>
                </a:solidFill>
              </a:rPr>
              <a:t>No. 7</a:t>
            </a:r>
          </a:p>
        </p:txBody>
      </p:sp>
      <p:sp>
        <p:nvSpPr>
          <p:cNvPr id="8" name="part-name-7">
            <a:extLst xmlns:a="http://schemas.openxmlformats.org/drawingml/2006/main">
              <a:ext uri="{FF2B5EF4-FFF2-40B4-BE49-F238E27FC236}">
                <a16:creationId xmlns:a16="http://schemas.microsoft.com/office/drawing/2014/main" id="{BD2BED8B-EABD-4A00-9662-D478FA381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5505450"/>
            <a:ext cx="4800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2400" b="1">
                <a:solidFill>
                  <a:srgbClr val="1B3657"/>
                </a:solidFill>
              </a:defRPr>
            </a:pPr>
            <a:r>
              <a:rPr sz="2400" b="1">
                <a:solidFill>
                  <a:srgbClr val="1B3657"/>
                </a:solidFill>
              </a:rPr>
              <a:t>Roller-Shaft Cover</a:t>
            </a:r>
          </a:p>
        </p:txBody>
      </p:sp>
      <p:sp>
        <p:nvSpPr>
          <p:cNvPr id="9" name="application-7">
            <a:extLst xmlns:a="http://schemas.openxmlformats.org/drawingml/2006/main">
              <a:ext uri="{FF2B5EF4-FFF2-40B4-BE49-F238E27FC236}">
                <a16:creationId xmlns:a16="http://schemas.microsoft.com/office/drawing/2014/main" id="{5FE79DC9-AD3A-484C-B27A-1955E0745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962650"/>
            <a:ext cx="5314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650">
                <a:solidFill>
                  <a:srgbClr val="5E6975"/>
                </a:solidFill>
              </a:defRPr>
            </a:pPr>
            <a:r>
              <a:rPr sz="1650">
                <a:solidFill>
                  <a:srgbClr val="5E6975"/>
                </a:solidFill>
              </a:rPr>
              <a:t>F-16 Nose Landing Gear Brake (9655)</a:t>
            </a:r>
          </a:p>
        </p:txBody>
      </p:sp>
      <p:sp>
        <p:nvSpPr>
          <p:cNvPr id="10" name="disclaimer-7">
            <a:extLst xmlns:a="http://schemas.openxmlformats.org/drawingml/2006/main">
              <a:ext uri="{FF2B5EF4-FFF2-40B4-BE49-F238E27FC236}">
                <a16:creationId xmlns:a16="http://schemas.microsoft.com/office/drawing/2014/main" id="{FC5261B7-D4F2-4EA3-A7A4-324519970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6496050"/>
            <a:ext cx="895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050">
                <a:solidFill>
                  <a:srgbClr val="7A8590"/>
                </a:solidFill>
              </a:defRPr>
            </a:pPr>
            <a:r>
              <a:rPr sz="1050">
                <a:solidFill>
                  <a:srgbClr val="7A8590"/>
                </a:solidFill>
              </a:rPr>
              <a:t>AI-rendered visual reference based on supplied photographs • Not an engineering drawing</a:t>
            </a:r>
          </a:p>
        </p:txBody>
      </p:sp>
      <p:sp>
        <p:nvSpPr>
          <p:cNvPr id="11" name="page-7">
            <a:extLst xmlns:a="http://schemas.openxmlformats.org/drawingml/2006/main">
              <a:ext uri="{FF2B5EF4-FFF2-40B4-BE49-F238E27FC236}">
                <a16:creationId xmlns:a16="http://schemas.microsoft.com/office/drawing/2014/main" id="{22F7048C-9221-4875-93F1-119FCA393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496050"/>
            <a:ext cx="933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5E7188"/>
                </a:solidFill>
              </a:defRPr>
            </a:pPr>
            <a:r>
              <a:rPr sz="1050" b="1">
                <a:solidFill>
                  <a:srgbClr val="5E7188"/>
                </a:solidFill>
              </a:rPr>
              <a:t>07 / 14</a:t>
            </a:r>
          </a:p>
        </p:txBody>
      </p:sp>
    </p:spTree>
    <p:extLst>
      <p:ext uri="{BB962C8B-B14F-4D97-AF65-F5344CB8AC3E}">
        <p14:creationId xmlns:p14="http://schemas.microsoft.com/office/powerpoint/2010/main" val="159773274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company-8">
            <a:extLst xmlns:a="http://schemas.openxmlformats.org/drawingml/2006/main">
              <a:ext uri="{FF2B5EF4-FFF2-40B4-BE49-F238E27FC236}">
                <a16:creationId xmlns:a16="http://schemas.microsoft.com/office/drawing/2014/main" id="{CCC137F4-1D8C-4B13-A679-9F8337565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200" b="1" spc="1">
                <a:solidFill>
                  <a:srgbClr val="1B3657"/>
                </a:solidFill>
              </a:defRPr>
            </a:pPr>
            <a:r>
              <a:rPr sz="1200" b="1" spc="1">
                <a:solidFill>
                  <a:srgbClr val="1B3657"/>
                </a:solidFill>
              </a:rPr>
              <a:t>ZHUYANG TECHNOLOGY CORPORATION</a:t>
            </a:r>
          </a:p>
        </p:txBody>
      </p:sp>
      <p:sp>
        <p:nvSpPr>
          <p:cNvPr id="2" name="category-8">
            <a:extLst xmlns:a="http://schemas.openxmlformats.org/drawingml/2006/main">
              <a:ext uri="{FF2B5EF4-FFF2-40B4-BE49-F238E27FC236}">
                <a16:creationId xmlns:a16="http://schemas.microsoft.com/office/drawing/2014/main" id="{4834EEBA-3F72-40E1-9443-518544F54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228600"/>
            <a:ext cx="455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200" b="1" spc="1">
                <a:solidFill>
                  <a:srgbClr val="5E7188"/>
                </a:solidFill>
              </a:defRPr>
            </a:pPr>
            <a:r>
              <a:rPr sz="1200" b="1" spc="1">
                <a:solidFill>
                  <a:srgbClr val="5E7188"/>
                </a:solidFill>
              </a:rPr>
              <a:t>NOSE LANDING GEAR</a:t>
            </a:r>
          </a:p>
        </p:txBody>
      </p:sp>
      <p:sp>
        <p:nvSpPr>
          <p:cNvPr id="3" name="image-frame-8">
            <a:extLst xmlns:a="http://schemas.openxmlformats.org/drawingml/2006/main">
              <a:ext uri="{FF2B5EF4-FFF2-40B4-BE49-F238E27FC236}">
                <a16:creationId xmlns:a16="http://schemas.microsoft.com/office/drawing/2014/main" id="{97118E1E-B251-4320-8E53-BB1512E59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476250"/>
            <a:ext cx="5219700" cy="4648200"/>
          </a:xfrm>
          <a:prstGeom xmlns:a="http://schemas.openxmlformats.org/drawingml/2006/main" prst="roundRect">
            <a:avLst>
              <a:gd name="adj" fmla="val 4508"/>
            </a:avLst>
          </a:prstGeom>
          <a:solidFill xmlns:a="http://schemas.openxmlformats.org/drawingml/2006/main">
            <a:srgbClr val="F4F6F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2ce157e2ac24316"/>
          <a:stretch xmlns:a="http://schemas.openxmlformats.org/drawingml/2006/main"/>
        </p:blipFill>
        <p:spPr>
          <a:xfrm xmlns:a="http://schemas.openxmlformats.org/drawingml/2006/main">
            <a:off x="3848100" y="552450"/>
            <a:ext cx="4495800" cy="4495800"/>
          </a:xfrm>
          <a:prstGeom xmlns:a="http://schemas.openxmlformats.org/drawingml/2006/main" prst="roundRect">
            <a:avLst/>
          </a:prstGeom>
        </p:spPr>
      </p:pic>
      <p:sp>
        <p:nvSpPr>
          <p:cNvPr id="5" name="divider-8">
            <a:extLst xmlns:a="http://schemas.openxmlformats.org/drawingml/2006/main">
              <a:ext uri="{FF2B5EF4-FFF2-40B4-BE49-F238E27FC236}">
                <a16:creationId xmlns:a16="http://schemas.microsoft.com/office/drawing/2014/main" id="{9BBF46D8-DE80-42D9-877C-F64AA3F93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95900"/>
            <a:ext cx="10820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label-accent-8">
            <a:extLst xmlns:a="http://schemas.openxmlformats.org/drawingml/2006/main">
              <a:ext uri="{FF2B5EF4-FFF2-40B4-BE49-F238E27FC236}">
                <a16:creationId xmlns:a16="http://schemas.microsoft.com/office/drawing/2014/main" id="{31E9C7D6-C728-4238-AB8C-DE376C68E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05450"/>
            <a:ext cx="66675" cy="914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8B5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part-number-8">
            <a:extLst xmlns:a="http://schemas.openxmlformats.org/drawingml/2006/main">
              <a:ext uri="{FF2B5EF4-FFF2-40B4-BE49-F238E27FC236}">
                <a16:creationId xmlns:a16="http://schemas.microsoft.com/office/drawing/2014/main" id="{83AE7B93-9148-4A85-BEA4-A4B604B6B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5429250"/>
            <a:ext cx="557212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3750" b="1">
                <a:solidFill>
                  <a:srgbClr val="17212B"/>
                </a:solidFill>
              </a:defRPr>
            </a:pPr>
            <a:r>
              <a:rPr sz="3750" b="1">
                <a:solidFill>
                  <a:srgbClr val="17212B"/>
                </a:solidFill>
              </a:rPr>
              <a:t>No. 8</a:t>
            </a:r>
          </a:p>
        </p:txBody>
      </p:sp>
      <p:sp>
        <p:nvSpPr>
          <p:cNvPr id="8" name="part-name-8">
            <a:extLst xmlns:a="http://schemas.openxmlformats.org/drawingml/2006/main">
              <a:ext uri="{FF2B5EF4-FFF2-40B4-BE49-F238E27FC236}">
                <a16:creationId xmlns:a16="http://schemas.microsoft.com/office/drawing/2014/main" id="{32154113-4305-4A79-A160-70967B426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5505450"/>
            <a:ext cx="4800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2400" b="1">
                <a:solidFill>
                  <a:srgbClr val="1B3657"/>
                </a:solidFill>
              </a:defRPr>
            </a:pPr>
            <a:r>
              <a:rPr sz="2400" b="1">
                <a:solidFill>
                  <a:srgbClr val="1B3657"/>
                </a:solidFill>
              </a:rPr>
              <a:t>Spring</a:t>
            </a:r>
          </a:p>
        </p:txBody>
      </p:sp>
      <p:sp>
        <p:nvSpPr>
          <p:cNvPr id="9" name="application-8">
            <a:extLst xmlns:a="http://schemas.openxmlformats.org/drawingml/2006/main">
              <a:ext uri="{FF2B5EF4-FFF2-40B4-BE49-F238E27FC236}">
                <a16:creationId xmlns:a16="http://schemas.microsoft.com/office/drawing/2014/main" id="{9C608C38-81B4-47E4-88AC-4D31BBE25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962650"/>
            <a:ext cx="5314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650">
                <a:solidFill>
                  <a:srgbClr val="5E6975"/>
                </a:solidFill>
              </a:defRPr>
            </a:pPr>
            <a:r>
              <a:rPr sz="1650">
                <a:solidFill>
                  <a:srgbClr val="5E6975"/>
                </a:solidFill>
              </a:rPr>
              <a:t>F-16 Nose Landing Gear (9655)</a:t>
            </a:r>
          </a:p>
        </p:txBody>
      </p:sp>
      <p:sp>
        <p:nvSpPr>
          <p:cNvPr id="10" name="disclaimer-8">
            <a:extLst xmlns:a="http://schemas.openxmlformats.org/drawingml/2006/main">
              <a:ext uri="{FF2B5EF4-FFF2-40B4-BE49-F238E27FC236}">
                <a16:creationId xmlns:a16="http://schemas.microsoft.com/office/drawing/2014/main" id="{6CB5F667-11D7-474B-9DCB-4181A1046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6496050"/>
            <a:ext cx="895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050">
                <a:solidFill>
                  <a:srgbClr val="7A8590"/>
                </a:solidFill>
              </a:defRPr>
            </a:pPr>
            <a:r>
              <a:rPr sz="1050">
                <a:solidFill>
                  <a:srgbClr val="7A8590"/>
                </a:solidFill>
              </a:rPr>
              <a:t>AI-rendered visual reference based on supplied photographs • Not an engineering drawing</a:t>
            </a:r>
          </a:p>
        </p:txBody>
      </p:sp>
      <p:sp>
        <p:nvSpPr>
          <p:cNvPr id="11" name="page-8">
            <a:extLst xmlns:a="http://schemas.openxmlformats.org/drawingml/2006/main">
              <a:ext uri="{FF2B5EF4-FFF2-40B4-BE49-F238E27FC236}">
                <a16:creationId xmlns:a16="http://schemas.microsoft.com/office/drawing/2014/main" id="{1BBDC52A-CB54-4FFA-928C-122959449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496050"/>
            <a:ext cx="933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5E7188"/>
                </a:solidFill>
              </a:defRPr>
            </a:pPr>
            <a:r>
              <a:rPr sz="1050" b="1">
                <a:solidFill>
                  <a:srgbClr val="5E7188"/>
                </a:solidFill>
              </a:rPr>
              <a:t>08 / 14</a:t>
            </a:r>
          </a:p>
        </p:txBody>
      </p:sp>
    </p:spTree>
    <p:extLst>
      <p:ext uri="{BB962C8B-B14F-4D97-AF65-F5344CB8AC3E}">
        <p14:creationId xmlns:p14="http://schemas.microsoft.com/office/powerpoint/2010/main" val="68832808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company-9">
            <a:extLst xmlns:a="http://schemas.openxmlformats.org/drawingml/2006/main">
              <a:ext uri="{FF2B5EF4-FFF2-40B4-BE49-F238E27FC236}">
                <a16:creationId xmlns:a16="http://schemas.microsoft.com/office/drawing/2014/main" id="{63A9B96D-8F1B-48D4-8D54-DA1EEC5C6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200" b="1" spc="1">
                <a:solidFill>
                  <a:srgbClr val="1B3657"/>
                </a:solidFill>
              </a:defRPr>
            </a:pPr>
            <a:r>
              <a:rPr sz="1200" b="1" spc="1">
                <a:solidFill>
                  <a:srgbClr val="1B3657"/>
                </a:solidFill>
              </a:rPr>
              <a:t>ZHUYANG TECHNOLOGY CORPORATION</a:t>
            </a:r>
          </a:p>
        </p:txBody>
      </p:sp>
      <p:sp>
        <p:nvSpPr>
          <p:cNvPr id="2" name="category-9">
            <a:extLst xmlns:a="http://schemas.openxmlformats.org/drawingml/2006/main">
              <a:ext uri="{FF2B5EF4-FFF2-40B4-BE49-F238E27FC236}">
                <a16:creationId xmlns:a16="http://schemas.microsoft.com/office/drawing/2014/main" id="{C619F107-61C2-4C65-A1E2-5D75BBCD5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228600"/>
            <a:ext cx="455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200" b="1" spc="1">
                <a:solidFill>
                  <a:srgbClr val="5E7188"/>
                </a:solidFill>
              </a:defRPr>
            </a:pPr>
            <a:r>
              <a:rPr sz="1200" b="1" spc="1">
                <a:solidFill>
                  <a:srgbClr val="5E7188"/>
                </a:solidFill>
              </a:rPr>
              <a:t>NOSE LANDING GEAR</a:t>
            </a:r>
          </a:p>
        </p:txBody>
      </p:sp>
      <p:sp>
        <p:nvSpPr>
          <p:cNvPr id="3" name="image-frame-9">
            <a:extLst xmlns:a="http://schemas.openxmlformats.org/drawingml/2006/main">
              <a:ext uri="{FF2B5EF4-FFF2-40B4-BE49-F238E27FC236}">
                <a16:creationId xmlns:a16="http://schemas.microsoft.com/office/drawing/2014/main" id="{888CE511-BFF4-45A9-9BEF-982E2134A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476250"/>
            <a:ext cx="5219700" cy="4648200"/>
          </a:xfrm>
          <a:prstGeom xmlns:a="http://schemas.openxmlformats.org/drawingml/2006/main" prst="roundRect">
            <a:avLst>
              <a:gd name="adj" fmla="val 4508"/>
            </a:avLst>
          </a:prstGeom>
          <a:solidFill xmlns:a="http://schemas.openxmlformats.org/drawingml/2006/main">
            <a:srgbClr val="F4F6F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27a327bfdb46df"/>
          <a:stretch xmlns:a="http://schemas.openxmlformats.org/drawingml/2006/main"/>
        </p:blipFill>
        <p:spPr>
          <a:xfrm xmlns:a="http://schemas.openxmlformats.org/drawingml/2006/main">
            <a:off x="3848100" y="552450"/>
            <a:ext cx="4495800" cy="4495800"/>
          </a:xfrm>
          <a:prstGeom xmlns:a="http://schemas.openxmlformats.org/drawingml/2006/main" prst="roundRect">
            <a:avLst/>
          </a:prstGeom>
        </p:spPr>
      </p:pic>
      <p:sp>
        <p:nvSpPr>
          <p:cNvPr id="5" name="divider-9">
            <a:extLst xmlns:a="http://schemas.openxmlformats.org/drawingml/2006/main">
              <a:ext uri="{FF2B5EF4-FFF2-40B4-BE49-F238E27FC236}">
                <a16:creationId xmlns:a16="http://schemas.microsoft.com/office/drawing/2014/main" id="{A6509685-83C0-4B20-BE32-FF65725DA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95900"/>
            <a:ext cx="10820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label-accent-9">
            <a:extLst xmlns:a="http://schemas.openxmlformats.org/drawingml/2006/main">
              <a:ext uri="{FF2B5EF4-FFF2-40B4-BE49-F238E27FC236}">
                <a16:creationId xmlns:a16="http://schemas.microsoft.com/office/drawing/2014/main" id="{CDC6E8DA-CA6C-4130-B30A-17C11EF03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05450"/>
            <a:ext cx="66675" cy="914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8B5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part-number-9">
            <a:extLst xmlns:a="http://schemas.openxmlformats.org/drawingml/2006/main">
              <a:ext uri="{FF2B5EF4-FFF2-40B4-BE49-F238E27FC236}">
                <a16:creationId xmlns:a16="http://schemas.microsoft.com/office/drawing/2014/main" id="{3DB7E5DC-E2CD-4CB2-9872-3E7F71F52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5429250"/>
            <a:ext cx="557212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3750" b="1">
                <a:solidFill>
                  <a:srgbClr val="17212B"/>
                </a:solidFill>
              </a:defRPr>
            </a:pPr>
            <a:r>
              <a:rPr sz="3750" b="1">
                <a:solidFill>
                  <a:srgbClr val="17212B"/>
                </a:solidFill>
              </a:rPr>
              <a:t>No. 9</a:t>
            </a:r>
          </a:p>
        </p:txBody>
      </p:sp>
      <p:sp>
        <p:nvSpPr>
          <p:cNvPr id="8" name="part-name-9">
            <a:extLst xmlns:a="http://schemas.openxmlformats.org/drawingml/2006/main">
              <a:ext uri="{FF2B5EF4-FFF2-40B4-BE49-F238E27FC236}">
                <a16:creationId xmlns:a16="http://schemas.microsoft.com/office/drawing/2014/main" id="{63636219-5116-47C0-A47B-87CCB3923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5505450"/>
            <a:ext cx="4800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2400" b="1">
                <a:solidFill>
                  <a:srgbClr val="1B3657"/>
                </a:solidFill>
              </a:defRPr>
            </a:pPr>
            <a:r>
              <a:rPr sz="2400" b="1">
                <a:solidFill>
                  <a:srgbClr val="1B3657"/>
                </a:solidFill>
              </a:rPr>
              <a:t>Stop Head</a:t>
            </a:r>
          </a:p>
        </p:txBody>
      </p:sp>
      <p:sp>
        <p:nvSpPr>
          <p:cNvPr id="9" name="application-9">
            <a:extLst xmlns:a="http://schemas.openxmlformats.org/drawingml/2006/main">
              <a:ext uri="{FF2B5EF4-FFF2-40B4-BE49-F238E27FC236}">
                <a16:creationId xmlns:a16="http://schemas.microsoft.com/office/drawing/2014/main" id="{B5BF6770-154B-4AE3-8C00-1E1E04A99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962650"/>
            <a:ext cx="5314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650">
                <a:solidFill>
                  <a:srgbClr val="5E6975"/>
                </a:solidFill>
              </a:defRPr>
            </a:pPr>
            <a:r>
              <a:rPr sz="1650">
                <a:solidFill>
                  <a:srgbClr val="5E6975"/>
                </a:solidFill>
              </a:rPr>
              <a:t>F-16 Nose Landing Gear (9655)</a:t>
            </a:r>
          </a:p>
        </p:txBody>
      </p:sp>
      <p:sp>
        <p:nvSpPr>
          <p:cNvPr id="10" name="disclaimer-9">
            <a:extLst xmlns:a="http://schemas.openxmlformats.org/drawingml/2006/main">
              <a:ext uri="{FF2B5EF4-FFF2-40B4-BE49-F238E27FC236}">
                <a16:creationId xmlns:a16="http://schemas.microsoft.com/office/drawing/2014/main" id="{47F63122-AFCB-47F5-9E6E-B35A51EDE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6496050"/>
            <a:ext cx="895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050">
                <a:solidFill>
                  <a:srgbClr val="7A8590"/>
                </a:solidFill>
              </a:defRPr>
            </a:pPr>
            <a:r>
              <a:rPr sz="1050">
                <a:solidFill>
                  <a:srgbClr val="7A8590"/>
                </a:solidFill>
              </a:rPr>
              <a:t>AI-rendered visual reference based on supplied photographs • Not an engineering drawing</a:t>
            </a:r>
          </a:p>
        </p:txBody>
      </p:sp>
      <p:sp>
        <p:nvSpPr>
          <p:cNvPr id="11" name="page-9">
            <a:extLst xmlns:a="http://schemas.openxmlformats.org/drawingml/2006/main">
              <a:ext uri="{FF2B5EF4-FFF2-40B4-BE49-F238E27FC236}">
                <a16:creationId xmlns:a16="http://schemas.microsoft.com/office/drawing/2014/main" id="{3B76BBB6-8EF8-45F0-AECC-4796CC805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496050"/>
            <a:ext cx="933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5E7188"/>
                </a:solidFill>
              </a:defRPr>
            </a:pPr>
            <a:r>
              <a:rPr sz="1050" b="1">
                <a:solidFill>
                  <a:srgbClr val="5E7188"/>
                </a:solidFill>
              </a:rPr>
              <a:t>09 / 14</a:t>
            </a:r>
          </a:p>
        </p:txBody>
      </p:sp>
    </p:spTree>
    <p:extLst>
      <p:ext uri="{BB962C8B-B14F-4D97-AF65-F5344CB8AC3E}">
        <p14:creationId xmlns:p14="http://schemas.microsoft.com/office/powerpoint/2010/main" val="149013487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company-10">
            <a:extLst xmlns:a="http://schemas.openxmlformats.org/drawingml/2006/main">
              <a:ext uri="{FF2B5EF4-FFF2-40B4-BE49-F238E27FC236}">
                <a16:creationId xmlns:a16="http://schemas.microsoft.com/office/drawing/2014/main" id="{4B1FA673-D328-482F-8927-3BE082DDA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200" b="1" spc="1">
                <a:solidFill>
                  <a:srgbClr val="1B3657"/>
                </a:solidFill>
              </a:defRPr>
            </a:pPr>
            <a:r>
              <a:rPr sz="1200" b="1" spc="1">
                <a:solidFill>
                  <a:srgbClr val="1B3657"/>
                </a:solidFill>
              </a:rPr>
              <a:t>ZHUYANG TECHNOLOGY CORPORATION</a:t>
            </a:r>
          </a:p>
        </p:txBody>
      </p:sp>
      <p:sp>
        <p:nvSpPr>
          <p:cNvPr id="2" name="category-10">
            <a:extLst xmlns:a="http://schemas.openxmlformats.org/drawingml/2006/main">
              <a:ext uri="{FF2B5EF4-FFF2-40B4-BE49-F238E27FC236}">
                <a16:creationId xmlns:a16="http://schemas.microsoft.com/office/drawing/2014/main" id="{8E327832-65DA-4525-BC9A-B3A5D5A72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228600"/>
            <a:ext cx="455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200" b="1" spc="1">
                <a:solidFill>
                  <a:srgbClr val="5E7188"/>
                </a:solidFill>
              </a:defRPr>
            </a:pPr>
            <a:r>
              <a:rPr sz="1200" b="1" spc="1">
                <a:solidFill>
                  <a:srgbClr val="5E7188"/>
                </a:solidFill>
              </a:rPr>
              <a:t>NOSE LANDING GEAR</a:t>
            </a:r>
          </a:p>
        </p:txBody>
      </p:sp>
      <p:sp>
        <p:nvSpPr>
          <p:cNvPr id="3" name="image-frame-10">
            <a:extLst xmlns:a="http://schemas.openxmlformats.org/drawingml/2006/main">
              <a:ext uri="{FF2B5EF4-FFF2-40B4-BE49-F238E27FC236}">
                <a16:creationId xmlns:a16="http://schemas.microsoft.com/office/drawing/2014/main" id="{D73CBA56-897F-4AAF-9F7E-544850B26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476250"/>
            <a:ext cx="5219700" cy="4648200"/>
          </a:xfrm>
          <a:prstGeom xmlns:a="http://schemas.openxmlformats.org/drawingml/2006/main" prst="roundRect">
            <a:avLst>
              <a:gd name="adj" fmla="val 4508"/>
            </a:avLst>
          </a:prstGeom>
          <a:solidFill xmlns:a="http://schemas.openxmlformats.org/drawingml/2006/main">
            <a:srgbClr val="F4F6F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895c44d0d65414d"/>
          <a:stretch xmlns:a="http://schemas.openxmlformats.org/drawingml/2006/main"/>
        </p:blipFill>
        <p:spPr>
          <a:xfrm xmlns:a="http://schemas.openxmlformats.org/drawingml/2006/main">
            <a:off x="3848100" y="552450"/>
            <a:ext cx="4495800" cy="4495800"/>
          </a:xfrm>
          <a:prstGeom xmlns:a="http://schemas.openxmlformats.org/drawingml/2006/main" prst="roundRect">
            <a:avLst/>
          </a:prstGeom>
        </p:spPr>
      </p:pic>
      <p:sp>
        <p:nvSpPr>
          <p:cNvPr id="5" name="divider-10">
            <a:extLst xmlns:a="http://schemas.openxmlformats.org/drawingml/2006/main">
              <a:ext uri="{FF2B5EF4-FFF2-40B4-BE49-F238E27FC236}">
                <a16:creationId xmlns:a16="http://schemas.microsoft.com/office/drawing/2014/main" id="{DBD8A693-D994-4E0F-B38D-38268CACF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95900"/>
            <a:ext cx="10820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label-accent-10">
            <a:extLst xmlns:a="http://schemas.openxmlformats.org/drawingml/2006/main">
              <a:ext uri="{FF2B5EF4-FFF2-40B4-BE49-F238E27FC236}">
                <a16:creationId xmlns:a16="http://schemas.microsoft.com/office/drawing/2014/main" id="{6AE03EF2-F2D6-4A2B-BFE6-B15A426B5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05450"/>
            <a:ext cx="66675" cy="914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8B5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part-number-10">
            <a:extLst xmlns:a="http://schemas.openxmlformats.org/drawingml/2006/main">
              <a:ext uri="{FF2B5EF4-FFF2-40B4-BE49-F238E27FC236}">
                <a16:creationId xmlns:a16="http://schemas.microsoft.com/office/drawing/2014/main" id="{FB51D13A-A722-4CF0-9BE4-145839854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5429250"/>
            <a:ext cx="557212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3750" b="1">
                <a:solidFill>
                  <a:srgbClr val="17212B"/>
                </a:solidFill>
              </a:defRPr>
            </a:pPr>
            <a:r>
              <a:rPr sz="3750" b="1">
                <a:solidFill>
                  <a:srgbClr val="17212B"/>
                </a:solidFill>
              </a:rPr>
              <a:t>No. 10</a:t>
            </a:r>
          </a:p>
        </p:txBody>
      </p:sp>
      <p:sp>
        <p:nvSpPr>
          <p:cNvPr id="8" name="part-name-10">
            <a:extLst xmlns:a="http://schemas.openxmlformats.org/drawingml/2006/main">
              <a:ext uri="{FF2B5EF4-FFF2-40B4-BE49-F238E27FC236}">
                <a16:creationId xmlns:a16="http://schemas.microsoft.com/office/drawing/2014/main" id="{8B0CACF5-67A7-4FDC-A196-179803097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5505450"/>
            <a:ext cx="4800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2400" b="1">
                <a:solidFill>
                  <a:srgbClr val="1B3657"/>
                </a:solidFill>
              </a:defRPr>
            </a:pPr>
            <a:r>
              <a:rPr sz="2400" b="1">
                <a:solidFill>
                  <a:srgbClr val="1B3657"/>
                </a:solidFill>
              </a:rPr>
              <a:t>Valve Seat</a:t>
            </a:r>
          </a:p>
        </p:txBody>
      </p:sp>
      <p:sp>
        <p:nvSpPr>
          <p:cNvPr id="9" name="application-10">
            <a:extLst xmlns:a="http://schemas.openxmlformats.org/drawingml/2006/main">
              <a:ext uri="{FF2B5EF4-FFF2-40B4-BE49-F238E27FC236}">
                <a16:creationId xmlns:a16="http://schemas.microsoft.com/office/drawing/2014/main" id="{7274249F-ACE7-4EE3-ADBC-7CF05B577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962650"/>
            <a:ext cx="5314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650">
                <a:solidFill>
                  <a:srgbClr val="5E6975"/>
                </a:solidFill>
              </a:defRPr>
            </a:pPr>
            <a:r>
              <a:rPr sz="1650">
                <a:solidFill>
                  <a:srgbClr val="5E6975"/>
                </a:solidFill>
              </a:rPr>
              <a:t>F-16 Nose Landing Gear (9655)</a:t>
            </a:r>
          </a:p>
        </p:txBody>
      </p:sp>
      <p:sp>
        <p:nvSpPr>
          <p:cNvPr id="10" name="disclaimer-10">
            <a:extLst xmlns:a="http://schemas.openxmlformats.org/drawingml/2006/main">
              <a:ext uri="{FF2B5EF4-FFF2-40B4-BE49-F238E27FC236}">
                <a16:creationId xmlns:a16="http://schemas.microsoft.com/office/drawing/2014/main" id="{BE0A00D6-ED7C-47F6-950A-677D84E87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6496050"/>
            <a:ext cx="895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050">
                <a:solidFill>
                  <a:srgbClr val="7A8590"/>
                </a:solidFill>
              </a:defRPr>
            </a:pPr>
            <a:r>
              <a:rPr sz="1050">
                <a:solidFill>
                  <a:srgbClr val="7A8590"/>
                </a:solidFill>
              </a:rPr>
              <a:t>AI-rendered visual reference based on supplied photographs • Not an engineering drawing</a:t>
            </a:r>
          </a:p>
        </p:txBody>
      </p:sp>
      <p:sp>
        <p:nvSpPr>
          <p:cNvPr id="11" name="page-10">
            <a:extLst xmlns:a="http://schemas.openxmlformats.org/drawingml/2006/main">
              <a:ext uri="{FF2B5EF4-FFF2-40B4-BE49-F238E27FC236}">
                <a16:creationId xmlns:a16="http://schemas.microsoft.com/office/drawing/2014/main" id="{EEBA5EE9-36BC-47D9-919C-B6BDDFE3B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496050"/>
            <a:ext cx="933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5E7188"/>
                </a:solidFill>
              </a:defRPr>
            </a:pPr>
            <a:r>
              <a:rPr sz="1050" b="1">
                <a:solidFill>
                  <a:srgbClr val="5E7188"/>
                </a:solidFill>
              </a:rPr>
              <a:t>10 / 14</a:t>
            </a:r>
          </a:p>
        </p:txBody>
      </p:sp>
    </p:spTree>
    <p:extLst>
      <p:ext uri="{BB962C8B-B14F-4D97-AF65-F5344CB8AC3E}">
        <p14:creationId xmlns:p14="http://schemas.microsoft.com/office/powerpoint/2010/main" val="152462882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company-11">
            <a:extLst xmlns:a="http://schemas.openxmlformats.org/drawingml/2006/main">
              <a:ext uri="{FF2B5EF4-FFF2-40B4-BE49-F238E27FC236}">
                <a16:creationId xmlns:a16="http://schemas.microsoft.com/office/drawing/2014/main" id="{A3E2F598-033E-4378-9763-6A4284CB3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200" b="1" spc="1">
                <a:solidFill>
                  <a:srgbClr val="1B3657"/>
                </a:solidFill>
              </a:defRPr>
            </a:pPr>
            <a:r>
              <a:rPr sz="1200" b="1" spc="1">
                <a:solidFill>
                  <a:srgbClr val="1B3657"/>
                </a:solidFill>
              </a:rPr>
              <a:t>ZHUYANG TECHNOLOGY CORPORATION</a:t>
            </a:r>
          </a:p>
        </p:txBody>
      </p:sp>
      <p:sp>
        <p:nvSpPr>
          <p:cNvPr id="2" name="category-11">
            <a:extLst xmlns:a="http://schemas.openxmlformats.org/drawingml/2006/main">
              <a:ext uri="{FF2B5EF4-FFF2-40B4-BE49-F238E27FC236}">
                <a16:creationId xmlns:a16="http://schemas.microsoft.com/office/drawing/2014/main" id="{EADDACD1-1C69-4299-83ED-290CF8040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228600"/>
            <a:ext cx="455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200" b="1" spc="1">
                <a:solidFill>
                  <a:srgbClr val="5E7188"/>
                </a:solidFill>
              </a:defRPr>
            </a:pPr>
            <a:r>
              <a:rPr sz="1200" b="1" spc="1">
                <a:solidFill>
                  <a:srgbClr val="5E7188"/>
                </a:solidFill>
              </a:rPr>
              <a:t>NOSE LANDING GEAR</a:t>
            </a:r>
          </a:p>
        </p:txBody>
      </p:sp>
      <p:sp>
        <p:nvSpPr>
          <p:cNvPr id="3" name="image-frame-11">
            <a:extLst xmlns:a="http://schemas.openxmlformats.org/drawingml/2006/main">
              <a:ext uri="{FF2B5EF4-FFF2-40B4-BE49-F238E27FC236}">
                <a16:creationId xmlns:a16="http://schemas.microsoft.com/office/drawing/2014/main" id="{5633B10D-9186-47F1-AAF1-6DCC03FED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476250"/>
            <a:ext cx="5219700" cy="4648200"/>
          </a:xfrm>
          <a:prstGeom xmlns:a="http://schemas.openxmlformats.org/drawingml/2006/main" prst="roundRect">
            <a:avLst>
              <a:gd name="adj" fmla="val 4508"/>
            </a:avLst>
          </a:prstGeom>
          <a:solidFill xmlns:a="http://schemas.openxmlformats.org/drawingml/2006/main">
            <a:srgbClr val="F4F6F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f1b6abf8a2c4f65"/>
          <a:stretch xmlns:a="http://schemas.openxmlformats.org/drawingml/2006/main"/>
        </p:blipFill>
        <p:spPr>
          <a:xfrm xmlns:a="http://schemas.openxmlformats.org/drawingml/2006/main">
            <a:off x="3848100" y="552450"/>
            <a:ext cx="4495800" cy="4495800"/>
          </a:xfrm>
          <a:prstGeom xmlns:a="http://schemas.openxmlformats.org/drawingml/2006/main" prst="roundRect">
            <a:avLst/>
          </a:prstGeom>
        </p:spPr>
      </p:pic>
      <p:sp>
        <p:nvSpPr>
          <p:cNvPr id="5" name="divider-11">
            <a:extLst xmlns:a="http://schemas.openxmlformats.org/drawingml/2006/main">
              <a:ext uri="{FF2B5EF4-FFF2-40B4-BE49-F238E27FC236}">
                <a16:creationId xmlns:a16="http://schemas.microsoft.com/office/drawing/2014/main" id="{25873640-405C-466F-8CEC-1626D6B88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95900"/>
            <a:ext cx="10820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label-accent-11">
            <a:extLst xmlns:a="http://schemas.openxmlformats.org/drawingml/2006/main">
              <a:ext uri="{FF2B5EF4-FFF2-40B4-BE49-F238E27FC236}">
                <a16:creationId xmlns:a16="http://schemas.microsoft.com/office/drawing/2014/main" id="{6DDA12CB-4468-4D12-A809-28D894C18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05450"/>
            <a:ext cx="66675" cy="914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8B5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part-number-11">
            <a:extLst xmlns:a="http://schemas.openxmlformats.org/drawingml/2006/main">
              <a:ext uri="{FF2B5EF4-FFF2-40B4-BE49-F238E27FC236}">
                <a16:creationId xmlns:a16="http://schemas.microsoft.com/office/drawing/2014/main" id="{DDD7C9ED-2A7E-4DA3-821C-8C6425F3E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5429250"/>
            <a:ext cx="557212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3750" b="1">
                <a:solidFill>
                  <a:srgbClr val="17212B"/>
                </a:solidFill>
              </a:defRPr>
            </a:pPr>
            <a:r>
              <a:rPr sz="3750" b="1">
                <a:solidFill>
                  <a:srgbClr val="17212B"/>
                </a:solidFill>
              </a:rPr>
              <a:t>No. 11</a:t>
            </a:r>
          </a:p>
        </p:txBody>
      </p:sp>
      <p:sp>
        <p:nvSpPr>
          <p:cNvPr id="8" name="part-name-11">
            <a:extLst xmlns:a="http://schemas.openxmlformats.org/drawingml/2006/main">
              <a:ext uri="{FF2B5EF4-FFF2-40B4-BE49-F238E27FC236}">
                <a16:creationId xmlns:a16="http://schemas.microsoft.com/office/drawing/2014/main" id="{2876DB39-26F4-4C55-AF5F-557D9BB4A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5505450"/>
            <a:ext cx="4800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2400" b="1">
                <a:solidFill>
                  <a:srgbClr val="1B3657"/>
                </a:solidFill>
              </a:defRPr>
            </a:pPr>
            <a:r>
              <a:rPr sz="2400" b="1">
                <a:solidFill>
                  <a:srgbClr val="1B3657"/>
                </a:solidFill>
              </a:rPr>
              <a:t>Pawl</a:t>
            </a:r>
          </a:p>
        </p:txBody>
      </p:sp>
      <p:sp>
        <p:nvSpPr>
          <p:cNvPr id="9" name="application-11">
            <a:extLst xmlns:a="http://schemas.openxmlformats.org/drawingml/2006/main">
              <a:ext uri="{FF2B5EF4-FFF2-40B4-BE49-F238E27FC236}">
                <a16:creationId xmlns:a16="http://schemas.microsoft.com/office/drawing/2014/main" id="{33F29544-8145-4D2D-80D6-E540B948A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962650"/>
            <a:ext cx="5314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650">
                <a:solidFill>
                  <a:srgbClr val="5E6975"/>
                </a:solidFill>
              </a:defRPr>
            </a:pPr>
            <a:r>
              <a:rPr sz="1650">
                <a:solidFill>
                  <a:srgbClr val="5E6975"/>
                </a:solidFill>
              </a:rPr>
              <a:t>F-16 Nose Landing Gear (9655)</a:t>
            </a:r>
          </a:p>
        </p:txBody>
      </p:sp>
      <p:sp>
        <p:nvSpPr>
          <p:cNvPr id="10" name="disclaimer-11">
            <a:extLst xmlns:a="http://schemas.openxmlformats.org/drawingml/2006/main">
              <a:ext uri="{FF2B5EF4-FFF2-40B4-BE49-F238E27FC236}">
                <a16:creationId xmlns:a16="http://schemas.microsoft.com/office/drawing/2014/main" id="{A65DD1A9-50CF-4E8B-B4B2-213E68CC8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6496050"/>
            <a:ext cx="895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050">
                <a:solidFill>
                  <a:srgbClr val="7A8590"/>
                </a:solidFill>
              </a:defRPr>
            </a:pPr>
            <a:r>
              <a:rPr sz="1050">
                <a:solidFill>
                  <a:srgbClr val="7A8590"/>
                </a:solidFill>
              </a:rPr>
              <a:t>AI-rendered visual reference based on supplied photographs • Not an engineering drawing</a:t>
            </a:r>
          </a:p>
        </p:txBody>
      </p:sp>
      <p:sp>
        <p:nvSpPr>
          <p:cNvPr id="11" name="page-11">
            <a:extLst xmlns:a="http://schemas.openxmlformats.org/drawingml/2006/main">
              <a:ext uri="{FF2B5EF4-FFF2-40B4-BE49-F238E27FC236}">
                <a16:creationId xmlns:a16="http://schemas.microsoft.com/office/drawing/2014/main" id="{12475929-53FD-46AD-A459-80AA994B4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496050"/>
            <a:ext cx="933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5E7188"/>
                </a:solidFill>
              </a:defRPr>
            </a:pPr>
            <a:r>
              <a:rPr sz="1050" b="1">
                <a:solidFill>
                  <a:srgbClr val="5E7188"/>
                </a:solidFill>
              </a:rPr>
              <a:t>11 / 14</a:t>
            </a:r>
          </a:p>
        </p:txBody>
      </p:sp>
    </p:spTree>
    <p:extLst>
      <p:ext uri="{BB962C8B-B14F-4D97-AF65-F5344CB8AC3E}">
        <p14:creationId xmlns:p14="http://schemas.microsoft.com/office/powerpoint/2010/main" val="203197212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company-12">
            <a:extLst xmlns:a="http://schemas.openxmlformats.org/drawingml/2006/main">
              <a:ext uri="{FF2B5EF4-FFF2-40B4-BE49-F238E27FC236}">
                <a16:creationId xmlns:a16="http://schemas.microsoft.com/office/drawing/2014/main" id="{5B180582-FC20-4A39-8769-BBF4E1688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200" b="1" spc="1">
                <a:solidFill>
                  <a:srgbClr val="1B3657"/>
                </a:solidFill>
              </a:defRPr>
            </a:pPr>
            <a:r>
              <a:rPr sz="1200" b="1" spc="1">
                <a:solidFill>
                  <a:srgbClr val="1B3657"/>
                </a:solidFill>
              </a:rPr>
              <a:t>ZHUYANG TECHNOLOGY CORPORATION</a:t>
            </a:r>
          </a:p>
        </p:txBody>
      </p:sp>
      <p:sp>
        <p:nvSpPr>
          <p:cNvPr id="2" name="category-12">
            <a:extLst xmlns:a="http://schemas.openxmlformats.org/drawingml/2006/main">
              <a:ext uri="{FF2B5EF4-FFF2-40B4-BE49-F238E27FC236}">
                <a16:creationId xmlns:a16="http://schemas.microsoft.com/office/drawing/2014/main" id="{597030F5-646B-40E6-9000-7E8EFBE01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228600"/>
            <a:ext cx="455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200" b="1" spc="1">
                <a:solidFill>
                  <a:srgbClr val="5E7188"/>
                </a:solidFill>
              </a:defRPr>
            </a:pPr>
            <a:r>
              <a:rPr sz="1200" b="1" spc="1">
                <a:solidFill>
                  <a:srgbClr val="5E7188"/>
                </a:solidFill>
              </a:rPr>
              <a:t>NOSE LANDING GEAR</a:t>
            </a:r>
          </a:p>
        </p:txBody>
      </p:sp>
      <p:sp>
        <p:nvSpPr>
          <p:cNvPr id="3" name="image-frame-12">
            <a:extLst xmlns:a="http://schemas.openxmlformats.org/drawingml/2006/main">
              <a:ext uri="{FF2B5EF4-FFF2-40B4-BE49-F238E27FC236}">
                <a16:creationId xmlns:a16="http://schemas.microsoft.com/office/drawing/2014/main" id="{20C22D06-F1F0-4D17-8BD8-D2E6CAC84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476250"/>
            <a:ext cx="5219700" cy="4648200"/>
          </a:xfrm>
          <a:prstGeom xmlns:a="http://schemas.openxmlformats.org/drawingml/2006/main" prst="roundRect">
            <a:avLst>
              <a:gd name="adj" fmla="val 4508"/>
            </a:avLst>
          </a:prstGeom>
          <a:solidFill xmlns:a="http://schemas.openxmlformats.org/drawingml/2006/main">
            <a:srgbClr val="F4F6F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fd580bd6994314"/>
          <a:stretch xmlns:a="http://schemas.openxmlformats.org/drawingml/2006/main"/>
        </p:blipFill>
        <p:spPr>
          <a:xfrm xmlns:a="http://schemas.openxmlformats.org/drawingml/2006/main">
            <a:off x="3848100" y="552450"/>
            <a:ext cx="4495800" cy="4495800"/>
          </a:xfrm>
          <a:prstGeom xmlns:a="http://schemas.openxmlformats.org/drawingml/2006/main" prst="roundRect">
            <a:avLst/>
          </a:prstGeom>
        </p:spPr>
      </p:pic>
      <p:sp>
        <p:nvSpPr>
          <p:cNvPr id="5" name="divider-12">
            <a:extLst xmlns:a="http://schemas.openxmlformats.org/drawingml/2006/main">
              <a:ext uri="{FF2B5EF4-FFF2-40B4-BE49-F238E27FC236}">
                <a16:creationId xmlns:a16="http://schemas.microsoft.com/office/drawing/2014/main" id="{A845EA2F-6B29-4E99-AABF-2A4DE3154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95900"/>
            <a:ext cx="10820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label-accent-12">
            <a:extLst xmlns:a="http://schemas.openxmlformats.org/drawingml/2006/main">
              <a:ext uri="{FF2B5EF4-FFF2-40B4-BE49-F238E27FC236}">
                <a16:creationId xmlns:a16="http://schemas.microsoft.com/office/drawing/2014/main" id="{2A839EBE-403A-4FC6-BD25-A55789FF8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05450"/>
            <a:ext cx="66675" cy="914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8B5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part-number-12">
            <a:extLst xmlns:a="http://schemas.openxmlformats.org/drawingml/2006/main">
              <a:ext uri="{FF2B5EF4-FFF2-40B4-BE49-F238E27FC236}">
                <a16:creationId xmlns:a16="http://schemas.microsoft.com/office/drawing/2014/main" id="{121391C4-65A6-41B3-A60E-2A91675AA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5429250"/>
            <a:ext cx="557212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3750" b="1">
                <a:solidFill>
                  <a:srgbClr val="17212B"/>
                </a:solidFill>
              </a:defRPr>
            </a:pPr>
            <a:r>
              <a:rPr sz="3750" b="1">
                <a:solidFill>
                  <a:srgbClr val="17212B"/>
                </a:solidFill>
              </a:rPr>
              <a:t>No. 12</a:t>
            </a:r>
          </a:p>
        </p:txBody>
      </p:sp>
      <p:sp>
        <p:nvSpPr>
          <p:cNvPr id="8" name="part-name-12">
            <a:extLst xmlns:a="http://schemas.openxmlformats.org/drawingml/2006/main">
              <a:ext uri="{FF2B5EF4-FFF2-40B4-BE49-F238E27FC236}">
                <a16:creationId xmlns:a16="http://schemas.microsoft.com/office/drawing/2014/main" id="{96FDB147-8322-4178-A2BB-6E28798C0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5505450"/>
            <a:ext cx="4800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2400" b="1">
                <a:solidFill>
                  <a:srgbClr val="1B3657"/>
                </a:solidFill>
              </a:defRPr>
            </a:pPr>
            <a:r>
              <a:rPr sz="2400" b="1">
                <a:solidFill>
                  <a:srgbClr val="1B3657"/>
                </a:solidFill>
              </a:rPr>
              <a:t>Rod</a:t>
            </a:r>
          </a:p>
        </p:txBody>
      </p:sp>
      <p:sp>
        <p:nvSpPr>
          <p:cNvPr id="9" name="application-12">
            <a:extLst xmlns:a="http://schemas.openxmlformats.org/drawingml/2006/main">
              <a:ext uri="{FF2B5EF4-FFF2-40B4-BE49-F238E27FC236}">
                <a16:creationId xmlns:a16="http://schemas.microsoft.com/office/drawing/2014/main" id="{BBE7AA0D-AB0A-49DA-9ED8-0D38B8316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962650"/>
            <a:ext cx="5314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650">
                <a:solidFill>
                  <a:srgbClr val="5E6975"/>
                </a:solidFill>
              </a:defRPr>
            </a:pPr>
            <a:r>
              <a:rPr sz="1650">
                <a:solidFill>
                  <a:srgbClr val="5E6975"/>
                </a:solidFill>
              </a:rPr>
              <a:t>F-16 Nose Landing Gear (9655)</a:t>
            </a:r>
          </a:p>
        </p:txBody>
      </p:sp>
      <p:sp>
        <p:nvSpPr>
          <p:cNvPr id="10" name="disclaimer-12">
            <a:extLst xmlns:a="http://schemas.openxmlformats.org/drawingml/2006/main">
              <a:ext uri="{FF2B5EF4-FFF2-40B4-BE49-F238E27FC236}">
                <a16:creationId xmlns:a16="http://schemas.microsoft.com/office/drawing/2014/main" id="{D5BFA293-8C0B-433D-B696-8161F08E2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6496050"/>
            <a:ext cx="895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050">
                <a:solidFill>
                  <a:srgbClr val="7A8590"/>
                </a:solidFill>
              </a:defRPr>
            </a:pPr>
            <a:r>
              <a:rPr sz="1050">
                <a:solidFill>
                  <a:srgbClr val="7A8590"/>
                </a:solidFill>
              </a:rPr>
              <a:t>AI-rendered visual reference based on supplied photographs • Not an engineering drawing</a:t>
            </a:r>
          </a:p>
        </p:txBody>
      </p:sp>
      <p:sp>
        <p:nvSpPr>
          <p:cNvPr id="11" name="page-12">
            <a:extLst xmlns:a="http://schemas.openxmlformats.org/drawingml/2006/main">
              <a:ext uri="{FF2B5EF4-FFF2-40B4-BE49-F238E27FC236}">
                <a16:creationId xmlns:a16="http://schemas.microsoft.com/office/drawing/2014/main" id="{642D2E7A-A875-4654-B035-45EB5A6DF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496050"/>
            <a:ext cx="933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5E7188"/>
                </a:solidFill>
              </a:defRPr>
            </a:pPr>
            <a:r>
              <a:rPr sz="1050" b="1">
                <a:solidFill>
                  <a:srgbClr val="5E7188"/>
                </a:solidFill>
              </a:rPr>
              <a:t>12 / 14</a:t>
            </a:r>
          </a:p>
        </p:txBody>
      </p:sp>
    </p:spTree>
    <p:extLst>
      <p:ext uri="{BB962C8B-B14F-4D97-AF65-F5344CB8AC3E}">
        <p14:creationId xmlns:p14="http://schemas.microsoft.com/office/powerpoint/2010/main" val="1374296333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company-13">
            <a:extLst xmlns:a="http://schemas.openxmlformats.org/drawingml/2006/main">
              <a:ext uri="{FF2B5EF4-FFF2-40B4-BE49-F238E27FC236}">
                <a16:creationId xmlns:a16="http://schemas.microsoft.com/office/drawing/2014/main" id="{E968345A-ECFA-452C-911F-974E3182F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200" b="1" spc="1">
                <a:solidFill>
                  <a:srgbClr val="1B3657"/>
                </a:solidFill>
              </a:defRPr>
            </a:pPr>
            <a:r>
              <a:rPr sz="1200" b="1" spc="1">
                <a:solidFill>
                  <a:srgbClr val="1B3657"/>
                </a:solidFill>
              </a:rPr>
              <a:t>ZHUYANG TECHNOLOGY CORPORATION</a:t>
            </a:r>
          </a:p>
        </p:txBody>
      </p:sp>
      <p:sp>
        <p:nvSpPr>
          <p:cNvPr id="2" name="category-13">
            <a:extLst xmlns:a="http://schemas.openxmlformats.org/drawingml/2006/main">
              <a:ext uri="{FF2B5EF4-FFF2-40B4-BE49-F238E27FC236}">
                <a16:creationId xmlns:a16="http://schemas.microsoft.com/office/drawing/2014/main" id="{45351499-E942-43AF-B9B3-EE5CC1471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228600"/>
            <a:ext cx="455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200" b="1" spc="1">
                <a:solidFill>
                  <a:srgbClr val="5E7188"/>
                </a:solidFill>
              </a:defRPr>
            </a:pPr>
            <a:r>
              <a:rPr sz="1200" b="1" spc="1">
                <a:solidFill>
                  <a:srgbClr val="5E7188"/>
                </a:solidFill>
              </a:rPr>
              <a:t>FUEL CONTROL</a:t>
            </a:r>
          </a:p>
        </p:txBody>
      </p:sp>
      <p:sp>
        <p:nvSpPr>
          <p:cNvPr id="3" name="image-frame-13">
            <a:extLst xmlns:a="http://schemas.openxmlformats.org/drawingml/2006/main">
              <a:ext uri="{FF2B5EF4-FFF2-40B4-BE49-F238E27FC236}">
                <a16:creationId xmlns:a16="http://schemas.microsoft.com/office/drawing/2014/main" id="{7D3EEB8C-FDFF-4760-B9F2-330A00AA7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476250"/>
            <a:ext cx="5219700" cy="4648200"/>
          </a:xfrm>
          <a:prstGeom xmlns:a="http://schemas.openxmlformats.org/drawingml/2006/main" prst="roundRect">
            <a:avLst>
              <a:gd name="adj" fmla="val 4508"/>
            </a:avLst>
          </a:prstGeom>
          <a:solidFill xmlns:a="http://schemas.openxmlformats.org/drawingml/2006/main">
            <a:srgbClr val="F4F6F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3b6a943e4e143c8"/>
          <a:stretch xmlns:a="http://schemas.openxmlformats.org/drawingml/2006/main"/>
        </p:blipFill>
        <p:spPr>
          <a:xfrm xmlns:a="http://schemas.openxmlformats.org/drawingml/2006/main">
            <a:off x="3848100" y="552450"/>
            <a:ext cx="4495800" cy="4495800"/>
          </a:xfrm>
          <a:prstGeom xmlns:a="http://schemas.openxmlformats.org/drawingml/2006/main" prst="roundRect">
            <a:avLst/>
          </a:prstGeom>
        </p:spPr>
      </p:pic>
      <p:sp>
        <p:nvSpPr>
          <p:cNvPr id="5" name="divider-13">
            <a:extLst xmlns:a="http://schemas.openxmlformats.org/drawingml/2006/main">
              <a:ext uri="{FF2B5EF4-FFF2-40B4-BE49-F238E27FC236}">
                <a16:creationId xmlns:a16="http://schemas.microsoft.com/office/drawing/2014/main" id="{ED323E20-EDC8-47F3-B97B-9B2ACED77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95900"/>
            <a:ext cx="10820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label-accent-13">
            <a:extLst xmlns:a="http://schemas.openxmlformats.org/drawingml/2006/main">
              <a:ext uri="{FF2B5EF4-FFF2-40B4-BE49-F238E27FC236}">
                <a16:creationId xmlns:a16="http://schemas.microsoft.com/office/drawing/2014/main" id="{B573E5B7-0874-4EA0-BCFC-82289CC51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05450"/>
            <a:ext cx="66675" cy="914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8B5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part-number-13">
            <a:extLst xmlns:a="http://schemas.openxmlformats.org/drawingml/2006/main">
              <a:ext uri="{FF2B5EF4-FFF2-40B4-BE49-F238E27FC236}">
                <a16:creationId xmlns:a16="http://schemas.microsoft.com/office/drawing/2014/main" id="{22283615-3A9C-4BD9-BD5B-2DDCAB40C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5429250"/>
            <a:ext cx="557212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3750" b="1">
                <a:solidFill>
                  <a:srgbClr val="17212B"/>
                </a:solidFill>
              </a:defRPr>
            </a:pPr>
            <a:r>
              <a:rPr sz="3750" b="1">
                <a:solidFill>
                  <a:srgbClr val="17212B"/>
                </a:solidFill>
              </a:rPr>
              <a:t>No. 13</a:t>
            </a:r>
          </a:p>
        </p:txBody>
      </p:sp>
      <p:sp>
        <p:nvSpPr>
          <p:cNvPr id="8" name="part-name-13">
            <a:extLst xmlns:a="http://schemas.openxmlformats.org/drawingml/2006/main">
              <a:ext uri="{FF2B5EF4-FFF2-40B4-BE49-F238E27FC236}">
                <a16:creationId xmlns:a16="http://schemas.microsoft.com/office/drawing/2014/main" id="{349419A9-0901-4762-831C-2C75E0D0D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5505450"/>
            <a:ext cx="4800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2400" b="1">
                <a:solidFill>
                  <a:srgbClr val="1B3657"/>
                </a:solidFill>
              </a:defRPr>
            </a:pPr>
            <a:r>
              <a:rPr sz="2400" b="1">
                <a:solidFill>
                  <a:srgbClr val="1B3657"/>
                </a:solidFill>
              </a:rPr>
              <a:t>Retaining Ring</a:t>
            </a:r>
          </a:p>
        </p:txBody>
      </p:sp>
      <p:sp>
        <p:nvSpPr>
          <p:cNvPr id="9" name="application-13">
            <a:extLst xmlns:a="http://schemas.openxmlformats.org/drawingml/2006/main">
              <a:ext uri="{FF2B5EF4-FFF2-40B4-BE49-F238E27FC236}">
                <a16:creationId xmlns:a16="http://schemas.microsoft.com/office/drawing/2014/main" id="{158DD6D4-C860-4DB3-B862-BDB4093B2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962650"/>
            <a:ext cx="5314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650">
                <a:solidFill>
                  <a:srgbClr val="5E6975"/>
                </a:solidFill>
              </a:defRPr>
            </a:pPr>
            <a:r>
              <a:rPr sz="1650">
                <a:solidFill>
                  <a:srgbClr val="5E6975"/>
                </a:solidFill>
              </a:rPr>
              <a:t>F-16 Fuel Flow Ratio Motor (1044)</a:t>
            </a:r>
          </a:p>
        </p:txBody>
      </p:sp>
      <p:sp>
        <p:nvSpPr>
          <p:cNvPr id="10" name="disclaimer-13">
            <a:extLst xmlns:a="http://schemas.openxmlformats.org/drawingml/2006/main">
              <a:ext uri="{FF2B5EF4-FFF2-40B4-BE49-F238E27FC236}">
                <a16:creationId xmlns:a16="http://schemas.microsoft.com/office/drawing/2014/main" id="{A424ED9E-BDE8-4872-B9A4-29D682224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6496050"/>
            <a:ext cx="895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050">
                <a:solidFill>
                  <a:srgbClr val="7A8590"/>
                </a:solidFill>
              </a:defRPr>
            </a:pPr>
            <a:r>
              <a:rPr sz="1050">
                <a:solidFill>
                  <a:srgbClr val="7A8590"/>
                </a:solidFill>
              </a:rPr>
              <a:t>AI-rendered visual reference based on supplied photographs • Not an engineering drawing</a:t>
            </a:r>
          </a:p>
        </p:txBody>
      </p:sp>
      <p:sp>
        <p:nvSpPr>
          <p:cNvPr id="11" name="page-13">
            <a:extLst xmlns:a="http://schemas.openxmlformats.org/drawingml/2006/main">
              <a:ext uri="{FF2B5EF4-FFF2-40B4-BE49-F238E27FC236}">
                <a16:creationId xmlns:a16="http://schemas.microsoft.com/office/drawing/2014/main" id="{4FF457DE-152F-4E2B-A5F8-1466C19E9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496050"/>
            <a:ext cx="933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5E7188"/>
                </a:solidFill>
              </a:defRPr>
            </a:pPr>
            <a:r>
              <a:rPr sz="1050" b="1">
                <a:solidFill>
                  <a:srgbClr val="5E7188"/>
                </a:solidFill>
              </a:rPr>
              <a:t>13 / 14</a:t>
            </a:r>
          </a:p>
        </p:txBody>
      </p:sp>
    </p:spTree>
    <p:extLst>
      <p:ext uri="{BB962C8B-B14F-4D97-AF65-F5344CB8AC3E}">
        <p14:creationId xmlns:p14="http://schemas.microsoft.com/office/powerpoint/2010/main" val="161297576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company-14">
            <a:extLst xmlns:a="http://schemas.openxmlformats.org/drawingml/2006/main">
              <a:ext uri="{FF2B5EF4-FFF2-40B4-BE49-F238E27FC236}">
                <a16:creationId xmlns:a16="http://schemas.microsoft.com/office/drawing/2014/main" id="{E9E83170-D3F5-4135-BE84-20A279866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200" b="1" spc="1">
                <a:solidFill>
                  <a:srgbClr val="1B3657"/>
                </a:solidFill>
              </a:defRPr>
            </a:pPr>
            <a:r>
              <a:rPr sz="1200" b="1" spc="1">
                <a:solidFill>
                  <a:srgbClr val="1B3657"/>
                </a:solidFill>
              </a:rPr>
              <a:t>ZHUYANG TECHNOLOGY CORPORATION</a:t>
            </a:r>
          </a:p>
        </p:txBody>
      </p:sp>
      <p:sp>
        <p:nvSpPr>
          <p:cNvPr id="2" name="category-14">
            <a:extLst xmlns:a="http://schemas.openxmlformats.org/drawingml/2006/main">
              <a:ext uri="{FF2B5EF4-FFF2-40B4-BE49-F238E27FC236}">
                <a16:creationId xmlns:a16="http://schemas.microsoft.com/office/drawing/2014/main" id="{C3230E56-69C0-44E6-920B-CCAF8064D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228600"/>
            <a:ext cx="455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200" b="1" spc="1">
                <a:solidFill>
                  <a:srgbClr val="5E7188"/>
                </a:solidFill>
              </a:defRPr>
            </a:pPr>
            <a:r>
              <a:rPr sz="1200" b="1" spc="1">
                <a:solidFill>
                  <a:srgbClr val="5E7188"/>
                </a:solidFill>
              </a:rPr>
              <a:t>FUEL PRESSURIZATION</a:t>
            </a:r>
          </a:p>
        </p:txBody>
      </p:sp>
      <p:sp>
        <p:nvSpPr>
          <p:cNvPr id="3" name="image-frame-14">
            <a:extLst xmlns:a="http://schemas.openxmlformats.org/drawingml/2006/main">
              <a:ext uri="{FF2B5EF4-FFF2-40B4-BE49-F238E27FC236}">
                <a16:creationId xmlns:a16="http://schemas.microsoft.com/office/drawing/2014/main" id="{5627B650-B123-43A0-8EB0-96939B8B2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476250"/>
            <a:ext cx="5219700" cy="4648200"/>
          </a:xfrm>
          <a:prstGeom xmlns:a="http://schemas.openxmlformats.org/drawingml/2006/main" prst="roundRect">
            <a:avLst>
              <a:gd name="adj" fmla="val 4508"/>
            </a:avLst>
          </a:prstGeom>
          <a:solidFill xmlns:a="http://schemas.openxmlformats.org/drawingml/2006/main">
            <a:srgbClr val="F4F6F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f08a4dd84e4ab4"/>
          <a:stretch xmlns:a="http://schemas.openxmlformats.org/drawingml/2006/main"/>
        </p:blipFill>
        <p:spPr>
          <a:xfrm xmlns:a="http://schemas.openxmlformats.org/drawingml/2006/main">
            <a:off x="3848100" y="552450"/>
            <a:ext cx="4495800" cy="4495800"/>
          </a:xfrm>
          <a:prstGeom xmlns:a="http://schemas.openxmlformats.org/drawingml/2006/main" prst="roundRect">
            <a:avLst/>
          </a:prstGeom>
        </p:spPr>
      </p:pic>
      <p:sp>
        <p:nvSpPr>
          <p:cNvPr id="5" name="divider-14">
            <a:extLst xmlns:a="http://schemas.openxmlformats.org/drawingml/2006/main">
              <a:ext uri="{FF2B5EF4-FFF2-40B4-BE49-F238E27FC236}">
                <a16:creationId xmlns:a16="http://schemas.microsoft.com/office/drawing/2014/main" id="{341F0350-43C2-4803-9D1E-2A2B5FB03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95900"/>
            <a:ext cx="10820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label-accent-14">
            <a:extLst xmlns:a="http://schemas.openxmlformats.org/drawingml/2006/main">
              <a:ext uri="{FF2B5EF4-FFF2-40B4-BE49-F238E27FC236}">
                <a16:creationId xmlns:a16="http://schemas.microsoft.com/office/drawing/2014/main" id="{DFB56B26-35B1-4BF4-BF68-D46CF45CB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05450"/>
            <a:ext cx="66675" cy="914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8B5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part-number-14">
            <a:extLst xmlns:a="http://schemas.openxmlformats.org/drawingml/2006/main">
              <a:ext uri="{FF2B5EF4-FFF2-40B4-BE49-F238E27FC236}">
                <a16:creationId xmlns:a16="http://schemas.microsoft.com/office/drawing/2014/main" id="{BEEEC312-8A91-4875-A7E4-E96A7F742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5429250"/>
            <a:ext cx="557212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3750" b="1">
                <a:solidFill>
                  <a:srgbClr val="17212B"/>
                </a:solidFill>
              </a:defRPr>
            </a:pPr>
            <a:r>
              <a:rPr sz="3750" b="1">
                <a:solidFill>
                  <a:srgbClr val="17212B"/>
                </a:solidFill>
              </a:rPr>
              <a:t>No. 14</a:t>
            </a:r>
          </a:p>
        </p:txBody>
      </p:sp>
      <p:sp>
        <p:nvSpPr>
          <p:cNvPr id="8" name="part-name-14">
            <a:extLst xmlns:a="http://schemas.openxmlformats.org/drawingml/2006/main">
              <a:ext uri="{FF2B5EF4-FFF2-40B4-BE49-F238E27FC236}">
                <a16:creationId xmlns:a16="http://schemas.microsoft.com/office/drawing/2014/main" id="{490533D1-9FF3-4579-B73F-22B6ED92A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5505450"/>
            <a:ext cx="4800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2400" b="1">
                <a:solidFill>
                  <a:srgbClr val="1B3657"/>
                </a:solidFill>
              </a:defRPr>
            </a:pPr>
            <a:r>
              <a:rPr sz="2400" b="1">
                <a:solidFill>
                  <a:srgbClr val="1B3657"/>
                </a:solidFill>
              </a:rPr>
              <a:t>Guide</a:t>
            </a:r>
          </a:p>
        </p:txBody>
      </p:sp>
      <p:sp>
        <p:nvSpPr>
          <p:cNvPr id="9" name="application-14">
            <a:extLst xmlns:a="http://schemas.openxmlformats.org/drawingml/2006/main">
              <a:ext uri="{FF2B5EF4-FFF2-40B4-BE49-F238E27FC236}">
                <a16:creationId xmlns:a16="http://schemas.microsoft.com/office/drawing/2014/main" id="{93E2DA81-660F-4D70-A70A-2FB2317E0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962650"/>
            <a:ext cx="5314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650">
                <a:solidFill>
                  <a:srgbClr val="5E6975"/>
                </a:solidFill>
              </a:defRPr>
            </a:pPr>
            <a:r>
              <a:rPr sz="1650">
                <a:solidFill>
                  <a:srgbClr val="5E6975"/>
                </a:solidFill>
              </a:rPr>
              <a:t>IDF / F-16 External Fuel Tank Pressurization Valve</a:t>
            </a:r>
          </a:p>
        </p:txBody>
      </p:sp>
      <p:sp>
        <p:nvSpPr>
          <p:cNvPr id="10" name="disclaimer-14">
            <a:extLst xmlns:a="http://schemas.openxmlformats.org/drawingml/2006/main">
              <a:ext uri="{FF2B5EF4-FFF2-40B4-BE49-F238E27FC236}">
                <a16:creationId xmlns:a16="http://schemas.microsoft.com/office/drawing/2014/main" id="{0C08E390-EAF6-4D85-AE89-091C1C194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6496050"/>
            <a:ext cx="895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050">
                <a:solidFill>
                  <a:srgbClr val="7A8590"/>
                </a:solidFill>
              </a:defRPr>
            </a:pPr>
            <a:r>
              <a:rPr sz="1050">
                <a:solidFill>
                  <a:srgbClr val="7A8590"/>
                </a:solidFill>
              </a:rPr>
              <a:t>AI-rendered visual reference based on supplied photographs • Not an engineering drawing</a:t>
            </a:r>
          </a:p>
        </p:txBody>
      </p:sp>
      <p:sp>
        <p:nvSpPr>
          <p:cNvPr id="11" name="page-14">
            <a:extLst xmlns:a="http://schemas.openxmlformats.org/drawingml/2006/main">
              <a:ext uri="{FF2B5EF4-FFF2-40B4-BE49-F238E27FC236}">
                <a16:creationId xmlns:a16="http://schemas.microsoft.com/office/drawing/2014/main" id="{91E024B1-2ECB-41D2-BFF2-2D834AA21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496050"/>
            <a:ext cx="933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5E7188"/>
                </a:solidFill>
              </a:defRPr>
            </a:pPr>
            <a:r>
              <a:rPr sz="1050" b="1">
                <a:solidFill>
                  <a:srgbClr val="5E7188"/>
                </a:solidFill>
              </a:rPr>
              <a:t>14 / 14</a:t>
            </a:r>
          </a:p>
        </p:txBody>
      </p:sp>
    </p:spTree>
    <p:extLst>
      <p:ext uri="{BB962C8B-B14F-4D97-AF65-F5344CB8AC3E}">
        <p14:creationId xmlns:p14="http://schemas.microsoft.com/office/powerpoint/2010/main" val="14551772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2026-09-01T06:43:24.8330000Z</dcterms:created>
  <dcterms:modified xsi:type="dcterms:W3CDTF">2026-09-01T06:43:24.8330000Z</dcterms:modified>
</coreProperties>
</file>