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5" roundtripDataSignature="AMtx7mjTD4/rlSkui5jhj7IuO+tM4UNJz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E7E2013-B2D7-4954-8206-309AE63B9C15}">
  <a:tblStyle styleId="{6E7E2013-B2D7-4954-8206-309AE63B9C15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customschemas.google.com/relationships/presentationmetadata" Target="metadata"/><Relationship Id="rId14" Type="http://schemas.openxmlformats.org/officeDocument/2006/relationships/slide" Target="slides/slide9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4" name="Google Shape;154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Slaydı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2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2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1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1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1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Dikey Metin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key Başlık ve Metin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 ve İçerik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1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1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ölüm Üst Bilgisi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1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1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1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İki İçerik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1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1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1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arşılaştırma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1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1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Yalnızca Başlık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1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ş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İçerik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1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1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şlıklı Resim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2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tr-T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9.jpg"/><Relationship Id="rId5" Type="http://schemas.openxmlformats.org/officeDocument/2006/relationships/image" Target="../media/image1.png"/><Relationship Id="rId6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hyperlink" Target="http://www.youtube.com/watch?v=lRadq-vCNBs" TargetMode="External"/><Relationship Id="rId11" Type="http://schemas.openxmlformats.org/officeDocument/2006/relationships/image" Target="../media/image5.jpg"/><Relationship Id="rId10" Type="http://schemas.openxmlformats.org/officeDocument/2006/relationships/hyperlink" Target="http://www.youtube.com/watch?v=vC_sNOWLcsk" TargetMode="External"/><Relationship Id="rId9" Type="http://schemas.openxmlformats.org/officeDocument/2006/relationships/image" Target="../media/image8.jpg"/><Relationship Id="rId5" Type="http://schemas.openxmlformats.org/officeDocument/2006/relationships/image" Target="../media/image7.jpg"/><Relationship Id="rId6" Type="http://schemas.openxmlformats.org/officeDocument/2006/relationships/hyperlink" Target="http://www.youtube.com/watch?v=_WthOjYS5X4" TargetMode="External"/><Relationship Id="rId7" Type="http://schemas.openxmlformats.org/officeDocument/2006/relationships/image" Target="../media/image4.jpg"/><Relationship Id="rId8" Type="http://schemas.openxmlformats.org/officeDocument/2006/relationships/hyperlink" Target="http://www.youtube.com/watch?v=_ew0QKQMUtI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hyperlink" Target="http://www.youtube.com/watch?v=vC_sNOWLcsk" TargetMode="External"/><Relationship Id="rId5" Type="http://schemas.openxmlformats.org/officeDocument/2006/relationships/image" Target="../media/image5.jpg"/><Relationship Id="rId6" Type="http://schemas.openxmlformats.org/officeDocument/2006/relationships/image" Target="../media/image12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4.png"/><Relationship Id="rId4" Type="http://schemas.openxmlformats.org/officeDocument/2006/relationships/hyperlink" Target="http://rocon.utcluj.ro" TargetMode="External"/><Relationship Id="rId5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 txBox="1"/>
          <p:nvPr/>
        </p:nvSpPr>
        <p:spPr>
          <a:xfrm>
            <a:off x="4866299" y="2917825"/>
            <a:ext cx="68610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tr-TR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 FULL NAME: Levente Tamas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ORGANIZATION: Technical Univer</a:t>
            </a:r>
            <a:r>
              <a:rPr lang="tr-TR">
                <a:solidFill>
                  <a:schemeClr val="lt1"/>
                </a:solidFill>
              </a:rPr>
              <a:t>sity of Cluj-Napoca, Romania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WORKSHOP NAME: Workshop#3-Digital, Chips and 6G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E-MAIL: Levente.Tamas@aut.utclu</a:t>
            </a:r>
            <a:r>
              <a:rPr lang="tr-TR">
                <a:solidFill>
                  <a:schemeClr val="lt1"/>
                </a:solidFill>
              </a:rPr>
              <a:t>j.ro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2"/>
          <p:cNvSpPr txBox="1"/>
          <p:nvPr/>
        </p:nvSpPr>
        <p:spPr>
          <a:xfrm>
            <a:off x="6601776" y="1135475"/>
            <a:ext cx="4256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Technical University in Transylvania</a:t>
            </a:r>
            <a:endParaRPr/>
          </a:p>
        </p:txBody>
      </p:sp>
      <p:sp>
        <p:nvSpPr>
          <p:cNvPr id="92" name="Google Shape;92;p2"/>
          <p:cNvSpPr txBox="1"/>
          <p:nvPr/>
        </p:nvSpPr>
        <p:spPr>
          <a:xfrm>
            <a:off x="6601767" y="2885552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Several H2020 projects</a:t>
            </a:r>
            <a:endParaRPr/>
          </a:p>
        </p:txBody>
      </p:sp>
      <p:sp>
        <p:nvSpPr>
          <p:cNvPr id="93" name="Google Shape;93;p2"/>
          <p:cNvSpPr txBox="1"/>
          <p:nvPr/>
        </p:nvSpPr>
        <p:spPr>
          <a:xfrm>
            <a:off x="6601767" y="4635640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Industrial</a:t>
            </a:r>
            <a:r>
              <a:rPr lang="tr-TR" sz="1800">
                <a:solidFill>
                  <a:schemeClr val="dk1"/>
                </a:solidFill>
              </a:rPr>
              <a:t> partners</a:t>
            </a:r>
            <a:endParaRPr/>
          </a:p>
        </p:txBody>
      </p:sp>
      <p:sp>
        <p:nvSpPr>
          <p:cNvPr id="94" name="Google Shape;94;p2"/>
          <p:cNvSpPr txBox="1"/>
          <p:nvPr/>
        </p:nvSpPr>
        <p:spPr>
          <a:xfrm>
            <a:off x="649794" y="1772306"/>
            <a:ext cx="369779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Description of the Organisation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5" name="Google Shape;95;p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" y="2832050"/>
            <a:ext cx="4128501" cy="3976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19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1504336" y="1979525"/>
            <a:ext cx="1986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Expertise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9251524" y="3429000"/>
            <a:ext cx="1928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Applied research</a:t>
            </a:r>
            <a:endParaRPr/>
          </a:p>
        </p:txBody>
      </p:sp>
      <p:sp>
        <p:nvSpPr>
          <p:cNvPr id="103" name="Google Shape;103;p3"/>
          <p:cNvSpPr txBox="1"/>
          <p:nvPr/>
        </p:nvSpPr>
        <p:spPr>
          <a:xfrm>
            <a:off x="5977250" y="3429000"/>
            <a:ext cx="36978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Robotics&amp;AI							</a:t>
            </a:r>
            <a:endParaRPr/>
          </a:p>
        </p:txBody>
      </p:sp>
      <p:pic>
        <p:nvPicPr>
          <p:cNvPr descr="Husky UGV Drives Smart Precision Agriculture for Steep Slope Vineyards -  Clearpath Robotics" id="104" name="Google Shape;10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18191" y="4260840"/>
            <a:ext cx="2821259" cy="193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3675" y="3596675"/>
            <a:ext cx="4235400" cy="3261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749521" y="3971350"/>
            <a:ext cx="2511950" cy="251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6330462" y="2783174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Robotics</a:t>
            </a:r>
            <a:endParaRPr/>
          </a:p>
        </p:txBody>
      </p:sp>
      <p:sp>
        <p:nvSpPr>
          <p:cNvPr id="113" name="Google Shape;113;p4"/>
          <p:cNvSpPr txBox="1"/>
          <p:nvPr/>
        </p:nvSpPr>
        <p:spPr>
          <a:xfrm>
            <a:off x="7236488" y="4635921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Control</a:t>
            </a:r>
            <a:endParaRPr/>
          </a:p>
        </p:txBody>
      </p:sp>
      <p:sp>
        <p:nvSpPr>
          <p:cNvPr id="114" name="Google Shape;114;p4"/>
          <p:cNvSpPr txBox="1"/>
          <p:nvPr/>
        </p:nvSpPr>
        <p:spPr>
          <a:xfrm>
            <a:off x="1013208" y="4635921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AI</a:t>
            </a:r>
            <a:endParaRPr/>
          </a:p>
        </p:txBody>
      </p:sp>
      <p:sp>
        <p:nvSpPr>
          <p:cNvPr id="115" name="Google Shape;115;p4"/>
          <p:cNvSpPr txBox="1"/>
          <p:nvPr/>
        </p:nvSpPr>
        <p:spPr>
          <a:xfrm>
            <a:off x="1013207" y="2783174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Engineering</a:t>
            </a:r>
            <a:endParaRPr/>
          </a:p>
        </p:txBody>
      </p:sp>
      <p:sp>
        <p:nvSpPr>
          <p:cNvPr id="116" name="Google Shape;116;p4"/>
          <p:cNvSpPr txBox="1"/>
          <p:nvPr/>
        </p:nvSpPr>
        <p:spPr>
          <a:xfrm>
            <a:off x="565410" y="1948629"/>
            <a:ext cx="3697793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Research Fields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External central camera calibration based on non-linear region correspondences. For details, see the paper: http://rrg.utcluj.ro/~levente/wp-content/uploads/2015/03/cciw.pdf" id="117" name="Google Shape;117;p4" title="2D/3D data fusion for lidar, omni and infrared cameras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28475" y="2387687"/>
            <a:ext cx="2627125" cy="20826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demonstration of the final tests used for validating the developments of BETER REHAB" id="118" name="Google Shape;118;p4" title="Experimental validation of BETER REHAB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492086" y="4635925"/>
            <a:ext cx="2699915" cy="20249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keleton detection from IR/Depth images using ADI ToF camera" id="119" name="Google Shape;119;p4" title="Skeleton detection from ToF camera">
            <a:hlinkClick r:id="rId8"/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21922" y="4635926"/>
            <a:ext cx="2627125" cy="225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seaclear-project.eu&#10;&#10;Today's oceans contain 26-66 million tons of waste, with approximately 94% located on the seafloor. So far, collection efforts have focused mostly on surface waste, with only a few local efforts to gather underwater waste, always using human divers. No solution exists that exploits autonomous robots for underwater litter collection; the SeaClear project will develop the first. Check this animation to explore how are we planning to achieve this ambitious goal!&#10;&#10;This animation was produced by Zoom Studio Cluj-Napoca: https://zoom-studio.ro/" id="120" name="Google Shape;120;p4" title="What does it take to keep our seas clean? Introducing the SeaClear project">
            <a:hlinkClick r:id="rId10"/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3385525" y="2464463"/>
            <a:ext cx="2699924" cy="2024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/>
        </p:nvSpPr>
        <p:spPr>
          <a:xfrm>
            <a:off x="0" y="1909188"/>
            <a:ext cx="4702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Your On-going Projects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seaclear-project.eu&#10;&#10;Today's oceans contain 26-66 million tons of waste, with approximately 94% located on the seafloor. So far, collection efforts have focused mostly on surface waste, with only a few local efforts to gather underwater waste, always using human divers. No solution exists that exploits autonomous robots for underwater litter collection; the SeaClear project will develop the first. Check this animation to explore how are we planning to achieve this ambitious goal!&#10;&#10;This animation was produced by Zoom Studio Cluj-Napoca: https://zoom-studio.ro/" id="127" name="Google Shape;127;p5" title="What does it take to keep our seas clean? Introducing the SeaClear project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519950" y="3369511"/>
            <a:ext cx="4615950" cy="34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51825" y="3645899"/>
            <a:ext cx="5171875" cy="2909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5"/>
          <p:cNvSpPr txBox="1"/>
          <p:nvPr/>
        </p:nvSpPr>
        <p:spPr>
          <a:xfrm>
            <a:off x="1604187" y="3000199"/>
            <a:ext cx="369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Agriculture 4.0</a:t>
            </a:r>
            <a:endParaRPr/>
          </a:p>
        </p:txBody>
      </p:sp>
      <p:sp>
        <p:nvSpPr>
          <p:cNvPr id="130" name="Google Shape;130;p5"/>
          <p:cNvSpPr txBox="1"/>
          <p:nvPr/>
        </p:nvSpPr>
        <p:spPr>
          <a:xfrm>
            <a:off x="7979037" y="2787974"/>
            <a:ext cx="3697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dk1"/>
                </a:solidFill>
              </a:rPr>
              <a:t>Blue economy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6"/>
          <p:cNvSpPr txBox="1"/>
          <p:nvPr/>
        </p:nvSpPr>
        <p:spPr>
          <a:xfrm>
            <a:off x="0" y="1909188"/>
            <a:ext cx="4702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Project Idea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6"/>
          <p:cNvSpPr txBox="1"/>
          <p:nvPr/>
        </p:nvSpPr>
        <p:spPr>
          <a:xfrm>
            <a:off x="1783400" y="2330789"/>
            <a:ext cx="8625300" cy="3980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Call Topic: Horizont - </a:t>
            </a:r>
            <a:r>
              <a:rPr b="1" lang="tr-TR" sz="1700">
                <a:solidFill>
                  <a:schemeClr val="dk1"/>
                </a:solidFill>
              </a:rPr>
              <a:t>Widening</a:t>
            </a:r>
            <a:endParaRPr/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7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Deadline Dates: 2025</a:t>
            </a:r>
            <a:endParaRPr/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1285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❑"/>
            </a:pPr>
            <a:r>
              <a:rPr b="1" i="0" lang="tr-TR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Objectives:</a:t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3" marL="182880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tr-TR" sz="1700">
                <a:solidFill>
                  <a:schemeClr val="dk1"/>
                </a:solidFill>
              </a:rPr>
              <a:t>Smart farming with autonomous robots</a:t>
            </a:r>
            <a:endParaRPr b="1" sz="1700">
              <a:solidFill>
                <a:schemeClr val="dk1"/>
              </a:solidFill>
            </a:endParaRPr>
          </a:p>
          <a:p>
            <a:pPr indent="-177800" lvl="2" marL="121285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2" marL="121285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Char char="❑"/>
            </a:pPr>
            <a:r>
              <a:rPr b="1" i="0" lang="tr-TR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Expected Results:</a:t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36550" lvl="3" marL="182880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b="1" lang="tr-TR" sz="1700">
                <a:solidFill>
                  <a:schemeClr val="dk1"/>
                </a:solidFill>
              </a:rPr>
              <a:t>Integrated robotics solution for sustainable farming</a:t>
            </a:r>
            <a:endParaRPr b="1" sz="1700">
              <a:solidFill>
                <a:schemeClr val="dk1"/>
              </a:solidFill>
            </a:endParaRPr>
          </a:p>
          <a:p>
            <a:pPr indent="-177800" lvl="2" marL="1212850" marR="508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Noto Sans Symbols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12700" marR="508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69900" marR="0" rtl="0" algn="l">
              <a:lnSpc>
                <a:spcPct val="100000"/>
              </a:lnSpc>
              <a:spcBef>
                <a:spcPts val="434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Google Shape;143;p8"/>
          <p:cNvSpPr txBox="1"/>
          <p:nvPr/>
        </p:nvSpPr>
        <p:spPr>
          <a:xfrm>
            <a:off x="0" y="1909188"/>
            <a:ext cx="470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Consortium - profile of known partners </a:t>
            </a:r>
            <a:endParaRPr/>
          </a:p>
        </p:txBody>
      </p:sp>
      <p:graphicFrame>
        <p:nvGraphicFramePr>
          <p:cNvPr id="144" name="Google Shape;144;p8"/>
          <p:cNvGraphicFramePr/>
          <p:nvPr/>
        </p:nvGraphicFramePr>
        <p:xfrm>
          <a:off x="1632156" y="2760559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{6E7E2013-B2D7-4954-8206-309AE63B9C15}</a:tableStyleId>
              </a:tblPr>
              <a:tblGrid>
                <a:gridCol w="702600"/>
                <a:gridCol w="2175475"/>
                <a:gridCol w="1160525"/>
                <a:gridCol w="1473200"/>
                <a:gridCol w="3645825"/>
              </a:tblGrid>
              <a:tr h="957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51175">
                <a:tc>
                  <a:txBody>
                    <a:bodyPr/>
                    <a:lstStyle/>
                    <a:p>
                      <a:pPr indent="0" lvl="0" marL="10033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260984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Partner Name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30353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Type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763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Country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12444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Role in the Project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01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Cluj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Uni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Romania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Coordination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</a:tr>
              <a:tr h="50025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02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Axial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Comp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Hungary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Partner-beneficiary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5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03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University of Bordeaux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26162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Uni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France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Partner-R&amp;D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</a:tr>
              <a:tr h="50025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04</a:t>
                      </a:r>
                      <a:endParaRPr b="1"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Beia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3257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Comp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Romania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Validation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0025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05</a:t>
                      </a:r>
                      <a:endParaRPr b="1"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25755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9"/>
          <p:cNvSpPr txBox="1"/>
          <p:nvPr/>
        </p:nvSpPr>
        <p:spPr>
          <a:xfrm>
            <a:off x="0" y="1909188"/>
            <a:ext cx="4702628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Consortium – required partners</a:t>
            </a:r>
            <a:endParaRPr b="1"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1" name="Google Shape;151;p9"/>
          <p:cNvGraphicFramePr/>
          <p:nvPr/>
        </p:nvGraphicFramePr>
        <p:xfrm>
          <a:off x="1524001" y="2903562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{6E7E2013-B2D7-4954-8206-309AE63B9C15}</a:tableStyleId>
              </a:tblPr>
              <a:tblGrid>
                <a:gridCol w="760775"/>
                <a:gridCol w="2327325"/>
                <a:gridCol w="1130975"/>
                <a:gridCol w="1580150"/>
                <a:gridCol w="3344775"/>
              </a:tblGrid>
              <a:tr h="2774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/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39500">
                <a:tc>
                  <a:txBody>
                    <a:bodyPr/>
                    <a:lstStyle/>
                    <a:p>
                      <a:pPr indent="0" lvl="0" marL="9652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No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32004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Expertise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33210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Type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120014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Country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59118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2000">
                          <a:latin typeface="Arial"/>
                          <a:ea typeface="Arial"/>
                          <a:cs typeface="Arial"/>
                          <a:sym typeface="Arial"/>
                        </a:rPr>
                        <a:t>Role in the project</a:t>
                      </a:r>
                      <a:endParaRPr sz="20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80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01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IoT/IIOT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6449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East Europe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Monitoring, software integration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</a:tr>
              <a:tr h="525775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02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Big data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36449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Turkey 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Geospatial data analysis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580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03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Communication</a:t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36449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East Europe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tr-TR" sz="1600">
                          <a:latin typeface="Arial"/>
                          <a:ea typeface="Arial"/>
                          <a:cs typeface="Arial"/>
                          <a:sym typeface="Arial"/>
                        </a:rPr>
                        <a:t>Communication and public dissemniation</a:t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BA1918"/>
                    </a:solidFill>
                  </a:tcPr>
                </a:tc>
              </a:tr>
              <a:tr h="525800">
                <a:tc>
                  <a:txBody>
                    <a:bodyPr/>
                    <a:lstStyle/>
                    <a:p>
                      <a:pPr indent="0" lvl="0" marL="187325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tr-TR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04</a:t>
                      </a:r>
                      <a:endParaRPr b="1"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36449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T="0" marB="0" marR="0" marL="0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10"/>
          <p:cNvSpPr txBox="1"/>
          <p:nvPr/>
        </p:nvSpPr>
        <p:spPr>
          <a:xfrm>
            <a:off x="4055900" y="3105825"/>
            <a:ext cx="4067100" cy="18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PRESENTER CONTACT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DETAILS: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tr-TR" sz="1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COUNTRY:</a:t>
            </a:r>
            <a:endParaRPr sz="1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200">
                <a:solidFill>
                  <a:schemeClr val="dk1"/>
                </a:solidFill>
              </a:rPr>
              <a:t>Levente.Tamas@aut.utcluj.ro </a:t>
            </a:r>
            <a:endParaRPr sz="22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tr-TR" sz="2200" u="sng">
                <a:solidFill>
                  <a:srgbClr val="0097A7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http://rocon.utcluj.ro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58" name="Google Shape;15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90950" y="3049575"/>
            <a:ext cx="2925649" cy="2925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eması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2025-01-22T10:16:35Z</dcterms:created>
  <dc:creator>Su Demirel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0x010100B6713C34D18B0F42A0B508897DC58628</vt:lpwstr>
  </property>
</Properties>
</file>