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62"/>
    <a:srgbClr val="002F6C"/>
    <a:srgbClr val="00A3E0"/>
    <a:srgbClr val="385E9D"/>
    <a:srgbClr val="4F2C1D"/>
    <a:srgbClr val="F2A900"/>
    <a:srgbClr val="E877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3" autoAdjust="0"/>
    <p:restoredTop sz="94660"/>
  </p:normalViewPr>
  <p:slideViewPr>
    <p:cSldViewPr snapToGrid="0">
      <p:cViewPr>
        <p:scale>
          <a:sx n="120" d="100"/>
          <a:sy n="120" d="100"/>
        </p:scale>
        <p:origin x="40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C7E2CE-1444-41C5-82E7-F01E70B2348E}" type="datetimeFigureOut">
              <a:rPr lang="en-US" smtClean="0"/>
              <a:t>11/14/2024</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BDC10D-45CE-4115-83F5-23756765394E}" type="slidenum">
              <a:rPr lang="en-US" smtClean="0"/>
              <a:t>‹#›</a:t>
            </a:fld>
            <a:endParaRPr lang="en-US"/>
          </a:p>
        </p:txBody>
      </p:sp>
    </p:spTree>
    <p:extLst>
      <p:ext uri="{BB962C8B-B14F-4D97-AF65-F5344CB8AC3E}">
        <p14:creationId xmlns:p14="http://schemas.microsoft.com/office/powerpoint/2010/main" val="2778846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BDC10D-45CE-4115-83F5-23756765394E}" type="slidenum">
              <a:rPr lang="en-US" smtClean="0"/>
              <a:t>1</a:t>
            </a:fld>
            <a:endParaRPr lang="en-US"/>
          </a:p>
        </p:txBody>
      </p:sp>
    </p:spTree>
    <p:extLst>
      <p:ext uri="{BB962C8B-B14F-4D97-AF65-F5344CB8AC3E}">
        <p14:creationId xmlns:p14="http://schemas.microsoft.com/office/powerpoint/2010/main" val="2325251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27E8F0-9A97-4DA3-91F2-D979506C0339}"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9671A5-E7D0-44D9-965D-DCD0D14183AB}" type="slidenum">
              <a:rPr lang="en-US" smtClean="0"/>
              <a:t>‹#›</a:t>
            </a:fld>
            <a:endParaRPr lang="en-US"/>
          </a:p>
        </p:txBody>
      </p:sp>
    </p:spTree>
    <p:extLst>
      <p:ext uri="{BB962C8B-B14F-4D97-AF65-F5344CB8AC3E}">
        <p14:creationId xmlns:p14="http://schemas.microsoft.com/office/powerpoint/2010/main" val="3130071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27E8F0-9A97-4DA3-91F2-D979506C0339}"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9671A5-E7D0-44D9-965D-DCD0D14183AB}" type="slidenum">
              <a:rPr lang="en-US" smtClean="0"/>
              <a:t>‹#›</a:t>
            </a:fld>
            <a:endParaRPr lang="en-US"/>
          </a:p>
        </p:txBody>
      </p:sp>
    </p:spTree>
    <p:extLst>
      <p:ext uri="{BB962C8B-B14F-4D97-AF65-F5344CB8AC3E}">
        <p14:creationId xmlns:p14="http://schemas.microsoft.com/office/powerpoint/2010/main" val="1393681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27E8F0-9A97-4DA3-91F2-D979506C0339}"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9671A5-E7D0-44D9-965D-DCD0D14183AB}" type="slidenum">
              <a:rPr lang="en-US" smtClean="0"/>
              <a:t>‹#›</a:t>
            </a:fld>
            <a:endParaRPr lang="en-US"/>
          </a:p>
        </p:txBody>
      </p:sp>
    </p:spTree>
    <p:extLst>
      <p:ext uri="{BB962C8B-B14F-4D97-AF65-F5344CB8AC3E}">
        <p14:creationId xmlns:p14="http://schemas.microsoft.com/office/powerpoint/2010/main" val="1643398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27E8F0-9A97-4DA3-91F2-D979506C0339}"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9671A5-E7D0-44D9-965D-DCD0D14183AB}" type="slidenum">
              <a:rPr lang="en-US" smtClean="0"/>
              <a:t>‹#›</a:t>
            </a:fld>
            <a:endParaRPr lang="en-US"/>
          </a:p>
        </p:txBody>
      </p:sp>
    </p:spTree>
    <p:extLst>
      <p:ext uri="{BB962C8B-B14F-4D97-AF65-F5344CB8AC3E}">
        <p14:creationId xmlns:p14="http://schemas.microsoft.com/office/powerpoint/2010/main" val="2158922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727E8F0-9A97-4DA3-91F2-D979506C0339}" type="datetimeFigureOut">
              <a:rPr lang="en-US" smtClean="0"/>
              <a:t>11/14/2024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9671A5-E7D0-44D9-965D-DCD0D14183AB}" type="slidenum">
              <a:rPr lang="en-US" smtClean="0"/>
              <a:t>‹#›</a:t>
            </a:fld>
            <a:endParaRPr lang="en-US"/>
          </a:p>
        </p:txBody>
      </p:sp>
    </p:spTree>
    <p:extLst>
      <p:ext uri="{BB962C8B-B14F-4D97-AF65-F5344CB8AC3E}">
        <p14:creationId xmlns:p14="http://schemas.microsoft.com/office/powerpoint/2010/main" val="3713089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27E8F0-9A97-4DA3-91F2-D979506C0339}"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9671A5-E7D0-44D9-965D-DCD0D14183AB}" type="slidenum">
              <a:rPr lang="en-US" smtClean="0"/>
              <a:t>‹#›</a:t>
            </a:fld>
            <a:endParaRPr lang="en-US"/>
          </a:p>
        </p:txBody>
      </p:sp>
    </p:spTree>
    <p:extLst>
      <p:ext uri="{BB962C8B-B14F-4D97-AF65-F5344CB8AC3E}">
        <p14:creationId xmlns:p14="http://schemas.microsoft.com/office/powerpoint/2010/main" val="3449448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27E8F0-9A97-4DA3-91F2-D979506C0339}" type="datetimeFigureOut">
              <a:rPr lang="en-US" smtClean="0"/>
              <a:t>11/14/2024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9671A5-E7D0-44D9-965D-DCD0D14183AB}" type="slidenum">
              <a:rPr lang="en-US" smtClean="0"/>
              <a:t>‹#›</a:t>
            </a:fld>
            <a:endParaRPr lang="en-US"/>
          </a:p>
        </p:txBody>
      </p:sp>
    </p:spTree>
    <p:extLst>
      <p:ext uri="{BB962C8B-B14F-4D97-AF65-F5344CB8AC3E}">
        <p14:creationId xmlns:p14="http://schemas.microsoft.com/office/powerpoint/2010/main" val="1597886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27E8F0-9A97-4DA3-91F2-D979506C0339}" type="datetimeFigureOut">
              <a:rPr lang="en-US" smtClean="0"/>
              <a:t>11/14/2024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9671A5-E7D0-44D9-965D-DCD0D14183AB}" type="slidenum">
              <a:rPr lang="en-US" smtClean="0"/>
              <a:t>‹#›</a:t>
            </a:fld>
            <a:endParaRPr lang="en-US"/>
          </a:p>
        </p:txBody>
      </p:sp>
    </p:spTree>
    <p:extLst>
      <p:ext uri="{BB962C8B-B14F-4D97-AF65-F5344CB8AC3E}">
        <p14:creationId xmlns:p14="http://schemas.microsoft.com/office/powerpoint/2010/main" val="509370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27E8F0-9A97-4DA3-91F2-D979506C0339}" type="datetimeFigureOut">
              <a:rPr lang="en-US" smtClean="0"/>
              <a:t>11/14/2024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9671A5-E7D0-44D9-965D-DCD0D14183AB}" type="slidenum">
              <a:rPr lang="en-US" smtClean="0"/>
              <a:t>‹#›</a:t>
            </a:fld>
            <a:endParaRPr lang="en-US"/>
          </a:p>
        </p:txBody>
      </p:sp>
    </p:spTree>
    <p:extLst>
      <p:ext uri="{BB962C8B-B14F-4D97-AF65-F5344CB8AC3E}">
        <p14:creationId xmlns:p14="http://schemas.microsoft.com/office/powerpoint/2010/main" val="4263795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727E8F0-9A97-4DA3-91F2-D979506C0339}"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9671A5-E7D0-44D9-965D-DCD0D14183AB}" type="slidenum">
              <a:rPr lang="en-US" smtClean="0"/>
              <a:t>‹#›</a:t>
            </a:fld>
            <a:endParaRPr lang="en-US"/>
          </a:p>
        </p:txBody>
      </p:sp>
    </p:spTree>
    <p:extLst>
      <p:ext uri="{BB962C8B-B14F-4D97-AF65-F5344CB8AC3E}">
        <p14:creationId xmlns:p14="http://schemas.microsoft.com/office/powerpoint/2010/main" val="3180313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727E8F0-9A97-4DA3-91F2-D979506C0339}" type="datetimeFigureOut">
              <a:rPr lang="en-US" smtClean="0"/>
              <a:t>11/14/2024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9671A5-E7D0-44D9-965D-DCD0D14183AB}" type="slidenum">
              <a:rPr lang="en-US" smtClean="0"/>
              <a:t>‹#›</a:t>
            </a:fld>
            <a:endParaRPr lang="en-US"/>
          </a:p>
        </p:txBody>
      </p:sp>
    </p:spTree>
    <p:extLst>
      <p:ext uri="{BB962C8B-B14F-4D97-AF65-F5344CB8AC3E}">
        <p14:creationId xmlns:p14="http://schemas.microsoft.com/office/powerpoint/2010/main" val="3486286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6727E8F0-9A97-4DA3-91F2-D979506C0339}" type="datetimeFigureOut">
              <a:rPr lang="en-US" smtClean="0"/>
              <a:t>11/14/2024</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29671A5-E7D0-44D9-965D-DCD0D14183AB}" type="slidenum">
              <a:rPr lang="en-US" smtClean="0"/>
              <a:t>‹#›</a:t>
            </a:fld>
            <a:endParaRPr lang="en-US"/>
          </a:p>
        </p:txBody>
      </p:sp>
    </p:spTree>
    <p:extLst>
      <p:ext uri="{BB962C8B-B14F-4D97-AF65-F5344CB8AC3E}">
        <p14:creationId xmlns:p14="http://schemas.microsoft.com/office/powerpoint/2010/main" val="35462092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p:cNvSpPr/>
          <p:nvPr/>
        </p:nvSpPr>
        <p:spPr>
          <a:xfrm>
            <a:off x="0" y="-18071"/>
            <a:ext cx="600933" cy="916207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Picture 36"/>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val="0"/>
              </a:ext>
            </a:extLst>
          </a:blip>
          <a:srcRect t="27377" b="48329"/>
          <a:stretch/>
        </p:blipFill>
        <p:spPr>
          <a:xfrm>
            <a:off x="-86637" y="-18071"/>
            <a:ext cx="6858000" cy="1190328"/>
          </a:xfrm>
          <a:prstGeom prst="roundRect">
            <a:avLst>
              <a:gd name="adj" fmla="val 0"/>
            </a:avLst>
          </a:prstGeom>
          <a:solidFill>
            <a:srgbClr val="FFFFFF">
              <a:shade val="85000"/>
            </a:srgbClr>
          </a:solidFill>
          <a:ln>
            <a:noFill/>
          </a:ln>
          <a:effectLst>
            <a:reflection blurRad="12700" stA="38000" endPos="28000" dist="5000" dir="5400000" sy="-100000" algn="bl" rotWithShape="0"/>
          </a:effectLst>
        </p:spPr>
      </p:pic>
      <p:pic>
        <p:nvPicPr>
          <p:cNvPr id="38" name="Picture 3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03041" y="223976"/>
            <a:ext cx="1840445" cy="481994"/>
          </a:xfrm>
          <a:prstGeom prst="rect">
            <a:avLst/>
          </a:prstGeom>
        </p:spPr>
      </p:pic>
      <p:sp>
        <p:nvSpPr>
          <p:cNvPr id="5" name="Subtitle 2"/>
          <p:cNvSpPr txBox="1">
            <a:spLocks/>
          </p:cNvSpPr>
          <p:nvPr/>
        </p:nvSpPr>
        <p:spPr>
          <a:xfrm>
            <a:off x="564774" y="1373645"/>
            <a:ext cx="5994498" cy="454315"/>
          </a:xfrm>
          <a:prstGeom prst="rect">
            <a:avLst/>
          </a:prstGeom>
        </p:spPr>
        <p:txBody>
          <a:bodyPr vert="horz" lIns="91440" tIns="45720" rIns="91440" bIns="45720" rtlCol="0" anchor="ctr">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en-US" sz="1400" b="1" dirty="0">
                <a:latin typeface="Arial" panose="020B0604020202020204" pitchFamily="34" charset="0"/>
                <a:cs typeface="Arial" panose="020B0604020202020204" pitchFamily="34" charset="0"/>
              </a:rPr>
              <a:t>Conducting Polymer-based Electrode Matrices for Lithium-ion Batteries</a:t>
            </a:r>
          </a:p>
        </p:txBody>
      </p:sp>
      <p:sp>
        <p:nvSpPr>
          <p:cNvPr id="39" name="Right Triangle 38"/>
          <p:cNvSpPr/>
          <p:nvPr/>
        </p:nvSpPr>
        <p:spPr>
          <a:xfrm rot="5400000">
            <a:off x="0" y="-18071"/>
            <a:ext cx="605118" cy="605118"/>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p:cNvSpPr txBox="1"/>
          <p:nvPr/>
        </p:nvSpPr>
        <p:spPr>
          <a:xfrm rot="16200000">
            <a:off x="-2282366" y="3146294"/>
            <a:ext cx="5304864" cy="276999"/>
          </a:xfrm>
          <a:prstGeom prst="rect">
            <a:avLst/>
          </a:prstGeom>
          <a:noFill/>
        </p:spPr>
        <p:txBody>
          <a:bodyPr wrap="square" rtlCol="0">
            <a:spAutoFit/>
          </a:bodyPr>
          <a:lstStyle/>
          <a:p>
            <a:r>
              <a:rPr lang="en-US" sz="1200" b="1" dirty="0">
                <a:solidFill>
                  <a:srgbClr val="4F2C1D"/>
                </a:solidFill>
                <a:latin typeface="Arial" panose="020B0604020202020204" pitchFamily="34" charset="0"/>
                <a:cs typeface="Arial" panose="020B0604020202020204" pitchFamily="34" charset="0"/>
              </a:rPr>
              <a:t>TECHNOLOGY LICENCING OPPORTUNITY</a:t>
            </a:r>
          </a:p>
        </p:txBody>
      </p:sp>
      <p:sp>
        <p:nvSpPr>
          <p:cNvPr id="50" name="Right Triangle 49"/>
          <p:cNvSpPr/>
          <p:nvPr/>
        </p:nvSpPr>
        <p:spPr>
          <a:xfrm>
            <a:off x="-7569" y="8538882"/>
            <a:ext cx="605118" cy="605118"/>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 name="组合 7">
            <a:extLst>
              <a:ext uri="{FF2B5EF4-FFF2-40B4-BE49-F238E27FC236}">
                <a16:creationId xmlns:a16="http://schemas.microsoft.com/office/drawing/2014/main" id="{7247F088-CE29-4B46-93F2-0458AF22F8D8}"/>
              </a:ext>
            </a:extLst>
          </p:cNvPr>
          <p:cNvGrpSpPr/>
          <p:nvPr/>
        </p:nvGrpSpPr>
        <p:grpSpPr>
          <a:xfrm>
            <a:off x="848435" y="1284767"/>
            <a:ext cx="5444791" cy="741278"/>
            <a:chOff x="2176463" y="1828800"/>
            <a:chExt cx="8315324" cy="2174835"/>
          </a:xfrm>
        </p:grpSpPr>
        <p:sp>
          <p:nvSpPr>
            <p:cNvPr id="53" name="半闭框 5">
              <a:extLst>
                <a:ext uri="{FF2B5EF4-FFF2-40B4-BE49-F238E27FC236}">
                  <a16:creationId xmlns:a16="http://schemas.microsoft.com/office/drawing/2014/main" id="{DF8FB228-8A99-40EF-88CD-D14CC57F5E0C}"/>
                </a:ext>
              </a:extLst>
            </p:cNvPr>
            <p:cNvSpPr/>
            <p:nvPr/>
          </p:nvSpPr>
          <p:spPr>
            <a:xfrm>
              <a:off x="2176463" y="1828800"/>
              <a:ext cx="6777038" cy="1762125"/>
            </a:xfrm>
            <a:prstGeom prst="halfFrame">
              <a:avLst>
                <a:gd name="adj1" fmla="val 6846"/>
                <a:gd name="adj2" fmla="val 8468"/>
              </a:avLst>
            </a:prstGeom>
            <a:gradFill flip="none" rotWithShape="1">
              <a:gsLst>
                <a:gs pos="0">
                  <a:srgbClr val="FFC000"/>
                </a:gs>
                <a:gs pos="52000">
                  <a:srgbClr val="FF6600"/>
                </a:gs>
                <a:gs pos="100000">
                  <a:srgbClr val="FF3300"/>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4" name="半闭框 6">
              <a:extLst>
                <a:ext uri="{FF2B5EF4-FFF2-40B4-BE49-F238E27FC236}">
                  <a16:creationId xmlns:a16="http://schemas.microsoft.com/office/drawing/2014/main" id="{D265D9DD-CB3B-4675-A307-356556979359}"/>
                </a:ext>
              </a:extLst>
            </p:cNvPr>
            <p:cNvSpPr/>
            <p:nvPr/>
          </p:nvSpPr>
          <p:spPr>
            <a:xfrm rot="10800000">
              <a:off x="3714749" y="2241509"/>
              <a:ext cx="6777038" cy="1762126"/>
            </a:xfrm>
            <a:prstGeom prst="halfFrame">
              <a:avLst>
                <a:gd name="adj1" fmla="val 6846"/>
                <a:gd name="adj2" fmla="val 8468"/>
              </a:avLst>
            </a:prstGeom>
            <a:gradFill flip="none" rotWithShape="1">
              <a:gsLst>
                <a:gs pos="0">
                  <a:srgbClr val="FFC000"/>
                </a:gs>
                <a:gs pos="52000">
                  <a:srgbClr val="FF6600"/>
                </a:gs>
                <a:gs pos="100000">
                  <a:srgbClr val="FF3300"/>
                </a:gs>
              </a:gsLst>
              <a:lin ang="81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sp>
        <p:nvSpPr>
          <p:cNvPr id="29" name="Rectangle 2"/>
          <p:cNvSpPr/>
          <p:nvPr/>
        </p:nvSpPr>
        <p:spPr>
          <a:xfrm>
            <a:off x="929724" y="7628743"/>
            <a:ext cx="5585751" cy="1373627"/>
          </a:xfrm>
          <a:prstGeom prst="rect">
            <a:avLst/>
          </a:prstGeom>
          <a:solidFill>
            <a:schemeClr val="bg1">
              <a:lumMod val="8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2" name="Rectangle 4"/>
          <p:cNvSpPr/>
          <p:nvPr/>
        </p:nvSpPr>
        <p:spPr>
          <a:xfrm>
            <a:off x="6559272" y="7628741"/>
            <a:ext cx="45719" cy="1373629"/>
          </a:xfrm>
          <a:prstGeom prst="rect">
            <a:avLst/>
          </a:prstGeom>
          <a:solidFill>
            <a:schemeClr val="bg1">
              <a:lumMod val="85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
        <p:nvSpPr>
          <p:cNvPr id="36" name="Rectangle 35"/>
          <p:cNvSpPr/>
          <p:nvPr/>
        </p:nvSpPr>
        <p:spPr>
          <a:xfrm>
            <a:off x="848435" y="2379338"/>
            <a:ext cx="5463335" cy="1477328"/>
          </a:xfrm>
          <a:prstGeom prst="rect">
            <a:avLst/>
          </a:prstGeom>
        </p:spPr>
        <p:txBody>
          <a:bodyPr wrap="square">
            <a:spAutoFit/>
          </a:bodyPr>
          <a:lstStyle/>
          <a:p>
            <a:pPr algn="just"/>
            <a:r>
              <a:rPr lang="en-US" sz="900" dirty="0">
                <a:latin typeface="Arial" panose="020B0604020202020204" pitchFamily="34" charset="0"/>
                <a:ea typeface="Calibri" panose="020F0502020204030204" pitchFamily="34" charset="0"/>
                <a:cs typeface="Arial" panose="020B0604020202020204" pitchFamily="34" charset="0"/>
              </a:rPr>
              <a:t>University of Manitoba researchers </a:t>
            </a:r>
            <a:r>
              <a:rPr lang="en-US" sz="900" dirty="0">
                <a:effectLst/>
                <a:latin typeface="Arial" panose="020B0604020202020204" pitchFamily="34" charset="0"/>
                <a:ea typeface="Arial" panose="020B0604020202020204" pitchFamily="34" charset="0"/>
                <a:cs typeface="Arial" panose="020B0604020202020204" pitchFamily="34" charset="0"/>
              </a:rPr>
              <a:t>have developed an alternative binder system, which is based on the combination of an electronically conductive polymer and a polyanionic binder. The researchers have shown that these new composite binders are better adhesives, show electronic conductivity, can be dispersed in water, and are film-forming upon drying. </a:t>
            </a:r>
            <a:r>
              <a:rPr lang="en-US" sz="900" dirty="0">
                <a:latin typeface="Arial" panose="020B0604020202020204" pitchFamily="34" charset="0"/>
                <a:ea typeface="Arial" panose="020B0604020202020204" pitchFamily="34" charset="0"/>
                <a:cs typeface="Arial" panose="020B0604020202020204" pitchFamily="34" charset="0"/>
              </a:rPr>
              <a:t>In addition, the researchers</a:t>
            </a:r>
            <a:r>
              <a:rPr lang="en-US" sz="900" dirty="0">
                <a:effectLst/>
                <a:latin typeface="Arial" panose="020B0604020202020204" pitchFamily="34" charset="0"/>
                <a:ea typeface="Arial" panose="020B0604020202020204" pitchFamily="34" charset="0"/>
                <a:cs typeface="Arial" panose="020B0604020202020204" pitchFamily="34" charset="0"/>
              </a:rPr>
              <a:t> have so far explored combinations of polypyrrole and polyaniline (conducting polymers) with carboxymethyl cellulose and alginate (polyanion). The conducting polymer is a flexible electronically conducting component in the new composite binder. The polyanion acts as adhesive with strong dipolar and ionic interactions with its surroundings. By synthesizing the conducting polymer in the presence of the polyanion, the positively charge backbone of the conducting polymer interacts electrostatically with the negatively charge polyanion, forming a molecular composite of both polymers.</a:t>
            </a:r>
            <a:endParaRPr lang="en-CA" sz="900" dirty="0">
              <a:latin typeface="Arial" panose="020B0604020202020204" pitchFamily="34" charset="0"/>
              <a:ea typeface="Calibri" panose="020F0502020204030204" pitchFamily="34" charset="0"/>
              <a:cs typeface="Arial" panose="020B0604020202020204" pitchFamily="34" charset="0"/>
            </a:endParaRPr>
          </a:p>
        </p:txBody>
      </p:sp>
      <p:sp>
        <p:nvSpPr>
          <p:cNvPr id="41" name="Rectangle 40"/>
          <p:cNvSpPr/>
          <p:nvPr/>
        </p:nvSpPr>
        <p:spPr>
          <a:xfrm>
            <a:off x="829891" y="4031631"/>
            <a:ext cx="5463335" cy="507831"/>
          </a:xfrm>
          <a:prstGeom prst="rect">
            <a:avLst/>
          </a:prstGeom>
        </p:spPr>
        <p:txBody>
          <a:bodyPr wrap="square">
            <a:spAutoFit/>
          </a:bodyPr>
          <a:lstStyle/>
          <a:p>
            <a:pPr algn="just"/>
            <a:r>
              <a:rPr lang="en-US" sz="900" dirty="0">
                <a:effectLst/>
                <a:latin typeface="Arial" panose="020B0604020202020204" pitchFamily="34" charset="0"/>
                <a:ea typeface="Arial" panose="020B0604020202020204" pitchFamily="34" charset="0"/>
                <a:cs typeface="Arial" panose="020B0604020202020204" pitchFamily="34" charset="0"/>
              </a:rPr>
              <a:t>This binder poses as the future for lithium-ion batteries as it does not require the use of forever chemicals and can be easily dispersed in water. Hence, it can find application in batteries of any size or format.</a:t>
            </a:r>
            <a:endParaRPr lang="en-CA" sz="900" dirty="0">
              <a:latin typeface="Arial" panose="020B0604020202020204" pitchFamily="34" charset="0"/>
              <a:ea typeface="Calibri" panose="020F0502020204030204" pitchFamily="34" charset="0"/>
              <a:cs typeface="Arial" panose="020B0604020202020204" pitchFamily="34" charset="0"/>
            </a:endParaRPr>
          </a:p>
        </p:txBody>
      </p:sp>
      <p:sp>
        <p:nvSpPr>
          <p:cNvPr id="42" name="Rectangle 41"/>
          <p:cNvSpPr/>
          <p:nvPr/>
        </p:nvSpPr>
        <p:spPr>
          <a:xfrm>
            <a:off x="829892" y="4896070"/>
            <a:ext cx="5463334" cy="923330"/>
          </a:xfrm>
          <a:prstGeom prst="rect">
            <a:avLst/>
          </a:prstGeom>
        </p:spPr>
        <p:txBody>
          <a:bodyPr wrap="square">
            <a:spAutoFit/>
          </a:bodyPr>
          <a:lstStyle/>
          <a:p>
            <a:pPr algn="just"/>
            <a:r>
              <a:rPr lang="en-US" sz="900" dirty="0">
                <a:effectLst/>
                <a:latin typeface="Arial" panose="020B0604020202020204" pitchFamily="34" charset="0"/>
                <a:ea typeface="Arial" panose="020B0604020202020204" pitchFamily="34" charset="0"/>
                <a:cs typeface="Arial" panose="020B0604020202020204" pitchFamily="34" charset="0"/>
              </a:rPr>
              <a:t>The invented electronically conductive binder is a better adhesive and a molecular composite with flexible structure. </a:t>
            </a:r>
            <a:r>
              <a:rPr lang="en-US" sz="900" dirty="0">
                <a:latin typeface="Arial" panose="020B0604020202020204" pitchFamily="34" charset="0"/>
                <a:ea typeface="Arial" panose="020B0604020202020204" pitchFamily="34" charset="0"/>
                <a:cs typeface="Arial" panose="020B0604020202020204" pitchFamily="34" charset="0"/>
              </a:rPr>
              <a:t>This new</a:t>
            </a:r>
            <a:r>
              <a:rPr lang="en-US" sz="900" dirty="0">
                <a:effectLst/>
                <a:latin typeface="Arial" panose="020B0604020202020204" pitchFamily="34" charset="0"/>
                <a:ea typeface="Arial" panose="020B0604020202020204" pitchFamily="34" charset="0"/>
                <a:cs typeface="Arial" panose="020B0604020202020204" pitchFamily="34" charset="0"/>
              </a:rPr>
              <a:t> binder prevents migration and agglomeration of the conductive agent in the binder, and it reduces contact loss of electroactive particles during use. The proposed method for activating conducting polymers inside the battery increases their conductivity within the electrode sufficiently to allow operation of battery electrodes with approximately 5% conducting polymer content at reasonable power output.</a:t>
            </a:r>
            <a:endParaRPr lang="en-US" sz="900" dirty="0">
              <a:latin typeface="Arial" panose="020B0604020202020204" pitchFamily="34" charset="0"/>
              <a:cs typeface="Arial" panose="020B0604020202020204" pitchFamily="34" charset="0"/>
            </a:endParaRPr>
          </a:p>
        </p:txBody>
      </p:sp>
      <p:sp>
        <p:nvSpPr>
          <p:cNvPr id="44" name="Rectangle 43"/>
          <p:cNvSpPr/>
          <p:nvPr/>
        </p:nvSpPr>
        <p:spPr>
          <a:xfrm>
            <a:off x="829892" y="6189060"/>
            <a:ext cx="5463335" cy="1200329"/>
          </a:xfrm>
          <a:prstGeom prst="rect">
            <a:avLst/>
          </a:prstGeom>
        </p:spPr>
        <p:txBody>
          <a:bodyPr wrap="square">
            <a:spAutoFit/>
          </a:bodyPr>
          <a:lstStyle/>
          <a:p>
            <a:pPr marL="0" marR="0" algn="just"/>
            <a:r>
              <a:rPr lang="en-US" sz="900" dirty="0">
                <a:effectLst/>
                <a:latin typeface="Arial" panose="020B0604020202020204" pitchFamily="34" charset="0"/>
                <a:ea typeface="Times New Roman" panose="02020603050405020304" pitchFamily="18" charset="0"/>
                <a:cs typeface="Arial" panose="020B0604020202020204" pitchFamily="34" charset="0"/>
              </a:rPr>
              <a:t>The binders have been prepared and characterized, including preparation and testing of composite electrodes with lithium cobalt oxide, graphite, and silicon. The longevity of their chemical stability is currently being assessed, as well as combinations with other active materials, in particular lithium iron phosphate and related </a:t>
            </a:r>
            <a:r>
              <a:rPr lang="en-US" sz="900" dirty="0" err="1">
                <a:effectLst/>
                <a:latin typeface="Arial" panose="020B0604020202020204" pitchFamily="34" charset="0"/>
                <a:ea typeface="Times New Roman" panose="02020603050405020304" pitchFamily="18" charset="0"/>
                <a:cs typeface="Arial" panose="020B0604020202020204" pitchFamily="34" charset="0"/>
              </a:rPr>
              <a:t>olivines</a:t>
            </a:r>
            <a:r>
              <a:rPr lang="en-US" sz="900" dirty="0">
                <a:effectLst/>
                <a:latin typeface="Arial" panose="020B0604020202020204" pitchFamily="34" charset="0"/>
                <a:ea typeface="Times New Roman" panose="02020603050405020304" pitchFamily="18" charset="0"/>
                <a:cs typeface="Arial" panose="020B0604020202020204" pitchFamily="34" charset="0"/>
              </a:rPr>
              <a:t>. </a:t>
            </a:r>
            <a:endParaRPr lang="en-US" sz="900" dirty="0">
              <a:effectLst/>
              <a:latin typeface="Arial" panose="020B0604020202020204" pitchFamily="34" charset="0"/>
              <a:ea typeface="Aptos" panose="020B0004020202020204" pitchFamily="34" charset="0"/>
              <a:cs typeface="Arial" panose="020B0604020202020204" pitchFamily="34" charset="0"/>
            </a:endParaRPr>
          </a:p>
          <a:p>
            <a:pPr algn="just"/>
            <a:endParaRPr lang="en-US" sz="900" dirty="0">
              <a:latin typeface="Arial" panose="020B0604020202020204" pitchFamily="34" charset="0"/>
              <a:cs typeface="Arial" panose="020B0604020202020204" pitchFamily="34" charset="0"/>
            </a:endParaRPr>
          </a:p>
          <a:p>
            <a:pPr algn="just"/>
            <a:r>
              <a:rPr lang="en-US" sz="900" b="1" dirty="0">
                <a:latin typeface="Arial" panose="020B0604020202020204" pitchFamily="34" charset="0"/>
                <a:cs typeface="Arial" panose="020B0604020202020204" pitchFamily="34" charset="0"/>
              </a:rPr>
              <a:t>Patent Status:</a:t>
            </a:r>
            <a:endParaRPr lang="en-US" sz="900" dirty="0">
              <a:latin typeface="Arial" panose="020B0604020202020204" pitchFamily="34" charset="0"/>
              <a:cs typeface="Arial" panose="020B0604020202020204" pitchFamily="34" charset="0"/>
            </a:endParaRPr>
          </a:p>
          <a:p>
            <a:pPr algn="just"/>
            <a:r>
              <a:rPr lang="en-US" sz="900" dirty="0">
                <a:latin typeface="Arial" panose="020B0604020202020204" pitchFamily="34" charset="0"/>
                <a:cs typeface="Arial" panose="020B0604020202020204" pitchFamily="34" charset="0"/>
              </a:rPr>
              <a:t>CA National Phase (App No. 3,227,487; filed 30 January 2024).</a:t>
            </a:r>
          </a:p>
          <a:p>
            <a:pPr algn="just"/>
            <a:r>
              <a:rPr lang="en-US" sz="900" dirty="0">
                <a:latin typeface="Arial" panose="020B0604020202020204" pitchFamily="34" charset="0"/>
                <a:cs typeface="Arial" panose="020B0604020202020204" pitchFamily="34" charset="0"/>
              </a:rPr>
              <a:t>US National Phase (App No. 18/293,536; filed 30 January 2024).</a:t>
            </a:r>
          </a:p>
        </p:txBody>
      </p:sp>
      <p:sp>
        <p:nvSpPr>
          <p:cNvPr id="45" name="Rectangle 44"/>
          <p:cNvSpPr/>
          <p:nvPr/>
        </p:nvSpPr>
        <p:spPr>
          <a:xfrm>
            <a:off x="1126418" y="7713395"/>
            <a:ext cx="3091359" cy="776879"/>
          </a:xfrm>
          <a:prstGeom prst="rect">
            <a:avLst/>
          </a:prstGeom>
        </p:spPr>
        <p:txBody>
          <a:bodyPr wrap="square">
            <a:spAutoFit/>
          </a:bodyPr>
          <a:lstStyle/>
          <a:p>
            <a:pPr>
              <a:lnSpc>
                <a:spcPct val="107000"/>
              </a:lnSpc>
              <a:spcAft>
                <a:spcPts val="800"/>
              </a:spcAft>
            </a:pPr>
            <a:r>
              <a:rPr lang="en-CA" sz="900" b="1" dirty="0">
                <a:solidFill>
                  <a:srgbClr val="002F6C"/>
                </a:solidFill>
                <a:latin typeface="Arial" panose="020B0604020202020204" pitchFamily="34" charset="0"/>
                <a:ea typeface="Calibri" panose="020F0502020204030204" pitchFamily="34" charset="0"/>
                <a:cs typeface="Arial" panose="020B0604020202020204" pitchFamily="34" charset="0"/>
              </a:rPr>
              <a:t>PRINCIPAL INVENTOR</a:t>
            </a:r>
          </a:p>
          <a:p>
            <a:pPr>
              <a:lnSpc>
                <a:spcPct val="107000"/>
              </a:lnSpc>
            </a:pPr>
            <a:r>
              <a:rPr lang="en-CA" sz="900" dirty="0">
                <a:solidFill>
                  <a:srgbClr val="002F6C"/>
                </a:solidFill>
                <a:latin typeface="Arial" panose="020B0604020202020204" pitchFamily="34" charset="0"/>
                <a:ea typeface="Calibri" panose="020F0502020204030204" pitchFamily="34" charset="0"/>
                <a:cs typeface="Arial" panose="020B0604020202020204" pitchFamily="34" charset="0"/>
              </a:rPr>
              <a:t>Dr. Christian Kuss</a:t>
            </a:r>
          </a:p>
          <a:p>
            <a:pPr>
              <a:lnSpc>
                <a:spcPct val="107000"/>
              </a:lnSpc>
            </a:pPr>
            <a:r>
              <a:rPr lang="en-CA" sz="900" dirty="0">
                <a:solidFill>
                  <a:srgbClr val="002F6C"/>
                </a:solidFill>
                <a:latin typeface="Arial" panose="020B0604020202020204" pitchFamily="34" charset="0"/>
                <a:ea typeface="Calibri" panose="020F0502020204030204" pitchFamily="34" charset="0"/>
                <a:cs typeface="Arial" panose="020B0604020202020204" pitchFamily="34" charset="0"/>
              </a:rPr>
              <a:t>Associate Professor; </a:t>
            </a:r>
            <a:r>
              <a:rPr lang="en-US" sz="900" dirty="0">
                <a:solidFill>
                  <a:srgbClr val="002F6C"/>
                </a:solidFill>
                <a:latin typeface="Arial" panose="020B0604020202020204" pitchFamily="34" charset="0"/>
                <a:ea typeface="Calibri" panose="020F0502020204030204" pitchFamily="34" charset="0"/>
                <a:cs typeface="Arial" panose="020B0604020202020204" pitchFamily="34" charset="0"/>
              </a:rPr>
              <a:t>Department of Chemistry</a:t>
            </a:r>
          </a:p>
          <a:p>
            <a:pPr>
              <a:lnSpc>
                <a:spcPct val="107000"/>
              </a:lnSpc>
            </a:pPr>
            <a:r>
              <a:rPr lang="en-US" sz="900" dirty="0">
                <a:solidFill>
                  <a:srgbClr val="002F6C"/>
                </a:solidFill>
                <a:latin typeface="Arial" panose="020B0604020202020204" pitchFamily="34" charset="0"/>
                <a:ea typeface="Calibri" panose="020F0502020204030204" pitchFamily="34" charset="0"/>
                <a:cs typeface="Arial" panose="020B0604020202020204" pitchFamily="34" charset="0"/>
              </a:rPr>
              <a:t>University of Manitoba </a:t>
            </a:r>
          </a:p>
        </p:txBody>
      </p:sp>
      <p:sp>
        <p:nvSpPr>
          <p:cNvPr id="46" name="Rectangle 45"/>
          <p:cNvSpPr/>
          <p:nvPr/>
        </p:nvSpPr>
        <p:spPr>
          <a:xfrm>
            <a:off x="4358037" y="7713395"/>
            <a:ext cx="2330451" cy="960519"/>
          </a:xfrm>
          <a:prstGeom prst="rect">
            <a:avLst/>
          </a:prstGeom>
        </p:spPr>
        <p:txBody>
          <a:bodyPr wrap="square">
            <a:spAutoFit/>
          </a:bodyPr>
          <a:lstStyle/>
          <a:p>
            <a:pPr>
              <a:lnSpc>
                <a:spcPct val="107000"/>
              </a:lnSpc>
              <a:spcAft>
                <a:spcPts val="800"/>
              </a:spcAft>
            </a:pPr>
            <a:r>
              <a:rPr lang="en-CA" sz="900" b="1" dirty="0">
                <a:solidFill>
                  <a:srgbClr val="006F62"/>
                </a:solidFill>
                <a:latin typeface="Arial" panose="020B0604020202020204" pitchFamily="34" charset="0"/>
                <a:ea typeface="Calibri" panose="020F0502020204030204" pitchFamily="34" charset="0"/>
                <a:cs typeface="Arial" panose="020B0604020202020204" pitchFamily="34" charset="0"/>
              </a:rPr>
              <a:t>CONTACT</a:t>
            </a:r>
          </a:p>
          <a:p>
            <a:pPr>
              <a:lnSpc>
                <a:spcPct val="107000"/>
              </a:lnSpc>
            </a:pPr>
            <a:r>
              <a:rPr lang="en-CA" sz="900" dirty="0">
                <a:solidFill>
                  <a:srgbClr val="006F62"/>
                </a:solidFill>
                <a:latin typeface="Arial" panose="020B0604020202020204" pitchFamily="34" charset="0"/>
                <a:ea typeface="Calibri" panose="020F0502020204030204" pitchFamily="34" charset="0"/>
                <a:cs typeface="Arial" panose="020B0604020202020204" pitchFamily="34" charset="0"/>
              </a:rPr>
              <a:t>Loren Oschipok</a:t>
            </a:r>
          </a:p>
          <a:p>
            <a:pPr>
              <a:lnSpc>
                <a:spcPct val="107000"/>
              </a:lnSpc>
            </a:pPr>
            <a:r>
              <a:rPr lang="en-CA" sz="900" dirty="0">
                <a:solidFill>
                  <a:srgbClr val="006F62"/>
                </a:solidFill>
                <a:latin typeface="Arial" panose="020B0604020202020204" pitchFamily="34" charset="0"/>
                <a:ea typeface="Calibri" panose="020F0502020204030204" pitchFamily="34" charset="0"/>
                <a:cs typeface="Arial" panose="020B0604020202020204" pitchFamily="34" charset="0"/>
              </a:rPr>
              <a:t>Technology Transfer Manager</a:t>
            </a:r>
          </a:p>
          <a:p>
            <a:pPr>
              <a:lnSpc>
                <a:spcPct val="107000"/>
              </a:lnSpc>
            </a:pPr>
            <a:r>
              <a:rPr lang="en-CA" sz="900" dirty="0">
                <a:solidFill>
                  <a:srgbClr val="006F62"/>
                </a:solidFill>
                <a:latin typeface="Arial" panose="020B0604020202020204" pitchFamily="34" charset="0"/>
                <a:ea typeface="Calibri" panose="020F0502020204030204" pitchFamily="34" charset="0"/>
                <a:cs typeface="Arial" panose="020B0604020202020204" pitchFamily="34" charset="0"/>
              </a:rPr>
              <a:t>E-mail: loren.oschipok@umanitoba.ca </a:t>
            </a:r>
          </a:p>
          <a:p>
            <a:pPr>
              <a:lnSpc>
                <a:spcPct val="107000"/>
              </a:lnSpc>
            </a:pPr>
            <a:r>
              <a:rPr lang="en-CA" sz="900" dirty="0">
                <a:solidFill>
                  <a:srgbClr val="006F62"/>
                </a:solidFill>
                <a:latin typeface="Arial" panose="020B0604020202020204" pitchFamily="34" charset="0"/>
                <a:ea typeface="Calibri" panose="020F0502020204030204" pitchFamily="34" charset="0"/>
                <a:cs typeface="Arial" panose="020B0604020202020204" pitchFamily="34" charset="0"/>
              </a:rPr>
              <a:t>Phone: (431)-777-0145</a:t>
            </a:r>
          </a:p>
        </p:txBody>
      </p:sp>
      <p:sp>
        <p:nvSpPr>
          <p:cNvPr id="47" name="Rectangle 46"/>
          <p:cNvSpPr/>
          <p:nvPr/>
        </p:nvSpPr>
        <p:spPr>
          <a:xfrm>
            <a:off x="1012006" y="2087420"/>
            <a:ext cx="1809598" cy="307777"/>
          </a:xfrm>
          <a:prstGeom prst="rect">
            <a:avLst/>
          </a:prstGeom>
        </p:spPr>
        <p:txBody>
          <a:bodyPr wrap="none">
            <a:spAutoFit/>
          </a:bodyPr>
          <a:lstStyle/>
          <a:p>
            <a:r>
              <a:rPr lang="en-CA" sz="1400" b="1" dirty="0">
                <a:solidFill>
                  <a:srgbClr val="F2A900"/>
                </a:solidFill>
                <a:latin typeface="Arial" panose="020B0604020202020204" pitchFamily="34" charset="0"/>
                <a:ea typeface="Calibri" panose="020F0502020204030204" pitchFamily="34" charset="0"/>
                <a:cs typeface="Arial" panose="020B0604020202020204" pitchFamily="34" charset="0"/>
              </a:rPr>
              <a:t>Technology Details</a:t>
            </a:r>
          </a:p>
        </p:txBody>
      </p:sp>
      <p:sp>
        <p:nvSpPr>
          <p:cNvPr id="48" name="Rectangle 47"/>
          <p:cNvSpPr/>
          <p:nvPr/>
        </p:nvSpPr>
        <p:spPr>
          <a:xfrm>
            <a:off x="1044952" y="3779334"/>
            <a:ext cx="1257075" cy="307777"/>
          </a:xfrm>
          <a:prstGeom prst="rect">
            <a:avLst/>
          </a:prstGeom>
        </p:spPr>
        <p:txBody>
          <a:bodyPr wrap="none">
            <a:spAutoFit/>
          </a:bodyPr>
          <a:lstStyle/>
          <a:p>
            <a:r>
              <a:rPr lang="en-CA" sz="1400" b="1" dirty="0">
                <a:solidFill>
                  <a:srgbClr val="4F2C1D"/>
                </a:solidFill>
                <a:latin typeface="Arial" panose="020B0604020202020204" pitchFamily="34" charset="0"/>
                <a:ea typeface="Calibri" panose="020F0502020204030204" pitchFamily="34" charset="0"/>
                <a:cs typeface="Arial" panose="020B0604020202020204" pitchFamily="34" charset="0"/>
              </a:rPr>
              <a:t>Applications</a:t>
            </a:r>
          </a:p>
        </p:txBody>
      </p:sp>
      <p:sp>
        <p:nvSpPr>
          <p:cNvPr id="49" name="Rectangle 48"/>
          <p:cNvSpPr/>
          <p:nvPr/>
        </p:nvSpPr>
        <p:spPr>
          <a:xfrm>
            <a:off x="1044952" y="4575205"/>
            <a:ext cx="1928220" cy="307777"/>
          </a:xfrm>
          <a:prstGeom prst="rect">
            <a:avLst/>
          </a:prstGeom>
        </p:spPr>
        <p:txBody>
          <a:bodyPr wrap="none">
            <a:spAutoFit/>
          </a:bodyPr>
          <a:lstStyle/>
          <a:p>
            <a:r>
              <a:rPr lang="en-CA" sz="1400" b="1" dirty="0">
                <a:solidFill>
                  <a:srgbClr val="385E9D"/>
                </a:solidFill>
                <a:latin typeface="Arial" panose="020B0604020202020204" pitchFamily="34" charset="0"/>
                <a:ea typeface="Calibri" panose="020F0502020204030204" pitchFamily="34" charset="0"/>
                <a:cs typeface="Arial" panose="020B0604020202020204" pitchFamily="34" charset="0"/>
              </a:rPr>
              <a:t>Technology Benefits</a:t>
            </a:r>
          </a:p>
        </p:txBody>
      </p:sp>
      <p:sp>
        <p:nvSpPr>
          <p:cNvPr id="51" name="Rectangle 50"/>
          <p:cNvSpPr/>
          <p:nvPr/>
        </p:nvSpPr>
        <p:spPr>
          <a:xfrm>
            <a:off x="1044952" y="5891570"/>
            <a:ext cx="1845377" cy="307777"/>
          </a:xfrm>
          <a:prstGeom prst="rect">
            <a:avLst/>
          </a:prstGeom>
        </p:spPr>
        <p:txBody>
          <a:bodyPr wrap="none">
            <a:spAutoFit/>
          </a:bodyPr>
          <a:lstStyle/>
          <a:p>
            <a:r>
              <a:rPr lang="en-CA" sz="1400" b="1" dirty="0">
                <a:solidFill>
                  <a:srgbClr val="00A3E0"/>
                </a:solidFill>
                <a:latin typeface="Arial" panose="020B0604020202020204" pitchFamily="34" charset="0"/>
                <a:ea typeface="Calibri" panose="020F0502020204030204" pitchFamily="34" charset="0"/>
                <a:cs typeface="Arial" panose="020B0604020202020204" pitchFamily="34" charset="0"/>
              </a:rPr>
              <a:t>Development Stage</a:t>
            </a:r>
          </a:p>
        </p:txBody>
      </p:sp>
      <p:sp>
        <p:nvSpPr>
          <p:cNvPr id="57" name="Rectangle 56"/>
          <p:cNvSpPr/>
          <p:nvPr/>
        </p:nvSpPr>
        <p:spPr>
          <a:xfrm>
            <a:off x="921124" y="2114764"/>
            <a:ext cx="45719" cy="223795"/>
          </a:xfrm>
          <a:prstGeom prst="rect">
            <a:avLst/>
          </a:prstGeom>
          <a:solidFill>
            <a:srgbClr val="F2A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p:cNvSpPr/>
          <p:nvPr/>
        </p:nvSpPr>
        <p:spPr>
          <a:xfrm>
            <a:off x="923528" y="3818876"/>
            <a:ext cx="45719" cy="223795"/>
          </a:xfrm>
          <a:prstGeom prst="rect">
            <a:avLst/>
          </a:prstGeom>
          <a:solidFill>
            <a:srgbClr val="4F2C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929725" y="4601345"/>
            <a:ext cx="45719" cy="223795"/>
          </a:xfrm>
          <a:prstGeom prst="rect">
            <a:avLst/>
          </a:prstGeom>
          <a:solidFill>
            <a:srgbClr val="385E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p:cNvSpPr/>
          <p:nvPr/>
        </p:nvSpPr>
        <p:spPr>
          <a:xfrm>
            <a:off x="927415" y="5937764"/>
            <a:ext cx="45719" cy="223795"/>
          </a:xfrm>
          <a:prstGeom prst="rect">
            <a:avLst/>
          </a:prstGeom>
          <a:solidFill>
            <a:srgbClr val="00A3E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4"/>
          <p:cNvSpPr/>
          <p:nvPr/>
        </p:nvSpPr>
        <p:spPr>
          <a:xfrm>
            <a:off x="1018788" y="7628741"/>
            <a:ext cx="70192" cy="1373629"/>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a:p>
        </p:txBody>
      </p:sp>
    </p:spTree>
    <p:extLst>
      <p:ext uri="{BB962C8B-B14F-4D97-AF65-F5344CB8AC3E}">
        <p14:creationId xmlns:p14="http://schemas.microsoft.com/office/powerpoint/2010/main" val="2605904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grpId="0" nodeType="after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additive="base">
                                        <p:cTn id="7" dur="1000" fill="hold"/>
                                        <p:tgtEl>
                                          <p:spTgt spid="29"/>
                                        </p:tgtEl>
                                        <p:attrNameLst>
                                          <p:attrName>ppt_x</p:attrName>
                                        </p:attrNameLst>
                                      </p:cBhvr>
                                      <p:tavLst>
                                        <p:tav tm="0">
                                          <p:val>
                                            <p:strVal val="1+#ppt_w/2"/>
                                          </p:val>
                                        </p:tav>
                                        <p:tav tm="100000">
                                          <p:val>
                                            <p:strVal val="#ppt_x"/>
                                          </p:val>
                                        </p:tav>
                                      </p:tavLst>
                                    </p:anim>
                                    <p:anim calcmode="lin" valueType="num">
                                      <p:cBhvr additive="base">
                                        <p:cTn id="8" dur="1000" fill="hold"/>
                                        <p:tgtEl>
                                          <p:spTgt spid="29"/>
                                        </p:tgtEl>
                                        <p:attrNameLst>
                                          <p:attrName>ppt_y</p:attrName>
                                        </p:attrNameLst>
                                      </p:cBhvr>
                                      <p:tavLst>
                                        <p:tav tm="0">
                                          <p:val>
                                            <p:strVal val="#ppt_y"/>
                                          </p:val>
                                        </p:tav>
                                        <p:tav tm="100000">
                                          <p:val>
                                            <p:strVal val="#ppt_y"/>
                                          </p:val>
                                        </p:tav>
                                      </p:tavLst>
                                    </p:anim>
                                  </p:childTnLst>
                                </p:cTn>
                              </p:par>
                              <p:par>
                                <p:cTn id="9" presetID="2" presetClass="entr" presetSubtype="2" decel="100000" fill="hold" grpId="0" nodeType="withEffect">
                                  <p:stCondLst>
                                    <p:cond delay="0"/>
                                  </p:stCondLst>
                                  <p:childTnLst>
                                    <p:set>
                                      <p:cBhvr>
                                        <p:cTn id="10" dur="1" fill="hold">
                                          <p:stCondLst>
                                            <p:cond delay="0"/>
                                          </p:stCondLst>
                                        </p:cTn>
                                        <p:tgtEl>
                                          <p:spTgt spid="32"/>
                                        </p:tgtEl>
                                        <p:attrNameLst>
                                          <p:attrName>style.visibility</p:attrName>
                                        </p:attrNameLst>
                                      </p:cBhvr>
                                      <p:to>
                                        <p:strVal val="visible"/>
                                      </p:to>
                                    </p:set>
                                    <p:anim calcmode="lin" valueType="num">
                                      <p:cBhvr additive="base">
                                        <p:cTn id="11" dur="1000" fill="hold"/>
                                        <p:tgtEl>
                                          <p:spTgt spid="32"/>
                                        </p:tgtEl>
                                        <p:attrNameLst>
                                          <p:attrName>ppt_x</p:attrName>
                                        </p:attrNameLst>
                                      </p:cBhvr>
                                      <p:tavLst>
                                        <p:tav tm="0">
                                          <p:val>
                                            <p:strVal val="1+#ppt_w/2"/>
                                          </p:val>
                                        </p:tav>
                                        <p:tav tm="100000">
                                          <p:val>
                                            <p:strVal val="#ppt_x"/>
                                          </p:val>
                                        </p:tav>
                                      </p:tavLst>
                                    </p:anim>
                                    <p:anim calcmode="lin" valueType="num">
                                      <p:cBhvr additive="base">
                                        <p:cTn id="12" dur="1000" fill="hold"/>
                                        <p:tgtEl>
                                          <p:spTgt spid="32"/>
                                        </p:tgtEl>
                                        <p:attrNameLst>
                                          <p:attrName>ppt_y</p:attrName>
                                        </p:attrNameLst>
                                      </p:cBhvr>
                                      <p:tavLst>
                                        <p:tav tm="0">
                                          <p:val>
                                            <p:strVal val="#ppt_y"/>
                                          </p:val>
                                        </p:tav>
                                        <p:tav tm="100000">
                                          <p:val>
                                            <p:strVal val="#ppt_y"/>
                                          </p:val>
                                        </p:tav>
                                      </p:tavLst>
                                    </p:anim>
                                  </p:childTnLst>
                                </p:cTn>
                              </p:par>
                              <p:par>
                                <p:cTn id="13" presetID="2" presetClass="entr" presetSubtype="2" decel="100000" fill="hold" grpId="0" nodeType="withEffect">
                                  <p:stCondLst>
                                    <p:cond delay="0"/>
                                  </p:stCondLst>
                                  <p:childTnLst>
                                    <p:set>
                                      <p:cBhvr>
                                        <p:cTn id="14" dur="1" fill="hold">
                                          <p:stCondLst>
                                            <p:cond delay="0"/>
                                          </p:stCondLst>
                                        </p:cTn>
                                        <p:tgtEl>
                                          <p:spTgt spid="61"/>
                                        </p:tgtEl>
                                        <p:attrNameLst>
                                          <p:attrName>style.visibility</p:attrName>
                                        </p:attrNameLst>
                                      </p:cBhvr>
                                      <p:to>
                                        <p:strVal val="visible"/>
                                      </p:to>
                                    </p:set>
                                    <p:anim calcmode="lin" valueType="num">
                                      <p:cBhvr additive="base">
                                        <p:cTn id="15" dur="1000" fill="hold"/>
                                        <p:tgtEl>
                                          <p:spTgt spid="61"/>
                                        </p:tgtEl>
                                        <p:attrNameLst>
                                          <p:attrName>ppt_x</p:attrName>
                                        </p:attrNameLst>
                                      </p:cBhvr>
                                      <p:tavLst>
                                        <p:tav tm="0">
                                          <p:val>
                                            <p:strVal val="1+#ppt_w/2"/>
                                          </p:val>
                                        </p:tav>
                                        <p:tav tm="100000">
                                          <p:val>
                                            <p:strVal val="#ppt_x"/>
                                          </p:val>
                                        </p:tav>
                                      </p:tavLst>
                                    </p:anim>
                                    <p:anim calcmode="lin" valueType="num">
                                      <p:cBhvr additive="base">
                                        <p:cTn id="16" dur="1000" fill="hold"/>
                                        <p:tgtEl>
                                          <p:spTgt spid="6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2" grpId="0" animBg="1"/>
      <p:bldP spid="61" grpId="0" animBg="1"/>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638</TotalTime>
  <Words>406</Words>
  <Application>Microsoft Office PowerPoint</Application>
  <PresentationFormat>Letter Paper (8.5x11 in)</PresentationFormat>
  <Paragraphs>24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University of Manitoba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Minli Huang</dc:creator>
  <cp:lastModifiedBy>Nnanna Ukoji</cp:lastModifiedBy>
  <cp:revision>43</cp:revision>
  <dcterms:created xsi:type="dcterms:W3CDTF">2020-02-05T16:47:24Z</dcterms:created>
  <dcterms:modified xsi:type="dcterms:W3CDTF">2024-11-14T22:02:58Z</dcterms:modified>
</cp:coreProperties>
</file>