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86" r:id="rId3"/>
    <p:sldId id="257" r:id="rId4"/>
    <p:sldId id="258" r:id="rId5"/>
    <p:sldId id="259" r:id="rId6"/>
    <p:sldId id="260" r:id="rId7"/>
    <p:sldId id="261" r:id="rId8"/>
    <p:sldId id="287" r:id="rId9"/>
    <p:sldId id="288" r:id="rId10"/>
    <p:sldId id="289" r:id="rId11"/>
    <p:sldId id="262" r:id="rId12"/>
    <p:sldId id="290" r:id="rId13"/>
    <p:sldId id="291" r:id="rId14"/>
    <p:sldId id="292" r:id="rId15"/>
    <p:sldId id="293" r:id="rId16"/>
    <p:sldId id="263" r:id="rId17"/>
    <p:sldId id="294" r:id="rId18"/>
    <p:sldId id="295" r:id="rId19"/>
    <p:sldId id="264" r:id="rId20"/>
    <p:sldId id="296" r:id="rId21"/>
    <p:sldId id="297" r:id="rId22"/>
    <p:sldId id="265" r:id="rId23"/>
    <p:sldId id="298" r:id="rId24"/>
    <p:sldId id="266" r:id="rId25"/>
    <p:sldId id="267" r:id="rId26"/>
    <p:sldId id="280" r:id="rId27"/>
    <p:sldId id="281" r:id="rId28"/>
  </p:sldIdLst>
  <p:sldSz cx="18288000" cy="10287000"/>
  <p:notesSz cx="6858000" cy="9144000"/>
  <p:embeddedFontLst>
    <p:embeddedFont>
      <p:font typeface="Gotham" panose="020B0604020202020204" charset="0"/>
      <p:regular r:id="rId30"/>
    </p:embeddedFont>
    <p:embeddedFont>
      <p:font typeface="Gotham Bold" panose="020B0604020202020204" charset="0"/>
      <p:regular r:id="rId31"/>
    </p:embeddedFont>
    <p:embeddedFont>
      <p:font typeface="Gotham Heavy"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056"/>
    <a:srgbClr val="749875"/>
    <a:srgbClr val="77958D"/>
    <a:srgbClr val="6BA18E"/>
    <a:srgbClr val="64A8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9D8D3-096E-4AE1-B6D8-22976D48ED97}" type="datetimeFigureOut">
              <a:rPr lang="tr-TR" smtClean="0"/>
              <a:t>22.10.2025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3A4EA-78D1-42FF-B0BC-98C48D058D20}" type="slidenum">
              <a:rPr lang="tr-TR" smtClean="0"/>
              <a:t>‹#›</a:t>
            </a:fld>
            <a:endParaRPr lang="tr-TR"/>
          </a:p>
        </p:txBody>
      </p:sp>
    </p:spTree>
    <p:extLst>
      <p:ext uri="{BB962C8B-B14F-4D97-AF65-F5344CB8AC3E}">
        <p14:creationId xmlns:p14="http://schemas.microsoft.com/office/powerpoint/2010/main" val="24493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svg"/><Relationship Id="rId7" Type="http://schemas.openxmlformats.org/officeDocument/2006/relationships/image" Target="../media/image4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image" Target="../media/image45.jpeg"/><Relationship Id="rId5" Type="http://schemas.openxmlformats.org/officeDocument/2006/relationships/image" Target="../media/image40.svg"/><Relationship Id="rId10" Type="http://schemas.openxmlformats.org/officeDocument/2006/relationships/image" Target="../media/image44.jpeg"/><Relationship Id="rId4" Type="http://schemas.openxmlformats.org/officeDocument/2006/relationships/image" Target="../media/image25.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svg"/><Relationship Id="rId7" Type="http://schemas.openxmlformats.org/officeDocument/2006/relationships/image" Target="../media/image22.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svg"/><Relationship Id="rId10" Type="http://schemas.openxmlformats.org/officeDocument/2006/relationships/image" Target="../media/image59.jpeg"/><Relationship Id="rId4" Type="http://schemas.openxmlformats.org/officeDocument/2006/relationships/image" Target="../media/image25.png"/><Relationship Id="rId9" Type="http://schemas.openxmlformats.org/officeDocument/2006/relationships/image" Target="../media/image58.jpe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3.svg"/><Relationship Id="rId5" Type="http://schemas.openxmlformats.org/officeDocument/2006/relationships/image" Target="../media/image62.sv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jpeg"/><Relationship Id="rId3" Type="http://schemas.openxmlformats.org/officeDocument/2006/relationships/image" Target="../media/image66.svg"/><Relationship Id="rId7" Type="http://schemas.openxmlformats.org/officeDocument/2006/relationships/image" Target="../media/image70.svg"/><Relationship Id="rId12" Type="http://schemas.openxmlformats.org/officeDocument/2006/relationships/image" Target="../media/image75.jpe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4.jpeg"/><Relationship Id="rId5" Type="http://schemas.openxmlformats.org/officeDocument/2006/relationships/image" Target="../media/image68.svg"/><Relationship Id="rId10" Type="http://schemas.openxmlformats.org/officeDocument/2006/relationships/image" Target="../media/image73.jpeg"/><Relationship Id="rId4" Type="http://schemas.openxmlformats.org/officeDocument/2006/relationships/image" Target="../media/image67.png"/><Relationship Id="rId9" Type="http://schemas.openxmlformats.org/officeDocument/2006/relationships/image" Target="../media/image72.svg"/></Relationships>
</file>

<file path=ppt/slides/_rels/slide16.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78.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22.sv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28.svg"/><Relationship Id="rId4" Type="http://schemas.openxmlformats.org/officeDocument/2006/relationships/image" Target="../media/image27.svg"/></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28.svg"/><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47.svg"/><Relationship Id="rId7" Type="http://schemas.openxmlformats.org/officeDocument/2006/relationships/image" Target="../media/image25.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8.svg"/><Relationship Id="rId4" Type="http://schemas.openxmlformats.org/officeDocument/2006/relationships/image" Target="../media/image79.png"/><Relationship Id="rId9" Type="http://schemas.openxmlformats.org/officeDocument/2006/relationships/image" Target="../media/image27.svg"/></Relationships>
</file>

<file path=ppt/slides/_rels/slide2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47.svg"/><Relationship Id="rId7" Type="http://schemas.openxmlformats.org/officeDocument/2006/relationships/image" Target="../media/image26.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8.svg"/></Relationships>
</file>

<file path=ppt/slides/_rels/slide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47.sv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28.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sv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3.sv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svg"/><Relationship Id="rId7" Type="http://schemas.openxmlformats.org/officeDocument/2006/relationships/image" Target="../media/image3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38.jpe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25.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55056"/>
        </a:solidFill>
        <a:effectLst/>
      </p:bgPr>
    </p:bg>
    <p:spTree>
      <p:nvGrpSpPr>
        <p:cNvPr id="1" name=""/>
        <p:cNvGrpSpPr/>
        <p:nvPr/>
      </p:nvGrpSpPr>
      <p:grpSpPr>
        <a:xfrm>
          <a:off x="0" y="0"/>
          <a:ext cx="0" cy="0"/>
          <a:chOff x="0" y="0"/>
          <a:chExt cx="0" cy="0"/>
        </a:xfrm>
      </p:grpSpPr>
      <p:sp>
        <p:nvSpPr>
          <p:cNvPr id="2" name="Freeform 2"/>
          <p:cNvSpPr/>
          <p:nvPr/>
        </p:nvSpPr>
        <p:spPr>
          <a:xfrm>
            <a:off x="3174092" y="2967685"/>
            <a:ext cx="4418362" cy="4348162"/>
          </a:xfrm>
          <a:custGeom>
            <a:avLst/>
            <a:gdLst/>
            <a:ahLst/>
            <a:cxnLst/>
            <a:rect l="l" t="t" r="r" b="b"/>
            <a:pathLst>
              <a:path w="4418362" h="4348162">
                <a:moveTo>
                  <a:pt x="0" y="0"/>
                </a:moveTo>
                <a:lnTo>
                  <a:pt x="4418362" y="0"/>
                </a:lnTo>
                <a:lnTo>
                  <a:pt x="4418362" y="4348162"/>
                </a:lnTo>
                <a:lnTo>
                  <a:pt x="0" y="43481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9144000" y="4505325"/>
            <a:ext cx="5675433" cy="1066800"/>
          </a:xfrm>
          <a:prstGeom prst="rect">
            <a:avLst/>
          </a:prstGeom>
        </p:spPr>
        <p:txBody>
          <a:bodyPr lIns="0" tIns="0" rIns="0" bIns="0" rtlCol="0" anchor="t">
            <a:spAutoFit/>
          </a:bodyPr>
          <a:lstStyle/>
          <a:p>
            <a:pPr algn="l">
              <a:lnSpc>
                <a:spcPts val="7875"/>
              </a:lnSpc>
            </a:pPr>
            <a:r>
              <a:rPr lang="en-US" sz="5625" b="1">
                <a:solidFill>
                  <a:srgbClr val="FFFFFF"/>
                </a:solidFill>
                <a:latin typeface="Gotham Bold"/>
                <a:ea typeface="Gotham Bold"/>
                <a:cs typeface="Gotham Bold"/>
                <a:sym typeface="Gotham Bold"/>
              </a:rPr>
              <a:t>BUKATECH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34054" y="8562022"/>
            <a:ext cx="396478" cy="1118168"/>
            <a:chOff x="0" y="0"/>
            <a:chExt cx="528638" cy="1490891"/>
          </a:xfrm>
        </p:grpSpPr>
        <p:sp>
          <p:nvSpPr>
            <p:cNvPr id="3" name="Freeform 3"/>
            <p:cNvSpPr/>
            <p:nvPr/>
          </p:nvSpPr>
          <p:spPr>
            <a:xfrm>
              <a:off x="0" y="0"/>
              <a:ext cx="528574" cy="1490853"/>
            </a:xfrm>
            <a:custGeom>
              <a:avLst/>
              <a:gdLst/>
              <a:ahLst/>
              <a:cxnLst/>
              <a:rect l="l" t="t" r="r" b="b"/>
              <a:pathLst>
                <a:path w="528574" h="1490853">
                  <a:moveTo>
                    <a:pt x="528574" y="1490853"/>
                  </a:moveTo>
                  <a:lnTo>
                    <a:pt x="0" y="1490853"/>
                  </a:lnTo>
                  <a:lnTo>
                    <a:pt x="0" y="0"/>
                  </a:lnTo>
                  <a:lnTo>
                    <a:pt x="528574" y="0"/>
                  </a:lnTo>
                  <a:close/>
                </a:path>
              </a:pathLst>
            </a:custGeom>
            <a:solidFill>
              <a:srgbClr val="35A5AA">
                <a:alpha val="29804"/>
              </a:srgbClr>
            </a:solidFill>
          </p:spPr>
        </p:sp>
      </p:grpSp>
      <p:sp>
        <p:nvSpPr>
          <p:cNvPr id="4" name="Freeform 4"/>
          <p:cNvSpPr/>
          <p:nvPr/>
        </p:nvSpPr>
        <p:spPr>
          <a:xfrm>
            <a:off x="1758510" y="2237422"/>
            <a:ext cx="3675697" cy="5830424"/>
          </a:xfrm>
          <a:custGeom>
            <a:avLst/>
            <a:gdLst/>
            <a:ahLst/>
            <a:cxnLst/>
            <a:rect l="l" t="t" r="r" b="b"/>
            <a:pathLst>
              <a:path w="3675697" h="5830424">
                <a:moveTo>
                  <a:pt x="0" y="0"/>
                </a:moveTo>
                <a:lnTo>
                  <a:pt x="3675698" y="0"/>
                </a:lnTo>
                <a:lnTo>
                  <a:pt x="3675698" y="5830424"/>
                </a:lnTo>
                <a:lnTo>
                  <a:pt x="0" y="5830424"/>
                </a:lnTo>
                <a:lnTo>
                  <a:pt x="0"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sp>
      <p:grpSp>
        <p:nvGrpSpPr>
          <p:cNvPr id="5" name="Group 5"/>
          <p:cNvGrpSpPr>
            <a:grpSpLocks noChangeAspect="1"/>
          </p:cNvGrpSpPr>
          <p:nvPr/>
        </p:nvGrpSpPr>
        <p:grpSpPr>
          <a:xfrm>
            <a:off x="4867680" y="1028700"/>
            <a:ext cx="1118168" cy="396478"/>
            <a:chOff x="0" y="0"/>
            <a:chExt cx="1490891" cy="528638"/>
          </a:xfrm>
        </p:grpSpPr>
        <p:sp>
          <p:nvSpPr>
            <p:cNvPr id="6" name="Freeform 6"/>
            <p:cNvSpPr/>
            <p:nvPr/>
          </p:nvSpPr>
          <p:spPr>
            <a:xfrm>
              <a:off x="0" y="0"/>
              <a:ext cx="1490853" cy="528574"/>
            </a:xfrm>
            <a:custGeom>
              <a:avLst/>
              <a:gdLst/>
              <a:ahLst/>
              <a:cxnLst/>
              <a:rect l="l" t="t" r="r" b="b"/>
              <a:pathLst>
                <a:path w="1490853" h="528574">
                  <a:moveTo>
                    <a:pt x="1490853" y="528574"/>
                  </a:moveTo>
                  <a:lnTo>
                    <a:pt x="0" y="528574"/>
                  </a:lnTo>
                  <a:lnTo>
                    <a:pt x="0" y="0"/>
                  </a:lnTo>
                  <a:lnTo>
                    <a:pt x="1490853" y="0"/>
                  </a:lnTo>
                  <a:close/>
                </a:path>
              </a:pathLst>
            </a:custGeom>
            <a:solidFill>
              <a:srgbClr val="35A5AA">
                <a:alpha val="29804"/>
              </a:srgbClr>
            </a:solidFill>
          </p:spPr>
        </p:sp>
      </p:grpSp>
      <p:sp>
        <p:nvSpPr>
          <p:cNvPr id="7" name="Freeform 7"/>
          <p:cNvSpPr/>
          <p:nvPr/>
        </p:nvSpPr>
        <p:spPr>
          <a:xfrm>
            <a:off x="6893877" y="1337972"/>
            <a:ext cx="99584" cy="99584"/>
          </a:xfrm>
          <a:custGeom>
            <a:avLst/>
            <a:gdLst/>
            <a:ahLst/>
            <a:cxnLst/>
            <a:rect l="l" t="t" r="r" b="b"/>
            <a:pathLst>
              <a:path w="99584" h="99584">
                <a:moveTo>
                  <a:pt x="0" y="0"/>
                </a:moveTo>
                <a:lnTo>
                  <a:pt x="99584" y="0"/>
                </a:lnTo>
                <a:lnTo>
                  <a:pt x="99584" y="99584"/>
                </a:lnTo>
                <a:lnTo>
                  <a:pt x="0" y="99584"/>
                </a:lnTo>
                <a:lnTo>
                  <a:pt x="0" y="0"/>
                </a:lnTo>
                <a:close/>
              </a:path>
            </a:pathLst>
          </a:custGeom>
          <a:blipFill>
            <a:blip r:embed="rId4">
              <a:alphaModFix amt="30000"/>
              <a:extLst>
                <a:ext uri="{96DAC541-7B7A-43D3-8B79-37D633B846F1}">
                  <asvg:svgBlip xmlns:asvg="http://schemas.microsoft.com/office/drawing/2016/SVG/main" r:embed="rId5"/>
                </a:ext>
              </a:extLst>
            </a:blip>
            <a:stretch>
              <a:fillRect/>
            </a:stretch>
          </a:blipFill>
        </p:spPr>
      </p:sp>
      <p:sp>
        <p:nvSpPr>
          <p:cNvPr id="8" name="Freeform 8"/>
          <p:cNvSpPr/>
          <p:nvPr/>
        </p:nvSpPr>
        <p:spPr>
          <a:xfrm>
            <a:off x="6893877" y="2357027"/>
            <a:ext cx="99584" cy="99584"/>
          </a:xfrm>
          <a:custGeom>
            <a:avLst/>
            <a:gdLst/>
            <a:ahLst/>
            <a:cxnLst/>
            <a:rect l="l" t="t" r="r" b="b"/>
            <a:pathLst>
              <a:path w="99584" h="99584">
                <a:moveTo>
                  <a:pt x="0" y="0"/>
                </a:moveTo>
                <a:lnTo>
                  <a:pt x="99584" y="0"/>
                </a:lnTo>
                <a:lnTo>
                  <a:pt x="99584" y="99584"/>
                </a:lnTo>
                <a:lnTo>
                  <a:pt x="0" y="99584"/>
                </a:lnTo>
                <a:lnTo>
                  <a:pt x="0" y="0"/>
                </a:lnTo>
                <a:close/>
              </a:path>
            </a:pathLst>
          </a:custGeom>
          <a:blipFill>
            <a:blip r:embed="rId4">
              <a:alphaModFix amt="30000"/>
              <a:extLst>
                <a:ext uri="{96DAC541-7B7A-43D3-8B79-37D633B846F1}">
                  <asvg:svgBlip xmlns:asvg="http://schemas.microsoft.com/office/drawing/2016/SVG/main" r:embed="rId6"/>
                </a:ext>
              </a:extLst>
            </a:blip>
            <a:stretch>
              <a:fillRect/>
            </a:stretch>
          </a:blipFill>
        </p:spPr>
      </p:sp>
      <p:sp>
        <p:nvSpPr>
          <p:cNvPr id="9" name="Freeform 9"/>
          <p:cNvSpPr/>
          <p:nvPr/>
        </p:nvSpPr>
        <p:spPr>
          <a:xfrm>
            <a:off x="6893877" y="3746669"/>
            <a:ext cx="99584" cy="99584"/>
          </a:xfrm>
          <a:custGeom>
            <a:avLst/>
            <a:gdLst/>
            <a:ahLst/>
            <a:cxnLst/>
            <a:rect l="l" t="t" r="r" b="b"/>
            <a:pathLst>
              <a:path w="99584" h="99584">
                <a:moveTo>
                  <a:pt x="0" y="0"/>
                </a:moveTo>
                <a:lnTo>
                  <a:pt x="99584" y="0"/>
                </a:lnTo>
                <a:lnTo>
                  <a:pt x="99584" y="99584"/>
                </a:lnTo>
                <a:lnTo>
                  <a:pt x="0" y="99584"/>
                </a:lnTo>
                <a:lnTo>
                  <a:pt x="0" y="0"/>
                </a:lnTo>
                <a:close/>
              </a:path>
            </a:pathLst>
          </a:custGeom>
          <a:blipFill>
            <a:blip r:embed="rId4">
              <a:alphaModFix amt="30000"/>
              <a:extLst>
                <a:ext uri="{96DAC541-7B7A-43D3-8B79-37D633B846F1}">
                  <asvg:svgBlip xmlns:asvg="http://schemas.microsoft.com/office/drawing/2016/SVG/main" r:embed="rId7"/>
                </a:ext>
              </a:extLst>
            </a:blip>
            <a:stretch>
              <a:fillRect/>
            </a:stretch>
          </a:blipFill>
        </p:spPr>
      </p:sp>
      <p:grpSp>
        <p:nvGrpSpPr>
          <p:cNvPr id="10" name="Group 10"/>
          <p:cNvGrpSpPr>
            <a:grpSpLocks noChangeAspect="1"/>
          </p:cNvGrpSpPr>
          <p:nvPr/>
        </p:nvGrpSpPr>
        <p:grpSpPr>
          <a:xfrm>
            <a:off x="16861631" y="8562022"/>
            <a:ext cx="1118168" cy="1118168"/>
            <a:chOff x="0" y="0"/>
            <a:chExt cx="1490891" cy="1490891"/>
          </a:xfrm>
        </p:grpSpPr>
        <p:sp>
          <p:nvSpPr>
            <p:cNvPr id="11" name="Freeform 11"/>
            <p:cNvSpPr/>
            <p:nvPr/>
          </p:nvSpPr>
          <p:spPr>
            <a:xfrm>
              <a:off x="0" y="0"/>
              <a:ext cx="1490853" cy="1490853"/>
            </a:xfrm>
            <a:custGeom>
              <a:avLst/>
              <a:gdLst/>
              <a:ahLst/>
              <a:cxnLst/>
              <a:rect l="l" t="t" r="r" b="b"/>
              <a:pathLst>
                <a:path w="1490853" h="1490853">
                  <a:moveTo>
                    <a:pt x="1490853" y="1490853"/>
                  </a:moveTo>
                  <a:lnTo>
                    <a:pt x="0" y="1490853"/>
                  </a:lnTo>
                  <a:lnTo>
                    <a:pt x="0" y="0"/>
                  </a:lnTo>
                  <a:lnTo>
                    <a:pt x="1490853" y="0"/>
                  </a:lnTo>
                  <a:close/>
                </a:path>
              </a:pathLst>
            </a:custGeom>
            <a:solidFill>
              <a:srgbClr val="35A5AA">
                <a:alpha val="29804"/>
              </a:srgbClr>
            </a:solidFill>
          </p:spPr>
        </p:sp>
      </p:grpSp>
      <p:grpSp>
        <p:nvGrpSpPr>
          <p:cNvPr id="12" name="Group 12"/>
          <p:cNvGrpSpPr>
            <a:grpSpLocks noChangeAspect="1"/>
          </p:cNvGrpSpPr>
          <p:nvPr/>
        </p:nvGrpSpPr>
        <p:grpSpPr>
          <a:xfrm>
            <a:off x="17701498" y="6866658"/>
            <a:ext cx="586492" cy="396478"/>
            <a:chOff x="0" y="0"/>
            <a:chExt cx="781990" cy="528638"/>
          </a:xfrm>
        </p:grpSpPr>
        <p:sp>
          <p:nvSpPr>
            <p:cNvPr id="13" name="Freeform 13"/>
            <p:cNvSpPr/>
            <p:nvPr/>
          </p:nvSpPr>
          <p:spPr>
            <a:xfrm>
              <a:off x="0" y="0"/>
              <a:ext cx="781939" cy="528574"/>
            </a:xfrm>
            <a:custGeom>
              <a:avLst/>
              <a:gdLst/>
              <a:ahLst/>
              <a:cxnLst/>
              <a:rect l="l" t="t" r="r" b="b"/>
              <a:pathLst>
                <a:path w="781939" h="528574">
                  <a:moveTo>
                    <a:pt x="0" y="528574"/>
                  </a:moveTo>
                  <a:lnTo>
                    <a:pt x="781939" y="528574"/>
                  </a:lnTo>
                  <a:lnTo>
                    <a:pt x="781939" y="0"/>
                  </a:lnTo>
                  <a:lnTo>
                    <a:pt x="0" y="0"/>
                  </a:lnTo>
                  <a:close/>
                </a:path>
              </a:pathLst>
            </a:custGeom>
            <a:solidFill>
              <a:srgbClr val="35A5AA">
                <a:alpha val="29804"/>
              </a:srgbClr>
            </a:solidFill>
          </p:spPr>
        </p:sp>
      </p:grpSp>
      <p:sp>
        <p:nvSpPr>
          <p:cNvPr id="14" name="Freeform 14"/>
          <p:cNvSpPr/>
          <p:nvPr/>
        </p:nvSpPr>
        <p:spPr>
          <a:xfrm>
            <a:off x="715286" y="2633328"/>
            <a:ext cx="5953125" cy="4467225"/>
          </a:xfrm>
          <a:custGeom>
            <a:avLst/>
            <a:gdLst/>
            <a:ahLst/>
            <a:cxnLst/>
            <a:rect l="l" t="t" r="r" b="b"/>
            <a:pathLst>
              <a:path w="5953125" h="4467225">
                <a:moveTo>
                  <a:pt x="0" y="0"/>
                </a:moveTo>
                <a:lnTo>
                  <a:pt x="5953125" y="0"/>
                </a:lnTo>
                <a:lnTo>
                  <a:pt x="5953125" y="4467225"/>
                </a:lnTo>
                <a:lnTo>
                  <a:pt x="0" y="4467225"/>
                </a:lnTo>
                <a:lnTo>
                  <a:pt x="0" y="0"/>
                </a:lnTo>
                <a:close/>
              </a:path>
            </a:pathLst>
          </a:custGeom>
          <a:blipFill>
            <a:blip r:embed="rId8">
              <a:alphaModFix amt="30000"/>
            </a:blip>
            <a:stretch>
              <a:fillRect/>
            </a:stretch>
          </a:blipFill>
        </p:spPr>
      </p:sp>
      <p:sp>
        <p:nvSpPr>
          <p:cNvPr id="15" name="Freeform 15"/>
          <p:cNvSpPr/>
          <p:nvPr/>
        </p:nvSpPr>
        <p:spPr>
          <a:xfrm>
            <a:off x="-304800" y="2033131"/>
            <a:ext cx="8407803" cy="6089561"/>
          </a:xfrm>
          <a:custGeom>
            <a:avLst/>
            <a:gdLst/>
            <a:ahLst/>
            <a:cxnLst/>
            <a:rect l="l" t="t" r="r" b="b"/>
            <a:pathLst>
              <a:path w="8407803" h="6089561">
                <a:moveTo>
                  <a:pt x="0" y="0"/>
                </a:moveTo>
                <a:lnTo>
                  <a:pt x="8407803" y="0"/>
                </a:lnTo>
                <a:lnTo>
                  <a:pt x="8407803" y="6089561"/>
                </a:lnTo>
                <a:lnTo>
                  <a:pt x="0" y="6089561"/>
                </a:lnTo>
                <a:lnTo>
                  <a:pt x="0" y="0"/>
                </a:lnTo>
                <a:close/>
              </a:path>
            </a:pathLst>
          </a:custGeom>
          <a:blipFill>
            <a:blip r:embed="rId9"/>
            <a:stretch>
              <a:fillRect l="-28759"/>
            </a:stretch>
          </a:blipFill>
        </p:spPr>
      </p:sp>
      <p:sp>
        <p:nvSpPr>
          <p:cNvPr id="16" name="Freeform 16"/>
          <p:cNvSpPr/>
          <p:nvPr/>
        </p:nvSpPr>
        <p:spPr>
          <a:xfrm>
            <a:off x="6358133" y="6201646"/>
            <a:ext cx="4783789" cy="2690881"/>
          </a:xfrm>
          <a:custGeom>
            <a:avLst/>
            <a:gdLst/>
            <a:ahLst/>
            <a:cxnLst/>
            <a:rect l="l" t="t" r="r" b="b"/>
            <a:pathLst>
              <a:path w="4783789" h="2690881">
                <a:moveTo>
                  <a:pt x="0" y="0"/>
                </a:moveTo>
                <a:lnTo>
                  <a:pt x="4783789" y="0"/>
                </a:lnTo>
                <a:lnTo>
                  <a:pt x="4783789" y="2690881"/>
                </a:lnTo>
                <a:lnTo>
                  <a:pt x="0" y="2690881"/>
                </a:lnTo>
                <a:lnTo>
                  <a:pt x="0" y="0"/>
                </a:lnTo>
                <a:close/>
              </a:path>
            </a:pathLst>
          </a:custGeom>
          <a:blipFill>
            <a:blip r:embed="rId10"/>
            <a:stretch>
              <a:fillRect/>
            </a:stretch>
          </a:blipFill>
        </p:spPr>
      </p:sp>
      <p:sp>
        <p:nvSpPr>
          <p:cNvPr id="17" name="Freeform 17"/>
          <p:cNvSpPr/>
          <p:nvPr/>
        </p:nvSpPr>
        <p:spPr>
          <a:xfrm>
            <a:off x="11770572" y="6201646"/>
            <a:ext cx="4783789" cy="2690881"/>
          </a:xfrm>
          <a:custGeom>
            <a:avLst/>
            <a:gdLst/>
            <a:ahLst/>
            <a:cxnLst/>
            <a:rect l="l" t="t" r="r" b="b"/>
            <a:pathLst>
              <a:path w="4783789" h="2690881">
                <a:moveTo>
                  <a:pt x="0" y="0"/>
                </a:moveTo>
                <a:lnTo>
                  <a:pt x="4783789" y="0"/>
                </a:lnTo>
                <a:lnTo>
                  <a:pt x="4783789" y="2690881"/>
                </a:lnTo>
                <a:lnTo>
                  <a:pt x="0" y="2690881"/>
                </a:lnTo>
                <a:lnTo>
                  <a:pt x="0" y="0"/>
                </a:lnTo>
                <a:close/>
              </a:path>
            </a:pathLst>
          </a:custGeom>
          <a:blipFill>
            <a:blip r:embed="rId11"/>
            <a:stretch>
              <a:fillRect/>
            </a:stretch>
          </a:blipFill>
        </p:spPr>
      </p:sp>
      <p:sp>
        <p:nvSpPr>
          <p:cNvPr id="18" name="TextBox 18"/>
          <p:cNvSpPr txBox="1"/>
          <p:nvPr/>
        </p:nvSpPr>
        <p:spPr>
          <a:xfrm>
            <a:off x="7297061" y="1217414"/>
            <a:ext cx="9248299" cy="3808735"/>
          </a:xfrm>
          <a:prstGeom prst="rect">
            <a:avLst/>
          </a:prstGeom>
        </p:spPr>
        <p:txBody>
          <a:bodyPr lIns="0" tIns="0" rIns="0" bIns="0" rtlCol="0" anchor="t">
            <a:spAutoFit/>
          </a:bodyPr>
          <a:lstStyle/>
          <a:p>
            <a:r>
              <a:rPr lang="en-US" sz="2250" dirty="0" err="1">
                <a:latin typeface="Gotham Heavy" panose="020B0604020202020204" charset="0"/>
                <a:cs typeface="Gotham Heavy" panose="020B0604020202020204" charset="0"/>
              </a:rPr>
              <a:t>Çogun</a:t>
            </a:r>
            <a:r>
              <a:rPr lang="en-US" sz="2250" dirty="0">
                <a:latin typeface="Gotham Heavy" panose="020B0604020202020204" charset="0"/>
                <a:cs typeface="Gotham Heavy" panose="020B0604020202020204" charset="0"/>
              </a:rPr>
              <a:t> is a robot designed to quickly and efficiently clean solid pollutants (such as plastic, packaging, and wood) from the sea surface.</a:t>
            </a:r>
            <a:endParaRPr lang="tr-TR" sz="2250" dirty="0">
              <a:latin typeface="Gotham Heavy" panose="020B0604020202020204" charset="0"/>
              <a:cs typeface="Gotham Heavy" panose="020B0604020202020204" charset="0"/>
            </a:endParaRPr>
          </a:p>
          <a:p>
            <a:endParaRPr lang="en-US" sz="2250" dirty="0">
              <a:latin typeface="Gotham Heavy" panose="020B0604020202020204" charset="0"/>
              <a:cs typeface="Gotham Heavy" panose="020B0604020202020204" charset="0"/>
            </a:endParaRPr>
          </a:p>
          <a:p>
            <a:r>
              <a:rPr lang="en-US" sz="2250" dirty="0">
                <a:latin typeface="Gotham Heavy" panose="020B0604020202020204" charset="0"/>
                <a:cs typeface="Gotham Heavy" panose="020B0604020202020204" charset="0"/>
              </a:rPr>
              <a:t>It becomes particularly effective in ports and coastal areas where large amounts of solid waste accumulate, helping to reduce environmental impacts and accelerate the cleaning process.</a:t>
            </a:r>
            <a:endParaRPr lang="tr-TR" sz="2250" dirty="0">
              <a:latin typeface="Gotham Heavy" panose="020B0604020202020204" charset="0"/>
              <a:cs typeface="Gotham Heavy" panose="020B0604020202020204" charset="0"/>
            </a:endParaRPr>
          </a:p>
          <a:p>
            <a:endParaRPr lang="en-US" sz="2250" dirty="0">
              <a:latin typeface="Gotham Heavy" panose="020B0604020202020204" charset="0"/>
              <a:cs typeface="Gotham Heavy" panose="020B0604020202020204" charset="0"/>
            </a:endParaRPr>
          </a:p>
          <a:p>
            <a:r>
              <a:rPr lang="en-US" sz="2250" dirty="0">
                <a:latin typeface="Gotham Heavy" panose="020B0604020202020204" charset="0"/>
                <a:cs typeface="Gotham Heavy" panose="020B0604020202020204" charset="0"/>
              </a:rPr>
              <a:t>Equipped with a flat conveyor system, </a:t>
            </a:r>
            <a:r>
              <a:rPr lang="en-US" sz="2250" dirty="0" err="1">
                <a:latin typeface="Gotham Heavy" panose="020B0604020202020204" charset="0"/>
                <a:cs typeface="Gotham Heavy" panose="020B0604020202020204" charset="0"/>
              </a:rPr>
              <a:t>Çogun</a:t>
            </a:r>
            <a:r>
              <a:rPr lang="en-US" sz="2250" dirty="0">
                <a:latin typeface="Gotham Heavy" panose="020B0604020202020204" charset="0"/>
                <a:cs typeface="Gotham Heavy" panose="020B0604020202020204" charset="0"/>
              </a:rPr>
              <a:t> collects solid waste through its front intake and pushes it toward the rear section, where it is stored in a mesh-based storage unit. This system allows for effective collection and containment of waste during operation.</a:t>
            </a:r>
          </a:p>
        </p:txBody>
      </p:sp>
      <p:sp>
        <p:nvSpPr>
          <p:cNvPr id="21" name="TextBox 21"/>
          <p:cNvSpPr txBox="1"/>
          <p:nvPr/>
        </p:nvSpPr>
        <p:spPr>
          <a:xfrm>
            <a:off x="2058529" y="8119609"/>
            <a:ext cx="2518515" cy="410369"/>
          </a:xfrm>
          <a:prstGeom prst="rect">
            <a:avLst/>
          </a:prstGeom>
        </p:spPr>
        <p:txBody>
          <a:bodyPr lIns="0" tIns="0" rIns="0" bIns="0" rtlCol="0" anchor="t">
            <a:spAutoFit/>
          </a:bodyPr>
          <a:lstStyle/>
          <a:p>
            <a:pPr>
              <a:lnSpc>
                <a:spcPts val="1551"/>
              </a:lnSpc>
            </a:pPr>
            <a:r>
              <a:rPr lang="tr-TR" sz="1531" b="1" dirty="0">
                <a:solidFill>
                  <a:srgbClr val="0E3D3F"/>
                </a:solidFill>
                <a:latin typeface="Gotham Heavy"/>
                <a:ea typeface="Gotham Heavy"/>
                <a:cs typeface="Gotham Heavy"/>
                <a:sym typeface="Gotham Heavy"/>
              </a:rPr>
              <a:t>SEA SURFACE SOLID WASTE CLEANING ROBOT</a:t>
            </a:r>
            <a:endParaRPr lang="en-US" sz="1531" b="1" dirty="0">
              <a:solidFill>
                <a:srgbClr val="0E3D3F"/>
              </a:solidFill>
              <a:latin typeface="Gotham Heavy"/>
              <a:ea typeface="Gotham Heavy"/>
              <a:cs typeface="Gotham Heavy"/>
              <a:sym typeface="Gotham Heavy"/>
            </a:endParaRPr>
          </a:p>
        </p:txBody>
      </p:sp>
      <p:sp>
        <p:nvSpPr>
          <p:cNvPr id="23" name="TextBox 23"/>
          <p:cNvSpPr txBox="1"/>
          <p:nvPr/>
        </p:nvSpPr>
        <p:spPr>
          <a:xfrm>
            <a:off x="2058529" y="7013686"/>
            <a:ext cx="2995527" cy="962025"/>
          </a:xfrm>
          <a:prstGeom prst="rect">
            <a:avLst/>
          </a:prstGeom>
        </p:spPr>
        <p:txBody>
          <a:bodyPr lIns="0" tIns="0" rIns="0" bIns="0" rtlCol="0" anchor="t">
            <a:spAutoFit/>
          </a:bodyPr>
          <a:lstStyle/>
          <a:p>
            <a:pPr algn="l">
              <a:lnSpc>
                <a:spcPts val="7875"/>
              </a:lnSpc>
            </a:pPr>
            <a:r>
              <a:rPr lang="en-US" sz="5625" b="1">
                <a:solidFill>
                  <a:srgbClr val="FFFFFF"/>
                </a:solidFill>
                <a:latin typeface="Gotham Heavy"/>
                <a:ea typeface="Gotham Heavy"/>
                <a:cs typeface="Gotham Heavy"/>
                <a:sym typeface="Gotham Heavy"/>
              </a:rPr>
              <a:t>ÇOGUN.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5505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967453"/>
            <a:ext cx="6614151" cy="4444298"/>
            <a:chOff x="0" y="0"/>
            <a:chExt cx="8818869" cy="5925730"/>
          </a:xfrm>
        </p:grpSpPr>
        <p:sp>
          <p:nvSpPr>
            <p:cNvPr id="3" name="Freeform 3"/>
            <p:cNvSpPr/>
            <p:nvPr/>
          </p:nvSpPr>
          <p:spPr>
            <a:xfrm>
              <a:off x="1826022" y="0"/>
              <a:ext cx="4984064" cy="5364740"/>
            </a:xfrm>
            <a:custGeom>
              <a:avLst/>
              <a:gdLst/>
              <a:ahLst/>
              <a:cxnLst/>
              <a:rect l="l" t="t" r="r" b="b"/>
              <a:pathLst>
                <a:path w="4984064" h="5364740">
                  <a:moveTo>
                    <a:pt x="0" y="0"/>
                  </a:moveTo>
                  <a:lnTo>
                    <a:pt x="4984064" y="0"/>
                  </a:lnTo>
                  <a:lnTo>
                    <a:pt x="4984064" y="5364740"/>
                  </a:lnTo>
                  <a:lnTo>
                    <a:pt x="0" y="5364740"/>
                  </a:lnTo>
                  <a:lnTo>
                    <a:pt x="0" y="0"/>
                  </a:lnTo>
                  <a:close/>
                </a:path>
              </a:pathLst>
            </a:custGeom>
            <a:blipFill>
              <a:blip r:embed="rId2">
                <a:alphaModFix amt="30000"/>
                <a:extLst>
                  <a:ext uri="{96DAC541-7B7A-43D3-8B79-37D633B846F1}">
                    <asvg:svgBlip xmlns:asvg="http://schemas.microsoft.com/office/drawing/2016/SVG/main" r:embed="rId3"/>
                  </a:ext>
                </a:extLst>
              </a:blip>
              <a:stretch>
                <a:fillRect t="-36" b="-36"/>
              </a:stretch>
            </a:blipFill>
          </p:spPr>
        </p:sp>
        <p:grpSp>
          <p:nvGrpSpPr>
            <p:cNvPr id="4" name="Group 4"/>
            <p:cNvGrpSpPr/>
            <p:nvPr/>
          </p:nvGrpSpPr>
          <p:grpSpPr>
            <a:xfrm>
              <a:off x="80420" y="524707"/>
              <a:ext cx="8738449" cy="4247530"/>
              <a:chOff x="0" y="0"/>
              <a:chExt cx="14135100" cy="6870700"/>
            </a:xfrm>
          </p:grpSpPr>
          <p:sp>
            <p:nvSpPr>
              <p:cNvPr id="5" name="Freeform 5"/>
              <p:cNvSpPr/>
              <p:nvPr/>
            </p:nvSpPr>
            <p:spPr>
              <a:xfrm>
                <a:off x="0" y="0"/>
                <a:ext cx="14135100" cy="6870700"/>
              </a:xfrm>
              <a:custGeom>
                <a:avLst/>
                <a:gdLst/>
                <a:ahLst/>
                <a:cxnLst/>
                <a:rect l="l" t="t" r="r" b="b"/>
                <a:pathLst>
                  <a:path w="14135100" h="6870700">
                    <a:moveTo>
                      <a:pt x="0" y="0"/>
                    </a:moveTo>
                    <a:lnTo>
                      <a:pt x="14135100" y="0"/>
                    </a:lnTo>
                    <a:lnTo>
                      <a:pt x="14135100" y="6870700"/>
                    </a:lnTo>
                    <a:lnTo>
                      <a:pt x="0" y="6870700"/>
                    </a:lnTo>
                    <a:lnTo>
                      <a:pt x="0" y="0"/>
                    </a:lnTo>
                    <a:close/>
                  </a:path>
                </a:pathLst>
              </a:custGeom>
              <a:blipFill>
                <a:blip r:embed="rId4">
                  <a:alphaModFix amt="30000"/>
                </a:blip>
                <a:stretch>
                  <a:fillRect/>
                </a:stretch>
              </a:blipFill>
            </p:spPr>
          </p:sp>
        </p:grpSp>
        <p:grpSp>
          <p:nvGrpSpPr>
            <p:cNvPr id="6" name="Group 6"/>
            <p:cNvGrpSpPr/>
            <p:nvPr/>
          </p:nvGrpSpPr>
          <p:grpSpPr>
            <a:xfrm>
              <a:off x="0" y="165261"/>
              <a:ext cx="8636115" cy="4184327"/>
              <a:chOff x="0" y="0"/>
              <a:chExt cx="13969568" cy="6768465"/>
            </a:xfrm>
          </p:grpSpPr>
          <p:sp>
            <p:nvSpPr>
              <p:cNvPr id="7" name="Freeform 7"/>
              <p:cNvSpPr/>
              <p:nvPr/>
            </p:nvSpPr>
            <p:spPr>
              <a:xfrm>
                <a:off x="0" y="0"/>
                <a:ext cx="13969619" cy="6768465"/>
              </a:xfrm>
              <a:custGeom>
                <a:avLst/>
                <a:gdLst/>
                <a:ahLst/>
                <a:cxnLst/>
                <a:rect l="l" t="t" r="r" b="b"/>
                <a:pathLst>
                  <a:path w="13969619" h="6768465">
                    <a:moveTo>
                      <a:pt x="0" y="0"/>
                    </a:moveTo>
                    <a:lnTo>
                      <a:pt x="13969619" y="0"/>
                    </a:lnTo>
                    <a:lnTo>
                      <a:pt x="13969619" y="6768465"/>
                    </a:lnTo>
                    <a:lnTo>
                      <a:pt x="0" y="6768465"/>
                    </a:lnTo>
                    <a:lnTo>
                      <a:pt x="0" y="0"/>
                    </a:lnTo>
                    <a:close/>
                  </a:path>
                </a:pathLst>
              </a:custGeom>
              <a:blipFill>
                <a:blip r:embed="rId5"/>
                <a:stretch>
                  <a:fillRect t="-20" b="-20"/>
                </a:stretch>
              </a:blipFill>
            </p:spPr>
          </p:sp>
        </p:grpSp>
        <p:sp>
          <p:nvSpPr>
            <p:cNvPr id="8" name="TextBox 8"/>
            <p:cNvSpPr txBox="1"/>
            <p:nvPr/>
          </p:nvSpPr>
          <p:spPr>
            <a:xfrm>
              <a:off x="4318054" y="4844723"/>
              <a:ext cx="2492032" cy="474087"/>
            </a:xfrm>
            <a:prstGeom prst="rect">
              <a:avLst/>
            </a:prstGeom>
          </p:spPr>
          <p:txBody>
            <a:bodyPr lIns="0" tIns="0" rIns="0" bIns="0" rtlCol="0" anchor="t">
              <a:spAutoFit/>
            </a:bodyPr>
            <a:lstStyle/>
            <a:p>
              <a:pPr algn="l">
                <a:lnSpc>
                  <a:spcPts val="1738"/>
                </a:lnSpc>
              </a:pPr>
              <a:r>
                <a:rPr lang="en-US" sz="3477" b="1">
                  <a:solidFill>
                    <a:srgbClr val="FFFFFF"/>
                  </a:solidFill>
                  <a:latin typeface="Gotham Bold"/>
                  <a:ea typeface="Gotham Bold"/>
                  <a:cs typeface="Gotham Bold"/>
                  <a:sym typeface="Gotham Bold"/>
                </a:rPr>
                <a:t>YANGA.</a:t>
              </a:r>
            </a:p>
          </p:txBody>
        </p:sp>
        <p:sp>
          <p:nvSpPr>
            <p:cNvPr id="9" name="TextBox 9"/>
            <p:cNvSpPr txBox="1"/>
            <p:nvPr/>
          </p:nvSpPr>
          <p:spPr>
            <a:xfrm>
              <a:off x="4318054" y="5168770"/>
              <a:ext cx="2310103" cy="756960"/>
            </a:xfrm>
            <a:prstGeom prst="rect">
              <a:avLst/>
            </a:prstGeom>
          </p:spPr>
          <p:txBody>
            <a:bodyPr wrap="square" lIns="0" tIns="0" rIns="0" bIns="0" rtlCol="0" anchor="t">
              <a:spAutoFit/>
            </a:bodyPr>
            <a:lstStyle/>
            <a:p>
              <a:pPr algn="r">
                <a:lnSpc>
                  <a:spcPts val="2366"/>
                </a:lnSpc>
              </a:pPr>
              <a:r>
                <a:rPr lang="tr-TR" sz="946" b="1" dirty="0">
                  <a:solidFill>
                    <a:srgbClr val="FFFFFF"/>
                  </a:solidFill>
                  <a:latin typeface="Gotham Bold"/>
                  <a:ea typeface="Gotham Bold"/>
                  <a:cs typeface="Gotham Bold"/>
                  <a:sym typeface="Gotham Bold"/>
                </a:rPr>
                <a:t>UNDERWATER MUCILAGE CLEANING ROBOT</a:t>
              </a:r>
              <a:endParaRPr lang="en-US" sz="946" b="1" dirty="0">
                <a:solidFill>
                  <a:srgbClr val="FFFFFF"/>
                </a:solidFill>
                <a:latin typeface="Gotham Bold"/>
                <a:ea typeface="Gotham Bold"/>
                <a:cs typeface="Gotham Bold"/>
                <a:sym typeface="Gotham Bold"/>
              </a:endParaRPr>
            </a:p>
          </p:txBody>
        </p:sp>
      </p:grpSp>
      <p:sp>
        <p:nvSpPr>
          <p:cNvPr id="10" name="Freeform 10"/>
          <p:cNvSpPr/>
          <p:nvPr/>
        </p:nvSpPr>
        <p:spPr>
          <a:xfrm>
            <a:off x="16621306" y="594684"/>
            <a:ext cx="1056226" cy="1039463"/>
          </a:xfrm>
          <a:custGeom>
            <a:avLst/>
            <a:gdLst/>
            <a:ahLst/>
            <a:cxnLst/>
            <a:rect l="l" t="t" r="r" b="b"/>
            <a:pathLst>
              <a:path w="1056226" h="1039463">
                <a:moveTo>
                  <a:pt x="0" y="0"/>
                </a:moveTo>
                <a:lnTo>
                  <a:pt x="1056227" y="0"/>
                </a:lnTo>
                <a:lnTo>
                  <a:pt x="1056227" y="1039463"/>
                </a:lnTo>
                <a:lnTo>
                  <a:pt x="0" y="10394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1" name="Group 11"/>
          <p:cNvGrpSpPr/>
          <p:nvPr/>
        </p:nvGrpSpPr>
        <p:grpSpPr>
          <a:xfrm>
            <a:off x="10169027" y="2717234"/>
            <a:ext cx="6452279" cy="5116820"/>
            <a:chOff x="0" y="0"/>
            <a:chExt cx="8603038" cy="6822427"/>
          </a:xfrm>
        </p:grpSpPr>
        <p:sp>
          <p:nvSpPr>
            <p:cNvPr id="12" name="Freeform 12"/>
            <p:cNvSpPr/>
            <p:nvPr/>
          </p:nvSpPr>
          <p:spPr>
            <a:xfrm>
              <a:off x="1154925" y="282221"/>
              <a:ext cx="5254643" cy="5655986"/>
            </a:xfrm>
            <a:custGeom>
              <a:avLst/>
              <a:gdLst/>
              <a:ahLst/>
              <a:cxnLst/>
              <a:rect l="l" t="t" r="r" b="b"/>
              <a:pathLst>
                <a:path w="5254643" h="5655986">
                  <a:moveTo>
                    <a:pt x="0" y="0"/>
                  </a:moveTo>
                  <a:lnTo>
                    <a:pt x="5254644" y="0"/>
                  </a:lnTo>
                  <a:lnTo>
                    <a:pt x="5254644" y="5655986"/>
                  </a:lnTo>
                  <a:lnTo>
                    <a:pt x="0" y="5655986"/>
                  </a:lnTo>
                  <a:lnTo>
                    <a:pt x="0" y="0"/>
                  </a:lnTo>
                  <a:close/>
                </a:path>
              </a:pathLst>
            </a:custGeom>
            <a:blipFill>
              <a:blip r:embed="rId2">
                <a:alphaModFix amt="30000"/>
                <a:extLst>
                  <a:ext uri="{96DAC541-7B7A-43D3-8B79-37D633B846F1}">
                    <asvg:svgBlip xmlns:asvg="http://schemas.microsoft.com/office/drawing/2016/SVG/main" r:embed="rId3"/>
                  </a:ext>
                </a:extLst>
              </a:blip>
              <a:stretch>
                <a:fillRect t="-36" b="-36"/>
              </a:stretch>
            </a:blipFill>
          </p:spPr>
        </p:sp>
        <p:grpSp>
          <p:nvGrpSpPr>
            <p:cNvPr id="13" name="Group 13"/>
            <p:cNvGrpSpPr/>
            <p:nvPr/>
          </p:nvGrpSpPr>
          <p:grpSpPr>
            <a:xfrm>
              <a:off x="140154" y="563358"/>
              <a:ext cx="8111943" cy="4734726"/>
              <a:chOff x="0" y="0"/>
              <a:chExt cx="12446000" cy="7264400"/>
            </a:xfrm>
          </p:grpSpPr>
          <p:sp>
            <p:nvSpPr>
              <p:cNvPr id="14" name="Freeform 14"/>
              <p:cNvSpPr/>
              <p:nvPr/>
            </p:nvSpPr>
            <p:spPr>
              <a:xfrm>
                <a:off x="0" y="0"/>
                <a:ext cx="12446000" cy="7264400"/>
              </a:xfrm>
              <a:custGeom>
                <a:avLst/>
                <a:gdLst/>
                <a:ahLst/>
                <a:cxnLst/>
                <a:rect l="l" t="t" r="r" b="b"/>
                <a:pathLst>
                  <a:path w="12446000" h="7264400">
                    <a:moveTo>
                      <a:pt x="0" y="0"/>
                    </a:moveTo>
                    <a:lnTo>
                      <a:pt x="12446000" y="0"/>
                    </a:lnTo>
                    <a:lnTo>
                      <a:pt x="12446000" y="7264400"/>
                    </a:lnTo>
                    <a:lnTo>
                      <a:pt x="0" y="7264400"/>
                    </a:lnTo>
                    <a:lnTo>
                      <a:pt x="0" y="0"/>
                    </a:lnTo>
                    <a:close/>
                  </a:path>
                </a:pathLst>
              </a:custGeom>
              <a:blipFill>
                <a:blip r:embed="rId8">
                  <a:alphaModFix amt="30000"/>
                </a:blip>
                <a:stretch>
                  <a:fillRect/>
                </a:stretch>
              </a:blipFill>
            </p:spPr>
          </p:sp>
        </p:grpSp>
        <p:grpSp>
          <p:nvGrpSpPr>
            <p:cNvPr id="15" name="Group 15"/>
            <p:cNvGrpSpPr/>
            <p:nvPr/>
          </p:nvGrpSpPr>
          <p:grpSpPr>
            <a:xfrm>
              <a:off x="0" y="0"/>
              <a:ext cx="8603038" cy="5324398"/>
              <a:chOff x="0" y="0"/>
              <a:chExt cx="13199479" cy="8169123"/>
            </a:xfrm>
          </p:grpSpPr>
          <p:sp>
            <p:nvSpPr>
              <p:cNvPr id="16" name="Freeform 16"/>
              <p:cNvSpPr/>
              <p:nvPr/>
            </p:nvSpPr>
            <p:spPr>
              <a:xfrm>
                <a:off x="0" y="0"/>
                <a:ext cx="13199490" cy="8169148"/>
              </a:xfrm>
              <a:custGeom>
                <a:avLst/>
                <a:gdLst/>
                <a:ahLst/>
                <a:cxnLst/>
                <a:rect l="l" t="t" r="r" b="b"/>
                <a:pathLst>
                  <a:path w="13199490" h="8169148">
                    <a:moveTo>
                      <a:pt x="0" y="0"/>
                    </a:moveTo>
                    <a:lnTo>
                      <a:pt x="13199490" y="0"/>
                    </a:lnTo>
                    <a:lnTo>
                      <a:pt x="13199490" y="8169148"/>
                    </a:lnTo>
                    <a:lnTo>
                      <a:pt x="0" y="8169148"/>
                    </a:lnTo>
                    <a:lnTo>
                      <a:pt x="0" y="0"/>
                    </a:lnTo>
                    <a:close/>
                  </a:path>
                </a:pathLst>
              </a:custGeom>
              <a:blipFill>
                <a:blip r:embed="rId9"/>
                <a:stretch>
                  <a:fillRect/>
                </a:stretch>
              </a:blipFill>
            </p:spPr>
          </p:sp>
        </p:grpSp>
        <p:sp>
          <p:nvSpPr>
            <p:cNvPr id="17" name="TextBox 17"/>
            <p:cNvSpPr txBox="1"/>
            <p:nvPr/>
          </p:nvSpPr>
          <p:spPr>
            <a:xfrm>
              <a:off x="3306897" y="5725631"/>
              <a:ext cx="2922612" cy="1096796"/>
            </a:xfrm>
            <a:prstGeom prst="rect">
              <a:avLst/>
            </a:prstGeom>
          </p:spPr>
          <p:txBody>
            <a:bodyPr wrap="square" lIns="0" tIns="0" rIns="0" bIns="0" rtlCol="0" anchor="t">
              <a:spAutoFit/>
            </a:bodyPr>
            <a:lstStyle/>
            <a:p>
              <a:pPr algn="r">
                <a:lnSpc>
                  <a:spcPts val="1833"/>
                </a:lnSpc>
              </a:pPr>
              <a:r>
                <a:rPr lang="en-US" sz="3666" b="1" dirty="0">
                  <a:solidFill>
                    <a:srgbClr val="FFFFFF"/>
                  </a:solidFill>
                  <a:latin typeface="Gotham Bold"/>
                  <a:ea typeface="Gotham Bold"/>
                  <a:cs typeface="Gotham Bold"/>
                  <a:sym typeface="Gotham Bold"/>
                </a:rPr>
                <a:t>ARKUT.</a:t>
              </a:r>
            </a:p>
            <a:p>
              <a:pPr algn="r">
                <a:lnSpc>
                  <a:spcPts val="2494"/>
                </a:lnSpc>
              </a:pPr>
              <a:r>
                <a:rPr lang="tr-TR" sz="997" b="1" dirty="0">
                  <a:solidFill>
                    <a:srgbClr val="FFFFFF"/>
                  </a:solidFill>
                  <a:latin typeface="Gotham Bold"/>
                  <a:ea typeface="Gotham Bold"/>
                  <a:cs typeface="Gotham Bold"/>
                  <a:sym typeface="Gotham Bold"/>
                </a:rPr>
                <a:t>UNDERWATER RESEARCH AND DAMAGE DETECTION ROBOT</a:t>
              </a:r>
              <a:endParaRPr lang="en-US" sz="997" b="1" dirty="0">
                <a:solidFill>
                  <a:srgbClr val="FFFFFF"/>
                </a:solidFill>
                <a:latin typeface="Gotham Bold"/>
                <a:ea typeface="Gotham Bold"/>
                <a:cs typeface="Gotham Bold"/>
                <a:sym typeface="Gotham Bold"/>
              </a:endParaRPr>
            </a:p>
          </p:txBody>
        </p:sp>
      </p:grpSp>
      <p:sp>
        <p:nvSpPr>
          <p:cNvPr id="18" name="TextBox 18"/>
          <p:cNvSpPr txBox="1"/>
          <p:nvPr/>
        </p:nvSpPr>
        <p:spPr>
          <a:xfrm>
            <a:off x="2479356" y="1078411"/>
            <a:ext cx="13519312" cy="962025"/>
          </a:xfrm>
          <a:prstGeom prst="rect">
            <a:avLst/>
          </a:prstGeom>
        </p:spPr>
        <p:txBody>
          <a:bodyPr lIns="0" tIns="0" rIns="0" bIns="0" rtlCol="0" anchor="t">
            <a:spAutoFit/>
          </a:bodyPr>
          <a:lstStyle/>
          <a:p>
            <a:pPr algn="ctr">
              <a:lnSpc>
                <a:spcPts val="7875"/>
              </a:lnSpc>
            </a:pPr>
            <a:r>
              <a:rPr lang="tr-TR" sz="5625" b="1" dirty="0" err="1">
                <a:solidFill>
                  <a:srgbClr val="FFFFFF"/>
                </a:solidFill>
                <a:latin typeface="Gotham Bold"/>
                <a:ea typeface="Gotham Bold"/>
                <a:cs typeface="Gotham Bold"/>
                <a:sym typeface="Gotham Bold"/>
              </a:rPr>
              <a:t>Underwater</a:t>
            </a:r>
            <a:r>
              <a:rPr lang="tr-TR" sz="5625" b="1" dirty="0">
                <a:solidFill>
                  <a:srgbClr val="FFFFFF"/>
                </a:solidFill>
                <a:latin typeface="Gotham Bold"/>
                <a:ea typeface="Gotham Bold"/>
                <a:cs typeface="Gotham Bold"/>
                <a:sym typeface="Gotham Bold"/>
              </a:rPr>
              <a:t> </a:t>
            </a:r>
            <a:r>
              <a:rPr lang="tr-TR" sz="5625" b="1" dirty="0" err="1">
                <a:solidFill>
                  <a:srgbClr val="FFFFFF"/>
                </a:solidFill>
                <a:latin typeface="Gotham Bold"/>
                <a:ea typeface="Gotham Bold"/>
                <a:cs typeface="Gotham Bold"/>
                <a:sym typeface="Gotham Bold"/>
              </a:rPr>
              <a:t>Robots</a:t>
            </a:r>
            <a:endParaRPr lang="en-US" sz="5625" b="1" dirty="0">
              <a:solidFill>
                <a:srgbClr val="FFFFFF"/>
              </a:solidFill>
              <a:latin typeface="Gotham Bold"/>
              <a:ea typeface="Gotham Bold"/>
              <a:cs typeface="Gotham Bold"/>
              <a:sym typeface="Gotham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2178025" y="2237461"/>
            <a:ext cx="3675697" cy="5830424"/>
            <a:chOff x="0" y="0"/>
            <a:chExt cx="4900930" cy="7773899"/>
          </a:xfrm>
        </p:grpSpPr>
        <p:sp>
          <p:nvSpPr>
            <p:cNvPr id="3" name="Freeform 3"/>
            <p:cNvSpPr/>
            <p:nvPr/>
          </p:nvSpPr>
          <p:spPr>
            <a:xfrm>
              <a:off x="0" y="0"/>
              <a:ext cx="4900930" cy="7773924"/>
            </a:xfrm>
            <a:custGeom>
              <a:avLst/>
              <a:gdLst/>
              <a:ahLst/>
              <a:cxnLst/>
              <a:rect l="l" t="t" r="r" b="b"/>
              <a:pathLst>
                <a:path w="4900930" h="7773924">
                  <a:moveTo>
                    <a:pt x="0" y="7773924"/>
                  </a:moveTo>
                  <a:lnTo>
                    <a:pt x="4900930" y="7773924"/>
                  </a:lnTo>
                  <a:lnTo>
                    <a:pt x="4900930" y="0"/>
                  </a:lnTo>
                  <a:lnTo>
                    <a:pt x="0" y="0"/>
                  </a:lnTo>
                  <a:close/>
                </a:path>
              </a:pathLst>
            </a:custGeom>
            <a:solidFill>
              <a:srgbClr val="0E3D3F">
                <a:alpha val="29804"/>
              </a:srgbClr>
            </a:solidFill>
          </p:spPr>
        </p:sp>
      </p:grpSp>
      <p:sp>
        <p:nvSpPr>
          <p:cNvPr id="4" name="Freeform 4"/>
          <p:cNvSpPr/>
          <p:nvPr/>
        </p:nvSpPr>
        <p:spPr>
          <a:xfrm>
            <a:off x="647700" y="3729438"/>
            <a:ext cx="5206022" cy="2971800"/>
          </a:xfrm>
          <a:custGeom>
            <a:avLst/>
            <a:gdLst/>
            <a:ahLst/>
            <a:cxnLst/>
            <a:rect l="l" t="t" r="r" b="b"/>
            <a:pathLst>
              <a:path w="5206022" h="2971800">
                <a:moveTo>
                  <a:pt x="0" y="0"/>
                </a:moveTo>
                <a:lnTo>
                  <a:pt x="5206022" y="0"/>
                </a:lnTo>
                <a:lnTo>
                  <a:pt x="5206022" y="2971800"/>
                </a:lnTo>
                <a:lnTo>
                  <a:pt x="0" y="2971800"/>
                </a:lnTo>
                <a:lnTo>
                  <a:pt x="0" y="0"/>
                </a:lnTo>
                <a:close/>
              </a:path>
            </a:pathLst>
          </a:custGeom>
          <a:blipFill>
            <a:blip r:embed="rId2">
              <a:alphaModFix amt="30000"/>
            </a:blip>
            <a:stretch>
              <a:fillRect r="-12704"/>
            </a:stretch>
          </a:blipFill>
        </p:spPr>
      </p:sp>
      <p:sp>
        <p:nvSpPr>
          <p:cNvPr id="5" name="Freeform 5"/>
          <p:cNvSpPr/>
          <p:nvPr/>
        </p:nvSpPr>
        <p:spPr>
          <a:xfrm>
            <a:off x="635394" y="3476244"/>
            <a:ext cx="5218328" cy="2705529"/>
          </a:xfrm>
          <a:custGeom>
            <a:avLst/>
            <a:gdLst/>
            <a:ahLst/>
            <a:cxnLst/>
            <a:rect l="l" t="t" r="r" b="b"/>
            <a:pathLst>
              <a:path w="5218328" h="2705529">
                <a:moveTo>
                  <a:pt x="0" y="0"/>
                </a:moveTo>
                <a:lnTo>
                  <a:pt x="5218328" y="0"/>
                </a:lnTo>
                <a:lnTo>
                  <a:pt x="5218328" y="2705529"/>
                </a:lnTo>
                <a:lnTo>
                  <a:pt x="0" y="2705529"/>
                </a:lnTo>
                <a:lnTo>
                  <a:pt x="0" y="0"/>
                </a:lnTo>
                <a:close/>
              </a:path>
            </a:pathLst>
          </a:custGeom>
          <a:blipFill>
            <a:blip r:embed="rId3"/>
            <a:stretch>
              <a:fillRect r="-7007"/>
            </a:stretch>
          </a:blipFill>
        </p:spPr>
      </p:sp>
      <p:grpSp>
        <p:nvGrpSpPr>
          <p:cNvPr id="6" name="Group 6"/>
          <p:cNvGrpSpPr>
            <a:grpSpLocks noChangeAspect="1"/>
          </p:cNvGrpSpPr>
          <p:nvPr/>
        </p:nvGrpSpPr>
        <p:grpSpPr>
          <a:xfrm>
            <a:off x="734054" y="8562022"/>
            <a:ext cx="396478" cy="1118168"/>
            <a:chOff x="0" y="0"/>
            <a:chExt cx="528638" cy="1490891"/>
          </a:xfrm>
        </p:grpSpPr>
        <p:sp>
          <p:nvSpPr>
            <p:cNvPr id="7" name="Freeform 7"/>
            <p:cNvSpPr/>
            <p:nvPr/>
          </p:nvSpPr>
          <p:spPr>
            <a:xfrm>
              <a:off x="0" y="0"/>
              <a:ext cx="528574" cy="1490853"/>
            </a:xfrm>
            <a:custGeom>
              <a:avLst/>
              <a:gdLst/>
              <a:ahLst/>
              <a:cxnLst/>
              <a:rect l="l" t="t" r="r" b="b"/>
              <a:pathLst>
                <a:path w="528574" h="1490853">
                  <a:moveTo>
                    <a:pt x="528574" y="1490853"/>
                  </a:moveTo>
                  <a:lnTo>
                    <a:pt x="0" y="1490853"/>
                  </a:lnTo>
                  <a:lnTo>
                    <a:pt x="0" y="0"/>
                  </a:lnTo>
                  <a:lnTo>
                    <a:pt x="528574" y="0"/>
                  </a:lnTo>
                  <a:close/>
                </a:path>
              </a:pathLst>
            </a:custGeom>
            <a:solidFill>
              <a:srgbClr val="35A5AA"/>
            </a:solidFill>
          </p:spPr>
        </p:sp>
      </p:grpSp>
      <p:grpSp>
        <p:nvGrpSpPr>
          <p:cNvPr id="8" name="Group 8"/>
          <p:cNvGrpSpPr>
            <a:grpSpLocks noChangeAspect="1"/>
          </p:cNvGrpSpPr>
          <p:nvPr/>
        </p:nvGrpSpPr>
        <p:grpSpPr>
          <a:xfrm>
            <a:off x="4809392" y="993429"/>
            <a:ext cx="1118168" cy="396478"/>
            <a:chOff x="0" y="0"/>
            <a:chExt cx="1490891" cy="528638"/>
          </a:xfrm>
        </p:grpSpPr>
        <p:sp>
          <p:nvSpPr>
            <p:cNvPr id="9" name="Freeform 9"/>
            <p:cNvSpPr/>
            <p:nvPr/>
          </p:nvSpPr>
          <p:spPr>
            <a:xfrm>
              <a:off x="0" y="0"/>
              <a:ext cx="1490853" cy="528574"/>
            </a:xfrm>
            <a:custGeom>
              <a:avLst/>
              <a:gdLst/>
              <a:ahLst/>
              <a:cxnLst/>
              <a:rect l="l" t="t" r="r" b="b"/>
              <a:pathLst>
                <a:path w="1490853" h="528574">
                  <a:moveTo>
                    <a:pt x="1490853" y="528574"/>
                  </a:moveTo>
                  <a:lnTo>
                    <a:pt x="0" y="528574"/>
                  </a:lnTo>
                  <a:lnTo>
                    <a:pt x="0" y="0"/>
                  </a:lnTo>
                  <a:lnTo>
                    <a:pt x="1490853" y="0"/>
                  </a:lnTo>
                  <a:close/>
                </a:path>
              </a:pathLst>
            </a:custGeom>
            <a:solidFill>
              <a:srgbClr val="35A5AA"/>
            </a:solidFill>
          </p:spPr>
        </p:sp>
      </p:grpSp>
      <p:sp>
        <p:nvSpPr>
          <p:cNvPr id="10" name="Freeform 10"/>
          <p:cNvSpPr/>
          <p:nvPr/>
        </p:nvSpPr>
        <p:spPr>
          <a:xfrm>
            <a:off x="6755816" y="2291782"/>
            <a:ext cx="99584" cy="99584"/>
          </a:xfrm>
          <a:custGeom>
            <a:avLst/>
            <a:gdLst/>
            <a:ahLst/>
            <a:cxnLst/>
            <a:rect l="l" t="t" r="r" b="b"/>
            <a:pathLst>
              <a:path w="99584" h="99584">
                <a:moveTo>
                  <a:pt x="0" y="0"/>
                </a:moveTo>
                <a:lnTo>
                  <a:pt x="99584" y="0"/>
                </a:lnTo>
                <a:lnTo>
                  <a:pt x="99584" y="99584"/>
                </a:lnTo>
                <a:lnTo>
                  <a:pt x="0" y="995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6755816" y="3792345"/>
            <a:ext cx="99584" cy="99584"/>
          </a:xfrm>
          <a:custGeom>
            <a:avLst/>
            <a:gdLst/>
            <a:ahLst/>
            <a:cxnLst/>
            <a:rect l="l" t="t" r="r" b="b"/>
            <a:pathLst>
              <a:path w="99584" h="99584">
                <a:moveTo>
                  <a:pt x="0" y="0"/>
                </a:moveTo>
                <a:lnTo>
                  <a:pt x="99584" y="0"/>
                </a:lnTo>
                <a:lnTo>
                  <a:pt x="99584" y="99584"/>
                </a:lnTo>
                <a:lnTo>
                  <a:pt x="0" y="99584"/>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sp>
      <p:sp>
        <p:nvSpPr>
          <p:cNvPr id="12" name="Freeform 12"/>
          <p:cNvSpPr/>
          <p:nvPr/>
        </p:nvSpPr>
        <p:spPr>
          <a:xfrm>
            <a:off x="6755816" y="5243116"/>
            <a:ext cx="99584" cy="99584"/>
          </a:xfrm>
          <a:custGeom>
            <a:avLst/>
            <a:gdLst/>
            <a:ahLst/>
            <a:cxnLst/>
            <a:rect l="l" t="t" r="r" b="b"/>
            <a:pathLst>
              <a:path w="99584" h="99584">
                <a:moveTo>
                  <a:pt x="0" y="0"/>
                </a:moveTo>
                <a:lnTo>
                  <a:pt x="99584" y="0"/>
                </a:lnTo>
                <a:lnTo>
                  <a:pt x="99584" y="99584"/>
                </a:lnTo>
                <a:lnTo>
                  <a:pt x="0" y="995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3" name="Group 13"/>
          <p:cNvGrpSpPr>
            <a:grpSpLocks noChangeAspect="1"/>
          </p:cNvGrpSpPr>
          <p:nvPr/>
        </p:nvGrpSpPr>
        <p:grpSpPr>
          <a:xfrm>
            <a:off x="16861631" y="8562022"/>
            <a:ext cx="1118168" cy="1118168"/>
            <a:chOff x="0" y="0"/>
            <a:chExt cx="1490891" cy="1490891"/>
          </a:xfrm>
        </p:grpSpPr>
        <p:sp>
          <p:nvSpPr>
            <p:cNvPr id="14" name="Freeform 14"/>
            <p:cNvSpPr/>
            <p:nvPr/>
          </p:nvSpPr>
          <p:spPr>
            <a:xfrm>
              <a:off x="0" y="0"/>
              <a:ext cx="1490853" cy="1490853"/>
            </a:xfrm>
            <a:custGeom>
              <a:avLst/>
              <a:gdLst/>
              <a:ahLst/>
              <a:cxnLst/>
              <a:rect l="l" t="t" r="r" b="b"/>
              <a:pathLst>
                <a:path w="1490853" h="1490853">
                  <a:moveTo>
                    <a:pt x="1490853" y="1490853"/>
                  </a:moveTo>
                  <a:lnTo>
                    <a:pt x="0" y="1490853"/>
                  </a:lnTo>
                  <a:lnTo>
                    <a:pt x="0" y="0"/>
                  </a:lnTo>
                  <a:lnTo>
                    <a:pt x="1490853" y="0"/>
                  </a:lnTo>
                  <a:close/>
                </a:path>
              </a:pathLst>
            </a:custGeom>
            <a:solidFill>
              <a:srgbClr val="35A5AA"/>
            </a:solidFill>
          </p:spPr>
        </p:sp>
      </p:grpSp>
      <p:grpSp>
        <p:nvGrpSpPr>
          <p:cNvPr id="15" name="Group 15"/>
          <p:cNvGrpSpPr>
            <a:grpSpLocks noChangeAspect="1"/>
          </p:cNvGrpSpPr>
          <p:nvPr/>
        </p:nvGrpSpPr>
        <p:grpSpPr>
          <a:xfrm>
            <a:off x="17701498" y="6866658"/>
            <a:ext cx="586492" cy="396478"/>
            <a:chOff x="0" y="0"/>
            <a:chExt cx="781990" cy="528638"/>
          </a:xfrm>
        </p:grpSpPr>
        <p:sp>
          <p:nvSpPr>
            <p:cNvPr id="16" name="Freeform 16"/>
            <p:cNvSpPr/>
            <p:nvPr/>
          </p:nvSpPr>
          <p:spPr>
            <a:xfrm>
              <a:off x="0" y="0"/>
              <a:ext cx="781939" cy="528574"/>
            </a:xfrm>
            <a:custGeom>
              <a:avLst/>
              <a:gdLst/>
              <a:ahLst/>
              <a:cxnLst/>
              <a:rect l="l" t="t" r="r" b="b"/>
              <a:pathLst>
                <a:path w="781939" h="528574">
                  <a:moveTo>
                    <a:pt x="0" y="528574"/>
                  </a:moveTo>
                  <a:lnTo>
                    <a:pt x="781939" y="528574"/>
                  </a:lnTo>
                  <a:lnTo>
                    <a:pt x="781939" y="0"/>
                  </a:lnTo>
                  <a:lnTo>
                    <a:pt x="0" y="0"/>
                  </a:lnTo>
                  <a:close/>
                </a:path>
              </a:pathLst>
            </a:custGeom>
            <a:solidFill>
              <a:srgbClr val="35A5AA"/>
            </a:solidFill>
          </p:spPr>
        </p:sp>
      </p:grpSp>
      <p:sp>
        <p:nvSpPr>
          <p:cNvPr id="17" name="Freeform 17"/>
          <p:cNvSpPr/>
          <p:nvPr/>
        </p:nvSpPr>
        <p:spPr>
          <a:xfrm>
            <a:off x="6969414" y="6627104"/>
            <a:ext cx="5775693" cy="2934386"/>
          </a:xfrm>
          <a:custGeom>
            <a:avLst/>
            <a:gdLst/>
            <a:ahLst/>
            <a:cxnLst/>
            <a:rect l="l" t="t" r="r" b="b"/>
            <a:pathLst>
              <a:path w="5775693" h="2934386">
                <a:moveTo>
                  <a:pt x="0" y="0"/>
                </a:moveTo>
                <a:lnTo>
                  <a:pt x="5775693" y="0"/>
                </a:lnTo>
                <a:lnTo>
                  <a:pt x="5775693" y="2934386"/>
                </a:lnTo>
                <a:lnTo>
                  <a:pt x="0" y="2934386"/>
                </a:lnTo>
                <a:lnTo>
                  <a:pt x="0" y="0"/>
                </a:lnTo>
                <a:close/>
              </a:path>
            </a:pathLst>
          </a:custGeom>
          <a:blipFill>
            <a:blip r:embed="rId9"/>
            <a:stretch>
              <a:fillRect/>
            </a:stretch>
          </a:blipFill>
        </p:spPr>
      </p:sp>
      <p:sp>
        <p:nvSpPr>
          <p:cNvPr id="18" name="Freeform 18"/>
          <p:cNvSpPr/>
          <p:nvPr/>
        </p:nvSpPr>
        <p:spPr>
          <a:xfrm>
            <a:off x="12882801" y="1884255"/>
            <a:ext cx="5219910" cy="3707387"/>
          </a:xfrm>
          <a:custGeom>
            <a:avLst/>
            <a:gdLst/>
            <a:ahLst/>
            <a:cxnLst/>
            <a:rect l="l" t="t" r="r" b="b"/>
            <a:pathLst>
              <a:path w="5219910" h="3707387">
                <a:moveTo>
                  <a:pt x="0" y="0"/>
                </a:moveTo>
                <a:lnTo>
                  <a:pt x="5219909" y="0"/>
                </a:lnTo>
                <a:lnTo>
                  <a:pt x="5219909" y="3707387"/>
                </a:lnTo>
                <a:lnTo>
                  <a:pt x="0" y="3707387"/>
                </a:lnTo>
                <a:lnTo>
                  <a:pt x="0" y="0"/>
                </a:lnTo>
                <a:close/>
              </a:path>
            </a:pathLst>
          </a:custGeom>
          <a:blipFill>
            <a:blip r:embed="rId10"/>
            <a:stretch>
              <a:fillRect/>
            </a:stretch>
          </a:blipFill>
        </p:spPr>
      </p:sp>
      <p:sp>
        <p:nvSpPr>
          <p:cNvPr id="19" name="Freeform 19"/>
          <p:cNvSpPr/>
          <p:nvPr/>
        </p:nvSpPr>
        <p:spPr>
          <a:xfrm>
            <a:off x="13248815" y="6190273"/>
            <a:ext cx="4423199" cy="2371750"/>
          </a:xfrm>
          <a:custGeom>
            <a:avLst/>
            <a:gdLst/>
            <a:ahLst/>
            <a:cxnLst/>
            <a:rect l="l" t="t" r="r" b="b"/>
            <a:pathLst>
              <a:path w="4423199" h="2371750">
                <a:moveTo>
                  <a:pt x="0" y="0"/>
                </a:moveTo>
                <a:lnTo>
                  <a:pt x="4423199" y="0"/>
                </a:lnTo>
                <a:lnTo>
                  <a:pt x="4423199" y="2371749"/>
                </a:lnTo>
                <a:lnTo>
                  <a:pt x="0" y="2371749"/>
                </a:lnTo>
                <a:lnTo>
                  <a:pt x="0" y="0"/>
                </a:lnTo>
                <a:close/>
              </a:path>
            </a:pathLst>
          </a:custGeom>
          <a:blipFill>
            <a:blip r:embed="rId11"/>
            <a:stretch>
              <a:fillRect/>
            </a:stretch>
          </a:blipFill>
        </p:spPr>
      </p:sp>
      <p:sp>
        <p:nvSpPr>
          <p:cNvPr id="20" name="TextBox 20"/>
          <p:cNvSpPr txBox="1"/>
          <p:nvPr/>
        </p:nvSpPr>
        <p:spPr>
          <a:xfrm>
            <a:off x="2431990" y="7013734"/>
            <a:ext cx="2940882" cy="1628651"/>
          </a:xfrm>
          <a:prstGeom prst="rect">
            <a:avLst/>
          </a:prstGeom>
        </p:spPr>
        <p:txBody>
          <a:bodyPr lIns="0" tIns="0" rIns="0" bIns="0" rtlCol="0" anchor="t">
            <a:spAutoFit/>
          </a:bodyPr>
          <a:lstStyle/>
          <a:p>
            <a:pPr algn="l">
              <a:lnSpc>
                <a:spcPts val="7875"/>
              </a:lnSpc>
            </a:pPr>
            <a:r>
              <a:rPr lang="en-US" sz="5625" b="1" dirty="0">
                <a:solidFill>
                  <a:srgbClr val="FFFFFF"/>
                </a:solidFill>
                <a:latin typeface="Gotham Heavy"/>
                <a:ea typeface="Gotham Heavy"/>
                <a:cs typeface="Gotham Heavy"/>
                <a:sym typeface="Gotham Heavy"/>
              </a:rPr>
              <a:t>YANGA.</a:t>
            </a:r>
          </a:p>
          <a:p>
            <a:pPr algn="l">
              <a:lnSpc>
                <a:spcPts val="1551"/>
              </a:lnSpc>
            </a:pPr>
            <a:endParaRPr lang="tr-TR" sz="1531" b="1" dirty="0">
              <a:solidFill>
                <a:srgbClr val="0E3D3F"/>
              </a:solidFill>
              <a:latin typeface="Gotham Heavy"/>
              <a:ea typeface="Gotham Heavy"/>
              <a:cs typeface="Gotham Heavy"/>
              <a:sym typeface="Gotham Heavy"/>
            </a:endParaRPr>
          </a:p>
          <a:p>
            <a:pPr algn="l">
              <a:lnSpc>
                <a:spcPts val="1551"/>
              </a:lnSpc>
            </a:pPr>
            <a:r>
              <a:rPr lang="tr-TR" sz="1531" b="1" dirty="0">
                <a:solidFill>
                  <a:srgbClr val="0E3D3F"/>
                </a:solidFill>
                <a:latin typeface="Gotham Heavy"/>
                <a:ea typeface="Gotham Heavy"/>
                <a:cs typeface="Gotham Heavy"/>
                <a:sym typeface="Gotham Heavy"/>
              </a:rPr>
              <a:t>UNDERWATER MUCILAGE CLEANING ROBOT</a:t>
            </a:r>
            <a:endParaRPr lang="en-US" sz="1531" b="1" dirty="0">
              <a:solidFill>
                <a:srgbClr val="0E3D3F"/>
              </a:solidFill>
              <a:latin typeface="Gotham Heavy"/>
              <a:ea typeface="Gotham Heavy"/>
              <a:cs typeface="Gotham Heavy"/>
              <a:sym typeface="Gotham Heavy"/>
            </a:endParaRPr>
          </a:p>
        </p:txBody>
      </p:sp>
      <p:sp>
        <p:nvSpPr>
          <p:cNvPr id="21" name="TextBox 21"/>
          <p:cNvSpPr txBox="1"/>
          <p:nvPr/>
        </p:nvSpPr>
        <p:spPr>
          <a:xfrm>
            <a:off x="7100602" y="2186226"/>
            <a:ext cx="5697207" cy="4501232"/>
          </a:xfrm>
          <a:prstGeom prst="rect">
            <a:avLst/>
          </a:prstGeom>
        </p:spPr>
        <p:txBody>
          <a:bodyPr lIns="0" tIns="0" rIns="0" bIns="0" rtlCol="0" anchor="t">
            <a:spAutoFit/>
          </a:bodyPr>
          <a:lstStyle/>
          <a:p>
            <a:r>
              <a:rPr lang="en-US" sz="2250" dirty="0">
                <a:latin typeface="Gotham Heavy" panose="020B0604020202020204" charset="0"/>
                <a:cs typeface="Gotham Heavy" panose="020B0604020202020204" charset="0"/>
              </a:rPr>
              <a:t>Yanga is an ideal intervention robot designed to quickly and effectively clean mucilage pollution underwater.</a:t>
            </a:r>
            <a:br>
              <a:rPr lang="tr-TR" sz="2250" dirty="0">
                <a:latin typeface="Gotham Heavy" panose="020B0604020202020204" charset="0"/>
                <a:cs typeface="Gotham Heavy" panose="020B0604020202020204" charset="0"/>
              </a:rPr>
            </a:br>
            <a:br>
              <a:rPr lang="tr-TR" sz="2250" dirty="0">
                <a:latin typeface="Gotham Heavy" panose="020B0604020202020204" charset="0"/>
                <a:cs typeface="Gotham Heavy" panose="020B0604020202020204" charset="0"/>
              </a:rPr>
            </a:br>
            <a:r>
              <a:rPr lang="en-US" sz="2250" dirty="0">
                <a:latin typeface="Gotham Heavy" panose="020B0604020202020204" charset="0"/>
                <a:cs typeface="Gotham Heavy" panose="020B0604020202020204" charset="0"/>
              </a:rPr>
              <a:t>Operating entirely through mechanical methods, Yanga minimizes environmental impact and accelerates the cleaning process.</a:t>
            </a:r>
            <a:endParaRPr lang="tr-TR" sz="2250" dirty="0">
              <a:latin typeface="Gotham Heavy" panose="020B0604020202020204" charset="0"/>
              <a:cs typeface="Gotham Heavy" panose="020B0604020202020204" charset="0"/>
            </a:endParaRPr>
          </a:p>
          <a:p>
            <a:endParaRPr lang="en-US" sz="2250" dirty="0">
              <a:latin typeface="Gotham Heavy" panose="020B0604020202020204" charset="0"/>
              <a:cs typeface="Gotham Heavy" panose="020B0604020202020204" charset="0"/>
            </a:endParaRPr>
          </a:p>
          <a:p>
            <a:r>
              <a:rPr lang="en-US" sz="2250" dirty="0">
                <a:latin typeface="Gotham Heavy" panose="020B0604020202020204" charset="0"/>
                <a:cs typeface="Gotham Heavy" panose="020B0604020202020204" charset="0"/>
              </a:rPr>
              <a:t>With its integrated swarm drone technology, it provides the ability to intervene across wide underwater areas effectively.</a:t>
            </a:r>
          </a:p>
          <a:p>
            <a:pPr>
              <a:lnSpc>
                <a:spcPts val="2700"/>
              </a:lnSpc>
            </a:pPr>
            <a:endParaRPr lang="en-US" sz="2250" dirty="0">
              <a:solidFill>
                <a:srgbClr val="0F0F19"/>
              </a:solidFill>
              <a:latin typeface="Gotham"/>
              <a:ea typeface="Gotham"/>
              <a:cs typeface="Gotham"/>
              <a:sym typeface="Gotha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2178025" y="2237461"/>
            <a:ext cx="3675697" cy="5830424"/>
            <a:chOff x="0" y="0"/>
            <a:chExt cx="4900930" cy="7773899"/>
          </a:xfrm>
        </p:grpSpPr>
        <p:sp>
          <p:nvSpPr>
            <p:cNvPr id="3" name="Freeform 3"/>
            <p:cNvSpPr/>
            <p:nvPr/>
          </p:nvSpPr>
          <p:spPr>
            <a:xfrm>
              <a:off x="0" y="0"/>
              <a:ext cx="4900930" cy="7773924"/>
            </a:xfrm>
            <a:custGeom>
              <a:avLst/>
              <a:gdLst/>
              <a:ahLst/>
              <a:cxnLst/>
              <a:rect l="l" t="t" r="r" b="b"/>
              <a:pathLst>
                <a:path w="4900930" h="7773924">
                  <a:moveTo>
                    <a:pt x="0" y="7773924"/>
                  </a:moveTo>
                  <a:lnTo>
                    <a:pt x="4900930" y="7773924"/>
                  </a:lnTo>
                  <a:lnTo>
                    <a:pt x="4900930" y="0"/>
                  </a:lnTo>
                  <a:lnTo>
                    <a:pt x="0" y="0"/>
                  </a:lnTo>
                  <a:close/>
                </a:path>
              </a:pathLst>
            </a:custGeom>
            <a:solidFill>
              <a:srgbClr val="0E3D3F">
                <a:alpha val="29804"/>
              </a:srgbClr>
            </a:solidFill>
          </p:spPr>
        </p:sp>
      </p:grpSp>
      <p:sp>
        <p:nvSpPr>
          <p:cNvPr id="4" name="Freeform 4"/>
          <p:cNvSpPr/>
          <p:nvPr/>
        </p:nvSpPr>
        <p:spPr>
          <a:xfrm>
            <a:off x="1495425" y="3568284"/>
            <a:ext cx="4358297" cy="3124200"/>
          </a:xfrm>
          <a:custGeom>
            <a:avLst/>
            <a:gdLst/>
            <a:ahLst/>
            <a:cxnLst/>
            <a:rect l="l" t="t" r="r" b="b"/>
            <a:pathLst>
              <a:path w="4358297" h="3124200">
                <a:moveTo>
                  <a:pt x="0" y="0"/>
                </a:moveTo>
                <a:lnTo>
                  <a:pt x="4358297" y="0"/>
                </a:lnTo>
                <a:lnTo>
                  <a:pt x="4358297" y="3124200"/>
                </a:lnTo>
                <a:lnTo>
                  <a:pt x="0" y="3124200"/>
                </a:lnTo>
                <a:lnTo>
                  <a:pt x="0" y="0"/>
                </a:lnTo>
                <a:close/>
              </a:path>
            </a:pathLst>
          </a:custGeom>
          <a:blipFill>
            <a:blip r:embed="rId2">
              <a:alphaModFix amt="30000"/>
            </a:blip>
            <a:stretch>
              <a:fillRect r="-19327"/>
            </a:stretch>
          </a:blipFill>
        </p:spPr>
      </p:sp>
      <p:sp>
        <p:nvSpPr>
          <p:cNvPr id="5" name="Freeform 5"/>
          <p:cNvSpPr/>
          <p:nvPr/>
        </p:nvSpPr>
        <p:spPr>
          <a:xfrm>
            <a:off x="1456496" y="3196314"/>
            <a:ext cx="4397226" cy="3265408"/>
          </a:xfrm>
          <a:custGeom>
            <a:avLst/>
            <a:gdLst/>
            <a:ahLst/>
            <a:cxnLst/>
            <a:rect l="l" t="t" r="r" b="b"/>
            <a:pathLst>
              <a:path w="4397226" h="3265408">
                <a:moveTo>
                  <a:pt x="0" y="0"/>
                </a:moveTo>
                <a:lnTo>
                  <a:pt x="4397226" y="0"/>
                </a:lnTo>
                <a:lnTo>
                  <a:pt x="4397226" y="3265408"/>
                </a:lnTo>
                <a:lnTo>
                  <a:pt x="0" y="3265408"/>
                </a:lnTo>
                <a:lnTo>
                  <a:pt x="0" y="0"/>
                </a:lnTo>
                <a:close/>
              </a:path>
            </a:pathLst>
          </a:custGeom>
          <a:blipFill>
            <a:blip r:embed="rId3"/>
            <a:stretch>
              <a:fillRect r="-19988"/>
            </a:stretch>
          </a:blipFill>
        </p:spPr>
      </p:sp>
      <p:grpSp>
        <p:nvGrpSpPr>
          <p:cNvPr id="6" name="Group 6"/>
          <p:cNvGrpSpPr>
            <a:grpSpLocks noChangeAspect="1"/>
          </p:cNvGrpSpPr>
          <p:nvPr/>
        </p:nvGrpSpPr>
        <p:grpSpPr>
          <a:xfrm>
            <a:off x="734054" y="8562022"/>
            <a:ext cx="396478" cy="1118168"/>
            <a:chOff x="0" y="0"/>
            <a:chExt cx="528638" cy="1490891"/>
          </a:xfrm>
        </p:grpSpPr>
        <p:sp>
          <p:nvSpPr>
            <p:cNvPr id="7" name="Freeform 7"/>
            <p:cNvSpPr/>
            <p:nvPr/>
          </p:nvSpPr>
          <p:spPr>
            <a:xfrm>
              <a:off x="0" y="0"/>
              <a:ext cx="528574" cy="1490853"/>
            </a:xfrm>
            <a:custGeom>
              <a:avLst/>
              <a:gdLst/>
              <a:ahLst/>
              <a:cxnLst/>
              <a:rect l="l" t="t" r="r" b="b"/>
              <a:pathLst>
                <a:path w="528574" h="1490853">
                  <a:moveTo>
                    <a:pt x="528574" y="1490853"/>
                  </a:moveTo>
                  <a:lnTo>
                    <a:pt x="0" y="1490853"/>
                  </a:lnTo>
                  <a:lnTo>
                    <a:pt x="0" y="0"/>
                  </a:lnTo>
                  <a:lnTo>
                    <a:pt x="528574" y="0"/>
                  </a:lnTo>
                  <a:close/>
                </a:path>
              </a:pathLst>
            </a:custGeom>
            <a:solidFill>
              <a:srgbClr val="35A5AA"/>
            </a:solidFill>
          </p:spPr>
        </p:sp>
      </p:grpSp>
      <p:grpSp>
        <p:nvGrpSpPr>
          <p:cNvPr id="8" name="Group 8"/>
          <p:cNvGrpSpPr>
            <a:grpSpLocks noChangeAspect="1"/>
          </p:cNvGrpSpPr>
          <p:nvPr/>
        </p:nvGrpSpPr>
        <p:grpSpPr>
          <a:xfrm>
            <a:off x="4809392" y="993429"/>
            <a:ext cx="1118168" cy="396478"/>
            <a:chOff x="0" y="0"/>
            <a:chExt cx="1490891" cy="528638"/>
          </a:xfrm>
        </p:grpSpPr>
        <p:sp>
          <p:nvSpPr>
            <p:cNvPr id="9" name="Freeform 9"/>
            <p:cNvSpPr/>
            <p:nvPr/>
          </p:nvSpPr>
          <p:spPr>
            <a:xfrm>
              <a:off x="0" y="0"/>
              <a:ext cx="1490853" cy="528574"/>
            </a:xfrm>
            <a:custGeom>
              <a:avLst/>
              <a:gdLst/>
              <a:ahLst/>
              <a:cxnLst/>
              <a:rect l="l" t="t" r="r" b="b"/>
              <a:pathLst>
                <a:path w="1490853" h="528574">
                  <a:moveTo>
                    <a:pt x="1490853" y="528574"/>
                  </a:moveTo>
                  <a:lnTo>
                    <a:pt x="0" y="528574"/>
                  </a:lnTo>
                  <a:lnTo>
                    <a:pt x="0" y="0"/>
                  </a:lnTo>
                  <a:lnTo>
                    <a:pt x="1490853" y="0"/>
                  </a:lnTo>
                  <a:close/>
                </a:path>
              </a:pathLst>
            </a:custGeom>
            <a:solidFill>
              <a:srgbClr val="35A5AA"/>
            </a:solidFill>
          </p:spPr>
        </p:sp>
      </p:grpSp>
      <p:sp>
        <p:nvSpPr>
          <p:cNvPr id="10" name="Freeform 10"/>
          <p:cNvSpPr/>
          <p:nvPr/>
        </p:nvSpPr>
        <p:spPr>
          <a:xfrm>
            <a:off x="6732167" y="4269153"/>
            <a:ext cx="99584" cy="99584"/>
          </a:xfrm>
          <a:custGeom>
            <a:avLst/>
            <a:gdLst/>
            <a:ahLst/>
            <a:cxnLst/>
            <a:rect l="l" t="t" r="r" b="b"/>
            <a:pathLst>
              <a:path w="99584" h="99584">
                <a:moveTo>
                  <a:pt x="0" y="0"/>
                </a:moveTo>
                <a:lnTo>
                  <a:pt x="99584" y="0"/>
                </a:lnTo>
                <a:lnTo>
                  <a:pt x="99584" y="99583"/>
                </a:lnTo>
                <a:lnTo>
                  <a:pt x="0" y="995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6732167" y="5269563"/>
            <a:ext cx="99584" cy="99584"/>
          </a:xfrm>
          <a:custGeom>
            <a:avLst/>
            <a:gdLst/>
            <a:ahLst/>
            <a:cxnLst/>
            <a:rect l="l" t="t" r="r" b="b"/>
            <a:pathLst>
              <a:path w="99584" h="99584">
                <a:moveTo>
                  <a:pt x="0" y="0"/>
                </a:moveTo>
                <a:lnTo>
                  <a:pt x="99584" y="0"/>
                </a:lnTo>
                <a:lnTo>
                  <a:pt x="99584" y="99584"/>
                </a:lnTo>
                <a:lnTo>
                  <a:pt x="0" y="99584"/>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sp>
      <p:grpSp>
        <p:nvGrpSpPr>
          <p:cNvPr id="12" name="Group 12"/>
          <p:cNvGrpSpPr>
            <a:grpSpLocks noChangeAspect="1"/>
          </p:cNvGrpSpPr>
          <p:nvPr/>
        </p:nvGrpSpPr>
        <p:grpSpPr>
          <a:xfrm>
            <a:off x="16861631" y="8562022"/>
            <a:ext cx="1118168" cy="1118168"/>
            <a:chOff x="0" y="0"/>
            <a:chExt cx="1490891" cy="1490891"/>
          </a:xfrm>
        </p:grpSpPr>
        <p:sp>
          <p:nvSpPr>
            <p:cNvPr id="13" name="Freeform 13"/>
            <p:cNvSpPr/>
            <p:nvPr/>
          </p:nvSpPr>
          <p:spPr>
            <a:xfrm>
              <a:off x="0" y="0"/>
              <a:ext cx="1490853" cy="1490853"/>
            </a:xfrm>
            <a:custGeom>
              <a:avLst/>
              <a:gdLst/>
              <a:ahLst/>
              <a:cxnLst/>
              <a:rect l="l" t="t" r="r" b="b"/>
              <a:pathLst>
                <a:path w="1490853" h="1490853">
                  <a:moveTo>
                    <a:pt x="1490853" y="1490853"/>
                  </a:moveTo>
                  <a:lnTo>
                    <a:pt x="0" y="1490853"/>
                  </a:lnTo>
                  <a:lnTo>
                    <a:pt x="0" y="0"/>
                  </a:lnTo>
                  <a:lnTo>
                    <a:pt x="1490853" y="0"/>
                  </a:lnTo>
                  <a:close/>
                </a:path>
              </a:pathLst>
            </a:custGeom>
            <a:solidFill>
              <a:srgbClr val="35A5AA"/>
            </a:solidFill>
          </p:spPr>
        </p:sp>
      </p:grpSp>
      <p:grpSp>
        <p:nvGrpSpPr>
          <p:cNvPr id="14" name="Group 14"/>
          <p:cNvGrpSpPr>
            <a:grpSpLocks noChangeAspect="1"/>
          </p:cNvGrpSpPr>
          <p:nvPr/>
        </p:nvGrpSpPr>
        <p:grpSpPr>
          <a:xfrm>
            <a:off x="17701498" y="6866658"/>
            <a:ext cx="586492" cy="396478"/>
            <a:chOff x="0" y="0"/>
            <a:chExt cx="781990" cy="528638"/>
          </a:xfrm>
        </p:grpSpPr>
        <p:sp>
          <p:nvSpPr>
            <p:cNvPr id="15" name="Freeform 15"/>
            <p:cNvSpPr/>
            <p:nvPr/>
          </p:nvSpPr>
          <p:spPr>
            <a:xfrm>
              <a:off x="0" y="0"/>
              <a:ext cx="781939" cy="528574"/>
            </a:xfrm>
            <a:custGeom>
              <a:avLst/>
              <a:gdLst/>
              <a:ahLst/>
              <a:cxnLst/>
              <a:rect l="l" t="t" r="r" b="b"/>
              <a:pathLst>
                <a:path w="781939" h="528574">
                  <a:moveTo>
                    <a:pt x="0" y="528574"/>
                  </a:moveTo>
                  <a:lnTo>
                    <a:pt x="781939" y="528574"/>
                  </a:lnTo>
                  <a:lnTo>
                    <a:pt x="781939" y="0"/>
                  </a:lnTo>
                  <a:lnTo>
                    <a:pt x="0" y="0"/>
                  </a:lnTo>
                  <a:close/>
                </a:path>
              </a:pathLst>
            </a:custGeom>
            <a:solidFill>
              <a:srgbClr val="35A5AA"/>
            </a:solidFill>
          </p:spPr>
        </p:sp>
      </p:grpSp>
      <p:sp>
        <p:nvSpPr>
          <p:cNvPr id="16" name="TextBox 16"/>
          <p:cNvSpPr txBox="1"/>
          <p:nvPr/>
        </p:nvSpPr>
        <p:spPr>
          <a:xfrm>
            <a:off x="2431990" y="7013724"/>
            <a:ext cx="2978210" cy="1628651"/>
          </a:xfrm>
          <a:prstGeom prst="rect">
            <a:avLst/>
          </a:prstGeom>
        </p:spPr>
        <p:txBody>
          <a:bodyPr wrap="square" lIns="0" tIns="0" rIns="0" bIns="0" rtlCol="0" anchor="t">
            <a:spAutoFit/>
          </a:bodyPr>
          <a:lstStyle/>
          <a:p>
            <a:pPr algn="l">
              <a:lnSpc>
                <a:spcPts val="7875"/>
              </a:lnSpc>
            </a:pPr>
            <a:r>
              <a:rPr lang="en-US" sz="5625" b="1" dirty="0">
                <a:solidFill>
                  <a:srgbClr val="FFFFFF"/>
                </a:solidFill>
                <a:latin typeface="Gotham Heavy"/>
                <a:ea typeface="Gotham Heavy"/>
                <a:cs typeface="Gotham Heavy"/>
                <a:sym typeface="Gotham Heavy"/>
              </a:rPr>
              <a:t>ARKUT.</a:t>
            </a:r>
          </a:p>
          <a:p>
            <a:pPr algn="l">
              <a:lnSpc>
                <a:spcPts val="1551"/>
              </a:lnSpc>
            </a:pPr>
            <a:endParaRPr lang="tr-TR" sz="1531" b="1" dirty="0">
              <a:solidFill>
                <a:srgbClr val="0E3D3F"/>
              </a:solidFill>
              <a:latin typeface="Gotham Heavy"/>
              <a:ea typeface="Gotham Heavy"/>
              <a:cs typeface="Gotham Heavy"/>
              <a:sym typeface="Gotham Heavy"/>
            </a:endParaRPr>
          </a:p>
          <a:p>
            <a:pPr algn="l">
              <a:lnSpc>
                <a:spcPts val="1551"/>
              </a:lnSpc>
            </a:pPr>
            <a:r>
              <a:rPr lang="tr-TR" sz="1531" b="1" dirty="0">
                <a:solidFill>
                  <a:srgbClr val="0E3D3F"/>
                </a:solidFill>
                <a:latin typeface="Gotham Heavy"/>
                <a:ea typeface="Gotham Heavy"/>
                <a:cs typeface="Gotham Heavy"/>
                <a:sym typeface="Gotham Heavy"/>
              </a:rPr>
              <a:t>UNDERWATER RESEARCH AND DAMAGE DETECTION ROBOT</a:t>
            </a:r>
            <a:endParaRPr lang="en-US" sz="1531" b="1" dirty="0">
              <a:solidFill>
                <a:srgbClr val="0E3D3F"/>
              </a:solidFill>
              <a:latin typeface="Gotham Heavy"/>
              <a:ea typeface="Gotham Heavy"/>
              <a:cs typeface="Gotham Heavy"/>
              <a:sym typeface="Gotham Heavy"/>
            </a:endParaRPr>
          </a:p>
        </p:txBody>
      </p:sp>
      <p:sp>
        <p:nvSpPr>
          <p:cNvPr id="17" name="TextBox 17"/>
          <p:cNvSpPr txBox="1"/>
          <p:nvPr/>
        </p:nvSpPr>
        <p:spPr>
          <a:xfrm>
            <a:off x="7076953" y="4114448"/>
            <a:ext cx="9022070" cy="2077492"/>
          </a:xfrm>
          <a:prstGeom prst="rect">
            <a:avLst/>
          </a:prstGeom>
        </p:spPr>
        <p:txBody>
          <a:bodyPr lIns="0" tIns="0" rIns="0" bIns="0" rtlCol="0" anchor="t">
            <a:spAutoFit/>
          </a:bodyPr>
          <a:lstStyle/>
          <a:p>
            <a:r>
              <a:rPr lang="en-US" sz="2250" dirty="0" err="1">
                <a:latin typeface="Gotham Heavy" panose="020B0604020202020204" charset="0"/>
                <a:cs typeface="Gotham Heavy" panose="020B0604020202020204" charset="0"/>
              </a:rPr>
              <a:t>Arkut</a:t>
            </a:r>
            <a:r>
              <a:rPr lang="en-US" sz="2250" dirty="0">
                <a:latin typeface="Gotham Heavy" panose="020B0604020202020204" charset="0"/>
                <a:cs typeface="Gotham Heavy" panose="020B0604020202020204" charset="0"/>
              </a:rPr>
              <a:t> is an underwater damage detection robot equipped with high-resolution 3D photogrammetry/</a:t>
            </a:r>
            <a:r>
              <a:rPr lang="en-US" sz="2250" dirty="0" err="1">
                <a:latin typeface="Gotham Heavy" panose="020B0604020202020204" charset="0"/>
                <a:cs typeface="Gotham Heavy" panose="020B0604020202020204" charset="0"/>
              </a:rPr>
              <a:t>videogrammetry</a:t>
            </a:r>
            <a:r>
              <a:rPr lang="en-US" sz="2250" dirty="0">
                <a:latin typeface="Gotham Heavy" panose="020B0604020202020204" charset="0"/>
                <a:cs typeface="Gotham Heavy" panose="020B0604020202020204" charset="0"/>
              </a:rPr>
              <a:t> and advanced sensors.</a:t>
            </a:r>
            <a:endParaRPr lang="tr-TR" sz="2250" dirty="0">
              <a:latin typeface="Gotham Heavy" panose="020B0604020202020204" charset="0"/>
              <a:cs typeface="Gotham Heavy" panose="020B0604020202020204" charset="0"/>
            </a:endParaRPr>
          </a:p>
          <a:p>
            <a:endParaRPr lang="en-US" sz="2250" dirty="0">
              <a:latin typeface="Gotham Heavy" panose="020B0604020202020204" charset="0"/>
              <a:cs typeface="Gotham Heavy" panose="020B0604020202020204" charset="0"/>
            </a:endParaRPr>
          </a:p>
          <a:p>
            <a:r>
              <a:rPr lang="en-US" sz="2250" dirty="0">
                <a:latin typeface="Gotham Heavy" panose="020B0604020202020204" charset="0"/>
                <a:cs typeface="Gotham Heavy" panose="020B0604020202020204" charset="0"/>
              </a:rPr>
              <a:t>It performs detailed structural damage analysis under challenging underwater conditions, assessing the safety of underwater structures such as dams, ports, and bridge foundations.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5505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734054" y="8562022"/>
            <a:ext cx="396478" cy="1118168"/>
            <a:chOff x="0" y="0"/>
            <a:chExt cx="528638" cy="1490891"/>
          </a:xfrm>
        </p:grpSpPr>
        <p:sp>
          <p:nvSpPr>
            <p:cNvPr id="3" name="Freeform 3"/>
            <p:cNvSpPr/>
            <p:nvPr/>
          </p:nvSpPr>
          <p:spPr>
            <a:xfrm>
              <a:off x="0" y="0"/>
              <a:ext cx="528574" cy="1490853"/>
            </a:xfrm>
            <a:custGeom>
              <a:avLst/>
              <a:gdLst/>
              <a:ahLst/>
              <a:cxnLst/>
              <a:rect l="l" t="t" r="r" b="b"/>
              <a:pathLst>
                <a:path w="528574" h="1490853">
                  <a:moveTo>
                    <a:pt x="528574" y="1490853"/>
                  </a:moveTo>
                  <a:lnTo>
                    <a:pt x="0" y="1490853"/>
                  </a:lnTo>
                  <a:lnTo>
                    <a:pt x="0" y="0"/>
                  </a:lnTo>
                  <a:lnTo>
                    <a:pt x="528574" y="0"/>
                  </a:lnTo>
                  <a:close/>
                </a:path>
              </a:pathLst>
            </a:custGeom>
            <a:solidFill>
              <a:srgbClr val="35A5AA"/>
            </a:solidFill>
          </p:spPr>
        </p:sp>
      </p:grpSp>
      <p:grpSp>
        <p:nvGrpSpPr>
          <p:cNvPr id="4" name="Group 4"/>
          <p:cNvGrpSpPr>
            <a:grpSpLocks noChangeAspect="1"/>
          </p:cNvGrpSpPr>
          <p:nvPr/>
        </p:nvGrpSpPr>
        <p:grpSpPr>
          <a:xfrm>
            <a:off x="4809392" y="993429"/>
            <a:ext cx="1118168" cy="396478"/>
            <a:chOff x="0" y="0"/>
            <a:chExt cx="1490891" cy="528638"/>
          </a:xfrm>
        </p:grpSpPr>
        <p:sp>
          <p:nvSpPr>
            <p:cNvPr id="5" name="Freeform 5"/>
            <p:cNvSpPr/>
            <p:nvPr/>
          </p:nvSpPr>
          <p:spPr>
            <a:xfrm>
              <a:off x="0" y="0"/>
              <a:ext cx="1490853" cy="528574"/>
            </a:xfrm>
            <a:custGeom>
              <a:avLst/>
              <a:gdLst/>
              <a:ahLst/>
              <a:cxnLst/>
              <a:rect l="l" t="t" r="r" b="b"/>
              <a:pathLst>
                <a:path w="1490853" h="528574">
                  <a:moveTo>
                    <a:pt x="1490853" y="528574"/>
                  </a:moveTo>
                  <a:lnTo>
                    <a:pt x="0" y="528574"/>
                  </a:lnTo>
                  <a:lnTo>
                    <a:pt x="0" y="0"/>
                  </a:lnTo>
                  <a:lnTo>
                    <a:pt x="1490853" y="0"/>
                  </a:lnTo>
                  <a:close/>
                </a:path>
              </a:pathLst>
            </a:custGeom>
            <a:solidFill>
              <a:srgbClr val="35A5AA"/>
            </a:solidFill>
          </p:spPr>
        </p:sp>
      </p:grpSp>
      <p:grpSp>
        <p:nvGrpSpPr>
          <p:cNvPr id="6" name="Group 6"/>
          <p:cNvGrpSpPr>
            <a:grpSpLocks noChangeAspect="1"/>
          </p:cNvGrpSpPr>
          <p:nvPr/>
        </p:nvGrpSpPr>
        <p:grpSpPr>
          <a:xfrm>
            <a:off x="16861631" y="8562022"/>
            <a:ext cx="1118168" cy="1118168"/>
            <a:chOff x="0" y="0"/>
            <a:chExt cx="1490891" cy="1490891"/>
          </a:xfrm>
        </p:grpSpPr>
        <p:sp>
          <p:nvSpPr>
            <p:cNvPr id="7" name="Freeform 7"/>
            <p:cNvSpPr/>
            <p:nvPr/>
          </p:nvSpPr>
          <p:spPr>
            <a:xfrm>
              <a:off x="0" y="0"/>
              <a:ext cx="1490853" cy="1490853"/>
            </a:xfrm>
            <a:custGeom>
              <a:avLst/>
              <a:gdLst/>
              <a:ahLst/>
              <a:cxnLst/>
              <a:rect l="l" t="t" r="r" b="b"/>
              <a:pathLst>
                <a:path w="1490853" h="1490853">
                  <a:moveTo>
                    <a:pt x="1490853" y="1490853"/>
                  </a:moveTo>
                  <a:lnTo>
                    <a:pt x="0" y="1490853"/>
                  </a:lnTo>
                  <a:lnTo>
                    <a:pt x="0" y="0"/>
                  </a:lnTo>
                  <a:lnTo>
                    <a:pt x="1490853" y="0"/>
                  </a:lnTo>
                  <a:close/>
                </a:path>
              </a:pathLst>
            </a:custGeom>
            <a:solidFill>
              <a:srgbClr val="35A5AA"/>
            </a:solidFill>
          </p:spPr>
        </p:sp>
      </p:grpSp>
      <p:grpSp>
        <p:nvGrpSpPr>
          <p:cNvPr id="8" name="Group 8"/>
          <p:cNvGrpSpPr>
            <a:grpSpLocks noChangeAspect="1"/>
          </p:cNvGrpSpPr>
          <p:nvPr/>
        </p:nvGrpSpPr>
        <p:grpSpPr>
          <a:xfrm>
            <a:off x="17701498" y="6866658"/>
            <a:ext cx="586492" cy="396478"/>
            <a:chOff x="0" y="0"/>
            <a:chExt cx="781990" cy="528638"/>
          </a:xfrm>
        </p:grpSpPr>
        <p:sp>
          <p:nvSpPr>
            <p:cNvPr id="9" name="Freeform 9"/>
            <p:cNvSpPr/>
            <p:nvPr/>
          </p:nvSpPr>
          <p:spPr>
            <a:xfrm>
              <a:off x="0" y="0"/>
              <a:ext cx="781939" cy="528574"/>
            </a:xfrm>
            <a:custGeom>
              <a:avLst/>
              <a:gdLst/>
              <a:ahLst/>
              <a:cxnLst/>
              <a:rect l="l" t="t" r="r" b="b"/>
              <a:pathLst>
                <a:path w="781939" h="528574">
                  <a:moveTo>
                    <a:pt x="0" y="528574"/>
                  </a:moveTo>
                  <a:lnTo>
                    <a:pt x="781939" y="528574"/>
                  </a:lnTo>
                  <a:lnTo>
                    <a:pt x="781939" y="0"/>
                  </a:lnTo>
                  <a:lnTo>
                    <a:pt x="0" y="0"/>
                  </a:lnTo>
                  <a:close/>
                </a:path>
              </a:pathLst>
            </a:custGeom>
            <a:solidFill>
              <a:srgbClr val="35A5AA"/>
            </a:solidFill>
          </p:spPr>
        </p:sp>
      </p:grpSp>
      <p:sp>
        <p:nvSpPr>
          <p:cNvPr id="10" name="Freeform 10"/>
          <p:cNvSpPr/>
          <p:nvPr/>
        </p:nvSpPr>
        <p:spPr>
          <a:xfrm>
            <a:off x="1721425" y="1316203"/>
            <a:ext cx="14845151" cy="7654595"/>
          </a:xfrm>
          <a:custGeom>
            <a:avLst/>
            <a:gdLst/>
            <a:ahLst/>
            <a:cxnLst/>
            <a:rect l="l" t="t" r="r" b="b"/>
            <a:pathLst>
              <a:path w="14845151" h="7654595">
                <a:moveTo>
                  <a:pt x="0" y="0"/>
                </a:moveTo>
                <a:lnTo>
                  <a:pt x="14845150" y="0"/>
                </a:lnTo>
                <a:lnTo>
                  <a:pt x="14845150" y="7654594"/>
                </a:lnTo>
                <a:lnTo>
                  <a:pt x="0" y="7654594"/>
                </a:lnTo>
                <a:lnTo>
                  <a:pt x="0" y="0"/>
                </a:lnTo>
                <a:close/>
              </a:path>
            </a:pathLst>
          </a:custGeom>
          <a:blipFill>
            <a:blip r:embed="rId2"/>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55056"/>
        </a:solidFill>
        <a:effectLst/>
      </p:bgPr>
    </p:bg>
    <p:spTree>
      <p:nvGrpSpPr>
        <p:cNvPr id="1" name=""/>
        <p:cNvGrpSpPr/>
        <p:nvPr/>
      </p:nvGrpSpPr>
      <p:grpSpPr>
        <a:xfrm>
          <a:off x="0" y="0"/>
          <a:ext cx="0" cy="0"/>
          <a:chOff x="0" y="0"/>
          <a:chExt cx="0" cy="0"/>
        </a:xfrm>
      </p:grpSpPr>
      <p:sp>
        <p:nvSpPr>
          <p:cNvPr id="2" name="Freeform 2"/>
          <p:cNvSpPr/>
          <p:nvPr/>
        </p:nvSpPr>
        <p:spPr>
          <a:xfrm>
            <a:off x="535124" y="6778381"/>
            <a:ext cx="3456756" cy="1446705"/>
          </a:xfrm>
          <a:custGeom>
            <a:avLst/>
            <a:gdLst/>
            <a:ahLst/>
            <a:cxnLst/>
            <a:rect l="l" t="t" r="r" b="b"/>
            <a:pathLst>
              <a:path w="3456756" h="1446705">
                <a:moveTo>
                  <a:pt x="0" y="0"/>
                </a:moveTo>
                <a:lnTo>
                  <a:pt x="3456756" y="0"/>
                </a:lnTo>
                <a:lnTo>
                  <a:pt x="3456756" y="1446704"/>
                </a:lnTo>
                <a:lnTo>
                  <a:pt x="0" y="14467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183255" y="592846"/>
            <a:ext cx="3456756" cy="1446705"/>
          </a:xfrm>
          <a:custGeom>
            <a:avLst/>
            <a:gdLst/>
            <a:ahLst/>
            <a:cxnLst/>
            <a:rect l="l" t="t" r="r" b="b"/>
            <a:pathLst>
              <a:path w="3456756" h="1446705">
                <a:moveTo>
                  <a:pt x="0" y="0"/>
                </a:moveTo>
                <a:lnTo>
                  <a:pt x="3456756" y="0"/>
                </a:lnTo>
                <a:lnTo>
                  <a:pt x="3456756" y="1446704"/>
                </a:lnTo>
                <a:lnTo>
                  <a:pt x="0" y="14467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471797" y="8247450"/>
            <a:ext cx="1446705" cy="1446705"/>
          </a:xfrm>
          <a:custGeom>
            <a:avLst/>
            <a:gdLst/>
            <a:ahLst/>
            <a:cxnLst/>
            <a:rect l="l" t="t" r="r" b="b"/>
            <a:pathLst>
              <a:path w="1446705" h="1446705">
                <a:moveTo>
                  <a:pt x="0" y="0"/>
                </a:moveTo>
                <a:lnTo>
                  <a:pt x="1446705" y="0"/>
                </a:lnTo>
                <a:lnTo>
                  <a:pt x="1446705" y="1446704"/>
                </a:lnTo>
                <a:lnTo>
                  <a:pt x="0" y="14467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4183192" y="3676545"/>
            <a:ext cx="1446705" cy="1446705"/>
          </a:xfrm>
          <a:custGeom>
            <a:avLst/>
            <a:gdLst/>
            <a:ahLst/>
            <a:cxnLst/>
            <a:rect l="l" t="t" r="r" b="b"/>
            <a:pathLst>
              <a:path w="1446705" h="1446705">
                <a:moveTo>
                  <a:pt x="0" y="0"/>
                </a:moveTo>
                <a:lnTo>
                  <a:pt x="1446704" y="0"/>
                </a:lnTo>
                <a:lnTo>
                  <a:pt x="1446704" y="1446705"/>
                </a:lnTo>
                <a:lnTo>
                  <a:pt x="0" y="14467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999945" y="1130141"/>
            <a:ext cx="9143990" cy="5143500"/>
          </a:xfrm>
          <a:custGeom>
            <a:avLst/>
            <a:gdLst/>
            <a:ahLst/>
            <a:cxnLst/>
            <a:rect l="l" t="t" r="r" b="b"/>
            <a:pathLst>
              <a:path w="9143990" h="5143500">
                <a:moveTo>
                  <a:pt x="0" y="0"/>
                </a:moveTo>
                <a:lnTo>
                  <a:pt x="9143991" y="0"/>
                </a:lnTo>
                <a:lnTo>
                  <a:pt x="9143991" y="5143500"/>
                </a:lnTo>
                <a:lnTo>
                  <a:pt x="0" y="5143500"/>
                </a:lnTo>
                <a:lnTo>
                  <a:pt x="0" y="0"/>
                </a:lnTo>
                <a:close/>
              </a:path>
            </a:pathLst>
          </a:custGeom>
          <a:blipFill>
            <a:blip r:embed="rId10"/>
            <a:stretch>
              <a:fillRect t="-12051" b="-12055"/>
            </a:stretch>
          </a:blipFill>
        </p:spPr>
      </p:sp>
      <p:sp>
        <p:nvSpPr>
          <p:cNvPr id="7" name="Freeform 7"/>
          <p:cNvSpPr/>
          <p:nvPr/>
        </p:nvSpPr>
        <p:spPr>
          <a:xfrm>
            <a:off x="1167079" y="5195840"/>
            <a:ext cx="4571990" cy="2571750"/>
          </a:xfrm>
          <a:custGeom>
            <a:avLst/>
            <a:gdLst/>
            <a:ahLst/>
            <a:cxnLst/>
            <a:rect l="l" t="t" r="r" b="b"/>
            <a:pathLst>
              <a:path w="4571990" h="2571750">
                <a:moveTo>
                  <a:pt x="0" y="0"/>
                </a:moveTo>
                <a:lnTo>
                  <a:pt x="4571991" y="0"/>
                </a:lnTo>
                <a:lnTo>
                  <a:pt x="4571991" y="2571750"/>
                </a:lnTo>
                <a:lnTo>
                  <a:pt x="0" y="2571750"/>
                </a:lnTo>
                <a:lnTo>
                  <a:pt x="0" y="0"/>
                </a:lnTo>
                <a:close/>
              </a:path>
            </a:pathLst>
          </a:custGeom>
          <a:blipFill>
            <a:blip r:embed="rId11"/>
            <a:stretch>
              <a:fillRect t="-25974" b="-25974"/>
            </a:stretch>
          </a:blipFill>
        </p:spPr>
      </p:sp>
      <p:sp>
        <p:nvSpPr>
          <p:cNvPr id="8" name="Freeform 8"/>
          <p:cNvSpPr/>
          <p:nvPr/>
        </p:nvSpPr>
        <p:spPr>
          <a:xfrm>
            <a:off x="12548930" y="1130141"/>
            <a:ext cx="4572000" cy="2571750"/>
          </a:xfrm>
          <a:custGeom>
            <a:avLst/>
            <a:gdLst/>
            <a:ahLst/>
            <a:cxnLst/>
            <a:rect l="l" t="t" r="r" b="b"/>
            <a:pathLst>
              <a:path w="4572000" h="2571750">
                <a:moveTo>
                  <a:pt x="0" y="0"/>
                </a:moveTo>
                <a:lnTo>
                  <a:pt x="4572000" y="0"/>
                </a:lnTo>
                <a:lnTo>
                  <a:pt x="4572000" y="2571750"/>
                </a:lnTo>
                <a:lnTo>
                  <a:pt x="0" y="2571750"/>
                </a:lnTo>
                <a:lnTo>
                  <a:pt x="0" y="0"/>
                </a:lnTo>
                <a:close/>
              </a:path>
            </a:pathLst>
          </a:custGeom>
          <a:blipFill>
            <a:blip r:embed="rId12"/>
            <a:stretch>
              <a:fillRect t="-8105" b="-8105"/>
            </a:stretch>
          </a:blipFill>
        </p:spPr>
      </p:sp>
      <p:sp>
        <p:nvSpPr>
          <p:cNvPr id="9" name="Freeform 9"/>
          <p:cNvSpPr/>
          <p:nvPr/>
        </p:nvSpPr>
        <p:spPr>
          <a:xfrm>
            <a:off x="8664111" y="4399902"/>
            <a:ext cx="8456819" cy="4756956"/>
          </a:xfrm>
          <a:custGeom>
            <a:avLst/>
            <a:gdLst/>
            <a:ahLst/>
            <a:cxnLst/>
            <a:rect l="l" t="t" r="r" b="b"/>
            <a:pathLst>
              <a:path w="8456819" h="4756956">
                <a:moveTo>
                  <a:pt x="0" y="0"/>
                </a:moveTo>
                <a:lnTo>
                  <a:pt x="8456819" y="0"/>
                </a:lnTo>
                <a:lnTo>
                  <a:pt x="8456819" y="4756957"/>
                </a:lnTo>
                <a:lnTo>
                  <a:pt x="0" y="4756957"/>
                </a:lnTo>
                <a:lnTo>
                  <a:pt x="0" y="0"/>
                </a:lnTo>
                <a:close/>
              </a:path>
            </a:pathLst>
          </a:custGeom>
          <a:blipFill>
            <a:blip r:embed="rId13"/>
            <a:stretch>
              <a:fillRect t="-27777" b="-27777"/>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55056"/>
        </a:solidFill>
        <a:effectLst/>
      </p:bgPr>
    </p:bg>
    <p:spTree>
      <p:nvGrpSpPr>
        <p:cNvPr id="1" name=""/>
        <p:cNvGrpSpPr/>
        <p:nvPr/>
      </p:nvGrpSpPr>
      <p:grpSpPr>
        <a:xfrm>
          <a:off x="0" y="0"/>
          <a:ext cx="0" cy="0"/>
          <a:chOff x="0" y="0"/>
          <a:chExt cx="0" cy="0"/>
        </a:xfrm>
      </p:grpSpPr>
      <p:sp>
        <p:nvSpPr>
          <p:cNvPr id="2" name="Freeform 2"/>
          <p:cNvSpPr/>
          <p:nvPr/>
        </p:nvSpPr>
        <p:spPr>
          <a:xfrm>
            <a:off x="2398216" y="2967453"/>
            <a:ext cx="3738048" cy="4023555"/>
          </a:xfrm>
          <a:custGeom>
            <a:avLst/>
            <a:gdLst/>
            <a:ahLst/>
            <a:cxnLst/>
            <a:rect l="l" t="t" r="r" b="b"/>
            <a:pathLst>
              <a:path w="3738048" h="4023555">
                <a:moveTo>
                  <a:pt x="0" y="0"/>
                </a:moveTo>
                <a:lnTo>
                  <a:pt x="3738048" y="0"/>
                </a:lnTo>
                <a:lnTo>
                  <a:pt x="3738048" y="4023555"/>
                </a:lnTo>
                <a:lnTo>
                  <a:pt x="0" y="4023555"/>
                </a:lnTo>
                <a:lnTo>
                  <a:pt x="0" y="0"/>
                </a:lnTo>
                <a:close/>
              </a:path>
            </a:pathLst>
          </a:custGeom>
          <a:blipFill>
            <a:blip r:embed="rId2">
              <a:alphaModFix amt="30000"/>
              <a:extLst>
                <a:ext uri="{96DAC541-7B7A-43D3-8B79-37D633B846F1}">
                  <asvg:svgBlip xmlns:asvg="http://schemas.microsoft.com/office/drawing/2016/SVG/main" r:embed="rId3"/>
                </a:ext>
              </a:extLst>
            </a:blip>
            <a:stretch>
              <a:fillRect t="-36" b="-36"/>
            </a:stretch>
          </a:blipFill>
        </p:spPr>
      </p:sp>
      <p:sp>
        <p:nvSpPr>
          <p:cNvPr id="3" name="Freeform 3"/>
          <p:cNvSpPr/>
          <p:nvPr/>
        </p:nvSpPr>
        <p:spPr>
          <a:xfrm>
            <a:off x="16621306" y="594684"/>
            <a:ext cx="1056226" cy="1039463"/>
          </a:xfrm>
          <a:custGeom>
            <a:avLst/>
            <a:gdLst/>
            <a:ahLst/>
            <a:cxnLst/>
            <a:rect l="l" t="t" r="r" b="b"/>
            <a:pathLst>
              <a:path w="1056226" h="1039463">
                <a:moveTo>
                  <a:pt x="0" y="0"/>
                </a:moveTo>
                <a:lnTo>
                  <a:pt x="1056227" y="0"/>
                </a:lnTo>
                <a:lnTo>
                  <a:pt x="1056227" y="1039463"/>
                </a:lnTo>
                <a:lnTo>
                  <a:pt x="0" y="1039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1035221" y="2928900"/>
            <a:ext cx="3940983" cy="4241989"/>
          </a:xfrm>
          <a:custGeom>
            <a:avLst/>
            <a:gdLst/>
            <a:ahLst/>
            <a:cxnLst/>
            <a:rect l="l" t="t" r="r" b="b"/>
            <a:pathLst>
              <a:path w="3940983" h="4241989">
                <a:moveTo>
                  <a:pt x="0" y="0"/>
                </a:moveTo>
                <a:lnTo>
                  <a:pt x="3940983" y="0"/>
                </a:lnTo>
                <a:lnTo>
                  <a:pt x="3940983" y="4241989"/>
                </a:lnTo>
                <a:lnTo>
                  <a:pt x="0" y="4241989"/>
                </a:lnTo>
                <a:lnTo>
                  <a:pt x="0" y="0"/>
                </a:lnTo>
                <a:close/>
              </a:path>
            </a:pathLst>
          </a:custGeom>
          <a:blipFill>
            <a:blip r:embed="rId2">
              <a:alphaModFix amt="30000"/>
              <a:extLst>
                <a:ext uri="{96DAC541-7B7A-43D3-8B79-37D633B846F1}">
                  <asvg:svgBlip xmlns:asvg="http://schemas.microsoft.com/office/drawing/2016/SVG/main" r:embed="rId3"/>
                </a:ext>
              </a:extLst>
            </a:blip>
            <a:stretch>
              <a:fillRect t="-36" b="-36"/>
            </a:stretch>
          </a:blipFill>
        </p:spPr>
      </p:sp>
      <p:sp>
        <p:nvSpPr>
          <p:cNvPr id="5" name="Freeform 5"/>
          <p:cNvSpPr/>
          <p:nvPr/>
        </p:nvSpPr>
        <p:spPr>
          <a:xfrm>
            <a:off x="1028700" y="3157855"/>
            <a:ext cx="7805977" cy="3971291"/>
          </a:xfrm>
          <a:custGeom>
            <a:avLst/>
            <a:gdLst/>
            <a:ahLst/>
            <a:cxnLst/>
            <a:rect l="l" t="t" r="r" b="b"/>
            <a:pathLst>
              <a:path w="7805977" h="3971291">
                <a:moveTo>
                  <a:pt x="0" y="0"/>
                </a:moveTo>
                <a:lnTo>
                  <a:pt x="7805977" y="0"/>
                </a:lnTo>
                <a:lnTo>
                  <a:pt x="7805977" y="3971290"/>
                </a:lnTo>
                <a:lnTo>
                  <a:pt x="0" y="3971290"/>
                </a:lnTo>
                <a:lnTo>
                  <a:pt x="0" y="0"/>
                </a:lnTo>
                <a:close/>
              </a:path>
            </a:pathLst>
          </a:custGeom>
          <a:blipFill>
            <a:blip r:embed="rId6"/>
            <a:stretch>
              <a:fillRect/>
            </a:stretch>
          </a:blipFill>
        </p:spPr>
      </p:sp>
      <p:sp>
        <p:nvSpPr>
          <p:cNvPr id="6" name="Freeform 6"/>
          <p:cNvSpPr/>
          <p:nvPr/>
        </p:nvSpPr>
        <p:spPr>
          <a:xfrm>
            <a:off x="10294132" y="2771978"/>
            <a:ext cx="5850780" cy="4219030"/>
          </a:xfrm>
          <a:custGeom>
            <a:avLst/>
            <a:gdLst/>
            <a:ahLst/>
            <a:cxnLst/>
            <a:rect l="l" t="t" r="r" b="b"/>
            <a:pathLst>
              <a:path w="5850780" h="4219030">
                <a:moveTo>
                  <a:pt x="0" y="0"/>
                </a:moveTo>
                <a:lnTo>
                  <a:pt x="5850780" y="0"/>
                </a:lnTo>
                <a:lnTo>
                  <a:pt x="5850780" y="4219030"/>
                </a:lnTo>
                <a:lnTo>
                  <a:pt x="0" y="4219030"/>
                </a:lnTo>
                <a:lnTo>
                  <a:pt x="0" y="0"/>
                </a:lnTo>
                <a:close/>
              </a:path>
            </a:pathLst>
          </a:custGeom>
          <a:blipFill>
            <a:blip r:embed="rId7"/>
            <a:stretch>
              <a:fillRect/>
            </a:stretch>
          </a:blipFill>
        </p:spPr>
      </p:sp>
      <p:sp>
        <p:nvSpPr>
          <p:cNvPr id="7" name="TextBox 7"/>
          <p:cNvSpPr txBox="1"/>
          <p:nvPr/>
        </p:nvSpPr>
        <p:spPr>
          <a:xfrm>
            <a:off x="2479356" y="1078411"/>
            <a:ext cx="13519312" cy="962025"/>
          </a:xfrm>
          <a:prstGeom prst="rect">
            <a:avLst/>
          </a:prstGeom>
        </p:spPr>
        <p:txBody>
          <a:bodyPr lIns="0" tIns="0" rIns="0" bIns="0" rtlCol="0" anchor="t">
            <a:spAutoFit/>
          </a:bodyPr>
          <a:lstStyle/>
          <a:p>
            <a:pPr algn="ctr">
              <a:lnSpc>
                <a:spcPts val="7875"/>
              </a:lnSpc>
            </a:pPr>
            <a:r>
              <a:rPr lang="tr-TR" sz="5625" b="1" dirty="0">
                <a:solidFill>
                  <a:srgbClr val="FFFFFF"/>
                </a:solidFill>
                <a:latin typeface="Gotham Bold"/>
                <a:ea typeface="Gotham Bold"/>
                <a:cs typeface="Gotham Bold"/>
                <a:sym typeface="Gotham Bold"/>
              </a:rPr>
              <a:t>Land </a:t>
            </a:r>
            <a:r>
              <a:rPr lang="tr-TR" sz="5625" b="1" dirty="0" err="1">
                <a:solidFill>
                  <a:srgbClr val="FFFFFF"/>
                </a:solidFill>
                <a:latin typeface="Gotham Bold"/>
                <a:ea typeface="Gotham Bold"/>
                <a:cs typeface="Gotham Bold"/>
                <a:sym typeface="Gotham Bold"/>
              </a:rPr>
              <a:t>Robots</a:t>
            </a:r>
            <a:endParaRPr lang="en-US" sz="5625" b="1" dirty="0">
              <a:solidFill>
                <a:srgbClr val="FFFFFF"/>
              </a:solidFill>
              <a:latin typeface="Gotham Bold"/>
              <a:ea typeface="Gotham Bold"/>
              <a:cs typeface="Gotham Bold"/>
              <a:sym typeface="Gotham Bold"/>
            </a:endParaRPr>
          </a:p>
        </p:txBody>
      </p:sp>
      <p:sp>
        <p:nvSpPr>
          <p:cNvPr id="8" name="TextBox 8"/>
          <p:cNvSpPr txBox="1"/>
          <p:nvPr/>
        </p:nvSpPr>
        <p:spPr>
          <a:xfrm>
            <a:off x="4259617" y="6596507"/>
            <a:ext cx="1876648" cy="518347"/>
          </a:xfrm>
          <a:prstGeom prst="rect">
            <a:avLst/>
          </a:prstGeom>
        </p:spPr>
        <p:txBody>
          <a:bodyPr lIns="0" tIns="0" rIns="0" bIns="0" rtlCol="0" anchor="t">
            <a:spAutoFit/>
          </a:bodyPr>
          <a:lstStyle/>
          <a:p>
            <a:pPr algn="r">
              <a:lnSpc>
                <a:spcPts val="2142"/>
              </a:lnSpc>
              <a:spcBef>
                <a:spcPct val="0"/>
              </a:spcBef>
            </a:pPr>
            <a:r>
              <a:rPr lang="tr-TR" sz="1530" b="1" dirty="0" err="1">
                <a:solidFill>
                  <a:srgbClr val="FFFFFF"/>
                </a:solidFill>
                <a:latin typeface="Gotham Bold"/>
                <a:ea typeface="Gotham Bold"/>
                <a:cs typeface="Gotham Bold"/>
                <a:sym typeface="Gotham Bold"/>
              </a:rPr>
              <a:t>Beach</a:t>
            </a:r>
            <a:r>
              <a:rPr lang="tr-TR" sz="1530" b="1" dirty="0">
                <a:solidFill>
                  <a:srgbClr val="FFFFFF"/>
                </a:solidFill>
                <a:latin typeface="Gotham Bold"/>
                <a:ea typeface="Gotham Bold"/>
                <a:cs typeface="Gotham Bold"/>
                <a:sym typeface="Gotham Bold"/>
              </a:rPr>
              <a:t> </a:t>
            </a:r>
            <a:r>
              <a:rPr lang="tr-TR" sz="1530" b="1" dirty="0" err="1">
                <a:solidFill>
                  <a:srgbClr val="FFFFFF"/>
                </a:solidFill>
                <a:latin typeface="Gotham Bold"/>
                <a:ea typeface="Gotham Bold"/>
                <a:cs typeface="Gotham Bold"/>
                <a:sym typeface="Gotham Bold"/>
              </a:rPr>
              <a:t>Cleanıng</a:t>
            </a:r>
            <a:r>
              <a:rPr lang="tr-TR" sz="1530" b="1" dirty="0">
                <a:solidFill>
                  <a:srgbClr val="FFFFFF"/>
                </a:solidFill>
                <a:latin typeface="Gotham Bold"/>
                <a:ea typeface="Gotham Bold"/>
                <a:cs typeface="Gotham Bold"/>
                <a:sym typeface="Gotham Bold"/>
              </a:rPr>
              <a:t> Robot</a:t>
            </a:r>
            <a:endParaRPr lang="en-US" sz="1530" b="1" dirty="0">
              <a:solidFill>
                <a:srgbClr val="FFFFFF"/>
              </a:solidFill>
              <a:latin typeface="Gotham Bold"/>
              <a:ea typeface="Gotham Bold"/>
              <a:cs typeface="Gotham Bold"/>
              <a:sym typeface="Gotham Bold"/>
            </a:endParaRPr>
          </a:p>
        </p:txBody>
      </p:sp>
      <p:sp>
        <p:nvSpPr>
          <p:cNvPr id="9" name="TextBox 9"/>
          <p:cNvSpPr txBox="1"/>
          <p:nvPr/>
        </p:nvSpPr>
        <p:spPr>
          <a:xfrm>
            <a:off x="11035220" y="6705639"/>
            <a:ext cx="2071179" cy="518347"/>
          </a:xfrm>
          <a:prstGeom prst="rect">
            <a:avLst/>
          </a:prstGeom>
        </p:spPr>
        <p:txBody>
          <a:bodyPr wrap="square" lIns="0" tIns="0" rIns="0" bIns="0" rtlCol="0" anchor="t">
            <a:spAutoFit/>
          </a:bodyPr>
          <a:lstStyle/>
          <a:p>
            <a:pPr algn="l">
              <a:lnSpc>
                <a:spcPts val="2142"/>
              </a:lnSpc>
            </a:pPr>
            <a:r>
              <a:rPr lang="tr-TR" sz="1530" b="1" dirty="0" err="1">
                <a:solidFill>
                  <a:srgbClr val="FFFFFF"/>
                </a:solidFill>
                <a:latin typeface="Gotham Bold"/>
                <a:ea typeface="Gotham Bold"/>
                <a:cs typeface="Gotham Bold"/>
                <a:sym typeface="Gotham Bold"/>
              </a:rPr>
              <a:t>Amphibious</a:t>
            </a:r>
            <a:r>
              <a:rPr lang="tr-TR" sz="1530" b="1" dirty="0">
                <a:solidFill>
                  <a:srgbClr val="FFFFFF"/>
                </a:solidFill>
                <a:latin typeface="Gotham Bold"/>
                <a:ea typeface="Gotham Bold"/>
                <a:cs typeface="Gotham Bold"/>
                <a:sym typeface="Gotham Bold"/>
              </a:rPr>
              <a:t> </a:t>
            </a:r>
            <a:r>
              <a:rPr lang="tr-TR" sz="1530" b="1" dirty="0" err="1">
                <a:solidFill>
                  <a:srgbClr val="FFFFFF"/>
                </a:solidFill>
                <a:latin typeface="Gotham Bold"/>
                <a:ea typeface="Gotham Bold"/>
                <a:cs typeface="Gotham Bold"/>
                <a:sym typeface="Gotham Bold"/>
              </a:rPr>
              <a:t>Search</a:t>
            </a:r>
            <a:r>
              <a:rPr lang="tr-TR" sz="1530" b="1" dirty="0">
                <a:solidFill>
                  <a:srgbClr val="FFFFFF"/>
                </a:solidFill>
                <a:latin typeface="Gotham Bold"/>
                <a:ea typeface="Gotham Bold"/>
                <a:cs typeface="Gotham Bold"/>
                <a:sym typeface="Gotham Bold"/>
              </a:rPr>
              <a:t> </a:t>
            </a:r>
            <a:r>
              <a:rPr lang="tr-TR" sz="1530" b="1" dirty="0" err="1">
                <a:solidFill>
                  <a:srgbClr val="FFFFFF"/>
                </a:solidFill>
                <a:latin typeface="Gotham Bold"/>
                <a:ea typeface="Gotham Bold"/>
                <a:cs typeface="Gotham Bold"/>
                <a:sym typeface="Gotham Bold"/>
              </a:rPr>
              <a:t>And</a:t>
            </a:r>
            <a:r>
              <a:rPr lang="tr-TR" sz="1530" b="1" dirty="0">
                <a:solidFill>
                  <a:srgbClr val="FFFFFF"/>
                </a:solidFill>
                <a:latin typeface="Gotham Bold"/>
                <a:ea typeface="Gotham Bold"/>
                <a:cs typeface="Gotham Bold"/>
                <a:sym typeface="Gotham Bold"/>
              </a:rPr>
              <a:t> </a:t>
            </a:r>
            <a:r>
              <a:rPr lang="tr-TR" sz="1530" b="1" dirty="0" err="1">
                <a:solidFill>
                  <a:srgbClr val="FFFFFF"/>
                </a:solidFill>
                <a:latin typeface="Gotham Bold"/>
                <a:ea typeface="Gotham Bold"/>
                <a:cs typeface="Gotham Bold"/>
                <a:sym typeface="Gotham Bold"/>
              </a:rPr>
              <a:t>Rescue</a:t>
            </a:r>
            <a:r>
              <a:rPr lang="tr-TR" sz="1530" b="1" dirty="0">
                <a:solidFill>
                  <a:srgbClr val="FFFFFF"/>
                </a:solidFill>
                <a:latin typeface="Gotham Bold"/>
                <a:ea typeface="Gotham Bold"/>
                <a:cs typeface="Gotham Bold"/>
                <a:sym typeface="Gotham Bold"/>
              </a:rPr>
              <a:t> Robot</a:t>
            </a:r>
            <a:endParaRPr lang="en-US" sz="1530" b="1" dirty="0">
              <a:solidFill>
                <a:srgbClr val="FFFFFF"/>
              </a:solidFill>
              <a:latin typeface="Gotham Bold"/>
              <a:ea typeface="Gotham Bold"/>
              <a:cs typeface="Gotham Bold"/>
              <a:sym typeface="Gotham 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0B20853-7392-BCC2-F9BA-20EC2C2C7002}"/>
              </a:ext>
            </a:extLst>
          </p:cNvPr>
          <p:cNvGrpSpPr>
            <a:grpSpLocks noChangeAspect="1"/>
          </p:cNvGrpSpPr>
          <p:nvPr/>
        </p:nvGrpSpPr>
        <p:grpSpPr>
          <a:xfrm>
            <a:off x="1938795" y="2119218"/>
            <a:ext cx="3675697" cy="5830424"/>
            <a:chOff x="0" y="0"/>
            <a:chExt cx="4900930" cy="7773899"/>
          </a:xfrm>
        </p:grpSpPr>
        <p:sp>
          <p:nvSpPr>
            <p:cNvPr id="3" name="Freeform 3">
              <a:extLst>
                <a:ext uri="{FF2B5EF4-FFF2-40B4-BE49-F238E27FC236}">
                  <a16:creationId xmlns:a16="http://schemas.microsoft.com/office/drawing/2014/main" id="{E6095E2A-7792-0CEA-7252-FD45A2CB0B21}"/>
                </a:ext>
              </a:extLst>
            </p:cNvPr>
            <p:cNvSpPr/>
            <p:nvPr/>
          </p:nvSpPr>
          <p:spPr>
            <a:xfrm>
              <a:off x="0" y="0"/>
              <a:ext cx="4900930" cy="7773924"/>
            </a:xfrm>
            <a:custGeom>
              <a:avLst/>
              <a:gdLst/>
              <a:ahLst/>
              <a:cxnLst/>
              <a:rect l="l" t="t" r="r" b="b"/>
              <a:pathLst>
                <a:path w="4900930" h="7773924">
                  <a:moveTo>
                    <a:pt x="0" y="7773924"/>
                  </a:moveTo>
                  <a:lnTo>
                    <a:pt x="4900930" y="7773924"/>
                  </a:lnTo>
                  <a:lnTo>
                    <a:pt x="4900930" y="0"/>
                  </a:lnTo>
                  <a:lnTo>
                    <a:pt x="0" y="0"/>
                  </a:lnTo>
                  <a:close/>
                </a:path>
              </a:pathLst>
            </a:custGeom>
            <a:solidFill>
              <a:srgbClr val="0E3D3F">
                <a:alpha val="29804"/>
              </a:srgbClr>
            </a:solidFill>
          </p:spPr>
        </p:sp>
      </p:grpSp>
      <p:grpSp>
        <p:nvGrpSpPr>
          <p:cNvPr id="6" name="Group 6">
            <a:extLst>
              <a:ext uri="{FF2B5EF4-FFF2-40B4-BE49-F238E27FC236}">
                <a16:creationId xmlns:a16="http://schemas.microsoft.com/office/drawing/2014/main" id="{6A5ACFF2-1701-2B45-71A6-C401A734FEFF}"/>
              </a:ext>
            </a:extLst>
          </p:cNvPr>
          <p:cNvGrpSpPr>
            <a:grpSpLocks noChangeAspect="1"/>
          </p:cNvGrpSpPr>
          <p:nvPr/>
        </p:nvGrpSpPr>
        <p:grpSpPr>
          <a:xfrm>
            <a:off x="734054" y="8562022"/>
            <a:ext cx="396478" cy="1118168"/>
            <a:chOff x="0" y="0"/>
            <a:chExt cx="528638" cy="1490891"/>
          </a:xfrm>
        </p:grpSpPr>
        <p:sp>
          <p:nvSpPr>
            <p:cNvPr id="7" name="Freeform 7">
              <a:extLst>
                <a:ext uri="{FF2B5EF4-FFF2-40B4-BE49-F238E27FC236}">
                  <a16:creationId xmlns:a16="http://schemas.microsoft.com/office/drawing/2014/main" id="{16FF2DF3-A4A0-FAFD-F152-47EB2205DD35}"/>
                </a:ext>
              </a:extLst>
            </p:cNvPr>
            <p:cNvSpPr/>
            <p:nvPr/>
          </p:nvSpPr>
          <p:spPr>
            <a:xfrm>
              <a:off x="0" y="0"/>
              <a:ext cx="528574" cy="1490853"/>
            </a:xfrm>
            <a:custGeom>
              <a:avLst/>
              <a:gdLst/>
              <a:ahLst/>
              <a:cxnLst/>
              <a:rect l="l" t="t" r="r" b="b"/>
              <a:pathLst>
                <a:path w="528574" h="1490853">
                  <a:moveTo>
                    <a:pt x="528574" y="1490853"/>
                  </a:moveTo>
                  <a:lnTo>
                    <a:pt x="0" y="1490853"/>
                  </a:lnTo>
                  <a:lnTo>
                    <a:pt x="0" y="0"/>
                  </a:lnTo>
                  <a:lnTo>
                    <a:pt x="528574" y="0"/>
                  </a:lnTo>
                  <a:close/>
                </a:path>
              </a:pathLst>
            </a:custGeom>
            <a:solidFill>
              <a:srgbClr val="35A5AA"/>
            </a:solidFill>
          </p:spPr>
        </p:sp>
      </p:grpSp>
      <p:grpSp>
        <p:nvGrpSpPr>
          <p:cNvPr id="8" name="Group 8">
            <a:extLst>
              <a:ext uri="{FF2B5EF4-FFF2-40B4-BE49-F238E27FC236}">
                <a16:creationId xmlns:a16="http://schemas.microsoft.com/office/drawing/2014/main" id="{29944CB7-5F20-253E-1FF1-3B47E737EF02}"/>
              </a:ext>
            </a:extLst>
          </p:cNvPr>
          <p:cNvGrpSpPr>
            <a:grpSpLocks noChangeAspect="1"/>
          </p:cNvGrpSpPr>
          <p:nvPr/>
        </p:nvGrpSpPr>
        <p:grpSpPr>
          <a:xfrm>
            <a:off x="4570162" y="875186"/>
            <a:ext cx="1118168" cy="396478"/>
            <a:chOff x="0" y="0"/>
            <a:chExt cx="1490891" cy="528638"/>
          </a:xfrm>
        </p:grpSpPr>
        <p:sp>
          <p:nvSpPr>
            <p:cNvPr id="9" name="Freeform 9">
              <a:extLst>
                <a:ext uri="{FF2B5EF4-FFF2-40B4-BE49-F238E27FC236}">
                  <a16:creationId xmlns:a16="http://schemas.microsoft.com/office/drawing/2014/main" id="{45E0695B-EB17-C2D8-3F7B-A8D68EA79024}"/>
                </a:ext>
              </a:extLst>
            </p:cNvPr>
            <p:cNvSpPr/>
            <p:nvPr/>
          </p:nvSpPr>
          <p:spPr>
            <a:xfrm>
              <a:off x="0" y="0"/>
              <a:ext cx="1490853" cy="528574"/>
            </a:xfrm>
            <a:custGeom>
              <a:avLst/>
              <a:gdLst/>
              <a:ahLst/>
              <a:cxnLst/>
              <a:rect l="l" t="t" r="r" b="b"/>
              <a:pathLst>
                <a:path w="1490853" h="528574">
                  <a:moveTo>
                    <a:pt x="1490853" y="528574"/>
                  </a:moveTo>
                  <a:lnTo>
                    <a:pt x="0" y="528574"/>
                  </a:lnTo>
                  <a:lnTo>
                    <a:pt x="0" y="0"/>
                  </a:lnTo>
                  <a:lnTo>
                    <a:pt x="1490853" y="0"/>
                  </a:lnTo>
                  <a:close/>
                </a:path>
              </a:pathLst>
            </a:custGeom>
            <a:solidFill>
              <a:srgbClr val="35A5AA"/>
            </a:solidFill>
          </p:spPr>
        </p:sp>
      </p:grpSp>
      <p:sp>
        <p:nvSpPr>
          <p:cNvPr id="10" name="Freeform 10">
            <a:extLst>
              <a:ext uri="{FF2B5EF4-FFF2-40B4-BE49-F238E27FC236}">
                <a16:creationId xmlns:a16="http://schemas.microsoft.com/office/drawing/2014/main" id="{EB4499BD-65ED-7CF6-6B2D-00609AF1CF2D}"/>
              </a:ext>
            </a:extLst>
          </p:cNvPr>
          <p:cNvSpPr/>
          <p:nvPr/>
        </p:nvSpPr>
        <p:spPr>
          <a:xfrm>
            <a:off x="7909240" y="2247900"/>
            <a:ext cx="99584" cy="99584"/>
          </a:xfrm>
          <a:custGeom>
            <a:avLst/>
            <a:gdLst/>
            <a:ahLst/>
            <a:cxnLst/>
            <a:rect l="l" t="t" r="r" b="b"/>
            <a:pathLst>
              <a:path w="99584" h="99584">
                <a:moveTo>
                  <a:pt x="0" y="0"/>
                </a:moveTo>
                <a:lnTo>
                  <a:pt x="99584" y="0"/>
                </a:lnTo>
                <a:lnTo>
                  <a:pt x="99584" y="99584"/>
                </a:lnTo>
                <a:lnTo>
                  <a:pt x="0" y="995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a:extLst>
              <a:ext uri="{FF2B5EF4-FFF2-40B4-BE49-F238E27FC236}">
                <a16:creationId xmlns:a16="http://schemas.microsoft.com/office/drawing/2014/main" id="{985E9993-ED78-E685-6EBB-F43AE297A271}"/>
              </a:ext>
            </a:extLst>
          </p:cNvPr>
          <p:cNvSpPr/>
          <p:nvPr/>
        </p:nvSpPr>
        <p:spPr>
          <a:xfrm>
            <a:off x="7913756" y="4018209"/>
            <a:ext cx="99584" cy="99584"/>
          </a:xfrm>
          <a:custGeom>
            <a:avLst/>
            <a:gdLst/>
            <a:ahLst/>
            <a:cxnLst/>
            <a:rect l="l" t="t" r="r" b="b"/>
            <a:pathLst>
              <a:path w="99584" h="99584">
                <a:moveTo>
                  <a:pt x="0" y="0"/>
                </a:moveTo>
                <a:lnTo>
                  <a:pt x="99584" y="0"/>
                </a:lnTo>
                <a:lnTo>
                  <a:pt x="99584" y="99583"/>
                </a:lnTo>
                <a:lnTo>
                  <a:pt x="0" y="99583"/>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sp>
      <p:sp>
        <p:nvSpPr>
          <p:cNvPr id="12" name="Freeform 12">
            <a:extLst>
              <a:ext uri="{FF2B5EF4-FFF2-40B4-BE49-F238E27FC236}">
                <a16:creationId xmlns:a16="http://schemas.microsoft.com/office/drawing/2014/main" id="{75C7B5A2-B2A2-1DEB-6B53-FD2E0A21A1CF}"/>
              </a:ext>
            </a:extLst>
          </p:cNvPr>
          <p:cNvSpPr/>
          <p:nvPr/>
        </p:nvSpPr>
        <p:spPr>
          <a:xfrm>
            <a:off x="7909240" y="5372100"/>
            <a:ext cx="99584" cy="99584"/>
          </a:xfrm>
          <a:custGeom>
            <a:avLst/>
            <a:gdLst/>
            <a:ahLst/>
            <a:cxnLst/>
            <a:rect l="l" t="t" r="r" b="b"/>
            <a:pathLst>
              <a:path w="99584" h="99584">
                <a:moveTo>
                  <a:pt x="0" y="0"/>
                </a:moveTo>
                <a:lnTo>
                  <a:pt x="99584" y="0"/>
                </a:lnTo>
                <a:lnTo>
                  <a:pt x="99584" y="99584"/>
                </a:lnTo>
                <a:lnTo>
                  <a:pt x="0" y="99584"/>
                </a:lnTo>
                <a:lnTo>
                  <a:pt x="0" y="0"/>
                </a:lnTo>
                <a:close/>
              </a:path>
            </a:pathLst>
          </a:custGeom>
          <a:blipFill>
            <a:blip r:embed="rId2">
              <a:extLst>
                <a:ext uri="{96DAC541-7B7A-43D3-8B79-37D633B846F1}">
                  <asvg:svgBlip xmlns:asvg="http://schemas.microsoft.com/office/drawing/2016/SVG/main" r:embed="rId5"/>
                </a:ext>
              </a:extLst>
            </a:blip>
            <a:stretch>
              <a:fillRect/>
            </a:stretch>
          </a:blipFill>
        </p:spPr>
      </p:sp>
      <p:grpSp>
        <p:nvGrpSpPr>
          <p:cNvPr id="13" name="Group 13">
            <a:extLst>
              <a:ext uri="{FF2B5EF4-FFF2-40B4-BE49-F238E27FC236}">
                <a16:creationId xmlns:a16="http://schemas.microsoft.com/office/drawing/2014/main" id="{83F9EFF6-7C83-A2A2-729D-DA174FF10B28}"/>
              </a:ext>
            </a:extLst>
          </p:cNvPr>
          <p:cNvGrpSpPr>
            <a:grpSpLocks noChangeAspect="1"/>
          </p:cNvGrpSpPr>
          <p:nvPr/>
        </p:nvGrpSpPr>
        <p:grpSpPr>
          <a:xfrm>
            <a:off x="16861631" y="8562022"/>
            <a:ext cx="1118168" cy="1118168"/>
            <a:chOff x="0" y="0"/>
            <a:chExt cx="1490891" cy="1490891"/>
          </a:xfrm>
        </p:grpSpPr>
        <p:sp>
          <p:nvSpPr>
            <p:cNvPr id="14" name="Freeform 14">
              <a:extLst>
                <a:ext uri="{FF2B5EF4-FFF2-40B4-BE49-F238E27FC236}">
                  <a16:creationId xmlns:a16="http://schemas.microsoft.com/office/drawing/2014/main" id="{EA3DA45C-1412-98F3-9A0F-162709C7A35C}"/>
                </a:ext>
              </a:extLst>
            </p:cNvPr>
            <p:cNvSpPr/>
            <p:nvPr/>
          </p:nvSpPr>
          <p:spPr>
            <a:xfrm>
              <a:off x="0" y="0"/>
              <a:ext cx="1490853" cy="1490853"/>
            </a:xfrm>
            <a:custGeom>
              <a:avLst/>
              <a:gdLst/>
              <a:ahLst/>
              <a:cxnLst/>
              <a:rect l="l" t="t" r="r" b="b"/>
              <a:pathLst>
                <a:path w="1490853" h="1490853">
                  <a:moveTo>
                    <a:pt x="1490853" y="1490853"/>
                  </a:moveTo>
                  <a:lnTo>
                    <a:pt x="0" y="1490853"/>
                  </a:lnTo>
                  <a:lnTo>
                    <a:pt x="0" y="0"/>
                  </a:lnTo>
                  <a:lnTo>
                    <a:pt x="1490853" y="0"/>
                  </a:lnTo>
                  <a:close/>
                </a:path>
              </a:pathLst>
            </a:custGeom>
            <a:solidFill>
              <a:srgbClr val="35A5AA"/>
            </a:solidFill>
          </p:spPr>
        </p:sp>
      </p:grpSp>
      <p:grpSp>
        <p:nvGrpSpPr>
          <p:cNvPr id="15" name="Group 15">
            <a:extLst>
              <a:ext uri="{FF2B5EF4-FFF2-40B4-BE49-F238E27FC236}">
                <a16:creationId xmlns:a16="http://schemas.microsoft.com/office/drawing/2014/main" id="{E96ED52A-6616-2B09-8129-0C4102C775BB}"/>
              </a:ext>
            </a:extLst>
          </p:cNvPr>
          <p:cNvGrpSpPr>
            <a:grpSpLocks noChangeAspect="1"/>
          </p:cNvGrpSpPr>
          <p:nvPr/>
        </p:nvGrpSpPr>
        <p:grpSpPr>
          <a:xfrm>
            <a:off x="17701498" y="6866658"/>
            <a:ext cx="586492" cy="396478"/>
            <a:chOff x="0" y="0"/>
            <a:chExt cx="781990" cy="528638"/>
          </a:xfrm>
        </p:grpSpPr>
        <p:sp>
          <p:nvSpPr>
            <p:cNvPr id="16" name="Freeform 16">
              <a:extLst>
                <a:ext uri="{FF2B5EF4-FFF2-40B4-BE49-F238E27FC236}">
                  <a16:creationId xmlns:a16="http://schemas.microsoft.com/office/drawing/2014/main" id="{BF5A68AB-FBD0-464C-E799-823EEAB37C0E}"/>
                </a:ext>
              </a:extLst>
            </p:cNvPr>
            <p:cNvSpPr/>
            <p:nvPr/>
          </p:nvSpPr>
          <p:spPr>
            <a:xfrm>
              <a:off x="0" y="0"/>
              <a:ext cx="781939" cy="528574"/>
            </a:xfrm>
            <a:custGeom>
              <a:avLst/>
              <a:gdLst/>
              <a:ahLst/>
              <a:cxnLst/>
              <a:rect l="l" t="t" r="r" b="b"/>
              <a:pathLst>
                <a:path w="781939" h="528574">
                  <a:moveTo>
                    <a:pt x="0" y="528574"/>
                  </a:moveTo>
                  <a:lnTo>
                    <a:pt x="781939" y="528574"/>
                  </a:lnTo>
                  <a:lnTo>
                    <a:pt x="781939" y="0"/>
                  </a:lnTo>
                  <a:lnTo>
                    <a:pt x="0" y="0"/>
                  </a:lnTo>
                  <a:close/>
                </a:path>
              </a:pathLst>
            </a:custGeom>
            <a:solidFill>
              <a:srgbClr val="35A5AA"/>
            </a:solidFill>
          </p:spPr>
        </p:sp>
      </p:grpSp>
      <p:sp>
        <p:nvSpPr>
          <p:cNvPr id="18" name="TextBox 19">
            <a:extLst>
              <a:ext uri="{FF2B5EF4-FFF2-40B4-BE49-F238E27FC236}">
                <a16:creationId xmlns:a16="http://schemas.microsoft.com/office/drawing/2014/main" id="{EF93A2F7-2C1B-C8BF-7506-6582F27ACC5D}"/>
              </a:ext>
            </a:extLst>
          </p:cNvPr>
          <p:cNvSpPr txBox="1"/>
          <p:nvPr/>
        </p:nvSpPr>
        <p:spPr>
          <a:xfrm>
            <a:off x="8229599" y="2119218"/>
            <a:ext cx="7025375" cy="4847481"/>
          </a:xfrm>
          <a:prstGeom prst="rect">
            <a:avLst/>
          </a:prstGeom>
        </p:spPr>
        <p:txBody>
          <a:bodyPr lIns="0" tIns="0" rIns="0" bIns="0" rtlCol="0" anchor="t">
            <a:spAutoFit/>
          </a:bodyPr>
          <a:lstStyle/>
          <a:p>
            <a:r>
              <a:rPr lang="en-US" sz="2250" dirty="0">
                <a:latin typeface="Gotham Heavy" panose="020B0604020202020204" charset="0"/>
                <a:cs typeface="Gotham Heavy" panose="020B0604020202020204" charset="0"/>
              </a:rPr>
              <a:t>The Beach Cleaning Robot is designed to collect plastic, glass, metal, and organic waste accumulated along coastal areas quickly and efficiently, protecting the coastal ecosystem.</a:t>
            </a:r>
            <a:endParaRPr lang="tr-TR" sz="2250" dirty="0">
              <a:latin typeface="Gotham Heavy" panose="020B0604020202020204" charset="0"/>
              <a:cs typeface="Gotham Heavy" panose="020B0604020202020204" charset="0"/>
            </a:endParaRPr>
          </a:p>
          <a:p>
            <a:endParaRPr lang="en-US" sz="2250" dirty="0">
              <a:latin typeface="Gotham Heavy" panose="020B0604020202020204" charset="0"/>
              <a:cs typeface="Gotham Heavy" panose="020B0604020202020204" charset="0"/>
            </a:endParaRPr>
          </a:p>
          <a:p>
            <a:r>
              <a:rPr lang="en-US" sz="2250" dirty="0">
                <a:latin typeface="Gotham Heavy" panose="020B0604020202020204" charset="0"/>
                <a:cs typeface="Gotham Heavy" panose="020B0604020202020204" charset="0"/>
              </a:rPr>
              <a:t>With its autonomous navigation system and obstacle detection sensors, it can clean large beach areas without requiring human intervention.</a:t>
            </a:r>
            <a:endParaRPr lang="tr-TR" sz="2250" dirty="0">
              <a:latin typeface="Gotham Heavy" panose="020B0604020202020204" charset="0"/>
              <a:cs typeface="Gotham Heavy" panose="020B0604020202020204" charset="0"/>
            </a:endParaRPr>
          </a:p>
          <a:p>
            <a:endParaRPr lang="en-US" sz="2250" dirty="0">
              <a:latin typeface="Gotham Heavy" panose="020B0604020202020204" charset="0"/>
              <a:cs typeface="Gotham Heavy" panose="020B0604020202020204" charset="0"/>
            </a:endParaRPr>
          </a:p>
          <a:p>
            <a:r>
              <a:rPr lang="en-US" sz="2250" dirty="0">
                <a:latin typeface="Gotham Heavy" panose="020B0604020202020204" charset="0"/>
                <a:cs typeface="Gotham Heavy" panose="020B0604020202020204" charset="0"/>
              </a:rPr>
              <a:t>Its fully mechanical collection system can reach 10–15 cm below the sand surface, removing microplastics, cigarette butts, and buried debris. Thus, it eliminates not only visible pollution but also hidden contaminants beneath the surface.</a:t>
            </a:r>
          </a:p>
        </p:txBody>
      </p:sp>
      <p:sp>
        <p:nvSpPr>
          <p:cNvPr id="21" name="TextBox 22">
            <a:extLst>
              <a:ext uri="{FF2B5EF4-FFF2-40B4-BE49-F238E27FC236}">
                <a16:creationId xmlns:a16="http://schemas.microsoft.com/office/drawing/2014/main" id="{15848CA6-5E4E-7AD0-3606-2EB9CB45BFF9}"/>
              </a:ext>
            </a:extLst>
          </p:cNvPr>
          <p:cNvSpPr txBox="1"/>
          <p:nvPr/>
        </p:nvSpPr>
        <p:spPr>
          <a:xfrm>
            <a:off x="2198551" y="8051618"/>
            <a:ext cx="2930681" cy="205184"/>
          </a:xfrm>
          <a:prstGeom prst="rect">
            <a:avLst/>
          </a:prstGeom>
        </p:spPr>
        <p:txBody>
          <a:bodyPr lIns="0" tIns="0" rIns="0" bIns="0" rtlCol="0" anchor="t">
            <a:spAutoFit/>
          </a:bodyPr>
          <a:lstStyle/>
          <a:p>
            <a:pPr algn="l">
              <a:lnSpc>
                <a:spcPts val="1551"/>
              </a:lnSpc>
            </a:pPr>
            <a:r>
              <a:rPr lang="tr-TR" sz="1531" b="1" dirty="0" err="1">
                <a:solidFill>
                  <a:srgbClr val="0E3D3F"/>
                </a:solidFill>
                <a:latin typeface="Gotham Heavy"/>
                <a:ea typeface="Gotham Heavy"/>
                <a:cs typeface="Gotham Heavy"/>
                <a:sym typeface="Gotham Heavy"/>
              </a:rPr>
              <a:t>Beach</a:t>
            </a:r>
            <a:r>
              <a:rPr lang="tr-TR" sz="1531" b="1" dirty="0">
                <a:solidFill>
                  <a:srgbClr val="0E3D3F"/>
                </a:solidFill>
                <a:latin typeface="Gotham Heavy"/>
                <a:ea typeface="Gotham Heavy"/>
                <a:cs typeface="Gotham Heavy"/>
                <a:sym typeface="Gotham Heavy"/>
              </a:rPr>
              <a:t> </a:t>
            </a:r>
            <a:r>
              <a:rPr lang="tr-TR" sz="1531" b="1" dirty="0" err="1">
                <a:solidFill>
                  <a:srgbClr val="0E3D3F"/>
                </a:solidFill>
                <a:latin typeface="Gotham Heavy"/>
                <a:ea typeface="Gotham Heavy"/>
                <a:cs typeface="Gotham Heavy"/>
                <a:sym typeface="Gotham Heavy"/>
              </a:rPr>
              <a:t>Cleanıng</a:t>
            </a:r>
            <a:r>
              <a:rPr lang="tr-TR" sz="1531" b="1" dirty="0">
                <a:solidFill>
                  <a:srgbClr val="0E3D3F"/>
                </a:solidFill>
                <a:latin typeface="Gotham Heavy"/>
                <a:ea typeface="Gotham Heavy"/>
                <a:cs typeface="Gotham Heavy"/>
                <a:sym typeface="Gotham Heavy"/>
              </a:rPr>
              <a:t> Robot</a:t>
            </a:r>
            <a:endParaRPr lang="en-US" sz="1531" b="1" dirty="0">
              <a:solidFill>
                <a:srgbClr val="0E3D3F"/>
              </a:solidFill>
              <a:latin typeface="Gotham Heavy"/>
              <a:ea typeface="Gotham Heavy"/>
              <a:cs typeface="Gotham Heavy"/>
              <a:sym typeface="Gotham Heavy"/>
            </a:endParaRPr>
          </a:p>
        </p:txBody>
      </p:sp>
      <p:sp>
        <p:nvSpPr>
          <p:cNvPr id="22" name="Freeform 5">
            <a:extLst>
              <a:ext uri="{FF2B5EF4-FFF2-40B4-BE49-F238E27FC236}">
                <a16:creationId xmlns:a16="http://schemas.microsoft.com/office/drawing/2014/main" id="{213D5F40-DEAB-71A9-380D-9017437C99E7}"/>
              </a:ext>
            </a:extLst>
          </p:cNvPr>
          <p:cNvSpPr/>
          <p:nvPr/>
        </p:nvSpPr>
        <p:spPr>
          <a:xfrm>
            <a:off x="667173" y="3157854"/>
            <a:ext cx="7805977" cy="3971291"/>
          </a:xfrm>
          <a:custGeom>
            <a:avLst/>
            <a:gdLst/>
            <a:ahLst/>
            <a:cxnLst/>
            <a:rect l="l" t="t" r="r" b="b"/>
            <a:pathLst>
              <a:path w="7805977" h="3971291">
                <a:moveTo>
                  <a:pt x="0" y="0"/>
                </a:moveTo>
                <a:lnTo>
                  <a:pt x="7805977" y="0"/>
                </a:lnTo>
                <a:lnTo>
                  <a:pt x="7805977" y="3971290"/>
                </a:lnTo>
                <a:lnTo>
                  <a:pt x="0" y="3971290"/>
                </a:lnTo>
                <a:lnTo>
                  <a:pt x="0" y="0"/>
                </a:lnTo>
                <a:close/>
              </a:path>
            </a:pathLst>
          </a:custGeom>
          <a:blipFill>
            <a:blip r:embed="rId6"/>
            <a:stretch>
              <a:fillRect/>
            </a:stretch>
          </a:blipFill>
        </p:spPr>
      </p:sp>
    </p:spTree>
    <p:extLst>
      <p:ext uri="{BB962C8B-B14F-4D97-AF65-F5344CB8AC3E}">
        <p14:creationId xmlns:p14="http://schemas.microsoft.com/office/powerpoint/2010/main" val="2077350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6C194ECD-0838-BDB7-F538-6C8E04D81DD6}"/>
              </a:ext>
            </a:extLst>
          </p:cNvPr>
          <p:cNvGrpSpPr>
            <a:grpSpLocks noChangeAspect="1"/>
          </p:cNvGrpSpPr>
          <p:nvPr/>
        </p:nvGrpSpPr>
        <p:grpSpPr>
          <a:xfrm>
            <a:off x="1938795" y="2119218"/>
            <a:ext cx="3675697" cy="5830424"/>
            <a:chOff x="0" y="0"/>
            <a:chExt cx="4900930" cy="7773899"/>
          </a:xfrm>
        </p:grpSpPr>
        <p:sp>
          <p:nvSpPr>
            <p:cNvPr id="3" name="Freeform 3">
              <a:extLst>
                <a:ext uri="{FF2B5EF4-FFF2-40B4-BE49-F238E27FC236}">
                  <a16:creationId xmlns:a16="http://schemas.microsoft.com/office/drawing/2014/main" id="{096CB002-C3D3-A111-EE4D-07AE27E0C102}"/>
                </a:ext>
              </a:extLst>
            </p:cNvPr>
            <p:cNvSpPr/>
            <p:nvPr/>
          </p:nvSpPr>
          <p:spPr>
            <a:xfrm>
              <a:off x="0" y="0"/>
              <a:ext cx="4900930" cy="7773924"/>
            </a:xfrm>
            <a:custGeom>
              <a:avLst/>
              <a:gdLst/>
              <a:ahLst/>
              <a:cxnLst/>
              <a:rect l="l" t="t" r="r" b="b"/>
              <a:pathLst>
                <a:path w="4900930" h="7773924">
                  <a:moveTo>
                    <a:pt x="0" y="7773924"/>
                  </a:moveTo>
                  <a:lnTo>
                    <a:pt x="4900930" y="7773924"/>
                  </a:lnTo>
                  <a:lnTo>
                    <a:pt x="4900930" y="0"/>
                  </a:lnTo>
                  <a:lnTo>
                    <a:pt x="0" y="0"/>
                  </a:lnTo>
                  <a:close/>
                </a:path>
              </a:pathLst>
            </a:custGeom>
            <a:solidFill>
              <a:srgbClr val="0E3D3F">
                <a:alpha val="29804"/>
              </a:srgbClr>
            </a:solidFill>
          </p:spPr>
        </p:sp>
      </p:grpSp>
      <p:grpSp>
        <p:nvGrpSpPr>
          <p:cNvPr id="4" name="Group 6">
            <a:extLst>
              <a:ext uri="{FF2B5EF4-FFF2-40B4-BE49-F238E27FC236}">
                <a16:creationId xmlns:a16="http://schemas.microsoft.com/office/drawing/2014/main" id="{7E996B96-F692-5A65-167B-F8FD55EDB7D4}"/>
              </a:ext>
            </a:extLst>
          </p:cNvPr>
          <p:cNvGrpSpPr>
            <a:grpSpLocks noChangeAspect="1"/>
          </p:cNvGrpSpPr>
          <p:nvPr/>
        </p:nvGrpSpPr>
        <p:grpSpPr>
          <a:xfrm>
            <a:off x="734054" y="8562022"/>
            <a:ext cx="396478" cy="1118168"/>
            <a:chOff x="0" y="0"/>
            <a:chExt cx="528638" cy="1490891"/>
          </a:xfrm>
        </p:grpSpPr>
        <p:sp>
          <p:nvSpPr>
            <p:cNvPr id="5" name="Freeform 7">
              <a:extLst>
                <a:ext uri="{FF2B5EF4-FFF2-40B4-BE49-F238E27FC236}">
                  <a16:creationId xmlns:a16="http://schemas.microsoft.com/office/drawing/2014/main" id="{27B2F073-CABB-B139-39E5-CE24D749A6B6}"/>
                </a:ext>
              </a:extLst>
            </p:cNvPr>
            <p:cNvSpPr/>
            <p:nvPr/>
          </p:nvSpPr>
          <p:spPr>
            <a:xfrm>
              <a:off x="0" y="0"/>
              <a:ext cx="528574" cy="1490853"/>
            </a:xfrm>
            <a:custGeom>
              <a:avLst/>
              <a:gdLst/>
              <a:ahLst/>
              <a:cxnLst/>
              <a:rect l="l" t="t" r="r" b="b"/>
              <a:pathLst>
                <a:path w="528574" h="1490853">
                  <a:moveTo>
                    <a:pt x="528574" y="1490853"/>
                  </a:moveTo>
                  <a:lnTo>
                    <a:pt x="0" y="1490853"/>
                  </a:lnTo>
                  <a:lnTo>
                    <a:pt x="0" y="0"/>
                  </a:lnTo>
                  <a:lnTo>
                    <a:pt x="528574" y="0"/>
                  </a:lnTo>
                  <a:close/>
                </a:path>
              </a:pathLst>
            </a:custGeom>
            <a:solidFill>
              <a:srgbClr val="35A5AA"/>
            </a:solidFill>
          </p:spPr>
        </p:sp>
      </p:grpSp>
      <p:grpSp>
        <p:nvGrpSpPr>
          <p:cNvPr id="6" name="Group 8">
            <a:extLst>
              <a:ext uri="{FF2B5EF4-FFF2-40B4-BE49-F238E27FC236}">
                <a16:creationId xmlns:a16="http://schemas.microsoft.com/office/drawing/2014/main" id="{6F27CD96-B736-7953-FD57-A71AA393B6E1}"/>
              </a:ext>
            </a:extLst>
          </p:cNvPr>
          <p:cNvGrpSpPr>
            <a:grpSpLocks noChangeAspect="1"/>
          </p:cNvGrpSpPr>
          <p:nvPr/>
        </p:nvGrpSpPr>
        <p:grpSpPr>
          <a:xfrm>
            <a:off x="4570162" y="875186"/>
            <a:ext cx="1118168" cy="396478"/>
            <a:chOff x="0" y="0"/>
            <a:chExt cx="1490891" cy="528638"/>
          </a:xfrm>
        </p:grpSpPr>
        <p:sp>
          <p:nvSpPr>
            <p:cNvPr id="7" name="Freeform 9">
              <a:extLst>
                <a:ext uri="{FF2B5EF4-FFF2-40B4-BE49-F238E27FC236}">
                  <a16:creationId xmlns:a16="http://schemas.microsoft.com/office/drawing/2014/main" id="{11238ED0-394C-8CFB-0A25-AF6A67C37AD1}"/>
                </a:ext>
              </a:extLst>
            </p:cNvPr>
            <p:cNvSpPr/>
            <p:nvPr/>
          </p:nvSpPr>
          <p:spPr>
            <a:xfrm>
              <a:off x="0" y="0"/>
              <a:ext cx="1490853" cy="528574"/>
            </a:xfrm>
            <a:custGeom>
              <a:avLst/>
              <a:gdLst/>
              <a:ahLst/>
              <a:cxnLst/>
              <a:rect l="l" t="t" r="r" b="b"/>
              <a:pathLst>
                <a:path w="1490853" h="528574">
                  <a:moveTo>
                    <a:pt x="1490853" y="528574"/>
                  </a:moveTo>
                  <a:lnTo>
                    <a:pt x="0" y="528574"/>
                  </a:lnTo>
                  <a:lnTo>
                    <a:pt x="0" y="0"/>
                  </a:lnTo>
                  <a:lnTo>
                    <a:pt x="1490853" y="0"/>
                  </a:lnTo>
                  <a:close/>
                </a:path>
              </a:pathLst>
            </a:custGeom>
            <a:solidFill>
              <a:srgbClr val="35A5AA"/>
            </a:solidFill>
          </p:spPr>
        </p:sp>
      </p:grpSp>
      <p:sp>
        <p:nvSpPr>
          <p:cNvPr id="8" name="Freeform 10">
            <a:extLst>
              <a:ext uri="{FF2B5EF4-FFF2-40B4-BE49-F238E27FC236}">
                <a16:creationId xmlns:a16="http://schemas.microsoft.com/office/drawing/2014/main" id="{2C4249AC-43EE-5DB2-526A-5DE75B11FBD5}"/>
              </a:ext>
            </a:extLst>
          </p:cNvPr>
          <p:cNvSpPr/>
          <p:nvPr/>
        </p:nvSpPr>
        <p:spPr>
          <a:xfrm>
            <a:off x="7909240" y="2247900"/>
            <a:ext cx="99584" cy="99584"/>
          </a:xfrm>
          <a:custGeom>
            <a:avLst/>
            <a:gdLst/>
            <a:ahLst/>
            <a:cxnLst/>
            <a:rect l="l" t="t" r="r" b="b"/>
            <a:pathLst>
              <a:path w="99584" h="99584">
                <a:moveTo>
                  <a:pt x="0" y="0"/>
                </a:moveTo>
                <a:lnTo>
                  <a:pt x="99584" y="0"/>
                </a:lnTo>
                <a:lnTo>
                  <a:pt x="99584" y="99584"/>
                </a:lnTo>
                <a:lnTo>
                  <a:pt x="0" y="995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11">
            <a:extLst>
              <a:ext uri="{FF2B5EF4-FFF2-40B4-BE49-F238E27FC236}">
                <a16:creationId xmlns:a16="http://schemas.microsoft.com/office/drawing/2014/main" id="{70BC3DF9-4CC4-5450-2B8C-4EDE6875653E}"/>
              </a:ext>
            </a:extLst>
          </p:cNvPr>
          <p:cNvSpPr/>
          <p:nvPr/>
        </p:nvSpPr>
        <p:spPr>
          <a:xfrm>
            <a:off x="7913756" y="4018209"/>
            <a:ext cx="99584" cy="99584"/>
          </a:xfrm>
          <a:custGeom>
            <a:avLst/>
            <a:gdLst/>
            <a:ahLst/>
            <a:cxnLst/>
            <a:rect l="l" t="t" r="r" b="b"/>
            <a:pathLst>
              <a:path w="99584" h="99584">
                <a:moveTo>
                  <a:pt x="0" y="0"/>
                </a:moveTo>
                <a:lnTo>
                  <a:pt x="99584" y="0"/>
                </a:lnTo>
                <a:lnTo>
                  <a:pt x="99584" y="99583"/>
                </a:lnTo>
                <a:lnTo>
                  <a:pt x="0" y="99583"/>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sp>
      <p:sp>
        <p:nvSpPr>
          <p:cNvPr id="10" name="Freeform 12">
            <a:extLst>
              <a:ext uri="{FF2B5EF4-FFF2-40B4-BE49-F238E27FC236}">
                <a16:creationId xmlns:a16="http://schemas.microsoft.com/office/drawing/2014/main" id="{ED420BD2-77D5-0943-2D1C-750436D8F378}"/>
              </a:ext>
            </a:extLst>
          </p:cNvPr>
          <p:cNvSpPr/>
          <p:nvPr/>
        </p:nvSpPr>
        <p:spPr>
          <a:xfrm>
            <a:off x="7920043" y="6069624"/>
            <a:ext cx="99584" cy="99584"/>
          </a:xfrm>
          <a:custGeom>
            <a:avLst/>
            <a:gdLst/>
            <a:ahLst/>
            <a:cxnLst/>
            <a:rect l="l" t="t" r="r" b="b"/>
            <a:pathLst>
              <a:path w="99584" h="99584">
                <a:moveTo>
                  <a:pt x="0" y="0"/>
                </a:moveTo>
                <a:lnTo>
                  <a:pt x="99584" y="0"/>
                </a:lnTo>
                <a:lnTo>
                  <a:pt x="99584" y="99584"/>
                </a:lnTo>
                <a:lnTo>
                  <a:pt x="0" y="99584"/>
                </a:lnTo>
                <a:lnTo>
                  <a:pt x="0" y="0"/>
                </a:lnTo>
                <a:close/>
              </a:path>
            </a:pathLst>
          </a:custGeom>
          <a:blipFill>
            <a:blip r:embed="rId2">
              <a:extLst>
                <a:ext uri="{96DAC541-7B7A-43D3-8B79-37D633B846F1}">
                  <asvg:svgBlip xmlns:asvg="http://schemas.microsoft.com/office/drawing/2016/SVG/main" r:embed="rId5"/>
                </a:ext>
              </a:extLst>
            </a:blip>
            <a:stretch>
              <a:fillRect/>
            </a:stretch>
          </a:blipFill>
        </p:spPr>
      </p:sp>
      <p:grpSp>
        <p:nvGrpSpPr>
          <p:cNvPr id="11" name="Group 13">
            <a:extLst>
              <a:ext uri="{FF2B5EF4-FFF2-40B4-BE49-F238E27FC236}">
                <a16:creationId xmlns:a16="http://schemas.microsoft.com/office/drawing/2014/main" id="{3786611A-2F5A-EACF-D6F9-1780572F1A23}"/>
              </a:ext>
            </a:extLst>
          </p:cNvPr>
          <p:cNvGrpSpPr>
            <a:grpSpLocks noChangeAspect="1"/>
          </p:cNvGrpSpPr>
          <p:nvPr/>
        </p:nvGrpSpPr>
        <p:grpSpPr>
          <a:xfrm>
            <a:off x="16861631" y="8562022"/>
            <a:ext cx="1118168" cy="1118168"/>
            <a:chOff x="0" y="0"/>
            <a:chExt cx="1490891" cy="1490891"/>
          </a:xfrm>
        </p:grpSpPr>
        <p:sp>
          <p:nvSpPr>
            <p:cNvPr id="12" name="Freeform 14">
              <a:extLst>
                <a:ext uri="{FF2B5EF4-FFF2-40B4-BE49-F238E27FC236}">
                  <a16:creationId xmlns:a16="http://schemas.microsoft.com/office/drawing/2014/main" id="{C5DBA0CB-B62E-25B8-DAD8-A11877298654}"/>
                </a:ext>
              </a:extLst>
            </p:cNvPr>
            <p:cNvSpPr/>
            <p:nvPr/>
          </p:nvSpPr>
          <p:spPr>
            <a:xfrm>
              <a:off x="0" y="0"/>
              <a:ext cx="1490853" cy="1490853"/>
            </a:xfrm>
            <a:custGeom>
              <a:avLst/>
              <a:gdLst/>
              <a:ahLst/>
              <a:cxnLst/>
              <a:rect l="l" t="t" r="r" b="b"/>
              <a:pathLst>
                <a:path w="1490853" h="1490853">
                  <a:moveTo>
                    <a:pt x="1490853" y="1490853"/>
                  </a:moveTo>
                  <a:lnTo>
                    <a:pt x="0" y="1490853"/>
                  </a:lnTo>
                  <a:lnTo>
                    <a:pt x="0" y="0"/>
                  </a:lnTo>
                  <a:lnTo>
                    <a:pt x="1490853" y="0"/>
                  </a:lnTo>
                  <a:close/>
                </a:path>
              </a:pathLst>
            </a:custGeom>
            <a:solidFill>
              <a:srgbClr val="35A5AA"/>
            </a:solidFill>
          </p:spPr>
        </p:sp>
      </p:grpSp>
      <p:grpSp>
        <p:nvGrpSpPr>
          <p:cNvPr id="13" name="Group 15">
            <a:extLst>
              <a:ext uri="{FF2B5EF4-FFF2-40B4-BE49-F238E27FC236}">
                <a16:creationId xmlns:a16="http://schemas.microsoft.com/office/drawing/2014/main" id="{270556FB-4E5E-7262-A94B-70B6A5AD02B6}"/>
              </a:ext>
            </a:extLst>
          </p:cNvPr>
          <p:cNvGrpSpPr>
            <a:grpSpLocks noChangeAspect="1"/>
          </p:cNvGrpSpPr>
          <p:nvPr/>
        </p:nvGrpSpPr>
        <p:grpSpPr>
          <a:xfrm>
            <a:off x="17701498" y="6866658"/>
            <a:ext cx="586492" cy="396478"/>
            <a:chOff x="0" y="0"/>
            <a:chExt cx="781990" cy="528638"/>
          </a:xfrm>
        </p:grpSpPr>
        <p:sp>
          <p:nvSpPr>
            <p:cNvPr id="14" name="Freeform 16">
              <a:extLst>
                <a:ext uri="{FF2B5EF4-FFF2-40B4-BE49-F238E27FC236}">
                  <a16:creationId xmlns:a16="http://schemas.microsoft.com/office/drawing/2014/main" id="{80AA616A-1A05-D192-1DCB-21D84CAEBBB7}"/>
                </a:ext>
              </a:extLst>
            </p:cNvPr>
            <p:cNvSpPr/>
            <p:nvPr/>
          </p:nvSpPr>
          <p:spPr>
            <a:xfrm>
              <a:off x="0" y="0"/>
              <a:ext cx="781939" cy="528574"/>
            </a:xfrm>
            <a:custGeom>
              <a:avLst/>
              <a:gdLst/>
              <a:ahLst/>
              <a:cxnLst/>
              <a:rect l="l" t="t" r="r" b="b"/>
              <a:pathLst>
                <a:path w="781939" h="528574">
                  <a:moveTo>
                    <a:pt x="0" y="528574"/>
                  </a:moveTo>
                  <a:lnTo>
                    <a:pt x="781939" y="528574"/>
                  </a:lnTo>
                  <a:lnTo>
                    <a:pt x="781939" y="0"/>
                  </a:lnTo>
                  <a:lnTo>
                    <a:pt x="0" y="0"/>
                  </a:lnTo>
                  <a:close/>
                </a:path>
              </a:pathLst>
            </a:custGeom>
            <a:solidFill>
              <a:srgbClr val="35A5AA"/>
            </a:solidFill>
          </p:spPr>
        </p:sp>
      </p:grpSp>
      <p:sp>
        <p:nvSpPr>
          <p:cNvPr id="15" name="TextBox 19">
            <a:extLst>
              <a:ext uri="{FF2B5EF4-FFF2-40B4-BE49-F238E27FC236}">
                <a16:creationId xmlns:a16="http://schemas.microsoft.com/office/drawing/2014/main" id="{168233FF-F42B-5FF1-19BD-24148D8F2DE0}"/>
              </a:ext>
            </a:extLst>
          </p:cNvPr>
          <p:cNvSpPr txBox="1"/>
          <p:nvPr/>
        </p:nvSpPr>
        <p:spPr>
          <a:xfrm>
            <a:off x="8229599" y="2119218"/>
            <a:ext cx="7315201" cy="5193729"/>
          </a:xfrm>
          <a:prstGeom prst="rect">
            <a:avLst/>
          </a:prstGeom>
        </p:spPr>
        <p:txBody>
          <a:bodyPr wrap="square" lIns="0" tIns="0" rIns="0" bIns="0" rtlCol="0" anchor="t">
            <a:spAutoFit/>
          </a:bodyPr>
          <a:lstStyle/>
          <a:p>
            <a:r>
              <a:rPr lang="en-US" sz="2250" dirty="0" err="1">
                <a:latin typeface="Gotham Heavy" panose="020B0604020202020204" charset="0"/>
                <a:cs typeface="Gotham Heavy" panose="020B0604020202020204" charset="0"/>
              </a:rPr>
              <a:t>Aruma</a:t>
            </a:r>
            <a:r>
              <a:rPr lang="en-US" sz="2250" dirty="0">
                <a:latin typeface="Gotham Heavy" panose="020B0604020202020204" charset="0"/>
                <a:cs typeface="Gotham Heavy" panose="020B0604020202020204" charset="0"/>
              </a:rPr>
              <a:t> is an amphibious search and rescue robot capable of operating both on land and in water, designed for high maneuverability under challenging conditions such as floods and disaster zones.</a:t>
            </a:r>
            <a:endParaRPr lang="tr-TR" sz="2250" dirty="0">
              <a:latin typeface="Gotham Heavy" panose="020B0604020202020204" charset="0"/>
              <a:cs typeface="Gotham Heavy" panose="020B0604020202020204" charset="0"/>
            </a:endParaRPr>
          </a:p>
          <a:p>
            <a:endParaRPr lang="en-US" sz="2250" dirty="0">
              <a:latin typeface="Gotham Heavy" panose="020B0604020202020204" charset="0"/>
              <a:cs typeface="Gotham Heavy" panose="020B0604020202020204" charset="0"/>
            </a:endParaRPr>
          </a:p>
          <a:p>
            <a:r>
              <a:rPr lang="en-US" sz="2250" dirty="0">
                <a:latin typeface="Gotham Heavy" panose="020B0604020202020204" charset="0"/>
                <a:cs typeface="Gotham Heavy" panose="020B0604020202020204" charset="0"/>
              </a:rPr>
              <a:t>Its modular structure allows the integration of various sensors such as thermal cameras, LiDAR, and radioactive level detectors, enabling critical missions like human detection, image transmission, and risk assessment.</a:t>
            </a:r>
            <a:endParaRPr lang="tr-TR" sz="2250" dirty="0">
              <a:latin typeface="Gotham Heavy" panose="020B0604020202020204" charset="0"/>
              <a:cs typeface="Gotham Heavy" panose="020B0604020202020204" charset="0"/>
            </a:endParaRPr>
          </a:p>
          <a:p>
            <a:endParaRPr lang="en-US" sz="2250" dirty="0">
              <a:latin typeface="Gotham Heavy" panose="020B0604020202020204" charset="0"/>
              <a:cs typeface="Gotham Heavy" panose="020B0604020202020204" charset="0"/>
            </a:endParaRPr>
          </a:p>
          <a:p>
            <a:r>
              <a:rPr lang="en-US" sz="2250" dirty="0">
                <a:latin typeface="Gotham Heavy" panose="020B0604020202020204" charset="0"/>
                <a:cs typeface="Gotham Heavy" panose="020B0604020202020204" charset="0"/>
              </a:rPr>
              <a:t>It can be equipped with different tools for rescue, transport, evacuation, and payload delivery tasks, minimizing human risk in emergency response operations.</a:t>
            </a:r>
          </a:p>
        </p:txBody>
      </p:sp>
      <p:sp>
        <p:nvSpPr>
          <p:cNvPr id="18" name="TextBox 22">
            <a:extLst>
              <a:ext uri="{FF2B5EF4-FFF2-40B4-BE49-F238E27FC236}">
                <a16:creationId xmlns:a16="http://schemas.microsoft.com/office/drawing/2014/main" id="{73A10928-3815-767B-C1BA-28AB9926CDF8}"/>
              </a:ext>
            </a:extLst>
          </p:cNvPr>
          <p:cNvSpPr txBox="1"/>
          <p:nvPr/>
        </p:nvSpPr>
        <p:spPr>
          <a:xfrm>
            <a:off x="2198551" y="8051618"/>
            <a:ext cx="2144849" cy="410369"/>
          </a:xfrm>
          <a:prstGeom prst="rect">
            <a:avLst/>
          </a:prstGeom>
        </p:spPr>
        <p:txBody>
          <a:bodyPr wrap="square" lIns="0" tIns="0" rIns="0" bIns="0" rtlCol="0" anchor="t">
            <a:spAutoFit/>
          </a:bodyPr>
          <a:lstStyle/>
          <a:p>
            <a:pPr algn="l">
              <a:lnSpc>
                <a:spcPts val="1551"/>
              </a:lnSpc>
            </a:pPr>
            <a:r>
              <a:rPr lang="tr-TR" sz="1531" b="1" dirty="0" err="1">
                <a:solidFill>
                  <a:srgbClr val="0E3D3F"/>
                </a:solidFill>
                <a:latin typeface="Gotham Heavy"/>
                <a:ea typeface="Gotham Heavy"/>
                <a:cs typeface="Gotham Heavy"/>
                <a:sym typeface="Gotham Heavy"/>
              </a:rPr>
              <a:t>Amphibious</a:t>
            </a:r>
            <a:r>
              <a:rPr lang="tr-TR" sz="1531" b="1" dirty="0">
                <a:solidFill>
                  <a:srgbClr val="0E3D3F"/>
                </a:solidFill>
                <a:latin typeface="Gotham Heavy"/>
                <a:ea typeface="Gotham Heavy"/>
                <a:cs typeface="Gotham Heavy"/>
                <a:sym typeface="Gotham Heavy"/>
              </a:rPr>
              <a:t> </a:t>
            </a:r>
            <a:r>
              <a:rPr lang="tr-TR" sz="1531" b="1" dirty="0" err="1">
                <a:solidFill>
                  <a:srgbClr val="0E3D3F"/>
                </a:solidFill>
                <a:latin typeface="Gotham Heavy"/>
                <a:ea typeface="Gotham Heavy"/>
                <a:cs typeface="Gotham Heavy"/>
                <a:sym typeface="Gotham Heavy"/>
              </a:rPr>
              <a:t>Search</a:t>
            </a:r>
            <a:r>
              <a:rPr lang="tr-TR" sz="1531" b="1" dirty="0">
                <a:solidFill>
                  <a:srgbClr val="0E3D3F"/>
                </a:solidFill>
                <a:latin typeface="Gotham Heavy"/>
                <a:ea typeface="Gotham Heavy"/>
                <a:cs typeface="Gotham Heavy"/>
                <a:sym typeface="Gotham Heavy"/>
              </a:rPr>
              <a:t> </a:t>
            </a:r>
            <a:r>
              <a:rPr lang="tr-TR" sz="1531" b="1" dirty="0" err="1">
                <a:solidFill>
                  <a:srgbClr val="0E3D3F"/>
                </a:solidFill>
                <a:latin typeface="Gotham Heavy"/>
                <a:ea typeface="Gotham Heavy"/>
                <a:cs typeface="Gotham Heavy"/>
                <a:sym typeface="Gotham Heavy"/>
              </a:rPr>
              <a:t>And</a:t>
            </a:r>
            <a:r>
              <a:rPr lang="tr-TR" sz="1531" b="1" dirty="0">
                <a:solidFill>
                  <a:srgbClr val="0E3D3F"/>
                </a:solidFill>
                <a:latin typeface="Gotham Heavy"/>
                <a:ea typeface="Gotham Heavy"/>
                <a:cs typeface="Gotham Heavy"/>
                <a:sym typeface="Gotham Heavy"/>
              </a:rPr>
              <a:t> </a:t>
            </a:r>
            <a:r>
              <a:rPr lang="tr-TR" sz="1531" b="1" dirty="0" err="1">
                <a:solidFill>
                  <a:srgbClr val="0E3D3F"/>
                </a:solidFill>
                <a:latin typeface="Gotham Heavy"/>
                <a:ea typeface="Gotham Heavy"/>
                <a:cs typeface="Gotham Heavy"/>
                <a:sym typeface="Gotham Heavy"/>
              </a:rPr>
              <a:t>Rescue</a:t>
            </a:r>
            <a:r>
              <a:rPr lang="tr-TR" sz="1531" b="1" dirty="0">
                <a:solidFill>
                  <a:srgbClr val="0E3D3F"/>
                </a:solidFill>
                <a:latin typeface="Gotham Heavy"/>
                <a:ea typeface="Gotham Heavy"/>
                <a:cs typeface="Gotham Heavy"/>
                <a:sym typeface="Gotham Heavy"/>
              </a:rPr>
              <a:t> Robot</a:t>
            </a:r>
            <a:endParaRPr lang="en-US" sz="1531" b="1" dirty="0">
              <a:solidFill>
                <a:srgbClr val="0E3D3F"/>
              </a:solidFill>
              <a:latin typeface="Gotham Heavy"/>
              <a:ea typeface="Gotham Heavy"/>
              <a:cs typeface="Gotham Heavy"/>
              <a:sym typeface="Gotham Heavy"/>
            </a:endParaRPr>
          </a:p>
        </p:txBody>
      </p:sp>
      <p:sp>
        <p:nvSpPr>
          <p:cNvPr id="20" name="Freeform 6">
            <a:extLst>
              <a:ext uri="{FF2B5EF4-FFF2-40B4-BE49-F238E27FC236}">
                <a16:creationId xmlns:a16="http://schemas.microsoft.com/office/drawing/2014/main" id="{AAC39232-3405-26AE-9F46-6B29156C5E9D}"/>
              </a:ext>
            </a:extLst>
          </p:cNvPr>
          <p:cNvSpPr/>
          <p:nvPr/>
        </p:nvSpPr>
        <p:spPr>
          <a:xfrm>
            <a:off x="1071265" y="2476500"/>
            <a:ext cx="5850780" cy="4219030"/>
          </a:xfrm>
          <a:custGeom>
            <a:avLst/>
            <a:gdLst/>
            <a:ahLst/>
            <a:cxnLst/>
            <a:rect l="l" t="t" r="r" b="b"/>
            <a:pathLst>
              <a:path w="5850780" h="4219030">
                <a:moveTo>
                  <a:pt x="0" y="0"/>
                </a:moveTo>
                <a:lnTo>
                  <a:pt x="5850780" y="0"/>
                </a:lnTo>
                <a:lnTo>
                  <a:pt x="5850780" y="4219030"/>
                </a:lnTo>
                <a:lnTo>
                  <a:pt x="0" y="4219030"/>
                </a:lnTo>
                <a:lnTo>
                  <a:pt x="0" y="0"/>
                </a:lnTo>
                <a:close/>
              </a:path>
            </a:pathLst>
          </a:custGeom>
          <a:blipFill>
            <a:blip r:embed="rId6"/>
            <a:stretch>
              <a:fillRect/>
            </a:stretch>
          </a:blipFill>
        </p:spPr>
      </p:sp>
      <p:sp>
        <p:nvSpPr>
          <p:cNvPr id="21" name="TextBox 23">
            <a:extLst>
              <a:ext uri="{FF2B5EF4-FFF2-40B4-BE49-F238E27FC236}">
                <a16:creationId xmlns:a16="http://schemas.microsoft.com/office/drawing/2014/main" id="{153B797D-97DC-3B06-1504-A4CE3CE65D11}"/>
              </a:ext>
            </a:extLst>
          </p:cNvPr>
          <p:cNvSpPr txBox="1"/>
          <p:nvPr/>
        </p:nvSpPr>
        <p:spPr>
          <a:xfrm>
            <a:off x="2163006" y="6938389"/>
            <a:ext cx="2789994" cy="924036"/>
          </a:xfrm>
          <a:prstGeom prst="rect">
            <a:avLst/>
          </a:prstGeom>
        </p:spPr>
        <p:txBody>
          <a:bodyPr wrap="square" lIns="0" tIns="0" rIns="0" bIns="0" rtlCol="0" anchor="t">
            <a:spAutoFit/>
          </a:bodyPr>
          <a:lstStyle/>
          <a:p>
            <a:pPr algn="l">
              <a:lnSpc>
                <a:spcPts val="7875"/>
              </a:lnSpc>
            </a:pPr>
            <a:r>
              <a:rPr lang="tr-TR" sz="5625" b="1" dirty="0">
                <a:solidFill>
                  <a:srgbClr val="FFFFFF"/>
                </a:solidFill>
                <a:latin typeface="Gotham Heavy"/>
                <a:ea typeface="Gotham Heavy"/>
                <a:cs typeface="Gotham Heavy"/>
                <a:sym typeface="Gotham Heavy"/>
              </a:rPr>
              <a:t>ARUMA</a:t>
            </a:r>
            <a:r>
              <a:rPr lang="en-US" sz="5625" b="1" dirty="0">
                <a:solidFill>
                  <a:srgbClr val="FFFFFF"/>
                </a:solidFill>
                <a:latin typeface="Gotham Heavy"/>
                <a:ea typeface="Gotham Heavy"/>
                <a:cs typeface="Gotham Heavy"/>
                <a:sym typeface="Gotham Heavy"/>
              </a:rPr>
              <a:t>.</a:t>
            </a:r>
          </a:p>
        </p:txBody>
      </p:sp>
    </p:spTree>
    <p:extLst>
      <p:ext uri="{BB962C8B-B14F-4D97-AF65-F5344CB8AC3E}">
        <p14:creationId xmlns:p14="http://schemas.microsoft.com/office/powerpoint/2010/main" val="3610543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55056"/>
        </a:solidFill>
        <a:effectLst/>
      </p:bgPr>
    </p:bg>
    <p:spTree>
      <p:nvGrpSpPr>
        <p:cNvPr id="1" name=""/>
        <p:cNvGrpSpPr/>
        <p:nvPr/>
      </p:nvGrpSpPr>
      <p:grpSpPr>
        <a:xfrm>
          <a:off x="0" y="0"/>
          <a:ext cx="0" cy="0"/>
          <a:chOff x="0" y="0"/>
          <a:chExt cx="0" cy="0"/>
        </a:xfrm>
      </p:grpSpPr>
      <p:sp>
        <p:nvSpPr>
          <p:cNvPr id="2" name="Freeform 2"/>
          <p:cNvSpPr/>
          <p:nvPr/>
        </p:nvSpPr>
        <p:spPr>
          <a:xfrm>
            <a:off x="1299580" y="3226332"/>
            <a:ext cx="5768248" cy="6208818"/>
          </a:xfrm>
          <a:custGeom>
            <a:avLst/>
            <a:gdLst/>
            <a:ahLst/>
            <a:cxnLst/>
            <a:rect l="l" t="t" r="r" b="b"/>
            <a:pathLst>
              <a:path w="5768248" h="6208818">
                <a:moveTo>
                  <a:pt x="0" y="0"/>
                </a:moveTo>
                <a:lnTo>
                  <a:pt x="5768248" y="0"/>
                </a:lnTo>
                <a:lnTo>
                  <a:pt x="5768248" y="6208818"/>
                </a:lnTo>
                <a:lnTo>
                  <a:pt x="0" y="6208818"/>
                </a:lnTo>
                <a:lnTo>
                  <a:pt x="0" y="0"/>
                </a:lnTo>
                <a:close/>
              </a:path>
            </a:pathLst>
          </a:custGeom>
          <a:blipFill>
            <a:blip r:embed="rId2">
              <a:alphaModFix amt="30000"/>
              <a:extLst>
                <a:ext uri="{96DAC541-7B7A-43D3-8B79-37D633B846F1}">
                  <asvg:svgBlip xmlns:asvg="http://schemas.microsoft.com/office/drawing/2016/SVG/main" r:embed="rId3"/>
                </a:ext>
              </a:extLst>
            </a:blip>
            <a:stretch>
              <a:fillRect t="-36" b="-36"/>
            </a:stretch>
          </a:blipFill>
        </p:spPr>
      </p:sp>
      <p:sp>
        <p:nvSpPr>
          <p:cNvPr id="3" name="Freeform 3"/>
          <p:cNvSpPr/>
          <p:nvPr/>
        </p:nvSpPr>
        <p:spPr>
          <a:xfrm>
            <a:off x="11109134" y="3226332"/>
            <a:ext cx="5768248" cy="6208818"/>
          </a:xfrm>
          <a:custGeom>
            <a:avLst/>
            <a:gdLst/>
            <a:ahLst/>
            <a:cxnLst/>
            <a:rect l="l" t="t" r="r" b="b"/>
            <a:pathLst>
              <a:path w="5768248" h="6208818">
                <a:moveTo>
                  <a:pt x="0" y="0"/>
                </a:moveTo>
                <a:lnTo>
                  <a:pt x="5768248" y="0"/>
                </a:lnTo>
                <a:lnTo>
                  <a:pt x="5768248" y="6208818"/>
                </a:lnTo>
                <a:lnTo>
                  <a:pt x="0" y="6208818"/>
                </a:lnTo>
                <a:lnTo>
                  <a:pt x="0" y="0"/>
                </a:lnTo>
                <a:close/>
              </a:path>
            </a:pathLst>
          </a:custGeom>
          <a:blipFill>
            <a:blip r:embed="rId2">
              <a:alphaModFix amt="30000"/>
              <a:extLst>
                <a:ext uri="{96DAC541-7B7A-43D3-8B79-37D633B846F1}">
                  <asvg:svgBlip xmlns:asvg="http://schemas.microsoft.com/office/drawing/2016/SVG/main" r:embed="rId3"/>
                </a:ext>
              </a:extLst>
            </a:blip>
            <a:stretch>
              <a:fillRect t="-36" b="-36"/>
            </a:stretch>
          </a:blipFill>
        </p:spPr>
      </p:sp>
      <p:sp>
        <p:nvSpPr>
          <p:cNvPr id="4" name="TextBox 4"/>
          <p:cNvSpPr txBox="1"/>
          <p:nvPr/>
        </p:nvSpPr>
        <p:spPr>
          <a:xfrm>
            <a:off x="2314680" y="1078411"/>
            <a:ext cx="13658641" cy="1946046"/>
          </a:xfrm>
          <a:prstGeom prst="rect">
            <a:avLst/>
          </a:prstGeom>
        </p:spPr>
        <p:txBody>
          <a:bodyPr lIns="0" tIns="0" rIns="0" bIns="0" rtlCol="0" anchor="t">
            <a:spAutoFit/>
          </a:bodyPr>
          <a:lstStyle/>
          <a:p>
            <a:pPr algn="ctr">
              <a:lnSpc>
                <a:spcPts val="7875"/>
              </a:lnSpc>
            </a:pPr>
            <a:r>
              <a:rPr lang="tr-TR" sz="5625" b="1" dirty="0" err="1">
                <a:solidFill>
                  <a:srgbClr val="FFFFFF"/>
                </a:solidFill>
                <a:latin typeface="Gotham Bold"/>
                <a:ea typeface="Gotham Bold"/>
                <a:cs typeface="Gotham Bold"/>
                <a:sym typeface="Gotham Bold"/>
              </a:rPr>
              <a:t>Natıonel</a:t>
            </a:r>
            <a:r>
              <a:rPr lang="en-US" sz="5625" b="1" dirty="0">
                <a:solidFill>
                  <a:srgbClr val="FFFFFF"/>
                </a:solidFill>
                <a:latin typeface="Gotham Bold"/>
                <a:ea typeface="Gotham Bold"/>
                <a:cs typeface="Gotham Bold"/>
                <a:sym typeface="Gotham Bold"/>
              </a:rPr>
              <a:t> &amp; </a:t>
            </a:r>
            <a:r>
              <a:rPr lang="tr-TR" sz="5625" b="1" dirty="0" err="1">
                <a:solidFill>
                  <a:srgbClr val="FFFFFF"/>
                </a:solidFill>
                <a:latin typeface="Gotham Bold"/>
                <a:ea typeface="Gotham Bold"/>
                <a:cs typeface="Gotham Bold"/>
                <a:sym typeface="Gotham Bold"/>
              </a:rPr>
              <a:t>Intarnatıonel</a:t>
            </a:r>
            <a:r>
              <a:rPr lang="tr-TR" sz="5625" b="1" dirty="0">
                <a:solidFill>
                  <a:srgbClr val="FFFFFF"/>
                </a:solidFill>
                <a:latin typeface="Gotham Bold"/>
                <a:ea typeface="Gotham Bold"/>
                <a:cs typeface="Gotham Bold"/>
                <a:sym typeface="Gotham Bold"/>
              </a:rPr>
              <a:t> Project </a:t>
            </a:r>
            <a:r>
              <a:rPr lang="tr-TR" sz="5625" b="1" dirty="0" err="1">
                <a:solidFill>
                  <a:srgbClr val="FFFFFF"/>
                </a:solidFill>
                <a:latin typeface="Gotham Bold"/>
                <a:ea typeface="Gotham Bold"/>
                <a:cs typeface="Gotham Bold"/>
                <a:sym typeface="Gotham Bold"/>
              </a:rPr>
              <a:t>Partnershıp</a:t>
            </a:r>
            <a:endParaRPr lang="en-US" sz="5625" b="1" dirty="0">
              <a:solidFill>
                <a:srgbClr val="FFFFFF"/>
              </a:solidFill>
              <a:latin typeface="Gotham Bold"/>
              <a:ea typeface="Gotham Bold"/>
              <a:cs typeface="Gotham Bold"/>
              <a:sym typeface="Gotham Bold"/>
            </a:endParaRPr>
          </a:p>
        </p:txBody>
      </p:sp>
      <p:sp>
        <p:nvSpPr>
          <p:cNvPr id="5" name="TextBox 5"/>
          <p:cNvSpPr txBox="1"/>
          <p:nvPr/>
        </p:nvSpPr>
        <p:spPr>
          <a:xfrm>
            <a:off x="934852" y="3700295"/>
            <a:ext cx="6497703" cy="464820"/>
          </a:xfrm>
          <a:prstGeom prst="rect">
            <a:avLst/>
          </a:prstGeom>
        </p:spPr>
        <p:txBody>
          <a:bodyPr lIns="0" tIns="0" rIns="0" bIns="0" rtlCol="0" anchor="t">
            <a:spAutoFit/>
          </a:bodyPr>
          <a:lstStyle/>
          <a:p>
            <a:pPr algn="ctr">
              <a:lnSpc>
                <a:spcPts val="3780"/>
              </a:lnSpc>
            </a:pPr>
            <a:r>
              <a:rPr lang="en-US" sz="2700" b="1">
                <a:solidFill>
                  <a:srgbClr val="FFFFFF"/>
                </a:solidFill>
                <a:latin typeface="Gotham Bold"/>
                <a:ea typeface="Gotham Bold"/>
                <a:cs typeface="Gotham Bold"/>
                <a:sym typeface="Gotham Bold"/>
              </a:rPr>
              <a:t>BukaTech &amp; Model Aerospace</a:t>
            </a:r>
          </a:p>
        </p:txBody>
      </p:sp>
      <p:sp>
        <p:nvSpPr>
          <p:cNvPr id="6" name="TextBox 6"/>
          <p:cNvSpPr txBox="1"/>
          <p:nvPr/>
        </p:nvSpPr>
        <p:spPr>
          <a:xfrm>
            <a:off x="2445767" y="5685125"/>
            <a:ext cx="3475873" cy="1236557"/>
          </a:xfrm>
          <a:prstGeom prst="rect">
            <a:avLst/>
          </a:prstGeom>
        </p:spPr>
        <p:txBody>
          <a:bodyPr lIns="0" tIns="0" rIns="0" bIns="0" rtlCol="0" anchor="t">
            <a:spAutoFit/>
          </a:bodyPr>
          <a:lstStyle/>
          <a:p>
            <a:pPr algn="ctr">
              <a:lnSpc>
                <a:spcPts val="3311"/>
              </a:lnSpc>
            </a:pPr>
            <a:r>
              <a:rPr lang="tr-TR" sz="2365" b="1" dirty="0" err="1">
                <a:solidFill>
                  <a:srgbClr val="FFFFFF"/>
                </a:solidFill>
                <a:latin typeface="Gotham Bold"/>
                <a:ea typeface="Gotham Bold"/>
                <a:cs typeface="Gotham Bold"/>
                <a:sym typeface="Gotham Bold"/>
              </a:rPr>
              <a:t>Unmanned</a:t>
            </a:r>
            <a:r>
              <a:rPr lang="tr-TR" sz="2365" b="1" dirty="0">
                <a:solidFill>
                  <a:srgbClr val="FFFFFF"/>
                </a:solidFill>
                <a:latin typeface="Gotham Bold"/>
                <a:ea typeface="Gotham Bold"/>
                <a:cs typeface="Gotham Bold"/>
                <a:sym typeface="Gotham Bold"/>
              </a:rPr>
              <a:t> </a:t>
            </a:r>
            <a:r>
              <a:rPr lang="tr-TR" sz="2365" b="1" dirty="0" err="1">
                <a:solidFill>
                  <a:srgbClr val="FFFFFF"/>
                </a:solidFill>
                <a:latin typeface="Gotham Bold"/>
                <a:ea typeface="Gotham Bold"/>
                <a:cs typeface="Gotham Bold"/>
                <a:sym typeface="Gotham Bold"/>
              </a:rPr>
              <a:t>Platforms</a:t>
            </a:r>
            <a:r>
              <a:rPr lang="tr-TR" sz="2365" b="1" dirty="0">
                <a:solidFill>
                  <a:srgbClr val="FFFFFF"/>
                </a:solidFill>
                <a:latin typeface="Gotham Bold"/>
                <a:ea typeface="Gotham Bold"/>
                <a:cs typeface="Gotham Bold"/>
                <a:sym typeface="Gotham Bold"/>
              </a:rPr>
              <a:t> </a:t>
            </a:r>
            <a:r>
              <a:rPr lang="tr-TR" sz="2365" b="1" dirty="0" err="1">
                <a:solidFill>
                  <a:srgbClr val="FFFFFF"/>
                </a:solidFill>
                <a:latin typeface="Gotham Bold"/>
                <a:ea typeface="Gotham Bold"/>
                <a:cs typeface="Gotham Bold"/>
                <a:sym typeface="Gotham Bold"/>
              </a:rPr>
              <a:t>and</a:t>
            </a:r>
            <a:r>
              <a:rPr lang="tr-TR" sz="2365" b="1" dirty="0">
                <a:solidFill>
                  <a:srgbClr val="FFFFFF"/>
                </a:solidFill>
                <a:latin typeface="Gotham Bold"/>
                <a:ea typeface="Gotham Bold"/>
                <a:cs typeface="Gotham Bold"/>
                <a:sym typeface="Gotham Bold"/>
              </a:rPr>
              <a:t> </a:t>
            </a:r>
            <a:r>
              <a:rPr lang="tr-TR" sz="2365" b="1" dirty="0" err="1">
                <a:solidFill>
                  <a:srgbClr val="FFFFFF"/>
                </a:solidFill>
                <a:latin typeface="Gotham Bold"/>
                <a:ea typeface="Gotham Bold"/>
                <a:cs typeface="Gotham Bold"/>
                <a:sym typeface="Gotham Bold"/>
              </a:rPr>
              <a:t>Rocket</a:t>
            </a:r>
            <a:r>
              <a:rPr lang="tr-TR" sz="2365" b="1" dirty="0">
                <a:solidFill>
                  <a:srgbClr val="FFFFFF"/>
                </a:solidFill>
                <a:latin typeface="Gotham Bold"/>
                <a:ea typeface="Gotham Bold"/>
                <a:cs typeface="Gotham Bold"/>
                <a:sym typeface="Gotham Bold"/>
              </a:rPr>
              <a:t> </a:t>
            </a:r>
            <a:r>
              <a:rPr lang="tr-TR" sz="2365" b="1" dirty="0" err="1">
                <a:solidFill>
                  <a:srgbClr val="FFFFFF"/>
                </a:solidFill>
                <a:latin typeface="Gotham Bold"/>
                <a:ea typeface="Gotham Bold"/>
                <a:cs typeface="Gotham Bold"/>
                <a:sym typeface="Gotham Bold"/>
              </a:rPr>
              <a:t>Launcher</a:t>
            </a:r>
            <a:r>
              <a:rPr lang="tr-TR" sz="2365" b="1" dirty="0">
                <a:solidFill>
                  <a:srgbClr val="FFFFFF"/>
                </a:solidFill>
                <a:latin typeface="Gotham Bold"/>
                <a:ea typeface="Gotham Bold"/>
                <a:cs typeface="Gotham Bold"/>
                <a:sym typeface="Gotham Bold"/>
              </a:rPr>
              <a:t> </a:t>
            </a:r>
            <a:r>
              <a:rPr lang="tr-TR" sz="2365" b="1" dirty="0" err="1">
                <a:solidFill>
                  <a:srgbClr val="FFFFFF"/>
                </a:solidFill>
                <a:latin typeface="Gotham Bold"/>
                <a:ea typeface="Gotham Bold"/>
                <a:cs typeface="Gotham Bold"/>
                <a:sym typeface="Gotham Bold"/>
              </a:rPr>
              <a:t>Integratıon</a:t>
            </a:r>
            <a:r>
              <a:rPr lang="tr-TR" sz="2365" b="1" dirty="0">
                <a:solidFill>
                  <a:srgbClr val="FFFFFF"/>
                </a:solidFill>
                <a:latin typeface="Gotham Bold"/>
                <a:ea typeface="Gotham Bold"/>
                <a:cs typeface="Gotham Bold"/>
                <a:sym typeface="Gotham Bold"/>
              </a:rPr>
              <a:t> Project</a:t>
            </a:r>
            <a:endParaRPr lang="en-US" sz="2365" b="1" dirty="0">
              <a:solidFill>
                <a:srgbClr val="FFFFFF"/>
              </a:solidFill>
              <a:latin typeface="Gotham Bold"/>
              <a:ea typeface="Gotham Bold"/>
              <a:cs typeface="Gotham Bold"/>
              <a:sym typeface="Gotham Bold"/>
            </a:endParaRPr>
          </a:p>
        </p:txBody>
      </p:sp>
      <p:sp>
        <p:nvSpPr>
          <p:cNvPr id="7" name="Freeform 7"/>
          <p:cNvSpPr/>
          <p:nvPr/>
        </p:nvSpPr>
        <p:spPr>
          <a:xfrm>
            <a:off x="3848990" y="7717432"/>
            <a:ext cx="2795243" cy="1023610"/>
          </a:xfrm>
          <a:custGeom>
            <a:avLst/>
            <a:gdLst/>
            <a:ahLst/>
            <a:cxnLst/>
            <a:rect l="l" t="t" r="r" b="b"/>
            <a:pathLst>
              <a:path w="2795243" h="1023610">
                <a:moveTo>
                  <a:pt x="0" y="0"/>
                </a:moveTo>
                <a:lnTo>
                  <a:pt x="2795243" y="0"/>
                </a:lnTo>
                <a:lnTo>
                  <a:pt x="2795243" y="1023610"/>
                </a:lnTo>
                <a:lnTo>
                  <a:pt x="0" y="1023610"/>
                </a:lnTo>
                <a:lnTo>
                  <a:pt x="0" y="0"/>
                </a:lnTo>
                <a:close/>
              </a:path>
            </a:pathLst>
          </a:custGeom>
          <a:blipFill>
            <a:blip r:embed="rId4"/>
            <a:stretch>
              <a:fillRect/>
            </a:stretch>
          </a:blipFill>
        </p:spPr>
      </p:sp>
      <p:sp>
        <p:nvSpPr>
          <p:cNvPr id="8" name="Freeform 8"/>
          <p:cNvSpPr/>
          <p:nvPr/>
        </p:nvSpPr>
        <p:spPr>
          <a:xfrm>
            <a:off x="2128909" y="7633582"/>
            <a:ext cx="1210523" cy="1191310"/>
          </a:xfrm>
          <a:custGeom>
            <a:avLst/>
            <a:gdLst/>
            <a:ahLst/>
            <a:cxnLst/>
            <a:rect l="l" t="t" r="r" b="b"/>
            <a:pathLst>
              <a:path w="1210523" h="1191310">
                <a:moveTo>
                  <a:pt x="0" y="0"/>
                </a:moveTo>
                <a:lnTo>
                  <a:pt x="1210522" y="0"/>
                </a:lnTo>
                <a:lnTo>
                  <a:pt x="1210522" y="1191310"/>
                </a:lnTo>
                <a:lnTo>
                  <a:pt x="0" y="11913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9"/>
          <p:cNvSpPr txBox="1"/>
          <p:nvPr/>
        </p:nvSpPr>
        <p:spPr>
          <a:xfrm>
            <a:off x="11470264" y="3719345"/>
            <a:ext cx="5045988" cy="372745"/>
          </a:xfrm>
          <a:prstGeom prst="rect">
            <a:avLst/>
          </a:prstGeom>
        </p:spPr>
        <p:txBody>
          <a:bodyPr lIns="0" tIns="0" rIns="0" bIns="0" rtlCol="0" anchor="t">
            <a:spAutoFit/>
          </a:bodyPr>
          <a:lstStyle/>
          <a:p>
            <a:pPr algn="ctr">
              <a:lnSpc>
                <a:spcPts val="3079"/>
              </a:lnSpc>
              <a:spcBef>
                <a:spcPct val="0"/>
              </a:spcBef>
            </a:pPr>
            <a:r>
              <a:rPr lang="en-US" sz="2199" b="1" dirty="0">
                <a:solidFill>
                  <a:srgbClr val="FFFFFF"/>
                </a:solidFill>
                <a:latin typeface="Gotham Bold"/>
                <a:ea typeface="Gotham Bold"/>
                <a:cs typeface="Gotham Bold"/>
                <a:sym typeface="Gotham Bold"/>
              </a:rPr>
              <a:t>EU-HORIZON-CL3-2025-01-DRS-03</a:t>
            </a:r>
          </a:p>
        </p:txBody>
      </p:sp>
      <p:sp>
        <p:nvSpPr>
          <p:cNvPr id="10" name="TextBox 10"/>
          <p:cNvSpPr txBox="1"/>
          <p:nvPr/>
        </p:nvSpPr>
        <p:spPr>
          <a:xfrm>
            <a:off x="12255322" y="5685125"/>
            <a:ext cx="3717999" cy="813364"/>
          </a:xfrm>
          <a:prstGeom prst="rect">
            <a:avLst/>
          </a:prstGeom>
        </p:spPr>
        <p:txBody>
          <a:bodyPr wrap="square" lIns="0" tIns="0" rIns="0" bIns="0" rtlCol="0" anchor="t">
            <a:spAutoFit/>
          </a:bodyPr>
          <a:lstStyle/>
          <a:p>
            <a:pPr algn="ctr">
              <a:lnSpc>
                <a:spcPts val="3311"/>
              </a:lnSpc>
            </a:pPr>
            <a:r>
              <a:rPr lang="tr-TR" sz="2365" b="1" dirty="0">
                <a:solidFill>
                  <a:srgbClr val="FFFFFF"/>
                </a:solidFill>
                <a:latin typeface="Gotham Bold"/>
                <a:ea typeface="Gotham Bold"/>
                <a:cs typeface="Gotham Bold"/>
                <a:sym typeface="Gotham Bold"/>
              </a:rPr>
              <a:t>EU </a:t>
            </a:r>
            <a:r>
              <a:rPr lang="tr-TR" sz="2365" b="1" dirty="0" err="1">
                <a:solidFill>
                  <a:srgbClr val="FFFFFF"/>
                </a:solidFill>
                <a:latin typeface="Gotham Bold"/>
                <a:ea typeface="Gotham Bold"/>
                <a:cs typeface="Gotham Bold"/>
                <a:sym typeface="Gotham Bold"/>
              </a:rPr>
              <a:t>Horızon</a:t>
            </a:r>
            <a:r>
              <a:rPr lang="tr-TR" sz="2365" b="1" dirty="0">
                <a:solidFill>
                  <a:srgbClr val="FFFFFF"/>
                </a:solidFill>
                <a:latin typeface="Gotham Bold"/>
                <a:ea typeface="Gotham Bold"/>
                <a:cs typeface="Gotham Bold"/>
                <a:sym typeface="Gotham Bold"/>
              </a:rPr>
              <a:t> Project Call </a:t>
            </a:r>
          </a:p>
          <a:p>
            <a:pPr algn="ctr">
              <a:lnSpc>
                <a:spcPts val="3311"/>
              </a:lnSpc>
            </a:pPr>
            <a:r>
              <a:rPr lang="tr-TR" sz="2365" b="1" dirty="0" err="1">
                <a:solidFill>
                  <a:srgbClr val="FFFFFF"/>
                </a:solidFill>
                <a:latin typeface="Gotham Bold"/>
                <a:ea typeface="Gotham Bold"/>
                <a:cs typeface="Gotham Bold"/>
                <a:sym typeface="Gotham Bold"/>
              </a:rPr>
              <a:t>Consortıum</a:t>
            </a:r>
            <a:r>
              <a:rPr lang="tr-TR" sz="2365" b="1" dirty="0">
                <a:solidFill>
                  <a:srgbClr val="FFFFFF"/>
                </a:solidFill>
                <a:latin typeface="Gotham Bold"/>
                <a:ea typeface="Gotham Bold"/>
                <a:cs typeface="Gotham Bold"/>
                <a:sym typeface="Gotham Bold"/>
              </a:rPr>
              <a:t> </a:t>
            </a:r>
            <a:r>
              <a:rPr lang="tr-TR" sz="2365" b="1" dirty="0" err="1">
                <a:solidFill>
                  <a:srgbClr val="FFFFFF"/>
                </a:solidFill>
                <a:latin typeface="Gotham Bold"/>
                <a:ea typeface="Gotham Bold"/>
                <a:cs typeface="Gotham Bold"/>
                <a:sym typeface="Gotham Bold"/>
              </a:rPr>
              <a:t>Partnershıp</a:t>
            </a:r>
            <a:endParaRPr lang="en-US" sz="2365" b="1" dirty="0">
              <a:solidFill>
                <a:srgbClr val="FFFFFF"/>
              </a:solidFill>
              <a:latin typeface="Gotham Bold"/>
              <a:ea typeface="Gotham Bold"/>
              <a:cs typeface="Gotham Bold"/>
              <a:sym typeface="Gotham Bold"/>
            </a:endParaRPr>
          </a:p>
        </p:txBody>
      </p:sp>
      <p:sp>
        <p:nvSpPr>
          <p:cNvPr id="11" name="Freeform 11"/>
          <p:cNvSpPr/>
          <p:nvPr/>
        </p:nvSpPr>
        <p:spPr>
          <a:xfrm>
            <a:off x="13387997" y="7717432"/>
            <a:ext cx="1210523" cy="1191310"/>
          </a:xfrm>
          <a:custGeom>
            <a:avLst/>
            <a:gdLst/>
            <a:ahLst/>
            <a:cxnLst/>
            <a:rect l="l" t="t" r="r" b="b"/>
            <a:pathLst>
              <a:path w="1210523" h="1191310">
                <a:moveTo>
                  <a:pt x="0" y="0"/>
                </a:moveTo>
                <a:lnTo>
                  <a:pt x="1210522" y="0"/>
                </a:lnTo>
                <a:lnTo>
                  <a:pt x="1210522" y="1191310"/>
                </a:lnTo>
                <a:lnTo>
                  <a:pt x="0" y="11913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16621306" y="594684"/>
            <a:ext cx="1056226" cy="1039463"/>
          </a:xfrm>
          <a:custGeom>
            <a:avLst/>
            <a:gdLst/>
            <a:ahLst/>
            <a:cxnLst/>
            <a:rect l="l" t="t" r="r" b="b"/>
            <a:pathLst>
              <a:path w="1056226" h="1039463">
                <a:moveTo>
                  <a:pt x="0" y="0"/>
                </a:moveTo>
                <a:lnTo>
                  <a:pt x="1056227" y="0"/>
                </a:lnTo>
                <a:lnTo>
                  <a:pt x="1056227" y="1039463"/>
                </a:lnTo>
                <a:lnTo>
                  <a:pt x="0" y="10394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373113" y="-47625"/>
            <a:ext cx="9962502" cy="10382250"/>
            <a:chOff x="0" y="0"/>
            <a:chExt cx="13283336" cy="13843000"/>
          </a:xfrm>
        </p:grpSpPr>
        <p:sp>
          <p:nvSpPr>
            <p:cNvPr id="3" name="Freeform 3"/>
            <p:cNvSpPr/>
            <p:nvPr/>
          </p:nvSpPr>
          <p:spPr>
            <a:xfrm>
              <a:off x="3222117" y="4387215"/>
              <a:ext cx="9997695" cy="9392285"/>
            </a:xfrm>
            <a:custGeom>
              <a:avLst/>
              <a:gdLst/>
              <a:ahLst/>
              <a:cxnLst/>
              <a:rect l="l" t="t" r="r" b="b"/>
              <a:pathLst>
                <a:path w="9997695" h="9392285">
                  <a:moveTo>
                    <a:pt x="651002" y="0"/>
                  </a:moveTo>
                  <a:cubicBezTo>
                    <a:pt x="0" y="0"/>
                    <a:pt x="399161" y="897255"/>
                    <a:pt x="623189" y="1282954"/>
                  </a:cubicBezTo>
                  <a:cubicBezTo>
                    <a:pt x="1316355" y="2476500"/>
                    <a:pt x="1980819" y="2308479"/>
                    <a:pt x="3043555" y="2795397"/>
                  </a:cubicBezTo>
                  <a:cubicBezTo>
                    <a:pt x="4599305" y="3508121"/>
                    <a:pt x="6355969" y="5923407"/>
                    <a:pt x="6627495" y="7601331"/>
                  </a:cubicBezTo>
                  <a:cubicBezTo>
                    <a:pt x="6716395" y="8150479"/>
                    <a:pt x="6745732" y="8746363"/>
                    <a:pt x="6617335" y="9291066"/>
                  </a:cubicBezTo>
                  <a:lnTo>
                    <a:pt x="6484747" y="9317482"/>
                  </a:lnTo>
                  <a:lnTo>
                    <a:pt x="4991735" y="7768717"/>
                  </a:lnTo>
                  <a:lnTo>
                    <a:pt x="4859274" y="6406134"/>
                  </a:lnTo>
                  <a:lnTo>
                    <a:pt x="4078859" y="7942199"/>
                  </a:lnTo>
                  <a:lnTo>
                    <a:pt x="5345938" y="9392285"/>
                  </a:lnTo>
                  <a:lnTo>
                    <a:pt x="9042908" y="9392285"/>
                  </a:lnTo>
                  <a:lnTo>
                    <a:pt x="9997695" y="8296275"/>
                  </a:lnTo>
                  <a:lnTo>
                    <a:pt x="9997695" y="7265289"/>
                  </a:lnTo>
                  <a:lnTo>
                    <a:pt x="9605773" y="6405372"/>
                  </a:lnTo>
                  <a:cubicBezTo>
                    <a:pt x="9587358" y="6375781"/>
                    <a:pt x="9568181" y="6364224"/>
                    <a:pt x="9550528" y="6364224"/>
                  </a:cubicBezTo>
                  <a:cubicBezTo>
                    <a:pt x="9518397" y="6364224"/>
                    <a:pt x="9491092" y="6402070"/>
                    <a:pt x="9481313" y="6439281"/>
                  </a:cubicBezTo>
                  <a:cubicBezTo>
                    <a:pt x="9389873" y="6789038"/>
                    <a:pt x="9559926" y="7406894"/>
                    <a:pt x="9362822" y="7789037"/>
                  </a:cubicBezTo>
                  <a:lnTo>
                    <a:pt x="7874889" y="9236710"/>
                  </a:lnTo>
                  <a:cubicBezTo>
                    <a:pt x="7701026" y="9078975"/>
                    <a:pt x="7844283" y="8833104"/>
                    <a:pt x="7850759" y="8636889"/>
                  </a:cubicBezTo>
                  <a:cubicBezTo>
                    <a:pt x="7935341" y="6100191"/>
                    <a:pt x="6464681" y="4124833"/>
                    <a:pt x="4650867" y="2498599"/>
                  </a:cubicBezTo>
                  <a:cubicBezTo>
                    <a:pt x="3961003" y="1879981"/>
                    <a:pt x="1630553" y="142748"/>
                    <a:pt x="793242" y="12065"/>
                  </a:cubicBezTo>
                  <a:cubicBezTo>
                    <a:pt x="741045" y="3937"/>
                    <a:pt x="693801" y="0"/>
                    <a:pt x="651002" y="0"/>
                  </a:cubicBezTo>
                  <a:close/>
                </a:path>
              </a:pathLst>
            </a:custGeom>
            <a:solidFill>
              <a:srgbClr val="EDEFEF"/>
            </a:solidFill>
          </p:spPr>
        </p:sp>
        <p:sp>
          <p:nvSpPr>
            <p:cNvPr id="4" name="Freeform 4"/>
            <p:cNvSpPr/>
            <p:nvPr/>
          </p:nvSpPr>
          <p:spPr>
            <a:xfrm>
              <a:off x="312547" y="63500"/>
              <a:ext cx="10128504" cy="8789543"/>
            </a:xfrm>
            <a:custGeom>
              <a:avLst/>
              <a:gdLst/>
              <a:ahLst/>
              <a:cxnLst/>
              <a:rect l="l" t="t" r="r" b="b"/>
              <a:pathLst>
                <a:path w="10128504" h="8789543">
                  <a:moveTo>
                    <a:pt x="0" y="0"/>
                  </a:moveTo>
                  <a:cubicBezTo>
                    <a:pt x="821944" y="940562"/>
                    <a:pt x="1810639" y="1763522"/>
                    <a:pt x="2583053" y="2361184"/>
                  </a:cubicBezTo>
                  <a:cubicBezTo>
                    <a:pt x="4692269" y="3993515"/>
                    <a:pt x="7277354" y="5058156"/>
                    <a:pt x="8974074" y="7139178"/>
                  </a:cubicBezTo>
                  <a:cubicBezTo>
                    <a:pt x="9400667" y="7662291"/>
                    <a:pt x="9719055" y="8256270"/>
                    <a:pt x="10128504" y="8789543"/>
                  </a:cubicBezTo>
                  <a:cubicBezTo>
                    <a:pt x="9713976" y="6828664"/>
                    <a:pt x="8714994" y="5159122"/>
                    <a:pt x="7073265" y="4005961"/>
                  </a:cubicBezTo>
                  <a:cubicBezTo>
                    <a:pt x="5595366" y="2967863"/>
                    <a:pt x="3040126" y="1569720"/>
                    <a:pt x="1268349" y="0"/>
                  </a:cubicBezTo>
                  <a:close/>
                </a:path>
              </a:pathLst>
            </a:custGeom>
            <a:solidFill>
              <a:srgbClr val="EDEFEF"/>
            </a:solidFill>
          </p:spPr>
        </p:sp>
        <p:sp>
          <p:nvSpPr>
            <p:cNvPr id="5" name="Freeform 5"/>
            <p:cNvSpPr/>
            <p:nvPr/>
          </p:nvSpPr>
          <p:spPr>
            <a:xfrm>
              <a:off x="9147556" y="2431542"/>
              <a:ext cx="4072382" cy="3110865"/>
            </a:xfrm>
            <a:custGeom>
              <a:avLst/>
              <a:gdLst/>
              <a:ahLst/>
              <a:cxnLst/>
              <a:rect l="l" t="t" r="r" b="b"/>
              <a:pathLst>
                <a:path w="4072382" h="3110865">
                  <a:moveTo>
                    <a:pt x="4072256" y="0"/>
                  </a:moveTo>
                  <a:cubicBezTo>
                    <a:pt x="4018789" y="32766"/>
                    <a:pt x="3965068" y="65532"/>
                    <a:pt x="3911346" y="98171"/>
                  </a:cubicBezTo>
                  <a:cubicBezTo>
                    <a:pt x="2683256" y="844931"/>
                    <a:pt x="1405763" y="1504696"/>
                    <a:pt x="59690" y="2014728"/>
                  </a:cubicBezTo>
                  <a:cubicBezTo>
                    <a:pt x="0" y="2069973"/>
                    <a:pt x="59182" y="2105152"/>
                    <a:pt x="84582" y="2150872"/>
                  </a:cubicBezTo>
                  <a:cubicBezTo>
                    <a:pt x="161417" y="2289556"/>
                    <a:pt x="674243" y="3088386"/>
                    <a:pt x="754380" y="3110865"/>
                  </a:cubicBezTo>
                  <a:cubicBezTo>
                    <a:pt x="1789049" y="2853055"/>
                    <a:pt x="2851784" y="2426970"/>
                    <a:pt x="3803142" y="1930019"/>
                  </a:cubicBezTo>
                  <a:cubicBezTo>
                    <a:pt x="3892677" y="1883283"/>
                    <a:pt x="3982466" y="1835023"/>
                    <a:pt x="4072381" y="1785239"/>
                  </a:cubicBezTo>
                  <a:lnTo>
                    <a:pt x="4072381" y="1785239"/>
                  </a:lnTo>
                  <a:lnTo>
                    <a:pt x="4072381" y="0"/>
                  </a:lnTo>
                  <a:close/>
                </a:path>
              </a:pathLst>
            </a:custGeom>
            <a:solidFill>
              <a:srgbClr val="EDEFEF"/>
            </a:solidFill>
          </p:spPr>
        </p:sp>
        <p:sp>
          <p:nvSpPr>
            <p:cNvPr id="6" name="Freeform 6"/>
            <p:cNvSpPr/>
            <p:nvPr/>
          </p:nvSpPr>
          <p:spPr>
            <a:xfrm>
              <a:off x="10129902" y="5058283"/>
              <a:ext cx="3089910" cy="1545463"/>
            </a:xfrm>
            <a:custGeom>
              <a:avLst/>
              <a:gdLst/>
              <a:ahLst/>
              <a:cxnLst/>
              <a:rect l="l" t="t" r="r" b="b"/>
              <a:pathLst>
                <a:path w="3089910" h="1545463">
                  <a:moveTo>
                    <a:pt x="3089910" y="0"/>
                  </a:moveTo>
                  <a:cubicBezTo>
                    <a:pt x="2067305" y="219964"/>
                    <a:pt x="1094359" y="641096"/>
                    <a:pt x="85090" y="919734"/>
                  </a:cubicBezTo>
                  <a:lnTo>
                    <a:pt x="0" y="995680"/>
                  </a:lnTo>
                  <a:lnTo>
                    <a:pt x="242062" y="1542669"/>
                  </a:lnTo>
                  <a:cubicBezTo>
                    <a:pt x="262763" y="1544574"/>
                    <a:pt x="283845" y="1545463"/>
                    <a:pt x="305435" y="1545463"/>
                  </a:cubicBezTo>
                  <a:cubicBezTo>
                    <a:pt x="683895" y="1545463"/>
                    <a:pt x="1196213" y="1275207"/>
                    <a:pt x="1563370" y="1275207"/>
                  </a:cubicBezTo>
                  <a:cubicBezTo>
                    <a:pt x="1607947" y="1275207"/>
                    <a:pt x="1650491" y="1279144"/>
                    <a:pt x="1690242" y="1288161"/>
                  </a:cubicBezTo>
                  <a:cubicBezTo>
                    <a:pt x="1824227" y="1318260"/>
                    <a:pt x="1934083" y="1461262"/>
                    <a:pt x="2133726" y="1474597"/>
                  </a:cubicBezTo>
                  <a:cubicBezTo>
                    <a:pt x="2152776" y="1475866"/>
                    <a:pt x="2172080" y="1476502"/>
                    <a:pt x="2191638" y="1476502"/>
                  </a:cubicBezTo>
                  <a:cubicBezTo>
                    <a:pt x="2466847" y="1476502"/>
                    <a:pt x="2789427" y="1352804"/>
                    <a:pt x="3089910" y="1159129"/>
                  </a:cubicBezTo>
                  <a:lnTo>
                    <a:pt x="3089910" y="1159129"/>
                  </a:lnTo>
                  <a:lnTo>
                    <a:pt x="3089910" y="0"/>
                  </a:lnTo>
                  <a:close/>
                </a:path>
              </a:pathLst>
            </a:custGeom>
            <a:solidFill>
              <a:srgbClr val="EDEFEF"/>
            </a:solidFill>
          </p:spPr>
        </p:sp>
      </p:grpSp>
      <p:sp>
        <p:nvSpPr>
          <p:cNvPr id="7" name="TextBox 7"/>
          <p:cNvSpPr txBox="1"/>
          <p:nvPr/>
        </p:nvSpPr>
        <p:spPr>
          <a:xfrm>
            <a:off x="3630959" y="3837765"/>
            <a:ext cx="11602726" cy="4501232"/>
          </a:xfrm>
          <a:prstGeom prst="rect">
            <a:avLst/>
          </a:prstGeom>
        </p:spPr>
        <p:txBody>
          <a:bodyPr wrap="square" lIns="0" tIns="0" rIns="0" bIns="0" rtlCol="0" anchor="t">
            <a:spAutoFit/>
          </a:bodyPr>
          <a:lstStyle/>
          <a:p>
            <a:r>
              <a:rPr lang="en-US" sz="2250" dirty="0">
                <a:latin typeface="Gotham" panose="020B0604020202020204" charset="0"/>
                <a:cs typeface="Gotham" panose="020B0604020202020204" charset="0"/>
              </a:rPr>
              <a:t>As BukaTech R&amp;D Engineering and Consulting Inc., we develop innovative solutions focused on sustainability and environmental protection.</a:t>
            </a:r>
            <a:br>
              <a:rPr lang="en-US" sz="2250" dirty="0">
                <a:latin typeface="Gotham" panose="020B0604020202020204" charset="0"/>
                <a:cs typeface="Gotham" panose="020B0604020202020204" charset="0"/>
              </a:rPr>
            </a:br>
            <a:r>
              <a:rPr lang="en-US" sz="2250" dirty="0">
                <a:latin typeface="Gotham" panose="020B0604020202020204" charset="0"/>
                <a:cs typeface="Gotham" panose="020B0604020202020204" charset="0"/>
              </a:rPr>
              <a:t>We design eco-friendly robots capable of cleaning liquid and solid pollutants on the sea surface, removing underwater mucilage, and performing underwater damage detection.</a:t>
            </a:r>
            <a:endParaRPr lang="tr-TR" sz="2250" dirty="0">
              <a:latin typeface="Gotham" panose="020B0604020202020204" charset="0"/>
              <a:cs typeface="Gotham" panose="020B0604020202020204" charset="0"/>
            </a:endParaRPr>
          </a:p>
          <a:p>
            <a:endParaRPr lang="en-US" sz="2250" dirty="0">
              <a:latin typeface="Gotham" panose="020B0604020202020204" charset="0"/>
              <a:cs typeface="Gotham" panose="020B0604020202020204" charset="0"/>
            </a:endParaRPr>
          </a:p>
          <a:p>
            <a:r>
              <a:rPr lang="en-US" sz="2250" dirty="0">
                <a:latin typeface="Gotham" panose="020B0604020202020204" charset="0"/>
                <a:cs typeface="Gotham" panose="020B0604020202020204" charset="0"/>
              </a:rPr>
              <a:t>Founded with the support of TÜBİTAK 1512 Green Call, our company plays a leading role in the field of environmental technologies, combining technology and innovation to create sustainable impact.</a:t>
            </a:r>
            <a:endParaRPr lang="tr-TR" sz="2250" dirty="0">
              <a:latin typeface="Gotham" panose="020B0604020202020204" charset="0"/>
              <a:cs typeface="Gotham" panose="020B0604020202020204" charset="0"/>
            </a:endParaRPr>
          </a:p>
          <a:p>
            <a:endParaRPr lang="en-US" sz="2250" dirty="0">
              <a:latin typeface="Gotham" panose="020B0604020202020204" charset="0"/>
              <a:cs typeface="Gotham" panose="020B0604020202020204" charset="0"/>
            </a:endParaRPr>
          </a:p>
          <a:p>
            <a:r>
              <a:rPr lang="en-US" sz="2250" dirty="0">
                <a:latin typeface="Gotham" panose="020B0604020202020204" charset="0"/>
                <a:cs typeface="Gotham" panose="020B0604020202020204" charset="0"/>
              </a:rPr>
              <a:t>For us, sustainability is not a choice but a responsibility.</a:t>
            </a:r>
            <a:br>
              <a:rPr lang="en-US" sz="2250" dirty="0">
                <a:latin typeface="Gotham" panose="020B0604020202020204" charset="0"/>
                <a:cs typeface="Gotham" panose="020B0604020202020204" charset="0"/>
              </a:rPr>
            </a:br>
            <a:r>
              <a:rPr lang="en-US" sz="2250" dirty="0">
                <a:latin typeface="Gotham" panose="020B0604020202020204" charset="0"/>
                <a:cs typeface="Gotham" panose="020B0604020202020204" charset="0"/>
              </a:rPr>
              <a:t>With the purpose of preserving the balance of nature, we bring together technology and innovation to protect our planet.</a:t>
            </a:r>
          </a:p>
        </p:txBody>
      </p:sp>
      <p:sp>
        <p:nvSpPr>
          <p:cNvPr id="10" name="TextBox 10"/>
          <p:cNvSpPr txBox="1"/>
          <p:nvPr/>
        </p:nvSpPr>
        <p:spPr>
          <a:xfrm>
            <a:off x="3630968" y="2333301"/>
            <a:ext cx="5817832" cy="932948"/>
          </a:xfrm>
          <a:prstGeom prst="rect">
            <a:avLst/>
          </a:prstGeom>
        </p:spPr>
        <p:txBody>
          <a:bodyPr wrap="square" lIns="0" tIns="0" rIns="0" bIns="0" rtlCol="0" anchor="t">
            <a:spAutoFit/>
          </a:bodyPr>
          <a:lstStyle/>
          <a:p>
            <a:pPr algn="l">
              <a:lnSpc>
                <a:spcPts val="7875"/>
              </a:lnSpc>
            </a:pPr>
            <a:r>
              <a:rPr lang="tr-TR" sz="5625" b="1" dirty="0">
                <a:solidFill>
                  <a:srgbClr val="155056"/>
                </a:solidFill>
                <a:latin typeface="Gotham Bold" panose="020B0604020202020204" charset="0"/>
                <a:ea typeface="Gotham Heavy"/>
                <a:cs typeface="Gotham Bold" panose="020B0604020202020204" charset="0"/>
                <a:sym typeface="Gotham Heavy"/>
              </a:rPr>
              <a:t>WHO ARE WE</a:t>
            </a:r>
            <a:r>
              <a:rPr lang="en-US" sz="5625" b="1" dirty="0">
                <a:solidFill>
                  <a:srgbClr val="155056"/>
                </a:solidFill>
                <a:latin typeface="Gotham Bold" panose="020B0604020202020204" charset="0"/>
                <a:ea typeface="Gotham Heavy"/>
                <a:cs typeface="Gotham Bold" panose="020B0604020202020204" charset="0"/>
                <a:sym typeface="Gotham Heavy"/>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1EC4F44F-95C2-A9DE-16DD-AAE875AA35D5}"/>
              </a:ext>
            </a:extLst>
          </p:cNvPr>
          <p:cNvSpPr/>
          <p:nvPr/>
        </p:nvSpPr>
        <p:spPr>
          <a:xfrm>
            <a:off x="838200" y="1790700"/>
            <a:ext cx="5768248" cy="6208818"/>
          </a:xfrm>
          <a:custGeom>
            <a:avLst/>
            <a:gdLst/>
            <a:ahLst/>
            <a:cxnLst/>
            <a:rect l="l" t="t" r="r" b="b"/>
            <a:pathLst>
              <a:path w="5768248" h="6208818">
                <a:moveTo>
                  <a:pt x="0" y="0"/>
                </a:moveTo>
                <a:lnTo>
                  <a:pt x="5768248" y="0"/>
                </a:lnTo>
                <a:lnTo>
                  <a:pt x="5768248" y="6208818"/>
                </a:lnTo>
                <a:lnTo>
                  <a:pt x="0" y="6208818"/>
                </a:lnTo>
                <a:lnTo>
                  <a:pt x="0" y="0"/>
                </a:lnTo>
                <a:close/>
              </a:path>
            </a:pathLst>
          </a:custGeom>
          <a:blipFill>
            <a:blip r:embed="rId2">
              <a:alphaModFix amt="30000"/>
              <a:extLst>
                <a:ext uri="{96DAC541-7B7A-43D3-8B79-37D633B846F1}">
                  <asvg:svgBlip xmlns:asvg="http://schemas.microsoft.com/office/drawing/2016/SVG/main" r:embed="rId3"/>
                </a:ext>
              </a:extLst>
            </a:blip>
            <a:stretch>
              <a:fillRect t="-36" b="-36"/>
            </a:stretch>
          </a:blipFill>
        </p:spPr>
      </p:sp>
      <p:sp>
        <p:nvSpPr>
          <p:cNvPr id="3" name="TextBox 5">
            <a:extLst>
              <a:ext uri="{FF2B5EF4-FFF2-40B4-BE49-F238E27FC236}">
                <a16:creationId xmlns:a16="http://schemas.microsoft.com/office/drawing/2014/main" id="{496B8D04-9CE1-955D-D666-749CAEC1E2E7}"/>
              </a:ext>
            </a:extLst>
          </p:cNvPr>
          <p:cNvSpPr txBox="1"/>
          <p:nvPr/>
        </p:nvSpPr>
        <p:spPr>
          <a:xfrm>
            <a:off x="473472" y="2264663"/>
            <a:ext cx="6497703" cy="464820"/>
          </a:xfrm>
          <a:prstGeom prst="rect">
            <a:avLst/>
          </a:prstGeom>
        </p:spPr>
        <p:txBody>
          <a:bodyPr lIns="0" tIns="0" rIns="0" bIns="0" rtlCol="0" anchor="t">
            <a:spAutoFit/>
          </a:bodyPr>
          <a:lstStyle/>
          <a:p>
            <a:pPr algn="ctr">
              <a:lnSpc>
                <a:spcPts val="3780"/>
              </a:lnSpc>
            </a:pPr>
            <a:r>
              <a:rPr lang="en-US" sz="2700" b="1">
                <a:solidFill>
                  <a:srgbClr val="FFFFFF"/>
                </a:solidFill>
                <a:latin typeface="Gotham Bold"/>
                <a:ea typeface="Gotham Bold"/>
                <a:cs typeface="Gotham Bold"/>
                <a:sym typeface="Gotham Bold"/>
              </a:rPr>
              <a:t>BukaTech &amp; Model Aerospace</a:t>
            </a:r>
          </a:p>
        </p:txBody>
      </p:sp>
      <p:sp>
        <p:nvSpPr>
          <p:cNvPr id="4" name="TextBox 6">
            <a:extLst>
              <a:ext uri="{FF2B5EF4-FFF2-40B4-BE49-F238E27FC236}">
                <a16:creationId xmlns:a16="http://schemas.microsoft.com/office/drawing/2014/main" id="{4678E074-3582-5431-EA27-1AE57C51A63D}"/>
              </a:ext>
            </a:extLst>
          </p:cNvPr>
          <p:cNvSpPr txBox="1"/>
          <p:nvPr/>
        </p:nvSpPr>
        <p:spPr>
          <a:xfrm>
            <a:off x="1984387" y="4249493"/>
            <a:ext cx="3475873" cy="1234082"/>
          </a:xfrm>
          <a:prstGeom prst="rect">
            <a:avLst/>
          </a:prstGeom>
        </p:spPr>
        <p:txBody>
          <a:bodyPr lIns="0" tIns="0" rIns="0" bIns="0" rtlCol="0" anchor="t">
            <a:spAutoFit/>
          </a:bodyPr>
          <a:lstStyle/>
          <a:p>
            <a:pPr algn="ctr">
              <a:lnSpc>
                <a:spcPts val="3311"/>
              </a:lnSpc>
            </a:pPr>
            <a:r>
              <a:rPr lang="tr-TR" sz="2365" b="1" dirty="0" err="1">
                <a:solidFill>
                  <a:srgbClr val="FFFFFF"/>
                </a:solidFill>
                <a:latin typeface="Gotham Bold"/>
                <a:ea typeface="Gotham Bold"/>
                <a:cs typeface="Gotham Bold"/>
                <a:sym typeface="Gotham Bold"/>
              </a:rPr>
              <a:t>Unmanned</a:t>
            </a:r>
            <a:r>
              <a:rPr lang="tr-TR" sz="2365" b="1" dirty="0">
                <a:solidFill>
                  <a:srgbClr val="FFFFFF"/>
                </a:solidFill>
                <a:latin typeface="Gotham Bold"/>
                <a:ea typeface="Gotham Bold"/>
                <a:cs typeface="Gotham Bold"/>
                <a:sym typeface="Gotham Bold"/>
              </a:rPr>
              <a:t> </a:t>
            </a:r>
            <a:r>
              <a:rPr lang="tr-TR" sz="2365" b="1" dirty="0" err="1">
                <a:solidFill>
                  <a:srgbClr val="FFFFFF"/>
                </a:solidFill>
                <a:latin typeface="Gotham Bold"/>
                <a:ea typeface="Gotham Bold"/>
                <a:cs typeface="Gotham Bold"/>
                <a:sym typeface="Gotham Bold"/>
              </a:rPr>
              <a:t>Platforms</a:t>
            </a:r>
            <a:r>
              <a:rPr lang="tr-TR" sz="2365" b="1" dirty="0">
                <a:solidFill>
                  <a:srgbClr val="FFFFFF"/>
                </a:solidFill>
                <a:latin typeface="Gotham Bold"/>
                <a:ea typeface="Gotham Bold"/>
                <a:cs typeface="Gotham Bold"/>
                <a:sym typeface="Gotham Bold"/>
              </a:rPr>
              <a:t> </a:t>
            </a:r>
            <a:r>
              <a:rPr lang="tr-TR" sz="2365" b="1" dirty="0" err="1">
                <a:solidFill>
                  <a:srgbClr val="FFFFFF"/>
                </a:solidFill>
                <a:latin typeface="Gotham Bold"/>
                <a:ea typeface="Gotham Bold"/>
                <a:cs typeface="Gotham Bold"/>
                <a:sym typeface="Gotham Bold"/>
              </a:rPr>
              <a:t>and</a:t>
            </a:r>
            <a:r>
              <a:rPr lang="tr-TR" sz="2365" b="1" dirty="0">
                <a:solidFill>
                  <a:srgbClr val="FFFFFF"/>
                </a:solidFill>
                <a:latin typeface="Gotham Bold"/>
                <a:ea typeface="Gotham Bold"/>
                <a:cs typeface="Gotham Bold"/>
                <a:sym typeface="Gotham Bold"/>
              </a:rPr>
              <a:t> </a:t>
            </a:r>
            <a:r>
              <a:rPr lang="tr-TR" sz="2365" b="1" dirty="0" err="1">
                <a:solidFill>
                  <a:srgbClr val="FFFFFF"/>
                </a:solidFill>
                <a:latin typeface="Gotham Bold"/>
                <a:ea typeface="Gotham Bold"/>
                <a:cs typeface="Gotham Bold"/>
                <a:sym typeface="Gotham Bold"/>
              </a:rPr>
              <a:t>Rocket</a:t>
            </a:r>
            <a:r>
              <a:rPr lang="tr-TR" sz="2365" b="1" dirty="0">
                <a:solidFill>
                  <a:srgbClr val="FFFFFF"/>
                </a:solidFill>
                <a:latin typeface="Gotham Bold"/>
                <a:ea typeface="Gotham Bold"/>
                <a:cs typeface="Gotham Bold"/>
                <a:sym typeface="Gotham Bold"/>
              </a:rPr>
              <a:t> </a:t>
            </a:r>
            <a:r>
              <a:rPr lang="tr-TR" sz="2365" b="1" dirty="0" err="1">
                <a:solidFill>
                  <a:srgbClr val="FFFFFF"/>
                </a:solidFill>
                <a:latin typeface="Gotham Bold"/>
                <a:ea typeface="Gotham Bold"/>
                <a:cs typeface="Gotham Bold"/>
                <a:sym typeface="Gotham Bold"/>
              </a:rPr>
              <a:t>Launcher</a:t>
            </a:r>
            <a:r>
              <a:rPr lang="tr-TR" sz="2365" b="1" dirty="0">
                <a:solidFill>
                  <a:srgbClr val="FFFFFF"/>
                </a:solidFill>
                <a:latin typeface="Gotham Bold"/>
                <a:ea typeface="Gotham Bold"/>
                <a:cs typeface="Gotham Bold"/>
                <a:sym typeface="Gotham Bold"/>
              </a:rPr>
              <a:t> </a:t>
            </a:r>
            <a:r>
              <a:rPr lang="tr-TR" sz="2365" b="1" dirty="0" err="1">
                <a:solidFill>
                  <a:srgbClr val="FFFFFF"/>
                </a:solidFill>
                <a:latin typeface="Gotham Bold"/>
                <a:ea typeface="Gotham Bold"/>
                <a:cs typeface="Gotham Bold"/>
                <a:sym typeface="Gotham Bold"/>
              </a:rPr>
              <a:t>Integratıon</a:t>
            </a:r>
            <a:r>
              <a:rPr lang="tr-TR" sz="2365" b="1" dirty="0">
                <a:solidFill>
                  <a:srgbClr val="FFFFFF"/>
                </a:solidFill>
                <a:latin typeface="Gotham Bold"/>
                <a:ea typeface="Gotham Bold"/>
                <a:cs typeface="Gotham Bold"/>
                <a:sym typeface="Gotham Bold"/>
              </a:rPr>
              <a:t> Project</a:t>
            </a:r>
            <a:endParaRPr lang="en-US" sz="2365" b="1" dirty="0">
              <a:solidFill>
                <a:srgbClr val="FFFFFF"/>
              </a:solidFill>
              <a:latin typeface="Gotham Bold"/>
              <a:ea typeface="Gotham Bold"/>
              <a:cs typeface="Gotham Bold"/>
              <a:sym typeface="Gotham Bold"/>
            </a:endParaRPr>
          </a:p>
        </p:txBody>
      </p:sp>
      <p:sp>
        <p:nvSpPr>
          <p:cNvPr id="5" name="Freeform 7">
            <a:extLst>
              <a:ext uri="{FF2B5EF4-FFF2-40B4-BE49-F238E27FC236}">
                <a16:creationId xmlns:a16="http://schemas.microsoft.com/office/drawing/2014/main" id="{FEDF9380-06EE-8F7C-01FC-B3025657D0F8}"/>
              </a:ext>
            </a:extLst>
          </p:cNvPr>
          <p:cNvSpPr/>
          <p:nvPr/>
        </p:nvSpPr>
        <p:spPr>
          <a:xfrm>
            <a:off x="3387610" y="6281800"/>
            <a:ext cx="2795243" cy="1023610"/>
          </a:xfrm>
          <a:custGeom>
            <a:avLst/>
            <a:gdLst/>
            <a:ahLst/>
            <a:cxnLst/>
            <a:rect l="l" t="t" r="r" b="b"/>
            <a:pathLst>
              <a:path w="2795243" h="1023610">
                <a:moveTo>
                  <a:pt x="0" y="0"/>
                </a:moveTo>
                <a:lnTo>
                  <a:pt x="2795243" y="0"/>
                </a:lnTo>
                <a:lnTo>
                  <a:pt x="2795243" y="1023610"/>
                </a:lnTo>
                <a:lnTo>
                  <a:pt x="0" y="1023610"/>
                </a:lnTo>
                <a:lnTo>
                  <a:pt x="0" y="0"/>
                </a:lnTo>
                <a:close/>
              </a:path>
            </a:pathLst>
          </a:custGeom>
          <a:blipFill>
            <a:blip r:embed="rId4"/>
            <a:stretch>
              <a:fillRect/>
            </a:stretch>
          </a:blipFill>
        </p:spPr>
      </p:sp>
      <p:sp>
        <p:nvSpPr>
          <p:cNvPr id="6" name="Freeform 8">
            <a:extLst>
              <a:ext uri="{FF2B5EF4-FFF2-40B4-BE49-F238E27FC236}">
                <a16:creationId xmlns:a16="http://schemas.microsoft.com/office/drawing/2014/main" id="{8137DB7E-4A0D-0927-D91D-95BC8068BB7D}"/>
              </a:ext>
            </a:extLst>
          </p:cNvPr>
          <p:cNvSpPr/>
          <p:nvPr/>
        </p:nvSpPr>
        <p:spPr>
          <a:xfrm>
            <a:off x="1667529" y="6197950"/>
            <a:ext cx="1210523" cy="1191310"/>
          </a:xfrm>
          <a:custGeom>
            <a:avLst/>
            <a:gdLst/>
            <a:ahLst/>
            <a:cxnLst/>
            <a:rect l="l" t="t" r="r" b="b"/>
            <a:pathLst>
              <a:path w="1210523" h="1191310">
                <a:moveTo>
                  <a:pt x="0" y="0"/>
                </a:moveTo>
                <a:lnTo>
                  <a:pt x="1210522" y="0"/>
                </a:lnTo>
                <a:lnTo>
                  <a:pt x="1210522" y="1191310"/>
                </a:lnTo>
                <a:lnTo>
                  <a:pt x="0" y="11913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10">
            <a:extLst>
              <a:ext uri="{FF2B5EF4-FFF2-40B4-BE49-F238E27FC236}">
                <a16:creationId xmlns:a16="http://schemas.microsoft.com/office/drawing/2014/main" id="{C06C8D19-9957-CB6A-EF9E-D8F698F7A127}"/>
              </a:ext>
            </a:extLst>
          </p:cNvPr>
          <p:cNvSpPr/>
          <p:nvPr/>
        </p:nvSpPr>
        <p:spPr>
          <a:xfrm>
            <a:off x="7915763" y="2281981"/>
            <a:ext cx="99584" cy="99584"/>
          </a:xfrm>
          <a:custGeom>
            <a:avLst/>
            <a:gdLst/>
            <a:ahLst/>
            <a:cxnLst/>
            <a:rect l="l" t="t" r="r" b="b"/>
            <a:pathLst>
              <a:path w="99584" h="99584">
                <a:moveTo>
                  <a:pt x="0" y="0"/>
                </a:moveTo>
                <a:lnTo>
                  <a:pt x="99584" y="0"/>
                </a:lnTo>
                <a:lnTo>
                  <a:pt x="99584" y="99584"/>
                </a:lnTo>
                <a:lnTo>
                  <a:pt x="0" y="995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11">
            <a:extLst>
              <a:ext uri="{FF2B5EF4-FFF2-40B4-BE49-F238E27FC236}">
                <a16:creationId xmlns:a16="http://schemas.microsoft.com/office/drawing/2014/main" id="{D47BE3E2-A459-052C-58CF-0F91D59CC268}"/>
              </a:ext>
            </a:extLst>
          </p:cNvPr>
          <p:cNvSpPr/>
          <p:nvPr/>
        </p:nvSpPr>
        <p:spPr>
          <a:xfrm>
            <a:off x="7915763" y="3619500"/>
            <a:ext cx="99584" cy="99584"/>
          </a:xfrm>
          <a:custGeom>
            <a:avLst/>
            <a:gdLst/>
            <a:ahLst/>
            <a:cxnLst/>
            <a:rect l="l" t="t" r="r" b="b"/>
            <a:pathLst>
              <a:path w="99584" h="99584">
                <a:moveTo>
                  <a:pt x="0" y="0"/>
                </a:moveTo>
                <a:lnTo>
                  <a:pt x="99584" y="0"/>
                </a:lnTo>
                <a:lnTo>
                  <a:pt x="99584" y="99583"/>
                </a:lnTo>
                <a:lnTo>
                  <a:pt x="0" y="99583"/>
                </a:lnTo>
                <a:lnTo>
                  <a:pt x="0" y="0"/>
                </a:lnTo>
                <a:close/>
              </a:path>
            </a:pathLst>
          </a:custGeom>
          <a:blipFill>
            <a:blip r:embed="rId7">
              <a:extLst>
                <a:ext uri="{96DAC541-7B7A-43D3-8B79-37D633B846F1}">
                  <asvg:svgBlip xmlns:asvg="http://schemas.microsoft.com/office/drawing/2016/SVG/main" r:embed="rId9"/>
                </a:ext>
              </a:extLst>
            </a:blip>
            <a:stretch>
              <a:fillRect/>
            </a:stretch>
          </a:blipFill>
        </p:spPr>
      </p:sp>
      <p:sp>
        <p:nvSpPr>
          <p:cNvPr id="9" name="Freeform 12">
            <a:extLst>
              <a:ext uri="{FF2B5EF4-FFF2-40B4-BE49-F238E27FC236}">
                <a16:creationId xmlns:a16="http://schemas.microsoft.com/office/drawing/2014/main" id="{E27FE97D-2B18-73F1-2CC1-5D733D4976EE}"/>
              </a:ext>
            </a:extLst>
          </p:cNvPr>
          <p:cNvSpPr/>
          <p:nvPr/>
        </p:nvSpPr>
        <p:spPr>
          <a:xfrm>
            <a:off x="7915763" y="5387455"/>
            <a:ext cx="99584" cy="99584"/>
          </a:xfrm>
          <a:custGeom>
            <a:avLst/>
            <a:gdLst/>
            <a:ahLst/>
            <a:cxnLst/>
            <a:rect l="l" t="t" r="r" b="b"/>
            <a:pathLst>
              <a:path w="99584" h="99584">
                <a:moveTo>
                  <a:pt x="0" y="0"/>
                </a:moveTo>
                <a:lnTo>
                  <a:pt x="99584" y="0"/>
                </a:lnTo>
                <a:lnTo>
                  <a:pt x="99584" y="99584"/>
                </a:lnTo>
                <a:lnTo>
                  <a:pt x="0" y="99584"/>
                </a:lnTo>
                <a:lnTo>
                  <a:pt x="0" y="0"/>
                </a:lnTo>
                <a:close/>
              </a:path>
            </a:pathLst>
          </a:custGeom>
          <a:blipFill>
            <a:blip r:embed="rId7">
              <a:extLst>
                <a:ext uri="{96DAC541-7B7A-43D3-8B79-37D633B846F1}">
                  <asvg:svgBlip xmlns:asvg="http://schemas.microsoft.com/office/drawing/2016/SVG/main" r:embed="rId10"/>
                </a:ext>
              </a:extLst>
            </a:blip>
            <a:stretch>
              <a:fillRect/>
            </a:stretch>
          </a:blipFill>
        </p:spPr>
      </p:sp>
      <p:sp>
        <p:nvSpPr>
          <p:cNvPr id="10" name="TextBox 19">
            <a:extLst>
              <a:ext uri="{FF2B5EF4-FFF2-40B4-BE49-F238E27FC236}">
                <a16:creationId xmlns:a16="http://schemas.microsoft.com/office/drawing/2014/main" id="{86268B90-7337-10BE-4AC3-15D7A78E564B}"/>
              </a:ext>
            </a:extLst>
          </p:cNvPr>
          <p:cNvSpPr txBox="1"/>
          <p:nvPr/>
        </p:nvSpPr>
        <p:spPr>
          <a:xfrm>
            <a:off x="8229599" y="2119218"/>
            <a:ext cx="7315201" cy="4154984"/>
          </a:xfrm>
          <a:prstGeom prst="rect">
            <a:avLst/>
          </a:prstGeom>
        </p:spPr>
        <p:txBody>
          <a:bodyPr wrap="square" lIns="0" tIns="0" rIns="0" bIns="0" rtlCol="0" anchor="t">
            <a:spAutoFit/>
          </a:bodyPr>
          <a:lstStyle/>
          <a:p>
            <a:r>
              <a:rPr lang="en-US" sz="2250" dirty="0">
                <a:latin typeface="Gotham Heavy" panose="020B0604020202020204" charset="0"/>
                <a:cs typeface="Gotham Heavy" panose="020B0604020202020204" charset="0"/>
              </a:rPr>
              <a:t>Model Aerospace is an innovative defense technologies startup in Turkey that designs and manufactures rockets, rocket propellants, and launch systems (launchers).</a:t>
            </a:r>
            <a:endParaRPr lang="tr-TR" sz="2250" dirty="0">
              <a:latin typeface="Gotham Heavy" panose="020B0604020202020204" charset="0"/>
              <a:cs typeface="Gotham Heavy" panose="020B0604020202020204" charset="0"/>
            </a:endParaRPr>
          </a:p>
          <a:p>
            <a:endParaRPr lang="en-US" sz="2250" dirty="0">
              <a:latin typeface="Gotham Heavy" panose="020B0604020202020204" charset="0"/>
              <a:cs typeface="Gotham Heavy" panose="020B0604020202020204" charset="0"/>
            </a:endParaRPr>
          </a:p>
          <a:p>
            <a:r>
              <a:rPr lang="en-US" sz="2250" dirty="0">
                <a:latin typeface="Gotham Heavy" panose="020B0604020202020204" charset="0"/>
                <a:cs typeface="Gotham Heavy" panose="020B0604020202020204" charset="0"/>
              </a:rPr>
              <a:t>Within the scope of the joint project, the rocket and launcher systems developed by Model Aerospace are being integrated into </a:t>
            </a:r>
            <a:r>
              <a:rPr lang="en-US" sz="2250" dirty="0" err="1">
                <a:latin typeface="Gotham Heavy" panose="020B0604020202020204" charset="0"/>
                <a:cs typeface="Gotham Heavy" panose="020B0604020202020204" charset="0"/>
              </a:rPr>
              <a:t>BukaTech’s</a:t>
            </a:r>
            <a:r>
              <a:rPr lang="en-US" sz="2250" dirty="0">
                <a:latin typeface="Gotham Heavy" panose="020B0604020202020204" charset="0"/>
                <a:cs typeface="Gotham Heavy" panose="020B0604020202020204" charset="0"/>
              </a:rPr>
              <a:t> unmanned land and sea platforms.</a:t>
            </a:r>
            <a:endParaRPr lang="tr-TR" sz="2250" dirty="0">
              <a:latin typeface="Gotham Heavy" panose="020B0604020202020204" charset="0"/>
              <a:cs typeface="Gotham Heavy" panose="020B0604020202020204" charset="0"/>
            </a:endParaRPr>
          </a:p>
          <a:p>
            <a:endParaRPr lang="en-US" sz="2250" dirty="0">
              <a:latin typeface="Gotham Heavy" panose="020B0604020202020204" charset="0"/>
              <a:cs typeface="Gotham Heavy" panose="020B0604020202020204" charset="0"/>
            </a:endParaRPr>
          </a:p>
          <a:p>
            <a:r>
              <a:rPr lang="en-US" sz="2250" dirty="0">
                <a:latin typeface="Gotham Heavy" panose="020B0604020202020204" charset="0"/>
                <a:cs typeface="Gotham Heavy" panose="020B0604020202020204" charset="0"/>
              </a:rPr>
              <a:t>This project aims to develop an innovative robotic system serving the defense industry, enhancing the multi-mission capabilities of </a:t>
            </a:r>
            <a:r>
              <a:rPr lang="en-US" sz="2250" dirty="0" err="1">
                <a:latin typeface="Gotham Heavy" panose="020B0604020202020204" charset="0"/>
                <a:cs typeface="Gotham Heavy" panose="020B0604020202020204" charset="0"/>
              </a:rPr>
              <a:t>BukaTech’s</a:t>
            </a:r>
            <a:r>
              <a:rPr lang="en-US" sz="2250" dirty="0">
                <a:latin typeface="Gotham Heavy" panose="020B0604020202020204" charset="0"/>
                <a:cs typeface="Gotham Heavy" panose="020B0604020202020204" charset="0"/>
              </a:rPr>
              <a:t> unmanned platforms.</a:t>
            </a:r>
          </a:p>
        </p:txBody>
      </p:sp>
    </p:spTree>
    <p:extLst>
      <p:ext uri="{BB962C8B-B14F-4D97-AF65-F5344CB8AC3E}">
        <p14:creationId xmlns:p14="http://schemas.microsoft.com/office/powerpoint/2010/main" val="827853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4F44A127-370E-8B68-DB12-C497817D1C06}"/>
              </a:ext>
            </a:extLst>
          </p:cNvPr>
          <p:cNvSpPr/>
          <p:nvPr/>
        </p:nvSpPr>
        <p:spPr>
          <a:xfrm>
            <a:off x="762000" y="1790700"/>
            <a:ext cx="5768248" cy="6208818"/>
          </a:xfrm>
          <a:custGeom>
            <a:avLst/>
            <a:gdLst/>
            <a:ahLst/>
            <a:cxnLst/>
            <a:rect l="l" t="t" r="r" b="b"/>
            <a:pathLst>
              <a:path w="5768248" h="6208818">
                <a:moveTo>
                  <a:pt x="0" y="0"/>
                </a:moveTo>
                <a:lnTo>
                  <a:pt x="5768248" y="0"/>
                </a:lnTo>
                <a:lnTo>
                  <a:pt x="5768248" y="6208818"/>
                </a:lnTo>
                <a:lnTo>
                  <a:pt x="0" y="6208818"/>
                </a:lnTo>
                <a:lnTo>
                  <a:pt x="0" y="0"/>
                </a:lnTo>
                <a:close/>
              </a:path>
            </a:pathLst>
          </a:custGeom>
          <a:blipFill>
            <a:blip r:embed="rId2">
              <a:alphaModFix amt="30000"/>
              <a:extLst>
                <a:ext uri="{96DAC541-7B7A-43D3-8B79-37D633B846F1}">
                  <asvg:svgBlip xmlns:asvg="http://schemas.microsoft.com/office/drawing/2016/SVG/main" r:embed="rId3"/>
                </a:ext>
              </a:extLst>
            </a:blip>
            <a:stretch>
              <a:fillRect t="-36" b="-36"/>
            </a:stretch>
          </a:blipFill>
        </p:spPr>
      </p:sp>
      <p:sp>
        <p:nvSpPr>
          <p:cNvPr id="3" name="TextBox 9">
            <a:extLst>
              <a:ext uri="{FF2B5EF4-FFF2-40B4-BE49-F238E27FC236}">
                <a16:creationId xmlns:a16="http://schemas.microsoft.com/office/drawing/2014/main" id="{0D614FCF-2EB3-2DB8-F78F-100C265985A9}"/>
              </a:ext>
            </a:extLst>
          </p:cNvPr>
          <p:cNvSpPr txBox="1"/>
          <p:nvPr/>
        </p:nvSpPr>
        <p:spPr>
          <a:xfrm>
            <a:off x="1123130" y="2283713"/>
            <a:ext cx="5045988" cy="372745"/>
          </a:xfrm>
          <a:prstGeom prst="rect">
            <a:avLst/>
          </a:prstGeom>
        </p:spPr>
        <p:txBody>
          <a:bodyPr lIns="0" tIns="0" rIns="0" bIns="0" rtlCol="0" anchor="t">
            <a:spAutoFit/>
          </a:bodyPr>
          <a:lstStyle/>
          <a:p>
            <a:pPr algn="ctr">
              <a:lnSpc>
                <a:spcPts val="3079"/>
              </a:lnSpc>
              <a:spcBef>
                <a:spcPct val="0"/>
              </a:spcBef>
            </a:pPr>
            <a:r>
              <a:rPr lang="en-US" sz="2199" b="1">
                <a:solidFill>
                  <a:srgbClr val="FFFFFF"/>
                </a:solidFill>
                <a:latin typeface="Gotham Bold"/>
                <a:ea typeface="Gotham Bold"/>
                <a:cs typeface="Gotham Bold"/>
                <a:sym typeface="Gotham Bold"/>
              </a:rPr>
              <a:t>EU-HORIZON-CL3-2025-01-DRS-03</a:t>
            </a:r>
          </a:p>
        </p:txBody>
      </p:sp>
      <p:sp>
        <p:nvSpPr>
          <p:cNvPr id="4" name="TextBox 10">
            <a:extLst>
              <a:ext uri="{FF2B5EF4-FFF2-40B4-BE49-F238E27FC236}">
                <a16:creationId xmlns:a16="http://schemas.microsoft.com/office/drawing/2014/main" id="{10826EE9-F22E-D0DF-A535-761246014FD2}"/>
              </a:ext>
            </a:extLst>
          </p:cNvPr>
          <p:cNvSpPr txBox="1"/>
          <p:nvPr/>
        </p:nvSpPr>
        <p:spPr>
          <a:xfrm>
            <a:off x="1908188" y="4249493"/>
            <a:ext cx="3730612" cy="813364"/>
          </a:xfrm>
          <a:prstGeom prst="rect">
            <a:avLst/>
          </a:prstGeom>
        </p:spPr>
        <p:txBody>
          <a:bodyPr wrap="square" lIns="0" tIns="0" rIns="0" bIns="0" rtlCol="0" anchor="t">
            <a:spAutoFit/>
          </a:bodyPr>
          <a:lstStyle/>
          <a:p>
            <a:pPr algn="ctr">
              <a:lnSpc>
                <a:spcPts val="3311"/>
              </a:lnSpc>
            </a:pPr>
            <a:r>
              <a:rPr lang="tr-TR" sz="2365" b="1" dirty="0">
                <a:solidFill>
                  <a:srgbClr val="FFFFFF"/>
                </a:solidFill>
                <a:latin typeface="Gotham Bold"/>
                <a:ea typeface="Gotham Bold"/>
                <a:cs typeface="Gotham Bold"/>
                <a:sym typeface="Gotham Bold"/>
              </a:rPr>
              <a:t>EU </a:t>
            </a:r>
            <a:r>
              <a:rPr lang="tr-TR" sz="2365" b="1" dirty="0" err="1">
                <a:solidFill>
                  <a:srgbClr val="FFFFFF"/>
                </a:solidFill>
                <a:latin typeface="Gotham Bold"/>
                <a:ea typeface="Gotham Bold"/>
                <a:cs typeface="Gotham Bold"/>
                <a:sym typeface="Gotham Bold"/>
              </a:rPr>
              <a:t>Horızon</a:t>
            </a:r>
            <a:r>
              <a:rPr lang="tr-TR" sz="2365" b="1" dirty="0">
                <a:solidFill>
                  <a:srgbClr val="FFFFFF"/>
                </a:solidFill>
                <a:latin typeface="Gotham Bold"/>
                <a:ea typeface="Gotham Bold"/>
                <a:cs typeface="Gotham Bold"/>
                <a:sym typeface="Gotham Bold"/>
              </a:rPr>
              <a:t> Project Call </a:t>
            </a:r>
          </a:p>
          <a:p>
            <a:pPr algn="ctr">
              <a:lnSpc>
                <a:spcPts val="3311"/>
              </a:lnSpc>
            </a:pPr>
            <a:r>
              <a:rPr lang="tr-TR" sz="2365" b="1" dirty="0" err="1">
                <a:solidFill>
                  <a:srgbClr val="FFFFFF"/>
                </a:solidFill>
                <a:latin typeface="Gotham Bold"/>
                <a:ea typeface="Gotham Bold"/>
                <a:cs typeface="Gotham Bold"/>
                <a:sym typeface="Gotham Bold"/>
              </a:rPr>
              <a:t>Consortıum</a:t>
            </a:r>
            <a:r>
              <a:rPr lang="tr-TR" sz="2365" b="1" dirty="0">
                <a:solidFill>
                  <a:srgbClr val="FFFFFF"/>
                </a:solidFill>
                <a:latin typeface="Gotham Bold"/>
                <a:ea typeface="Gotham Bold"/>
                <a:cs typeface="Gotham Bold"/>
                <a:sym typeface="Gotham Bold"/>
              </a:rPr>
              <a:t> </a:t>
            </a:r>
            <a:r>
              <a:rPr lang="tr-TR" sz="2365" b="1" dirty="0" err="1">
                <a:solidFill>
                  <a:srgbClr val="FFFFFF"/>
                </a:solidFill>
                <a:latin typeface="Gotham Bold"/>
                <a:ea typeface="Gotham Bold"/>
                <a:cs typeface="Gotham Bold"/>
                <a:sym typeface="Gotham Bold"/>
              </a:rPr>
              <a:t>Partnershıp</a:t>
            </a:r>
            <a:endParaRPr lang="en-US" sz="2365" b="1" dirty="0">
              <a:solidFill>
                <a:srgbClr val="FFFFFF"/>
              </a:solidFill>
              <a:latin typeface="Gotham Bold"/>
              <a:ea typeface="Gotham Bold"/>
              <a:cs typeface="Gotham Bold"/>
              <a:sym typeface="Gotham Bold"/>
            </a:endParaRPr>
          </a:p>
        </p:txBody>
      </p:sp>
      <p:sp>
        <p:nvSpPr>
          <p:cNvPr id="5" name="Freeform 11">
            <a:extLst>
              <a:ext uri="{FF2B5EF4-FFF2-40B4-BE49-F238E27FC236}">
                <a16:creationId xmlns:a16="http://schemas.microsoft.com/office/drawing/2014/main" id="{49AF58E8-A23B-977C-30B3-C35261AF8BC2}"/>
              </a:ext>
            </a:extLst>
          </p:cNvPr>
          <p:cNvSpPr/>
          <p:nvPr/>
        </p:nvSpPr>
        <p:spPr>
          <a:xfrm>
            <a:off x="3040863" y="6281800"/>
            <a:ext cx="1210523" cy="1191310"/>
          </a:xfrm>
          <a:custGeom>
            <a:avLst/>
            <a:gdLst/>
            <a:ahLst/>
            <a:cxnLst/>
            <a:rect l="l" t="t" r="r" b="b"/>
            <a:pathLst>
              <a:path w="1210523" h="1191310">
                <a:moveTo>
                  <a:pt x="0" y="0"/>
                </a:moveTo>
                <a:lnTo>
                  <a:pt x="1210522" y="0"/>
                </a:lnTo>
                <a:lnTo>
                  <a:pt x="1210522" y="1191310"/>
                </a:lnTo>
                <a:lnTo>
                  <a:pt x="0" y="11913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10">
            <a:extLst>
              <a:ext uri="{FF2B5EF4-FFF2-40B4-BE49-F238E27FC236}">
                <a16:creationId xmlns:a16="http://schemas.microsoft.com/office/drawing/2014/main" id="{9BF89573-84C4-E022-D698-EF489EF0803E}"/>
              </a:ext>
            </a:extLst>
          </p:cNvPr>
          <p:cNvSpPr/>
          <p:nvPr/>
        </p:nvSpPr>
        <p:spPr>
          <a:xfrm>
            <a:off x="7909240" y="2247900"/>
            <a:ext cx="99584" cy="99584"/>
          </a:xfrm>
          <a:custGeom>
            <a:avLst/>
            <a:gdLst/>
            <a:ahLst/>
            <a:cxnLst/>
            <a:rect l="l" t="t" r="r" b="b"/>
            <a:pathLst>
              <a:path w="99584" h="99584">
                <a:moveTo>
                  <a:pt x="0" y="0"/>
                </a:moveTo>
                <a:lnTo>
                  <a:pt x="99584" y="0"/>
                </a:lnTo>
                <a:lnTo>
                  <a:pt x="99584" y="99584"/>
                </a:lnTo>
                <a:lnTo>
                  <a:pt x="0" y="995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11">
            <a:extLst>
              <a:ext uri="{FF2B5EF4-FFF2-40B4-BE49-F238E27FC236}">
                <a16:creationId xmlns:a16="http://schemas.microsoft.com/office/drawing/2014/main" id="{817BB2E9-9A46-8E12-F4EB-FD2F0BB9C4C4}"/>
              </a:ext>
            </a:extLst>
          </p:cNvPr>
          <p:cNvSpPr/>
          <p:nvPr/>
        </p:nvSpPr>
        <p:spPr>
          <a:xfrm>
            <a:off x="7913756" y="4018209"/>
            <a:ext cx="99584" cy="99584"/>
          </a:xfrm>
          <a:custGeom>
            <a:avLst/>
            <a:gdLst/>
            <a:ahLst/>
            <a:cxnLst/>
            <a:rect l="l" t="t" r="r" b="b"/>
            <a:pathLst>
              <a:path w="99584" h="99584">
                <a:moveTo>
                  <a:pt x="0" y="0"/>
                </a:moveTo>
                <a:lnTo>
                  <a:pt x="99584" y="0"/>
                </a:lnTo>
                <a:lnTo>
                  <a:pt x="99584" y="99583"/>
                </a:lnTo>
                <a:lnTo>
                  <a:pt x="0" y="99583"/>
                </a:lnTo>
                <a:lnTo>
                  <a:pt x="0" y="0"/>
                </a:lnTo>
                <a:close/>
              </a:path>
            </a:pathLst>
          </a:custGeom>
          <a:blipFill>
            <a:blip r:embed="rId6">
              <a:extLst>
                <a:ext uri="{96DAC541-7B7A-43D3-8B79-37D633B846F1}">
                  <asvg:svgBlip xmlns:asvg="http://schemas.microsoft.com/office/drawing/2016/SVG/main" r:embed="rId8"/>
                </a:ext>
              </a:extLst>
            </a:blip>
            <a:stretch>
              <a:fillRect/>
            </a:stretch>
          </a:blipFill>
        </p:spPr>
      </p:sp>
      <p:sp>
        <p:nvSpPr>
          <p:cNvPr id="8" name="Freeform 12">
            <a:extLst>
              <a:ext uri="{FF2B5EF4-FFF2-40B4-BE49-F238E27FC236}">
                <a16:creationId xmlns:a16="http://schemas.microsoft.com/office/drawing/2014/main" id="{973B5F16-B13D-3ED7-CAD5-249A7EFB6C29}"/>
              </a:ext>
            </a:extLst>
          </p:cNvPr>
          <p:cNvSpPr/>
          <p:nvPr/>
        </p:nvSpPr>
        <p:spPr>
          <a:xfrm>
            <a:off x="7909240" y="5362221"/>
            <a:ext cx="99584" cy="99584"/>
          </a:xfrm>
          <a:custGeom>
            <a:avLst/>
            <a:gdLst/>
            <a:ahLst/>
            <a:cxnLst/>
            <a:rect l="l" t="t" r="r" b="b"/>
            <a:pathLst>
              <a:path w="99584" h="99584">
                <a:moveTo>
                  <a:pt x="0" y="0"/>
                </a:moveTo>
                <a:lnTo>
                  <a:pt x="99584" y="0"/>
                </a:lnTo>
                <a:lnTo>
                  <a:pt x="99584" y="99584"/>
                </a:lnTo>
                <a:lnTo>
                  <a:pt x="0" y="99584"/>
                </a:lnTo>
                <a:lnTo>
                  <a:pt x="0" y="0"/>
                </a:lnTo>
                <a:close/>
              </a:path>
            </a:pathLst>
          </a:custGeom>
          <a:blipFill>
            <a:blip r:embed="rId6">
              <a:extLst>
                <a:ext uri="{96DAC541-7B7A-43D3-8B79-37D633B846F1}">
                  <asvg:svgBlip xmlns:asvg="http://schemas.microsoft.com/office/drawing/2016/SVG/main" r:embed="rId9"/>
                </a:ext>
              </a:extLst>
            </a:blip>
            <a:stretch>
              <a:fillRect/>
            </a:stretch>
          </a:blipFill>
        </p:spPr>
      </p:sp>
      <p:sp>
        <p:nvSpPr>
          <p:cNvPr id="9" name="TextBox 19">
            <a:extLst>
              <a:ext uri="{FF2B5EF4-FFF2-40B4-BE49-F238E27FC236}">
                <a16:creationId xmlns:a16="http://schemas.microsoft.com/office/drawing/2014/main" id="{0C52F237-F7A7-27F8-5E5D-4381B1961D51}"/>
              </a:ext>
            </a:extLst>
          </p:cNvPr>
          <p:cNvSpPr txBox="1"/>
          <p:nvPr/>
        </p:nvSpPr>
        <p:spPr>
          <a:xfrm>
            <a:off x="8229599" y="2119218"/>
            <a:ext cx="7315201" cy="4154984"/>
          </a:xfrm>
          <a:prstGeom prst="rect">
            <a:avLst/>
          </a:prstGeom>
        </p:spPr>
        <p:txBody>
          <a:bodyPr wrap="square" lIns="0" tIns="0" rIns="0" bIns="0" rtlCol="0" anchor="t">
            <a:spAutoFit/>
          </a:bodyPr>
          <a:lstStyle/>
          <a:p>
            <a:r>
              <a:rPr lang="en-US" sz="2250" dirty="0">
                <a:latin typeface="Gotham Heavy" panose="020B0604020202020204" charset="0"/>
                <a:cs typeface="Gotham Heavy" panose="020B0604020202020204" charset="0"/>
              </a:rPr>
              <a:t>This EU Horizon project, which we joined upon the invitation of a European research institute, is being carried out under an international consortium of 14 companies.</a:t>
            </a:r>
            <a:endParaRPr lang="tr-TR" sz="2250" dirty="0">
              <a:latin typeface="Gotham Heavy" panose="020B0604020202020204" charset="0"/>
              <a:cs typeface="Gotham Heavy" panose="020B0604020202020204" charset="0"/>
            </a:endParaRPr>
          </a:p>
          <a:p>
            <a:endParaRPr lang="en-US" sz="2250" dirty="0">
              <a:latin typeface="Gotham Heavy" panose="020B0604020202020204" charset="0"/>
              <a:cs typeface="Gotham Heavy" panose="020B0604020202020204" charset="0"/>
            </a:endParaRPr>
          </a:p>
          <a:p>
            <a:r>
              <a:rPr lang="en-US" sz="2250" dirty="0">
                <a:latin typeface="Gotham Heavy" panose="020B0604020202020204" charset="0"/>
                <a:cs typeface="Gotham Heavy" panose="020B0604020202020204" charset="0"/>
              </a:rPr>
              <a:t>Within this consortium, BukaTech has taken on the leadership and management responsibility of a specific work package.</a:t>
            </a:r>
            <a:endParaRPr lang="tr-TR" sz="2250" dirty="0">
              <a:latin typeface="Gotham Heavy" panose="020B0604020202020204" charset="0"/>
              <a:cs typeface="Gotham Heavy" panose="020B0604020202020204" charset="0"/>
            </a:endParaRPr>
          </a:p>
          <a:p>
            <a:endParaRPr lang="en-US" sz="2250" dirty="0">
              <a:latin typeface="Gotham Heavy" panose="020B0604020202020204" charset="0"/>
              <a:cs typeface="Gotham Heavy" panose="020B0604020202020204" charset="0"/>
            </a:endParaRPr>
          </a:p>
          <a:p>
            <a:r>
              <a:rPr lang="en-US" sz="2250" dirty="0">
                <a:latin typeface="Gotham Heavy" panose="020B0604020202020204" charset="0"/>
                <a:cs typeface="Gotham Heavy" panose="020B0604020202020204" charset="0"/>
              </a:rPr>
              <a:t>Due to project confidentiality agreements, details cannot be disclosed at this stage; however, the project aims to develop innovative robotic systems.</a:t>
            </a:r>
          </a:p>
        </p:txBody>
      </p:sp>
    </p:spTree>
    <p:extLst>
      <p:ext uri="{BB962C8B-B14F-4D97-AF65-F5344CB8AC3E}">
        <p14:creationId xmlns:p14="http://schemas.microsoft.com/office/powerpoint/2010/main" val="3668797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55056"/>
        </a:solidFill>
        <a:effectLst/>
      </p:bgPr>
    </p:bg>
    <p:spTree>
      <p:nvGrpSpPr>
        <p:cNvPr id="1" name=""/>
        <p:cNvGrpSpPr/>
        <p:nvPr/>
      </p:nvGrpSpPr>
      <p:grpSpPr>
        <a:xfrm>
          <a:off x="0" y="0"/>
          <a:ext cx="0" cy="0"/>
          <a:chOff x="0" y="0"/>
          <a:chExt cx="0" cy="0"/>
        </a:xfrm>
      </p:grpSpPr>
      <p:sp>
        <p:nvSpPr>
          <p:cNvPr id="2" name="Freeform 2"/>
          <p:cNvSpPr/>
          <p:nvPr/>
        </p:nvSpPr>
        <p:spPr>
          <a:xfrm>
            <a:off x="16621306" y="594684"/>
            <a:ext cx="1056226" cy="1039463"/>
          </a:xfrm>
          <a:custGeom>
            <a:avLst/>
            <a:gdLst/>
            <a:ahLst/>
            <a:cxnLst/>
            <a:rect l="l" t="t" r="r" b="b"/>
            <a:pathLst>
              <a:path w="1056226" h="1039463">
                <a:moveTo>
                  <a:pt x="0" y="0"/>
                </a:moveTo>
                <a:lnTo>
                  <a:pt x="1056227" y="0"/>
                </a:lnTo>
                <a:lnTo>
                  <a:pt x="1056227" y="1039463"/>
                </a:lnTo>
                <a:lnTo>
                  <a:pt x="0" y="10394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314680" y="1078411"/>
            <a:ext cx="13658641" cy="962025"/>
          </a:xfrm>
          <a:prstGeom prst="rect">
            <a:avLst/>
          </a:prstGeom>
        </p:spPr>
        <p:txBody>
          <a:bodyPr lIns="0" tIns="0" rIns="0" bIns="0" rtlCol="0" anchor="t">
            <a:spAutoFit/>
          </a:bodyPr>
          <a:lstStyle/>
          <a:p>
            <a:pPr algn="ctr">
              <a:lnSpc>
                <a:spcPts val="7875"/>
              </a:lnSpc>
            </a:pPr>
            <a:r>
              <a:rPr lang="tr-TR" sz="5625" b="1" dirty="0" err="1">
                <a:solidFill>
                  <a:srgbClr val="FFFFFF"/>
                </a:solidFill>
                <a:latin typeface="Gotham Bold"/>
                <a:ea typeface="Gotham Bold"/>
                <a:cs typeface="Gotham Bold"/>
                <a:sym typeface="Gotham Bold"/>
              </a:rPr>
              <a:t>Communıcatıon</a:t>
            </a:r>
            <a:r>
              <a:rPr lang="tr-TR" sz="5625" b="1" dirty="0">
                <a:solidFill>
                  <a:srgbClr val="FFFFFF"/>
                </a:solidFill>
                <a:latin typeface="Gotham Bold"/>
                <a:ea typeface="Gotham Bold"/>
                <a:cs typeface="Gotham Bold"/>
                <a:sym typeface="Gotham Bold"/>
              </a:rPr>
              <a:t> </a:t>
            </a:r>
            <a:r>
              <a:rPr lang="tr-TR" sz="5625" b="1" dirty="0" err="1">
                <a:solidFill>
                  <a:srgbClr val="FFFFFF"/>
                </a:solidFill>
                <a:latin typeface="Gotham Bold"/>
                <a:ea typeface="Gotham Bold"/>
                <a:cs typeface="Gotham Bold"/>
                <a:sym typeface="Gotham Bold"/>
              </a:rPr>
              <a:t>Projects</a:t>
            </a:r>
            <a:endParaRPr lang="en-US" sz="5625" b="1" dirty="0">
              <a:solidFill>
                <a:srgbClr val="FFFFFF"/>
              </a:solidFill>
              <a:latin typeface="Gotham Bold"/>
              <a:ea typeface="Gotham Bold"/>
              <a:cs typeface="Gotham Bold"/>
              <a:sym typeface="Gotham Bold"/>
            </a:endParaRPr>
          </a:p>
        </p:txBody>
      </p:sp>
      <p:sp>
        <p:nvSpPr>
          <p:cNvPr id="4" name="Freeform 4"/>
          <p:cNvSpPr/>
          <p:nvPr/>
        </p:nvSpPr>
        <p:spPr>
          <a:xfrm>
            <a:off x="6259876" y="2460026"/>
            <a:ext cx="5768248" cy="6208818"/>
          </a:xfrm>
          <a:custGeom>
            <a:avLst/>
            <a:gdLst/>
            <a:ahLst/>
            <a:cxnLst/>
            <a:rect l="l" t="t" r="r" b="b"/>
            <a:pathLst>
              <a:path w="5768248" h="6208818">
                <a:moveTo>
                  <a:pt x="0" y="0"/>
                </a:moveTo>
                <a:lnTo>
                  <a:pt x="5768248" y="0"/>
                </a:lnTo>
                <a:lnTo>
                  <a:pt x="5768248" y="6208819"/>
                </a:lnTo>
                <a:lnTo>
                  <a:pt x="0" y="6208819"/>
                </a:lnTo>
                <a:lnTo>
                  <a:pt x="0" y="0"/>
                </a:lnTo>
                <a:close/>
              </a:path>
            </a:pathLst>
          </a:custGeom>
          <a:blipFill>
            <a:blip r:embed="rId4">
              <a:alphaModFix amt="30000"/>
              <a:extLst>
                <a:ext uri="{96DAC541-7B7A-43D3-8B79-37D633B846F1}">
                  <asvg:svgBlip xmlns:asvg="http://schemas.microsoft.com/office/drawing/2016/SVG/main" r:embed="rId5"/>
                </a:ext>
              </a:extLst>
            </a:blip>
            <a:stretch>
              <a:fillRect t="-36" b="-36"/>
            </a:stretch>
          </a:blipFill>
        </p:spPr>
      </p:sp>
      <p:sp>
        <p:nvSpPr>
          <p:cNvPr id="5" name="TextBox 5"/>
          <p:cNvSpPr txBox="1"/>
          <p:nvPr/>
        </p:nvSpPr>
        <p:spPr>
          <a:xfrm>
            <a:off x="5895148" y="4882515"/>
            <a:ext cx="6497703" cy="464820"/>
          </a:xfrm>
          <a:prstGeom prst="rect">
            <a:avLst/>
          </a:prstGeom>
        </p:spPr>
        <p:txBody>
          <a:bodyPr lIns="0" tIns="0" rIns="0" bIns="0" rtlCol="0" anchor="t">
            <a:spAutoFit/>
          </a:bodyPr>
          <a:lstStyle/>
          <a:p>
            <a:pPr algn="ctr">
              <a:lnSpc>
                <a:spcPts val="3780"/>
              </a:lnSpc>
            </a:pPr>
            <a:r>
              <a:rPr lang="tr-TR" sz="2700" b="1" dirty="0" err="1">
                <a:solidFill>
                  <a:srgbClr val="FFFFFF"/>
                </a:solidFill>
                <a:latin typeface="Gotham Bold"/>
                <a:ea typeface="Gotham Bold"/>
                <a:cs typeface="Gotham Bold"/>
                <a:sym typeface="Gotham Bold"/>
              </a:rPr>
              <a:t>Swarm</a:t>
            </a:r>
            <a:r>
              <a:rPr lang="tr-TR" sz="2700" b="1" dirty="0">
                <a:solidFill>
                  <a:srgbClr val="FFFFFF"/>
                </a:solidFill>
                <a:latin typeface="Gotham Bold"/>
                <a:ea typeface="Gotham Bold"/>
                <a:cs typeface="Gotham Bold"/>
                <a:sym typeface="Gotham Bold"/>
              </a:rPr>
              <a:t> </a:t>
            </a:r>
            <a:r>
              <a:rPr lang="tr-TR" sz="2700" b="1" dirty="0" err="1">
                <a:solidFill>
                  <a:srgbClr val="FFFFFF"/>
                </a:solidFill>
                <a:latin typeface="Gotham Bold"/>
                <a:ea typeface="Gotham Bold"/>
                <a:cs typeface="Gotham Bold"/>
                <a:sym typeface="Gotham Bold"/>
              </a:rPr>
              <a:t>Drone</a:t>
            </a:r>
            <a:r>
              <a:rPr lang="tr-TR" sz="2700" b="1" dirty="0">
                <a:solidFill>
                  <a:srgbClr val="FFFFFF"/>
                </a:solidFill>
                <a:latin typeface="Gotham Bold"/>
                <a:ea typeface="Gotham Bold"/>
                <a:cs typeface="Gotham Bold"/>
                <a:sym typeface="Gotham Bold"/>
              </a:rPr>
              <a:t> </a:t>
            </a:r>
            <a:r>
              <a:rPr lang="tr-TR" sz="2700" b="1" dirty="0" err="1">
                <a:solidFill>
                  <a:srgbClr val="FFFFFF"/>
                </a:solidFill>
                <a:latin typeface="Gotham Bold"/>
                <a:ea typeface="Gotham Bold"/>
                <a:cs typeface="Gotham Bold"/>
                <a:sym typeface="Gotham Bold"/>
              </a:rPr>
              <a:t>Technolgy</a:t>
            </a:r>
            <a:endParaRPr lang="en-US" sz="2700" b="1" dirty="0">
              <a:solidFill>
                <a:srgbClr val="FFFFFF"/>
              </a:solidFill>
              <a:latin typeface="Gotham Bold"/>
              <a:ea typeface="Gotham Bold"/>
              <a:cs typeface="Gotham Bold"/>
              <a:sym typeface="Gotham Bo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3C1E3CA0-0AD8-8E23-E6CC-AC03478D828A}"/>
              </a:ext>
            </a:extLst>
          </p:cNvPr>
          <p:cNvSpPr/>
          <p:nvPr/>
        </p:nvSpPr>
        <p:spPr>
          <a:xfrm>
            <a:off x="762000" y="2247900"/>
            <a:ext cx="5768248" cy="6208818"/>
          </a:xfrm>
          <a:custGeom>
            <a:avLst/>
            <a:gdLst/>
            <a:ahLst/>
            <a:cxnLst/>
            <a:rect l="l" t="t" r="r" b="b"/>
            <a:pathLst>
              <a:path w="5768248" h="6208818">
                <a:moveTo>
                  <a:pt x="0" y="0"/>
                </a:moveTo>
                <a:lnTo>
                  <a:pt x="5768248" y="0"/>
                </a:lnTo>
                <a:lnTo>
                  <a:pt x="5768248" y="6208819"/>
                </a:lnTo>
                <a:lnTo>
                  <a:pt x="0" y="6208819"/>
                </a:lnTo>
                <a:lnTo>
                  <a:pt x="0" y="0"/>
                </a:lnTo>
                <a:close/>
              </a:path>
            </a:pathLst>
          </a:custGeom>
          <a:blipFill>
            <a:blip r:embed="rId2">
              <a:alphaModFix amt="30000"/>
              <a:extLst>
                <a:ext uri="{96DAC541-7B7A-43D3-8B79-37D633B846F1}">
                  <asvg:svgBlip xmlns:asvg="http://schemas.microsoft.com/office/drawing/2016/SVG/main" r:embed="rId3"/>
                </a:ext>
              </a:extLst>
            </a:blip>
            <a:stretch>
              <a:fillRect t="-36" b="-36"/>
            </a:stretch>
          </a:blipFill>
        </p:spPr>
      </p:sp>
      <p:sp>
        <p:nvSpPr>
          <p:cNvPr id="3" name="TextBox 5">
            <a:extLst>
              <a:ext uri="{FF2B5EF4-FFF2-40B4-BE49-F238E27FC236}">
                <a16:creationId xmlns:a16="http://schemas.microsoft.com/office/drawing/2014/main" id="{44C38EE1-397C-27F3-F7EF-0C4CECF97AAE}"/>
              </a:ext>
            </a:extLst>
          </p:cNvPr>
          <p:cNvSpPr txBox="1"/>
          <p:nvPr/>
        </p:nvSpPr>
        <p:spPr>
          <a:xfrm>
            <a:off x="397272" y="4670389"/>
            <a:ext cx="6497703" cy="464820"/>
          </a:xfrm>
          <a:prstGeom prst="rect">
            <a:avLst/>
          </a:prstGeom>
        </p:spPr>
        <p:txBody>
          <a:bodyPr lIns="0" tIns="0" rIns="0" bIns="0" rtlCol="0" anchor="t">
            <a:spAutoFit/>
          </a:bodyPr>
          <a:lstStyle/>
          <a:p>
            <a:pPr algn="ctr">
              <a:lnSpc>
                <a:spcPts val="3780"/>
              </a:lnSpc>
            </a:pPr>
            <a:r>
              <a:rPr lang="tr-TR" sz="2700" b="1" dirty="0" err="1">
                <a:solidFill>
                  <a:srgbClr val="FFFFFF"/>
                </a:solidFill>
                <a:latin typeface="Gotham Bold"/>
                <a:ea typeface="Gotham Bold"/>
                <a:cs typeface="Gotham Bold"/>
                <a:sym typeface="Gotham Bold"/>
              </a:rPr>
              <a:t>Swarm</a:t>
            </a:r>
            <a:r>
              <a:rPr lang="tr-TR" sz="2700" b="1" dirty="0">
                <a:solidFill>
                  <a:srgbClr val="FFFFFF"/>
                </a:solidFill>
                <a:latin typeface="Gotham Bold"/>
                <a:ea typeface="Gotham Bold"/>
                <a:cs typeface="Gotham Bold"/>
                <a:sym typeface="Gotham Bold"/>
              </a:rPr>
              <a:t> </a:t>
            </a:r>
            <a:r>
              <a:rPr lang="tr-TR" sz="2700" b="1" dirty="0" err="1">
                <a:solidFill>
                  <a:srgbClr val="FFFFFF"/>
                </a:solidFill>
                <a:latin typeface="Gotham Bold"/>
                <a:ea typeface="Gotham Bold"/>
                <a:cs typeface="Gotham Bold"/>
                <a:sym typeface="Gotham Bold"/>
              </a:rPr>
              <a:t>Drone</a:t>
            </a:r>
            <a:r>
              <a:rPr lang="tr-TR" sz="2700" b="1" dirty="0">
                <a:solidFill>
                  <a:srgbClr val="FFFFFF"/>
                </a:solidFill>
                <a:latin typeface="Gotham Bold"/>
                <a:ea typeface="Gotham Bold"/>
                <a:cs typeface="Gotham Bold"/>
                <a:sym typeface="Gotham Bold"/>
              </a:rPr>
              <a:t> </a:t>
            </a:r>
            <a:r>
              <a:rPr lang="tr-TR" sz="2700" b="1" dirty="0" err="1">
                <a:solidFill>
                  <a:srgbClr val="FFFFFF"/>
                </a:solidFill>
                <a:latin typeface="Gotham Bold"/>
                <a:ea typeface="Gotham Bold"/>
                <a:cs typeface="Gotham Bold"/>
                <a:sym typeface="Gotham Bold"/>
              </a:rPr>
              <a:t>Technolgy</a:t>
            </a:r>
            <a:endParaRPr lang="en-US" sz="2700" b="1" dirty="0">
              <a:solidFill>
                <a:srgbClr val="FFFFFF"/>
              </a:solidFill>
              <a:latin typeface="Gotham Bold"/>
              <a:ea typeface="Gotham Bold"/>
              <a:cs typeface="Gotham Bold"/>
              <a:sym typeface="Gotham Bold"/>
            </a:endParaRPr>
          </a:p>
        </p:txBody>
      </p:sp>
      <p:sp>
        <p:nvSpPr>
          <p:cNvPr id="4" name="Freeform 10">
            <a:extLst>
              <a:ext uri="{FF2B5EF4-FFF2-40B4-BE49-F238E27FC236}">
                <a16:creationId xmlns:a16="http://schemas.microsoft.com/office/drawing/2014/main" id="{F49ACB31-548D-D11E-A613-2AD98B91FCAC}"/>
              </a:ext>
            </a:extLst>
          </p:cNvPr>
          <p:cNvSpPr/>
          <p:nvPr/>
        </p:nvSpPr>
        <p:spPr>
          <a:xfrm>
            <a:off x="7779795" y="2728100"/>
            <a:ext cx="99584" cy="99584"/>
          </a:xfrm>
          <a:custGeom>
            <a:avLst/>
            <a:gdLst/>
            <a:ahLst/>
            <a:cxnLst/>
            <a:rect l="l" t="t" r="r" b="b"/>
            <a:pathLst>
              <a:path w="99584" h="99584">
                <a:moveTo>
                  <a:pt x="0" y="0"/>
                </a:moveTo>
                <a:lnTo>
                  <a:pt x="99584" y="0"/>
                </a:lnTo>
                <a:lnTo>
                  <a:pt x="99584" y="99584"/>
                </a:lnTo>
                <a:lnTo>
                  <a:pt x="0" y="995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11">
            <a:extLst>
              <a:ext uri="{FF2B5EF4-FFF2-40B4-BE49-F238E27FC236}">
                <a16:creationId xmlns:a16="http://schemas.microsoft.com/office/drawing/2014/main" id="{30F2BB02-54E6-149F-D119-C297F5901EF1}"/>
              </a:ext>
            </a:extLst>
          </p:cNvPr>
          <p:cNvSpPr/>
          <p:nvPr/>
        </p:nvSpPr>
        <p:spPr>
          <a:xfrm>
            <a:off x="7784311" y="4498409"/>
            <a:ext cx="99584" cy="99584"/>
          </a:xfrm>
          <a:custGeom>
            <a:avLst/>
            <a:gdLst/>
            <a:ahLst/>
            <a:cxnLst/>
            <a:rect l="l" t="t" r="r" b="b"/>
            <a:pathLst>
              <a:path w="99584" h="99584">
                <a:moveTo>
                  <a:pt x="0" y="0"/>
                </a:moveTo>
                <a:lnTo>
                  <a:pt x="99584" y="0"/>
                </a:lnTo>
                <a:lnTo>
                  <a:pt x="99584" y="99583"/>
                </a:lnTo>
                <a:lnTo>
                  <a:pt x="0" y="99583"/>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sp>
      <p:sp>
        <p:nvSpPr>
          <p:cNvPr id="6" name="Freeform 12">
            <a:extLst>
              <a:ext uri="{FF2B5EF4-FFF2-40B4-BE49-F238E27FC236}">
                <a16:creationId xmlns:a16="http://schemas.microsoft.com/office/drawing/2014/main" id="{AC548F38-6E8F-89D6-E3C4-E2F7775DA519}"/>
              </a:ext>
            </a:extLst>
          </p:cNvPr>
          <p:cNvSpPr/>
          <p:nvPr/>
        </p:nvSpPr>
        <p:spPr>
          <a:xfrm>
            <a:off x="7779795" y="6169134"/>
            <a:ext cx="99584" cy="99584"/>
          </a:xfrm>
          <a:custGeom>
            <a:avLst/>
            <a:gdLst/>
            <a:ahLst/>
            <a:cxnLst/>
            <a:rect l="l" t="t" r="r" b="b"/>
            <a:pathLst>
              <a:path w="99584" h="99584">
                <a:moveTo>
                  <a:pt x="0" y="0"/>
                </a:moveTo>
                <a:lnTo>
                  <a:pt x="99584" y="0"/>
                </a:lnTo>
                <a:lnTo>
                  <a:pt x="99584" y="99584"/>
                </a:lnTo>
                <a:lnTo>
                  <a:pt x="0" y="99584"/>
                </a:lnTo>
                <a:lnTo>
                  <a:pt x="0" y="0"/>
                </a:lnTo>
                <a:close/>
              </a:path>
            </a:pathLst>
          </a:custGeom>
          <a:blipFill>
            <a:blip r:embed="rId4">
              <a:extLst>
                <a:ext uri="{96DAC541-7B7A-43D3-8B79-37D633B846F1}">
                  <asvg:svgBlip xmlns:asvg="http://schemas.microsoft.com/office/drawing/2016/SVG/main" r:embed="rId7"/>
                </a:ext>
              </a:extLst>
            </a:blip>
            <a:stretch>
              <a:fillRect/>
            </a:stretch>
          </a:blipFill>
        </p:spPr>
      </p:sp>
      <p:sp>
        <p:nvSpPr>
          <p:cNvPr id="7" name="TextBox 19">
            <a:extLst>
              <a:ext uri="{FF2B5EF4-FFF2-40B4-BE49-F238E27FC236}">
                <a16:creationId xmlns:a16="http://schemas.microsoft.com/office/drawing/2014/main" id="{CB1D0D5B-FB76-2AA5-5B45-453D043FBB12}"/>
              </a:ext>
            </a:extLst>
          </p:cNvPr>
          <p:cNvSpPr txBox="1"/>
          <p:nvPr/>
        </p:nvSpPr>
        <p:spPr>
          <a:xfrm>
            <a:off x="8100154" y="2599418"/>
            <a:ext cx="7315201" cy="4847481"/>
          </a:xfrm>
          <a:prstGeom prst="rect">
            <a:avLst/>
          </a:prstGeom>
        </p:spPr>
        <p:txBody>
          <a:bodyPr wrap="square" lIns="0" tIns="0" rIns="0" bIns="0" rtlCol="0" anchor="t">
            <a:spAutoFit/>
          </a:bodyPr>
          <a:lstStyle/>
          <a:p>
            <a:r>
              <a:rPr lang="en-US" sz="2250" dirty="0">
                <a:latin typeface="Gotham Heavy" panose="020B0604020202020204" charset="0"/>
                <a:cs typeface="Gotham Heavy" panose="020B0604020202020204" charset="0"/>
              </a:rPr>
              <a:t>Through its R&amp;D efforts in swarm drone technologies, BukaTech develops systems that enable simultaneous communication and coordinated operations among multiple unmanned aerial, ground, and marine vehicles.</a:t>
            </a:r>
            <a:endParaRPr lang="tr-TR" sz="2250" dirty="0">
              <a:latin typeface="Gotham Heavy" panose="020B0604020202020204" charset="0"/>
              <a:cs typeface="Gotham Heavy" panose="020B0604020202020204" charset="0"/>
            </a:endParaRPr>
          </a:p>
          <a:p>
            <a:endParaRPr lang="en-US" sz="2250" dirty="0">
              <a:latin typeface="Gotham Heavy" panose="020B0604020202020204" charset="0"/>
              <a:cs typeface="Gotham Heavy" panose="020B0604020202020204" charset="0"/>
            </a:endParaRPr>
          </a:p>
          <a:p>
            <a:r>
              <a:rPr lang="en-US" sz="2250" dirty="0">
                <a:latin typeface="Gotham Heavy" panose="020B0604020202020204" charset="0"/>
                <a:cs typeface="Gotham Heavy" panose="020B0604020202020204" charset="0"/>
              </a:rPr>
              <a:t>Thanks to the autonomous communication protocols developed, the vehicles can exchange data and perform dynamic task allocation among themselves without requiring a central control system.</a:t>
            </a:r>
            <a:endParaRPr lang="tr-TR" sz="2250" dirty="0">
              <a:latin typeface="Gotham Heavy" panose="020B0604020202020204" charset="0"/>
              <a:cs typeface="Gotham Heavy" panose="020B0604020202020204" charset="0"/>
            </a:endParaRPr>
          </a:p>
          <a:p>
            <a:endParaRPr lang="en-US" sz="2250" dirty="0">
              <a:latin typeface="Gotham Heavy" panose="020B0604020202020204" charset="0"/>
              <a:cs typeface="Gotham Heavy" panose="020B0604020202020204" charset="0"/>
            </a:endParaRPr>
          </a:p>
          <a:p>
            <a:r>
              <a:rPr lang="en-US" sz="2250" dirty="0">
                <a:latin typeface="Gotham Heavy" panose="020B0604020202020204" charset="0"/>
                <a:cs typeface="Gotham Heavy" panose="020B0604020202020204" charset="0"/>
              </a:rPr>
              <a:t>This technology aims to ensure high efficiency and uninterrupted communication in multi-agent operations such as search and rescue missions, environmental monitoring, and defense applications.</a:t>
            </a:r>
          </a:p>
        </p:txBody>
      </p:sp>
    </p:spTree>
    <p:extLst>
      <p:ext uri="{BB962C8B-B14F-4D97-AF65-F5344CB8AC3E}">
        <p14:creationId xmlns:p14="http://schemas.microsoft.com/office/powerpoint/2010/main" val="467225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9456" y="-1101852"/>
            <a:ext cx="18726912" cy="12490704"/>
            <a:chOff x="0" y="0"/>
            <a:chExt cx="24969216" cy="16654272"/>
          </a:xfrm>
        </p:grpSpPr>
        <p:sp>
          <p:nvSpPr>
            <p:cNvPr id="3" name="Freeform 3"/>
            <p:cNvSpPr/>
            <p:nvPr/>
          </p:nvSpPr>
          <p:spPr>
            <a:xfrm>
              <a:off x="0" y="0"/>
              <a:ext cx="24969215" cy="16654272"/>
            </a:xfrm>
            <a:custGeom>
              <a:avLst/>
              <a:gdLst/>
              <a:ahLst/>
              <a:cxnLst/>
              <a:rect l="l" t="t" r="r" b="b"/>
              <a:pathLst>
                <a:path w="24969215" h="16654272">
                  <a:moveTo>
                    <a:pt x="0" y="0"/>
                  </a:moveTo>
                  <a:lnTo>
                    <a:pt x="24969215" y="0"/>
                  </a:lnTo>
                  <a:lnTo>
                    <a:pt x="24969215" y="16654272"/>
                  </a:lnTo>
                  <a:lnTo>
                    <a:pt x="0" y="16654272"/>
                  </a:lnTo>
                  <a:lnTo>
                    <a:pt x="0" y="0"/>
                  </a:lnTo>
                  <a:close/>
                </a:path>
              </a:pathLst>
            </a:custGeom>
            <a:blipFill>
              <a:blip r:embed="rId2"/>
              <a:stretch>
                <a:fillRect t="-16" b="-16"/>
              </a:stretch>
            </a:blipFill>
          </p:spPr>
        </p:sp>
      </p:grpSp>
      <p:grpSp>
        <p:nvGrpSpPr>
          <p:cNvPr id="4" name="Group 4"/>
          <p:cNvGrpSpPr/>
          <p:nvPr/>
        </p:nvGrpSpPr>
        <p:grpSpPr>
          <a:xfrm>
            <a:off x="7371836" y="4500705"/>
            <a:ext cx="9346692" cy="2222178"/>
            <a:chOff x="0" y="0"/>
            <a:chExt cx="12462256" cy="2962904"/>
          </a:xfrm>
        </p:grpSpPr>
        <p:sp>
          <p:nvSpPr>
            <p:cNvPr id="5" name="Freeform 5"/>
            <p:cNvSpPr/>
            <p:nvPr/>
          </p:nvSpPr>
          <p:spPr>
            <a:xfrm>
              <a:off x="0" y="0"/>
              <a:ext cx="12462256" cy="2962904"/>
            </a:xfrm>
            <a:custGeom>
              <a:avLst/>
              <a:gdLst/>
              <a:ahLst/>
              <a:cxnLst/>
              <a:rect l="l" t="t" r="r" b="b"/>
              <a:pathLst>
                <a:path w="12462256" h="2962904">
                  <a:moveTo>
                    <a:pt x="12462256" y="2962904"/>
                  </a:moveTo>
                  <a:lnTo>
                    <a:pt x="0" y="2962904"/>
                  </a:lnTo>
                  <a:lnTo>
                    <a:pt x="0" y="0"/>
                  </a:lnTo>
                  <a:lnTo>
                    <a:pt x="12462256" y="0"/>
                  </a:lnTo>
                  <a:close/>
                </a:path>
              </a:pathLst>
            </a:custGeom>
            <a:solidFill>
              <a:srgbClr val="155056"/>
            </a:solidFill>
          </p:spPr>
        </p:sp>
      </p:grpSp>
      <p:sp>
        <p:nvSpPr>
          <p:cNvPr id="6" name="TextBox 6"/>
          <p:cNvSpPr txBox="1"/>
          <p:nvPr/>
        </p:nvSpPr>
        <p:spPr>
          <a:xfrm>
            <a:off x="7788392" y="4574962"/>
            <a:ext cx="8677570" cy="1946046"/>
          </a:xfrm>
          <a:prstGeom prst="rect">
            <a:avLst/>
          </a:prstGeom>
        </p:spPr>
        <p:txBody>
          <a:bodyPr lIns="0" tIns="0" rIns="0" bIns="0" rtlCol="0" anchor="t">
            <a:spAutoFit/>
          </a:bodyPr>
          <a:lstStyle/>
          <a:p>
            <a:pPr algn="ctr">
              <a:lnSpc>
                <a:spcPts val="7875"/>
              </a:lnSpc>
            </a:pPr>
            <a:r>
              <a:rPr lang="tr-TR" sz="5625" b="1" dirty="0" err="1">
                <a:solidFill>
                  <a:srgbClr val="FFFFFF"/>
                </a:solidFill>
                <a:latin typeface="Gotham Bold"/>
                <a:ea typeface="Gotham Bold"/>
                <a:cs typeface="Gotham Bold"/>
                <a:sym typeface="Gotham Bold"/>
              </a:rPr>
              <a:t>Growth</a:t>
            </a:r>
            <a:r>
              <a:rPr lang="tr-TR" sz="5625" b="1" dirty="0">
                <a:solidFill>
                  <a:srgbClr val="FFFFFF"/>
                </a:solidFill>
                <a:latin typeface="Gotham Bold"/>
                <a:ea typeface="Gotham Bold"/>
                <a:cs typeface="Gotham Bold"/>
                <a:sym typeface="Gotham Bold"/>
              </a:rPr>
              <a:t> </a:t>
            </a:r>
            <a:r>
              <a:rPr lang="tr-TR" sz="5625" b="1" dirty="0" err="1">
                <a:solidFill>
                  <a:srgbClr val="FFFFFF"/>
                </a:solidFill>
                <a:latin typeface="Gotham Bold"/>
                <a:ea typeface="Gotham Bold"/>
                <a:cs typeface="Gotham Bold"/>
                <a:sym typeface="Gotham Bold"/>
              </a:rPr>
              <a:t>Strategy</a:t>
            </a:r>
            <a:r>
              <a:rPr lang="tr-TR" sz="5625" b="1" dirty="0">
                <a:solidFill>
                  <a:srgbClr val="FFFFFF"/>
                </a:solidFill>
                <a:latin typeface="Gotham Bold"/>
                <a:ea typeface="Gotham Bold"/>
                <a:cs typeface="Gotham Bold"/>
                <a:sym typeface="Gotham Bold"/>
              </a:rPr>
              <a:t> </a:t>
            </a:r>
            <a:r>
              <a:rPr lang="tr-TR" sz="5625" b="1" dirty="0" err="1">
                <a:solidFill>
                  <a:srgbClr val="FFFFFF"/>
                </a:solidFill>
                <a:latin typeface="Gotham Bold"/>
                <a:ea typeface="Gotham Bold"/>
                <a:cs typeface="Gotham Bold"/>
                <a:sym typeface="Gotham Bold"/>
              </a:rPr>
              <a:t>and</a:t>
            </a:r>
            <a:r>
              <a:rPr lang="tr-TR" sz="5625" b="1" dirty="0">
                <a:solidFill>
                  <a:srgbClr val="FFFFFF"/>
                </a:solidFill>
                <a:latin typeface="Gotham Bold"/>
                <a:ea typeface="Gotham Bold"/>
                <a:cs typeface="Gotham Bold"/>
                <a:sym typeface="Gotham Bold"/>
              </a:rPr>
              <a:t> </a:t>
            </a:r>
            <a:r>
              <a:rPr lang="tr-TR" sz="5625" b="1" dirty="0" err="1">
                <a:solidFill>
                  <a:srgbClr val="FFFFFF"/>
                </a:solidFill>
                <a:latin typeface="Gotham Bold"/>
                <a:ea typeface="Gotham Bold"/>
                <a:cs typeface="Gotham Bold"/>
                <a:sym typeface="Gotham Bold"/>
              </a:rPr>
              <a:t>Roadmap</a:t>
            </a:r>
            <a:endParaRPr lang="en-US" sz="5625" b="1" dirty="0">
              <a:solidFill>
                <a:srgbClr val="FFFFFF"/>
              </a:solidFill>
              <a:latin typeface="Gotham Bold"/>
              <a:ea typeface="Gotham Bold"/>
              <a:cs typeface="Gotham Bold"/>
              <a:sym typeface="Gotham Bo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55056"/>
        </a:solidFill>
        <a:effectLst/>
      </p:bgPr>
    </p:bg>
    <p:spTree>
      <p:nvGrpSpPr>
        <p:cNvPr id="1" name=""/>
        <p:cNvGrpSpPr/>
        <p:nvPr/>
      </p:nvGrpSpPr>
      <p:grpSpPr>
        <a:xfrm>
          <a:off x="0" y="0"/>
          <a:ext cx="0" cy="0"/>
          <a:chOff x="0" y="0"/>
          <a:chExt cx="0" cy="0"/>
        </a:xfrm>
      </p:grpSpPr>
      <p:sp>
        <p:nvSpPr>
          <p:cNvPr id="2" name="TextBox 2"/>
          <p:cNvSpPr txBox="1"/>
          <p:nvPr/>
        </p:nvSpPr>
        <p:spPr>
          <a:xfrm>
            <a:off x="3756228" y="3543300"/>
            <a:ext cx="10775543" cy="4431983"/>
          </a:xfrm>
          <a:prstGeom prst="rect">
            <a:avLst/>
          </a:prstGeom>
        </p:spPr>
        <p:txBody>
          <a:bodyPr wrap="square" lIns="0" tIns="0" rIns="0" bIns="0" rtlCol="0" anchor="t">
            <a:spAutoFit/>
          </a:bodyPr>
          <a:lstStyle/>
          <a:p>
            <a:pPr algn="ctr"/>
            <a:r>
              <a:rPr lang="en-US" b="1" dirty="0">
                <a:solidFill>
                  <a:schemeClr val="bg1"/>
                </a:solidFill>
                <a:latin typeface="Gotham Heavy" panose="020B0604020202020204" charset="0"/>
                <a:cs typeface="Gotham Heavy" panose="020B0604020202020204" charset="0"/>
              </a:rPr>
              <a:t>Short Term (0–1 Year)</a:t>
            </a:r>
          </a:p>
          <a:p>
            <a:pPr marL="285750" indent="-285750">
              <a:buFont typeface="Arial" panose="020B0604020202020204" pitchFamily="34" charset="0"/>
              <a:buChar char="•"/>
            </a:pPr>
            <a:r>
              <a:rPr lang="en-US" b="1" dirty="0">
                <a:solidFill>
                  <a:schemeClr val="bg1"/>
                </a:solidFill>
                <a:latin typeface="Gotham Heavy" panose="020B0604020202020204" charset="0"/>
                <a:cs typeface="Gotham Heavy" panose="020B0604020202020204" charset="0"/>
              </a:rPr>
              <a:t>Commercialization of liquid-cleaning robots to institutions responsible for marine disaster management</a:t>
            </a:r>
          </a:p>
          <a:p>
            <a:pPr marL="285750" indent="-285750">
              <a:buFont typeface="Arial" panose="020B0604020202020204" pitchFamily="34" charset="0"/>
              <a:buChar char="•"/>
            </a:pPr>
            <a:r>
              <a:rPr lang="en-US" b="1" dirty="0">
                <a:solidFill>
                  <a:schemeClr val="bg1"/>
                </a:solidFill>
                <a:latin typeface="Gotham Heavy" panose="020B0604020202020204" charset="0"/>
                <a:cs typeface="Gotham Heavy" panose="020B0604020202020204" charset="0"/>
              </a:rPr>
              <a:t>Active deployment of sea surface cleaning robots in municipalities and ministries</a:t>
            </a:r>
          </a:p>
          <a:p>
            <a:pPr marL="285750" indent="-285750">
              <a:buFont typeface="Arial" panose="020B0604020202020204" pitchFamily="34" charset="0"/>
              <a:buChar char="•"/>
            </a:pPr>
            <a:r>
              <a:rPr lang="en-US" b="1" dirty="0">
                <a:solidFill>
                  <a:schemeClr val="bg1"/>
                </a:solidFill>
                <a:latin typeface="Gotham Heavy" panose="020B0604020202020204" charset="0"/>
                <a:cs typeface="Gotham Heavy" panose="020B0604020202020204" charset="0"/>
              </a:rPr>
              <a:t>Initiation of PoC (Proof of Concept) processes for the beach cleaning robot</a:t>
            </a:r>
            <a:endParaRPr lang="tr-TR" b="1" dirty="0">
              <a:solidFill>
                <a:schemeClr val="bg1"/>
              </a:solidFill>
              <a:latin typeface="Gotham Heavy" panose="020B0604020202020204" charset="0"/>
              <a:cs typeface="Gotham Heavy" panose="020B0604020202020204" charset="0"/>
            </a:endParaRPr>
          </a:p>
          <a:p>
            <a:endParaRPr lang="en-US" b="1" dirty="0">
              <a:solidFill>
                <a:schemeClr val="bg1"/>
              </a:solidFill>
              <a:latin typeface="Gotham Heavy" panose="020B0604020202020204" charset="0"/>
              <a:cs typeface="Gotham Heavy" panose="020B0604020202020204" charset="0"/>
            </a:endParaRPr>
          </a:p>
          <a:p>
            <a:pPr algn="ctr"/>
            <a:r>
              <a:rPr lang="en-US" b="1" dirty="0">
                <a:solidFill>
                  <a:schemeClr val="bg1"/>
                </a:solidFill>
                <a:latin typeface="Gotham Heavy" panose="020B0604020202020204" charset="0"/>
                <a:cs typeface="Gotham Heavy" panose="020B0604020202020204" charset="0"/>
              </a:rPr>
              <a:t>Medium Term (1–3 Years)</a:t>
            </a:r>
          </a:p>
          <a:p>
            <a:pPr marL="285750" indent="-285750">
              <a:buFont typeface="Arial" panose="020B0604020202020204" pitchFamily="34" charset="0"/>
              <a:buChar char="•"/>
            </a:pPr>
            <a:r>
              <a:rPr lang="en-US" b="1" dirty="0">
                <a:solidFill>
                  <a:schemeClr val="bg1"/>
                </a:solidFill>
                <a:latin typeface="Gotham Heavy" panose="020B0604020202020204" charset="0"/>
                <a:cs typeface="Gotham Heavy" panose="020B0604020202020204" charset="0"/>
              </a:rPr>
              <a:t>Expansion into the European market through EU-funded projects</a:t>
            </a:r>
          </a:p>
          <a:p>
            <a:pPr marL="285750" indent="-285750">
              <a:buFont typeface="Arial" panose="020B0604020202020204" pitchFamily="34" charset="0"/>
              <a:buChar char="•"/>
            </a:pPr>
            <a:r>
              <a:rPr lang="en-US" b="1" dirty="0">
                <a:solidFill>
                  <a:schemeClr val="bg1"/>
                </a:solidFill>
                <a:latin typeface="Gotham Heavy" panose="020B0604020202020204" charset="0"/>
                <a:cs typeface="Gotham Heavy" panose="020B0604020202020204" charset="0"/>
              </a:rPr>
              <a:t>Deployment of active and variant models of the robots across EU and Central Asian countries via established networks</a:t>
            </a:r>
          </a:p>
          <a:p>
            <a:pPr marL="285750" indent="-285750">
              <a:buFont typeface="Arial" panose="020B0604020202020204" pitchFamily="34" charset="0"/>
              <a:buChar char="•"/>
            </a:pPr>
            <a:r>
              <a:rPr lang="en-US" b="1" dirty="0">
                <a:solidFill>
                  <a:schemeClr val="bg1"/>
                </a:solidFill>
                <a:latin typeface="Gotham Heavy" panose="020B0604020202020204" charset="0"/>
                <a:cs typeface="Gotham Heavy" panose="020B0604020202020204" charset="0"/>
              </a:rPr>
              <a:t>Initiation of PoC processes for the project developed in collaboration with Model Aerospace under the Presidency of Defense Industries (SSB)</a:t>
            </a:r>
            <a:endParaRPr lang="tr-TR" b="1" dirty="0">
              <a:solidFill>
                <a:schemeClr val="bg1"/>
              </a:solidFill>
              <a:latin typeface="Gotham Heavy" panose="020B0604020202020204" charset="0"/>
              <a:cs typeface="Gotham Heavy" panose="020B0604020202020204" charset="0"/>
            </a:endParaRPr>
          </a:p>
          <a:p>
            <a:endParaRPr lang="en-US" b="1" dirty="0">
              <a:solidFill>
                <a:schemeClr val="bg1"/>
              </a:solidFill>
              <a:latin typeface="Gotham Heavy" panose="020B0604020202020204" charset="0"/>
              <a:cs typeface="Gotham Heavy" panose="020B0604020202020204" charset="0"/>
            </a:endParaRPr>
          </a:p>
          <a:p>
            <a:pPr algn="ctr"/>
            <a:r>
              <a:rPr lang="en-US" b="1" dirty="0">
                <a:solidFill>
                  <a:schemeClr val="bg1"/>
                </a:solidFill>
                <a:latin typeface="Gotham Heavy" panose="020B0604020202020204" charset="0"/>
                <a:cs typeface="Gotham Heavy" panose="020B0604020202020204" charset="0"/>
              </a:rPr>
              <a:t>Long Term (3–5 Years)</a:t>
            </a:r>
          </a:p>
          <a:p>
            <a:pPr marL="285750" indent="-285750">
              <a:buFont typeface="Arial" panose="020B0604020202020204" pitchFamily="34" charset="0"/>
              <a:buChar char="•"/>
            </a:pPr>
            <a:r>
              <a:rPr lang="en-US" b="1" dirty="0">
                <a:solidFill>
                  <a:schemeClr val="bg1"/>
                </a:solidFill>
                <a:latin typeface="Gotham Heavy" panose="020B0604020202020204" charset="0"/>
                <a:cs typeface="Gotham Heavy" panose="020B0604020202020204" charset="0"/>
              </a:rPr>
              <a:t>Increase export volume of robots in the defense, environmental, disaster, and logistics sectors</a:t>
            </a:r>
          </a:p>
          <a:p>
            <a:pPr marL="285750" indent="-285750">
              <a:buFont typeface="Arial" panose="020B0604020202020204" pitchFamily="34" charset="0"/>
              <a:buChar char="•"/>
            </a:pPr>
            <a:r>
              <a:rPr lang="en-US" b="1" dirty="0">
                <a:solidFill>
                  <a:schemeClr val="bg1"/>
                </a:solidFill>
                <a:latin typeface="Gotham Heavy" panose="020B0604020202020204" charset="0"/>
                <a:cs typeface="Gotham Heavy" panose="020B0604020202020204" charset="0"/>
              </a:rPr>
              <a:t>Ensure global market impact of swarm drone technology in both environmental cleaning and defense applications</a:t>
            </a:r>
          </a:p>
        </p:txBody>
      </p:sp>
      <p:sp>
        <p:nvSpPr>
          <p:cNvPr id="3" name="TextBox 3"/>
          <p:cNvSpPr txBox="1"/>
          <p:nvPr/>
        </p:nvSpPr>
        <p:spPr>
          <a:xfrm>
            <a:off x="4805215" y="1091755"/>
            <a:ext cx="8677570" cy="1962150"/>
          </a:xfrm>
          <a:prstGeom prst="rect">
            <a:avLst/>
          </a:prstGeom>
        </p:spPr>
        <p:txBody>
          <a:bodyPr lIns="0" tIns="0" rIns="0" bIns="0" rtlCol="0" anchor="t">
            <a:spAutoFit/>
          </a:bodyPr>
          <a:lstStyle/>
          <a:p>
            <a:pPr algn="ctr">
              <a:lnSpc>
                <a:spcPts val="7875"/>
              </a:lnSpc>
            </a:pPr>
            <a:r>
              <a:rPr lang="tr-TR" sz="5625" b="1" dirty="0" err="1">
                <a:solidFill>
                  <a:srgbClr val="FFFFFF"/>
                </a:solidFill>
                <a:latin typeface="Gotham Bold"/>
                <a:ea typeface="Gotham Bold"/>
                <a:cs typeface="Gotham Bold"/>
                <a:sym typeface="Gotham Bold"/>
              </a:rPr>
              <a:t>Growth</a:t>
            </a:r>
            <a:r>
              <a:rPr lang="tr-TR" sz="5625" b="1" dirty="0">
                <a:solidFill>
                  <a:srgbClr val="FFFFFF"/>
                </a:solidFill>
                <a:latin typeface="Gotham Bold"/>
                <a:ea typeface="Gotham Bold"/>
                <a:cs typeface="Gotham Bold"/>
                <a:sym typeface="Gotham Bold"/>
              </a:rPr>
              <a:t> </a:t>
            </a:r>
            <a:r>
              <a:rPr lang="tr-TR" sz="5625" b="1" dirty="0" err="1">
                <a:solidFill>
                  <a:srgbClr val="FFFFFF"/>
                </a:solidFill>
                <a:latin typeface="Gotham Bold"/>
                <a:ea typeface="Gotham Bold"/>
                <a:cs typeface="Gotham Bold"/>
                <a:sym typeface="Gotham Bold"/>
              </a:rPr>
              <a:t>Strategy</a:t>
            </a:r>
            <a:r>
              <a:rPr lang="tr-TR" sz="5625" b="1" dirty="0">
                <a:solidFill>
                  <a:srgbClr val="FFFFFF"/>
                </a:solidFill>
                <a:latin typeface="Gotham Bold"/>
                <a:ea typeface="Gotham Bold"/>
                <a:cs typeface="Gotham Bold"/>
                <a:sym typeface="Gotham Bold"/>
              </a:rPr>
              <a:t> </a:t>
            </a:r>
            <a:r>
              <a:rPr lang="tr-TR" sz="5625" b="1" dirty="0" err="1">
                <a:solidFill>
                  <a:srgbClr val="FFFFFF"/>
                </a:solidFill>
                <a:latin typeface="Gotham Bold"/>
                <a:ea typeface="Gotham Bold"/>
                <a:cs typeface="Gotham Bold"/>
                <a:sym typeface="Gotham Bold"/>
              </a:rPr>
              <a:t>and</a:t>
            </a:r>
            <a:r>
              <a:rPr lang="tr-TR" sz="5625" b="1" dirty="0">
                <a:solidFill>
                  <a:srgbClr val="FFFFFF"/>
                </a:solidFill>
                <a:latin typeface="Gotham Bold"/>
                <a:ea typeface="Gotham Bold"/>
                <a:cs typeface="Gotham Bold"/>
                <a:sym typeface="Gotham Bold"/>
              </a:rPr>
              <a:t> </a:t>
            </a:r>
            <a:r>
              <a:rPr lang="tr-TR" sz="5625" b="1" dirty="0" err="1">
                <a:solidFill>
                  <a:srgbClr val="FFFFFF"/>
                </a:solidFill>
                <a:latin typeface="Gotham Bold"/>
                <a:ea typeface="Gotham Bold"/>
                <a:cs typeface="Gotham Bold"/>
                <a:sym typeface="Gotham Bold"/>
              </a:rPr>
              <a:t>Roadmap</a:t>
            </a:r>
            <a:endParaRPr lang="en-US" sz="5625" b="1" dirty="0">
              <a:solidFill>
                <a:srgbClr val="FFFFFF"/>
              </a:solidFill>
              <a:latin typeface="Gotham Bold"/>
              <a:ea typeface="Gotham Bold"/>
              <a:cs typeface="Gotham Bold"/>
              <a:sym typeface="Gotham Bo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55056"/>
        </a:solidFill>
        <a:effectLst/>
      </p:bgPr>
    </p:bg>
    <p:spTree>
      <p:nvGrpSpPr>
        <p:cNvPr id="1" name=""/>
        <p:cNvGrpSpPr/>
        <p:nvPr/>
      </p:nvGrpSpPr>
      <p:grpSpPr>
        <a:xfrm>
          <a:off x="0" y="0"/>
          <a:ext cx="0" cy="0"/>
          <a:chOff x="0" y="0"/>
          <a:chExt cx="0" cy="0"/>
        </a:xfrm>
      </p:grpSpPr>
      <p:sp>
        <p:nvSpPr>
          <p:cNvPr id="2" name="Freeform 2"/>
          <p:cNvSpPr/>
          <p:nvPr/>
        </p:nvSpPr>
        <p:spPr>
          <a:xfrm>
            <a:off x="2393928" y="3305651"/>
            <a:ext cx="5830424" cy="3675697"/>
          </a:xfrm>
          <a:custGeom>
            <a:avLst/>
            <a:gdLst/>
            <a:ahLst/>
            <a:cxnLst/>
            <a:rect l="l" t="t" r="r" b="b"/>
            <a:pathLst>
              <a:path w="5830424" h="3675697">
                <a:moveTo>
                  <a:pt x="0" y="0"/>
                </a:moveTo>
                <a:lnTo>
                  <a:pt x="5830424" y="0"/>
                </a:lnTo>
                <a:lnTo>
                  <a:pt x="5830424" y="3675697"/>
                </a:lnTo>
                <a:lnTo>
                  <a:pt x="0" y="3675697"/>
                </a:lnTo>
                <a:lnTo>
                  <a:pt x="0" y="0"/>
                </a:lnTo>
                <a:close/>
              </a:path>
            </a:pathLst>
          </a:custGeom>
          <a:blipFill>
            <a:blip r:embed="rId2">
              <a:extLst>
                <a:ext uri="{96DAC541-7B7A-43D3-8B79-37D633B846F1}">
                  <asvg:svgBlip xmlns:asvg="http://schemas.microsoft.com/office/drawing/2016/SVG/main" r:embed="rId3"/>
                </a:ext>
              </a:extLst>
            </a:blip>
            <a:stretch>
              <a:fillRect l="-59" r="-59"/>
            </a:stretch>
          </a:blipFill>
        </p:spPr>
      </p:sp>
      <p:sp>
        <p:nvSpPr>
          <p:cNvPr id="3" name="Freeform 3"/>
          <p:cNvSpPr/>
          <p:nvPr/>
        </p:nvSpPr>
        <p:spPr>
          <a:xfrm>
            <a:off x="10550004" y="3305651"/>
            <a:ext cx="5830424" cy="3675698"/>
          </a:xfrm>
          <a:custGeom>
            <a:avLst/>
            <a:gdLst/>
            <a:ahLst/>
            <a:cxnLst/>
            <a:rect l="l" t="t" r="r" b="b"/>
            <a:pathLst>
              <a:path w="5830424" h="3675698">
                <a:moveTo>
                  <a:pt x="0" y="0"/>
                </a:moveTo>
                <a:lnTo>
                  <a:pt x="5830424" y="0"/>
                </a:lnTo>
                <a:lnTo>
                  <a:pt x="5830424" y="3675698"/>
                </a:lnTo>
                <a:lnTo>
                  <a:pt x="0" y="3675698"/>
                </a:lnTo>
                <a:lnTo>
                  <a:pt x="0" y="0"/>
                </a:lnTo>
                <a:close/>
              </a:path>
            </a:pathLst>
          </a:custGeom>
          <a:blipFill>
            <a:blip r:embed="rId2">
              <a:extLst>
                <a:ext uri="{96DAC541-7B7A-43D3-8B79-37D633B846F1}">
                  <asvg:svgBlip xmlns:asvg="http://schemas.microsoft.com/office/drawing/2016/SVG/main" r:embed="rId4"/>
                </a:ext>
              </a:extLst>
            </a:blip>
            <a:stretch>
              <a:fillRect l="-59" r="-59"/>
            </a:stretch>
          </a:blipFill>
        </p:spPr>
      </p:sp>
      <p:sp>
        <p:nvSpPr>
          <p:cNvPr id="4" name="TextBox 4"/>
          <p:cNvSpPr txBox="1"/>
          <p:nvPr/>
        </p:nvSpPr>
        <p:spPr>
          <a:xfrm>
            <a:off x="2393928" y="1587808"/>
            <a:ext cx="3233071" cy="932948"/>
          </a:xfrm>
          <a:prstGeom prst="rect">
            <a:avLst/>
          </a:prstGeom>
        </p:spPr>
        <p:txBody>
          <a:bodyPr lIns="0" tIns="0" rIns="0" bIns="0" rtlCol="0" anchor="t">
            <a:spAutoFit/>
          </a:bodyPr>
          <a:lstStyle/>
          <a:p>
            <a:pPr algn="l">
              <a:lnSpc>
                <a:spcPts val="7875"/>
              </a:lnSpc>
            </a:pPr>
            <a:r>
              <a:rPr lang="tr-TR" sz="5625" b="1" dirty="0" err="1">
                <a:solidFill>
                  <a:srgbClr val="FFFFFF"/>
                </a:solidFill>
                <a:latin typeface="Gotham Bold"/>
                <a:ea typeface="Gotham Bold"/>
                <a:cs typeface="Gotham Bold"/>
                <a:sym typeface="Gotham Bold"/>
              </a:rPr>
              <a:t>Contact</a:t>
            </a:r>
            <a:endParaRPr lang="en-US" sz="5625" b="1" dirty="0">
              <a:solidFill>
                <a:srgbClr val="FFFFFF"/>
              </a:solidFill>
              <a:latin typeface="Gotham Bold"/>
              <a:ea typeface="Gotham Bold"/>
              <a:cs typeface="Gotham Bold"/>
              <a:sym typeface="Gotham Bold"/>
            </a:endParaRPr>
          </a:p>
        </p:txBody>
      </p:sp>
      <p:sp>
        <p:nvSpPr>
          <p:cNvPr id="5" name="TextBox 5"/>
          <p:cNvSpPr txBox="1"/>
          <p:nvPr/>
        </p:nvSpPr>
        <p:spPr>
          <a:xfrm>
            <a:off x="11018863" y="5464492"/>
            <a:ext cx="3279591" cy="346249"/>
          </a:xfrm>
          <a:prstGeom prst="rect">
            <a:avLst/>
          </a:prstGeom>
        </p:spPr>
        <p:txBody>
          <a:bodyPr lIns="0" tIns="0" rIns="0" bIns="0" rtlCol="0" anchor="t">
            <a:spAutoFit/>
          </a:bodyPr>
          <a:lstStyle/>
          <a:p>
            <a:pPr algn="l">
              <a:lnSpc>
                <a:spcPts val="2700"/>
              </a:lnSpc>
            </a:pPr>
            <a:r>
              <a:rPr lang="en-US" sz="2250" dirty="0">
                <a:solidFill>
                  <a:srgbClr val="FFFFFF"/>
                </a:solidFill>
                <a:latin typeface="Gotham"/>
                <a:ea typeface="Gotham"/>
                <a:cs typeface="Gotham"/>
                <a:sym typeface="Gotham"/>
              </a:rPr>
              <a:t>M: bilgi@bukatech.net</a:t>
            </a:r>
            <a:endParaRPr lang="en-US" sz="2250" b="1" dirty="0">
              <a:solidFill>
                <a:srgbClr val="FFFFFF"/>
              </a:solidFill>
              <a:latin typeface="Gotham Bold"/>
              <a:ea typeface="Gotham Bold"/>
              <a:cs typeface="Gotham Bold"/>
              <a:sym typeface="Gotham Bold"/>
            </a:endParaRPr>
          </a:p>
        </p:txBody>
      </p:sp>
      <p:sp>
        <p:nvSpPr>
          <p:cNvPr id="6" name="TextBox 6"/>
          <p:cNvSpPr txBox="1"/>
          <p:nvPr/>
        </p:nvSpPr>
        <p:spPr>
          <a:xfrm>
            <a:off x="2883933" y="4781550"/>
            <a:ext cx="3659346" cy="346249"/>
          </a:xfrm>
          <a:prstGeom prst="rect">
            <a:avLst/>
          </a:prstGeom>
        </p:spPr>
        <p:txBody>
          <a:bodyPr lIns="0" tIns="0" rIns="0" bIns="0" rtlCol="0" anchor="t">
            <a:spAutoFit/>
          </a:bodyPr>
          <a:lstStyle/>
          <a:p>
            <a:pPr algn="l">
              <a:lnSpc>
                <a:spcPts val="2700"/>
              </a:lnSpc>
            </a:pPr>
            <a:r>
              <a:rPr lang="tr-TR" sz="2250" b="1" dirty="0">
                <a:solidFill>
                  <a:srgbClr val="FFFFFF"/>
                </a:solidFill>
                <a:latin typeface="Gotham Bold"/>
                <a:ea typeface="Gotham Bold"/>
                <a:cs typeface="Gotham Bold"/>
                <a:sym typeface="Gotham Bold"/>
              </a:rPr>
              <a:t>General Manager</a:t>
            </a:r>
            <a:endParaRPr lang="en-US" sz="2250" b="1" dirty="0">
              <a:solidFill>
                <a:srgbClr val="FFFFFF"/>
              </a:solidFill>
              <a:latin typeface="Gotham Bold"/>
              <a:ea typeface="Gotham Bold"/>
              <a:cs typeface="Gotham Bold"/>
              <a:sym typeface="Gotham Bold"/>
            </a:endParaRPr>
          </a:p>
        </p:txBody>
      </p:sp>
      <p:sp>
        <p:nvSpPr>
          <p:cNvPr id="7" name="TextBox 7"/>
          <p:cNvSpPr txBox="1"/>
          <p:nvPr/>
        </p:nvSpPr>
        <p:spPr>
          <a:xfrm>
            <a:off x="2883933" y="5294471"/>
            <a:ext cx="3482426" cy="346249"/>
          </a:xfrm>
          <a:prstGeom prst="rect">
            <a:avLst/>
          </a:prstGeom>
        </p:spPr>
        <p:txBody>
          <a:bodyPr lIns="0" tIns="0" rIns="0" bIns="0" rtlCol="0" anchor="t">
            <a:spAutoFit/>
          </a:bodyPr>
          <a:lstStyle/>
          <a:p>
            <a:pPr algn="l">
              <a:lnSpc>
                <a:spcPts val="2700"/>
              </a:lnSpc>
            </a:pPr>
            <a:r>
              <a:rPr lang="en-US" sz="2250" dirty="0">
                <a:solidFill>
                  <a:srgbClr val="FFFFFF"/>
                </a:solidFill>
                <a:latin typeface="Gotham"/>
                <a:ea typeface="Gotham"/>
                <a:cs typeface="Gotham"/>
                <a:sym typeface="Gotham"/>
              </a:rPr>
              <a:t>M: faruk@bukatech.net</a:t>
            </a:r>
          </a:p>
        </p:txBody>
      </p:sp>
      <p:sp>
        <p:nvSpPr>
          <p:cNvPr id="8" name="TextBox 8"/>
          <p:cNvSpPr txBox="1"/>
          <p:nvPr/>
        </p:nvSpPr>
        <p:spPr>
          <a:xfrm>
            <a:off x="8189433" y="7497926"/>
            <a:ext cx="2360571" cy="438150"/>
          </a:xfrm>
          <a:prstGeom prst="rect">
            <a:avLst/>
          </a:prstGeom>
        </p:spPr>
        <p:txBody>
          <a:bodyPr lIns="0" tIns="0" rIns="0" bIns="0" rtlCol="0" anchor="t">
            <a:spAutoFit/>
          </a:bodyPr>
          <a:lstStyle/>
          <a:p>
            <a:pPr algn="l">
              <a:lnSpc>
                <a:spcPts val="3149"/>
              </a:lnSpc>
            </a:pPr>
            <a:r>
              <a:rPr lang="en-US" sz="2250" b="1">
                <a:solidFill>
                  <a:srgbClr val="FFFFFF"/>
                </a:solidFill>
                <a:latin typeface="Gotham Bold"/>
                <a:ea typeface="Gotham Bold"/>
                <a:cs typeface="Gotham Bold"/>
                <a:sym typeface="Gotham Bold"/>
              </a:rPr>
              <a:t>BUKATECH.NET</a:t>
            </a:r>
          </a:p>
        </p:txBody>
      </p:sp>
      <p:sp>
        <p:nvSpPr>
          <p:cNvPr id="9" name="TextBox 9"/>
          <p:cNvSpPr txBox="1"/>
          <p:nvPr/>
        </p:nvSpPr>
        <p:spPr>
          <a:xfrm>
            <a:off x="2883933" y="4019550"/>
            <a:ext cx="2743066" cy="415033"/>
          </a:xfrm>
          <a:prstGeom prst="rect">
            <a:avLst/>
          </a:prstGeom>
        </p:spPr>
        <p:txBody>
          <a:bodyPr lIns="0" tIns="0" rIns="0" bIns="0" rtlCol="0" anchor="t">
            <a:spAutoFit/>
          </a:bodyPr>
          <a:lstStyle/>
          <a:p>
            <a:pPr algn="l">
              <a:lnSpc>
                <a:spcPts val="3149"/>
              </a:lnSpc>
            </a:pPr>
            <a:r>
              <a:rPr lang="en-US" sz="2250" b="1">
                <a:solidFill>
                  <a:srgbClr val="FFFFFF"/>
                </a:solidFill>
                <a:latin typeface="Gotham Bold"/>
                <a:ea typeface="Gotham Bold"/>
                <a:cs typeface="Gotham Bold"/>
                <a:sym typeface="Gotham Bold"/>
              </a:rPr>
              <a:t>M. Faruk ÖZBEK</a:t>
            </a:r>
          </a:p>
        </p:txBody>
      </p:sp>
      <p:sp>
        <p:nvSpPr>
          <p:cNvPr id="10" name="TextBox 10"/>
          <p:cNvSpPr txBox="1"/>
          <p:nvPr/>
        </p:nvSpPr>
        <p:spPr>
          <a:xfrm>
            <a:off x="11018863" y="3581400"/>
            <a:ext cx="1876158" cy="876300"/>
          </a:xfrm>
          <a:prstGeom prst="rect">
            <a:avLst/>
          </a:prstGeom>
        </p:spPr>
        <p:txBody>
          <a:bodyPr lIns="0" tIns="0" rIns="0" bIns="0" rtlCol="0" anchor="t">
            <a:spAutoFit/>
          </a:bodyPr>
          <a:lstStyle/>
          <a:p>
            <a:pPr algn="l">
              <a:lnSpc>
                <a:spcPts val="5400"/>
              </a:lnSpc>
            </a:pPr>
            <a:r>
              <a:rPr lang="en-US" sz="2250" b="1">
                <a:solidFill>
                  <a:srgbClr val="FFFFFF"/>
                </a:solidFill>
                <a:latin typeface="Gotham Bold"/>
                <a:ea typeface="Gotham Bold"/>
                <a:cs typeface="Gotham Bold"/>
                <a:sym typeface="Gotham Bold"/>
              </a:rPr>
              <a:t>Tayyip ATEŞ</a:t>
            </a:r>
          </a:p>
        </p:txBody>
      </p:sp>
      <p:sp>
        <p:nvSpPr>
          <p:cNvPr id="11" name="TextBox 11"/>
          <p:cNvSpPr txBox="1"/>
          <p:nvPr/>
        </p:nvSpPr>
        <p:spPr>
          <a:xfrm>
            <a:off x="11018863" y="4539176"/>
            <a:ext cx="4068737" cy="588623"/>
          </a:xfrm>
          <a:prstGeom prst="rect">
            <a:avLst/>
          </a:prstGeom>
        </p:spPr>
        <p:txBody>
          <a:bodyPr wrap="square" lIns="0" tIns="0" rIns="0" bIns="0" rtlCol="0" anchor="t">
            <a:spAutoFit/>
          </a:bodyPr>
          <a:lstStyle/>
          <a:p>
            <a:pPr algn="l">
              <a:lnSpc>
                <a:spcPts val="5400"/>
              </a:lnSpc>
            </a:pPr>
            <a:r>
              <a:rPr lang="tr-TR" sz="2250" b="1" dirty="0" err="1">
                <a:solidFill>
                  <a:srgbClr val="FFFFFF"/>
                </a:solidFill>
                <a:latin typeface="Gotham Bold"/>
                <a:ea typeface="Gotham Bold"/>
                <a:cs typeface="Gotham Bold"/>
                <a:sym typeface="Gotham Bold"/>
              </a:rPr>
              <a:t>Deputy</a:t>
            </a:r>
            <a:r>
              <a:rPr lang="tr-TR" sz="2250" b="1" dirty="0">
                <a:solidFill>
                  <a:srgbClr val="FFFFFF"/>
                </a:solidFill>
                <a:latin typeface="Gotham Bold"/>
                <a:ea typeface="Gotham Bold"/>
                <a:cs typeface="Gotham Bold"/>
                <a:sym typeface="Gotham Bold"/>
              </a:rPr>
              <a:t> General Manager</a:t>
            </a:r>
            <a:endParaRPr lang="en-US" sz="2250" b="1" dirty="0">
              <a:solidFill>
                <a:srgbClr val="FFFFFF"/>
              </a:solidFill>
              <a:latin typeface="Gotham Bold"/>
              <a:ea typeface="Gotham Bold"/>
              <a:cs typeface="Gotham Bold"/>
              <a:sym typeface="Gotham Bo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55056"/>
        </a:solidFill>
        <a:effectLst/>
      </p:bgPr>
    </p:bg>
    <p:spTree>
      <p:nvGrpSpPr>
        <p:cNvPr id="1" name=""/>
        <p:cNvGrpSpPr/>
        <p:nvPr/>
      </p:nvGrpSpPr>
      <p:grpSpPr>
        <a:xfrm>
          <a:off x="0" y="0"/>
          <a:ext cx="0" cy="0"/>
          <a:chOff x="0" y="0"/>
          <a:chExt cx="0" cy="0"/>
        </a:xfrm>
      </p:grpSpPr>
      <p:sp>
        <p:nvSpPr>
          <p:cNvPr id="2" name="Freeform 2"/>
          <p:cNvSpPr/>
          <p:nvPr/>
        </p:nvSpPr>
        <p:spPr>
          <a:xfrm>
            <a:off x="3174092" y="2967685"/>
            <a:ext cx="4418362" cy="4348162"/>
          </a:xfrm>
          <a:custGeom>
            <a:avLst/>
            <a:gdLst/>
            <a:ahLst/>
            <a:cxnLst/>
            <a:rect l="l" t="t" r="r" b="b"/>
            <a:pathLst>
              <a:path w="4418362" h="4348162">
                <a:moveTo>
                  <a:pt x="0" y="0"/>
                </a:moveTo>
                <a:lnTo>
                  <a:pt x="4418362" y="0"/>
                </a:lnTo>
                <a:lnTo>
                  <a:pt x="4418362" y="4348162"/>
                </a:lnTo>
                <a:lnTo>
                  <a:pt x="0" y="43481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9144000" y="4505325"/>
            <a:ext cx="5675433" cy="1066800"/>
          </a:xfrm>
          <a:prstGeom prst="rect">
            <a:avLst/>
          </a:prstGeom>
        </p:spPr>
        <p:txBody>
          <a:bodyPr lIns="0" tIns="0" rIns="0" bIns="0" rtlCol="0" anchor="t">
            <a:spAutoFit/>
          </a:bodyPr>
          <a:lstStyle/>
          <a:p>
            <a:pPr algn="l">
              <a:lnSpc>
                <a:spcPts val="7875"/>
              </a:lnSpc>
            </a:pPr>
            <a:r>
              <a:rPr lang="en-US" sz="5625" b="1">
                <a:solidFill>
                  <a:srgbClr val="FFFFFF"/>
                </a:solidFill>
                <a:latin typeface="Gotham Bold"/>
                <a:ea typeface="Gotham Bold"/>
                <a:cs typeface="Gotham Bold"/>
                <a:sym typeface="Gotham Bold"/>
              </a:rPr>
              <a:t>BUKATECH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242436" y="5123429"/>
            <a:ext cx="1455992" cy="1442561"/>
          </a:xfrm>
          <a:custGeom>
            <a:avLst/>
            <a:gdLst/>
            <a:ahLst/>
            <a:cxnLst/>
            <a:rect l="l" t="t" r="r" b="b"/>
            <a:pathLst>
              <a:path w="1455992" h="1442561">
                <a:moveTo>
                  <a:pt x="0" y="0"/>
                </a:moveTo>
                <a:lnTo>
                  <a:pt x="1455992" y="0"/>
                </a:lnTo>
                <a:lnTo>
                  <a:pt x="1455992" y="1442561"/>
                </a:lnTo>
                <a:lnTo>
                  <a:pt x="0" y="14425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242436" y="2961768"/>
            <a:ext cx="1455992" cy="1443704"/>
          </a:xfrm>
          <a:custGeom>
            <a:avLst/>
            <a:gdLst/>
            <a:ahLst/>
            <a:cxnLst/>
            <a:rect l="l" t="t" r="r" b="b"/>
            <a:pathLst>
              <a:path w="1455992" h="1443704">
                <a:moveTo>
                  <a:pt x="0" y="0"/>
                </a:moveTo>
                <a:lnTo>
                  <a:pt x="1455992" y="0"/>
                </a:lnTo>
                <a:lnTo>
                  <a:pt x="1455992" y="1443704"/>
                </a:lnTo>
                <a:lnTo>
                  <a:pt x="0" y="14437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5242436" y="7178019"/>
            <a:ext cx="1455992" cy="1433132"/>
          </a:xfrm>
          <a:custGeom>
            <a:avLst/>
            <a:gdLst/>
            <a:ahLst/>
            <a:cxnLst/>
            <a:rect l="l" t="t" r="r" b="b"/>
            <a:pathLst>
              <a:path w="1455992" h="1433132">
                <a:moveTo>
                  <a:pt x="0" y="0"/>
                </a:moveTo>
                <a:lnTo>
                  <a:pt x="1455992" y="0"/>
                </a:lnTo>
                <a:lnTo>
                  <a:pt x="1455992" y="1433132"/>
                </a:lnTo>
                <a:lnTo>
                  <a:pt x="0" y="14331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7096877" y="5783454"/>
            <a:ext cx="5726125" cy="1038746"/>
          </a:xfrm>
          <a:prstGeom prst="rect">
            <a:avLst/>
          </a:prstGeom>
        </p:spPr>
        <p:txBody>
          <a:bodyPr lIns="0" tIns="0" rIns="0" bIns="0" rtlCol="0" anchor="t">
            <a:spAutoFit/>
          </a:bodyPr>
          <a:lstStyle/>
          <a:p>
            <a:r>
              <a:rPr lang="en-US" sz="2250" dirty="0">
                <a:latin typeface="Gotham" panose="020B0604020202020204" charset="0"/>
                <a:cs typeface="Gotham" panose="020B0604020202020204" charset="0"/>
              </a:rPr>
              <a:t>While carrying nature into the future, we build our technology on sustainability.</a:t>
            </a:r>
          </a:p>
        </p:txBody>
      </p:sp>
      <p:sp>
        <p:nvSpPr>
          <p:cNvPr id="6" name="TextBox 6"/>
          <p:cNvSpPr txBox="1"/>
          <p:nvPr/>
        </p:nvSpPr>
        <p:spPr>
          <a:xfrm>
            <a:off x="7096877" y="3773965"/>
            <a:ext cx="5767797" cy="1038746"/>
          </a:xfrm>
          <a:prstGeom prst="rect">
            <a:avLst/>
          </a:prstGeom>
        </p:spPr>
        <p:txBody>
          <a:bodyPr lIns="0" tIns="0" rIns="0" bIns="0" rtlCol="0" anchor="t">
            <a:spAutoFit/>
          </a:bodyPr>
          <a:lstStyle/>
          <a:p>
            <a:r>
              <a:rPr lang="en-US" sz="2250" dirty="0">
                <a:latin typeface="Gotham" panose="020B0604020202020204" charset="0"/>
                <a:cs typeface="Gotham" panose="020B0604020202020204" charset="0"/>
              </a:rPr>
              <a:t>BukaTech offers industrial solutions that combine environmental sustainability with high efficiency.</a:t>
            </a:r>
          </a:p>
        </p:txBody>
      </p:sp>
      <p:sp>
        <p:nvSpPr>
          <p:cNvPr id="7" name="TextBox 7"/>
          <p:cNvSpPr txBox="1"/>
          <p:nvPr/>
        </p:nvSpPr>
        <p:spPr>
          <a:xfrm>
            <a:off x="7096877" y="7697388"/>
            <a:ext cx="5996311" cy="1038746"/>
          </a:xfrm>
          <a:prstGeom prst="rect">
            <a:avLst/>
          </a:prstGeom>
        </p:spPr>
        <p:txBody>
          <a:bodyPr lIns="0" tIns="0" rIns="0" bIns="0" rtlCol="0" anchor="t">
            <a:spAutoFit/>
          </a:bodyPr>
          <a:lstStyle/>
          <a:p>
            <a:r>
              <a:rPr lang="en-US" sz="2250" dirty="0">
                <a:latin typeface="Gotham" panose="020B0604020202020204" charset="0"/>
                <a:cs typeface="Gotham" panose="020B0604020202020204" charset="0"/>
              </a:rPr>
              <a:t>The artificial intelligence technology in our products maximizes efficiency and accuracy in every operation.</a:t>
            </a:r>
          </a:p>
        </p:txBody>
      </p:sp>
      <p:sp>
        <p:nvSpPr>
          <p:cNvPr id="8" name="TextBox 8"/>
          <p:cNvSpPr txBox="1"/>
          <p:nvPr/>
        </p:nvSpPr>
        <p:spPr>
          <a:xfrm>
            <a:off x="4393216" y="1348960"/>
            <a:ext cx="9501568" cy="827150"/>
          </a:xfrm>
          <a:prstGeom prst="rect">
            <a:avLst/>
          </a:prstGeom>
        </p:spPr>
        <p:txBody>
          <a:bodyPr wrap="square" lIns="0" tIns="0" rIns="0" bIns="0" rtlCol="0" anchor="t">
            <a:spAutoFit/>
          </a:bodyPr>
          <a:lstStyle/>
          <a:p>
            <a:pPr algn="l">
              <a:lnSpc>
                <a:spcPts val="6750"/>
              </a:lnSpc>
            </a:pPr>
            <a:r>
              <a:rPr lang="tr-TR" sz="5625" b="1" dirty="0">
                <a:solidFill>
                  <a:srgbClr val="155056"/>
                </a:solidFill>
                <a:latin typeface="Gotham Bold"/>
                <a:ea typeface="Gotham Bold"/>
                <a:cs typeface="Gotham Bold"/>
                <a:sym typeface="Gotham Bold"/>
              </a:rPr>
              <a:t>THE </a:t>
            </a:r>
            <a:r>
              <a:rPr lang="en-US" sz="5625" b="1" dirty="0">
                <a:solidFill>
                  <a:srgbClr val="155056"/>
                </a:solidFill>
                <a:latin typeface="Gotham Bold"/>
                <a:ea typeface="Gotham Bold"/>
                <a:cs typeface="Gotham Bold"/>
                <a:sym typeface="Gotham Bold"/>
              </a:rPr>
              <a:t>BUKATECH </a:t>
            </a:r>
            <a:r>
              <a:rPr lang="tr-TR" sz="5625" b="1" dirty="0">
                <a:solidFill>
                  <a:srgbClr val="155056"/>
                </a:solidFill>
                <a:latin typeface="Gotham Bold"/>
                <a:ea typeface="Gotham Bold"/>
                <a:cs typeface="Gotham Bold"/>
                <a:sym typeface="Gotham Bold"/>
              </a:rPr>
              <a:t>TRİLOGY</a:t>
            </a:r>
            <a:endParaRPr lang="en-US" sz="5625" b="1" dirty="0">
              <a:solidFill>
                <a:srgbClr val="155056"/>
              </a:solidFill>
              <a:latin typeface="Gotham Bold"/>
              <a:ea typeface="Gotham Bold"/>
              <a:cs typeface="Gotham Bold"/>
              <a:sym typeface="Gotham Bold"/>
            </a:endParaRPr>
          </a:p>
        </p:txBody>
      </p:sp>
      <p:sp>
        <p:nvSpPr>
          <p:cNvPr id="9" name="TextBox 9"/>
          <p:cNvSpPr txBox="1"/>
          <p:nvPr/>
        </p:nvSpPr>
        <p:spPr>
          <a:xfrm>
            <a:off x="7096876" y="5083814"/>
            <a:ext cx="1666124" cy="556050"/>
          </a:xfrm>
          <a:prstGeom prst="rect">
            <a:avLst/>
          </a:prstGeom>
        </p:spPr>
        <p:txBody>
          <a:bodyPr wrap="square" lIns="0" tIns="0" rIns="0" bIns="0" rtlCol="0" anchor="t">
            <a:spAutoFit/>
          </a:bodyPr>
          <a:lstStyle/>
          <a:p>
            <a:pPr>
              <a:lnSpc>
                <a:spcPts val="4725"/>
              </a:lnSpc>
            </a:pPr>
            <a:r>
              <a:rPr lang="tr-TR" sz="3380" b="1" dirty="0">
                <a:latin typeface="Gotham Bold" panose="020B0604020202020204" charset="0"/>
                <a:cs typeface="Gotham Bold" panose="020B0604020202020204" charset="0"/>
              </a:rPr>
              <a:t>Nature</a:t>
            </a:r>
            <a:endParaRPr lang="en-US" sz="3380" b="1" dirty="0">
              <a:solidFill>
                <a:srgbClr val="0F0F19"/>
              </a:solidFill>
              <a:latin typeface="Gotham Bold" panose="020B0604020202020204" charset="0"/>
              <a:ea typeface="Gotham Bold"/>
              <a:cs typeface="Gotham Bold" panose="020B0604020202020204" charset="0"/>
              <a:sym typeface="Gotham Bold"/>
            </a:endParaRPr>
          </a:p>
        </p:txBody>
      </p:sp>
      <p:sp>
        <p:nvSpPr>
          <p:cNvPr id="10" name="TextBox 10"/>
          <p:cNvSpPr txBox="1"/>
          <p:nvPr/>
        </p:nvSpPr>
        <p:spPr>
          <a:xfrm>
            <a:off x="7096887" y="2919944"/>
            <a:ext cx="1844145" cy="555921"/>
          </a:xfrm>
          <a:prstGeom prst="rect">
            <a:avLst/>
          </a:prstGeom>
        </p:spPr>
        <p:txBody>
          <a:bodyPr lIns="0" tIns="0" rIns="0" bIns="0" rtlCol="0" anchor="t">
            <a:spAutoFit/>
          </a:bodyPr>
          <a:lstStyle/>
          <a:p>
            <a:pPr algn="l">
              <a:lnSpc>
                <a:spcPts val="4725"/>
              </a:lnSpc>
            </a:pPr>
            <a:r>
              <a:rPr lang="tr-TR" sz="3375" b="1" dirty="0" err="1">
                <a:solidFill>
                  <a:srgbClr val="0F0F19"/>
                </a:solidFill>
                <a:latin typeface="Gotham Bold"/>
                <a:ea typeface="Gotham Bold"/>
                <a:cs typeface="Gotham Bold"/>
                <a:sym typeface="Gotham Bold"/>
              </a:rPr>
              <a:t>Industry</a:t>
            </a:r>
            <a:endParaRPr lang="en-US" sz="3375" b="1" dirty="0">
              <a:solidFill>
                <a:srgbClr val="0F0F19"/>
              </a:solidFill>
              <a:latin typeface="Gotham Bold"/>
              <a:ea typeface="Gotham Bold"/>
              <a:cs typeface="Gotham Bold"/>
              <a:sym typeface="Gotham Bold"/>
            </a:endParaRPr>
          </a:p>
        </p:txBody>
      </p:sp>
      <p:sp>
        <p:nvSpPr>
          <p:cNvPr id="11" name="TextBox 11"/>
          <p:cNvSpPr txBox="1"/>
          <p:nvPr/>
        </p:nvSpPr>
        <p:spPr>
          <a:xfrm>
            <a:off x="7096877" y="6942180"/>
            <a:ext cx="4942723" cy="556050"/>
          </a:xfrm>
          <a:prstGeom prst="rect">
            <a:avLst/>
          </a:prstGeom>
        </p:spPr>
        <p:txBody>
          <a:bodyPr wrap="square" lIns="0" tIns="0" rIns="0" bIns="0" rtlCol="0" anchor="t">
            <a:spAutoFit/>
          </a:bodyPr>
          <a:lstStyle/>
          <a:p>
            <a:pPr>
              <a:lnSpc>
                <a:spcPts val="4725"/>
              </a:lnSpc>
            </a:pPr>
            <a:r>
              <a:rPr lang="tr-TR" sz="3380" b="1" dirty="0" err="1">
                <a:latin typeface="Gotham Bold" panose="020B0604020202020204" charset="0"/>
                <a:cs typeface="Gotham Bold" panose="020B0604020202020204" charset="0"/>
              </a:rPr>
              <a:t>Artificial</a:t>
            </a:r>
            <a:r>
              <a:rPr lang="tr-TR" sz="3380" b="1" dirty="0">
                <a:latin typeface="Gotham Bold" panose="020B0604020202020204" charset="0"/>
                <a:cs typeface="Gotham Bold" panose="020B0604020202020204" charset="0"/>
              </a:rPr>
              <a:t> </a:t>
            </a:r>
            <a:r>
              <a:rPr lang="tr-TR" sz="3380" b="1" dirty="0" err="1">
                <a:latin typeface="Gotham Bold" panose="020B0604020202020204" charset="0"/>
                <a:cs typeface="Gotham Bold" panose="020B0604020202020204" charset="0"/>
              </a:rPr>
              <a:t>Intelligence</a:t>
            </a:r>
            <a:endParaRPr lang="en-US" sz="3380" b="1" dirty="0">
              <a:solidFill>
                <a:srgbClr val="0F0F19"/>
              </a:solidFill>
              <a:latin typeface="Gotham Bold" panose="020B0604020202020204" charset="0"/>
              <a:ea typeface="Gotham Bold"/>
              <a:cs typeface="Gotham Bold" panose="020B0604020202020204" charset="0"/>
              <a:sym typeface="Gotham Bold"/>
            </a:endParaRPr>
          </a:p>
        </p:txBody>
      </p:sp>
      <p:sp>
        <p:nvSpPr>
          <p:cNvPr id="12" name="TextBox 12"/>
          <p:cNvSpPr txBox="1"/>
          <p:nvPr/>
        </p:nvSpPr>
        <p:spPr>
          <a:xfrm>
            <a:off x="5371586" y="5094244"/>
            <a:ext cx="180604" cy="436293"/>
          </a:xfrm>
          <a:prstGeom prst="rect">
            <a:avLst/>
          </a:prstGeom>
        </p:spPr>
        <p:txBody>
          <a:bodyPr lIns="0" tIns="0" rIns="0" bIns="0" rtlCol="0" anchor="t">
            <a:spAutoFit/>
          </a:bodyPr>
          <a:lstStyle/>
          <a:p>
            <a:pPr algn="l">
              <a:lnSpc>
                <a:spcPts val="3131"/>
              </a:lnSpc>
            </a:pPr>
            <a:r>
              <a:rPr lang="en-US" sz="2237" b="1">
                <a:solidFill>
                  <a:srgbClr val="FFFFFF"/>
                </a:solidFill>
                <a:latin typeface="Gotham Bold"/>
                <a:ea typeface="Gotham Bold"/>
                <a:cs typeface="Gotham Bold"/>
                <a:sym typeface="Gotham Bold"/>
              </a:rPr>
              <a:t>2</a:t>
            </a:r>
          </a:p>
        </p:txBody>
      </p:sp>
      <p:sp>
        <p:nvSpPr>
          <p:cNvPr id="13" name="TextBox 13"/>
          <p:cNvSpPr txBox="1"/>
          <p:nvPr/>
        </p:nvSpPr>
        <p:spPr>
          <a:xfrm>
            <a:off x="5371871" y="7148834"/>
            <a:ext cx="180022" cy="436293"/>
          </a:xfrm>
          <a:prstGeom prst="rect">
            <a:avLst/>
          </a:prstGeom>
        </p:spPr>
        <p:txBody>
          <a:bodyPr lIns="0" tIns="0" rIns="0" bIns="0" rtlCol="0" anchor="t">
            <a:spAutoFit/>
          </a:bodyPr>
          <a:lstStyle/>
          <a:p>
            <a:pPr algn="l">
              <a:lnSpc>
                <a:spcPts val="3131"/>
              </a:lnSpc>
            </a:pPr>
            <a:r>
              <a:rPr lang="en-US" sz="2237" b="1">
                <a:solidFill>
                  <a:srgbClr val="FFFFFF"/>
                </a:solidFill>
                <a:latin typeface="Gotham Bold"/>
                <a:ea typeface="Gotham Bold"/>
                <a:cs typeface="Gotham Bold"/>
                <a:sym typeface="Gotham Bold"/>
              </a:rPr>
              <a:t>3</a:t>
            </a:r>
          </a:p>
        </p:txBody>
      </p:sp>
      <p:sp>
        <p:nvSpPr>
          <p:cNvPr id="14" name="TextBox 14"/>
          <p:cNvSpPr txBox="1"/>
          <p:nvPr/>
        </p:nvSpPr>
        <p:spPr>
          <a:xfrm>
            <a:off x="5400142" y="2932574"/>
            <a:ext cx="122330" cy="436293"/>
          </a:xfrm>
          <a:prstGeom prst="rect">
            <a:avLst/>
          </a:prstGeom>
        </p:spPr>
        <p:txBody>
          <a:bodyPr lIns="0" tIns="0" rIns="0" bIns="0" rtlCol="0" anchor="t">
            <a:spAutoFit/>
          </a:bodyPr>
          <a:lstStyle/>
          <a:p>
            <a:pPr algn="l">
              <a:lnSpc>
                <a:spcPts val="3131"/>
              </a:lnSpc>
            </a:pPr>
            <a:r>
              <a:rPr lang="en-US" sz="2237" b="1">
                <a:solidFill>
                  <a:srgbClr val="FFFFFF"/>
                </a:solidFill>
                <a:latin typeface="Gotham Bold"/>
                <a:ea typeface="Gotham Bold"/>
                <a:cs typeface="Gotham Bold"/>
                <a:sym typeface="Gotham Bold"/>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8823" y="-2092376"/>
            <a:ext cx="21705637" cy="14471752"/>
            <a:chOff x="0" y="0"/>
            <a:chExt cx="28940849" cy="19295669"/>
          </a:xfrm>
        </p:grpSpPr>
        <p:sp>
          <p:nvSpPr>
            <p:cNvPr id="3" name="Freeform 3"/>
            <p:cNvSpPr/>
            <p:nvPr/>
          </p:nvSpPr>
          <p:spPr>
            <a:xfrm>
              <a:off x="0" y="0"/>
              <a:ext cx="28940888" cy="19295618"/>
            </a:xfrm>
            <a:custGeom>
              <a:avLst/>
              <a:gdLst/>
              <a:ahLst/>
              <a:cxnLst/>
              <a:rect l="l" t="t" r="r" b="b"/>
              <a:pathLst>
                <a:path w="28940888" h="19295618">
                  <a:moveTo>
                    <a:pt x="0" y="0"/>
                  </a:moveTo>
                  <a:lnTo>
                    <a:pt x="28940888" y="0"/>
                  </a:lnTo>
                  <a:lnTo>
                    <a:pt x="28940888" y="19295618"/>
                  </a:lnTo>
                  <a:lnTo>
                    <a:pt x="0" y="19295618"/>
                  </a:lnTo>
                  <a:lnTo>
                    <a:pt x="0" y="0"/>
                  </a:lnTo>
                  <a:close/>
                </a:path>
              </a:pathLst>
            </a:custGeom>
            <a:blipFill>
              <a:blip r:embed="rId2"/>
              <a:stretch>
                <a:fillRect l="-4" r="-4"/>
              </a:stretch>
            </a:blipFill>
          </p:spPr>
        </p:sp>
      </p:grpSp>
      <p:grpSp>
        <p:nvGrpSpPr>
          <p:cNvPr id="4" name="Group 4"/>
          <p:cNvGrpSpPr/>
          <p:nvPr/>
        </p:nvGrpSpPr>
        <p:grpSpPr>
          <a:xfrm>
            <a:off x="7336584" y="4500705"/>
            <a:ext cx="9940671" cy="1285589"/>
            <a:chOff x="0" y="0"/>
            <a:chExt cx="13254228" cy="1714119"/>
          </a:xfrm>
        </p:grpSpPr>
        <p:sp>
          <p:nvSpPr>
            <p:cNvPr id="5" name="Freeform 5"/>
            <p:cNvSpPr/>
            <p:nvPr/>
          </p:nvSpPr>
          <p:spPr>
            <a:xfrm>
              <a:off x="0" y="0"/>
              <a:ext cx="13254228" cy="1714119"/>
            </a:xfrm>
            <a:custGeom>
              <a:avLst/>
              <a:gdLst/>
              <a:ahLst/>
              <a:cxnLst/>
              <a:rect l="l" t="t" r="r" b="b"/>
              <a:pathLst>
                <a:path w="13254228" h="1714119">
                  <a:moveTo>
                    <a:pt x="13254228" y="1714119"/>
                  </a:moveTo>
                  <a:lnTo>
                    <a:pt x="0" y="1714119"/>
                  </a:lnTo>
                  <a:lnTo>
                    <a:pt x="0" y="0"/>
                  </a:lnTo>
                  <a:lnTo>
                    <a:pt x="13254228" y="0"/>
                  </a:lnTo>
                  <a:close/>
                </a:path>
              </a:pathLst>
            </a:custGeom>
            <a:solidFill>
              <a:srgbClr val="155056"/>
            </a:solidFill>
          </p:spPr>
        </p:sp>
      </p:grpSp>
      <p:sp>
        <p:nvSpPr>
          <p:cNvPr id="6" name="TextBox 6"/>
          <p:cNvSpPr txBox="1"/>
          <p:nvPr/>
        </p:nvSpPr>
        <p:spPr>
          <a:xfrm>
            <a:off x="7729947" y="4574962"/>
            <a:ext cx="9337081" cy="962025"/>
          </a:xfrm>
          <a:prstGeom prst="rect">
            <a:avLst/>
          </a:prstGeom>
        </p:spPr>
        <p:txBody>
          <a:bodyPr lIns="0" tIns="0" rIns="0" bIns="0" rtlCol="0" anchor="t">
            <a:spAutoFit/>
          </a:bodyPr>
          <a:lstStyle/>
          <a:p>
            <a:pPr algn="l">
              <a:lnSpc>
                <a:spcPts val="7875"/>
              </a:lnSpc>
            </a:pPr>
            <a:r>
              <a:rPr lang="en-US" sz="5625" b="1" dirty="0">
                <a:solidFill>
                  <a:srgbClr val="FFFFFF"/>
                </a:solidFill>
                <a:latin typeface="Gotham Bold"/>
                <a:ea typeface="Gotham Bold"/>
                <a:cs typeface="Gotham Bold"/>
                <a:sym typeface="Gotham Bold"/>
              </a:rPr>
              <a:t>Problem</a:t>
            </a:r>
            <a:r>
              <a:rPr lang="tr-TR" sz="5625" b="1" dirty="0">
                <a:solidFill>
                  <a:srgbClr val="FFFFFF"/>
                </a:solidFill>
                <a:latin typeface="Gotham Bold"/>
                <a:ea typeface="Gotham Bold"/>
                <a:cs typeface="Gotham Bold"/>
                <a:sym typeface="Gotham Bold"/>
              </a:rPr>
              <a:t>s</a:t>
            </a:r>
            <a:endParaRPr lang="en-US" sz="5625" b="1" dirty="0">
              <a:solidFill>
                <a:srgbClr val="FFFFFF"/>
              </a:solidFill>
              <a:latin typeface="Gotham Bold"/>
              <a:ea typeface="Gotham Bold"/>
              <a:cs typeface="Gotham Bold"/>
              <a:sym typeface="Gotham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4054" y="8562022"/>
            <a:ext cx="396430" cy="1118140"/>
            <a:chOff x="0" y="0"/>
            <a:chExt cx="528573" cy="1490853"/>
          </a:xfrm>
        </p:grpSpPr>
        <p:sp>
          <p:nvSpPr>
            <p:cNvPr id="3" name="Freeform 3"/>
            <p:cNvSpPr/>
            <p:nvPr/>
          </p:nvSpPr>
          <p:spPr>
            <a:xfrm>
              <a:off x="0" y="0"/>
              <a:ext cx="528574" cy="1490853"/>
            </a:xfrm>
            <a:custGeom>
              <a:avLst/>
              <a:gdLst/>
              <a:ahLst/>
              <a:cxnLst/>
              <a:rect l="l" t="t" r="r" b="b"/>
              <a:pathLst>
                <a:path w="528574" h="1490853">
                  <a:moveTo>
                    <a:pt x="528574" y="1490853"/>
                  </a:moveTo>
                  <a:lnTo>
                    <a:pt x="0" y="1490853"/>
                  </a:lnTo>
                  <a:lnTo>
                    <a:pt x="0" y="0"/>
                  </a:lnTo>
                  <a:lnTo>
                    <a:pt x="528574" y="0"/>
                  </a:lnTo>
                  <a:close/>
                </a:path>
              </a:pathLst>
            </a:custGeom>
            <a:solidFill>
              <a:srgbClr val="35A5AA"/>
            </a:solidFill>
          </p:spPr>
        </p:sp>
      </p:grpSp>
      <p:grpSp>
        <p:nvGrpSpPr>
          <p:cNvPr id="4" name="Group 4"/>
          <p:cNvGrpSpPr/>
          <p:nvPr/>
        </p:nvGrpSpPr>
        <p:grpSpPr>
          <a:xfrm>
            <a:off x="1130484" y="1032332"/>
            <a:ext cx="1118140" cy="396430"/>
            <a:chOff x="0" y="0"/>
            <a:chExt cx="1490853" cy="528573"/>
          </a:xfrm>
        </p:grpSpPr>
        <p:sp>
          <p:nvSpPr>
            <p:cNvPr id="5" name="Freeform 5"/>
            <p:cNvSpPr/>
            <p:nvPr/>
          </p:nvSpPr>
          <p:spPr>
            <a:xfrm>
              <a:off x="0" y="0"/>
              <a:ext cx="1490853" cy="528574"/>
            </a:xfrm>
            <a:custGeom>
              <a:avLst/>
              <a:gdLst/>
              <a:ahLst/>
              <a:cxnLst/>
              <a:rect l="l" t="t" r="r" b="b"/>
              <a:pathLst>
                <a:path w="1490853" h="528574">
                  <a:moveTo>
                    <a:pt x="1490853" y="528574"/>
                  </a:moveTo>
                  <a:lnTo>
                    <a:pt x="0" y="528574"/>
                  </a:lnTo>
                  <a:lnTo>
                    <a:pt x="0" y="0"/>
                  </a:lnTo>
                  <a:lnTo>
                    <a:pt x="1490853" y="0"/>
                  </a:lnTo>
                  <a:close/>
                </a:path>
              </a:pathLst>
            </a:custGeom>
            <a:solidFill>
              <a:srgbClr val="35A5AA"/>
            </a:solidFill>
          </p:spPr>
        </p:sp>
      </p:grpSp>
      <p:grpSp>
        <p:nvGrpSpPr>
          <p:cNvPr id="6" name="Group 6"/>
          <p:cNvGrpSpPr/>
          <p:nvPr/>
        </p:nvGrpSpPr>
        <p:grpSpPr>
          <a:xfrm>
            <a:off x="16861631" y="8562022"/>
            <a:ext cx="1118140" cy="1118140"/>
            <a:chOff x="0" y="0"/>
            <a:chExt cx="1490853" cy="1490853"/>
          </a:xfrm>
        </p:grpSpPr>
        <p:sp>
          <p:nvSpPr>
            <p:cNvPr id="7" name="Freeform 7"/>
            <p:cNvSpPr/>
            <p:nvPr/>
          </p:nvSpPr>
          <p:spPr>
            <a:xfrm>
              <a:off x="0" y="0"/>
              <a:ext cx="1490853" cy="1490853"/>
            </a:xfrm>
            <a:custGeom>
              <a:avLst/>
              <a:gdLst/>
              <a:ahLst/>
              <a:cxnLst/>
              <a:rect l="l" t="t" r="r" b="b"/>
              <a:pathLst>
                <a:path w="1490853" h="1490853">
                  <a:moveTo>
                    <a:pt x="1490853" y="1490853"/>
                  </a:moveTo>
                  <a:lnTo>
                    <a:pt x="0" y="1490853"/>
                  </a:lnTo>
                  <a:lnTo>
                    <a:pt x="0" y="0"/>
                  </a:lnTo>
                  <a:lnTo>
                    <a:pt x="1490853" y="0"/>
                  </a:lnTo>
                  <a:close/>
                </a:path>
              </a:pathLst>
            </a:custGeom>
            <a:solidFill>
              <a:srgbClr val="35A5AA"/>
            </a:solidFill>
          </p:spPr>
        </p:sp>
      </p:grpSp>
      <p:grpSp>
        <p:nvGrpSpPr>
          <p:cNvPr id="8" name="Group 8"/>
          <p:cNvGrpSpPr/>
          <p:nvPr/>
        </p:nvGrpSpPr>
        <p:grpSpPr>
          <a:xfrm>
            <a:off x="17701498" y="6866658"/>
            <a:ext cx="586454" cy="396430"/>
            <a:chOff x="0" y="0"/>
            <a:chExt cx="781938" cy="528573"/>
          </a:xfrm>
        </p:grpSpPr>
        <p:sp>
          <p:nvSpPr>
            <p:cNvPr id="9" name="Freeform 9"/>
            <p:cNvSpPr/>
            <p:nvPr/>
          </p:nvSpPr>
          <p:spPr>
            <a:xfrm>
              <a:off x="0" y="0"/>
              <a:ext cx="781939" cy="528574"/>
            </a:xfrm>
            <a:custGeom>
              <a:avLst/>
              <a:gdLst/>
              <a:ahLst/>
              <a:cxnLst/>
              <a:rect l="l" t="t" r="r" b="b"/>
              <a:pathLst>
                <a:path w="781939" h="528574">
                  <a:moveTo>
                    <a:pt x="0" y="528574"/>
                  </a:moveTo>
                  <a:lnTo>
                    <a:pt x="781939" y="528574"/>
                  </a:lnTo>
                  <a:lnTo>
                    <a:pt x="781939" y="0"/>
                  </a:lnTo>
                  <a:lnTo>
                    <a:pt x="0" y="0"/>
                  </a:lnTo>
                  <a:close/>
                </a:path>
              </a:pathLst>
            </a:custGeom>
            <a:solidFill>
              <a:srgbClr val="35A5AA"/>
            </a:solidFill>
          </p:spPr>
        </p:sp>
      </p:grpSp>
      <p:sp>
        <p:nvSpPr>
          <p:cNvPr id="10" name="TextBox 10"/>
          <p:cNvSpPr txBox="1"/>
          <p:nvPr/>
        </p:nvSpPr>
        <p:spPr>
          <a:xfrm>
            <a:off x="7017010" y="1323987"/>
            <a:ext cx="4253981" cy="962025"/>
          </a:xfrm>
          <a:prstGeom prst="rect">
            <a:avLst/>
          </a:prstGeom>
        </p:spPr>
        <p:txBody>
          <a:bodyPr lIns="0" tIns="0" rIns="0" bIns="0" rtlCol="0" anchor="t">
            <a:spAutoFit/>
          </a:bodyPr>
          <a:lstStyle/>
          <a:p>
            <a:pPr algn="ctr">
              <a:lnSpc>
                <a:spcPts val="7875"/>
              </a:lnSpc>
            </a:pPr>
            <a:r>
              <a:rPr lang="en-US" sz="5625" b="1" dirty="0">
                <a:solidFill>
                  <a:srgbClr val="155056"/>
                </a:solidFill>
                <a:latin typeface="Gotham Bold"/>
                <a:ea typeface="Gotham Bold"/>
                <a:cs typeface="Gotham Bold"/>
                <a:sym typeface="Gotham Bold"/>
              </a:rPr>
              <a:t>Problem</a:t>
            </a:r>
            <a:r>
              <a:rPr lang="tr-TR" sz="5625" b="1" dirty="0">
                <a:solidFill>
                  <a:srgbClr val="155056"/>
                </a:solidFill>
                <a:latin typeface="Gotham Bold"/>
                <a:ea typeface="Gotham Bold"/>
                <a:cs typeface="Gotham Bold"/>
                <a:sym typeface="Gotham Bold"/>
              </a:rPr>
              <a:t>s</a:t>
            </a:r>
            <a:endParaRPr lang="en-US" sz="5625" b="1" dirty="0">
              <a:solidFill>
                <a:srgbClr val="155056"/>
              </a:solidFill>
              <a:latin typeface="Gotham Bold"/>
              <a:ea typeface="Gotham Bold"/>
              <a:cs typeface="Gotham Bold"/>
              <a:sym typeface="Gotham Bold"/>
            </a:endParaRPr>
          </a:p>
        </p:txBody>
      </p:sp>
      <p:sp>
        <p:nvSpPr>
          <p:cNvPr id="11" name="TextBox 11"/>
          <p:cNvSpPr txBox="1"/>
          <p:nvPr/>
        </p:nvSpPr>
        <p:spPr>
          <a:xfrm>
            <a:off x="3685865" y="2856733"/>
            <a:ext cx="10916270" cy="5847755"/>
          </a:xfrm>
          <a:prstGeom prst="rect">
            <a:avLst/>
          </a:prstGeom>
        </p:spPr>
        <p:txBody>
          <a:bodyPr lIns="0" tIns="0" rIns="0" bIns="0" rtlCol="0" anchor="t">
            <a:spAutoFit/>
          </a:bodyPr>
          <a:lstStyle/>
          <a:p>
            <a:pPr marL="342900" indent="-342900">
              <a:buFont typeface="Arial" panose="020B0604020202020204" pitchFamily="34" charset="0"/>
              <a:buChar char="•"/>
            </a:pPr>
            <a:r>
              <a:rPr lang="en-US" sz="2000" b="1" dirty="0">
                <a:latin typeface="Gotham Bold" panose="020B0604020202020204" charset="0"/>
                <a:cs typeface="Gotham Bold" panose="020B0604020202020204" charset="0"/>
              </a:rPr>
              <a:t>Pollution in the seas: Every year, millions of tons of plastic, oil, fuel, and mucilage mix into the oceans. This pollution damages the ecosystem and causes major economic losses to the fishing and tourism industries.</a:t>
            </a:r>
            <a:br>
              <a:rPr lang="tr-TR" sz="2000" b="1" dirty="0">
                <a:latin typeface="Gotham Bold" panose="020B0604020202020204" charset="0"/>
                <a:cs typeface="Gotham Bold" panose="020B0604020202020204" charset="0"/>
              </a:rPr>
            </a:br>
            <a:endParaRPr lang="en-US" sz="2000" b="1" dirty="0">
              <a:latin typeface="Gotham Bold" panose="020B0604020202020204" charset="0"/>
              <a:cs typeface="Gotham Bold" panose="020B0604020202020204" charset="0"/>
            </a:endParaRPr>
          </a:p>
          <a:p>
            <a:pPr marL="342900" indent="-342900">
              <a:buFont typeface="Arial" panose="020B0604020202020204" pitchFamily="34" charset="0"/>
              <a:buChar char="•"/>
            </a:pPr>
            <a:r>
              <a:rPr lang="en-US" sz="2000" b="1" dirty="0">
                <a:latin typeface="Gotham Bold" panose="020B0604020202020204" charset="0"/>
                <a:cs typeface="Gotham Bold" panose="020B0604020202020204" charset="0"/>
              </a:rPr>
              <a:t>Safety issues of underwater structures: Structures such as dams, ports, and bridge piers cannot be inspected regularly. Damage detection processes are often costly, time-consuming, and risky.</a:t>
            </a:r>
            <a:br>
              <a:rPr lang="tr-TR" sz="2000" b="1" dirty="0">
                <a:latin typeface="Gotham Bold" panose="020B0604020202020204" charset="0"/>
                <a:cs typeface="Gotham Bold" panose="020B0604020202020204" charset="0"/>
              </a:rPr>
            </a:br>
            <a:endParaRPr lang="en-US" sz="2000" b="1" dirty="0">
              <a:latin typeface="Gotham Bold" panose="020B0604020202020204" charset="0"/>
              <a:cs typeface="Gotham Bold" panose="020B0604020202020204" charset="0"/>
            </a:endParaRPr>
          </a:p>
          <a:p>
            <a:pPr marL="342900" indent="-342900">
              <a:buFont typeface="Arial" panose="020B0604020202020204" pitchFamily="34" charset="0"/>
              <a:buChar char="•"/>
            </a:pPr>
            <a:r>
              <a:rPr lang="en-US" sz="2000" b="1" dirty="0">
                <a:latin typeface="Gotham Bold" panose="020B0604020202020204" charset="0"/>
                <a:cs typeface="Gotham Bold" panose="020B0604020202020204" charset="0"/>
              </a:rPr>
              <a:t>Coastal and beach pollution: Waste accumulating on beaches reduces tourism value, while manual cleaning efforts by local authorities remain insufficient.</a:t>
            </a:r>
            <a:endParaRPr lang="tr-TR" sz="2000" b="1" dirty="0">
              <a:latin typeface="Gotham Bold" panose="020B0604020202020204" charset="0"/>
              <a:cs typeface="Gotham Bold" panose="020B0604020202020204" charset="0"/>
            </a:endParaRPr>
          </a:p>
          <a:p>
            <a:pPr marL="342900" indent="-342900">
              <a:buFont typeface="Arial" panose="020B0604020202020204" pitchFamily="34" charset="0"/>
              <a:buChar char="•"/>
            </a:pPr>
            <a:endParaRPr lang="en-US" sz="2000" b="1" dirty="0">
              <a:latin typeface="Gotham Bold" panose="020B0604020202020204" charset="0"/>
              <a:cs typeface="Gotham Bold" panose="020B0604020202020204" charset="0"/>
            </a:endParaRPr>
          </a:p>
          <a:p>
            <a:pPr marL="342900" indent="-342900">
              <a:buFont typeface="Arial" panose="020B0604020202020204" pitchFamily="34" charset="0"/>
              <a:buChar char="•"/>
            </a:pPr>
            <a:r>
              <a:rPr lang="en-US" sz="2000" b="1" dirty="0">
                <a:latin typeface="Gotham Bold" panose="020B0604020202020204" charset="0"/>
                <a:cs typeface="Gotham Bold" panose="020B0604020202020204" charset="0"/>
              </a:rPr>
              <a:t>Operational challenges in disaster zones: During earthquakes, floods, and tsunamis, there is a lack of search and rescue robots capable of operating seamlessly across land and water. Current solutions are designed for single environments, causing time loss and operational disruption.</a:t>
            </a:r>
            <a:endParaRPr lang="tr-TR" sz="2000" b="1" dirty="0">
              <a:latin typeface="Gotham Bold" panose="020B0604020202020204" charset="0"/>
              <a:cs typeface="Gotham Bold" panose="020B0604020202020204" charset="0"/>
            </a:endParaRPr>
          </a:p>
          <a:p>
            <a:pPr marL="342900" indent="-342900">
              <a:buFont typeface="Arial" panose="020B0604020202020204" pitchFamily="34" charset="0"/>
              <a:buChar char="•"/>
            </a:pPr>
            <a:endParaRPr lang="en-US" sz="2000" b="1" dirty="0">
              <a:latin typeface="Gotham Bold" panose="020B0604020202020204" charset="0"/>
              <a:cs typeface="Gotham Bold" panose="020B0604020202020204" charset="0"/>
            </a:endParaRPr>
          </a:p>
          <a:p>
            <a:pPr marL="342900" indent="-342900">
              <a:buFont typeface="Arial" panose="020B0604020202020204" pitchFamily="34" charset="0"/>
              <a:buChar char="•"/>
            </a:pPr>
            <a:r>
              <a:rPr lang="en-US" sz="2000" b="1" dirty="0">
                <a:latin typeface="Gotham Bold" panose="020B0604020202020204" charset="0"/>
                <a:cs typeface="Gotham Bold" panose="020B0604020202020204" charset="0"/>
              </a:rPr>
              <a:t>International competition: In Europe, environmental and disaster-response robotics technologies are rapidly advancing. In Turkey, domestic and original solutions remain limited, leading to high dependence on imports.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71500"/>
            <a:ext cx="18288000" cy="11430000"/>
            <a:chOff x="0" y="0"/>
            <a:chExt cx="24384000" cy="15240000"/>
          </a:xfrm>
        </p:grpSpPr>
        <p:sp>
          <p:nvSpPr>
            <p:cNvPr id="3" name="Freeform 3"/>
            <p:cNvSpPr/>
            <p:nvPr/>
          </p:nvSpPr>
          <p:spPr>
            <a:xfrm>
              <a:off x="0" y="0"/>
              <a:ext cx="24384000" cy="15240000"/>
            </a:xfrm>
            <a:custGeom>
              <a:avLst/>
              <a:gdLst/>
              <a:ahLst/>
              <a:cxnLst/>
              <a:rect l="l" t="t" r="r" b="b"/>
              <a:pathLst>
                <a:path w="24384000" h="15240000">
                  <a:moveTo>
                    <a:pt x="0" y="0"/>
                  </a:moveTo>
                  <a:lnTo>
                    <a:pt x="24384000" y="0"/>
                  </a:lnTo>
                  <a:lnTo>
                    <a:pt x="24384000" y="15240000"/>
                  </a:lnTo>
                  <a:lnTo>
                    <a:pt x="0" y="15240000"/>
                  </a:lnTo>
                  <a:lnTo>
                    <a:pt x="0" y="0"/>
                  </a:lnTo>
                  <a:close/>
                </a:path>
              </a:pathLst>
            </a:custGeom>
            <a:blipFill>
              <a:blip r:embed="rId2"/>
              <a:stretch>
                <a:fillRect/>
              </a:stretch>
            </a:blipFill>
          </p:spPr>
        </p:sp>
      </p:grpSp>
      <p:grpSp>
        <p:nvGrpSpPr>
          <p:cNvPr id="4" name="Group 4"/>
          <p:cNvGrpSpPr/>
          <p:nvPr/>
        </p:nvGrpSpPr>
        <p:grpSpPr>
          <a:xfrm>
            <a:off x="6813156" y="4500705"/>
            <a:ext cx="10464070" cy="1285589"/>
            <a:chOff x="0" y="0"/>
            <a:chExt cx="13952093" cy="1714119"/>
          </a:xfrm>
        </p:grpSpPr>
        <p:sp>
          <p:nvSpPr>
            <p:cNvPr id="5" name="Freeform 5"/>
            <p:cNvSpPr/>
            <p:nvPr/>
          </p:nvSpPr>
          <p:spPr>
            <a:xfrm>
              <a:off x="0" y="0"/>
              <a:ext cx="13952093" cy="1714119"/>
            </a:xfrm>
            <a:custGeom>
              <a:avLst/>
              <a:gdLst/>
              <a:ahLst/>
              <a:cxnLst/>
              <a:rect l="l" t="t" r="r" b="b"/>
              <a:pathLst>
                <a:path w="13952093" h="1714119">
                  <a:moveTo>
                    <a:pt x="13952093" y="1714119"/>
                  </a:moveTo>
                  <a:lnTo>
                    <a:pt x="0" y="1714119"/>
                  </a:lnTo>
                  <a:lnTo>
                    <a:pt x="0" y="0"/>
                  </a:lnTo>
                  <a:lnTo>
                    <a:pt x="13952093" y="0"/>
                  </a:lnTo>
                  <a:close/>
                </a:path>
              </a:pathLst>
            </a:custGeom>
            <a:solidFill>
              <a:srgbClr val="155056"/>
            </a:solidFill>
          </p:spPr>
        </p:sp>
      </p:grpSp>
      <p:sp>
        <p:nvSpPr>
          <p:cNvPr id="6" name="TextBox 6"/>
          <p:cNvSpPr txBox="1"/>
          <p:nvPr/>
        </p:nvSpPr>
        <p:spPr>
          <a:xfrm>
            <a:off x="7038308" y="4574962"/>
            <a:ext cx="10207838" cy="958980"/>
          </a:xfrm>
          <a:prstGeom prst="rect">
            <a:avLst/>
          </a:prstGeom>
        </p:spPr>
        <p:txBody>
          <a:bodyPr lIns="0" tIns="0" rIns="0" bIns="0" rtlCol="0" anchor="t">
            <a:spAutoFit/>
          </a:bodyPr>
          <a:lstStyle/>
          <a:p>
            <a:pPr>
              <a:lnSpc>
                <a:spcPts val="7875"/>
              </a:lnSpc>
            </a:pPr>
            <a:r>
              <a:rPr lang="tr-TR" sz="5300" b="1" dirty="0">
                <a:solidFill>
                  <a:schemeClr val="bg1"/>
                </a:solidFill>
                <a:latin typeface="Gotham Bold" panose="020B0604020202020204" charset="0"/>
                <a:cs typeface="Gotham Bold" panose="020B0604020202020204" charset="0"/>
              </a:rPr>
              <a:t>Product / Project Portfolio</a:t>
            </a:r>
            <a:endParaRPr lang="en-US" sz="5300" b="1" dirty="0">
              <a:solidFill>
                <a:schemeClr val="bg1"/>
              </a:solidFill>
              <a:latin typeface="Gotham Bold" panose="020B0604020202020204" charset="0"/>
              <a:ea typeface="Gotham Bold"/>
              <a:cs typeface="Gotham Bold" panose="020B0604020202020204" charset="0"/>
              <a:sym typeface="Gotham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55056"/>
        </a:solidFill>
        <a:effectLst/>
      </p:bgPr>
    </p:bg>
    <p:spTree>
      <p:nvGrpSpPr>
        <p:cNvPr id="1" name=""/>
        <p:cNvGrpSpPr/>
        <p:nvPr/>
      </p:nvGrpSpPr>
      <p:grpSpPr>
        <a:xfrm>
          <a:off x="0" y="0"/>
          <a:ext cx="0" cy="0"/>
          <a:chOff x="0" y="0"/>
          <a:chExt cx="0" cy="0"/>
        </a:xfrm>
      </p:grpSpPr>
      <p:sp>
        <p:nvSpPr>
          <p:cNvPr id="2" name="Freeform 2"/>
          <p:cNvSpPr/>
          <p:nvPr/>
        </p:nvSpPr>
        <p:spPr>
          <a:xfrm>
            <a:off x="2073259" y="2228288"/>
            <a:ext cx="3675697" cy="5830424"/>
          </a:xfrm>
          <a:custGeom>
            <a:avLst/>
            <a:gdLst/>
            <a:ahLst/>
            <a:cxnLst/>
            <a:rect l="l" t="t" r="r" b="b"/>
            <a:pathLst>
              <a:path w="3675697" h="5830424">
                <a:moveTo>
                  <a:pt x="0" y="0"/>
                </a:moveTo>
                <a:lnTo>
                  <a:pt x="3675697" y="0"/>
                </a:lnTo>
                <a:lnTo>
                  <a:pt x="3675697" y="5830424"/>
                </a:lnTo>
                <a:lnTo>
                  <a:pt x="0" y="5830424"/>
                </a:lnTo>
                <a:lnTo>
                  <a:pt x="0" y="0"/>
                </a:lnTo>
                <a:close/>
              </a:path>
            </a:pathLst>
          </a:custGeom>
          <a:blipFill>
            <a:blip r:embed="rId2">
              <a:alphaModFix amt="30000"/>
              <a:extLst>
                <a:ext uri="{96DAC541-7B7A-43D3-8B79-37D633B846F1}">
                  <asvg:svgBlip xmlns:asvg="http://schemas.microsoft.com/office/drawing/2016/SVG/main" r:embed="rId3"/>
                </a:ext>
              </a:extLst>
            </a:blip>
            <a:stretch>
              <a:fillRect t="-59" b="-59"/>
            </a:stretch>
          </a:blipFill>
        </p:spPr>
      </p:sp>
      <p:sp>
        <p:nvSpPr>
          <p:cNvPr id="3" name="Freeform 3"/>
          <p:cNvSpPr/>
          <p:nvPr/>
        </p:nvSpPr>
        <p:spPr>
          <a:xfrm>
            <a:off x="7306151" y="2228288"/>
            <a:ext cx="3675697" cy="5830424"/>
          </a:xfrm>
          <a:custGeom>
            <a:avLst/>
            <a:gdLst/>
            <a:ahLst/>
            <a:cxnLst/>
            <a:rect l="l" t="t" r="r" b="b"/>
            <a:pathLst>
              <a:path w="3675697" h="5830424">
                <a:moveTo>
                  <a:pt x="0" y="0"/>
                </a:moveTo>
                <a:lnTo>
                  <a:pt x="3675697" y="0"/>
                </a:lnTo>
                <a:lnTo>
                  <a:pt x="3675697" y="5830424"/>
                </a:lnTo>
                <a:lnTo>
                  <a:pt x="0" y="5830424"/>
                </a:lnTo>
                <a:lnTo>
                  <a:pt x="0" y="0"/>
                </a:lnTo>
                <a:close/>
              </a:path>
            </a:pathLst>
          </a:custGeom>
          <a:blipFill>
            <a:blip r:embed="rId2">
              <a:alphaModFix amt="30000"/>
              <a:extLst>
                <a:ext uri="{96DAC541-7B7A-43D3-8B79-37D633B846F1}">
                  <asvg:svgBlip xmlns:asvg="http://schemas.microsoft.com/office/drawing/2016/SVG/main" r:embed="rId4"/>
                </a:ext>
              </a:extLst>
            </a:blip>
            <a:stretch>
              <a:fillRect t="-59" b="-59"/>
            </a:stretch>
          </a:blipFill>
        </p:spPr>
      </p:sp>
      <p:sp>
        <p:nvSpPr>
          <p:cNvPr id="4" name="Freeform 4"/>
          <p:cNvSpPr/>
          <p:nvPr/>
        </p:nvSpPr>
        <p:spPr>
          <a:xfrm>
            <a:off x="12539043" y="2228288"/>
            <a:ext cx="3675697" cy="5830424"/>
          </a:xfrm>
          <a:custGeom>
            <a:avLst/>
            <a:gdLst/>
            <a:ahLst/>
            <a:cxnLst/>
            <a:rect l="l" t="t" r="r" b="b"/>
            <a:pathLst>
              <a:path w="3675697" h="5830424">
                <a:moveTo>
                  <a:pt x="0" y="0"/>
                </a:moveTo>
                <a:lnTo>
                  <a:pt x="3675697" y="0"/>
                </a:lnTo>
                <a:lnTo>
                  <a:pt x="3675697" y="5830424"/>
                </a:lnTo>
                <a:lnTo>
                  <a:pt x="0" y="5830424"/>
                </a:lnTo>
                <a:lnTo>
                  <a:pt x="0" y="0"/>
                </a:lnTo>
                <a:close/>
              </a:path>
            </a:pathLst>
          </a:custGeom>
          <a:blipFill>
            <a:blip r:embed="rId2">
              <a:alphaModFix amt="30000"/>
              <a:extLst>
                <a:ext uri="{96DAC541-7B7A-43D3-8B79-37D633B846F1}">
                  <asvg:svgBlip xmlns:asvg="http://schemas.microsoft.com/office/drawing/2016/SVG/main" r:embed="rId5"/>
                </a:ext>
              </a:extLst>
            </a:blip>
            <a:stretch>
              <a:fillRect t="-59" b="-59"/>
            </a:stretch>
          </a:blipFill>
        </p:spPr>
      </p:sp>
      <p:grpSp>
        <p:nvGrpSpPr>
          <p:cNvPr id="5" name="Group 5"/>
          <p:cNvGrpSpPr/>
          <p:nvPr/>
        </p:nvGrpSpPr>
        <p:grpSpPr>
          <a:xfrm>
            <a:off x="1171575" y="2432485"/>
            <a:ext cx="4543425" cy="4533900"/>
            <a:chOff x="0" y="0"/>
            <a:chExt cx="6057900" cy="6045200"/>
          </a:xfrm>
        </p:grpSpPr>
        <p:sp>
          <p:nvSpPr>
            <p:cNvPr id="6" name="Freeform 6"/>
            <p:cNvSpPr/>
            <p:nvPr/>
          </p:nvSpPr>
          <p:spPr>
            <a:xfrm>
              <a:off x="0" y="0"/>
              <a:ext cx="6057900" cy="6045200"/>
            </a:xfrm>
            <a:custGeom>
              <a:avLst/>
              <a:gdLst/>
              <a:ahLst/>
              <a:cxnLst/>
              <a:rect l="l" t="t" r="r" b="b"/>
              <a:pathLst>
                <a:path w="6057900" h="6045200">
                  <a:moveTo>
                    <a:pt x="0" y="0"/>
                  </a:moveTo>
                  <a:lnTo>
                    <a:pt x="6057900" y="0"/>
                  </a:lnTo>
                  <a:lnTo>
                    <a:pt x="6057900" y="6045200"/>
                  </a:lnTo>
                  <a:lnTo>
                    <a:pt x="0" y="6045200"/>
                  </a:lnTo>
                  <a:lnTo>
                    <a:pt x="0" y="0"/>
                  </a:lnTo>
                  <a:close/>
                </a:path>
              </a:pathLst>
            </a:custGeom>
            <a:blipFill>
              <a:blip r:embed="rId6">
                <a:alphaModFix amt="30000"/>
              </a:blip>
              <a:stretch>
                <a:fillRect/>
              </a:stretch>
            </a:blipFill>
          </p:spPr>
        </p:sp>
      </p:grpSp>
      <p:grpSp>
        <p:nvGrpSpPr>
          <p:cNvPr id="7" name="Group 7"/>
          <p:cNvGrpSpPr/>
          <p:nvPr/>
        </p:nvGrpSpPr>
        <p:grpSpPr>
          <a:xfrm>
            <a:off x="0" y="2040436"/>
            <a:ext cx="7306151" cy="4725895"/>
            <a:chOff x="0" y="0"/>
            <a:chExt cx="9741535" cy="6301193"/>
          </a:xfrm>
        </p:grpSpPr>
        <p:sp>
          <p:nvSpPr>
            <p:cNvPr id="8" name="Freeform 8"/>
            <p:cNvSpPr/>
            <p:nvPr/>
          </p:nvSpPr>
          <p:spPr>
            <a:xfrm>
              <a:off x="0" y="0"/>
              <a:ext cx="9741535" cy="6301232"/>
            </a:xfrm>
            <a:custGeom>
              <a:avLst/>
              <a:gdLst/>
              <a:ahLst/>
              <a:cxnLst/>
              <a:rect l="l" t="t" r="r" b="b"/>
              <a:pathLst>
                <a:path w="9741535" h="6301232">
                  <a:moveTo>
                    <a:pt x="0" y="0"/>
                  </a:moveTo>
                  <a:lnTo>
                    <a:pt x="9741535" y="0"/>
                  </a:lnTo>
                  <a:lnTo>
                    <a:pt x="9741535" y="6301232"/>
                  </a:lnTo>
                  <a:lnTo>
                    <a:pt x="0" y="6301232"/>
                  </a:lnTo>
                  <a:lnTo>
                    <a:pt x="0" y="0"/>
                  </a:lnTo>
                  <a:close/>
                </a:path>
              </a:pathLst>
            </a:custGeom>
            <a:blipFill>
              <a:blip r:embed="rId7"/>
              <a:stretch>
                <a:fillRect l="-7496" r="-7496"/>
              </a:stretch>
            </a:blipFill>
          </p:spPr>
        </p:sp>
      </p:grpSp>
      <p:grpSp>
        <p:nvGrpSpPr>
          <p:cNvPr id="9" name="Group 9"/>
          <p:cNvGrpSpPr/>
          <p:nvPr/>
        </p:nvGrpSpPr>
        <p:grpSpPr>
          <a:xfrm>
            <a:off x="12125325" y="2689660"/>
            <a:ext cx="5953125" cy="4467225"/>
            <a:chOff x="0" y="0"/>
            <a:chExt cx="7937500" cy="5956300"/>
          </a:xfrm>
        </p:grpSpPr>
        <p:sp>
          <p:nvSpPr>
            <p:cNvPr id="10" name="Freeform 10"/>
            <p:cNvSpPr/>
            <p:nvPr/>
          </p:nvSpPr>
          <p:spPr>
            <a:xfrm>
              <a:off x="0" y="0"/>
              <a:ext cx="7937500" cy="5956300"/>
            </a:xfrm>
            <a:custGeom>
              <a:avLst/>
              <a:gdLst/>
              <a:ahLst/>
              <a:cxnLst/>
              <a:rect l="l" t="t" r="r" b="b"/>
              <a:pathLst>
                <a:path w="7937500" h="5956300">
                  <a:moveTo>
                    <a:pt x="0" y="0"/>
                  </a:moveTo>
                  <a:lnTo>
                    <a:pt x="7937500" y="0"/>
                  </a:lnTo>
                  <a:lnTo>
                    <a:pt x="7937500" y="5956300"/>
                  </a:lnTo>
                  <a:lnTo>
                    <a:pt x="0" y="5956300"/>
                  </a:lnTo>
                  <a:lnTo>
                    <a:pt x="0" y="0"/>
                  </a:lnTo>
                  <a:close/>
                </a:path>
              </a:pathLst>
            </a:custGeom>
            <a:blipFill>
              <a:blip r:embed="rId8">
                <a:alphaModFix amt="30000"/>
              </a:blip>
              <a:stretch>
                <a:fillRect/>
              </a:stretch>
            </a:blipFill>
          </p:spPr>
        </p:sp>
      </p:grpSp>
      <p:grpSp>
        <p:nvGrpSpPr>
          <p:cNvPr id="11" name="Group 11"/>
          <p:cNvGrpSpPr/>
          <p:nvPr/>
        </p:nvGrpSpPr>
        <p:grpSpPr>
          <a:xfrm>
            <a:off x="8420748" y="1761992"/>
            <a:ext cx="9867243" cy="6089561"/>
            <a:chOff x="0" y="0"/>
            <a:chExt cx="13156324" cy="8119415"/>
          </a:xfrm>
        </p:grpSpPr>
        <p:sp>
          <p:nvSpPr>
            <p:cNvPr id="12" name="Freeform 12"/>
            <p:cNvSpPr/>
            <p:nvPr/>
          </p:nvSpPr>
          <p:spPr>
            <a:xfrm>
              <a:off x="0" y="0"/>
              <a:ext cx="13156312" cy="8119364"/>
            </a:xfrm>
            <a:custGeom>
              <a:avLst/>
              <a:gdLst/>
              <a:ahLst/>
              <a:cxnLst/>
              <a:rect l="l" t="t" r="r" b="b"/>
              <a:pathLst>
                <a:path w="13156312" h="8119364">
                  <a:moveTo>
                    <a:pt x="0" y="0"/>
                  </a:moveTo>
                  <a:lnTo>
                    <a:pt x="13156312" y="0"/>
                  </a:lnTo>
                  <a:lnTo>
                    <a:pt x="13156312" y="8119364"/>
                  </a:lnTo>
                  <a:lnTo>
                    <a:pt x="0" y="8119364"/>
                  </a:lnTo>
                  <a:lnTo>
                    <a:pt x="0" y="0"/>
                  </a:lnTo>
                  <a:close/>
                </a:path>
              </a:pathLst>
            </a:custGeom>
            <a:blipFill>
              <a:blip r:embed="rId9"/>
              <a:stretch>
                <a:fillRect l="-4857" r="-4857"/>
              </a:stretch>
            </a:blipFill>
          </p:spPr>
        </p:sp>
      </p:grpSp>
      <p:grpSp>
        <p:nvGrpSpPr>
          <p:cNvPr id="13" name="Group 13"/>
          <p:cNvGrpSpPr/>
          <p:nvPr/>
        </p:nvGrpSpPr>
        <p:grpSpPr>
          <a:xfrm>
            <a:off x="6743700" y="2708710"/>
            <a:ext cx="4810125" cy="4429125"/>
            <a:chOff x="0" y="0"/>
            <a:chExt cx="6413500" cy="5905500"/>
          </a:xfrm>
        </p:grpSpPr>
        <p:sp>
          <p:nvSpPr>
            <p:cNvPr id="14" name="Freeform 14"/>
            <p:cNvSpPr/>
            <p:nvPr/>
          </p:nvSpPr>
          <p:spPr>
            <a:xfrm>
              <a:off x="0" y="0"/>
              <a:ext cx="6413500" cy="5905500"/>
            </a:xfrm>
            <a:custGeom>
              <a:avLst/>
              <a:gdLst/>
              <a:ahLst/>
              <a:cxnLst/>
              <a:rect l="l" t="t" r="r" b="b"/>
              <a:pathLst>
                <a:path w="6413500" h="5905500">
                  <a:moveTo>
                    <a:pt x="0" y="0"/>
                  </a:moveTo>
                  <a:lnTo>
                    <a:pt x="6413500" y="0"/>
                  </a:lnTo>
                  <a:lnTo>
                    <a:pt x="6413500" y="5905500"/>
                  </a:lnTo>
                  <a:lnTo>
                    <a:pt x="0" y="5905500"/>
                  </a:lnTo>
                  <a:lnTo>
                    <a:pt x="0" y="0"/>
                  </a:lnTo>
                  <a:close/>
                </a:path>
              </a:pathLst>
            </a:custGeom>
            <a:blipFill>
              <a:blip r:embed="rId10">
                <a:alphaModFix amt="30000"/>
              </a:blip>
              <a:stretch>
                <a:fillRect/>
              </a:stretch>
            </a:blipFill>
          </p:spPr>
        </p:sp>
      </p:grpSp>
      <p:grpSp>
        <p:nvGrpSpPr>
          <p:cNvPr id="15" name="Group 15"/>
          <p:cNvGrpSpPr/>
          <p:nvPr/>
        </p:nvGrpSpPr>
        <p:grpSpPr>
          <a:xfrm>
            <a:off x="5247418" y="2353056"/>
            <a:ext cx="7983188" cy="4490552"/>
            <a:chOff x="0" y="0"/>
            <a:chExt cx="10644251" cy="5987403"/>
          </a:xfrm>
        </p:grpSpPr>
        <p:sp>
          <p:nvSpPr>
            <p:cNvPr id="16" name="Freeform 16"/>
            <p:cNvSpPr/>
            <p:nvPr/>
          </p:nvSpPr>
          <p:spPr>
            <a:xfrm>
              <a:off x="0" y="0"/>
              <a:ext cx="10644251" cy="5987415"/>
            </a:xfrm>
            <a:custGeom>
              <a:avLst/>
              <a:gdLst/>
              <a:ahLst/>
              <a:cxnLst/>
              <a:rect l="l" t="t" r="r" b="b"/>
              <a:pathLst>
                <a:path w="10644251" h="5987415">
                  <a:moveTo>
                    <a:pt x="0" y="0"/>
                  </a:moveTo>
                  <a:lnTo>
                    <a:pt x="10644251" y="0"/>
                  </a:lnTo>
                  <a:lnTo>
                    <a:pt x="10644251" y="5987415"/>
                  </a:lnTo>
                  <a:lnTo>
                    <a:pt x="0" y="5987415"/>
                  </a:lnTo>
                  <a:lnTo>
                    <a:pt x="0" y="0"/>
                  </a:lnTo>
                  <a:close/>
                </a:path>
              </a:pathLst>
            </a:custGeom>
            <a:blipFill>
              <a:blip r:embed="rId11"/>
              <a:stretch>
                <a:fillRect/>
              </a:stretch>
            </a:blipFill>
          </p:spPr>
        </p:sp>
      </p:grpSp>
      <p:sp>
        <p:nvSpPr>
          <p:cNvPr id="17" name="Freeform 17"/>
          <p:cNvSpPr/>
          <p:nvPr/>
        </p:nvSpPr>
        <p:spPr>
          <a:xfrm>
            <a:off x="16621306" y="594684"/>
            <a:ext cx="1056226" cy="1039463"/>
          </a:xfrm>
          <a:custGeom>
            <a:avLst/>
            <a:gdLst/>
            <a:ahLst/>
            <a:cxnLst/>
            <a:rect l="l" t="t" r="r" b="b"/>
            <a:pathLst>
              <a:path w="1056226" h="1039463">
                <a:moveTo>
                  <a:pt x="0" y="0"/>
                </a:moveTo>
                <a:lnTo>
                  <a:pt x="1056227" y="0"/>
                </a:lnTo>
                <a:lnTo>
                  <a:pt x="1056227" y="1039463"/>
                </a:lnTo>
                <a:lnTo>
                  <a:pt x="0" y="103946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8" name="TextBox 18"/>
          <p:cNvSpPr txBox="1"/>
          <p:nvPr/>
        </p:nvSpPr>
        <p:spPr>
          <a:xfrm>
            <a:off x="2327215" y="6899777"/>
            <a:ext cx="2930681" cy="1628651"/>
          </a:xfrm>
          <a:prstGeom prst="rect">
            <a:avLst/>
          </a:prstGeom>
        </p:spPr>
        <p:txBody>
          <a:bodyPr lIns="0" tIns="0" rIns="0" bIns="0" rtlCol="0" anchor="t">
            <a:spAutoFit/>
          </a:bodyPr>
          <a:lstStyle/>
          <a:p>
            <a:pPr algn="l">
              <a:lnSpc>
                <a:spcPts val="7875"/>
              </a:lnSpc>
            </a:pPr>
            <a:r>
              <a:rPr lang="en-US" sz="5625" b="1" dirty="0">
                <a:solidFill>
                  <a:srgbClr val="FFFFFF"/>
                </a:solidFill>
                <a:latin typeface="Gotham Bold"/>
                <a:ea typeface="Gotham Bold"/>
                <a:cs typeface="Gotham Bold"/>
                <a:sym typeface="Gotham Bold"/>
              </a:rPr>
              <a:t>TAMUK.</a:t>
            </a:r>
          </a:p>
          <a:p>
            <a:pPr algn="l">
              <a:lnSpc>
                <a:spcPts val="1551"/>
              </a:lnSpc>
            </a:pPr>
            <a:r>
              <a:rPr lang="tr-TR" sz="1531" b="1" dirty="0">
                <a:solidFill>
                  <a:srgbClr val="FFFFFF"/>
                </a:solidFill>
                <a:latin typeface="Gotham Bold"/>
                <a:ea typeface="Gotham Bold"/>
                <a:cs typeface="Gotham Bold"/>
                <a:sym typeface="Gotham Bold"/>
              </a:rPr>
              <a:t>SEA SURFACE LIQUID-LIQUID HETEROGENEOUS MIXTURE CLEANING ROBOT</a:t>
            </a:r>
            <a:endParaRPr lang="en-US" sz="1531" b="1" dirty="0">
              <a:solidFill>
                <a:srgbClr val="FFFFFF"/>
              </a:solidFill>
              <a:latin typeface="Gotham Bold"/>
              <a:ea typeface="Gotham Bold"/>
              <a:cs typeface="Gotham Bold"/>
              <a:sym typeface="Gotham Bold"/>
            </a:endParaRPr>
          </a:p>
        </p:txBody>
      </p:sp>
      <p:sp>
        <p:nvSpPr>
          <p:cNvPr id="19" name="TextBox 19"/>
          <p:cNvSpPr txBox="1"/>
          <p:nvPr/>
        </p:nvSpPr>
        <p:spPr>
          <a:xfrm>
            <a:off x="7677712" y="6899777"/>
            <a:ext cx="2930681" cy="1423467"/>
          </a:xfrm>
          <a:prstGeom prst="rect">
            <a:avLst/>
          </a:prstGeom>
        </p:spPr>
        <p:txBody>
          <a:bodyPr wrap="square" lIns="0" tIns="0" rIns="0" bIns="0" rtlCol="0" anchor="t">
            <a:spAutoFit/>
          </a:bodyPr>
          <a:lstStyle/>
          <a:p>
            <a:pPr algn="l">
              <a:lnSpc>
                <a:spcPts val="7875"/>
              </a:lnSpc>
            </a:pPr>
            <a:r>
              <a:rPr lang="en-US" sz="5625" b="1" dirty="0">
                <a:solidFill>
                  <a:srgbClr val="FFFFFF"/>
                </a:solidFill>
                <a:latin typeface="Gotham Bold"/>
                <a:ea typeface="Gotham Bold"/>
                <a:cs typeface="Gotham Bold"/>
                <a:sym typeface="Gotham Bold"/>
              </a:rPr>
              <a:t>KÜNÇ.</a:t>
            </a:r>
          </a:p>
          <a:p>
            <a:pPr algn="l">
              <a:lnSpc>
                <a:spcPts val="1551"/>
              </a:lnSpc>
            </a:pPr>
            <a:r>
              <a:rPr lang="tr-TR" sz="1531" b="1" dirty="0">
                <a:solidFill>
                  <a:srgbClr val="FFFFFF"/>
                </a:solidFill>
                <a:latin typeface="Gotham Bold"/>
                <a:ea typeface="Gotham Bold"/>
                <a:cs typeface="Gotham Bold"/>
                <a:sym typeface="Gotham Bold"/>
              </a:rPr>
              <a:t>SEA SURFACE SOLID WASTE CLEANING ROBOT</a:t>
            </a:r>
            <a:endParaRPr lang="en-US" sz="1531" b="1" dirty="0">
              <a:solidFill>
                <a:srgbClr val="FFFFFF"/>
              </a:solidFill>
              <a:latin typeface="Gotham Bold"/>
              <a:ea typeface="Gotham Bold"/>
              <a:cs typeface="Gotham Bold"/>
              <a:sym typeface="Gotham Bold"/>
            </a:endParaRPr>
          </a:p>
        </p:txBody>
      </p:sp>
      <p:sp>
        <p:nvSpPr>
          <p:cNvPr id="20" name="TextBox 20"/>
          <p:cNvSpPr txBox="1"/>
          <p:nvPr/>
        </p:nvSpPr>
        <p:spPr>
          <a:xfrm>
            <a:off x="12839071" y="6899777"/>
            <a:ext cx="3159597" cy="1423467"/>
          </a:xfrm>
          <a:prstGeom prst="rect">
            <a:avLst/>
          </a:prstGeom>
        </p:spPr>
        <p:txBody>
          <a:bodyPr lIns="0" tIns="0" rIns="0" bIns="0" rtlCol="0" anchor="t">
            <a:spAutoFit/>
          </a:bodyPr>
          <a:lstStyle/>
          <a:p>
            <a:pPr algn="l">
              <a:lnSpc>
                <a:spcPts val="7875"/>
              </a:lnSpc>
            </a:pPr>
            <a:r>
              <a:rPr lang="en-US" sz="5625" b="1" dirty="0">
                <a:solidFill>
                  <a:srgbClr val="FFFFFF"/>
                </a:solidFill>
                <a:latin typeface="Gotham Bold"/>
                <a:ea typeface="Gotham Bold"/>
                <a:cs typeface="Gotham Bold"/>
                <a:sym typeface="Gotham Bold"/>
              </a:rPr>
              <a:t>ÇOGUN.</a:t>
            </a:r>
          </a:p>
          <a:p>
            <a:pPr algn="l">
              <a:lnSpc>
                <a:spcPts val="1551"/>
              </a:lnSpc>
            </a:pPr>
            <a:r>
              <a:rPr lang="tr-TR" sz="1531" b="1" dirty="0">
                <a:solidFill>
                  <a:srgbClr val="FFFFFF"/>
                </a:solidFill>
                <a:latin typeface="Gotham Bold"/>
                <a:ea typeface="Gotham Bold"/>
                <a:cs typeface="Gotham Bold"/>
                <a:sym typeface="Gotham Bold"/>
              </a:rPr>
              <a:t>SEA SURFACE SOLID WASTE CLEANING ROBOT</a:t>
            </a:r>
            <a:endParaRPr lang="en-US" sz="1531" b="1" dirty="0">
              <a:solidFill>
                <a:srgbClr val="FFFFFF"/>
              </a:solidFill>
              <a:latin typeface="Gotham Bold"/>
              <a:ea typeface="Gotham Bold"/>
              <a:cs typeface="Gotham Bold"/>
              <a:sym typeface="Gotham Bold"/>
            </a:endParaRPr>
          </a:p>
        </p:txBody>
      </p:sp>
      <p:sp>
        <p:nvSpPr>
          <p:cNvPr id="21" name="TextBox 21"/>
          <p:cNvSpPr txBox="1"/>
          <p:nvPr/>
        </p:nvSpPr>
        <p:spPr>
          <a:xfrm>
            <a:off x="2479356" y="1078411"/>
            <a:ext cx="13519312" cy="962025"/>
          </a:xfrm>
          <a:prstGeom prst="rect">
            <a:avLst/>
          </a:prstGeom>
        </p:spPr>
        <p:txBody>
          <a:bodyPr lIns="0" tIns="0" rIns="0" bIns="0" rtlCol="0" anchor="t">
            <a:spAutoFit/>
          </a:bodyPr>
          <a:lstStyle/>
          <a:p>
            <a:pPr algn="ctr">
              <a:lnSpc>
                <a:spcPts val="7875"/>
              </a:lnSpc>
            </a:pPr>
            <a:r>
              <a:rPr lang="tr-TR" sz="5625" b="1" dirty="0" err="1">
                <a:solidFill>
                  <a:srgbClr val="FFFFFF"/>
                </a:solidFill>
                <a:latin typeface="Gotham Bold"/>
                <a:ea typeface="Gotham Bold"/>
                <a:cs typeface="Gotham Bold"/>
                <a:sym typeface="Gotham Bold"/>
              </a:rPr>
              <a:t>Sea</a:t>
            </a:r>
            <a:r>
              <a:rPr lang="tr-TR" sz="5625" b="1" dirty="0">
                <a:solidFill>
                  <a:srgbClr val="FFFFFF"/>
                </a:solidFill>
                <a:latin typeface="Gotham Bold"/>
                <a:ea typeface="Gotham Bold"/>
                <a:cs typeface="Gotham Bold"/>
                <a:sym typeface="Gotham Bold"/>
              </a:rPr>
              <a:t> </a:t>
            </a:r>
            <a:r>
              <a:rPr lang="tr-TR" sz="5625" b="1" dirty="0" err="1">
                <a:solidFill>
                  <a:srgbClr val="FFFFFF"/>
                </a:solidFill>
                <a:latin typeface="Gotham Bold"/>
                <a:ea typeface="Gotham Bold"/>
                <a:cs typeface="Gotham Bold"/>
                <a:sym typeface="Gotham Bold"/>
              </a:rPr>
              <a:t>Surface</a:t>
            </a:r>
            <a:r>
              <a:rPr lang="tr-TR" sz="5625" b="1" dirty="0">
                <a:solidFill>
                  <a:srgbClr val="FFFFFF"/>
                </a:solidFill>
                <a:latin typeface="Gotham Bold"/>
                <a:ea typeface="Gotham Bold"/>
                <a:cs typeface="Gotham Bold"/>
                <a:sym typeface="Gotham Bold"/>
              </a:rPr>
              <a:t> </a:t>
            </a:r>
            <a:r>
              <a:rPr lang="tr-TR" sz="5625" b="1" dirty="0" err="1">
                <a:solidFill>
                  <a:srgbClr val="FFFFFF"/>
                </a:solidFill>
                <a:latin typeface="Gotham Bold"/>
                <a:ea typeface="Gotham Bold"/>
                <a:cs typeface="Gotham Bold"/>
                <a:sym typeface="Gotham Bold"/>
              </a:rPr>
              <a:t>Cleaning</a:t>
            </a:r>
            <a:r>
              <a:rPr lang="tr-TR" sz="5625" b="1" dirty="0">
                <a:solidFill>
                  <a:srgbClr val="FFFFFF"/>
                </a:solidFill>
                <a:latin typeface="Gotham Bold"/>
                <a:ea typeface="Gotham Bold"/>
                <a:cs typeface="Gotham Bold"/>
                <a:sym typeface="Gotham Bold"/>
              </a:rPr>
              <a:t> </a:t>
            </a:r>
            <a:r>
              <a:rPr lang="tr-TR" sz="5625" b="1" dirty="0" err="1">
                <a:solidFill>
                  <a:srgbClr val="FFFFFF"/>
                </a:solidFill>
                <a:latin typeface="Gotham Bold"/>
                <a:ea typeface="Gotham Bold"/>
                <a:cs typeface="Gotham Bold"/>
                <a:sym typeface="Gotham Bold"/>
              </a:rPr>
              <a:t>Robots</a:t>
            </a:r>
            <a:endParaRPr lang="en-US" sz="5625" b="1" dirty="0">
              <a:solidFill>
                <a:srgbClr val="FFFFFF"/>
              </a:solidFill>
              <a:latin typeface="Gotham Bold"/>
              <a:ea typeface="Gotham Bold"/>
              <a:cs typeface="Gotham Bold"/>
              <a:sym typeface="Gotham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38795" y="2119218"/>
            <a:ext cx="3675697" cy="5830424"/>
            <a:chOff x="0" y="0"/>
            <a:chExt cx="4900930" cy="7773899"/>
          </a:xfrm>
        </p:grpSpPr>
        <p:sp>
          <p:nvSpPr>
            <p:cNvPr id="3" name="Freeform 3"/>
            <p:cNvSpPr/>
            <p:nvPr/>
          </p:nvSpPr>
          <p:spPr>
            <a:xfrm>
              <a:off x="0" y="0"/>
              <a:ext cx="4900930" cy="7773924"/>
            </a:xfrm>
            <a:custGeom>
              <a:avLst/>
              <a:gdLst/>
              <a:ahLst/>
              <a:cxnLst/>
              <a:rect l="l" t="t" r="r" b="b"/>
              <a:pathLst>
                <a:path w="4900930" h="7773924">
                  <a:moveTo>
                    <a:pt x="0" y="7773924"/>
                  </a:moveTo>
                  <a:lnTo>
                    <a:pt x="4900930" y="7773924"/>
                  </a:lnTo>
                  <a:lnTo>
                    <a:pt x="4900930" y="0"/>
                  </a:lnTo>
                  <a:lnTo>
                    <a:pt x="0" y="0"/>
                  </a:lnTo>
                  <a:close/>
                </a:path>
              </a:pathLst>
            </a:custGeom>
            <a:solidFill>
              <a:srgbClr val="0E3D3F">
                <a:alpha val="29804"/>
              </a:srgbClr>
            </a:solidFill>
          </p:spPr>
        </p:sp>
      </p:grpSp>
      <p:sp>
        <p:nvSpPr>
          <p:cNvPr id="4" name="Freeform 4"/>
          <p:cNvSpPr/>
          <p:nvPr/>
        </p:nvSpPr>
        <p:spPr>
          <a:xfrm>
            <a:off x="1130532" y="2323767"/>
            <a:ext cx="4453480" cy="4533900"/>
          </a:xfrm>
          <a:custGeom>
            <a:avLst/>
            <a:gdLst/>
            <a:ahLst/>
            <a:cxnLst/>
            <a:rect l="l" t="t" r="r" b="b"/>
            <a:pathLst>
              <a:path w="4453480" h="4533900">
                <a:moveTo>
                  <a:pt x="0" y="0"/>
                </a:moveTo>
                <a:lnTo>
                  <a:pt x="4453480" y="0"/>
                </a:lnTo>
                <a:lnTo>
                  <a:pt x="4453480" y="4533900"/>
                </a:lnTo>
                <a:lnTo>
                  <a:pt x="0" y="4533900"/>
                </a:lnTo>
                <a:lnTo>
                  <a:pt x="0" y="0"/>
                </a:lnTo>
                <a:close/>
              </a:path>
            </a:pathLst>
          </a:custGeom>
          <a:blipFill>
            <a:blip r:embed="rId2">
              <a:alphaModFix amt="30000"/>
            </a:blip>
            <a:stretch>
              <a:fillRect l="-2019"/>
            </a:stretch>
          </a:blipFill>
        </p:spPr>
      </p:sp>
      <p:sp>
        <p:nvSpPr>
          <p:cNvPr id="5" name="Freeform 5"/>
          <p:cNvSpPr/>
          <p:nvPr/>
        </p:nvSpPr>
        <p:spPr>
          <a:xfrm>
            <a:off x="1204370" y="2328615"/>
            <a:ext cx="4483960" cy="4538043"/>
          </a:xfrm>
          <a:custGeom>
            <a:avLst/>
            <a:gdLst/>
            <a:ahLst/>
            <a:cxnLst/>
            <a:rect l="l" t="t" r="r" b="b"/>
            <a:pathLst>
              <a:path w="4483960" h="4538043">
                <a:moveTo>
                  <a:pt x="0" y="0"/>
                </a:moveTo>
                <a:lnTo>
                  <a:pt x="4483960" y="0"/>
                </a:lnTo>
                <a:lnTo>
                  <a:pt x="4483960" y="4538043"/>
                </a:lnTo>
                <a:lnTo>
                  <a:pt x="0" y="4538043"/>
                </a:lnTo>
                <a:lnTo>
                  <a:pt x="0" y="0"/>
                </a:lnTo>
                <a:close/>
              </a:path>
            </a:pathLst>
          </a:custGeom>
          <a:blipFill>
            <a:blip r:embed="rId3"/>
            <a:stretch>
              <a:fillRect l="-52642" t="-4139" r="-34728"/>
            </a:stretch>
          </a:blipFill>
        </p:spPr>
      </p:sp>
      <p:grpSp>
        <p:nvGrpSpPr>
          <p:cNvPr id="6" name="Group 6"/>
          <p:cNvGrpSpPr>
            <a:grpSpLocks noChangeAspect="1"/>
          </p:cNvGrpSpPr>
          <p:nvPr/>
        </p:nvGrpSpPr>
        <p:grpSpPr>
          <a:xfrm>
            <a:off x="734054" y="8562022"/>
            <a:ext cx="396478" cy="1118168"/>
            <a:chOff x="0" y="0"/>
            <a:chExt cx="528638" cy="1490891"/>
          </a:xfrm>
        </p:grpSpPr>
        <p:sp>
          <p:nvSpPr>
            <p:cNvPr id="7" name="Freeform 7"/>
            <p:cNvSpPr/>
            <p:nvPr/>
          </p:nvSpPr>
          <p:spPr>
            <a:xfrm>
              <a:off x="0" y="0"/>
              <a:ext cx="528574" cy="1490853"/>
            </a:xfrm>
            <a:custGeom>
              <a:avLst/>
              <a:gdLst/>
              <a:ahLst/>
              <a:cxnLst/>
              <a:rect l="l" t="t" r="r" b="b"/>
              <a:pathLst>
                <a:path w="528574" h="1490853">
                  <a:moveTo>
                    <a:pt x="528574" y="1490853"/>
                  </a:moveTo>
                  <a:lnTo>
                    <a:pt x="0" y="1490853"/>
                  </a:lnTo>
                  <a:lnTo>
                    <a:pt x="0" y="0"/>
                  </a:lnTo>
                  <a:lnTo>
                    <a:pt x="528574" y="0"/>
                  </a:lnTo>
                  <a:close/>
                </a:path>
              </a:pathLst>
            </a:custGeom>
            <a:solidFill>
              <a:srgbClr val="35A5AA"/>
            </a:solidFill>
          </p:spPr>
        </p:sp>
      </p:grpSp>
      <p:grpSp>
        <p:nvGrpSpPr>
          <p:cNvPr id="8" name="Group 8"/>
          <p:cNvGrpSpPr>
            <a:grpSpLocks noChangeAspect="1"/>
          </p:cNvGrpSpPr>
          <p:nvPr/>
        </p:nvGrpSpPr>
        <p:grpSpPr>
          <a:xfrm>
            <a:off x="4570162" y="875186"/>
            <a:ext cx="1118168" cy="396478"/>
            <a:chOff x="0" y="0"/>
            <a:chExt cx="1490891" cy="528638"/>
          </a:xfrm>
        </p:grpSpPr>
        <p:sp>
          <p:nvSpPr>
            <p:cNvPr id="9" name="Freeform 9"/>
            <p:cNvSpPr/>
            <p:nvPr/>
          </p:nvSpPr>
          <p:spPr>
            <a:xfrm>
              <a:off x="0" y="0"/>
              <a:ext cx="1490853" cy="528574"/>
            </a:xfrm>
            <a:custGeom>
              <a:avLst/>
              <a:gdLst/>
              <a:ahLst/>
              <a:cxnLst/>
              <a:rect l="l" t="t" r="r" b="b"/>
              <a:pathLst>
                <a:path w="1490853" h="528574">
                  <a:moveTo>
                    <a:pt x="1490853" y="528574"/>
                  </a:moveTo>
                  <a:lnTo>
                    <a:pt x="0" y="528574"/>
                  </a:lnTo>
                  <a:lnTo>
                    <a:pt x="0" y="0"/>
                  </a:lnTo>
                  <a:lnTo>
                    <a:pt x="1490853" y="0"/>
                  </a:lnTo>
                  <a:close/>
                </a:path>
              </a:pathLst>
            </a:custGeom>
            <a:solidFill>
              <a:srgbClr val="35A5AA"/>
            </a:solidFill>
          </p:spPr>
        </p:sp>
      </p:grpSp>
      <p:sp>
        <p:nvSpPr>
          <p:cNvPr id="10" name="Freeform 10"/>
          <p:cNvSpPr/>
          <p:nvPr/>
        </p:nvSpPr>
        <p:spPr>
          <a:xfrm>
            <a:off x="6282845" y="1691950"/>
            <a:ext cx="99584" cy="99584"/>
          </a:xfrm>
          <a:custGeom>
            <a:avLst/>
            <a:gdLst/>
            <a:ahLst/>
            <a:cxnLst/>
            <a:rect l="l" t="t" r="r" b="b"/>
            <a:pathLst>
              <a:path w="99584" h="99584">
                <a:moveTo>
                  <a:pt x="0" y="0"/>
                </a:moveTo>
                <a:lnTo>
                  <a:pt x="99584" y="0"/>
                </a:lnTo>
                <a:lnTo>
                  <a:pt x="99584" y="99584"/>
                </a:lnTo>
                <a:lnTo>
                  <a:pt x="0" y="995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6282845" y="3091541"/>
            <a:ext cx="99584" cy="99584"/>
          </a:xfrm>
          <a:custGeom>
            <a:avLst/>
            <a:gdLst/>
            <a:ahLst/>
            <a:cxnLst/>
            <a:rect l="l" t="t" r="r" b="b"/>
            <a:pathLst>
              <a:path w="99584" h="99584">
                <a:moveTo>
                  <a:pt x="0" y="0"/>
                </a:moveTo>
                <a:lnTo>
                  <a:pt x="99584" y="0"/>
                </a:lnTo>
                <a:lnTo>
                  <a:pt x="99584" y="99583"/>
                </a:lnTo>
                <a:lnTo>
                  <a:pt x="0" y="99583"/>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sp>
      <p:sp>
        <p:nvSpPr>
          <p:cNvPr id="12" name="Freeform 12"/>
          <p:cNvSpPr/>
          <p:nvPr/>
        </p:nvSpPr>
        <p:spPr>
          <a:xfrm>
            <a:off x="6282845" y="4491133"/>
            <a:ext cx="99584" cy="99584"/>
          </a:xfrm>
          <a:custGeom>
            <a:avLst/>
            <a:gdLst/>
            <a:ahLst/>
            <a:cxnLst/>
            <a:rect l="l" t="t" r="r" b="b"/>
            <a:pathLst>
              <a:path w="99584" h="99584">
                <a:moveTo>
                  <a:pt x="0" y="0"/>
                </a:moveTo>
                <a:lnTo>
                  <a:pt x="99584" y="0"/>
                </a:lnTo>
                <a:lnTo>
                  <a:pt x="99584" y="99584"/>
                </a:lnTo>
                <a:lnTo>
                  <a:pt x="0" y="99584"/>
                </a:lnTo>
                <a:lnTo>
                  <a:pt x="0" y="0"/>
                </a:lnTo>
                <a:close/>
              </a:path>
            </a:pathLst>
          </a:custGeom>
          <a:blipFill>
            <a:blip r:embed="rId4">
              <a:extLst>
                <a:ext uri="{96DAC541-7B7A-43D3-8B79-37D633B846F1}">
                  <asvg:svgBlip xmlns:asvg="http://schemas.microsoft.com/office/drawing/2016/SVG/main" r:embed="rId7"/>
                </a:ext>
              </a:extLst>
            </a:blip>
            <a:stretch>
              <a:fillRect/>
            </a:stretch>
          </a:blipFill>
        </p:spPr>
      </p:sp>
      <p:grpSp>
        <p:nvGrpSpPr>
          <p:cNvPr id="13" name="Group 13"/>
          <p:cNvGrpSpPr>
            <a:grpSpLocks noChangeAspect="1"/>
          </p:cNvGrpSpPr>
          <p:nvPr/>
        </p:nvGrpSpPr>
        <p:grpSpPr>
          <a:xfrm>
            <a:off x="16861631" y="8562022"/>
            <a:ext cx="1118168" cy="1118168"/>
            <a:chOff x="0" y="0"/>
            <a:chExt cx="1490891" cy="1490891"/>
          </a:xfrm>
        </p:grpSpPr>
        <p:sp>
          <p:nvSpPr>
            <p:cNvPr id="14" name="Freeform 14"/>
            <p:cNvSpPr/>
            <p:nvPr/>
          </p:nvSpPr>
          <p:spPr>
            <a:xfrm>
              <a:off x="0" y="0"/>
              <a:ext cx="1490853" cy="1490853"/>
            </a:xfrm>
            <a:custGeom>
              <a:avLst/>
              <a:gdLst/>
              <a:ahLst/>
              <a:cxnLst/>
              <a:rect l="l" t="t" r="r" b="b"/>
              <a:pathLst>
                <a:path w="1490853" h="1490853">
                  <a:moveTo>
                    <a:pt x="1490853" y="1490853"/>
                  </a:moveTo>
                  <a:lnTo>
                    <a:pt x="0" y="1490853"/>
                  </a:lnTo>
                  <a:lnTo>
                    <a:pt x="0" y="0"/>
                  </a:lnTo>
                  <a:lnTo>
                    <a:pt x="1490853" y="0"/>
                  </a:lnTo>
                  <a:close/>
                </a:path>
              </a:pathLst>
            </a:custGeom>
            <a:solidFill>
              <a:srgbClr val="35A5AA"/>
            </a:solidFill>
          </p:spPr>
        </p:sp>
      </p:grpSp>
      <p:grpSp>
        <p:nvGrpSpPr>
          <p:cNvPr id="15" name="Group 15"/>
          <p:cNvGrpSpPr>
            <a:grpSpLocks noChangeAspect="1"/>
          </p:cNvGrpSpPr>
          <p:nvPr/>
        </p:nvGrpSpPr>
        <p:grpSpPr>
          <a:xfrm>
            <a:off x="17701498" y="6866658"/>
            <a:ext cx="586492" cy="396478"/>
            <a:chOff x="0" y="0"/>
            <a:chExt cx="781990" cy="528638"/>
          </a:xfrm>
        </p:grpSpPr>
        <p:sp>
          <p:nvSpPr>
            <p:cNvPr id="16" name="Freeform 16"/>
            <p:cNvSpPr/>
            <p:nvPr/>
          </p:nvSpPr>
          <p:spPr>
            <a:xfrm>
              <a:off x="0" y="0"/>
              <a:ext cx="781939" cy="528574"/>
            </a:xfrm>
            <a:custGeom>
              <a:avLst/>
              <a:gdLst/>
              <a:ahLst/>
              <a:cxnLst/>
              <a:rect l="l" t="t" r="r" b="b"/>
              <a:pathLst>
                <a:path w="781939" h="528574">
                  <a:moveTo>
                    <a:pt x="0" y="528574"/>
                  </a:moveTo>
                  <a:lnTo>
                    <a:pt x="781939" y="528574"/>
                  </a:lnTo>
                  <a:lnTo>
                    <a:pt x="781939" y="0"/>
                  </a:lnTo>
                  <a:lnTo>
                    <a:pt x="0" y="0"/>
                  </a:lnTo>
                  <a:close/>
                </a:path>
              </a:pathLst>
            </a:custGeom>
            <a:solidFill>
              <a:srgbClr val="35A5AA"/>
            </a:solidFill>
          </p:spPr>
        </p:sp>
      </p:grpSp>
      <p:sp>
        <p:nvSpPr>
          <p:cNvPr id="17" name="Freeform 17"/>
          <p:cNvSpPr/>
          <p:nvPr/>
        </p:nvSpPr>
        <p:spPr>
          <a:xfrm>
            <a:off x="7279371" y="6396510"/>
            <a:ext cx="5721876" cy="3706096"/>
          </a:xfrm>
          <a:custGeom>
            <a:avLst/>
            <a:gdLst/>
            <a:ahLst/>
            <a:cxnLst/>
            <a:rect l="l" t="t" r="r" b="b"/>
            <a:pathLst>
              <a:path w="5721876" h="3706096">
                <a:moveTo>
                  <a:pt x="0" y="0"/>
                </a:moveTo>
                <a:lnTo>
                  <a:pt x="5721876" y="0"/>
                </a:lnTo>
                <a:lnTo>
                  <a:pt x="5721876" y="3706096"/>
                </a:lnTo>
                <a:lnTo>
                  <a:pt x="0" y="3706096"/>
                </a:lnTo>
                <a:lnTo>
                  <a:pt x="0" y="0"/>
                </a:lnTo>
                <a:close/>
              </a:path>
            </a:pathLst>
          </a:custGeom>
          <a:blipFill>
            <a:blip r:embed="rId8"/>
            <a:stretch>
              <a:fillRect/>
            </a:stretch>
          </a:blipFill>
        </p:spPr>
      </p:sp>
      <p:sp>
        <p:nvSpPr>
          <p:cNvPr id="18" name="Freeform 18"/>
          <p:cNvSpPr/>
          <p:nvPr/>
        </p:nvSpPr>
        <p:spPr>
          <a:xfrm>
            <a:off x="13896301" y="2716037"/>
            <a:ext cx="4083498" cy="2560346"/>
          </a:xfrm>
          <a:custGeom>
            <a:avLst/>
            <a:gdLst/>
            <a:ahLst/>
            <a:cxnLst/>
            <a:rect l="l" t="t" r="r" b="b"/>
            <a:pathLst>
              <a:path w="4083498" h="2560346">
                <a:moveTo>
                  <a:pt x="0" y="0"/>
                </a:moveTo>
                <a:lnTo>
                  <a:pt x="4083499" y="0"/>
                </a:lnTo>
                <a:lnTo>
                  <a:pt x="4083499" y="2560346"/>
                </a:lnTo>
                <a:lnTo>
                  <a:pt x="0" y="2560346"/>
                </a:lnTo>
                <a:lnTo>
                  <a:pt x="0" y="0"/>
                </a:lnTo>
                <a:close/>
              </a:path>
            </a:pathLst>
          </a:custGeom>
          <a:blipFill>
            <a:blip r:embed="rId9"/>
            <a:stretch>
              <a:fillRect/>
            </a:stretch>
          </a:blipFill>
        </p:spPr>
      </p:sp>
      <p:sp>
        <p:nvSpPr>
          <p:cNvPr id="19" name="TextBox 19"/>
          <p:cNvSpPr txBox="1"/>
          <p:nvPr/>
        </p:nvSpPr>
        <p:spPr>
          <a:xfrm>
            <a:off x="6627622" y="1586385"/>
            <a:ext cx="7025375" cy="4501232"/>
          </a:xfrm>
          <a:prstGeom prst="rect">
            <a:avLst/>
          </a:prstGeom>
        </p:spPr>
        <p:txBody>
          <a:bodyPr lIns="0" tIns="0" rIns="0" bIns="0" rtlCol="0" anchor="t">
            <a:spAutoFit/>
          </a:bodyPr>
          <a:lstStyle/>
          <a:p>
            <a:r>
              <a:rPr lang="en-US" sz="2250" dirty="0" err="1">
                <a:latin typeface="Gotham Heavy" panose="020B0604020202020204" charset="0"/>
                <a:cs typeface="Gotham Heavy" panose="020B0604020202020204" charset="0"/>
              </a:rPr>
              <a:t>Tamuk</a:t>
            </a:r>
            <a:r>
              <a:rPr lang="en-US" sz="2250" dirty="0">
                <a:latin typeface="Gotham Heavy" panose="020B0604020202020204" charset="0"/>
                <a:cs typeface="Gotham Heavy" panose="020B0604020202020204" charset="0"/>
              </a:rPr>
              <a:t> is an ideal emergency response robot designed to quickly and effectively clean liquid pollutants (oil, fuel, petroleum, and mucilage) on the sea surface.</a:t>
            </a:r>
            <a:endParaRPr lang="tr-TR" sz="2250" dirty="0">
              <a:latin typeface="Gotham Heavy" panose="020B0604020202020204" charset="0"/>
              <a:cs typeface="Gotham Heavy" panose="020B0604020202020204" charset="0"/>
            </a:endParaRPr>
          </a:p>
          <a:p>
            <a:endParaRPr lang="en-US" sz="2250" dirty="0">
              <a:latin typeface="Gotham Heavy" panose="020B0604020202020204" charset="0"/>
              <a:cs typeface="Gotham Heavy" panose="020B0604020202020204" charset="0"/>
            </a:endParaRPr>
          </a:p>
          <a:p>
            <a:r>
              <a:rPr lang="en-US" sz="2250" dirty="0">
                <a:latin typeface="Gotham Heavy" panose="020B0604020202020204" charset="0"/>
                <a:cs typeface="Gotham Heavy" panose="020B0604020202020204" charset="0"/>
              </a:rPr>
              <a:t>Operating entirely through mechanical methods, </a:t>
            </a:r>
            <a:r>
              <a:rPr lang="en-US" sz="2250" dirty="0" err="1">
                <a:latin typeface="Gotham Heavy" panose="020B0604020202020204" charset="0"/>
                <a:cs typeface="Gotham Heavy" panose="020B0604020202020204" charset="0"/>
              </a:rPr>
              <a:t>Tamuk</a:t>
            </a:r>
            <a:r>
              <a:rPr lang="en-US" sz="2250" dirty="0">
                <a:latin typeface="Gotham Heavy" panose="020B0604020202020204" charset="0"/>
                <a:cs typeface="Gotham Heavy" panose="020B0604020202020204" charset="0"/>
              </a:rPr>
              <a:t> minimizes environmental impact and accelerates the cleaning process.</a:t>
            </a:r>
            <a:endParaRPr lang="tr-TR" sz="2250" dirty="0">
              <a:latin typeface="Gotham Heavy" panose="020B0604020202020204" charset="0"/>
              <a:cs typeface="Gotham Heavy" panose="020B0604020202020204" charset="0"/>
            </a:endParaRPr>
          </a:p>
          <a:p>
            <a:endParaRPr lang="en-US" sz="2250" dirty="0">
              <a:latin typeface="Gotham Heavy" panose="020B0604020202020204" charset="0"/>
              <a:cs typeface="Gotham Heavy" panose="020B0604020202020204" charset="0"/>
            </a:endParaRPr>
          </a:p>
          <a:p>
            <a:r>
              <a:rPr lang="en-US" sz="2250" dirty="0">
                <a:latin typeface="Gotham Heavy" panose="020B0604020202020204" charset="0"/>
                <a:cs typeface="Gotham Heavy" panose="020B0604020202020204" charset="0"/>
              </a:rPr>
              <a:t>Without using chemical dispersants, liquid pollutants are collected and separated efficiently inside the storage unit. The system placed within the tank provides a special environment that separates pollutants from seawater effectively.</a:t>
            </a:r>
          </a:p>
        </p:txBody>
      </p:sp>
      <p:sp>
        <p:nvSpPr>
          <p:cNvPr id="22" name="TextBox 22"/>
          <p:cNvSpPr txBox="1"/>
          <p:nvPr/>
        </p:nvSpPr>
        <p:spPr>
          <a:xfrm>
            <a:off x="2192760" y="6895482"/>
            <a:ext cx="2930681" cy="1833835"/>
          </a:xfrm>
          <a:prstGeom prst="rect">
            <a:avLst/>
          </a:prstGeom>
        </p:spPr>
        <p:txBody>
          <a:bodyPr lIns="0" tIns="0" rIns="0" bIns="0" rtlCol="0" anchor="t">
            <a:spAutoFit/>
          </a:bodyPr>
          <a:lstStyle/>
          <a:p>
            <a:pPr algn="l">
              <a:lnSpc>
                <a:spcPts val="7875"/>
              </a:lnSpc>
            </a:pPr>
            <a:r>
              <a:rPr lang="en-US" sz="5625" b="1" dirty="0">
                <a:solidFill>
                  <a:srgbClr val="FFFFFF"/>
                </a:solidFill>
                <a:latin typeface="Gotham Heavy"/>
                <a:ea typeface="Gotham Heavy"/>
                <a:cs typeface="Gotham Heavy"/>
                <a:sym typeface="Gotham Heavy"/>
              </a:rPr>
              <a:t>TAMUK.</a:t>
            </a:r>
          </a:p>
          <a:p>
            <a:pPr algn="l">
              <a:lnSpc>
                <a:spcPts val="1551"/>
              </a:lnSpc>
            </a:pPr>
            <a:endParaRPr lang="tr-TR" sz="1531" b="1" dirty="0">
              <a:solidFill>
                <a:srgbClr val="0E3D3F"/>
              </a:solidFill>
              <a:latin typeface="Gotham Heavy"/>
              <a:ea typeface="Gotham Heavy"/>
              <a:cs typeface="Gotham Heavy"/>
              <a:sym typeface="Gotham Heavy"/>
            </a:endParaRPr>
          </a:p>
          <a:p>
            <a:pPr>
              <a:lnSpc>
                <a:spcPts val="1551"/>
              </a:lnSpc>
            </a:pPr>
            <a:r>
              <a:rPr lang="tr-TR" sz="1531" b="1" dirty="0">
                <a:solidFill>
                  <a:srgbClr val="155056"/>
                </a:solidFill>
                <a:latin typeface="Gotham Bold"/>
                <a:ea typeface="Gotham Bold"/>
                <a:cs typeface="Gotham Bold"/>
                <a:sym typeface="Gotham Bold"/>
              </a:rPr>
              <a:t>SEA SURFACE LIQUID-LIQUID HETEROGENEOUS MIXTURE CLEANING ROBOT</a:t>
            </a:r>
            <a:endParaRPr lang="en-US" sz="1531" b="1" dirty="0">
              <a:solidFill>
                <a:srgbClr val="155056"/>
              </a:solidFill>
              <a:latin typeface="Gotham Bold"/>
              <a:ea typeface="Gotham Bold"/>
              <a:cs typeface="Gotham Bold"/>
              <a:sym typeface="Gotham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34054" y="8562022"/>
            <a:ext cx="396478" cy="1118168"/>
            <a:chOff x="0" y="0"/>
            <a:chExt cx="528638" cy="1490891"/>
          </a:xfrm>
        </p:grpSpPr>
        <p:sp>
          <p:nvSpPr>
            <p:cNvPr id="3" name="Freeform 3"/>
            <p:cNvSpPr/>
            <p:nvPr/>
          </p:nvSpPr>
          <p:spPr>
            <a:xfrm>
              <a:off x="0" y="0"/>
              <a:ext cx="528574" cy="1490853"/>
            </a:xfrm>
            <a:custGeom>
              <a:avLst/>
              <a:gdLst/>
              <a:ahLst/>
              <a:cxnLst/>
              <a:rect l="l" t="t" r="r" b="b"/>
              <a:pathLst>
                <a:path w="528574" h="1490853">
                  <a:moveTo>
                    <a:pt x="528574" y="1490853"/>
                  </a:moveTo>
                  <a:lnTo>
                    <a:pt x="0" y="1490853"/>
                  </a:lnTo>
                  <a:lnTo>
                    <a:pt x="0" y="0"/>
                  </a:lnTo>
                  <a:lnTo>
                    <a:pt x="528574" y="0"/>
                  </a:lnTo>
                  <a:close/>
                </a:path>
              </a:pathLst>
            </a:custGeom>
            <a:solidFill>
              <a:srgbClr val="35A5AA">
                <a:alpha val="29804"/>
              </a:srgbClr>
            </a:solidFill>
          </p:spPr>
        </p:sp>
      </p:grpSp>
      <p:sp>
        <p:nvSpPr>
          <p:cNvPr id="4" name="Freeform 4"/>
          <p:cNvSpPr/>
          <p:nvPr/>
        </p:nvSpPr>
        <p:spPr>
          <a:xfrm>
            <a:off x="1497810" y="2044027"/>
            <a:ext cx="3675697" cy="5830424"/>
          </a:xfrm>
          <a:custGeom>
            <a:avLst/>
            <a:gdLst/>
            <a:ahLst/>
            <a:cxnLst/>
            <a:rect l="l" t="t" r="r" b="b"/>
            <a:pathLst>
              <a:path w="3675697" h="5830424">
                <a:moveTo>
                  <a:pt x="0" y="0"/>
                </a:moveTo>
                <a:lnTo>
                  <a:pt x="3675698" y="0"/>
                </a:lnTo>
                <a:lnTo>
                  <a:pt x="3675698" y="5830424"/>
                </a:lnTo>
                <a:lnTo>
                  <a:pt x="0" y="5830424"/>
                </a:lnTo>
                <a:lnTo>
                  <a:pt x="0"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sp>
      <p:grpSp>
        <p:nvGrpSpPr>
          <p:cNvPr id="5" name="Group 5"/>
          <p:cNvGrpSpPr>
            <a:grpSpLocks noChangeAspect="1"/>
          </p:cNvGrpSpPr>
          <p:nvPr/>
        </p:nvGrpSpPr>
        <p:grpSpPr>
          <a:xfrm>
            <a:off x="4099936" y="799995"/>
            <a:ext cx="1118168" cy="396478"/>
            <a:chOff x="0" y="0"/>
            <a:chExt cx="1490891" cy="528638"/>
          </a:xfrm>
        </p:grpSpPr>
        <p:sp>
          <p:nvSpPr>
            <p:cNvPr id="6" name="Freeform 6"/>
            <p:cNvSpPr/>
            <p:nvPr/>
          </p:nvSpPr>
          <p:spPr>
            <a:xfrm>
              <a:off x="0" y="0"/>
              <a:ext cx="1490853" cy="528574"/>
            </a:xfrm>
            <a:custGeom>
              <a:avLst/>
              <a:gdLst/>
              <a:ahLst/>
              <a:cxnLst/>
              <a:rect l="l" t="t" r="r" b="b"/>
              <a:pathLst>
                <a:path w="1490853" h="528574">
                  <a:moveTo>
                    <a:pt x="1490853" y="528574"/>
                  </a:moveTo>
                  <a:lnTo>
                    <a:pt x="0" y="528574"/>
                  </a:lnTo>
                  <a:lnTo>
                    <a:pt x="0" y="0"/>
                  </a:lnTo>
                  <a:lnTo>
                    <a:pt x="1490853" y="0"/>
                  </a:lnTo>
                  <a:close/>
                </a:path>
              </a:pathLst>
            </a:custGeom>
            <a:solidFill>
              <a:srgbClr val="35A5AA">
                <a:alpha val="29804"/>
              </a:srgbClr>
            </a:solidFill>
          </p:spPr>
        </p:sp>
      </p:grpSp>
      <p:sp>
        <p:nvSpPr>
          <p:cNvPr id="7" name="Freeform 7"/>
          <p:cNvSpPr/>
          <p:nvPr/>
        </p:nvSpPr>
        <p:spPr>
          <a:xfrm>
            <a:off x="6745562" y="1995907"/>
            <a:ext cx="99584" cy="99584"/>
          </a:xfrm>
          <a:custGeom>
            <a:avLst/>
            <a:gdLst/>
            <a:ahLst/>
            <a:cxnLst/>
            <a:rect l="l" t="t" r="r" b="b"/>
            <a:pathLst>
              <a:path w="99584" h="99584">
                <a:moveTo>
                  <a:pt x="0" y="0"/>
                </a:moveTo>
                <a:lnTo>
                  <a:pt x="99584" y="0"/>
                </a:lnTo>
                <a:lnTo>
                  <a:pt x="99584" y="99583"/>
                </a:lnTo>
                <a:lnTo>
                  <a:pt x="0" y="99583"/>
                </a:lnTo>
                <a:lnTo>
                  <a:pt x="0" y="0"/>
                </a:lnTo>
                <a:close/>
              </a:path>
            </a:pathLst>
          </a:custGeom>
          <a:blipFill>
            <a:blip r:embed="rId4">
              <a:alphaModFix amt="30000"/>
              <a:extLst>
                <a:ext uri="{96DAC541-7B7A-43D3-8B79-37D633B846F1}">
                  <asvg:svgBlip xmlns:asvg="http://schemas.microsoft.com/office/drawing/2016/SVG/main" r:embed="rId5"/>
                </a:ext>
              </a:extLst>
            </a:blip>
            <a:stretch>
              <a:fillRect/>
            </a:stretch>
          </a:blipFill>
        </p:spPr>
      </p:sp>
      <p:sp>
        <p:nvSpPr>
          <p:cNvPr id="8" name="Freeform 8"/>
          <p:cNvSpPr/>
          <p:nvPr/>
        </p:nvSpPr>
        <p:spPr>
          <a:xfrm>
            <a:off x="6745562" y="3030236"/>
            <a:ext cx="99584" cy="99584"/>
          </a:xfrm>
          <a:custGeom>
            <a:avLst/>
            <a:gdLst/>
            <a:ahLst/>
            <a:cxnLst/>
            <a:rect l="l" t="t" r="r" b="b"/>
            <a:pathLst>
              <a:path w="99584" h="99584">
                <a:moveTo>
                  <a:pt x="0" y="0"/>
                </a:moveTo>
                <a:lnTo>
                  <a:pt x="99584" y="0"/>
                </a:lnTo>
                <a:lnTo>
                  <a:pt x="99584" y="99584"/>
                </a:lnTo>
                <a:lnTo>
                  <a:pt x="0" y="99584"/>
                </a:lnTo>
                <a:lnTo>
                  <a:pt x="0" y="0"/>
                </a:lnTo>
                <a:close/>
              </a:path>
            </a:pathLst>
          </a:custGeom>
          <a:blipFill>
            <a:blip r:embed="rId4">
              <a:alphaModFix amt="30000"/>
              <a:extLst>
                <a:ext uri="{96DAC541-7B7A-43D3-8B79-37D633B846F1}">
                  <asvg:svgBlip xmlns:asvg="http://schemas.microsoft.com/office/drawing/2016/SVG/main" r:embed="rId6"/>
                </a:ext>
              </a:extLst>
            </a:blip>
            <a:stretch>
              <a:fillRect/>
            </a:stretch>
          </a:blipFill>
        </p:spPr>
      </p:sp>
      <p:sp>
        <p:nvSpPr>
          <p:cNvPr id="9" name="Freeform 9"/>
          <p:cNvSpPr/>
          <p:nvPr/>
        </p:nvSpPr>
        <p:spPr>
          <a:xfrm>
            <a:off x="6745562" y="4457700"/>
            <a:ext cx="99584" cy="99584"/>
          </a:xfrm>
          <a:custGeom>
            <a:avLst/>
            <a:gdLst/>
            <a:ahLst/>
            <a:cxnLst/>
            <a:rect l="l" t="t" r="r" b="b"/>
            <a:pathLst>
              <a:path w="99584" h="99584">
                <a:moveTo>
                  <a:pt x="0" y="0"/>
                </a:moveTo>
                <a:lnTo>
                  <a:pt x="99584" y="0"/>
                </a:lnTo>
                <a:lnTo>
                  <a:pt x="99584" y="99584"/>
                </a:lnTo>
                <a:lnTo>
                  <a:pt x="0" y="99584"/>
                </a:lnTo>
                <a:lnTo>
                  <a:pt x="0" y="0"/>
                </a:lnTo>
                <a:close/>
              </a:path>
            </a:pathLst>
          </a:custGeom>
          <a:blipFill>
            <a:blip r:embed="rId4">
              <a:alphaModFix amt="30000"/>
              <a:extLst>
                <a:ext uri="{96DAC541-7B7A-43D3-8B79-37D633B846F1}">
                  <asvg:svgBlip xmlns:asvg="http://schemas.microsoft.com/office/drawing/2016/SVG/main" r:embed="rId7"/>
                </a:ext>
              </a:extLst>
            </a:blip>
            <a:stretch>
              <a:fillRect/>
            </a:stretch>
          </a:blipFill>
        </p:spPr>
      </p:sp>
      <p:sp>
        <p:nvSpPr>
          <p:cNvPr id="10" name="Freeform 10"/>
          <p:cNvSpPr/>
          <p:nvPr/>
        </p:nvSpPr>
        <p:spPr>
          <a:xfrm>
            <a:off x="941598" y="2524801"/>
            <a:ext cx="4800600" cy="4419600"/>
          </a:xfrm>
          <a:custGeom>
            <a:avLst/>
            <a:gdLst/>
            <a:ahLst/>
            <a:cxnLst/>
            <a:rect l="l" t="t" r="r" b="b"/>
            <a:pathLst>
              <a:path w="4800600" h="4419600">
                <a:moveTo>
                  <a:pt x="0" y="0"/>
                </a:moveTo>
                <a:lnTo>
                  <a:pt x="4800600" y="0"/>
                </a:lnTo>
                <a:lnTo>
                  <a:pt x="4800600" y="4419600"/>
                </a:lnTo>
                <a:lnTo>
                  <a:pt x="0" y="4419600"/>
                </a:lnTo>
                <a:lnTo>
                  <a:pt x="0" y="0"/>
                </a:lnTo>
                <a:close/>
              </a:path>
            </a:pathLst>
          </a:custGeom>
          <a:blipFill>
            <a:blip r:embed="rId8">
              <a:alphaModFix amt="30000"/>
            </a:blip>
            <a:stretch>
              <a:fillRect/>
            </a:stretch>
          </a:blipFill>
        </p:spPr>
      </p:sp>
      <p:sp>
        <p:nvSpPr>
          <p:cNvPr id="11" name="Freeform 11"/>
          <p:cNvSpPr/>
          <p:nvPr/>
        </p:nvSpPr>
        <p:spPr>
          <a:xfrm>
            <a:off x="-303765" y="2447667"/>
            <a:ext cx="7983188" cy="4490552"/>
          </a:xfrm>
          <a:custGeom>
            <a:avLst/>
            <a:gdLst/>
            <a:ahLst/>
            <a:cxnLst/>
            <a:rect l="l" t="t" r="r" b="b"/>
            <a:pathLst>
              <a:path w="7983188" h="4490552">
                <a:moveTo>
                  <a:pt x="0" y="0"/>
                </a:moveTo>
                <a:lnTo>
                  <a:pt x="7983188" y="0"/>
                </a:lnTo>
                <a:lnTo>
                  <a:pt x="7983188" y="4490552"/>
                </a:lnTo>
                <a:lnTo>
                  <a:pt x="0" y="4490552"/>
                </a:lnTo>
                <a:lnTo>
                  <a:pt x="0" y="0"/>
                </a:lnTo>
                <a:close/>
              </a:path>
            </a:pathLst>
          </a:custGeom>
          <a:blipFill>
            <a:blip r:embed="rId9"/>
            <a:stretch>
              <a:fillRect/>
            </a:stretch>
          </a:blipFill>
        </p:spPr>
      </p:sp>
      <p:sp>
        <p:nvSpPr>
          <p:cNvPr id="12" name="Freeform 12"/>
          <p:cNvSpPr/>
          <p:nvPr/>
        </p:nvSpPr>
        <p:spPr>
          <a:xfrm>
            <a:off x="16567004" y="1735855"/>
            <a:ext cx="1720996" cy="6089561"/>
          </a:xfrm>
          <a:custGeom>
            <a:avLst/>
            <a:gdLst/>
            <a:ahLst/>
            <a:cxnLst/>
            <a:rect l="l" t="t" r="r" b="b"/>
            <a:pathLst>
              <a:path w="1720996" h="6089561">
                <a:moveTo>
                  <a:pt x="0" y="0"/>
                </a:moveTo>
                <a:lnTo>
                  <a:pt x="1720996" y="0"/>
                </a:lnTo>
                <a:lnTo>
                  <a:pt x="1720996" y="6089561"/>
                </a:lnTo>
                <a:lnTo>
                  <a:pt x="0" y="6089561"/>
                </a:lnTo>
                <a:lnTo>
                  <a:pt x="0" y="0"/>
                </a:lnTo>
                <a:close/>
              </a:path>
            </a:pathLst>
          </a:custGeom>
          <a:blipFill>
            <a:blip r:embed="rId10"/>
            <a:stretch>
              <a:fillRect r="-529047"/>
            </a:stretch>
          </a:blipFill>
        </p:spPr>
      </p:sp>
      <p:grpSp>
        <p:nvGrpSpPr>
          <p:cNvPr id="13" name="Group 13"/>
          <p:cNvGrpSpPr>
            <a:grpSpLocks noChangeAspect="1"/>
          </p:cNvGrpSpPr>
          <p:nvPr/>
        </p:nvGrpSpPr>
        <p:grpSpPr>
          <a:xfrm>
            <a:off x="16861631" y="8562022"/>
            <a:ext cx="1118168" cy="1118168"/>
            <a:chOff x="0" y="0"/>
            <a:chExt cx="1490891" cy="1490891"/>
          </a:xfrm>
        </p:grpSpPr>
        <p:sp>
          <p:nvSpPr>
            <p:cNvPr id="14" name="Freeform 14"/>
            <p:cNvSpPr/>
            <p:nvPr/>
          </p:nvSpPr>
          <p:spPr>
            <a:xfrm>
              <a:off x="0" y="0"/>
              <a:ext cx="1490853" cy="1490853"/>
            </a:xfrm>
            <a:custGeom>
              <a:avLst/>
              <a:gdLst/>
              <a:ahLst/>
              <a:cxnLst/>
              <a:rect l="l" t="t" r="r" b="b"/>
              <a:pathLst>
                <a:path w="1490853" h="1490853">
                  <a:moveTo>
                    <a:pt x="1490853" y="1490853"/>
                  </a:moveTo>
                  <a:lnTo>
                    <a:pt x="0" y="1490853"/>
                  </a:lnTo>
                  <a:lnTo>
                    <a:pt x="0" y="0"/>
                  </a:lnTo>
                  <a:lnTo>
                    <a:pt x="1490853" y="0"/>
                  </a:lnTo>
                  <a:close/>
                </a:path>
              </a:pathLst>
            </a:custGeom>
            <a:solidFill>
              <a:srgbClr val="35A5AA"/>
            </a:solidFill>
          </p:spPr>
        </p:sp>
      </p:grpSp>
      <p:grpSp>
        <p:nvGrpSpPr>
          <p:cNvPr id="15" name="Group 15"/>
          <p:cNvGrpSpPr>
            <a:grpSpLocks noChangeAspect="1"/>
          </p:cNvGrpSpPr>
          <p:nvPr/>
        </p:nvGrpSpPr>
        <p:grpSpPr>
          <a:xfrm>
            <a:off x="17701498" y="6866658"/>
            <a:ext cx="586492" cy="396478"/>
            <a:chOff x="0" y="0"/>
            <a:chExt cx="781990" cy="528638"/>
          </a:xfrm>
        </p:grpSpPr>
        <p:sp>
          <p:nvSpPr>
            <p:cNvPr id="16" name="Freeform 16"/>
            <p:cNvSpPr/>
            <p:nvPr/>
          </p:nvSpPr>
          <p:spPr>
            <a:xfrm>
              <a:off x="0" y="0"/>
              <a:ext cx="781939" cy="528574"/>
            </a:xfrm>
            <a:custGeom>
              <a:avLst/>
              <a:gdLst/>
              <a:ahLst/>
              <a:cxnLst/>
              <a:rect l="l" t="t" r="r" b="b"/>
              <a:pathLst>
                <a:path w="781939" h="528574">
                  <a:moveTo>
                    <a:pt x="0" y="528574"/>
                  </a:moveTo>
                  <a:lnTo>
                    <a:pt x="781939" y="528574"/>
                  </a:lnTo>
                  <a:lnTo>
                    <a:pt x="781939" y="0"/>
                  </a:lnTo>
                  <a:lnTo>
                    <a:pt x="0" y="0"/>
                  </a:lnTo>
                  <a:close/>
                </a:path>
              </a:pathLst>
            </a:custGeom>
            <a:solidFill>
              <a:srgbClr val="35A5AA"/>
            </a:solidFill>
          </p:spPr>
        </p:sp>
      </p:grpSp>
      <p:sp>
        <p:nvSpPr>
          <p:cNvPr id="17" name="Freeform 17"/>
          <p:cNvSpPr/>
          <p:nvPr/>
        </p:nvSpPr>
        <p:spPr>
          <a:xfrm>
            <a:off x="8353498" y="5753100"/>
            <a:ext cx="5602207" cy="3151241"/>
          </a:xfrm>
          <a:custGeom>
            <a:avLst/>
            <a:gdLst/>
            <a:ahLst/>
            <a:cxnLst/>
            <a:rect l="l" t="t" r="r" b="b"/>
            <a:pathLst>
              <a:path w="5602207" h="3151241">
                <a:moveTo>
                  <a:pt x="0" y="0"/>
                </a:moveTo>
                <a:lnTo>
                  <a:pt x="5602206" y="0"/>
                </a:lnTo>
                <a:lnTo>
                  <a:pt x="5602206" y="3151241"/>
                </a:lnTo>
                <a:lnTo>
                  <a:pt x="0" y="3151241"/>
                </a:lnTo>
                <a:lnTo>
                  <a:pt x="0" y="0"/>
                </a:lnTo>
                <a:close/>
              </a:path>
            </a:pathLst>
          </a:custGeom>
          <a:blipFill>
            <a:blip r:embed="rId11"/>
            <a:stretch>
              <a:fillRect/>
            </a:stretch>
          </a:blipFill>
        </p:spPr>
      </p:sp>
      <p:sp>
        <p:nvSpPr>
          <p:cNvPr id="18" name="TextBox 18"/>
          <p:cNvSpPr txBox="1"/>
          <p:nvPr/>
        </p:nvSpPr>
        <p:spPr>
          <a:xfrm>
            <a:off x="7090348" y="1904933"/>
            <a:ext cx="9182748" cy="3462486"/>
          </a:xfrm>
          <a:prstGeom prst="rect">
            <a:avLst/>
          </a:prstGeom>
        </p:spPr>
        <p:txBody>
          <a:bodyPr lIns="0" tIns="0" rIns="0" bIns="0" rtlCol="0" anchor="t">
            <a:spAutoFit/>
          </a:bodyPr>
          <a:lstStyle/>
          <a:p>
            <a:r>
              <a:rPr lang="en-US" sz="2250" dirty="0" err="1">
                <a:latin typeface="Gotham Heavy" panose="020B0604020202020204" charset="0"/>
                <a:cs typeface="Gotham Heavy" panose="020B0604020202020204" charset="0"/>
              </a:rPr>
              <a:t>Künç</a:t>
            </a:r>
            <a:r>
              <a:rPr lang="en-US" sz="2250" dirty="0">
                <a:latin typeface="Gotham Heavy" panose="020B0604020202020204" charset="0"/>
                <a:cs typeface="Gotham Heavy" panose="020B0604020202020204" charset="0"/>
              </a:rPr>
              <a:t> is a robot designed to quickly and effectively clean solid waste (such as plastic, packaging, and wood) floating on the sea surface.</a:t>
            </a:r>
            <a:endParaRPr lang="tr-TR" sz="2250" dirty="0">
              <a:latin typeface="Gotham Heavy" panose="020B0604020202020204" charset="0"/>
              <a:cs typeface="Gotham Heavy" panose="020B0604020202020204" charset="0"/>
            </a:endParaRPr>
          </a:p>
          <a:p>
            <a:endParaRPr lang="en-US" sz="2250" dirty="0">
              <a:latin typeface="Gotham Heavy" panose="020B0604020202020204" charset="0"/>
              <a:cs typeface="Gotham Heavy" panose="020B0604020202020204" charset="0"/>
            </a:endParaRPr>
          </a:p>
          <a:p>
            <a:r>
              <a:rPr lang="en-US" sz="2250" dirty="0">
                <a:latin typeface="Gotham Heavy" panose="020B0604020202020204" charset="0"/>
                <a:cs typeface="Gotham Heavy" panose="020B0604020202020204" charset="0"/>
              </a:rPr>
              <a:t>It becomes active especially in ports and coastal areas where large amounts of solid waste accumulate, helping to reduce environmental impact and accelerate the cleaning process.</a:t>
            </a:r>
            <a:endParaRPr lang="tr-TR" sz="2250" dirty="0">
              <a:latin typeface="Gotham Heavy" panose="020B0604020202020204" charset="0"/>
              <a:cs typeface="Gotham Heavy" panose="020B0604020202020204" charset="0"/>
            </a:endParaRPr>
          </a:p>
          <a:p>
            <a:endParaRPr lang="en-US" sz="2250" dirty="0">
              <a:latin typeface="Gotham Heavy" panose="020B0604020202020204" charset="0"/>
              <a:cs typeface="Gotham Heavy" panose="020B0604020202020204" charset="0"/>
            </a:endParaRPr>
          </a:p>
          <a:p>
            <a:r>
              <a:rPr lang="en-US" sz="2250" dirty="0">
                <a:latin typeface="Gotham Heavy" panose="020B0604020202020204" charset="0"/>
                <a:cs typeface="Gotham Heavy" panose="020B0604020202020204" charset="0"/>
              </a:rPr>
              <a:t>Thanks to the helical conveyor system mounted on top, it can perform cleaning operations without missing small or large debris, ensuring thorough and efficient waste collection.</a:t>
            </a:r>
          </a:p>
        </p:txBody>
      </p:sp>
      <p:sp>
        <p:nvSpPr>
          <p:cNvPr id="21" name="TextBox 21"/>
          <p:cNvSpPr txBox="1"/>
          <p:nvPr/>
        </p:nvSpPr>
        <p:spPr>
          <a:xfrm>
            <a:off x="1820707" y="7936707"/>
            <a:ext cx="2518515" cy="410369"/>
          </a:xfrm>
          <a:prstGeom prst="rect">
            <a:avLst/>
          </a:prstGeom>
        </p:spPr>
        <p:txBody>
          <a:bodyPr lIns="0" tIns="0" rIns="0" bIns="0" rtlCol="0" anchor="t">
            <a:spAutoFit/>
          </a:bodyPr>
          <a:lstStyle/>
          <a:p>
            <a:pPr algn="l">
              <a:lnSpc>
                <a:spcPts val="1551"/>
              </a:lnSpc>
            </a:pPr>
            <a:r>
              <a:rPr lang="tr-TR" sz="1531" b="1" dirty="0">
                <a:solidFill>
                  <a:srgbClr val="0E3D3F"/>
                </a:solidFill>
                <a:latin typeface="Gotham Heavy"/>
                <a:ea typeface="Gotham Heavy"/>
                <a:cs typeface="Gotham Heavy"/>
                <a:sym typeface="Gotham Heavy"/>
              </a:rPr>
              <a:t>SEA SURFACE SOLID WASTE CLEANING ROBOT</a:t>
            </a:r>
            <a:endParaRPr lang="en-US" sz="1531" b="1" dirty="0">
              <a:solidFill>
                <a:srgbClr val="0E3D3F"/>
              </a:solidFill>
              <a:latin typeface="Gotham Heavy"/>
              <a:ea typeface="Gotham Heavy"/>
              <a:cs typeface="Gotham Heavy"/>
              <a:sym typeface="Gotham Heavy"/>
            </a:endParaRPr>
          </a:p>
        </p:txBody>
      </p:sp>
      <p:sp>
        <p:nvSpPr>
          <p:cNvPr id="23" name="TextBox 23"/>
          <p:cNvSpPr txBox="1"/>
          <p:nvPr/>
        </p:nvSpPr>
        <p:spPr>
          <a:xfrm>
            <a:off x="1820707" y="6950373"/>
            <a:ext cx="2386374" cy="962025"/>
          </a:xfrm>
          <a:prstGeom prst="rect">
            <a:avLst/>
          </a:prstGeom>
        </p:spPr>
        <p:txBody>
          <a:bodyPr lIns="0" tIns="0" rIns="0" bIns="0" rtlCol="0" anchor="t">
            <a:spAutoFit/>
          </a:bodyPr>
          <a:lstStyle/>
          <a:p>
            <a:pPr algn="l">
              <a:lnSpc>
                <a:spcPts val="7875"/>
              </a:lnSpc>
            </a:pPr>
            <a:r>
              <a:rPr lang="en-US" sz="5625" b="1" dirty="0">
                <a:solidFill>
                  <a:srgbClr val="FFFFFF"/>
                </a:solidFill>
                <a:latin typeface="Gotham Heavy"/>
                <a:ea typeface="Gotham Heavy"/>
                <a:cs typeface="Gotham Heavy"/>
                <a:sym typeface="Gotham Heavy"/>
              </a:rPr>
              <a:t>KÜNÇ.</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1465</Words>
  <Application>Microsoft Office PowerPoint</Application>
  <PresentationFormat>Özel</PresentationFormat>
  <Paragraphs>142</Paragraphs>
  <Slides>27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27</vt:i4>
      </vt:variant>
    </vt:vector>
  </HeadingPairs>
  <TitlesOfParts>
    <vt:vector size="33" baseType="lpstr">
      <vt:lpstr>Calibri</vt:lpstr>
      <vt:lpstr>Arial</vt:lpstr>
      <vt:lpstr>Gotham Bold</vt:lpstr>
      <vt:lpstr>Gotham Heavy</vt:lpstr>
      <vt:lpstr>Gotham</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Yatırımcı Sunumu</dc:title>
  <dc:creator>Tayyip Ateş</dc:creator>
  <cp:lastModifiedBy>Tayyip Ateş</cp:lastModifiedBy>
  <cp:revision>8</cp:revision>
  <dcterms:created xsi:type="dcterms:W3CDTF">2006-08-16T00:00:00Z</dcterms:created>
  <dcterms:modified xsi:type="dcterms:W3CDTF">2025-10-22T18:21:05Z</dcterms:modified>
  <dc:identifier>DAGzz_uTWN8</dc:identifier>
</cp:coreProperties>
</file>