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4"/>
  </p:notesMasterIdLst>
  <p:sldIdLst>
    <p:sldId id="256" r:id="rId2"/>
    <p:sldId id="257" r:id="rId3"/>
    <p:sldId id="270" r:id="rId4"/>
    <p:sldId id="271" r:id="rId5"/>
    <p:sldId id="279" r:id="rId6"/>
    <p:sldId id="278" r:id="rId7"/>
    <p:sldId id="273" r:id="rId8"/>
    <p:sldId id="274" r:id="rId9"/>
    <p:sldId id="276" r:id="rId10"/>
    <p:sldId id="277" r:id="rId11"/>
    <p:sldId id="275" r:id="rId12"/>
    <p:sldId id="268" r:id="rId13"/>
  </p:sldIdLst>
  <p:sldSz cx="12192000" cy="6858000"/>
  <p:notesSz cx="6858000" cy="9144000"/>
  <p:embeddedFontLst>
    <p:embeddedFont>
      <p:font typeface="Century Gothic" panose="020B0502020202020204" pitchFamily="34" charset="0"/>
      <p:regular r:id="rId15"/>
      <p:bold r:id="rId16"/>
      <p:italic r:id="rId17"/>
      <p:boldItalic r:id="rId1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092">
          <p15:clr>
            <a:srgbClr val="A4A3A4"/>
          </p15:clr>
        </p15:guide>
        <p15:guide id="2" pos="379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33DF831-3652-4282-AA63-4B256CBFD3A1}">
  <a:tblStyle styleId="{F33DF831-3652-4282-AA63-4B256CBFD3A1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BF5"/>
          </a:solidFill>
        </a:fill>
      </a:tcStyle>
    </a:wholeTbl>
    <a:band1H>
      <a:tcTxStyle/>
      <a:tcStyle>
        <a:tcBdr/>
        <a:fill>
          <a:solidFill>
            <a:srgbClr val="CDD4EA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DD4EA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288"/>
      </p:cViewPr>
      <p:guideLst>
        <p:guide orient="horz" pos="2092"/>
        <p:guide pos="379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9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0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8.png"/><Relationship Id="rId7" Type="http://schemas.openxmlformats.org/officeDocument/2006/relationships/image" Target="../media/image12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9.png"/><Relationship Id="rId7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3"/>
          <p:cNvPicPr preferRelativeResize="0"/>
          <p:nvPr/>
        </p:nvPicPr>
        <p:blipFill rotWithShape="1">
          <a:blip r:embed="rId3">
            <a:alphaModFix/>
          </a:blip>
          <a:srcRect l="11492" t="15949"/>
          <a:stretch/>
        </p:blipFill>
        <p:spPr>
          <a:xfrm>
            <a:off x="0" y="22022"/>
            <a:ext cx="10790904" cy="6835978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3"/>
          <p:cNvSpPr/>
          <p:nvPr/>
        </p:nvSpPr>
        <p:spPr>
          <a:xfrm>
            <a:off x="0" y="-16359"/>
            <a:ext cx="8672052" cy="6890717"/>
          </a:xfrm>
          <a:prstGeom prst="rect">
            <a:avLst/>
          </a:prstGeom>
          <a:gradFill>
            <a:gsLst>
              <a:gs pos="0">
                <a:srgbClr val="262626"/>
              </a:gs>
              <a:gs pos="100000">
                <a:srgbClr val="FFFFFF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0" name="Google Shape;90;p13" descr="Logotipo, Icono&#10;&#10;El contenido generado por IA puede ser incorrecto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3" y="9137"/>
            <a:ext cx="12192000" cy="6890717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3" descr="Imagen que contiene Logotipo&#10;&#10;El contenido generado por IA puede ser incorrecto.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9109" y="164336"/>
            <a:ext cx="2896260" cy="1308398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3"/>
          <p:cNvSpPr txBox="1"/>
          <p:nvPr/>
        </p:nvSpPr>
        <p:spPr>
          <a:xfrm>
            <a:off x="5633148" y="1613772"/>
            <a:ext cx="6497102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Turning Waste into a Scalable Circular Value</a:t>
            </a:r>
            <a:endParaRPr sz="3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Google Shape;92;p13">
            <a:extLst>
              <a:ext uri="{FF2B5EF4-FFF2-40B4-BE49-F238E27FC236}">
                <a16:creationId xmlns:a16="http://schemas.microsoft.com/office/drawing/2014/main" id="{77AE9AB0-A755-49A3-7E4A-A1E1DB1A6775}"/>
              </a:ext>
            </a:extLst>
          </p:cNvPr>
          <p:cNvSpPr txBox="1"/>
          <p:nvPr/>
        </p:nvSpPr>
        <p:spPr>
          <a:xfrm>
            <a:off x="7191375" y="3799270"/>
            <a:ext cx="4773255" cy="2616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 dirty="0">
                <a:solidFill>
                  <a:schemeClr val="lt1"/>
                </a:solidFill>
                <a:latin typeface="Century Gothic" panose="020B0502020202020204" pitchFamily="34" charset="0"/>
                <a:ea typeface="Avenir"/>
                <a:cs typeface="Avenir"/>
                <a:sym typeface="Avenir"/>
              </a:rPr>
              <a:t>In Latin America, millions of cardboard boxes are used once… and then discarded.</a:t>
            </a: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i="0" u="none" strike="noStrike" cap="none" dirty="0">
              <a:solidFill>
                <a:schemeClr val="lt1"/>
              </a:solidFill>
              <a:latin typeface="Century Gothic" panose="020B0502020202020204" pitchFamily="34" charset="0"/>
              <a:ea typeface="Avenir"/>
              <a:cs typeface="Avenir"/>
              <a:sym typeface="Avenir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chemeClr val="lt1"/>
                </a:solidFill>
                <a:latin typeface="Century Gothic" panose="020B0502020202020204" pitchFamily="34" charset="0"/>
                <a:ea typeface="Avenir"/>
                <a:cs typeface="Avenir"/>
                <a:sym typeface="Avenir"/>
              </a:rPr>
              <a:t>We turned that inefficiency into a scalable circular business.</a:t>
            </a:r>
            <a:endParaRPr sz="2800" dirty="0">
              <a:latin typeface="Century Gothic" panose="020B0502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31;p21" descr="Icono&#10;&#10;El contenido generado por IA puede ser incorrecto.">
            <a:extLst>
              <a:ext uri="{FF2B5EF4-FFF2-40B4-BE49-F238E27FC236}">
                <a16:creationId xmlns:a16="http://schemas.microsoft.com/office/drawing/2014/main" id="{8891A148-7F73-A1B6-D6D4-A0ED42C24ADF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232;p21">
            <a:extLst>
              <a:ext uri="{FF2B5EF4-FFF2-40B4-BE49-F238E27FC236}">
                <a16:creationId xmlns:a16="http://schemas.microsoft.com/office/drawing/2014/main" id="{2C012901-A80E-17CB-6534-65801E0BD957}"/>
              </a:ext>
            </a:extLst>
          </p:cNvPr>
          <p:cNvSpPr txBox="1"/>
          <p:nvPr/>
        </p:nvSpPr>
        <p:spPr>
          <a:xfrm>
            <a:off x="7240557" y="290559"/>
            <a:ext cx="4790018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3600" b="1" dirty="0" err="1">
                <a:solidFill>
                  <a:srgbClr val="74B928"/>
                </a:solidFill>
                <a:latin typeface="Century Gothic" panose="020B0502020202020204" pitchFamily="34" charset="0"/>
                <a:sym typeface="Avenir"/>
              </a:rPr>
              <a:t>Let’s</a:t>
            </a:r>
            <a:r>
              <a:rPr lang="es-CO" sz="3600" b="1" dirty="0">
                <a:solidFill>
                  <a:srgbClr val="74B928"/>
                </a:solidFill>
                <a:latin typeface="Century Gothic" panose="020B0502020202020204" pitchFamily="34" charset="0"/>
                <a:sym typeface="Avenir"/>
              </a:rPr>
              <a:t> </a:t>
            </a:r>
            <a:r>
              <a:rPr lang="es-CO" sz="3600" b="1" dirty="0" err="1">
                <a:solidFill>
                  <a:srgbClr val="74B928"/>
                </a:solidFill>
                <a:latin typeface="Century Gothic" panose="020B0502020202020204" pitchFamily="34" charset="0"/>
                <a:sym typeface="Avenir"/>
              </a:rPr>
              <a:t>Scale</a:t>
            </a:r>
            <a:r>
              <a:rPr lang="es-CO" sz="3600" b="1" dirty="0">
                <a:solidFill>
                  <a:srgbClr val="74B928"/>
                </a:solidFill>
                <a:latin typeface="Century Gothic" panose="020B0502020202020204" pitchFamily="34" charset="0"/>
                <a:sym typeface="Avenir"/>
              </a:rPr>
              <a:t> </a:t>
            </a:r>
            <a:r>
              <a:rPr lang="es-CO" sz="3600" b="1" dirty="0" err="1">
                <a:solidFill>
                  <a:srgbClr val="74B928"/>
                </a:solidFill>
                <a:latin typeface="Century Gothic" panose="020B0502020202020204" pitchFamily="34" charset="0"/>
                <a:sym typeface="Avenir"/>
              </a:rPr>
              <a:t>This</a:t>
            </a:r>
            <a:r>
              <a:rPr lang="es-CO" sz="3600" b="1" dirty="0">
                <a:solidFill>
                  <a:srgbClr val="74B928"/>
                </a:solidFill>
                <a:latin typeface="Century Gothic" panose="020B0502020202020204" pitchFamily="34" charset="0"/>
                <a:sym typeface="Avenir"/>
              </a:rPr>
              <a:t> </a:t>
            </a:r>
            <a:r>
              <a:rPr lang="es-CO" sz="3600" b="1" dirty="0" err="1">
                <a:solidFill>
                  <a:srgbClr val="74B928"/>
                </a:solidFill>
                <a:latin typeface="Century Gothic" panose="020B0502020202020204" pitchFamily="34" charset="0"/>
                <a:sym typeface="Avenir"/>
              </a:rPr>
              <a:t>Together</a:t>
            </a:r>
            <a:endParaRPr dirty="0">
              <a:latin typeface="Century Gothic" panose="020B0502020202020204" pitchFamily="34" charset="0"/>
            </a:endParaRPr>
          </a:p>
        </p:txBody>
      </p:sp>
      <p:sp>
        <p:nvSpPr>
          <p:cNvPr id="4" name="Google Shape;233;p21">
            <a:extLst>
              <a:ext uri="{FF2B5EF4-FFF2-40B4-BE49-F238E27FC236}">
                <a16:creationId xmlns:a16="http://schemas.microsoft.com/office/drawing/2014/main" id="{E655094A-6C12-63BD-359A-A25C985CCD11}"/>
              </a:ext>
            </a:extLst>
          </p:cNvPr>
          <p:cNvSpPr txBox="1"/>
          <p:nvPr/>
        </p:nvSpPr>
        <p:spPr>
          <a:xfrm>
            <a:off x="1082184" y="2166164"/>
            <a:ext cx="7381500" cy="2677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Strategic investors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Circular economy operators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Expansion partners in LATAM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Long-term collaboration</a:t>
            </a:r>
            <a:endParaRPr sz="220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" name="Google Shape;234;p21">
            <a:extLst>
              <a:ext uri="{FF2B5EF4-FFF2-40B4-BE49-F238E27FC236}">
                <a16:creationId xmlns:a16="http://schemas.microsoft.com/office/drawing/2014/main" id="{1EA701A2-5D7E-DBA1-98A8-08648ABBB6A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8556" y="164336"/>
            <a:ext cx="1946107" cy="88769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5B853E66-15B7-E22B-2448-EEEF4ADBE3AF}"/>
              </a:ext>
            </a:extLst>
          </p:cNvPr>
          <p:cNvSpPr txBox="1"/>
          <p:nvPr/>
        </p:nvSpPr>
        <p:spPr>
          <a:xfrm>
            <a:off x="400050" y="5476875"/>
            <a:ext cx="81099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We already proved this works in Colombia.</a:t>
            </a:r>
          </a:p>
          <a:p>
            <a:r>
              <a:rPr lang="en-US" sz="18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Now we are ready to scale across Latin America with the right partners.</a:t>
            </a:r>
            <a:endParaRPr lang="es-CO" sz="1800" b="1" i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0167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18;p20">
            <a:extLst>
              <a:ext uri="{FF2B5EF4-FFF2-40B4-BE49-F238E27FC236}">
                <a16:creationId xmlns:a16="http://schemas.microsoft.com/office/drawing/2014/main" id="{01CB54AB-56AD-55D8-5882-707737C5EBB2}"/>
              </a:ext>
            </a:extLst>
          </p:cNvPr>
          <p:cNvSpPr txBox="1"/>
          <p:nvPr/>
        </p:nvSpPr>
        <p:spPr>
          <a:xfrm>
            <a:off x="5974508" y="202790"/>
            <a:ext cx="5909631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74B928"/>
                </a:solidFill>
                <a:latin typeface="Century Gothic" panose="020B0502020202020204" pitchFamily="34" charset="0"/>
                <a:ea typeface="Avenir"/>
                <a:cs typeface="Avenir"/>
                <a:sym typeface="Avenir"/>
              </a:rPr>
              <a:t>From Local Success to Regional Scale</a:t>
            </a:r>
            <a:endParaRPr dirty="0">
              <a:latin typeface="Century Gothic" panose="020B0502020202020204" pitchFamily="34" charset="0"/>
            </a:endParaRPr>
          </a:p>
        </p:txBody>
      </p:sp>
      <p:pic>
        <p:nvPicPr>
          <p:cNvPr id="43" name="Google Shape;182;p18" descr="Imagen que contiene Logotipo&#10;&#10;El contenido generado por IA puede ser incorrecto.">
            <a:extLst>
              <a:ext uri="{FF2B5EF4-FFF2-40B4-BE49-F238E27FC236}">
                <a16:creationId xmlns:a16="http://schemas.microsoft.com/office/drawing/2014/main" id="{E91B70D7-ADC9-CFFD-DFAE-41CB52250FEA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79109" y="164336"/>
            <a:ext cx="1965001" cy="887698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100;p14">
            <a:extLst>
              <a:ext uri="{FF2B5EF4-FFF2-40B4-BE49-F238E27FC236}">
                <a16:creationId xmlns:a16="http://schemas.microsoft.com/office/drawing/2014/main" id="{A5BA8324-3CF5-F663-0643-83D4332651E9}"/>
              </a:ext>
            </a:extLst>
          </p:cNvPr>
          <p:cNvSpPr txBox="1"/>
          <p:nvPr/>
        </p:nvSpPr>
        <p:spPr>
          <a:xfrm>
            <a:off x="1565996" y="3994145"/>
            <a:ext cx="8688930" cy="109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just"/>
            <a:r>
              <a:rPr lang="en-US" sz="1800" b="1" i="1" dirty="0">
                <a:solidFill>
                  <a:schemeClr val="tx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This is just the beginning.</a:t>
            </a:r>
          </a:p>
          <a:p>
            <a:pPr lvl="0" algn="just"/>
            <a:r>
              <a:rPr lang="en-US" sz="1800" b="1" i="1" dirty="0">
                <a:solidFill>
                  <a:schemeClr val="tx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We believe circular economy needs to move from intention to execution — and we are building that bridge.</a:t>
            </a:r>
            <a:endParaRPr sz="1800" dirty="0">
              <a:solidFill>
                <a:schemeClr val="tx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625DFD14-0543-0C04-953D-84D853D5D65C}"/>
              </a:ext>
            </a:extLst>
          </p:cNvPr>
          <p:cNvSpPr txBox="1"/>
          <p:nvPr/>
        </p:nvSpPr>
        <p:spPr>
          <a:xfrm>
            <a:off x="3050381" y="1970187"/>
            <a:ext cx="610076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800" dirty="0" err="1">
                <a:latin typeface="Century Gothic" panose="020B0502020202020204" pitchFamily="34" charset="0"/>
              </a:rPr>
              <a:t>Proven</a:t>
            </a:r>
            <a:r>
              <a:rPr lang="es-CO" sz="1800" dirty="0">
                <a:latin typeface="Century Gothic" panose="020B0502020202020204" pitchFamily="34" charset="0"/>
              </a:rPr>
              <a:t> </a:t>
            </a:r>
            <a:r>
              <a:rPr lang="es-CO" sz="1800" dirty="0" err="1">
                <a:latin typeface="Century Gothic" panose="020B0502020202020204" pitchFamily="34" charset="0"/>
              </a:rPr>
              <a:t>model</a:t>
            </a:r>
            <a:r>
              <a:rPr lang="es-CO" sz="1800" dirty="0">
                <a:latin typeface="Century Gothic" panose="020B0502020202020204" pitchFamily="34" charset="0"/>
              </a:rPr>
              <a:t>.</a:t>
            </a:r>
          </a:p>
          <a:p>
            <a:endParaRPr lang="es-CO" sz="1800" dirty="0"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800" dirty="0" err="1">
                <a:latin typeface="Century Gothic" panose="020B0502020202020204" pitchFamily="34" charset="0"/>
              </a:rPr>
              <a:t>Scalable</a:t>
            </a:r>
            <a:r>
              <a:rPr lang="es-CO" sz="1800" dirty="0">
                <a:latin typeface="Century Gothic" panose="020B0502020202020204" pitchFamily="34" charset="0"/>
              </a:rPr>
              <a:t> </a:t>
            </a:r>
            <a:r>
              <a:rPr lang="es-CO" sz="1800" dirty="0" err="1">
                <a:latin typeface="Century Gothic" panose="020B0502020202020204" pitchFamily="34" charset="0"/>
              </a:rPr>
              <a:t>system</a:t>
            </a:r>
            <a:r>
              <a:rPr lang="es-CO" sz="1800" dirty="0">
                <a:latin typeface="Century Gothic" panose="020B0502020202020204" pitchFamily="34" charset="0"/>
              </a:rPr>
              <a:t>.</a:t>
            </a:r>
          </a:p>
          <a:p>
            <a:endParaRPr lang="es-CO" sz="1800" dirty="0"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800" dirty="0" err="1">
                <a:latin typeface="Century Gothic" panose="020B0502020202020204" pitchFamily="34" charset="0"/>
              </a:rPr>
              <a:t>Measurable</a:t>
            </a:r>
            <a:r>
              <a:rPr lang="es-CO" sz="1800" dirty="0">
                <a:latin typeface="Century Gothic" panose="020B0502020202020204" pitchFamily="34" charset="0"/>
              </a:rPr>
              <a:t> </a:t>
            </a:r>
            <a:r>
              <a:rPr lang="es-CO" sz="1800" dirty="0" err="1">
                <a:latin typeface="Century Gothic" panose="020B0502020202020204" pitchFamily="34" charset="0"/>
              </a:rPr>
              <a:t>impact</a:t>
            </a:r>
            <a:r>
              <a:rPr lang="es-CO" sz="1800" dirty="0"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25" name="Google Shape;100;p14">
            <a:extLst>
              <a:ext uri="{FF2B5EF4-FFF2-40B4-BE49-F238E27FC236}">
                <a16:creationId xmlns:a16="http://schemas.microsoft.com/office/drawing/2014/main" id="{C0DE615E-EBB8-2B9C-6B38-F0DFA883AFE1}"/>
              </a:ext>
            </a:extLst>
          </p:cNvPr>
          <p:cNvSpPr txBox="1"/>
          <p:nvPr/>
        </p:nvSpPr>
        <p:spPr>
          <a:xfrm>
            <a:off x="1565996" y="5429250"/>
            <a:ext cx="8688930" cy="109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just"/>
            <a:r>
              <a:rPr lang="en-US" sz="1800" b="1" i="1" dirty="0">
                <a:solidFill>
                  <a:schemeClr val="tx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Diego A. Herrera</a:t>
            </a:r>
          </a:p>
          <a:p>
            <a:pPr lvl="0" algn="just"/>
            <a:r>
              <a:rPr lang="en-US" sz="1800" b="1" i="1" dirty="0">
                <a:solidFill>
                  <a:schemeClr val="tx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Tel: +57 3013544282</a:t>
            </a:r>
          </a:p>
          <a:p>
            <a:pPr lvl="0" algn="just"/>
            <a:r>
              <a:rPr lang="en-US" sz="1800" b="1" i="1" u="sng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diego.Herrera@reusalo.co</a:t>
            </a:r>
            <a:endParaRPr sz="1800" u="sng" dirty="0">
              <a:solidFill>
                <a:schemeClr val="accen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4156883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Google Shape;311;p25" descr="Imagen que contiene interior, pastel, tabla, pieza&#10;&#10;El contenido generado por IA puede ser incorrecto."/>
          <p:cNvPicPr preferRelativeResize="0"/>
          <p:nvPr/>
        </p:nvPicPr>
        <p:blipFill rotWithShape="1">
          <a:blip r:embed="rId3">
            <a:alphaModFix/>
          </a:blip>
          <a:srcRect b="15222"/>
          <a:stretch/>
        </p:blipFill>
        <p:spPr>
          <a:xfrm>
            <a:off x="0" y="0"/>
            <a:ext cx="12192000" cy="6890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25" descr="Logotipo, Icono&#10;&#10;El contenido generado por IA puede ser incorrecto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12192000" cy="6890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795833" y="2477729"/>
            <a:ext cx="5166624" cy="23567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14" descr="Logotipo, Icono&#10;&#10;El contenido generado por IA puede ser incorrecto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6359"/>
            <a:ext cx="12191999" cy="6890715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4"/>
          <p:cNvSpPr txBox="1"/>
          <p:nvPr/>
        </p:nvSpPr>
        <p:spPr>
          <a:xfrm>
            <a:off x="606789" y="1281858"/>
            <a:ext cx="6096000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3600" b="1" dirty="0" err="1">
                <a:solidFill>
                  <a:srgbClr val="2673B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What</a:t>
            </a:r>
            <a:r>
              <a:rPr lang="es-CO" sz="3600" b="1" dirty="0">
                <a:solidFill>
                  <a:srgbClr val="2673B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s-CO" sz="3600" b="1" dirty="0" err="1">
                <a:solidFill>
                  <a:srgbClr val="2673B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we</a:t>
            </a:r>
            <a:r>
              <a:rPr lang="es-CO" sz="3600" b="1" dirty="0">
                <a:solidFill>
                  <a:srgbClr val="2673B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s-CO" sz="3600" b="1" dirty="0" err="1">
                <a:solidFill>
                  <a:srgbClr val="2673B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solve</a:t>
            </a:r>
            <a:r>
              <a:rPr lang="es-CO" sz="3600" b="1" dirty="0">
                <a:solidFill>
                  <a:srgbClr val="2673B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: A </a:t>
            </a:r>
            <a:r>
              <a:rPr lang="es-CO" sz="3600" b="1" dirty="0" err="1">
                <a:solidFill>
                  <a:srgbClr val="2673B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Broken</a:t>
            </a:r>
            <a:r>
              <a:rPr lang="es-CO" sz="3600" b="1" dirty="0">
                <a:solidFill>
                  <a:srgbClr val="2673B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s-CO" sz="3600" b="1" dirty="0" err="1">
                <a:solidFill>
                  <a:srgbClr val="2673B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System</a:t>
            </a:r>
            <a:endParaRPr sz="3600" b="1" dirty="0">
              <a:solidFill>
                <a:srgbClr val="2673B4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9" name="Google Shape;99;p14" descr="Imagen que contiene Logotipo&#10;&#10;El contenido generado por IA puede ser incorrecto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9109" y="164336"/>
            <a:ext cx="1965001" cy="887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4"/>
          <p:cNvPicPr preferRelativeResize="0"/>
          <p:nvPr/>
        </p:nvPicPr>
        <p:blipFill rotWithShape="1">
          <a:blip r:embed="rId5">
            <a:alphaModFix/>
          </a:blip>
          <a:srcRect l="9483" r="12079"/>
          <a:stretch/>
        </p:blipFill>
        <p:spPr>
          <a:xfrm>
            <a:off x="6163064" y="2134038"/>
            <a:ext cx="5421046" cy="377285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0D781974-76A1-E96C-E381-B02533BF44B4}"/>
              </a:ext>
            </a:extLst>
          </p:cNvPr>
          <p:cNvSpPr txBox="1"/>
          <p:nvPr/>
        </p:nvSpPr>
        <p:spPr>
          <a:xfrm>
            <a:off x="623025" y="2924774"/>
            <a:ext cx="4838184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Century Gothic" panose="020B0502020202020204" pitchFamily="34" charset="0"/>
              </a:rPr>
              <a:t>Single-use industrial packaging</a:t>
            </a:r>
          </a:p>
          <a:p>
            <a:endParaRPr lang="en-US" sz="1800" dirty="0"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Century Gothic" panose="020B0502020202020204" pitchFamily="34" charset="0"/>
              </a:rPr>
              <a:t>Rising material costs</a:t>
            </a:r>
          </a:p>
          <a:p>
            <a:endParaRPr lang="en-US" sz="1800" dirty="0"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Century Gothic" panose="020B0502020202020204" pitchFamily="34" charset="0"/>
              </a:rPr>
              <a:t>Increasing ESG and regulatory pressure</a:t>
            </a:r>
          </a:p>
          <a:p>
            <a:endParaRPr lang="en-US" sz="1800" dirty="0"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Century Gothic" panose="020B0502020202020204" pitchFamily="34" charset="0"/>
              </a:rPr>
              <a:t>Massive untapped reuse potential</a:t>
            </a:r>
            <a:endParaRPr lang="es-CO" sz="1800" dirty="0">
              <a:latin typeface="Century Gothic" panose="020B050202020202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06;p15" descr="Icono&#10;&#10;El contenido generado por IA puede ser incorrecto.">
            <a:extLst>
              <a:ext uri="{FF2B5EF4-FFF2-40B4-BE49-F238E27FC236}">
                <a16:creationId xmlns:a16="http://schemas.microsoft.com/office/drawing/2014/main" id="{F3F07627-23F8-8C44-86BB-6DD12A42483B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18662"/>
            <a:ext cx="12192000" cy="6890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07;p15" descr="Imagen que contiene Logotipo&#10;&#10;El contenido generado por IA puede ser incorrecto.">
            <a:extLst>
              <a:ext uri="{FF2B5EF4-FFF2-40B4-BE49-F238E27FC236}">
                <a16:creationId xmlns:a16="http://schemas.microsoft.com/office/drawing/2014/main" id="{5AD61CB3-B6C2-F0BA-0151-458A047D890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9109" y="164336"/>
            <a:ext cx="1965001" cy="88769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108;p15">
            <a:extLst>
              <a:ext uri="{FF2B5EF4-FFF2-40B4-BE49-F238E27FC236}">
                <a16:creationId xmlns:a16="http://schemas.microsoft.com/office/drawing/2014/main" id="{C1F13B53-34CB-5911-FC70-220281E4E980}"/>
              </a:ext>
            </a:extLst>
          </p:cNvPr>
          <p:cNvSpPr txBox="1"/>
          <p:nvPr/>
        </p:nvSpPr>
        <p:spPr>
          <a:xfrm>
            <a:off x="7740143" y="6522"/>
            <a:ext cx="4085160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74B928"/>
                </a:solidFill>
                <a:latin typeface="Century Gothic" panose="020B0502020202020204" pitchFamily="34" charset="0"/>
                <a:ea typeface="Avenir"/>
                <a:cs typeface="Avenir"/>
                <a:sym typeface="Avenir"/>
              </a:rPr>
              <a:t>How we do it: A Circular Alternative That Works</a:t>
            </a:r>
            <a:endParaRPr sz="1600" dirty="0">
              <a:latin typeface="Century Gothic" panose="020B0502020202020204" pitchFamily="34" charset="0"/>
            </a:endParaRPr>
          </a:p>
        </p:txBody>
      </p:sp>
      <p:sp>
        <p:nvSpPr>
          <p:cNvPr id="19" name="Google Shape;100;p14">
            <a:extLst>
              <a:ext uri="{FF2B5EF4-FFF2-40B4-BE49-F238E27FC236}">
                <a16:creationId xmlns:a16="http://schemas.microsoft.com/office/drawing/2014/main" id="{8F990DC5-E8B4-30F3-A715-2A11CFDBADDE}"/>
              </a:ext>
            </a:extLst>
          </p:cNvPr>
          <p:cNvSpPr txBox="1"/>
          <p:nvPr/>
        </p:nvSpPr>
        <p:spPr>
          <a:xfrm>
            <a:off x="1254919" y="1899171"/>
            <a:ext cx="5152800" cy="26075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Collection of used boxes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26262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Quality restoration under standards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26262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Reintroduction into the same supply chain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26262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Closed-loop circular model</a:t>
            </a:r>
            <a:endParaRPr sz="1800" dirty="0">
              <a:solidFill>
                <a:srgbClr val="26262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4" name="Google Shape;100;p14">
            <a:extLst>
              <a:ext uri="{FF2B5EF4-FFF2-40B4-BE49-F238E27FC236}">
                <a16:creationId xmlns:a16="http://schemas.microsoft.com/office/drawing/2014/main" id="{29352C20-B6A0-9BE9-7675-4E4238EDC85B}"/>
              </a:ext>
            </a:extLst>
          </p:cNvPr>
          <p:cNvSpPr txBox="1"/>
          <p:nvPr/>
        </p:nvSpPr>
        <p:spPr>
          <a:xfrm>
            <a:off x="753653" y="5353823"/>
            <a:ext cx="7298665" cy="741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just"/>
            <a:r>
              <a:rPr lang="en-US" sz="1800" b="1" i="1" dirty="0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We don’t recycle cardboard boxes. We extend its life</a:t>
            </a:r>
            <a:endParaRPr sz="1800" dirty="0">
              <a:solidFill>
                <a:srgbClr val="26262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80828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37;p17">
            <a:extLst>
              <a:ext uri="{FF2B5EF4-FFF2-40B4-BE49-F238E27FC236}">
                <a16:creationId xmlns:a16="http://schemas.microsoft.com/office/drawing/2014/main" id="{A55A791B-5F4F-9E49-472A-0D68BCB57161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58314" t="17375" r="7077"/>
          <a:stretch/>
        </p:blipFill>
        <p:spPr>
          <a:xfrm>
            <a:off x="7049625" y="863"/>
            <a:ext cx="5142374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38;p17" descr="Icono&#10;&#10;El contenido generado por IA puede ser incorrecto.">
            <a:extLst>
              <a:ext uri="{FF2B5EF4-FFF2-40B4-BE49-F238E27FC236}">
                <a16:creationId xmlns:a16="http://schemas.microsoft.com/office/drawing/2014/main" id="{FA18FF3E-A381-A361-A56C-BAEBFAA0BB9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1999" cy="689071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139;p17">
            <a:extLst>
              <a:ext uri="{FF2B5EF4-FFF2-40B4-BE49-F238E27FC236}">
                <a16:creationId xmlns:a16="http://schemas.microsoft.com/office/drawing/2014/main" id="{42DF62E2-3B62-D552-B5B2-717FA360A847}"/>
              </a:ext>
            </a:extLst>
          </p:cNvPr>
          <p:cNvSpPr txBox="1"/>
          <p:nvPr/>
        </p:nvSpPr>
        <p:spPr>
          <a:xfrm>
            <a:off x="2043890" y="522260"/>
            <a:ext cx="4312500" cy="1138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3400" b="1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Proven</a:t>
            </a:r>
            <a:r>
              <a:rPr lang="es-CO" sz="3400" b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s-CO" sz="3400" b="1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Impact</a:t>
            </a:r>
            <a:r>
              <a:rPr lang="es-CO" sz="3400" b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&amp; </a:t>
            </a:r>
            <a:r>
              <a:rPr lang="es-CO" sz="3400" b="1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Results</a:t>
            </a:r>
            <a:endParaRPr sz="1200" dirty="0"/>
          </a:p>
        </p:txBody>
      </p:sp>
      <p:pic>
        <p:nvPicPr>
          <p:cNvPr id="5" name="Google Shape;140;p17">
            <a:extLst>
              <a:ext uri="{FF2B5EF4-FFF2-40B4-BE49-F238E27FC236}">
                <a16:creationId xmlns:a16="http://schemas.microsoft.com/office/drawing/2014/main" id="{A1FB8D9A-324C-3609-E9C2-5B04722BD9D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8556" y="164336"/>
            <a:ext cx="1946107" cy="887698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100;p14">
            <a:extLst>
              <a:ext uri="{FF2B5EF4-FFF2-40B4-BE49-F238E27FC236}">
                <a16:creationId xmlns:a16="http://schemas.microsoft.com/office/drawing/2014/main" id="{30B5CF93-BF84-F795-9906-E8FB79044BD3}"/>
              </a:ext>
            </a:extLst>
          </p:cNvPr>
          <p:cNvSpPr txBox="1"/>
          <p:nvPr/>
        </p:nvSpPr>
        <p:spPr>
          <a:xfrm>
            <a:off x="-9525" y="5953549"/>
            <a:ext cx="8474139" cy="689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just"/>
            <a:r>
              <a:rPr lang="en-US" sz="2000" b="1" i="1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We are not a concept. We are an operating, proven model with measurable environmental and economic impact.</a:t>
            </a:r>
            <a:endParaRPr sz="2000" dirty="0">
              <a:solidFill>
                <a:schemeClr val="bg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AE708692-F10E-EC2C-2033-D8028881D049}"/>
              </a:ext>
            </a:extLst>
          </p:cNvPr>
          <p:cNvSpPr txBox="1"/>
          <p:nvPr/>
        </p:nvSpPr>
        <p:spPr>
          <a:xfrm>
            <a:off x="649922" y="2551743"/>
            <a:ext cx="2286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3600" b="1" dirty="0">
                <a:solidFill>
                  <a:schemeClr val="bg1"/>
                </a:solidFill>
              </a:rPr>
              <a:t>+ 8 M </a:t>
            </a:r>
          </a:p>
          <a:p>
            <a:pPr algn="ctr"/>
            <a:r>
              <a:rPr lang="es-CO" sz="1800" b="1" dirty="0">
                <a:solidFill>
                  <a:schemeClr val="bg1"/>
                </a:solidFill>
              </a:rPr>
              <a:t>Boxes </a:t>
            </a:r>
            <a:r>
              <a:rPr lang="es-CO" sz="1800" b="1" dirty="0" err="1">
                <a:solidFill>
                  <a:schemeClr val="bg1"/>
                </a:solidFill>
              </a:rPr>
              <a:t>Reintroduced</a:t>
            </a:r>
            <a:endParaRPr lang="es-CO" sz="1800" b="1" dirty="0">
              <a:solidFill>
                <a:schemeClr val="bg1"/>
              </a:solidFill>
            </a:endParaRPr>
          </a:p>
        </p:txBody>
      </p:sp>
      <p:sp>
        <p:nvSpPr>
          <p:cNvPr id="43" name="Google Shape;12738;p92">
            <a:extLst>
              <a:ext uri="{FF2B5EF4-FFF2-40B4-BE49-F238E27FC236}">
                <a16:creationId xmlns:a16="http://schemas.microsoft.com/office/drawing/2014/main" id="{9FA1BD88-5E0E-33C0-2558-FAFB7F9B1043}"/>
              </a:ext>
            </a:extLst>
          </p:cNvPr>
          <p:cNvSpPr/>
          <p:nvPr/>
        </p:nvSpPr>
        <p:spPr>
          <a:xfrm>
            <a:off x="3740734" y="1814863"/>
            <a:ext cx="628628" cy="631893"/>
          </a:xfrm>
          <a:custGeom>
            <a:avLst/>
            <a:gdLst/>
            <a:ahLst/>
            <a:cxnLst/>
            <a:rect l="l" t="t" r="r" b="b"/>
            <a:pathLst>
              <a:path w="12131" h="12194" extrusionOk="0">
                <a:moveTo>
                  <a:pt x="4632" y="725"/>
                </a:moveTo>
                <a:cubicBezTo>
                  <a:pt x="5609" y="725"/>
                  <a:pt x="6396" y="1513"/>
                  <a:pt x="6396" y="2490"/>
                </a:cubicBezTo>
                <a:cubicBezTo>
                  <a:pt x="6365" y="2679"/>
                  <a:pt x="6522" y="2836"/>
                  <a:pt x="6680" y="2899"/>
                </a:cubicBezTo>
                <a:cubicBezTo>
                  <a:pt x="7341" y="2994"/>
                  <a:pt x="7814" y="3592"/>
                  <a:pt x="7814" y="4317"/>
                </a:cubicBezTo>
                <a:cubicBezTo>
                  <a:pt x="7814" y="4695"/>
                  <a:pt x="7656" y="5042"/>
                  <a:pt x="7404" y="5325"/>
                </a:cubicBezTo>
                <a:cubicBezTo>
                  <a:pt x="7184" y="5483"/>
                  <a:pt x="7278" y="5798"/>
                  <a:pt x="7530" y="5924"/>
                </a:cubicBezTo>
                <a:cubicBezTo>
                  <a:pt x="8129" y="6207"/>
                  <a:pt x="8539" y="6869"/>
                  <a:pt x="8539" y="7530"/>
                </a:cubicBezTo>
                <a:cubicBezTo>
                  <a:pt x="8539" y="8507"/>
                  <a:pt x="7751" y="9295"/>
                  <a:pt x="6774" y="9295"/>
                </a:cubicBezTo>
                <a:lnTo>
                  <a:pt x="4979" y="9295"/>
                </a:lnTo>
                <a:lnTo>
                  <a:pt x="4979" y="6932"/>
                </a:lnTo>
                <a:lnTo>
                  <a:pt x="6333" y="5609"/>
                </a:lnTo>
                <a:cubicBezTo>
                  <a:pt x="6491" y="5451"/>
                  <a:pt x="6491" y="5231"/>
                  <a:pt x="6333" y="5073"/>
                </a:cubicBezTo>
                <a:cubicBezTo>
                  <a:pt x="6254" y="4994"/>
                  <a:pt x="6168" y="4955"/>
                  <a:pt x="6081" y="4955"/>
                </a:cubicBezTo>
                <a:cubicBezTo>
                  <a:pt x="5995" y="4955"/>
                  <a:pt x="5908" y="4994"/>
                  <a:pt x="5829" y="5073"/>
                </a:cubicBezTo>
                <a:lnTo>
                  <a:pt x="4979" y="5924"/>
                </a:lnTo>
                <a:lnTo>
                  <a:pt x="4979" y="2490"/>
                </a:lnTo>
                <a:cubicBezTo>
                  <a:pt x="4979" y="2301"/>
                  <a:pt x="4821" y="2143"/>
                  <a:pt x="4632" y="2143"/>
                </a:cubicBezTo>
                <a:cubicBezTo>
                  <a:pt x="4443" y="2143"/>
                  <a:pt x="4285" y="2301"/>
                  <a:pt x="4285" y="2490"/>
                </a:cubicBezTo>
                <a:lnTo>
                  <a:pt x="4285" y="4506"/>
                </a:lnTo>
                <a:lnTo>
                  <a:pt x="3466" y="3655"/>
                </a:lnTo>
                <a:cubicBezTo>
                  <a:pt x="3388" y="3577"/>
                  <a:pt x="3293" y="3537"/>
                  <a:pt x="3198" y="3537"/>
                </a:cubicBezTo>
                <a:cubicBezTo>
                  <a:pt x="3104" y="3537"/>
                  <a:pt x="3009" y="3577"/>
                  <a:pt x="2931" y="3655"/>
                </a:cubicBezTo>
                <a:cubicBezTo>
                  <a:pt x="2773" y="3844"/>
                  <a:pt x="2773" y="4033"/>
                  <a:pt x="2931" y="4191"/>
                </a:cubicBezTo>
                <a:lnTo>
                  <a:pt x="4285" y="5514"/>
                </a:lnTo>
                <a:lnTo>
                  <a:pt x="4285" y="7373"/>
                </a:lnTo>
                <a:lnTo>
                  <a:pt x="3466" y="6554"/>
                </a:lnTo>
                <a:cubicBezTo>
                  <a:pt x="3388" y="6475"/>
                  <a:pt x="3293" y="6436"/>
                  <a:pt x="3198" y="6436"/>
                </a:cubicBezTo>
                <a:cubicBezTo>
                  <a:pt x="3104" y="6436"/>
                  <a:pt x="3009" y="6475"/>
                  <a:pt x="2931" y="6554"/>
                </a:cubicBezTo>
                <a:cubicBezTo>
                  <a:pt x="2773" y="6711"/>
                  <a:pt x="2773" y="6900"/>
                  <a:pt x="2931" y="7058"/>
                </a:cubicBezTo>
                <a:lnTo>
                  <a:pt x="4285" y="8413"/>
                </a:lnTo>
                <a:lnTo>
                  <a:pt x="4285" y="9295"/>
                </a:lnTo>
                <a:lnTo>
                  <a:pt x="2521" y="9295"/>
                </a:lnTo>
                <a:cubicBezTo>
                  <a:pt x="1513" y="9295"/>
                  <a:pt x="694" y="8507"/>
                  <a:pt x="694" y="7530"/>
                </a:cubicBezTo>
                <a:cubicBezTo>
                  <a:pt x="694" y="6837"/>
                  <a:pt x="1103" y="6207"/>
                  <a:pt x="1734" y="5924"/>
                </a:cubicBezTo>
                <a:cubicBezTo>
                  <a:pt x="1954" y="5798"/>
                  <a:pt x="1986" y="5514"/>
                  <a:pt x="1828" y="5325"/>
                </a:cubicBezTo>
                <a:cubicBezTo>
                  <a:pt x="1576" y="5042"/>
                  <a:pt x="1418" y="4695"/>
                  <a:pt x="1418" y="4317"/>
                </a:cubicBezTo>
                <a:cubicBezTo>
                  <a:pt x="1418" y="3624"/>
                  <a:pt x="1891" y="3057"/>
                  <a:pt x="2584" y="2899"/>
                </a:cubicBezTo>
                <a:cubicBezTo>
                  <a:pt x="2742" y="2836"/>
                  <a:pt x="2899" y="2679"/>
                  <a:pt x="2868" y="2490"/>
                </a:cubicBezTo>
                <a:cubicBezTo>
                  <a:pt x="2868" y="1513"/>
                  <a:pt x="3655" y="725"/>
                  <a:pt x="4632" y="725"/>
                </a:cubicBezTo>
                <a:close/>
                <a:moveTo>
                  <a:pt x="7467" y="725"/>
                </a:moveTo>
                <a:cubicBezTo>
                  <a:pt x="8444" y="725"/>
                  <a:pt x="9295" y="1513"/>
                  <a:pt x="9232" y="2584"/>
                </a:cubicBezTo>
                <a:cubicBezTo>
                  <a:pt x="9232" y="2742"/>
                  <a:pt x="9358" y="2899"/>
                  <a:pt x="9515" y="2931"/>
                </a:cubicBezTo>
                <a:cubicBezTo>
                  <a:pt x="10177" y="3057"/>
                  <a:pt x="10712" y="3624"/>
                  <a:pt x="10712" y="4348"/>
                </a:cubicBezTo>
                <a:cubicBezTo>
                  <a:pt x="10712" y="4726"/>
                  <a:pt x="10555" y="5105"/>
                  <a:pt x="10271" y="5357"/>
                </a:cubicBezTo>
                <a:cubicBezTo>
                  <a:pt x="10082" y="5514"/>
                  <a:pt x="10145" y="5829"/>
                  <a:pt x="10397" y="5955"/>
                </a:cubicBezTo>
                <a:cubicBezTo>
                  <a:pt x="11027" y="6239"/>
                  <a:pt x="11406" y="6900"/>
                  <a:pt x="11406" y="7562"/>
                </a:cubicBezTo>
                <a:cubicBezTo>
                  <a:pt x="11406" y="8570"/>
                  <a:pt x="10586" y="9358"/>
                  <a:pt x="9610" y="9358"/>
                </a:cubicBezTo>
                <a:lnTo>
                  <a:pt x="8507" y="9358"/>
                </a:lnTo>
                <a:cubicBezTo>
                  <a:pt x="8980" y="8885"/>
                  <a:pt x="9232" y="8224"/>
                  <a:pt x="9232" y="7562"/>
                </a:cubicBezTo>
                <a:cubicBezTo>
                  <a:pt x="9232" y="6743"/>
                  <a:pt x="8854" y="5987"/>
                  <a:pt x="8192" y="5514"/>
                </a:cubicBezTo>
                <a:cubicBezTo>
                  <a:pt x="8413" y="5168"/>
                  <a:pt x="8539" y="4789"/>
                  <a:pt x="8539" y="4348"/>
                </a:cubicBezTo>
                <a:cubicBezTo>
                  <a:pt x="8539" y="3435"/>
                  <a:pt x="7940" y="2616"/>
                  <a:pt x="7089" y="2332"/>
                </a:cubicBezTo>
                <a:cubicBezTo>
                  <a:pt x="7058" y="1828"/>
                  <a:pt x="6837" y="1387"/>
                  <a:pt x="6554" y="1009"/>
                </a:cubicBezTo>
                <a:cubicBezTo>
                  <a:pt x="6837" y="788"/>
                  <a:pt x="7152" y="725"/>
                  <a:pt x="7467" y="725"/>
                </a:cubicBezTo>
                <a:close/>
                <a:moveTo>
                  <a:pt x="7121" y="10019"/>
                </a:moveTo>
                <a:lnTo>
                  <a:pt x="7121" y="11469"/>
                </a:lnTo>
                <a:lnTo>
                  <a:pt x="4979" y="11469"/>
                </a:lnTo>
                <a:lnTo>
                  <a:pt x="4979" y="10019"/>
                </a:lnTo>
                <a:close/>
                <a:moveTo>
                  <a:pt x="4632" y="1"/>
                </a:moveTo>
                <a:cubicBezTo>
                  <a:pt x="3340" y="1"/>
                  <a:pt x="2269" y="1009"/>
                  <a:pt x="2175" y="2301"/>
                </a:cubicBezTo>
                <a:cubicBezTo>
                  <a:pt x="1292" y="2616"/>
                  <a:pt x="694" y="3403"/>
                  <a:pt x="694" y="4317"/>
                </a:cubicBezTo>
                <a:cubicBezTo>
                  <a:pt x="694" y="4726"/>
                  <a:pt x="820" y="5136"/>
                  <a:pt x="1072" y="5483"/>
                </a:cubicBezTo>
                <a:cubicBezTo>
                  <a:pt x="379" y="5955"/>
                  <a:pt x="1" y="6711"/>
                  <a:pt x="1" y="7530"/>
                </a:cubicBezTo>
                <a:cubicBezTo>
                  <a:pt x="1" y="8917"/>
                  <a:pt x="1135" y="10019"/>
                  <a:pt x="2521" y="10019"/>
                </a:cubicBezTo>
                <a:lnTo>
                  <a:pt x="4285" y="10019"/>
                </a:lnTo>
                <a:lnTo>
                  <a:pt x="4285" y="11469"/>
                </a:lnTo>
                <a:lnTo>
                  <a:pt x="2521" y="11469"/>
                </a:lnTo>
                <a:cubicBezTo>
                  <a:pt x="2332" y="11469"/>
                  <a:pt x="2175" y="11626"/>
                  <a:pt x="2175" y="11815"/>
                </a:cubicBezTo>
                <a:cubicBezTo>
                  <a:pt x="2175" y="12036"/>
                  <a:pt x="2332" y="12193"/>
                  <a:pt x="2521" y="12193"/>
                </a:cubicBezTo>
                <a:lnTo>
                  <a:pt x="9641" y="12193"/>
                </a:lnTo>
                <a:cubicBezTo>
                  <a:pt x="9830" y="12193"/>
                  <a:pt x="9988" y="12036"/>
                  <a:pt x="9988" y="11815"/>
                </a:cubicBezTo>
                <a:cubicBezTo>
                  <a:pt x="9988" y="11626"/>
                  <a:pt x="9830" y="11469"/>
                  <a:pt x="9641" y="11469"/>
                </a:cubicBezTo>
                <a:lnTo>
                  <a:pt x="7877" y="11469"/>
                </a:lnTo>
                <a:lnTo>
                  <a:pt x="7877" y="10019"/>
                </a:lnTo>
                <a:lnTo>
                  <a:pt x="9610" y="10019"/>
                </a:lnTo>
                <a:cubicBezTo>
                  <a:pt x="10964" y="10019"/>
                  <a:pt x="12130" y="8917"/>
                  <a:pt x="12130" y="7530"/>
                </a:cubicBezTo>
                <a:cubicBezTo>
                  <a:pt x="12130" y="6711"/>
                  <a:pt x="11721" y="5955"/>
                  <a:pt x="11059" y="5483"/>
                </a:cubicBezTo>
                <a:cubicBezTo>
                  <a:pt x="11280" y="5136"/>
                  <a:pt x="11406" y="4726"/>
                  <a:pt x="11406" y="4317"/>
                </a:cubicBezTo>
                <a:cubicBezTo>
                  <a:pt x="11406" y="3403"/>
                  <a:pt x="10838" y="2584"/>
                  <a:pt x="9956" y="2301"/>
                </a:cubicBezTo>
                <a:cubicBezTo>
                  <a:pt x="9830" y="1040"/>
                  <a:pt x="8791" y="1"/>
                  <a:pt x="7467" y="1"/>
                </a:cubicBezTo>
                <a:cubicBezTo>
                  <a:pt x="6963" y="1"/>
                  <a:pt x="6459" y="158"/>
                  <a:pt x="6050" y="442"/>
                </a:cubicBezTo>
                <a:cubicBezTo>
                  <a:pt x="5672" y="158"/>
                  <a:pt x="5168" y="1"/>
                  <a:pt x="4632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3627AA58-1E64-CB2D-0EFA-B08D29E81C23}"/>
              </a:ext>
            </a:extLst>
          </p:cNvPr>
          <p:cNvSpPr txBox="1"/>
          <p:nvPr/>
        </p:nvSpPr>
        <p:spPr>
          <a:xfrm>
            <a:off x="2929701" y="2620166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3600" b="1" dirty="0">
                <a:solidFill>
                  <a:schemeClr val="bg1"/>
                </a:solidFill>
              </a:rPr>
              <a:t>+ 100,000</a:t>
            </a:r>
          </a:p>
          <a:p>
            <a:pPr algn="ctr"/>
            <a:r>
              <a:rPr lang="es-CO" sz="1800" b="1" dirty="0" err="1">
                <a:solidFill>
                  <a:schemeClr val="bg1"/>
                </a:solidFill>
              </a:rPr>
              <a:t>Trees</a:t>
            </a:r>
            <a:r>
              <a:rPr lang="es-CO" sz="1800" b="1" dirty="0">
                <a:solidFill>
                  <a:schemeClr val="bg1"/>
                </a:solidFill>
              </a:rPr>
              <a:t> </a:t>
            </a:r>
            <a:r>
              <a:rPr lang="es-CO" sz="1800" b="1" dirty="0" err="1">
                <a:solidFill>
                  <a:schemeClr val="bg1"/>
                </a:solidFill>
              </a:rPr>
              <a:t>Saved</a:t>
            </a:r>
            <a:endParaRPr lang="es-CO" sz="1800" b="1" dirty="0">
              <a:solidFill>
                <a:schemeClr val="bg1"/>
              </a:solidFill>
            </a:endParaRPr>
          </a:p>
        </p:txBody>
      </p:sp>
      <p:pic>
        <p:nvPicPr>
          <p:cNvPr id="46" name="Imagen 45">
            <a:extLst>
              <a:ext uri="{FF2B5EF4-FFF2-40B4-BE49-F238E27FC236}">
                <a16:creationId xmlns:a16="http://schemas.microsoft.com/office/drawing/2014/main" id="{D105DDE0-815B-0987-9E4D-0E7851FDF0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8608" y="1831961"/>
            <a:ext cx="628628" cy="628628"/>
          </a:xfrm>
          <a:prstGeom prst="rect">
            <a:avLst/>
          </a:prstGeom>
        </p:spPr>
      </p:pic>
      <p:sp>
        <p:nvSpPr>
          <p:cNvPr id="49" name="CuadroTexto 48">
            <a:extLst>
              <a:ext uri="{FF2B5EF4-FFF2-40B4-BE49-F238E27FC236}">
                <a16:creationId xmlns:a16="http://schemas.microsoft.com/office/drawing/2014/main" id="{AD90FB98-0364-4614-7EB9-5C89F4B868FA}"/>
              </a:ext>
            </a:extLst>
          </p:cNvPr>
          <p:cNvSpPr txBox="1"/>
          <p:nvPr/>
        </p:nvSpPr>
        <p:spPr>
          <a:xfrm>
            <a:off x="5445824" y="2626383"/>
            <a:ext cx="27184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3600" b="1" dirty="0">
                <a:solidFill>
                  <a:schemeClr val="bg1"/>
                </a:solidFill>
              </a:rPr>
              <a:t>+ EUR 3M</a:t>
            </a:r>
          </a:p>
          <a:p>
            <a:pPr algn="ctr"/>
            <a:r>
              <a:rPr lang="es-CO" sz="1800" b="1" dirty="0" err="1">
                <a:solidFill>
                  <a:schemeClr val="bg1"/>
                </a:solidFill>
              </a:rPr>
              <a:t>Saved</a:t>
            </a:r>
            <a:r>
              <a:rPr lang="es-CO" sz="1800" b="1" dirty="0">
                <a:solidFill>
                  <a:schemeClr val="bg1"/>
                </a:solidFill>
              </a:rPr>
              <a:t> </a:t>
            </a:r>
            <a:r>
              <a:rPr lang="es-CO" sz="1800" b="1" dirty="0" err="1">
                <a:solidFill>
                  <a:schemeClr val="bg1"/>
                </a:solidFill>
              </a:rPr>
              <a:t>for</a:t>
            </a:r>
            <a:r>
              <a:rPr lang="es-CO" sz="1800" b="1" dirty="0">
                <a:solidFill>
                  <a:schemeClr val="bg1"/>
                </a:solidFill>
              </a:rPr>
              <a:t> </a:t>
            </a:r>
            <a:r>
              <a:rPr lang="es-CO" sz="1800" b="1" dirty="0" err="1">
                <a:solidFill>
                  <a:schemeClr val="bg1"/>
                </a:solidFill>
              </a:rPr>
              <a:t>Clients</a:t>
            </a:r>
            <a:endParaRPr lang="es-CO" sz="1800" b="1" dirty="0">
              <a:solidFill>
                <a:schemeClr val="bg1"/>
              </a:solidFill>
            </a:endParaRPr>
          </a:p>
        </p:txBody>
      </p:sp>
      <p:grpSp>
        <p:nvGrpSpPr>
          <p:cNvPr id="52" name="Google Shape;11590;p89">
            <a:extLst>
              <a:ext uri="{FF2B5EF4-FFF2-40B4-BE49-F238E27FC236}">
                <a16:creationId xmlns:a16="http://schemas.microsoft.com/office/drawing/2014/main" id="{7EC7A1B1-5987-67A3-8C08-B1638EAA6BB1}"/>
              </a:ext>
            </a:extLst>
          </p:cNvPr>
          <p:cNvGrpSpPr/>
          <p:nvPr/>
        </p:nvGrpSpPr>
        <p:grpSpPr>
          <a:xfrm>
            <a:off x="6478562" y="1792010"/>
            <a:ext cx="628628" cy="625785"/>
            <a:chOff x="-65131525" y="1914325"/>
            <a:chExt cx="316650" cy="316625"/>
          </a:xfrm>
          <a:solidFill>
            <a:schemeClr val="bg1"/>
          </a:solidFill>
        </p:grpSpPr>
        <p:sp>
          <p:nvSpPr>
            <p:cNvPr id="53" name="Google Shape;11591;p89">
              <a:extLst>
                <a:ext uri="{FF2B5EF4-FFF2-40B4-BE49-F238E27FC236}">
                  <a16:creationId xmlns:a16="http://schemas.microsoft.com/office/drawing/2014/main" id="{D9E5F37C-72EB-FD06-593C-E0C84F48C0E6}"/>
                </a:ext>
              </a:extLst>
            </p:cNvPr>
            <p:cNvSpPr/>
            <p:nvPr/>
          </p:nvSpPr>
          <p:spPr>
            <a:xfrm>
              <a:off x="-65024400" y="1949750"/>
              <a:ext cx="103175" cy="247350"/>
            </a:xfrm>
            <a:custGeom>
              <a:avLst/>
              <a:gdLst/>
              <a:ahLst/>
              <a:cxnLst/>
              <a:rect l="l" t="t" r="r" b="b"/>
              <a:pathLst>
                <a:path w="4127" h="9894" extrusionOk="0">
                  <a:moveTo>
                    <a:pt x="2048" y="1"/>
                  </a:moveTo>
                  <a:cubicBezTo>
                    <a:pt x="1859" y="1"/>
                    <a:pt x="1638" y="190"/>
                    <a:pt x="1638" y="379"/>
                  </a:cubicBezTo>
                  <a:lnTo>
                    <a:pt x="1638" y="851"/>
                  </a:lnTo>
                  <a:cubicBezTo>
                    <a:pt x="725" y="1040"/>
                    <a:pt x="0" y="1891"/>
                    <a:pt x="0" y="2868"/>
                  </a:cubicBezTo>
                  <a:cubicBezTo>
                    <a:pt x="0" y="3970"/>
                    <a:pt x="977" y="4632"/>
                    <a:pt x="1827" y="5262"/>
                  </a:cubicBezTo>
                  <a:cubicBezTo>
                    <a:pt x="2552" y="5829"/>
                    <a:pt x="3308" y="6333"/>
                    <a:pt x="3308" y="6995"/>
                  </a:cubicBezTo>
                  <a:cubicBezTo>
                    <a:pt x="3308" y="7656"/>
                    <a:pt x="2772" y="8255"/>
                    <a:pt x="2079" y="8255"/>
                  </a:cubicBezTo>
                  <a:cubicBezTo>
                    <a:pt x="1418" y="8255"/>
                    <a:pt x="851" y="7688"/>
                    <a:pt x="851" y="6995"/>
                  </a:cubicBezTo>
                  <a:cubicBezTo>
                    <a:pt x="851" y="6774"/>
                    <a:pt x="662" y="6617"/>
                    <a:pt x="441" y="6617"/>
                  </a:cubicBezTo>
                  <a:cubicBezTo>
                    <a:pt x="189" y="6617"/>
                    <a:pt x="32" y="6806"/>
                    <a:pt x="32" y="6995"/>
                  </a:cubicBezTo>
                  <a:cubicBezTo>
                    <a:pt x="32" y="7971"/>
                    <a:pt x="756" y="8854"/>
                    <a:pt x="1701" y="9011"/>
                  </a:cubicBezTo>
                  <a:lnTo>
                    <a:pt x="1701" y="9484"/>
                  </a:lnTo>
                  <a:cubicBezTo>
                    <a:pt x="1701" y="9704"/>
                    <a:pt x="1890" y="9893"/>
                    <a:pt x="2079" y="9893"/>
                  </a:cubicBezTo>
                  <a:cubicBezTo>
                    <a:pt x="2268" y="9893"/>
                    <a:pt x="2489" y="9704"/>
                    <a:pt x="2489" y="9484"/>
                  </a:cubicBezTo>
                  <a:lnTo>
                    <a:pt x="2489" y="9011"/>
                  </a:lnTo>
                  <a:cubicBezTo>
                    <a:pt x="3434" y="8791"/>
                    <a:pt x="4127" y="7971"/>
                    <a:pt x="4127" y="6995"/>
                  </a:cubicBezTo>
                  <a:cubicBezTo>
                    <a:pt x="4127" y="5892"/>
                    <a:pt x="3151" y="5231"/>
                    <a:pt x="2331" y="4600"/>
                  </a:cubicBezTo>
                  <a:cubicBezTo>
                    <a:pt x="1575" y="4033"/>
                    <a:pt x="819" y="3529"/>
                    <a:pt x="819" y="2868"/>
                  </a:cubicBezTo>
                  <a:cubicBezTo>
                    <a:pt x="788" y="2143"/>
                    <a:pt x="1386" y="1607"/>
                    <a:pt x="2048" y="1607"/>
                  </a:cubicBezTo>
                  <a:cubicBezTo>
                    <a:pt x="2709" y="1607"/>
                    <a:pt x="3277" y="2143"/>
                    <a:pt x="3277" y="2868"/>
                  </a:cubicBezTo>
                  <a:cubicBezTo>
                    <a:pt x="3277" y="3088"/>
                    <a:pt x="3466" y="3246"/>
                    <a:pt x="3686" y="3246"/>
                  </a:cubicBezTo>
                  <a:cubicBezTo>
                    <a:pt x="3938" y="3246"/>
                    <a:pt x="4096" y="3057"/>
                    <a:pt x="4096" y="2868"/>
                  </a:cubicBezTo>
                  <a:cubicBezTo>
                    <a:pt x="4096" y="1891"/>
                    <a:pt x="3371" y="1009"/>
                    <a:pt x="2426" y="851"/>
                  </a:cubicBezTo>
                  <a:lnTo>
                    <a:pt x="2426" y="379"/>
                  </a:lnTo>
                  <a:cubicBezTo>
                    <a:pt x="2426" y="158"/>
                    <a:pt x="2237" y="1"/>
                    <a:pt x="204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4" name="Google Shape;11592;p89">
              <a:extLst>
                <a:ext uri="{FF2B5EF4-FFF2-40B4-BE49-F238E27FC236}">
                  <a16:creationId xmlns:a16="http://schemas.microsoft.com/office/drawing/2014/main" id="{27358B06-6D11-CDDF-CCC1-571C798C5254}"/>
                </a:ext>
              </a:extLst>
            </p:cNvPr>
            <p:cNvSpPr/>
            <p:nvPr/>
          </p:nvSpPr>
          <p:spPr>
            <a:xfrm>
              <a:off x="-65131525" y="1914325"/>
              <a:ext cx="316650" cy="316625"/>
            </a:xfrm>
            <a:custGeom>
              <a:avLst/>
              <a:gdLst/>
              <a:ahLst/>
              <a:cxnLst/>
              <a:rect l="l" t="t" r="r" b="b"/>
              <a:pathLst>
                <a:path w="12666" h="12665" extrusionOk="0">
                  <a:moveTo>
                    <a:pt x="6333" y="819"/>
                  </a:moveTo>
                  <a:cubicBezTo>
                    <a:pt x="9357" y="819"/>
                    <a:pt x="11846" y="3308"/>
                    <a:pt x="11846" y="6332"/>
                  </a:cubicBezTo>
                  <a:cubicBezTo>
                    <a:pt x="11846" y="9357"/>
                    <a:pt x="9357" y="11846"/>
                    <a:pt x="6333" y="11846"/>
                  </a:cubicBezTo>
                  <a:cubicBezTo>
                    <a:pt x="3308" y="11846"/>
                    <a:pt x="819" y="9357"/>
                    <a:pt x="819" y="6332"/>
                  </a:cubicBezTo>
                  <a:cubicBezTo>
                    <a:pt x="819" y="3308"/>
                    <a:pt x="3308" y="819"/>
                    <a:pt x="6333" y="819"/>
                  </a:cubicBezTo>
                  <a:close/>
                  <a:moveTo>
                    <a:pt x="6333" y="0"/>
                  </a:moveTo>
                  <a:cubicBezTo>
                    <a:pt x="2836" y="0"/>
                    <a:pt x="0" y="2835"/>
                    <a:pt x="0" y="6332"/>
                  </a:cubicBezTo>
                  <a:cubicBezTo>
                    <a:pt x="0" y="9830"/>
                    <a:pt x="2836" y="12665"/>
                    <a:pt x="6333" y="12665"/>
                  </a:cubicBezTo>
                  <a:cubicBezTo>
                    <a:pt x="9830" y="12665"/>
                    <a:pt x="12665" y="9830"/>
                    <a:pt x="12665" y="6332"/>
                  </a:cubicBezTo>
                  <a:cubicBezTo>
                    <a:pt x="12665" y="2835"/>
                    <a:pt x="9830" y="0"/>
                    <a:pt x="633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55" name="Google Shape;196;p19">
            <a:extLst>
              <a:ext uri="{FF2B5EF4-FFF2-40B4-BE49-F238E27FC236}">
                <a16:creationId xmlns:a16="http://schemas.microsoft.com/office/drawing/2014/main" id="{8747A7C0-A654-B486-B168-28BC244591D3}"/>
              </a:ext>
            </a:extLst>
          </p:cNvPr>
          <p:cNvSpPr/>
          <p:nvPr/>
        </p:nvSpPr>
        <p:spPr>
          <a:xfrm rot="21421422">
            <a:off x="723204" y="4780695"/>
            <a:ext cx="1321447" cy="741495"/>
          </a:xfrm>
          <a:custGeom>
            <a:avLst/>
            <a:gdLst/>
            <a:ahLst/>
            <a:cxnLst/>
            <a:rect l="l" t="t" r="r" b="b"/>
            <a:pathLst>
              <a:path w="6003001" h="3069125" extrusionOk="0">
                <a:moveTo>
                  <a:pt x="0" y="0"/>
                </a:moveTo>
                <a:lnTo>
                  <a:pt x="6003002" y="0"/>
                </a:lnTo>
                <a:lnTo>
                  <a:pt x="6003002" y="3069125"/>
                </a:lnTo>
                <a:lnTo>
                  <a:pt x="0" y="306912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6" name="Google Shape;197;p19" descr="Logotipo&#10;&#10;Descripción generada automáticamente">
            <a:extLst>
              <a:ext uri="{FF2B5EF4-FFF2-40B4-BE49-F238E27FC236}">
                <a16:creationId xmlns:a16="http://schemas.microsoft.com/office/drawing/2014/main" id="{D24AB88F-1624-A005-CC15-2FA88C830A59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236178" y="4747311"/>
            <a:ext cx="874856" cy="923330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CuadroTexto 56">
            <a:extLst>
              <a:ext uri="{FF2B5EF4-FFF2-40B4-BE49-F238E27FC236}">
                <a16:creationId xmlns:a16="http://schemas.microsoft.com/office/drawing/2014/main" id="{D34C60AC-58E8-5601-7DC7-D99741E4FB4C}"/>
              </a:ext>
            </a:extLst>
          </p:cNvPr>
          <p:cNvSpPr txBox="1"/>
          <p:nvPr/>
        </p:nvSpPr>
        <p:spPr>
          <a:xfrm>
            <a:off x="623024" y="4205652"/>
            <a:ext cx="4968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8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Clients</a:t>
            </a:r>
            <a:r>
              <a:rPr lang="es-CO" sz="18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s-CO" sz="18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include</a:t>
            </a:r>
            <a:r>
              <a:rPr lang="es-CO" sz="18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s-CO" sz="18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multinational</a:t>
            </a:r>
            <a:r>
              <a:rPr lang="es-CO" sz="18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s-CO" sz="18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companies</a:t>
            </a:r>
            <a:r>
              <a:rPr lang="es-CO" sz="1800" dirty="0">
                <a:solidFill>
                  <a:schemeClr val="bg1"/>
                </a:solidFill>
                <a:latin typeface="Century Gothic" panose="020B0502020202020204" pitchFamily="34" charset="0"/>
              </a:rPr>
              <a:t> as</a:t>
            </a:r>
          </a:p>
        </p:txBody>
      </p:sp>
      <p:pic>
        <p:nvPicPr>
          <p:cNvPr id="6" name="Google Shape;199;p19">
            <a:extLst>
              <a:ext uri="{FF2B5EF4-FFF2-40B4-BE49-F238E27FC236}">
                <a16:creationId xmlns:a16="http://schemas.microsoft.com/office/drawing/2014/main" id="{42D2A616-80AC-A7DB-7D4B-AFF108482F18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424332" y="4746888"/>
            <a:ext cx="945029" cy="9233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92259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76;p22" descr="Imagen que contiene Icono&#10;&#10;El contenido generado por IA puede ser incorrecto.">
            <a:extLst>
              <a:ext uri="{FF2B5EF4-FFF2-40B4-BE49-F238E27FC236}">
                <a16:creationId xmlns:a16="http://schemas.microsoft.com/office/drawing/2014/main" id="{081B8CD9-7DFF-8EF6-D200-87086BAE4111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845508" y="0"/>
            <a:ext cx="12192000" cy="6888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278;p22">
            <a:extLst>
              <a:ext uri="{FF2B5EF4-FFF2-40B4-BE49-F238E27FC236}">
                <a16:creationId xmlns:a16="http://schemas.microsoft.com/office/drawing/2014/main" id="{B7EE2C31-B802-CA36-411E-43FEA817024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4718" y="5866732"/>
            <a:ext cx="1946107" cy="88769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08;p15">
            <a:extLst>
              <a:ext uri="{FF2B5EF4-FFF2-40B4-BE49-F238E27FC236}">
                <a16:creationId xmlns:a16="http://schemas.microsoft.com/office/drawing/2014/main" id="{A85EC852-75CC-EDB1-C63F-0666609E89A3}"/>
              </a:ext>
            </a:extLst>
          </p:cNvPr>
          <p:cNvSpPr txBox="1"/>
          <p:nvPr/>
        </p:nvSpPr>
        <p:spPr>
          <a:xfrm>
            <a:off x="7740143" y="6522"/>
            <a:ext cx="4085160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74B928"/>
                </a:solidFill>
                <a:latin typeface="Century Gothic" panose="020B0502020202020204" pitchFamily="34" charset="0"/>
                <a:ea typeface="Avenir"/>
                <a:cs typeface="Avenir"/>
                <a:sym typeface="Avenir"/>
              </a:rPr>
              <a:t>Recognition &amp; Institutional support</a:t>
            </a:r>
            <a:endParaRPr sz="1600" dirty="0">
              <a:latin typeface="Century Gothic" panose="020B0502020202020204" pitchFamily="34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8EF87B1F-A708-AEC7-E262-55E18E86D11F}"/>
              </a:ext>
            </a:extLst>
          </p:cNvPr>
          <p:cNvSpPr txBox="1"/>
          <p:nvPr/>
        </p:nvSpPr>
        <p:spPr>
          <a:xfrm>
            <a:off x="3830216" y="2172001"/>
            <a:ext cx="751627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Century Gothic" panose="020B0502020202020204" pitchFamily="34" charset="0"/>
              </a:rPr>
              <a:t>Awarded by National Federation of Merchants (</a:t>
            </a:r>
            <a:r>
              <a:rPr lang="en-US" sz="1600" dirty="0" err="1">
                <a:latin typeface="Century Gothic" panose="020B0502020202020204" pitchFamily="34" charset="0"/>
              </a:rPr>
              <a:t>Fenalco</a:t>
            </a:r>
            <a:r>
              <a:rPr lang="en-US" sz="1600" dirty="0">
                <a:latin typeface="Century Gothic" panose="020B0502020202020204" pitchFamily="34" charset="0"/>
              </a:rPr>
              <a:t>) and Colombina, with strategic support by National Business Association of Colombia (ANDI) and institutional backing from leading </a:t>
            </a:r>
            <a:r>
              <a:rPr lang="en-US" sz="1600" dirty="0" err="1">
                <a:latin typeface="Century Gothic" panose="020B0502020202020204" pitchFamily="34" charset="0"/>
              </a:rPr>
              <a:t>organitations</a:t>
            </a:r>
            <a:r>
              <a:rPr lang="en-US" sz="1600" dirty="0">
                <a:latin typeface="Century Gothic" panose="020B0502020202020204" pitchFamily="34" charset="0"/>
              </a:rPr>
              <a:t> including The Bogota Chamber of Commerce, and Employee Benefits &amp; Social Welfare Organizations (</a:t>
            </a:r>
            <a:r>
              <a:rPr lang="en-US" sz="1600" dirty="0" err="1">
                <a:latin typeface="Century Gothic" panose="020B0502020202020204" pitchFamily="34" charset="0"/>
              </a:rPr>
              <a:t>Comfandi</a:t>
            </a:r>
            <a:r>
              <a:rPr lang="en-US" sz="1600" dirty="0">
                <a:latin typeface="Century Gothic" panose="020B0502020202020204" pitchFamily="34" charset="0"/>
              </a:rPr>
              <a:t> and </a:t>
            </a:r>
            <a:r>
              <a:rPr lang="en-US" sz="1600" dirty="0" err="1">
                <a:latin typeface="Century Gothic" panose="020B0502020202020204" pitchFamily="34" charset="0"/>
              </a:rPr>
              <a:t>Cafam</a:t>
            </a:r>
            <a:r>
              <a:rPr lang="en-US" sz="1600" dirty="0">
                <a:latin typeface="Century Gothic" panose="020B0502020202020204" pitchFamily="34" charset="0"/>
              </a:rPr>
              <a:t>)</a:t>
            </a:r>
            <a:endParaRPr lang="es-CO" sz="1600" dirty="0">
              <a:latin typeface="Century Gothic" panose="020B0502020202020204" pitchFamily="34" charset="0"/>
            </a:endParaRPr>
          </a:p>
        </p:txBody>
      </p:sp>
      <p:sp>
        <p:nvSpPr>
          <p:cNvPr id="11" name="Google Shape;196;p19">
            <a:extLst>
              <a:ext uri="{FF2B5EF4-FFF2-40B4-BE49-F238E27FC236}">
                <a16:creationId xmlns:a16="http://schemas.microsoft.com/office/drawing/2014/main" id="{0CB06AEB-8411-86D8-A14D-DB04E1CCF3A3}"/>
              </a:ext>
            </a:extLst>
          </p:cNvPr>
          <p:cNvSpPr/>
          <p:nvPr/>
        </p:nvSpPr>
        <p:spPr>
          <a:xfrm rot="21421422">
            <a:off x="6840214" y="3955370"/>
            <a:ext cx="1903239" cy="1000615"/>
          </a:xfrm>
          <a:custGeom>
            <a:avLst/>
            <a:gdLst/>
            <a:ahLst/>
            <a:cxnLst/>
            <a:rect l="l" t="t" r="r" b="b"/>
            <a:pathLst>
              <a:path w="6003001" h="3069125" extrusionOk="0">
                <a:moveTo>
                  <a:pt x="0" y="0"/>
                </a:moveTo>
                <a:lnTo>
                  <a:pt x="6003002" y="0"/>
                </a:lnTo>
                <a:lnTo>
                  <a:pt x="6003002" y="3069125"/>
                </a:lnTo>
                <a:lnTo>
                  <a:pt x="0" y="306912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B4F793AA-05DF-6FE3-3A95-21408E6376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85779" y="3644870"/>
            <a:ext cx="2524125" cy="1714500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50414AB4-E4C8-BE68-8EDA-77E4CBD131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1377" y="5432650"/>
            <a:ext cx="5243014" cy="1237595"/>
          </a:xfrm>
          <a:prstGeom prst="rect">
            <a:avLst/>
          </a:prstGeom>
        </p:spPr>
      </p:pic>
      <p:sp>
        <p:nvSpPr>
          <p:cNvPr id="16" name="AutoShape 2" descr="Resultado de imagen de logo de cafam">
            <a:extLst>
              <a:ext uri="{FF2B5EF4-FFF2-40B4-BE49-F238E27FC236}">
                <a16:creationId xmlns:a16="http://schemas.microsoft.com/office/drawing/2014/main" id="{DDEF04A5-6F1F-CAC5-50DD-CF267F51BCE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ABE1785C-09F4-4772-ED42-29ABA5553B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95640" y="5356500"/>
            <a:ext cx="2524125" cy="1291584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70364D45-27C7-2800-C120-C9C7866737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63284" y="3767125"/>
            <a:ext cx="3121492" cy="1237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2968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97;p14" descr="Logotipo, Icono&#10;&#10;El contenido generado por IA puede ser incorrecto.">
            <a:extLst>
              <a:ext uri="{FF2B5EF4-FFF2-40B4-BE49-F238E27FC236}">
                <a16:creationId xmlns:a16="http://schemas.microsoft.com/office/drawing/2014/main" id="{65C63EEE-47D6-0F20-E8A2-BF3CCCC84292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16359"/>
            <a:ext cx="12191999" cy="6890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99;p14" descr="Imagen que contiene Logotipo&#10;&#10;El contenido generado por IA puede ser incorrecto.">
            <a:extLst>
              <a:ext uri="{FF2B5EF4-FFF2-40B4-BE49-F238E27FC236}">
                <a16:creationId xmlns:a16="http://schemas.microsoft.com/office/drawing/2014/main" id="{D05F9C0B-2F4F-0F03-1FAB-B45CDE6DA07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9109" y="164336"/>
            <a:ext cx="1965001" cy="88769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58046885-A829-92DD-8B9E-98C5DD35B286}"/>
              </a:ext>
            </a:extLst>
          </p:cNvPr>
          <p:cNvSpPr txBox="1"/>
          <p:nvPr/>
        </p:nvSpPr>
        <p:spPr>
          <a:xfrm>
            <a:off x="1457389" y="547273"/>
            <a:ext cx="656167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3600" b="1" u="none" strike="noStrike" dirty="0">
                <a:solidFill>
                  <a:schemeClr val="accent1"/>
                </a:solidFill>
                <a:effectLst/>
                <a:latin typeface="Century Gothic" panose="020B0502020202020204" pitchFamily="34" charset="0"/>
              </a:rPr>
              <a:t>A </a:t>
            </a:r>
            <a:r>
              <a:rPr lang="es-CO" sz="3600" b="1" u="none" strike="noStrike" dirty="0" err="1">
                <a:solidFill>
                  <a:schemeClr val="accent1"/>
                </a:solidFill>
                <a:effectLst/>
                <a:latin typeface="Century Gothic" panose="020B0502020202020204" pitchFamily="34" charset="0"/>
              </a:rPr>
              <a:t>Profitable</a:t>
            </a:r>
            <a:r>
              <a:rPr lang="es-CO" sz="3600" b="1" u="none" strike="noStrike" dirty="0">
                <a:solidFill>
                  <a:schemeClr val="accent1"/>
                </a:solidFill>
                <a:effectLst/>
                <a:latin typeface="Century Gothic" panose="020B0502020202020204" pitchFamily="34" charset="0"/>
              </a:rPr>
              <a:t> Circular </a:t>
            </a:r>
          </a:p>
          <a:p>
            <a:pPr algn="ctr"/>
            <a:r>
              <a:rPr lang="es-CO" sz="3600" b="1" u="none" strike="noStrike" dirty="0" err="1">
                <a:solidFill>
                  <a:schemeClr val="accent1"/>
                </a:solidFill>
                <a:effectLst/>
                <a:latin typeface="Century Gothic" panose="020B0502020202020204" pitchFamily="34" charset="0"/>
              </a:rPr>
              <a:t>Model</a:t>
            </a:r>
            <a:endParaRPr lang="es-CO" sz="3600" b="1" dirty="0">
              <a:solidFill>
                <a:schemeClr val="accent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0AC4136-CA96-4807-EE59-240D6E439B68}"/>
              </a:ext>
            </a:extLst>
          </p:cNvPr>
          <p:cNvSpPr txBox="1"/>
          <p:nvPr/>
        </p:nvSpPr>
        <p:spPr>
          <a:xfrm>
            <a:off x="923731" y="1713257"/>
            <a:ext cx="503375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  <a:latin typeface="Century Gothic" panose="020B0502020202020204" pitchFamily="34" charset="0"/>
              </a:rPr>
              <a:t>Revenue Drivers:</a:t>
            </a:r>
          </a:p>
          <a:p>
            <a:endParaRPr lang="en-US" sz="18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Century Gothic" panose="020B0502020202020204" pitchFamily="34" charset="0"/>
              </a:rPr>
              <a:t>Sale of restored boxes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Century Gothic" panose="020B0502020202020204" pitchFamily="34" charset="0"/>
              </a:rPr>
              <a:t>Cost savings shared with clients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Century Gothic" panose="020B0502020202020204" pitchFamily="34" charset="0"/>
              </a:rPr>
              <a:t>Operational efficiency in reverse logistics</a:t>
            </a:r>
            <a:endParaRPr lang="es-CO" sz="18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369C569B-75D1-D518-E9DE-6FDC249E25FB}"/>
              </a:ext>
            </a:extLst>
          </p:cNvPr>
          <p:cNvSpPr txBox="1"/>
          <p:nvPr/>
        </p:nvSpPr>
        <p:spPr>
          <a:xfrm>
            <a:off x="923731" y="3442519"/>
            <a:ext cx="609755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Century Gothic" panose="020B0502020202020204" pitchFamily="34" charset="0"/>
              </a:rPr>
              <a:t>Value Proposition:</a:t>
            </a:r>
          </a:p>
          <a:p>
            <a:endParaRPr lang="en-US" sz="1800" dirty="0"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Century Gothic" panose="020B0502020202020204" pitchFamily="34" charset="0"/>
              </a:rPr>
              <a:t>Up to 50% cost reduction vs new boxes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Century Gothic" panose="020B0502020202020204" pitchFamily="34" charset="0"/>
              </a:rPr>
              <a:t>Immediate ESG impact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Century Gothic" panose="020B0502020202020204" pitchFamily="34" charset="0"/>
              </a:rPr>
              <a:t>No change in client operations</a:t>
            </a:r>
            <a:endParaRPr lang="es-CO" sz="1800" dirty="0">
              <a:latin typeface="Century Gothic" panose="020B0502020202020204" pitchFamily="34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71F21147-BB59-4291-07DE-0DBF54CEACE4}"/>
              </a:ext>
            </a:extLst>
          </p:cNvPr>
          <p:cNvSpPr txBox="1"/>
          <p:nvPr/>
        </p:nvSpPr>
        <p:spPr>
          <a:xfrm>
            <a:off x="923731" y="5171781"/>
            <a:ext cx="609755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Century Gothic" panose="020B0502020202020204" pitchFamily="34" charset="0"/>
              </a:rPr>
              <a:t>Why It Works:,</a:t>
            </a:r>
          </a:p>
          <a:p>
            <a:endParaRPr lang="en-US" sz="1800" dirty="0"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Century Gothic" panose="020B0502020202020204" pitchFamily="34" charset="0"/>
              </a:rPr>
              <a:t>Lower input costs (recovered materials)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Century Gothic" panose="020B0502020202020204" pitchFamily="34" charset="0"/>
              </a:rPr>
              <a:t>High demand for cost reduction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Century Gothic" panose="020B0502020202020204" pitchFamily="34" charset="0"/>
              </a:rPr>
              <a:t>Repeatable and scalable model</a:t>
            </a:r>
            <a:endParaRPr lang="es-CO" sz="18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21792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E0A5FDF2-E586-AB8C-8092-C75A6CFC00B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343" t="10579" r="14425" b="4513"/>
          <a:stretch/>
        </p:blipFill>
        <p:spPr>
          <a:xfrm>
            <a:off x="6985416" y="0"/>
            <a:ext cx="5206584" cy="6858000"/>
          </a:xfrm>
          <a:prstGeom prst="rect">
            <a:avLst/>
          </a:prstGeom>
        </p:spPr>
      </p:pic>
      <p:pic>
        <p:nvPicPr>
          <p:cNvPr id="3" name="Imagen 2" descr="Icono&#10;&#10;El contenido generado por IA puede ser incorrecto.">
            <a:extLst>
              <a:ext uri="{FF2B5EF4-FFF2-40B4-BE49-F238E27FC236}">
                <a16:creationId xmlns:a16="http://schemas.microsoft.com/office/drawing/2014/main" id="{EE324A86-1D15-D95A-D6B5-25A41C06D3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5498"/>
            <a:ext cx="12192000" cy="6890716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33667BBE-18B1-380C-ECA4-0B0B1225B46D}"/>
              </a:ext>
            </a:extLst>
          </p:cNvPr>
          <p:cNvSpPr txBox="1"/>
          <p:nvPr/>
        </p:nvSpPr>
        <p:spPr>
          <a:xfrm>
            <a:off x="1037510" y="1237736"/>
            <a:ext cx="656167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3600" b="1" u="none" strike="noStrike" dirty="0" err="1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Technology</a:t>
            </a:r>
            <a:r>
              <a:rPr lang="es-CO" sz="3600" b="1" u="none" strike="noStrike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 as a </a:t>
            </a:r>
            <a:r>
              <a:rPr lang="es-CO" sz="3600" b="1" u="none" strike="noStrike" dirty="0" err="1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scaling</a:t>
            </a:r>
            <a:r>
              <a:rPr lang="es-CO" sz="3600" b="1" u="none" strike="noStrike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s-CO" sz="3600" b="1" u="none" strike="noStrike" dirty="0" err="1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engine</a:t>
            </a:r>
            <a:endParaRPr lang="es-CO" sz="3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9952C83-EA01-036C-AF87-80B5492EDE2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88556" y="164336"/>
            <a:ext cx="1946107" cy="887698"/>
          </a:xfrm>
          <a:prstGeom prst="rect">
            <a:avLst/>
          </a:prstGeom>
        </p:spPr>
      </p:pic>
      <p:sp>
        <p:nvSpPr>
          <p:cNvPr id="19" name="Google Shape;100;p14">
            <a:extLst>
              <a:ext uri="{FF2B5EF4-FFF2-40B4-BE49-F238E27FC236}">
                <a16:creationId xmlns:a16="http://schemas.microsoft.com/office/drawing/2014/main" id="{C9CC45AB-8401-938D-E0E2-0C8EBF2E8646}"/>
              </a:ext>
            </a:extLst>
          </p:cNvPr>
          <p:cNvSpPr txBox="1"/>
          <p:nvPr/>
        </p:nvSpPr>
        <p:spPr>
          <a:xfrm>
            <a:off x="623022" y="5823654"/>
            <a:ext cx="7298665" cy="4042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just"/>
            <a:r>
              <a:rPr lang="en-US" sz="1800" b="1" i="1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We are building the digital infrastructure for circular packaging.</a:t>
            </a:r>
            <a:endParaRPr sz="1800" dirty="0">
              <a:solidFill>
                <a:schemeClr val="bg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C26A6909-569A-4FE1-B52F-5CCE436AA398}"/>
              </a:ext>
            </a:extLst>
          </p:cNvPr>
          <p:cNvSpPr txBox="1"/>
          <p:nvPr/>
        </p:nvSpPr>
        <p:spPr>
          <a:xfrm>
            <a:off x="1037510" y="2842267"/>
            <a:ext cx="3700052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Century Gothic" panose="020B0502020202020204" pitchFamily="34" charset="0"/>
              </a:rPr>
              <a:t>Packaging traceability</a:t>
            </a:r>
          </a:p>
          <a:p>
            <a:endParaRPr lang="en-US" sz="18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Century Gothic" panose="020B0502020202020204" pitchFamily="34" charset="0"/>
              </a:rPr>
              <a:t>Real-time ESG metrics</a:t>
            </a:r>
          </a:p>
          <a:p>
            <a:endParaRPr lang="en-US" sz="18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Century Gothic" panose="020B0502020202020204" pitchFamily="34" charset="0"/>
              </a:rPr>
              <a:t>Reverse logistics optimization</a:t>
            </a:r>
          </a:p>
          <a:p>
            <a:endParaRPr lang="en-US" sz="18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Century Gothic" panose="020B0502020202020204" pitchFamily="34" charset="0"/>
              </a:rPr>
              <a:t>Data-driven decision making</a:t>
            </a:r>
            <a:endParaRPr lang="es-CO" sz="1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7411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78;p18">
            <a:extLst>
              <a:ext uri="{FF2B5EF4-FFF2-40B4-BE49-F238E27FC236}">
                <a16:creationId xmlns:a16="http://schemas.microsoft.com/office/drawing/2014/main" id="{A7A94FC2-F0E5-95C6-4DC7-2131789C927E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b="8189"/>
          <a:stretch/>
        </p:blipFill>
        <p:spPr>
          <a:xfrm>
            <a:off x="0" y="1056819"/>
            <a:ext cx="4318009" cy="580118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179;p18">
            <a:extLst>
              <a:ext uri="{FF2B5EF4-FFF2-40B4-BE49-F238E27FC236}">
                <a16:creationId xmlns:a16="http://schemas.microsoft.com/office/drawing/2014/main" id="{9965DADB-D2B5-F769-0BDE-0E6744AD8997}"/>
              </a:ext>
            </a:extLst>
          </p:cNvPr>
          <p:cNvSpPr/>
          <p:nvPr/>
        </p:nvSpPr>
        <p:spPr>
          <a:xfrm rot="10800000">
            <a:off x="-48" y="1051958"/>
            <a:ext cx="8672100" cy="5822400"/>
          </a:xfrm>
          <a:prstGeom prst="rect">
            <a:avLst/>
          </a:prstGeom>
          <a:gradFill>
            <a:gsLst>
              <a:gs pos="0">
                <a:schemeClr val="lt1"/>
              </a:gs>
              <a:gs pos="51000">
                <a:schemeClr val="lt1"/>
              </a:gs>
              <a:gs pos="100000">
                <a:srgbClr val="FFFFFF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Google Shape;180;p18" descr="Logotipo, Icono&#10;&#10;El contenido generado por IA puede ser incorrecto.">
            <a:extLst>
              <a:ext uri="{FF2B5EF4-FFF2-40B4-BE49-F238E27FC236}">
                <a16:creationId xmlns:a16="http://schemas.microsoft.com/office/drawing/2014/main" id="{B3343C52-D3C2-FC9A-752F-0C0384A2A3C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7038"/>
            <a:ext cx="12191999" cy="689071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81;p18">
            <a:extLst>
              <a:ext uri="{FF2B5EF4-FFF2-40B4-BE49-F238E27FC236}">
                <a16:creationId xmlns:a16="http://schemas.microsoft.com/office/drawing/2014/main" id="{16055A99-FF9B-77D5-D6A5-1D550107B8F6}"/>
              </a:ext>
            </a:extLst>
          </p:cNvPr>
          <p:cNvSpPr txBox="1"/>
          <p:nvPr/>
        </p:nvSpPr>
        <p:spPr>
          <a:xfrm>
            <a:off x="4552000" y="915989"/>
            <a:ext cx="6903900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2673B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Latin America: A High-Growth Opportunity</a:t>
            </a:r>
            <a:endParaRPr sz="3200" b="1" dirty="0">
              <a:solidFill>
                <a:srgbClr val="2673B4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" name="Google Shape;182;p18" descr="Imagen que contiene Logotipo&#10;&#10;El contenido generado por IA puede ser incorrecto.">
            <a:extLst>
              <a:ext uri="{FF2B5EF4-FFF2-40B4-BE49-F238E27FC236}">
                <a16:creationId xmlns:a16="http://schemas.microsoft.com/office/drawing/2014/main" id="{384BDD14-D793-0153-F91A-DF3B88480DB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9109" y="164336"/>
            <a:ext cx="1965001" cy="88769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" name="Grupo 12">
            <a:extLst>
              <a:ext uri="{FF2B5EF4-FFF2-40B4-BE49-F238E27FC236}">
                <a16:creationId xmlns:a16="http://schemas.microsoft.com/office/drawing/2014/main" id="{D45CA8F3-1F5B-33FA-D0F2-C52E76F52C1A}"/>
              </a:ext>
            </a:extLst>
          </p:cNvPr>
          <p:cNvGrpSpPr/>
          <p:nvPr/>
        </p:nvGrpSpPr>
        <p:grpSpPr>
          <a:xfrm>
            <a:off x="4636266" y="2713884"/>
            <a:ext cx="6858909" cy="645136"/>
            <a:chOff x="4636266" y="2377978"/>
            <a:chExt cx="6858909" cy="645136"/>
          </a:xfrm>
        </p:grpSpPr>
        <p:sp>
          <p:nvSpPr>
            <p:cNvPr id="7" name="Google Shape;183;p18">
              <a:extLst>
                <a:ext uri="{FF2B5EF4-FFF2-40B4-BE49-F238E27FC236}">
                  <a16:creationId xmlns:a16="http://schemas.microsoft.com/office/drawing/2014/main" id="{83CC70AB-A552-58E3-3A52-7E915283B800}"/>
                </a:ext>
              </a:extLst>
            </p:cNvPr>
            <p:cNvSpPr txBox="1"/>
            <p:nvPr/>
          </p:nvSpPr>
          <p:spPr>
            <a:xfrm>
              <a:off x="5038275" y="2377978"/>
              <a:ext cx="6456900" cy="6451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dirty="0">
                  <a:solidFill>
                    <a:srgbClr val="262626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Large industrial base</a:t>
              </a:r>
            </a:p>
            <a:p>
              <a:pPr marL="0" marR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en-US" sz="2000" dirty="0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  <a:p>
              <a:pPr marL="0" marR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dirty="0">
                  <a:solidFill>
                    <a:srgbClr val="262626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Low circular economy penetration</a:t>
              </a:r>
            </a:p>
            <a:p>
              <a:pPr marL="0" marR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en-US" sz="2000" dirty="0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  <a:p>
              <a:pPr marL="0" marR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dirty="0">
                  <a:solidFill>
                    <a:srgbClr val="262626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Growing regulatory pressure</a:t>
              </a:r>
            </a:p>
            <a:p>
              <a:pPr marL="0" marR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en-US" sz="2000" dirty="0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  <a:p>
              <a:pPr marL="0" marR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dirty="0">
                  <a:solidFill>
                    <a:srgbClr val="262626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High cost sensitivity (perfect fit)</a:t>
              </a:r>
              <a:endParaRPr sz="2000" dirty="0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8" name="Google Shape;184;p18">
              <a:extLst>
                <a:ext uri="{FF2B5EF4-FFF2-40B4-BE49-F238E27FC236}">
                  <a16:creationId xmlns:a16="http://schemas.microsoft.com/office/drawing/2014/main" id="{11D29846-BB5B-6573-1D78-78546DC90059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636266" y="2461062"/>
              <a:ext cx="321016" cy="32101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6" name="Google Shape;184;p18">
            <a:extLst>
              <a:ext uri="{FF2B5EF4-FFF2-40B4-BE49-F238E27FC236}">
                <a16:creationId xmlns:a16="http://schemas.microsoft.com/office/drawing/2014/main" id="{62B0CD4E-998E-63B6-ADB6-F8178FF6B61E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39375" y="3397236"/>
            <a:ext cx="321016" cy="3210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84;p18">
            <a:extLst>
              <a:ext uri="{FF2B5EF4-FFF2-40B4-BE49-F238E27FC236}">
                <a16:creationId xmlns:a16="http://schemas.microsoft.com/office/drawing/2014/main" id="{194A7F59-61F2-F538-D727-DBD071A2FE2A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33151" y="3988178"/>
            <a:ext cx="321016" cy="321016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100;p14">
            <a:extLst>
              <a:ext uri="{FF2B5EF4-FFF2-40B4-BE49-F238E27FC236}">
                <a16:creationId xmlns:a16="http://schemas.microsoft.com/office/drawing/2014/main" id="{45A6622A-EEE7-E073-CDBD-3E5C37A35310}"/>
              </a:ext>
            </a:extLst>
          </p:cNvPr>
          <p:cNvSpPr txBox="1"/>
          <p:nvPr/>
        </p:nvSpPr>
        <p:spPr>
          <a:xfrm>
            <a:off x="4905775" y="5543767"/>
            <a:ext cx="5152800" cy="741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just"/>
            <a:r>
              <a:rPr lang="en-US" sz="1800" b="1" i="1" dirty="0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Latin America is not just ready — it needs this solution.</a:t>
            </a:r>
            <a:r>
              <a:rPr lang="es-CO" sz="1800" b="1" i="1" dirty="0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</a:p>
          <a:p>
            <a:pPr marR="0" lvl="0" algn="just" rtl="0">
              <a:spcBef>
                <a:spcPts val="0"/>
              </a:spcBef>
              <a:spcAft>
                <a:spcPts val="0"/>
              </a:spcAft>
            </a:pPr>
            <a:endParaRPr sz="1800" dirty="0">
              <a:solidFill>
                <a:srgbClr val="26262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" name="Google Shape;184;p18">
            <a:extLst>
              <a:ext uri="{FF2B5EF4-FFF2-40B4-BE49-F238E27FC236}">
                <a16:creationId xmlns:a16="http://schemas.microsoft.com/office/drawing/2014/main" id="{E958E598-27C9-D76B-04C0-056ACF0D5D20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36263" y="4579119"/>
            <a:ext cx="321016" cy="3210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6764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76;p22" descr="Imagen que contiene Icono&#10;&#10;El contenido generado por IA puede ser incorrecto.">
            <a:extLst>
              <a:ext uri="{FF2B5EF4-FFF2-40B4-BE49-F238E27FC236}">
                <a16:creationId xmlns:a16="http://schemas.microsoft.com/office/drawing/2014/main" id="{EDB956DF-226B-DA88-0F48-F9A56E397133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845508" y="0"/>
            <a:ext cx="12192000" cy="688892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277;p22">
            <a:extLst>
              <a:ext uri="{FF2B5EF4-FFF2-40B4-BE49-F238E27FC236}">
                <a16:creationId xmlns:a16="http://schemas.microsoft.com/office/drawing/2014/main" id="{43837614-A309-2AA8-E0E1-79304E15D6E3}"/>
              </a:ext>
            </a:extLst>
          </p:cNvPr>
          <p:cNvSpPr txBox="1"/>
          <p:nvPr/>
        </p:nvSpPr>
        <p:spPr>
          <a:xfrm>
            <a:off x="2394647" y="513686"/>
            <a:ext cx="93174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2673B4"/>
                </a:solidFill>
                <a:latin typeface="Century Gothic" panose="020B0502020202020204" pitchFamily="34" charset="0"/>
                <a:ea typeface="Avenir"/>
                <a:cs typeface="Avenir"/>
                <a:sym typeface="Avenir"/>
              </a:rPr>
              <a:t>A Strategic Entry Point into LATAM</a:t>
            </a:r>
            <a:endParaRPr dirty="0">
              <a:latin typeface="Century Gothic" panose="020B0502020202020204" pitchFamily="34" charset="0"/>
            </a:endParaRPr>
          </a:p>
        </p:txBody>
      </p:sp>
      <p:pic>
        <p:nvPicPr>
          <p:cNvPr id="4" name="Google Shape;278;p22">
            <a:extLst>
              <a:ext uri="{FF2B5EF4-FFF2-40B4-BE49-F238E27FC236}">
                <a16:creationId xmlns:a16="http://schemas.microsoft.com/office/drawing/2014/main" id="{1B7AB3CD-D02D-53C7-5A04-DB4CF40CE2F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4718" y="5866732"/>
            <a:ext cx="1946107" cy="887698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BD988EE9-DCC4-A826-1724-12521CFA39E6}"/>
              </a:ext>
            </a:extLst>
          </p:cNvPr>
          <p:cNvSpPr txBox="1"/>
          <p:nvPr/>
        </p:nvSpPr>
        <p:spPr>
          <a:xfrm>
            <a:off x="3440906" y="2410676"/>
            <a:ext cx="3817144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latin typeface="Century Gothic" panose="020B0502020202020204" pitchFamily="34" charset="0"/>
              </a:rPr>
              <a:t>Partnership Options:</a:t>
            </a:r>
          </a:p>
          <a:p>
            <a:endParaRPr lang="en-US" sz="1800" b="1" dirty="0"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Century Gothic" panose="020B0502020202020204" pitchFamily="34" charset="0"/>
              </a:rPr>
              <a:t>Equity investment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Century Gothic" panose="020B0502020202020204" pitchFamily="34" charset="0"/>
              </a:rPr>
              <a:t>Joint ventures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Century Gothic" panose="020B0502020202020204" pitchFamily="34" charset="0"/>
              </a:rPr>
              <a:t>Licensing model + technology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Century Gothic" panose="020B0502020202020204" pitchFamily="34" charset="0"/>
              </a:rPr>
              <a:t>Regional representation</a:t>
            </a:r>
            <a:endParaRPr lang="es-CO" sz="1800" dirty="0">
              <a:latin typeface="Century Gothic" panose="020B0502020202020204" pitchFamily="34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891BF41D-AB83-2CDA-2216-4C3C6C300129}"/>
              </a:ext>
            </a:extLst>
          </p:cNvPr>
          <p:cNvSpPr txBox="1"/>
          <p:nvPr/>
        </p:nvSpPr>
        <p:spPr>
          <a:xfrm>
            <a:off x="7674025" y="2410675"/>
            <a:ext cx="3274219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800" b="1" dirty="0" err="1">
                <a:latin typeface="Century Gothic" panose="020B0502020202020204" pitchFamily="34" charset="0"/>
              </a:rPr>
              <a:t>What</a:t>
            </a:r>
            <a:r>
              <a:rPr lang="es-CO" sz="1800" b="1" dirty="0">
                <a:latin typeface="Century Gothic" panose="020B0502020202020204" pitchFamily="34" charset="0"/>
              </a:rPr>
              <a:t> </a:t>
            </a:r>
            <a:r>
              <a:rPr lang="es-CO" sz="1800" b="1" dirty="0" err="1">
                <a:latin typeface="Century Gothic" panose="020B0502020202020204" pitchFamily="34" charset="0"/>
              </a:rPr>
              <a:t>Partners</a:t>
            </a:r>
            <a:r>
              <a:rPr lang="es-CO" sz="1800" b="1" dirty="0">
                <a:latin typeface="Century Gothic" panose="020B0502020202020204" pitchFamily="34" charset="0"/>
              </a:rPr>
              <a:t> </a:t>
            </a:r>
            <a:r>
              <a:rPr lang="es-CO" sz="1800" b="1" dirty="0" err="1">
                <a:latin typeface="Century Gothic" panose="020B0502020202020204" pitchFamily="34" charset="0"/>
              </a:rPr>
              <a:t>Gain</a:t>
            </a:r>
            <a:r>
              <a:rPr lang="es-CO" sz="1800" b="1" dirty="0">
                <a:latin typeface="Century Gothic" panose="020B0502020202020204" pitchFamily="34" charset="0"/>
              </a:rPr>
              <a:t>:</a:t>
            </a:r>
          </a:p>
          <a:p>
            <a:endParaRPr lang="es-CO" sz="1800" dirty="0"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800" dirty="0" err="1">
                <a:latin typeface="Century Gothic" panose="020B0502020202020204" pitchFamily="34" charset="0"/>
              </a:rPr>
              <a:t>Fast</a:t>
            </a:r>
            <a:r>
              <a:rPr lang="es-CO" sz="1800" dirty="0">
                <a:latin typeface="Century Gothic" panose="020B0502020202020204" pitchFamily="34" charset="0"/>
              </a:rPr>
              <a:t> </a:t>
            </a:r>
            <a:r>
              <a:rPr lang="es-CO" sz="1800" dirty="0" err="1">
                <a:latin typeface="Century Gothic" panose="020B0502020202020204" pitchFamily="34" charset="0"/>
              </a:rPr>
              <a:t>market</a:t>
            </a:r>
            <a:r>
              <a:rPr lang="es-CO" sz="1800" dirty="0">
                <a:latin typeface="Century Gothic" panose="020B0502020202020204" pitchFamily="34" charset="0"/>
              </a:rPr>
              <a:t> </a:t>
            </a:r>
            <a:r>
              <a:rPr lang="es-CO" sz="1800" dirty="0" err="1">
                <a:latin typeface="Century Gothic" panose="020B0502020202020204" pitchFamily="34" charset="0"/>
              </a:rPr>
              <a:t>entry</a:t>
            </a:r>
            <a:endParaRPr lang="es-CO" sz="1800" dirty="0">
              <a:latin typeface="Century Gothic" panose="020B0502020202020204" pitchFamily="34" charset="0"/>
            </a:endParaRPr>
          </a:p>
          <a:p>
            <a:endParaRPr lang="es-CO" sz="1800" dirty="0"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800" dirty="0" err="1">
                <a:latin typeface="Century Gothic" panose="020B0502020202020204" pitchFamily="34" charset="0"/>
              </a:rPr>
              <a:t>Proven</a:t>
            </a:r>
            <a:r>
              <a:rPr lang="es-CO" sz="1800" dirty="0">
                <a:latin typeface="Century Gothic" panose="020B0502020202020204" pitchFamily="34" charset="0"/>
              </a:rPr>
              <a:t> </a:t>
            </a:r>
            <a:r>
              <a:rPr lang="es-CO" sz="1800" dirty="0" err="1">
                <a:latin typeface="Century Gothic" panose="020B0502020202020204" pitchFamily="34" charset="0"/>
              </a:rPr>
              <a:t>model</a:t>
            </a:r>
            <a:endParaRPr lang="es-CO" sz="1800" dirty="0">
              <a:latin typeface="Century Gothic" panose="020B0502020202020204" pitchFamily="34" charset="0"/>
            </a:endParaRPr>
          </a:p>
          <a:p>
            <a:endParaRPr lang="es-CO" sz="1800" dirty="0"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800" dirty="0" err="1">
                <a:latin typeface="Century Gothic" panose="020B0502020202020204" pitchFamily="34" charset="0"/>
              </a:rPr>
              <a:t>Measurable</a:t>
            </a:r>
            <a:r>
              <a:rPr lang="es-CO" sz="1800" dirty="0">
                <a:latin typeface="Century Gothic" panose="020B0502020202020204" pitchFamily="34" charset="0"/>
              </a:rPr>
              <a:t> ESG </a:t>
            </a:r>
            <a:r>
              <a:rPr lang="es-CO" sz="1800" dirty="0" err="1">
                <a:latin typeface="Century Gothic" panose="020B0502020202020204" pitchFamily="34" charset="0"/>
              </a:rPr>
              <a:t>impact</a:t>
            </a:r>
            <a:endParaRPr lang="es-CO" sz="1800" dirty="0">
              <a:latin typeface="Century Gothic" panose="020B0502020202020204" pitchFamily="34" charset="0"/>
            </a:endParaRPr>
          </a:p>
          <a:p>
            <a:endParaRPr lang="es-CO" sz="1800" dirty="0"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800" dirty="0" err="1">
                <a:latin typeface="Century Gothic" panose="020B0502020202020204" pitchFamily="34" charset="0"/>
              </a:rPr>
              <a:t>Scalable</a:t>
            </a:r>
            <a:r>
              <a:rPr lang="es-CO" sz="1800" dirty="0">
                <a:latin typeface="Century Gothic" panose="020B0502020202020204" pitchFamily="34" charset="0"/>
              </a:rPr>
              <a:t> </a:t>
            </a:r>
            <a:r>
              <a:rPr lang="es-CO" sz="1800" dirty="0" err="1">
                <a:latin typeface="Century Gothic" panose="020B0502020202020204" pitchFamily="34" charset="0"/>
              </a:rPr>
              <a:t>platform</a:t>
            </a:r>
            <a:endParaRPr lang="es-CO" sz="18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835319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1294</TotalTime>
  <Words>438</Words>
  <Application>Microsoft Office PowerPoint</Application>
  <PresentationFormat>Panorámica</PresentationFormat>
  <Paragraphs>107</Paragraphs>
  <Slides>12</Slides>
  <Notes>3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6" baseType="lpstr">
      <vt:lpstr>Calibri</vt:lpstr>
      <vt:lpstr>Arial</vt:lpstr>
      <vt:lpstr>Century Gothic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Diego Herrera</dc:creator>
  <cp:lastModifiedBy>Diego Herrera</cp:lastModifiedBy>
  <cp:revision>18</cp:revision>
  <dcterms:modified xsi:type="dcterms:W3CDTF">2026-04-06T22:11:01Z</dcterms:modified>
</cp:coreProperties>
</file>