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7"/>
  </p:notesMasterIdLst>
  <p:sldIdLst>
    <p:sldId id="259" r:id="rId3"/>
    <p:sldId id="384" r:id="rId4"/>
    <p:sldId id="385" r:id="rId5"/>
    <p:sldId id="386" r:id="rId6"/>
  </p:sldIdLst>
  <p:sldSz cx="9144000" cy="5143500" type="screen16x9"/>
  <p:notesSz cx="6858000" cy="9144000"/>
  <p:embeddedFontLst>
    <p:embeddedFont>
      <p:font typeface="Nunito Sans" pitchFamily="2" charset="0"/>
      <p:regular r:id="rId8"/>
      <p:bold r:id="rId9"/>
      <p:italic r:id="rId10"/>
      <p:boldItalic r:id="rId11"/>
    </p:embeddedFont>
    <p:embeddedFont>
      <p:font typeface="Nunito Sans ExtraBold" pitchFamily="2" charset="0"/>
      <p:bold r:id="rId12"/>
      <p:boldItalic r:id="rId13"/>
    </p:embeddedFont>
    <p:embeddedFont>
      <p:font typeface="Nunito Sans Medium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33">
          <p15:clr>
            <a:srgbClr val="747775"/>
          </p15:clr>
        </p15:guide>
        <p15:guide id="2" pos="2835">
          <p15:clr>
            <a:srgbClr val="747775"/>
          </p15:clr>
        </p15:guide>
        <p15:guide id="3" pos="340">
          <p15:clr>
            <a:srgbClr val="747775"/>
          </p15:clr>
        </p15:guide>
        <p15:guide id="4" pos="677">
          <p15:clr>
            <a:srgbClr val="747775"/>
          </p15:clr>
        </p15:guide>
        <p15:guide id="5" orient="horz" pos="308">
          <p15:clr>
            <a:srgbClr val="747775"/>
          </p15:clr>
        </p15:guide>
        <p15:guide id="6" orient="horz" pos="2680">
          <p15:clr>
            <a:srgbClr val="747775"/>
          </p15:clr>
        </p15:guide>
        <p15:guide id="7" pos="551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bxasVz7Y4z/3iQWLp70JUORYC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036C13-3C4B-4323-AC44-E1A9BC430093}">
  <a:tblStyle styleId="{AE036C13-3C4B-4323-AC44-E1A9BC43009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0ED8B50-C48A-4349-AB8F-90D08891F61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898" y="91"/>
      </p:cViewPr>
      <p:guideLst>
        <p:guide orient="horz" pos="1533"/>
        <p:guide pos="2835"/>
        <p:guide pos="340"/>
        <p:guide pos="677"/>
        <p:guide orient="horz" pos="308"/>
        <p:guide orient="horz" pos="2680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701cf976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701cf976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CH4 = methaan N2O laughing gas voor GHG en NH3 amoniac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Boodschappen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Reuslt of several years of academic research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A</a:t>
            </a:r>
            <a:r>
              <a:rPr lang="nl" dirty="0"/>
              <a:t>ttention grab : shit for science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</a:t>
            </a:r>
            <a:r>
              <a:rPr lang="nl" dirty="0"/>
              <a:t>o show the development stage, to confirm it works, to confirm there is interest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P</a:t>
            </a:r>
            <a:r>
              <a:rPr lang="nl" dirty="0"/>
              <a:t>osition the proximity advantages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P</a:t>
            </a:r>
            <a:r>
              <a:rPr lang="nl" dirty="0"/>
              <a:t>ractical : mobile solutions, off-grid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</a:t>
            </a:r>
            <a:r>
              <a:rPr lang="nl" dirty="0"/>
              <a:t>ocietal : GHG, Hygiene, enviroment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69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C73176BE-2991-36DE-591D-5319CB3D8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701cf976c_0_59:notes">
            <a:extLst>
              <a:ext uri="{FF2B5EF4-FFF2-40B4-BE49-F238E27FC236}">
                <a16:creationId xmlns:a16="http://schemas.microsoft.com/office/drawing/2014/main" id="{E02B3AE1-2857-D799-EA0E-67F674D15E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701cf976c_0_59:notes">
            <a:extLst>
              <a:ext uri="{FF2B5EF4-FFF2-40B4-BE49-F238E27FC236}">
                <a16:creationId xmlns:a16="http://schemas.microsoft.com/office/drawing/2014/main" id="{04E3CB3E-754E-CB33-BEF1-2771C7332B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CH4 = methaan N2O laughing gas voor GHG en NH3 amoniac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Boodschappen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Reuslt of several years of academic research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A</a:t>
            </a:r>
            <a:r>
              <a:rPr lang="nl" dirty="0"/>
              <a:t>ttention grab : shit for science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</a:t>
            </a:r>
            <a:r>
              <a:rPr lang="nl" dirty="0"/>
              <a:t>o show the development stage, to confirm it works, to confirm there is interest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P</a:t>
            </a:r>
            <a:r>
              <a:rPr lang="nl" dirty="0"/>
              <a:t>osition the proximity advantages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P</a:t>
            </a:r>
            <a:r>
              <a:rPr lang="nl" dirty="0"/>
              <a:t>ractical : mobile solutions, off-grid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</a:t>
            </a:r>
            <a:r>
              <a:rPr lang="nl" dirty="0"/>
              <a:t>ocietal : GHG, Hygiene, enviroment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31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6CE8BF22-545C-66CC-1166-6579590CE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701cf976c_0_59:notes">
            <a:extLst>
              <a:ext uri="{FF2B5EF4-FFF2-40B4-BE49-F238E27FC236}">
                <a16:creationId xmlns:a16="http://schemas.microsoft.com/office/drawing/2014/main" id="{C10514D9-B464-6473-A7EF-FCBA51CD8B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701cf976c_0_59:notes">
            <a:extLst>
              <a:ext uri="{FF2B5EF4-FFF2-40B4-BE49-F238E27FC236}">
                <a16:creationId xmlns:a16="http://schemas.microsoft.com/office/drawing/2014/main" id="{A63AE894-F131-7FF4-5A1F-DE336064B0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CH4 = methaan N2O laughing gas voor GHG en NH3 amoniac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Boodschappen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Reuslt of several years of academic research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A</a:t>
            </a:r>
            <a:r>
              <a:rPr lang="nl" dirty="0"/>
              <a:t>ttention grab : shit for science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</a:t>
            </a:r>
            <a:r>
              <a:rPr lang="nl" dirty="0"/>
              <a:t>o show the development stage, to confirm it works, to confirm there is interest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P</a:t>
            </a:r>
            <a:r>
              <a:rPr lang="nl" dirty="0"/>
              <a:t>osition the proximity advantages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P</a:t>
            </a:r>
            <a:r>
              <a:rPr lang="nl" dirty="0"/>
              <a:t>ractical : mobile solutions, off-grid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</a:t>
            </a:r>
            <a:r>
              <a:rPr lang="nl" dirty="0"/>
              <a:t>ocietal : GHG, Hygiene, enviroment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31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7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A390-95E5-458D-BEEE-2A7D597B3D77}" type="datetime1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Noah Water Solutions  - www.noahws.be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D9CB-3D5A-431D-AAEC-4FF692C933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 shadeToTitle="1"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583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438925" y="343825"/>
            <a:ext cx="3000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TECHNOLOGY BASICS  </a:t>
            </a:r>
            <a:endParaRPr sz="14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l-BE" sz="10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1</a:t>
            </a:fld>
            <a:endParaRPr sz="1000" b="0" i="0" u="none" strike="noStrike" cap="none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75" y="2680431"/>
            <a:ext cx="3899884" cy="198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7966" y="2671508"/>
            <a:ext cx="3978754" cy="19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292974" y="636936"/>
            <a:ext cx="8373745" cy="2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1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Tubular co-axial cell design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More homogeneous treatment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Less problems with fouling and scaling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BE" sz="1400" b="1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Electro-coagulation      </a:t>
            </a:r>
            <a:r>
              <a:rPr lang="nl-BE" sz="14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                                                        </a:t>
            </a:r>
            <a:r>
              <a:rPr lang="nl-BE" sz="1400" b="1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Electro-oxidation</a:t>
            </a:r>
            <a:endParaRPr sz="1400" b="1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Nunito Sans Medium"/>
              <a:ea typeface="Nunito Sans Medium"/>
              <a:cs typeface="Nunito Sans Medium"/>
              <a:sym typeface="Nunito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9;p7" descr="Afbeelding met buiten, water, helling, heuvel&#10;&#10;Automatisch gegenereerde beschrijving">
            <a:extLst>
              <a:ext uri="{FF2B5EF4-FFF2-40B4-BE49-F238E27FC236}">
                <a16:creationId xmlns:a16="http://schemas.microsoft.com/office/drawing/2014/main" id="{D76BECDB-AE09-66C2-EEDD-791253882B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2497"/>
            <a:ext cx="9144000" cy="405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/>
            <a:fld id="{00000000-1234-1234-1234-123412341234}" type="slidenum">
              <a:rPr lang="nl" kern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pPr algn="r" defTabSz="685800"/>
              <a:t>2</a:t>
            </a:fld>
            <a:endParaRPr kern="12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19" y="4446942"/>
            <a:ext cx="890394" cy="4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071D609-1C3F-3F47-A070-DA447E006D13}"/>
              </a:ext>
            </a:extLst>
          </p:cNvPr>
          <p:cNvSpPr txBox="1"/>
          <p:nvPr/>
        </p:nvSpPr>
        <p:spPr>
          <a:xfrm>
            <a:off x="346419" y="194584"/>
            <a:ext cx="879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NL" sz="2400" kern="1200" dirty="0">
                <a:ea typeface="+mn-ea"/>
                <a:cs typeface="+mn-cs"/>
              </a:rPr>
              <a:t>Concept micro treatment unit: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144BF2B-5852-EF98-BE8A-57DC0E7835CA}"/>
              </a:ext>
            </a:extLst>
          </p:cNvPr>
          <p:cNvSpPr txBox="1"/>
          <p:nvPr/>
        </p:nvSpPr>
        <p:spPr>
          <a:xfrm>
            <a:off x="3434925" y="1082710"/>
            <a:ext cx="48155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ClrTx/>
              <a:buFontTx/>
              <a:buChar char="-"/>
            </a:pPr>
            <a:r>
              <a:rPr lang="nl-NL" sz="1350" kern="1200" dirty="0" err="1">
                <a:ea typeface="+mn-ea"/>
                <a:cs typeface="+mn-cs"/>
              </a:rPr>
              <a:t>Weight</a:t>
            </a:r>
            <a:r>
              <a:rPr lang="nl-NL" sz="1350" kern="1200" dirty="0">
                <a:ea typeface="+mn-ea"/>
                <a:cs typeface="+mn-cs"/>
              </a:rPr>
              <a:t> </a:t>
            </a:r>
            <a:r>
              <a:rPr lang="nl-NL" sz="1350" kern="1200" dirty="0" err="1">
                <a:ea typeface="+mn-ea"/>
                <a:cs typeface="+mn-cs"/>
              </a:rPr>
              <a:t>emtpy</a:t>
            </a:r>
            <a:r>
              <a:rPr lang="nl-NL" sz="1350" kern="1200" dirty="0">
                <a:ea typeface="+mn-ea"/>
                <a:cs typeface="+mn-cs"/>
              </a:rPr>
              <a:t>: &lt; 30 </a:t>
            </a:r>
            <a:r>
              <a:rPr lang="nl-NL" sz="1350" kern="1200" dirty="0" err="1">
                <a:ea typeface="+mn-ea"/>
                <a:cs typeface="+mn-cs"/>
              </a:rPr>
              <a:t>kgs</a:t>
            </a:r>
            <a:r>
              <a:rPr lang="nl-NL" sz="1350" kern="1200" dirty="0">
                <a:ea typeface="+mn-ea"/>
                <a:cs typeface="+mn-cs"/>
              </a:rPr>
              <a:t> </a:t>
            </a:r>
          </a:p>
          <a:p>
            <a:pPr marL="214313" indent="-214313" defTabSz="685800">
              <a:buClrTx/>
              <a:buFontTx/>
              <a:buChar char="-"/>
            </a:pPr>
            <a:endParaRPr lang="nl-NL" sz="1350" kern="1200" dirty="0">
              <a:ea typeface="+mn-ea"/>
              <a:cs typeface="+mn-cs"/>
            </a:endParaRPr>
          </a:p>
          <a:p>
            <a:pPr marL="214313" indent="-214313" defTabSz="685800">
              <a:buClrTx/>
              <a:buFontTx/>
              <a:buChar char="-"/>
            </a:pPr>
            <a:r>
              <a:rPr lang="nl-NL" sz="1350" kern="1200" dirty="0" err="1">
                <a:ea typeface="+mn-ea"/>
                <a:cs typeface="+mn-cs"/>
              </a:rPr>
              <a:t>Floorspace</a:t>
            </a:r>
            <a:r>
              <a:rPr lang="nl-NL" sz="1350" kern="1200" dirty="0">
                <a:ea typeface="+mn-ea"/>
                <a:cs typeface="+mn-cs"/>
              </a:rPr>
              <a:t> max 50 x 50 </a:t>
            </a:r>
            <a:r>
              <a:rPr lang="nl-NL" sz="1350" kern="1200" dirty="0" err="1">
                <a:ea typeface="+mn-ea"/>
                <a:cs typeface="+mn-cs"/>
              </a:rPr>
              <a:t>cms</a:t>
            </a:r>
            <a:r>
              <a:rPr lang="nl-NL" sz="1350" kern="1200" dirty="0">
                <a:ea typeface="+mn-ea"/>
                <a:cs typeface="+mn-cs"/>
              </a:rPr>
              <a:t> x 150</a:t>
            </a:r>
          </a:p>
          <a:p>
            <a:pPr marL="214313" indent="-214313" defTabSz="685800">
              <a:buClrTx/>
              <a:buFontTx/>
              <a:buChar char="-"/>
            </a:pPr>
            <a:endParaRPr lang="nl-NL" sz="1350" kern="1200" dirty="0">
              <a:ea typeface="+mn-ea"/>
              <a:cs typeface="+mn-cs"/>
            </a:endParaRPr>
          </a:p>
          <a:p>
            <a:pPr marL="214313" indent="-214313" defTabSz="685800">
              <a:buClrTx/>
              <a:buFontTx/>
              <a:buChar char="-"/>
            </a:pPr>
            <a:r>
              <a:rPr lang="nl-NL" sz="1350" kern="1200" dirty="0">
                <a:ea typeface="+mn-ea"/>
                <a:cs typeface="+mn-cs"/>
              </a:rPr>
              <a:t>24VDC power</a:t>
            </a:r>
          </a:p>
          <a:p>
            <a:pPr marL="214313" indent="-214313" defTabSz="685800">
              <a:buClrTx/>
              <a:buFontTx/>
              <a:buChar char="-"/>
            </a:pPr>
            <a:endParaRPr lang="nl-NL" sz="1350" kern="1200" dirty="0">
              <a:ea typeface="+mn-ea"/>
              <a:cs typeface="+mn-cs"/>
            </a:endParaRPr>
          </a:p>
          <a:p>
            <a:pPr marL="214313" indent="-214313" defTabSz="685800">
              <a:buClrTx/>
              <a:buFontTx/>
              <a:buChar char="-"/>
            </a:pPr>
            <a:r>
              <a:rPr lang="nl-NL" sz="1350" kern="1200" dirty="0" err="1">
                <a:ea typeface="+mn-ea"/>
                <a:cs typeface="+mn-cs"/>
              </a:rPr>
              <a:t>Capacity</a:t>
            </a:r>
            <a:r>
              <a:rPr lang="nl-NL" sz="1350" kern="1200" dirty="0">
                <a:ea typeface="+mn-ea"/>
                <a:cs typeface="+mn-cs"/>
              </a:rPr>
              <a:t>: 300 liter/ </a:t>
            </a:r>
            <a:r>
              <a:rPr lang="nl-NL" sz="1350" kern="1200" dirty="0" err="1">
                <a:ea typeface="+mn-ea"/>
                <a:cs typeface="+mn-cs"/>
              </a:rPr>
              <a:t>day</a:t>
            </a:r>
            <a:r>
              <a:rPr lang="nl-NL" sz="1350" kern="1200" dirty="0">
                <a:ea typeface="+mn-ea"/>
                <a:cs typeface="+mn-cs"/>
              </a:rPr>
              <a:t>, </a:t>
            </a:r>
            <a:r>
              <a:rPr lang="nl-NL" sz="1350" kern="1200" dirty="0" err="1">
                <a:ea typeface="+mn-ea"/>
                <a:cs typeface="+mn-cs"/>
              </a:rPr>
              <a:t>redundancy</a:t>
            </a:r>
            <a:r>
              <a:rPr lang="nl-NL" sz="1350" kern="1200" dirty="0">
                <a:ea typeface="+mn-ea"/>
                <a:cs typeface="+mn-cs"/>
              </a:rPr>
              <a:t> 150 % (max 450 l/</a:t>
            </a:r>
            <a:r>
              <a:rPr lang="nl-NL" sz="1350" kern="1200" dirty="0" err="1">
                <a:ea typeface="+mn-ea"/>
                <a:cs typeface="+mn-cs"/>
              </a:rPr>
              <a:t>day</a:t>
            </a:r>
            <a:r>
              <a:rPr lang="nl-NL" sz="1350" kern="1200" dirty="0">
                <a:ea typeface="+mn-ea"/>
                <a:cs typeface="+mn-cs"/>
              </a:rPr>
              <a:t>) </a:t>
            </a:r>
          </a:p>
          <a:p>
            <a:pPr marL="214313" indent="-214313" defTabSz="685800">
              <a:buClrTx/>
              <a:buFontTx/>
              <a:buChar char="-"/>
            </a:pPr>
            <a:endParaRPr lang="nl-NL" sz="1350" kern="1200" dirty="0">
              <a:ea typeface="+mn-ea"/>
              <a:cs typeface="+mn-cs"/>
            </a:endParaRPr>
          </a:p>
          <a:p>
            <a:pPr marL="214313" indent="-214313" defTabSz="685800">
              <a:buClrTx/>
              <a:buFontTx/>
              <a:buChar char="-"/>
            </a:pPr>
            <a:r>
              <a:rPr lang="nl-NL" sz="1350" kern="1200" dirty="0">
                <a:ea typeface="+mn-ea"/>
                <a:cs typeface="+mn-cs"/>
              </a:rPr>
              <a:t>Options for re-</a:t>
            </a:r>
            <a:r>
              <a:rPr lang="nl-NL" sz="1350" kern="1200" dirty="0" err="1">
                <a:ea typeface="+mn-ea"/>
                <a:cs typeface="+mn-cs"/>
              </a:rPr>
              <a:t>use</a:t>
            </a:r>
            <a:r>
              <a:rPr lang="nl-NL" sz="1350" kern="1200" dirty="0">
                <a:ea typeface="+mn-ea"/>
                <a:cs typeface="+mn-cs"/>
              </a:rPr>
              <a:t> of </a:t>
            </a:r>
            <a:r>
              <a:rPr lang="nl-NL" sz="1350" kern="1200" dirty="0" err="1">
                <a:ea typeface="+mn-ea"/>
                <a:cs typeface="+mn-cs"/>
              </a:rPr>
              <a:t>effleunt</a:t>
            </a:r>
            <a:r>
              <a:rPr lang="nl-NL" sz="1350" kern="1200" dirty="0">
                <a:ea typeface="+mn-ea"/>
                <a:cs typeface="+mn-cs"/>
              </a:rPr>
              <a:t> </a:t>
            </a:r>
          </a:p>
          <a:p>
            <a:pPr marL="214313" indent="-214313" defTabSz="685800">
              <a:buClrTx/>
              <a:buFontTx/>
              <a:buChar char="-"/>
            </a:pPr>
            <a:endParaRPr lang="nl-NL" sz="1350" kern="1200" dirty="0">
              <a:ea typeface="+mn-ea"/>
              <a:cs typeface="+mn-cs"/>
            </a:endParaRPr>
          </a:p>
          <a:p>
            <a:pPr marL="214313" indent="-214313" defTabSz="685800">
              <a:buClrTx/>
              <a:buFontTx/>
              <a:buChar char="-"/>
            </a:pPr>
            <a:r>
              <a:rPr lang="nl-NL" sz="1350" kern="1200" dirty="0">
                <a:ea typeface="+mn-ea"/>
                <a:cs typeface="+mn-cs"/>
              </a:rPr>
              <a:t>Source of water: </a:t>
            </a:r>
          </a:p>
          <a:p>
            <a:pPr lvl="3" defTabSz="685800">
              <a:buClrTx/>
            </a:pPr>
            <a:r>
              <a:rPr lang="nl-NL" sz="1350" kern="1200" dirty="0">
                <a:ea typeface="+mn-ea"/>
                <a:cs typeface="+mn-cs"/>
              </a:rPr>
              <a:t>	- black water (flushtoilet or </a:t>
            </a:r>
            <a:r>
              <a:rPr lang="nl-NL" sz="1350" kern="1200" dirty="0" err="1">
                <a:ea typeface="+mn-ea"/>
                <a:cs typeface="+mn-cs"/>
              </a:rPr>
              <a:t>vacuum</a:t>
            </a:r>
            <a:r>
              <a:rPr lang="nl-NL" sz="1350" kern="1200" dirty="0">
                <a:ea typeface="+mn-ea"/>
                <a:cs typeface="+mn-cs"/>
              </a:rPr>
              <a:t> toilet)</a:t>
            </a:r>
          </a:p>
          <a:p>
            <a:pPr lvl="3" defTabSz="685800">
              <a:buClrTx/>
            </a:pPr>
            <a:r>
              <a:rPr lang="nl-NL" sz="1350" kern="1200" dirty="0">
                <a:ea typeface="+mn-ea"/>
                <a:cs typeface="+mn-cs"/>
              </a:rPr>
              <a:t>	- </a:t>
            </a:r>
            <a:r>
              <a:rPr lang="nl-NL" sz="1350" kern="1200" dirty="0" err="1">
                <a:ea typeface="+mn-ea"/>
                <a:cs typeface="+mn-cs"/>
              </a:rPr>
              <a:t>grey</a:t>
            </a:r>
            <a:r>
              <a:rPr lang="nl-NL" sz="1350" kern="1200" dirty="0">
                <a:ea typeface="+mn-ea"/>
                <a:cs typeface="+mn-cs"/>
              </a:rPr>
              <a:t> water (shower + </a:t>
            </a:r>
            <a:r>
              <a:rPr lang="nl-NL" sz="1350" kern="1200" dirty="0" err="1">
                <a:ea typeface="+mn-ea"/>
                <a:cs typeface="+mn-cs"/>
              </a:rPr>
              <a:t>handwash</a:t>
            </a:r>
            <a:r>
              <a:rPr lang="nl-NL" sz="1350" kern="1200" dirty="0">
                <a:ea typeface="+mn-ea"/>
                <a:cs typeface="+mn-cs"/>
              </a:rPr>
              <a:t> </a:t>
            </a:r>
            <a:r>
              <a:rPr lang="nl-NL" sz="1350" kern="1200" dirty="0" err="1">
                <a:ea typeface="+mn-ea"/>
                <a:cs typeface="+mn-cs"/>
              </a:rPr>
              <a:t>basin</a:t>
            </a:r>
            <a:r>
              <a:rPr lang="nl-NL" sz="1350" kern="1200" dirty="0">
                <a:ea typeface="+mn-ea"/>
                <a:cs typeface="+mn-cs"/>
              </a:rPr>
              <a:t>/</a:t>
            </a:r>
            <a:r>
              <a:rPr lang="nl-NL" sz="1350" kern="1200" dirty="0" err="1">
                <a:ea typeface="+mn-ea"/>
                <a:cs typeface="+mn-cs"/>
              </a:rPr>
              <a:t>sink</a:t>
            </a:r>
            <a:r>
              <a:rPr lang="nl-NL" sz="1350" kern="1200" dirty="0">
                <a:ea typeface="+mn-ea"/>
                <a:cs typeface="+mn-cs"/>
              </a:rPr>
              <a:t>)</a:t>
            </a:r>
          </a:p>
          <a:p>
            <a:pPr lvl="3" defTabSz="685800">
              <a:buClrTx/>
            </a:pPr>
            <a:r>
              <a:rPr lang="nl-NL" sz="1350" kern="1200" dirty="0">
                <a:ea typeface="+mn-ea"/>
                <a:cs typeface="+mn-cs"/>
              </a:rPr>
              <a:t>	- black/</a:t>
            </a:r>
            <a:r>
              <a:rPr lang="nl-NL" sz="1350" kern="1200" dirty="0" err="1">
                <a:ea typeface="+mn-ea"/>
                <a:cs typeface="+mn-cs"/>
              </a:rPr>
              <a:t>grey</a:t>
            </a:r>
            <a:r>
              <a:rPr lang="nl-NL" sz="1350" kern="1200" dirty="0">
                <a:ea typeface="+mn-ea"/>
                <a:cs typeface="+mn-cs"/>
              </a:rPr>
              <a:t>/</a:t>
            </a:r>
            <a:r>
              <a:rPr lang="nl-NL" sz="1350" kern="1200" dirty="0" err="1">
                <a:ea typeface="+mn-ea"/>
                <a:cs typeface="+mn-cs"/>
              </a:rPr>
              <a:t>kitchen</a:t>
            </a:r>
            <a:r>
              <a:rPr lang="nl-NL" sz="1350" kern="1200" dirty="0">
                <a:ea typeface="+mn-ea"/>
                <a:cs typeface="+mn-cs"/>
              </a:rPr>
              <a:t>/</a:t>
            </a:r>
            <a:r>
              <a:rPr lang="nl-NL" sz="1350" kern="1200" dirty="0" err="1">
                <a:ea typeface="+mn-ea"/>
                <a:cs typeface="+mn-cs"/>
              </a:rPr>
              <a:t>laundry</a:t>
            </a:r>
            <a:r>
              <a:rPr lang="nl-NL" sz="1350" kern="1200" dirty="0">
                <a:ea typeface="+mn-ea"/>
                <a:cs typeface="+mn-cs"/>
              </a:rPr>
              <a:t>/</a:t>
            </a:r>
            <a:r>
              <a:rPr lang="nl-NL" sz="1350" kern="1200" dirty="0" err="1">
                <a:ea typeface="+mn-ea"/>
                <a:cs typeface="+mn-cs"/>
              </a:rPr>
              <a:t>dishwashe</a:t>
            </a:r>
            <a:r>
              <a:rPr lang="nl-NL" sz="1350" kern="1200" dirty="0">
                <a:ea typeface="+mn-ea"/>
                <a:cs typeface="+mn-cs"/>
              </a:rPr>
              <a:t>		 (standard </a:t>
            </a:r>
            <a:r>
              <a:rPr lang="nl-NL" sz="1350" kern="1200" dirty="0" err="1">
                <a:ea typeface="+mn-ea"/>
                <a:cs typeface="+mn-cs"/>
              </a:rPr>
              <a:t>domestic</a:t>
            </a:r>
            <a:r>
              <a:rPr lang="nl-NL" sz="1350" kern="1200" dirty="0">
                <a:ea typeface="+mn-ea"/>
                <a:cs typeface="+mn-cs"/>
              </a:rPr>
              <a:t>)</a:t>
            </a:r>
          </a:p>
          <a:p>
            <a:pPr lvl="3" defTabSz="685800">
              <a:buClrTx/>
            </a:pPr>
            <a:endParaRPr lang="nl-NL" sz="1350" kern="1200" dirty="0">
              <a:ea typeface="+mn-ea"/>
              <a:cs typeface="+mn-cs"/>
            </a:endParaRPr>
          </a:p>
          <a:p>
            <a:pPr lvl="3" defTabSz="685800">
              <a:buClrTx/>
            </a:pP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Electro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chemistry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is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very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effective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for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difficult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to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treat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industrial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waters.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Ask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for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the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possibilities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!</a:t>
            </a:r>
          </a:p>
          <a:p>
            <a:pPr defTabSz="685800">
              <a:buClrTx/>
            </a:pPr>
            <a:endParaRPr lang="nl-NL" sz="1350" kern="1200" dirty="0">
              <a:ea typeface="+mn-ea"/>
              <a:cs typeface="+mn-cs"/>
            </a:endParaRPr>
          </a:p>
        </p:txBody>
      </p:sp>
      <p:pic>
        <p:nvPicPr>
          <p:cNvPr id="3" name="Afbeelding 2" descr="Afbeelding met tekst, overdekt, muur, koelkast&#10;&#10;Door AI gegenereerde inhoud is mogelijk onjuist.">
            <a:extLst>
              <a:ext uri="{FF2B5EF4-FFF2-40B4-BE49-F238E27FC236}">
                <a16:creationId xmlns:a16="http://schemas.microsoft.com/office/drawing/2014/main" id="{CABD8ED8-95ED-900F-F8A3-D6E9EDCA4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6" y="828206"/>
            <a:ext cx="1499954" cy="34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0055943-EE65-930B-0EF5-BE71E3AB9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9;p7" descr="Afbeelding met buiten, water, helling, heuvel&#10;&#10;Automatisch gegenereerde beschrijving">
            <a:extLst>
              <a:ext uri="{FF2B5EF4-FFF2-40B4-BE49-F238E27FC236}">
                <a16:creationId xmlns:a16="http://schemas.microsoft.com/office/drawing/2014/main" id="{CF80DB8E-2DD7-9E4E-920C-390C73787D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2497"/>
            <a:ext cx="9144000" cy="405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17F4E48D-D98A-A88A-D067-108C27C540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/>
            <a:fld id="{00000000-1234-1234-1234-123412341234}" type="slidenum">
              <a:rPr lang="nl" kern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pPr algn="r" defTabSz="685800"/>
              <a:t>3</a:t>
            </a:fld>
            <a:endParaRPr kern="12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9" name="Google Shape;69;p14">
            <a:extLst>
              <a:ext uri="{FF2B5EF4-FFF2-40B4-BE49-F238E27FC236}">
                <a16:creationId xmlns:a16="http://schemas.microsoft.com/office/drawing/2014/main" id="{EDED6298-81C4-F914-C98F-A85B541F6CFF}"/>
              </a:ext>
            </a:extLst>
          </p:cNvPr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67" y="1332513"/>
            <a:ext cx="2608935" cy="2250746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algn="bl" rotWithShape="0">
              <a:srgbClr val="000000">
                <a:alpha val="35000"/>
              </a:srgbClr>
            </a:outerShdw>
          </a:effectLst>
        </p:spPr>
      </p:pic>
      <p:pic>
        <p:nvPicPr>
          <p:cNvPr id="72" name="Google Shape;72;p14">
            <a:extLst>
              <a:ext uri="{FF2B5EF4-FFF2-40B4-BE49-F238E27FC236}">
                <a16:creationId xmlns:a16="http://schemas.microsoft.com/office/drawing/2014/main" id="{FF31C2CE-48CD-B0DE-814B-F9A599771786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19" y="4446942"/>
            <a:ext cx="890394" cy="4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78DFD6D-266E-9595-10F8-FBA8470CF29D}"/>
              </a:ext>
            </a:extLst>
          </p:cNvPr>
          <p:cNvSpPr txBox="1"/>
          <p:nvPr/>
        </p:nvSpPr>
        <p:spPr>
          <a:xfrm>
            <a:off x="346419" y="194584"/>
            <a:ext cx="879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NL" sz="2400" kern="1200" dirty="0">
                <a:ea typeface="+mn-ea"/>
                <a:cs typeface="+mn-cs"/>
              </a:rPr>
              <a:t>Concept micro treatment unit: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9711403-DC7F-90EF-EE76-6A9208895912}"/>
              </a:ext>
            </a:extLst>
          </p:cNvPr>
          <p:cNvSpPr txBox="1"/>
          <p:nvPr/>
        </p:nvSpPr>
        <p:spPr>
          <a:xfrm>
            <a:off x="3449915" y="1217622"/>
            <a:ext cx="5571243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NL" sz="1350" kern="1200" dirty="0">
                <a:ea typeface="+mn-ea"/>
                <a:cs typeface="+mn-cs"/>
              </a:rPr>
              <a:t>Energy:</a:t>
            </a:r>
          </a:p>
          <a:p>
            <a:pPr defTabSz="685800">
              <a:buClrTx/>
            </a:pPr>
            <a:r>
              <a:rPr lang="nl-NL" sz="1350" kern="1200" dirty="0">
                <a:ea typeface="+mn-ea"/>
                <a:cs typeface="+mn-cs"/>
              </a:rPr>
              <a:t>	 -  &lt; 3 kWh per m3 </a:t>
            </a:r>
            <a:r>
              <a:rPr lang="nl-NL" sz="1350" kern="1200" dirty="0" err="1">
                <a:ea typeface="+mn-ea"/>
                <a:cs typeface="+mn-cs"/>
              </a:rPr>
              <a:t>treated</a:t>
            </a:r>
            <a:endParaRPr lang="nl-NL" sz="1350" kern="1200" dirty="0">
              <a:ea typeface="+mn-ea"/>
              <a:cs typeface="+mn-cs"/>
            </a:endParaRPr>
          </a:p>
          <a:p>
            <a:pPr defTabSz="685800">
              <a:buClrTx/>
            </a:pPr>
            <a:r>
              <a:rPr lang="nl-NL" sz="1350" kern="1200" dirty="0">
                <a:ea typeface="+mn-ea"/>
                <a:cs typeface="+mn-cs"/>
              </a:rPr>
              <a:t>	- source = </a:t>
            </a:r>
            <a:r>
              <a:rPr lang="nl-NL" sz="1350" b="1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nl-NL" sz="1350" b="1" kern="1200" dirty="0" err="1">
                <a:solidFill>
                  <a:srgbClr val="FF0000"/>
                </a:solidFill>
                <a:ea typeface="+mn-ea"/>
                <a:cs typeface="+mn-cs"/>
              </a:rPr>
              <a:t>domestic</a:t>
            </a:r>
            <a:r>
              <a:rPr lang="nl-NL" sz="1350" b="1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nl-NL" sz="1350" b="1" kern="1200" dirty="0" err="1">
                <a:solidFill>
                  <a:srgbClr val="FF0000"/>
                </a:solidFill>
                <a:ea typeface="+mn-ea"/>
                <a:cs typeface="+mn-cs"/>
              </a:rPr>
              <a:t>wastewater</a:t>
            </a:r>
            <a:r>
              <a:rPr lang="nl-NL" sz="1350" b="1" kern="1200" dirty="0">
                <a:solidFill>
                  <a:srgbClr val="FF0000"/>
                </a:solidFill>
                <a:ea typeface="+mn-ea"/>
                <a:cs typeface="+mn-cs"/>
              </a:rPr>
              <a:t>!</a:t>
            </a:r>
          </a:p>
          <a:p>
            <a:pPr marL="214313" indent="-214313" defTabSz="685800">
              <a:buClrTx/>
              <a:buFontTx/>
              <a:buChar char="-"/>
            </a:pPr>
            <a:endParaRPr lang="nl-NL" sz="1350" b="1" kern="1200" dirty="0">
              <a:solidFill>
                <a:srgbClr val="FF0000"/>
              </a:solidFill>
              <a:ea typeface="+mn-ea"/>
              <a:cs typeface="+mn-cs"/>
            </a:endParaRPr>
          </a:p>
          <a:p>
            <a:pPr lvl="2" defTabSz="685800">
              <a:buClrTx/>
            </a:pPr>
            <a:r>
              <a:rPr lang="nl-NL" sz="1350" b="1" kern="1200" dirty="0">
                <a:solidFill>
                  <a:srgbClr val="FF0000"/>
                </a:solidFill>
                <a:ea typeface="+mn-ea"/>
                <a:cs typeface="+mn-cs"/>
              </a:rPr>
              <a:t>	</a:t>
            </a:r>
            <a:r>
              <a:rPr lang="nl-NL" sz="1350" b="1" kern="1200" dirty="0">
                <a:solidFill>
                  <a:schemeClr val="tx1"/>
                </a:solidFill>
                <a:ea typeface="+mn-ea"/>
                <a:cs typeface="+mn-cs"/>
              </a:rPr>
              <a:t>- High </a:t>
            </a:r>
            <a:r>
              <a:rPr lang="nl-NL" sz="1350" b="1" kern="1200" dirty="0" err="1">
                <a:solidFill>
                  <a:schemeClr val="tx1"/>
                </a:solidFill>
                <a:ea typeface="+mn-ea"/>
                <a:cs typeface="+mn-cs"/>
              </a:rPr>
              <a:t>concentrated</a:t>
            </a:r>
            <a:r>
              <a:rPr lang="nl-NL" sz="1350" b="1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water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requires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more energy</a:t>
            </a:r>
          </a:p>
          <a:p>
            <a:pPr marL="214313" indent="-214313" defTabSz="685800">
              <a:buClrTx/>
              <a:buFontTx/>
              <a:buChar char="-"/>
            </a:pPr>
            <a:endParaRPr lang="nl-NL" sz="1350" b="1" kern="1200" dirty="0">
              <a:solidFill>
                <a:srgbClr val="FF0000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r>
              <a:rPr lang="nl-NL" sz="1350" b="1" kern="1200" dirty="0">
                <a:solidFill>
                  <a:srgbClr val="FF0000"/>
                </a:solidFill>
                <a:ea typeface="+mn-ea"/>
                <a:cs typeface="+mn-cs"/>
              </a:rPr>
              <a:t>	</a:t>
            </a:r>
            <a:r>
              <a:rPr lang="nl-NL" sz="1350" b="1" kern="1200" dirty="0">
                <a:solidFill>
                  <a:schemeClr val="tx1"/>
                </a:solidFill>
                <a:ea typeface="+mn-ea"/>
                <a:cs typeface="+mn-cs"/>
              </a:rPr>
              <a:t>-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includes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pumping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energy</a:t>
            </a:r>
          </a:p>
          <a:p>
            <a:pPr lvl="4" defTabSz="685800">
              <a:buClrTx/>
            </a:pP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Cartridge system </a:t>
            </a:r>
          </a:p>
          <a:p>
            <a:pPr lvl="4" defTabSz="685800">
              <a:buClrTx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	- for easy and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hygienic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changing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of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used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electrodes</a:t>
            </a: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	- re-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usable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cartridges </a:t>
            </a:r>
          </a:p>
          <a:p>
            <a:pPr lvl="4" defTabSz="685800">
              <a:buClrTx/>
            </a:pP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Modular</a:t>
            </a:r>
          </a:p>
          <a:p>
            <a:pPr lvl="4" defTabSz="685800">
              <a:buClrTx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	-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upto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5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cels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in parallel</a:t>
            </a:r>
          </a:p>
          <a:p>
            <a:pPr lvl="4" defTabSz="685800">
              <a:buClrTx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	-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capacity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from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10-3000 liters/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day</a:t>
            </a: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	-</a:t>
            </a:r>
          </a:p>
          <a:p>
            <a:pPr lvl="4" defTabSz="685800">
              <a:buClrTx/>
            </a:pP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	</a:t>
            </a:r>
          </a:p>
          <a:p>
            <a:pPr marL="214313" indent="-214313" defTabSz="685800">
              <a:buClrTx/>
              <a:buFontTx/>
              <a:buChar char="-"/>
            </a:pPr>
            <a:endParaRPr lang="nl-NL" sz="1350" kern="1200" dirty="0">
              <a:ea typeface="+mn-ea"/>
              <a:cs typeface="+mn-cs"/>
            </a:endParaRPr>
          </a:p>
          <a:p>
            <a:pPr defTabSz="685800">
              <a:buClrTx/>
            </a:pPr>
            <a:endParaRPr lang="nl-NL" sz="135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81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C8B210EC-FB02-D0DE-B2F8-1EAE115DA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9;p7" descr="Afbeelding met buiten, water, helling, heuvel&#10;&#10;Automatisch gegenereerde beschrijving">
            <a:extLst>
              <a:ext uri="{FF2B5EF4-FFF2-40B4-BE49-F238E27FC236}">
                <a16:creationId xmlns:a16="http://schemas.microsoft.com/office/drawing/2014/main" id="{825EBC90-BCEC-52E6-141F-7B7E884EA8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2497"/>
            <a:ext cx="9144000" cy="405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5D078DF0-25EC-95D3-2F59-F7792451D8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/>
            <a:fld id="{00000000-1234-1234-1234-123412341234}" type="slidenum">
              <a:rPr lang="nl" kern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pPr algn="r" defTabSz="685800"/>
              <a:t>4</a:t>
            </a:fld>
            <a:endParaRPr kern="12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2" name="Google Shape;72;p14">
            <a:extLst>
              <a:ext uri="{FF2B5EF4-FFF2-40B4-BE49-F238E27FC236}">
                <a16:creationId xmlns:a16="http://schemas.microsoft.com/office/drawing/2014/main" id="{16ED0051-094D-B1E1-5C26-309DAC6AA0DA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19" y="4446942"/>
            <a:ext cx="890394" cy="4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B74D2B0-9DB6-DF9D-D264-E1C9F6A86778}"/>
              </a:ext>
            </a:extLst>
          </p:cNvPr>
          <p:cNvSpPr txBox="1"/>
          <p:nvPr/>
        </p:nvSpPr>
        <p:spPr>
          <a:xfrm>
            <a:off x="346419" y="194584"/>
            <a:ext cx="879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NL" sz="2400" kern="1200" dirty="0">
                <a:ea typeface="+mn-ea"/>
                <a:cs typeface="+mn-cs"/>
              </a:rPr>
              <a:t>Concept micro treatment unit: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E380C37-4178-0E60-431B-4FE9F298DF16}"/>
              </a:ext>
            </a:extLst>
          </p:cNvPr>
          <p:cNvSpPr txBox="1"/>
          <p:nvPr/>
        </p:nvSpPr>
        <p:spPr>
          <a:xfrm>
            <a:off x="3447561" y="1070211"/>
            <a:ext cx="4943098" cy="175432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4" defTabSz="685800">
              <a:buClrTx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Effluent compliant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to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: </a:t>
            </a:r>
          </a:p>
          <a:p>
            <a:pPr marL="285750" lvl="4" indent="-285750" defTabSz="685800">
              <a:buClrTx/>
              <a:buFontTx/>
              <a:buChar char="-"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EU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regulations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for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individual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systems (land-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based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)</a:t>
            </a:r>
          </a:p>
          <a:p>
            <a:pPr marL="285750" lvl="4" indent="-285750" defTabSz="685800">
              <a:buClrTx/>
              <a:buFontTx/>
              <a:buChar char="-"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EU-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Waterways</a:t>
            </a: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4" indent="-285750" defTabSz="685800">
              <a:buClrTx/>
              <a:buFontTx/>
              <a:buChar char="-"/>
            </a:pP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IMO incl. par 4.2 for P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removal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285750" lvl="4" indent="-285750" defTabSz="685800">
              <a:buClrTx/>
              <a:buFontTx/>
              <a:buChar char="-"/>
            </a:pP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Others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on </a:t>
            </a:r>
            <a:r>
              <a:rPr lang="nl-NL" sz="1350" kern="1200" dirty="0" err="1">
                <a:solidFill>
                  <a:schemeClr val="tx1"/>
                </a:solidFill>
                <a:ea typeface="+mn-ea"/>
                <a:cs typeface="+mn-cs"/>
              </a:rPr>
              <a:t>demand</a:t>
            </a:r>
            <a:r>
              <a:rPr lang="nl-NL" sz="135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marL="285750" lvl="4" indent="-285750" defTabSz="685800">
              <a:buClrTx/>
              <a:buFontTx/>
              <a:buChar char="-"/>
            </a:pP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4" indent="-285750" defTabSz="685800">
              <a:buClrTx/>
              <a:buFontTx/>
              <a:buChar char="-"/>
            </a:pP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ALWAYS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Phosphourous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nl-NL" sz="135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removal</a:t>
            </a:r>
            <a:r>
              <a:rPr lang="nl-NL" sz="135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&gt; 95 %</a:t>
            </a:r>
          </a:p>
          <a:p>
            <a:pPr lvl="4" defTabSz="685800">
              <a:buClrTx/>
            </a:pPr>
            <a:endParaRPr lang="nl-NL" sz="135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3" name="Afbeelding 2" descr="Afbeelding met Frisdrank, sap, overdekt, Rietje&#10;&#10;Door AI gegenereerde inhoud is mogelijk onjuist.">
            <a:extLst>
              <a:ext uri="{FF2B5EF4-FFF2-40B4-BE49-F238E27FC236}">
                <a16:creationId xmlns:a16="http://schemas.microsoft.com/office/drawing/2014/main" id="{C0B8CBBE-3015-A27A-F7EE-AED40CC68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6" b="8036"/>
          <a:stretch>
            <a:fillRect/>
          </a:stretch>
        </p:blipFill>
        <p:spPr>
          <a:xfrm>
            <a:off x="346419" y="1070211"/>
            <a:ext cx="2906447" cy="166010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372777E-C3CB-22A7-EB13-2E92096AF647}"/>
              </a:ext>
            </a:extLst>
          </p:cNvPr>
          <p:cNvSpPr txBox="1"/>
          <p:nvPr/>
        </p:nvSpPr>
        <p:spPr>
          <a:xfrm>
            <a:off x="1350760" y="2898534"/>
            <a:ext cx="7039899" cy="2031325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lvl="4" defTabSz="685800">
              <a:buClrTx/>
            </a:pP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In 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addition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: </a:t>
            </a:r>
          </a:p>
          <a:p>
            <a:pPr lvl="4" defTabSz="685800">
              <a:buClrTx/>
            </a:pP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	100% 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desinfection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lvl="4" defTabSz="685800">
              <a:buClrTx/>
            </a:pP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		- 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eColi</a:t>
            </a:r>
            <a:r>
              <a:rPr lang="nl-NL" kern="1200" dirty="0">
                <a:solidFill>
                  <a:schemeClr val="tx1"/>
                </a:solidFill>
                <a:ea typeface="+mn-ea"/>
                <a:cs typeface="+mn-cs"/>
              </a:rPr>
              <a:t>; </a:t>
            </a:r>
            <a:r>
              <a:rPr lang="nl-NL" kern="1200" dirty="0" err="1">
                <a:solidFill>
                  <a:schemeClr val="tx1"/>
                </a:solidFill>
                <a:ea typeface="+mn-ea"/>
                <a:cs typeface="+mn-cs"/>
              </a:rPr>
              <a:t>Enterococci</a:t>
            </a:r>
            <a:r>
              <a:rPr lang="nl-NL" kern="1200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			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(</a:t>
            </a:r>
            <a:r>
              <a:rPr lang="nl-NL" sz="140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destroyed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)</a:t>
            </a:r>
          </a:p>
          <a:p>
            <a:pPr lvl="4" defTabSz="685800">
              <a:buClrTx/>
            </a:pP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		-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Helmith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worms</a:t>
            </a:r>
            <a:endParaRPr lang="nl-NL" sz="14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		-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Others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lvl="4" defTabSz="685800">
              <a:buClrTx/>
            </a:pP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	heavy metal 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removal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 ( 25-90%) 			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(in </a:t>
            </a:r>
            <a:r>
              <a:rPr lang="nl-NL" sz="140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sludge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)</a:t>
            </a:r>
            <a:endParaRPr lang="nl-NL" sz="14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4" defTabSz="685800">
              <a:buClrTx/>
            </a:pP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	micro-plastics &gt; 50% 				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(in </a:t>
            </a:r>
            <a:r>
              <a:rPr lang="nl-NL" sz="140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sludge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)</a:t>
            </a:r>
          </a:p>
          <a:p>
            <a:pPr lvl="4" defTabSz="685800">
              <a:buClrTx/>
            </a:pP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	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Pharmaceutical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residues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 (25-70%)  		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(de-</a:t>
            </a:r>
            <a:r>
              <a:rPr lang="nl-NL" sz="140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composed,in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nl-NL" sz="140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sludge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)</a:t>
            </a:r>
          </a:p>
          <a:p>
            <a:pPr lvl="4" defTabSz="685800">
              <a:buClrTx/>
            </a:pP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	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PFAS, long C </a:t>
            </a:r>
            <a:r>
              <a:rPr lang="nl-NL" sz="1400" kern="1200" dirty="0" err="1">
                <a:solidFill>
                  <a:schemeClr val="tx1"/>
                </a:solidFill>
                <a:ea typeface="+mn-ea"/>
                <a:cs typeface="+mn-cs"/>
              </a:rPr>
              <a:t>chaines</a:t>
            </a:r>
            <a:r>
              <a:rPr lang="nl-NL" sz="1400" kern="1200" dirty="0">
                <a:solidFill>
                  <a:schemeClr val="tx1"/>
                </a:solidFill>
                <a:ea typeface="+mn-ea"/>
                <a:cs typeface="+mn-cs"/>
              </a:rPr>
              <a:t>, no precursor 10-60% 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	(de-</a:t>
            </a:r>
            <a:r>
              <a:rPr lang="nl-NL" sz="1400" kern="12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composed</a:t>
            </a:r>
            <a:r>
              <a:rPr lang="nl-NL" sz="1400" kern="1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56117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508</Words>
  <Application>Microsoft Office PowerPoint</Application>
  <PresentationFormat>Diavoorstelling (16:9)</PresentationFormat>
  <Paragraphs>95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Nunito Sans</vt:lpstr>
      <vt:lpstr>Nunito Sans ExtraBold</vt:lpstr>
      <vt:lpstr>Nunito Sans Medium</vt:lpstr>
      <vt:lpstr>Simple Light</vt:lpstr>
      <vt:lpstr>1_Simple Light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Dries Parmentier</dc:creator>
  <cp:lastModifiedBy>R Goossensen</cp:lastModifiedBy>
  <cp:revision>5</cp:revision>
  <dcterms:modified xsi:type="dcterms:W3CDTF">2025-08-31T15:37:57Z</dcterms:modified>
</cp:coreProperties>
</file>