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69" r:id="rId5"/>
    <p:sldId id="257" r:id="rId6"/>
    <p:sldId id="258" r:id="rId7"/>
    <p:sldId id="262" r:id="rId8"/>
    <p:sldId id="261" r:id="rId9"/>
    <p:sldId id="260" r:id="rId10"/>
    <p:sldId id="259" r:id="rId11"/>
    <p:sldId id="267" r:id="rId12"/>
    <p:sldId id="272" r:id="rId13"/>
    <p:sldId id="271" r:id="rId14"/>
    <p:sldId id="273" r:id="rId15"/>
    <p:sldId id="266"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F25"/>
    <a:srgbClr val="BEBEBE"/>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99257-3574-4276-8570-9F98720CE9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1A11712-6FBE-404B-8416-3D59AE5BE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6CDB107-FDF7-43B0-A1EF-8A98150A1232}"/>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3A7F23B6-70E9-479D-80DB-7DFAF60D24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E24803-2DCF-437D-A954-FF6FD1AF6067}"/>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242002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84A00-95CC-43A0-A2FA-302071BBFEE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6BD58E7-D46D-4040-8D0B-655BAEE0339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A9DD2F7-AB99-45A7-831D-5B123F138F6A}"/>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3AE0A20F-FC74-41B4-815B-5CC77976D4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DD2870-E5AE-45A0-A779-DAD38F02C6E9}"/>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45862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ECD4677-2DFB-4DE6-8803-FE15BB080F1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95A1FE8-BFBC-4533-B88D-47554EBE9B6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27C000-84DC-4ABD-B82A-7611AE97A882}"/>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82E8076D-59B4-4C0E-9165-A38E496BB3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EEFC5A-8A00-46C2-9BC0-D71C8CE3B7AE}"/>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205454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141F6C-79AD-4AC3-8363-5CC1F111402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FAB8623-7E49-477E-B01F-212D66E3E12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E15B7C-0E6F-4692-8E60-91F1F2DAA8E8}"/>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D49A4190-3806-4A76-803F-F0EDB8C54B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B3DD1A-F894-49F0-98E5-C48D53C5144D}"/>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33602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E0A684-DD50-4B86-9E15-5EC8176B31A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9DB2215-0C37-4EFA-8F34-B3C95D626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306155F-AFD9-420C-A132-2F540D8EBDD7}"/>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AD0E0DF6-4F8C-4D03-8F05-730045742B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6149BB-13C1-4335-BDEC-E42FCCDF49D8}"/>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3696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820C7C-7203-40E4-A6E3-D0196B50BE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E0E29C-CEFC-4575-A790-AEB3BB1DB6D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C323859-E12D-4642-AF2A-165D61BA048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17EE2C1-3DF1-4117-A382-37FAACBB5FBB}"/>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6" name="Нижний колонтитул 5">
            <a:extLst>
              <a:ext uri="{FF2B5EF4-FFF2-40B4-BE49-F238E27FC236}">
                <a16:creationId xmlns:a16="http://schemas.microsoft.com/office/drawing/2014/main" id="{5294102E-F9FF-47F6-BC83-26AB484F33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3E71936-9E2E-4840-95B3-95CB0F450DC9}"/>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95592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9043DE-076A-49C2-B485-CC5EDB9C90E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30BCCE3-E790-4F3E-846F-38FA7D319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091E7A4-ABCB-430B-A578-07413968CD5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8B3D5A5-C3BA-462A-9CEA-16A3AD676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4EC0D28-C950-4C21-A7E1-6EDCFB1A8A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38621AD-7D4A-438E-A5B0-2E8B7F5F0370}"/>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8" name="Нижний колонтитул 7">
            <a:extLst>
              <a:ext uri="{FF2B5EF4-FFF2-40B4-BE49-F238E27FC236}">
                <a16:creationId xmlns:a16="http://schemas.microsoft.com/office/drawing/2014/main" id="{25B0BC12-8BCD-4DA7-8F19-507327CDAE3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B05822F-5DA4-49DA-82D9-029DC326ED89}"/>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386342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BB571-A6F3-4D7F-AEDC-79FD0B89D87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9BFCEFA-581D-4A6F-B799-A8A2DE6BF120}"/>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4" name="Нижний колонтитул 3">
            <a:extLst>
              <a:ext uri="{FF2B5EF4-FFF2-40B4-BE49-F238E27FC236}">
                <a16:creationId xmlns:a16="http://schemas.microsoft.com/office/drawing/2014/main" id="{87E37D0D-3DFD-46CB-91C0-03DDCBF2B6D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D1A4008-079F-4201-B513-B9F167553806}"/>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330543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6BF65C-FCE8-4C3B-9604-8B5004C47967}"/>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3" name="Нижний колонтитул 2">
            <a:extLst>
              <a:ext uri="{FF2B5EF4-FFF2-40B4-BE49-F238E27FC236}">
                <a16:creationId xmlns:a16="http://schemas.microsoft.com/office/drawing/2014/main" id="{7F7A9DE1-A184-4B59-B3B9-D0263545705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03439C-3146-4638-8420-B7B45F66B2FF}"/>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140750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DB9785-990E-42F4-B1E6-8B428E93777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2EC97E0-4ECA-48CB-BDA6-781D7D51B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04CE55A-FB99-4F1E-803A-29D36A013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A4C5B0-5B51-43C9-AC53-94D534DE561D}"/>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6" name="Нижний колонтитул 5">
            <a:extLst>
              <a:ext uri="{FF2B5EF4-FFF2-40B4-BE49-F238E27FC236}">
                <a16:creationId xmlns:a16="http://schemas.microsoft.com/office/drawing/2014/main" id="{BF79C1E5-9367-4722-968C-A8EE1773BD8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8706206-3B0F-4235-B57F-DE14EEB753A1}"/>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27235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A5D46B-042C-41EF-94AE-00DFE510C0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74A5925-9082-4C82-92C6-EA21724227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64B4F24-E200-43B3-81BE-CF9AE10E5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09A2DE-DFD6-4F1F-9D38-F7BE48897759}"/>
              </a:ext>
            </a:extLst>
          </p:cNvPr>
          <p:cNvSpPr>
            <a:spLocks noGrp="1"/>
          </p:cNvSpPr>
          <p:nvPr>
            <p:ph type="dt" sz="half" idx="10"/>
          </p:nvPr>
        </p:nvSpPr>
        <p:spPr/>
        <p:txBody>
          <a:bodyPr/>
          <a:lstStyle/>
          <a:p>
            <a:fld id="{39E55084-9F33-4534-A24F-254BAC081099}" type="datetimeFigureOut">
              <a:rPr lang="ru-RU" smtClean="0"/>
              <a:t>08.07.2021</a:t>
            </a:fld>
            <a:endParaRPr lang="ru-RU"/>
          </a:p>
        </p:txBody>
      </p:sp>
      <p:sp>
        <p:nvSpPr>
          <p:cNvPr id="6" name="Нижний колонтитул 5">
            <a:extLst>
              <a:ext uri="{FF2B5EF4-FFF2-40B4-BE49-F238E27FC236}">
                <a16:creationId xmlns:a16="http://schemas.microsoft.com/office/drawing/2014/main" id="{00448C10-7F16-4DCA-852F-97DFDA172C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A26DD6F-FDC9-493C-95B1-4531A2F468E6}"/>
              </a:ext>
            </a:extLst>
          </p:cNvPr>
          <p:cNvSpPr>
            <a:spLocks noGrp="1"/>
          </p:cNvSpPr>
          <p:nvPr>
            <p:ph type="sldNum" sz="quarter" idx="12"/>
          </p:nvPr>
        </p:nvSpPr>
        <p:spPr/>
        <p:txBody>
          <a:bodyPr/>
          <a:lstStyle/>
          <a:p>
            <a:fld id="{EF279C06-9503-4F07-AA02-AAE10A53D85A}" type="slidenum">
              <a:rPr lang="ru-RU" smtClean="0"/>
              <a:t>‹#›</a:t>
            </a:fld>
            <a:endParaRPr lang="ru-RU"/>
          </a:p>
        </p:txBody>
      </p:sp>
    </p:spTree>
    <p:extLst>
      <p:ext uri="{BB962C8B-B14F-4D97-AF65-F5344CB8AC3E}">
        <p14:creationId xmlns:p14="http://schemas.microsoft.com/office/powerpoint/2010/main" val="124966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9A10F-67EB-438C-AB59-3ABA31D79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D60060D-FB82-4B09-B4AA-E25D37B2B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C35F670-6084-4F80-B56A-BAF5E66E4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55084-9F33-4534-A24F-254BAC081099}" type="datetimeFigureOut">
              <a:rPr lang="ru-RU" smtClean="0"/>
              <a:t>08.07.2021</a:t>
            </a:fld>
            <a:endParaRPr lang="ru-RU"/>
          </a:p>
        </p:txBody>
      </p:sp>
      <p:sp>
        <p:nvSpPr>
          <p:cNvPr id="5" name="Нижний колонтитул 4">
            <a:extLst>
              <a:ext uri="{FF2B5EF4-FFF2-40B4-BE49-F238E27FC236}">
                <a16:creationId xmlns:a16="http://schemas.microsoft.com/office/drawing/2014/main" id="{28A6E02B-E8B4-4869-B8CD-23FD18E30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A924CE2-D29B-4CFF-8855-74CFA9FDD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9C06-9503-4F07-AA02-AAE10A53D85A}" type="slidenum">
              <a:rPr lang="ru-RU" smtClean="0"/>
              <a:t>‹#›</a:t>
            </a:fld>
            <a:endParaRPr lang="ru-RU"/>
          </a:p>
        </p:txBody>
      </p:sp>
    </p:spTree>
    <p:extLst>
      <p:ext uri="{BB962C8B-B14F-4D97-AF65-F5344CB8AC3E}">
        <p14:creationId xmlns:p14="http://schemas.microsoft.com/office/powerpoint/2010/main" val="391579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4.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2.jp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hyperlink" Target="http://www.next-gs.com/" TargetMode="External"/><Relationship Id="rId15" Type="http://schemas.openxmlformats.org/officeDocument/2006/relationships/image" Target="../media/image3.png"/><Relationship Id="rId10" Type="http://schemas.openxmlformats.org/officeDocument/2006/relationships/image" Target="../media/image47.png"/><Relationship Id="rId4" Type="http://schemas.openxmlformats.org/officeDocument/2006/relationships/hyperlink" Target="mailto:container@next-gs.com" TargetMode="External"/><Relationship Id="rId9" Type="http://schemas.openxmlformats.org/officeDocument/2006/relationships/image" Target="../media/image46.svg"/><Relationship Id="rId14" Type="http://schemas.openxmlformats.org/officeDocument/2006/relationships/image" Target="../media/image51.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5621203-7E27-4A53-AF8F-4746DFB41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854"/>
            <a:ext cx="4466846" cy="1647668"/>
          </a:xfrm>
          <a:prstGeom prst="rect">
            <a:avLst/>
          </a:prstGeom>
        </p:spPr>
      </p:pic>
      <p:pic>
        <p:nvPicPr>
          <p:cNvPr id="6" name="Рисунок 5">
            <a:extLst>
              <a:ext uri="{FF2B5EF4-FFF2-40B4-BE49-F238E27FC236}">
                <a16:creationId xmlns:a16="http://schemas.microsoft.com/office/drawing/2014/main" id="{F75EAA9D-C284-4FB9-A7F0-91E791803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192" y="0"/>
            <a:ext cx="7681808" cy="4882718"/>
          </a:xfrm>
          <a:prstGeom prst="rect">
            <a:avLst/>
          </a:prstGeom>
        </p:spPr>
      </p:pic>
      <p:sp>
        <p:nvSpPr>
          <p:cNvPr id="4" name="TextBox 3">
            <a:extLst>
              <a:ext uri="{FF2B5EF4-FFF2-40B4-BE49-F238E27FC236}">
                <a16:creationId xmlns:a16="http://schemas.microsoft.com/office/drawing/2014/main" id="{E407A9F0-01C6-49CA-A11C-7A0B456A15C0}"/>
              </a:ext>
            </a:extLst>
          </p:cNvPr>
          <p:cNvSpPr txBox="1"/>
          <p:nvPr/>
        </p:nvSpPr>
        <p:spPr>
          <a:xfrm>
            <a:off x="575539" y="2767711"/>
            <a:ext cx="6624251" cy="1877437"/>
          </a:xfrm>
          <a:prstGeom prst="rect">
            <a:avLst/>
          </a:prstGeom>
          <a:noFill/>
        </p:spPr>
        <p:txBody>
          <a:bodyPr wrap="square" rtlCol="0">
            <a:spAutoFit/>
          </a:bodyPr>
          <a:lstStyle/>
          <a:p>
            <a:r>
              <a:rPr lang="en-US" sz="4400" dirty="0">
                <a:latin typeface="FuturaDemiCTT"/>
              </a:rPr>
              <a:t>YOUR PARTNER </a:t>
            </a:r>
          </a:p>
          <a:p>
            <a:r>
              <a:rPr lang="en-US" sz="3600" dirty="0">
                <a:solidFill>
                  <a:srgbClr val="F36F25"/>
                </a:solidFill>
                <a:latin typeface="FuturaDemiCTT"/>
              </a:rPr>
              <a:t>FOR ENTERING</a:t>
            </a:r>
          </a:p>
          <a:p>
            <a:r>
              <a:rPr lang="en-US" sz="3600" dirty="0">
                <a:solidFill>
                  <a:srgbClr val="F36F25"/>
                </a:solidFill>
                <a:latin typeface="FuturaDemiCTT"/>
              </a:rPr>
              <a:t>FOREIGN MARKETS</a:t>
            </a:r>
            <a:endParaRPr lang="ru-UA" sz="3600" dirty="0">
              <a:solidFill>
                <a:srgbClr val="F36F25"/>
              </a:solidFill>
            </a:endParaRPr>
          </a:p>
        </p:txBody>
      </p:sp>
      <p:pic>
        <p:nvPicPr>
          <p:cNvPr id="8" name="Рисунок 7">
            <a:extLst>
              <a:ext uri="{FF2B5EF4-FFF2-40B4-BE49-F238E27FC236}">
                <a16:creationId xmlns:a16="http://schemas.microsoft.com/office/drawing/2014/main" id="{C5D04B47-A585-4B3C-9A93-72F1CFFFA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500852"/>
            <a:ext cx="12420600" cy="1333500"/>
          </a:xfrm>
          <a:prstGeom prst="rect">
            <a:avLst/>
          </a:prstGeom>
        </p:spPr>
      </p:pic>
    </p:spTree>
    <p:extLst>
      <p:ext uri="{BB962C8B-B14F-4D97-AF65-F5344CB8AC3E}">
        <p14:creationId xmlns:p14="http://schemas.microsoft.com/office/powerpoint/2010/main" val="162369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47CFDA3-1BE6-43AD-9CDE-7286DFCB19F0}"/>
              </a:ext>
            </a:extLst>
          </p:cNvPr>
          <p:cNvSpPr/>
          <p:nvPr/>
        </p:nvSpPr>
        <p:spPr>
          <a:xfrm>
            <a:off x="4202097" y="1755721"/>
            <a:ext cx="7349058" cy="3416320"/>
          </a:xfrm>
          <a:prstGeom prst="rect">
            <a:avLst/>
          </a:prstGeom>
        </p:spPr>
        <p:txBody>
          <a:bodyPr wrap="square">
            <a:spAutoFit/>
          </a:bodyPr>
          <a:lstStyle/>
          <a:p>
            <a:r>
              <a:rPr lang="en-US" dirty="0">
                <a:latin typeface="FuturaDemiCTT"/>
                <a:ea typeface="Calibri" panose="020F0502020204030204" pitchFamily="34" charset="0"/>
                <a:cs typeface="Calibri Light" panose="020F0302020204030204" pitchFamily="34" charset="0"/>
              </a:rPr>
              <a:t>	</a:t>
            </a:r>
            <a:r>
              <a:rPr lang="en-US" b="1" dirty="0">
                <a:latin typeface="FuturaDemiCTT"/>
              </a:rPr>
              <a:t>NG Shipping </a:t>
            </a:r>
            <a:r>
              <a:rPr lang="en-US" dirty="0">
                <a:latin typeface="FuturaDemiCTT"/>
              </a:rPr>
              <a:t>has been importing vehicles from the USA since 2016. The </a:t>
            </a:r>
            <a:r>
              <a:rPr lang="en-US" dirty="0">
                <a:solidFill>
                  <a:srgbClr val="F36F25"/>
                </a:solidFill>
                <a:latin typeface="FuturaDemiCTT"/>
              </a:rPr>
              <a:t>prices for vehicles in the USA are 30-40% lower</a:t>
            </a:r>
            <a:r>
              <a:rPr lang="en-US" dirty="0">
                <a:latin typeface="FuturaDemiCTT"/>
              </a:rPr>
              <a:t> than in Ukraine; however, in terms of their technical condition, they are superior to those sold in Ukraine.  </a:t>
            </a:r>
          </a:p>
          <a:p>
            <a:endParaRPr lang="ru-UA" dirty="0"/>
          </a:p>
          <a:p>
            <a:r>
              <a:rPr lang="en-US" dirty="0">
                <a:latin typeface="FuturaDemiCTT"/>
              </a:rPr>
              <a:t>	Specialists of NG Shipping </a:t>
            </a:r>
            <a:r>
              <a:rPr lang="en-US" dirty="0">
                <a:solidFill>
                  <a:srgbClr val="F36F25"/>
                </a:solidFill>
                <a:latin typeface="FuturaDemiCTT"/>
              </a:rPr>
              <a:t>will help you choose a vehicle from the USA for the optimal budget / quality ratio</a:t>
            </a:r>
            <a:r>
              <a:rPr lang="en-US" dirty="0">
                <a:latin typeface="FuturaDemiCTT"/>
              </a:rPr>
              <a:t>. We have our suppliers in the United States; we verify the history of vehicles and work under a contract. </a:t>
            </a:r>
          </a:p>
          <a:p>
            <a:endParaRPr lang="ru-UA" dirty="0"/>
          </a:p>
          <a:p>
            <a:r>
              <a:rPr lang="en-US" dirty="0">
                <a:latin typeface="FuturaDemiCTT"/>
              </a:rPr>
              <a:t>	</a:t>
            </a:r>
            <a:r>
              <a:rPr lang="en-US" dirty="0">
                <a:solidFill>
                  <a:srgbClr val="F36F25"/>
                </a:solidFill>
                <a:latin typeface="FuturaDemiCTT"/>
              </a:rPr>
              <a:t>We have transparent pricing</a:t>
            </a:r>
            <a:r>
              <a:rPr lang="en-US" dirty="0">
                <a:latin typeface="FuturaDemiCTT"/>
              </a:rPr>
              <a:t>, and thanks to </a:t>
            </a:r>
            <a:r>
              <a:rPr lang="en-US" dirty="0">
                <a:solidFill>
                  <a:srgbClr val="F36F25"/>
                </a:solidFill>
                <a:latin typeface="FuturaDemiCTT"/>
              </a:rPr>
              <a:t>our own logistics service</a:t>
            </a:r>
            <a:r>
              <a:rPr lang="en-US" dirty="0">
                <a:latin typeface="FuturaDemiCTT"/>
              </a:rPr>
              <a:t>, we provide pleasant prices for our services. </a:t>
            </a:r>
            <a:endParaRPr lang="ru-UA" dirty="0"/>
          </a:p>
        </p:txBody>
      </p:sp>
      <p:pic>
        <p:nvPicPr>
          <p:cNvPr id="7" name="Рисунок 6">
            <a:extLst>
              <a:ext uri="{FF2B5EF4-FFF2-40B4-BE49-F238E27FC236}">
                <a16:creationId xmlns:a16="http://schemas.microsoft.com/office/drawing/2014/main" id="{DB0F835C-66D4-4193-906E-B6F73671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8" name="Рисунок 7">
            <a:extLst>
              <a:ext uri="{FF2B5EF4-FFF2-40B4-BE49-F238E27FC236}">
                <a16:creationId xmlns:a16="http://schemas.microsoft.com/office/drawing/2014/main" id="{29416423-DF2A-4F53-B89C-42FCDDB1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sp>
        <p:nvSpPr>
          <p:cNvPr id="9" name="Text Placeholder 1">
            <a:extLst>
              <a:ext uri="{FF2B5EF4-FFF2-40B4-BE49-F238E27FC236}">
                <a16:creationId xmlns:a16="http://schemas.microsoft.com/office/drawing/2014/main" id="{E7C568D5-ABCF-4B87-A961-6CF18DEA9EB5}"/>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36F25"/>
                </a:solidFill>
                <a:latin typeface="FuturaDemiCTT"/>
              </a:rPr>
              <a:t>Delivery of vehicles </a:t>
            </a:r>
          </a:p>
          <a:p>
            <a:pPr marL="0" indent="0">
              <a:buNone/>
            </a:pPr>
            <a:r>
              <a:rPr lang="en-US" sz="4400" b="1" dirty="0">
                <a:solidFill>
                  <a:srgbClr val="F36F25"/>
                </a:solidFill>
                <a:latin typeface="FuturaDemiCTT"/>
              </a:rPr>
              <a:t>from the US</a:t>
            </a:r>
            <a:endParaRPr lang="ru-UA" sz="4400" dirty="0">
              <a:solidFill>
                <a:srgbClr val="F36F25"/>
              </a:solidFill>
            </a:endParaRPr>
          </a:p>
        </p:txBody>
      </p:sp>
      <p:pic>
        <p:nvPicPr>
          <p:cNvPr id="10" name="Рисунок 9">
            <a:extLst>
              <a:ext uri="{FF2B5EF4-FFF2-40B4-BE49-F238E27FC236}">
                <a16:creationId xmlns:a16="http://schemas.microsoft.com/office/drawing/2014/main" id="{CA85074D-18E7-4AE6-91F7-103211F9010C}"/>
              </a:ext>
            </a:extLst>
          </p:cNvPr>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4367" y="2345725"/>
            <a:ext cx="4017185" cy="2658757"/>
          </a:xfrm>
          <a:prstGeom prst="rect">
            <a:avLst/>
          </a:prstGeom>
          <a:noFill/>
          <a:ln>
            <a:noFill/>
          </a:ln>
        </p:spPr>
      </p:pic>
      <p:pic>
        <p:nvPicPr>
          <p:cNvPr id="11" name="Рисунок 10">
            <a:extLst>
              <a:ext uri="{FF2B5EF4-FFF2-40B4-BE49-F238E27FC236}">
                <a16:creationId xmlns:a16="http://schemas.microsoft.com/office/drawing/2014/main" id="{0036D61A-323C-4A51-A0C1-2652DC1A8D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spTree>
    <p:extLst>
      <p:ext uri="{BB962C8B-B14F-4D97-AF65-F5344CB8AC3E}">
        <p14:creationId xmlns:p14="http://schemas.microsoft.com/office/powerpoint/2010/main" val="249102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4BEBE2-2900-4243-BFCC-F6B98BF0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6" name="Рисунок 5">
            <a:extLst>
              <a:ext uri="{FF2B5EF4-FFF2-40B4-BE49-F238E27FC236}">
                <a16:creationId xmlns:a16="http://schemas.microsoft.com/office/drawing/2014/main" id="{C22DA556-F9E5-4021-8CE5-18B2461D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767" y="-74848"/>
            <a:ext cx="3329126" cy="1228002"/>
          </a:xfrm>
          <a:prstGeom prst="rect">
            <a:avLst/>
          </a:prstGeom>
        </p:spPr>
      </p:pic>
      <p:sp>
        <p:nvSpPr>
          <p:cNvPr id="2" name="Прямоугольник 1">
            <a:extLst>
              <a:ext uri="{FF2B5EF4-FFF2-40B4-BE49-F238E27FC236}">
                <a16:creationId xmlns:a16="http://schemas.microsoft.com/office/drawing/2014/main" id="{DC1E97D9-1C06-4493-B0C1-6D78B6AC97E6}"/>
              </a:ext>
            </a:extLst>
          </p:cNvPr>
          <p:cNvSpPr/>
          <p:nvPr/>
        </p:nvSpPr>
        <p:spPr>
          <a:xfrm>
            <a:off x="779561" y="1861900"/>
            <a:ext cx="6078439" cy="2246769"/>
          </a:xfrm>
          <a:prstGeom prst="rect">
            <a:avLst/>
          </a:prstGeom>
        </p:spPr>
        <p:txBody>
          <a:bodyPr wrap="square">
            <a:spAutoFit/>
          </a:bodyPr>
          <a:lstStyle/>
          <a:p>
            <a:pPr marL="457200" lvl="0" indent="-457200">
              <a:buFont typeface="Wingdings" panose="05000000000000000000" pitchFamily="2" charset="2"/>
              <a:buChar char="ü"/>
            </a:pPr>
            <a:r>
              <a:rPr lang="en-US" sz="2800" b="1" dirty="0">
                <a:solidFill>
                  <a:srgbClr val="F36F25"/>
                </a:solidFill>
                <a:latin typeface="FuturaDemiCTT" pitchFamily="2" charset="0"/>
              </a:rPr>
              <a:t>Transparent</a:t>
            </a:r>
            <a:r>
              <a:rPr lang="en-US" sz="2800" dirty="0">
                <a:latin typeface="FuturaDemiCTT" pitchFamily="2" charset="0"/>
              </a:rPr>
              <a:t> pricing</a:t>
            </a:r>
          </a:p>
          <a:p>
            <a:pPr marL="457200" lvl="0" indent="-457200">
              <a:buFont typeface="Wingdings" panose="05000000000000000000" pitchFamily="2" charset="2"/>
              <a:buChar char="ü"/>
            </a:pPr>
            <a:r>
              <a:rPr lang="en-US" sz="2800" b="1" dirty="0">
                <a:solidFill>
                  <a:srgbClr val="F36F25"/>
                </a:solidFill>
                <a:latin typeface="FuturaDemiCTT" pitchFamily="2" charset="0"/>
              </a:rPr>
              <a:t>Flexible</a:t>
            </a:r>
            <a:r>
              <a:rPr lang="en-US" sz="2800" dirty="0">
                <a:latin typeface="FuturaDemiCTT" pitchFamily="2" charset="0"/>
              </a:rPr>
              <a:t> terms &amp; conditions</a:t>
            </a:r>
          </a:p>
          <a:p>
            <a:pPr marL="457200" lvl="0" indent="-457200">
              <a:buFont typeface="Wingdings" panose="05000000000000000000" pitchFamily="2" charset="2"/>
              <a:buChar char="ü"/>
            </a:pPr>
            <a:r>
              <a:rPr lang="en-US" sz="2800" b="1" dirty="0">
                <a:solidFill>
                  <a:srgbClr val="F36F25"/>
                </a:solidFill>
                <a:latin typeface="FuturaDemiCTT" pitchFamily="2" charset="0"/>
              </a:rPr>
              <a:t>Insurance</a:t>
            </a:r>
            <a:r>
              <a:rPr lang="en-US" sz="2800" dirty="0">
                <a:latin typeface="FuturaDemiCTT" pitchFamily="2" charset="0"/>
              </a:rPr>
              <a:t> against risks and</a:t>
            </a:r>
            <a:r>
              <a:rPr lang="ru-RU" sz="2800" dirty="0">
                <a:latin typeface="FuturaDemiCTT" pitchFamily="2" charset="0"/>
              </a:rPr>
              <a:t> </a:t>
            </a:r>
            <a:r>
              <a:rPr lang="en-US" sz="2800" dirty="0">
                <a:latin typeface="FuturaDemiCTT" pitchFamily="2" charset="0"/>
              </a:rPr>
              <a:t>faults</a:t>
            </a:r>
            <a:endParaRPr lang="ru-UA" sz="2800" dirty="0">
              <a:latin typeface="FuturaDemiCTT" pitchFamily="2" charset="0"/>
            </a:endParaRPr>
          </a:p>
          <a:p>
            <a:pPr marL="457200" lvl="0" indent="-457200">
              <a:buFont typeface="Wingdings" panose="05000000000000000000" pitchFamily="2" charset="2"/>
              <a:buChar char="ü"/>
            </a:pPr>
            <a:r>
              <a:rPr lang="en-US" sz="2800" b="1" dirty="0">
                <a:solidFill>
                  <a:srgbClr val="F36F25"/>
                </a:solidFill>
                <a:latin typeface="FuturaDemiCTT" pitchFamily="2" charset="0"/>
              </a:rPr>
              <a:t>Teamwork </a:t>
            </a:r>
            <a:r>
              <a:rPr lang="en-US" sz="2800" dirty="0">
                <a:latin typeface="FuturaDemiCTT" pitchFamily="2" charset="0"/>
              </a:rPr>
              <a:t>and performance</a:t>
            </a:r>
          </a:p>
          <a:p>
            <a:pPr marL="457200" lvl="0" indent="-457200">
              <a:buFont typeface="Wingdings" panose="05000000000000000000" pitchFamily="2" charset="2"/>
              <a:buChar char="ü"/>
            </a:pPr>
            <a:r>
              <a:rPr lang="en-US" sz="2800" b="1" dirty="0">
                <a:solidFill>
                  <a:srgbClr val="F36F25"/>
                </a:solidFill>
                <a:latin typeface="FuturaDemiCTT" pitchFamily="2" charset="0"/>
              </a:rPr>
              <a:t>Openness</a:t>
            </a:r>
            <a:r>
              <a:rPr lang="en-US" sz="2800" dirty="0">
                <a:latin typeface="FuturaDemiCTT" pitchFamily="2" charset="0"/>
              </a:rPr>
              <a:t> and care</a:t>
            </a:r>
          </a:p>
        </p:txBody>
      </p:sp>
      <p:sp>
        <p:nvSpPr>
          <p:cNvPr id="7" name="Text Placeholder 1">
            <a:extLst>
              <a:ext uri="{FF2B5EF4-FFF2-40B4-BE49-F238E27FC236}">
                <a16:creationId xmlns:a16="http://schemas.microsoft.com/office/drawing/2014/main" id="{CD5ABC4A-48A1-404F-8C7A-B932D47017A2}"/>
              </a:ext>
            </a:extLst>
          </p:cNvPr>
          <p:cNvSpPr txBox="1">
            <a:spLocks/>
          </p:cNvSpPr>
          <p:nvPr/>
        </p:nvSpPr>
        <p:spPr>
          <a:xfrm>
            <a:off x="779561" y="210315"/>
            <a:ext cx="4934673"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Clients</a:t>
            </a:r>
            <a:r>
              <a:rPr lang="ru-RU" sz="4400" b="1" dirty="0"/>
              <a:t> </a:t>
            </a:r>
            <a:r>
              <a:rPr lang="en-US" sz="4400" b="1" dirty="0"/>
              <a:t>appreciate</a:t>
            </a:r>
            <a:r>
              <a:rPr lang="ru-RU" sz="4400" b="1" dirty="0"/>
              <a:t> </a:t>
            </a:r>
            <a:r>
              <a:rPr lang="en-US" sz="4400" b="1" dirty="0"/>
              <a:t>us for:</a:t>
            </a:r>
            <a:endParaRPr lang="en-US" sz="4400" dirty="0"/>
          </a:p>
        </p:txBody>
      </p:sp>
      <p:pic>
        <p:nvPicPr>
          <p:cNvPr id="5" name="Рисунок 4">
            <a:extLst>
              <a:ext uri="{FF2B5EF4-FFF2-40B4-BE49-F238E27FC236}">
                <a16:creationId xmlns:a16="http://schemas.microsoft.com/office/drawing/2014/main" id="{8B711DC7-9DE2-4D81-9B3C-E4EFE923813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59996" y="1962445"/>
            <a:ext cx="1285875" cy="714375"/>
          </a:xfrm>
          <a:prstGeom prst="rect">
            <a:avLst/>
          </a:prstGeom>
        </p:spPr>
      </p:pic>
      <p:pic>
        <p:nvPicPr>
          <p:cNvPr id="10" name="Рисунок 9">
            <a:extLst>
              <a:ext uri="{FF2B5EF4-FFF2-40B4-BE49-F238E27FC236}">
                <a16:creationId xmlns:a16="http://schemas.microsoft.com/office/drawing/2014/main" id="{0B61B135-1411-4743-B742-57D26460A310}"/>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59996" y="4884004"/>
            <a:ext cx="1447800" cy="733425"/>
          </a:xfrm>
          <a:prstGeom prst="rect">
            <a:avLst/>
          </a:prstGeom>
        </p:spPr>
      </p:pic>
      <p:pic>
        <p:nvPicPr>
          <p:cNvPr id="12" name="Рисунок 11">
            <a:extLst>
              <a:ext uri="{FF2B5EF4-FFF2-40B4-BE49-F238E27FC236}">
                <a16:creationId xmlns:a16="http://schemas.microsoft.com/office/drawing/2014/main" id="{566E4C91-A65E-44CE-9B81-05EAB71DFA04}"/>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02846" y="3898818"/>
            <a:ext cx="1562100" cy="828675"/>
          </a:xfrm>
          <a:prstGeom prst="rect">
            <a:avLst/>
          </a:prstGeom>
        </p:spPr>
      </p:pic>
      <p:pic>
        <p:nvPicPr>
          <p:cNvPr id="14" name="Рисунок 13">
            <a:extLst>
              <a:ext uri="{FF2B5EF4-FFF2-40B4-BE49-F238E27FC236}">
                <a16:creationId xmlns:a16="http://schemas.microsoft.com/office/drawing/2014/main" id="{4838FCC2-3076-4DEC-AD42-106ED1C60DEE}"/>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74270" y="3144111"/>
            <a:ext cx="1457325" cy="371475"/>
          </a:xfrm>
          <a:prstGeom prst="rect">
            <a:avLst/>
          </a:prstGeom>
        </p:spPr>
      </p:pic>
      <p:pic>
        <p:nvPicPr>
          <p:cNvPr id="16" name="Рисунок 15">
            <a:extLst>
              <a:ext uri="{FF2B5EF4-FFF2-40B4-BE49-F238E27FC236}">
                <a16:creationId xmlns:a16="http://schemas.microsoft.com/office/drawing/2014/main" id="{BAED1CA4-134F-42A8-90A5-F8EB3C91BCD4}"/>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07910" y="2538501"/>
            <a:ext cx="1400175" cy="1295400"/>
          </a:xfrm>
          <a:prstGeom prst="rect">
            <a:avLst/>
          </a:prstGeom>
        </p:spPr>
      </p:pic>
      <p:pic>
        <p:nvPicPr>
          <p:cNvPr id="18" name="Рисунок 17">
            <a:extLst>
              <a:ext uri="{FF2B5EF4-FFF2-40B4-BE49-F238E27FC236}">
                <a16:creationId xmlns:a16="http://schemas.microsoft.com/office/drawing/2014/main" id="{6675B1DC-7560-4613-9A9A-17A9066CD81C}"/>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33925" y="4344260"/>
            <a:ext cx="2124075" cy="438150"/>
          </a:xfrm>
          <a:prstGeom prst="rect">
            <a:avLst/>
          </a:prstGeom>
        </p:spPr>
      </p:pic>
      <p:pic>
        <p:nvPicPr>
          <p:cNvPr id="20" name="Рисунок 19">
            <a:extLst>
              <a:ext uri="{FF2B5EF4-FFF2-40B4-BE49-F238E27FC236}">
                <a16:creationId xmlns:a16="http://schemas.microsoft.com/office/drawing/2014/main" id="{676DB2CD-E4ED-483F-BEC7-5717E90AED78}"/>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88873" y="1814552"/>
            <a:ext cx="1238250" cy="619125"/>
          </a:xfrm>
          <a:prstGeom prst="rect">
            <a:avLst/>
          </a:prstGeom>
        </p:spPr>
      </p:pic>
      <p:pic>
        <p:nvPicPr>
          <p:cNvPr id="22" name="Рисунок 21">
            <a:extLst>
              <a:ext uri="{FF2B5EF4-FFF2-40B4-BE49-F238E27FC236}">
                <a16:creationId xmlns:a16="http://schemas.microsoft.com/office/drawing/2014/main" id="{E35CEBE4-3936-4DB0-ADFF-8E92B5114A32}"/>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93027" y="5205651"/>
            <a:ext cx="1600200" cy="447675"/>
          </a:xfrm>
          <a:prstGeom prst="rect">
            <a:avLst/>
          </a:prstGeom>
        </p:spPr>
      </p:pic>
      <p:pic>
        <p:nvPicPr>
          <p:cNvPr id="24" name="Рисунок 23">
            <a:extLst>
              <a:ext uri="{FF2B5EF4-FFF2-40B4-BE49-F238E27FC236}">
                <a16:creationId xmlns:a16="http://schemas.microsoft.com/office/drawing/2014/main" id="{D691271D-7F81-40C9-BA37-F3D61A0D66E4}"/>
              </a:ext>
            </a:extLst>
          </p:cNvPr>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55384" y="2960058"/>
            <a:ext cx="1323975" cy="733425"/>
          </a:xfrm>
          <a:prstGeom prst="rect">
            <a:avLst/>
          </a:prstGeom>
        </p:spPr>
      </p:pic>
      <p:pic>
        <p:nvPicPr>
          <p:cNvPr id="26" name="Рисунок 25">
            <a:extLst>
              <a:ext uri="{FF2B5EF4-FFF2-40B4-BE49-F238E27FC236}">
                <a16:creationId xmlns:a16="http://schemas.microsoft.com/office/drawing/2014/main" id="{B0128049-DF25-4262-9177-12E1C762DA0F}"/>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83947" y="1552991"/>
            <a:ext cx="1466850" cy="1247775"/>
          </a:xfrm>
          <a:prstGeom prst="rect">
            <a:avLst/>
          </a:prstGeom>
        </p:spPr>
      </p:pic>
      <p:pic>
        <p:nvPicPr>
          <p:cNvPr id="28" name="Рисунок 27">
            <a:extLst>
              <a:ext uri="{FF2B5EF4-FFF2-40B4-BE49-F238E27FC236}">
                <a16:creationId xmlns:a16="http://schemas.microsoft.com/office/drawing/2014/main" id="{7F24AC01-E6D6-415A-B768-213C287A57B4}"/>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74459" y="3894710"/>
            <a:ext cx="1104900" cy="1162050"/>
          </a:xfrm>
          <a:prstGeom prst="rect">
            <a:avLst/>
          </a:prstGeom>
        </p:spPr>
      </p:pic>
      <p:pic>
        <p:nvPicPr>
          <p:cNvPr id="30" name="Рисунок 29">
            <a:extLst>
              <a:ext uri="{FF2B5EF4-FFF2-40B4-BE49-F238E27FC236}">
                <a16:creationId xmlns:a16="http://schemas.microsoft.com/office/drawing/2014/main" id="{8AA3D892-06C0-49EA-9C87-71B185142849}"/>
              </a:ext>
            </a:extLst>
          </p:cNvPr>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09839" y="5172991"/>
            <a:ext cx="1238250" cy="342900"/>
          </a:xfrm>
          <a:prstGeom prst="rect">
            <a:avLst/>
          </a:prstGeom>
        </p:spPr>
      </p:pic>
      <p:pic>
        <p:nvPicPr>
          <p:cNvPr id="32" name="Рисунок 31">
            <a:extLst>
              <a:ext uri="{FF2B5EF4-FFF2-40B4-BE49-F238E27FC236}">
                <a16:creationId xmlns:a16="http://schemas.microsoft.com/office/drawing/2014/main" id="{4EFB5646-33DD-4E5A-9AA4-580BF29D2ACA}"/>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63081" y="5244462"/>
            <a:ext cx="2095500" cy="409575"/>
          </a:xfrm>
          <a:prstGeom prst="rect">
            <a:avLst/>
          </a:prstGeom>
        </p:spPr>
      </p:pic>
      <p:pic>
        <p:nvPicPr>
          <p:cNvPr id="34" name="Рисунок 33">
            <a:extLst>
              <a:ext uri="{FF2B5EF4-FFF2-40B4-BE49-F238E27FC236}">
                <a16:creationId xmlns:a16="http://schemas.microsoft.com/office/drawing/2014/main" id="{D96ED95F-DF82-4D16-B4E7-BE16FD664C19}"/>
              </a:ext>
            </a:extLst>
          </p:cNvPr>
          <p:cNvPicPr>
            <a:picLocks noChangeAspect="1"/>
          </p:cNvPicPr>
          <p:nvPr/>
        </p:nvPicPr>
        <p:blipFill>
          <a:blip r:embed="rId1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78651" y="4320588"/>
            <a:ext cx="1028700" cy="590550"/>
          </a:xfrm>
          <a:prstGeom prst="rect">
            <a:avLst/>
          </a:prstGeom>
        </p:spPr>
      </p:pic>
      <p:pic>
        <p:nvPicPr>
          <p:cNvPr id="21" name="Рисунок 20">
            <a:extLst>
              <a:ext uri="{FF2B5EF4-FFF2-40B4-BE49-F238E27FC236}">
                <a16:creationId xmlns:a16="http://schemas.microsoft.com/office/drawing/2014/main" id="{3E29B512-360D-4C8C-B2BE-6E50B28CEE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300" y="5786913"/>
            <a:ext cx="12420600" cy="1333500"/>
          </a:xfrm>
          <a:prstGeom prst="rect">
            <a:avLst/>
          </a:prstGeom>
        </p:spPr>
      </p:pic>
    </p:spTree>
    <p:extLst>
      <p:ext uri="{BB962C8B-B14F-4D97-AF65-F5344CB8AC3E}">
        <p14:creationId xmlns:p14="http://schemas.microsoft.com/office/powerpoint/2010/main" val="69024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1A0F758-BEBF-4CD3-B6AF-C2401B63A1A3}"/>
              </a:ext>
            </a:extLst>
          </p:cNvPr>
          <p:cNvSpPr/>
          <p:nvPr/>
        </p:nvSpPr>
        <p:spPr>
          <a:xfrm>
            <a:off x="245165" y="457200"/>
            <a:ext cx="11701670" cy="61611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1">
            <a:extLst>
              <a:ext uri="{FF2B5EF4-FFF2-40B4-BE49-F238E27FC236}">
                <a16:creationId xmlns:a16="http://schemas.microsoft.com/office/drawing/2014/main" id="{E7C568D5-ABCF-4B87-A961-6CF18DEA9EB5}"/>
              </a:ext>
            </a:extLst>
          </p:cNvPr>
          <p:cNvSpPr txBox="1">
            <a:spLocks/>
          </p:cNvSpPr>
          <p:nvPr/>
        </p:nvSpPr>
        <p:spPr>
          <a:xfrm>
            <a:off x="1547990" y="165293"/>
            <a:ext cx="8666921" cy="652687"/>
          </a:xfrm>
          <a:prstGeom prst="rect">
            <a:avLst/>
          </a:prstGeom>
          <a:solidFill>
            <a:schemeClr val="bg1">
              <a:lumMod val="95000"/>
            </a:schemeClr>
          </a:solidFill>
          <a:ln w="19050">
            <a:solidFill>
              <a:schemeClr val="tx1"/>
            </a:solidFill>
          </a:ln>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36F25"/>
                </a:solidFill>
                <a:effectLst>
                  <a:outerShdw blurRad="38100" dist="38100" dir="2700000" algn="tl">
                    <a:srgbClr val="000000">
                      <a:alpha val="43137"/>
                    </a:srgbClr>
                  </a:outerShdw>
                </a:effectLst>
                <a:latin typeface="FuturaDemiCTT"/>
              </a:rPr>
              <a:t>YOUR PARTNER FOR ENTERING FOREIGN MARKETS</a:t>
            </a:r>
            <a:endParaRPr lang="ru-UA" dirty="0">
              <a:solidFill>
                <a:srgbClr val="F36F25"/>
              </a:solidFill>
              <a:effectLst>
                <a:outerShdw blurRad="38100" dist="38100" dir="2700000" algn="tl">
                  <a:srgbClr val="000000">
                    <a:alpha val="43137"/>
                  </a:srgbClr>
                </a:outerShdw>
              </a:effectLst>
            </a:endParaRPr>
          </a:p>
        </p:txBody>
      </p:sp>
      <p:sp>
        <p:nvSpPr>
          <p:cNvPr id="12" name="Прямоугольник 11">
            <a:extLst>
              <a:ext uri="{FF2B5EF4-FFF2-40B4-BE49-F238E27FC236}">
                <a16:creationId xmlns:a16="http://schemas.microsoft.com/office/drawing/2014/main" id="{FD14F06B-AE36-483F-9C59-75AF6B6F0AEA}"/>
              </a:ext>
            </a:extLst>
          </p:cNvPr>
          <p:cNvSpPr/>
          <p:nvPr/>
        </p:nvSpPr>
        <p:spPr>
          <a:xfrm>
            <a:off x="4450061" y="6072516"/>
            <a:ext cx="2976382" cy="703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29416423-DF2A-4F53-B89C-42FCDDB17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649" y="6010381"/>
            <a:ext cx="2242930" cy="827341"/>
          </a:xfrm>
          <a:prstGeom prst="rect">
            <a:avLst/>
          </a:prstGeom>
        </p:spPr>
      </p:pic>
      <p:pic>
        <p:nvPicPr>
          <p:cNvPr id="5" name="Рисунок 4">
            <a:extLst>
              <a:ext uri="{FF2B5EF4-FFF2-40B4-BE49-F238E27FC236}">
                <a16:creationId xmlns:a16="http://schemas.microsoft.com/office/drawing/2014/main" id="{98D41364-1A21-48E7-87B2-65E97FD62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00" y="4030242"/>
            <a:ext cx="2509604" cy="2509604"/>
          </a:xfrm>
          <a:prstGeom prst="rect">
            <a:avLst/>
          </a:prstGeom>
          <a:effectLst>
            <a:outerShdw blurRad="50800" dist="38100" dir="18900000" algn="bl" rotWithShape="0">
              <a:prstClr val="black">
                <a:alpha val="40000"/>
              </a:prstClr>
            </a:outerShdw>
          </a:effectLst>
        </p:spPr>
      </p:pic>
      <p:pic>
        <p:nvPicPr>
          <p:cNvPr id="7" name="Рисунок 6">
            <a:extLst>
              <a:ext uri="{FF2B5EF4-FFF2-40B4-BE49-F238E27FC236}">
                <a16:creationId xmlns:a16="http://schemas.microsoft.com/office/drawing/2014/main" id="{71B26438-BF46-4C12-AA3B-B9C7785F5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332" y="3833811"/>
            <a:ext cx="2176570" cy="2176570"/>
          </a:xfrm>
          <a:prstGeom prst="rect">
            <a:avLst/>
          </a:prstGeom>
          <a:effectLst>
            <a:outerShdw blurRad="50800" dist="38100" dir="18900000" algn="bl" rotWithShape="0">
              <a:prstClr val="black">
                <a:alpha val="40000"/>
              </a:prstClr>
            </a:outerShdw>
          </a:effectLst>
        </p:spPr>
      </p:pic>
      <p:pic>
        <p:nvPicPr>
          <p:cNvPr id="13" name="Рисунок 12">
            <a:extLst>
              <a:ext uri="{FF2B5EF4-FFF2-40B4-BE49-F238E27FC236}">
                <a16:creationId xmlns:a16="http://schemas.microsoft.com/office/drawing/2014/main" id="{894A8D6A-C6F6-46D6-8F5D-E6CBB0A53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5865" y="1014411"/>
            <a:ext cx="2819400" cy="2819400"/>
          </a:xfrm>
          <a:prstGeom prst="rect">
            <a:avLst/>
          </a:prstGeom>
          <a:effectLst>
            <a:outerShdw blurRad="50800" dist="38100" dir="5400000" algn="t" rotWithShape="0">
              <a:prstClr val="black">
                <a:alpha val="40000"/>
              </a:prstClr>
            </a:outerShdw>
          </a:effectLst>
        </p:spPr>
      </p:pic>
      <p:pic>
        <p:nvPicPr>
          <p:cNvPr id="15" name="Рисунок 14">
            <a:extLst>
              <a:ext uri="{FF2B5EF4-FFF2-40B4-BE49-F238E27FC236}">
                <a16:creationId xmlns:a16="http://schemas.microsoft.com/office/drawing/2014/main" id="{EFCF0884-B782-4FAC-88A6-84CFAA080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9769" y="3954750"/>
            <a:ext cx="2509604" cy="2509604"/>
          </a:xfrm>
          <a:prstGeom prst="rect">
            <a:avLst/>
          </a:prstGeom>
          <a:effectLst>
            <a:outerShdw blurRad="50800" dist="38100" dir="18900000" algn="bl" rotWithShape="0">
              <a:prstClr val="black">
                <a:alpha val="40000"/>
              </a:prstClr>
            </a:outerShdw>
          </a:effectLst>
        </p:spPr>
      </p:pic>
      <p:pic>
        <p:nvPicPr>
          <p:cNvPr id="17" name="Рисунок 16">
            <a:extLst>
              <a:ext uri="{FF2B5EF4-FFF2-40B4-BE49-F238E27FC236}">
                <a16:creationId xmlns:a16="http://schemas.microsoft.com/office/drawing/2014/main" id="{D93F826D-DFD1-45BF-B56C-B143550E2B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537" y="976311"/>
            <a:ext cx="2895600" cy="2895600"/>
          </a:xfrm>
          <a:prstGeom prst="rect">
            <a:avLst/>
          </a:prstGeom>
          <a:effectLst>
            <a:outerShdw blurRad="63500" sx="102000" sy="102000" algn="ctr" rotWithShape="0">
              <a:prstClr val="black">
                <a:alpha val="40000"/>
              </a:prstClr>
            </a:outerShdw>
          </a:effectLst>
        </p:spPr>
      </p:pic>
      <p:pic>
        <p:nvPicPr>
          <p:cNvPr id="19" name="Рисунок 18">
            <a:extLst>
              <a:ext uri="{FF2B5EF4-FFF2-40B4-BE49-F238E27FC236}">
                <a16:creationId xmlns:a16="http://schemas.microsoft.com/office/drawing/2014/main" id="{40869A9B-24B5-4ED0-B2C5-7421F9427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8842" y="1010443"/>
            <a:ext cx="2681289" cy="26812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0610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B0F835C-66D4-4193-906E-B6F73671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8" name="Рисунок 7">
            <a:extLst>
              <a:ext uri="{FF2B5EF4-FFF2-40B4-BE49-F238E27FC236}">
                <a16:creationId xmlns:a16="http://schemas.microsoft.com/office/drawing/2014/main" id="{29416423-DF2A-4F53-B89C-42FCDDB1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sp>
        <p:nvSpPr>
          <p:cNvPr id="9" name="Text Placeholder 1">
            <a:extLst>
              <a:ext uri="{FF2B5EF4-FFF2-40B4-BE49-F238E27FC236}">
                <a16:creationId xmlns:a16="http://schemas.microsoft.com/office/drawing/2014/main" id="{E7C568D5-ABCF-4B87-A961-6CF18DEA9EB5}"/>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FuturaDemiCTT"/>
              </a:rPr>
              <a:t>We are partner</a:t>
            </a:r>
            <a:r>
              <a:rPr lang="ru-RU" sz="4400" b="1" dirty="0">
                <a:latin typeface="FuturaDemiCTT"/>
              </a:rPr>
              <a:t> </a:t>
            </a:r>
            <a:r>
              <a:rPr lang="en-US" sz="4400" b="1" dirty="0">
                <a:latin typeface="FuturaDemiCTT"/>
              </a:rPr>
              <a:t>of</a:t>
            </a:r>
            <a:endParaRPr lang="ru-UA" sz="4400" dirty="0"/>
          </a:p>
        </p:txBody>
      </p:sp>
      <p:pic>
        <p:nvPicPr>
          <p:cNvPr id="5" name="Рисунок 4">
            <a:extLst>
              <a:ext uri="{FF2B5EF4-FFF2-40B4-BE49-F238E27FC236}">
                <a16:creationId xmlns:a16="http://schemas.microsoft.com/office/drawing/2014/main" id="{F91D30D4-0D4A-45DB-9445-1F9AF607F366}"/>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44753" y="3081378"/>
            <a:ext cx="2595276" cy="2595276"/>
          </a:xfrm>
          <a:prstGeom prst="rect">
            <a:avLst/>
          </a:prstGeom>
        </p:spPr>
      </p:pic>
      <p:pic>
        <p:nvPicPr>
          <p:cNvPr id="1026" name="Picture 2" descr="Lexjus | Новина">
            <a:extLst>
              <a:ext uri="{FF2B5EF4-FFF2-40B4-BE49-F238E27FC236}">
                <a16:creationId xmlns:a16="http://schemas.microsoft.com/office/drawing/2014/main" id="{E4D51F88-DA57-4B1E-BE91-157774A47E6A}"/>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3987" y="1682360"/>
            <a:ext cx="2343054" cy="1412527"/>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9686435B-AE33-4506-9551-3A1F59081371}"/>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25296" y="3813647"/>
            <a:ext cx="3541407" cy="1412527"/>
          </a:xfrm>
          <a:prstGeom prst="rect">
            <a:avLst/>
          </a:prstGeom>
        </p:spPr>
      </p:pic>
      <p:grpSp>
        <p:nvGrpSpPr>
          <p:cNvPr id="17" name="Группа 16">
            <a:extLst>
              <a:ext uri="{FF2B5EF4-FFF2-40B4-BE49-F238E27FC236}">
                <a16:creationId xmlns:a16="http://schemas.microsoft.com/office/drawing/2014/main" id="{AD921433-FCC9-43EE-91D6-7F3B742971EC}"/>
              </a:ext>
            </a:extLst>
          </p:cNvPr>
          <p:cNvGrpSpPr/>
          <p:nvPr/>
        </p:nvGrpSpPr>
        <p:grpSpPr>
          <a:xfrm>
            <a:off x="8280885" y="2983168"/>
            <a:ext cx="2866362" cy="2424283"/>
            <a:chOff x="8914817" y="3221759"/>
            <a:chExt cx="2866362" cy="2424283"/>
          </a:xfrm>
        </p:grpSpPr>
        <p:pic>
          <p:nvPicPr>
            <p:cNvPr id="1030" name="Picture 6" descr="Нет описания фото.">
              <a:extLst>
                <a:ext uri="{FF2B5EF4-FFF2-40B4-BE49-F238E27FC236}">
                  <a16:creationId xmlns:a16="http://schemas.microsoft.com/office/drawing/2014/main" id="{5EAAC255-379F-4992-8AC0-AED786936905}"/>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5857" y="3221759"/>
              <a:ext cx="2424283" cy="2424283"/>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B7EE0B78-1D91-4B3E-BB33-D825CE259B74}"/>
                </a:ext>
              </a:extLst>
            </p:cNvPr>
            <p:cNvSpPr/>
            <p:nvPr/>
          </p:nvSpPr>
          <p:spPr>
            <a:xfrm>
              <a:off x="8914817" y="5118021"/>
              <a:ext cx="2866362" cy="369332"/>
            </a:xfrm>
            <a:prstGeom prst="rect">
              <a:avLst/>
            </a:prstGeom>
          </p:spPr>
          <p:txBody>
            <a:bodyPr wrap="square">
              <a:spAutoFit/>
            </a:bodyPr>
            <a:lstStyle/>
            <a:p>
              <a:r>
                <a:rPr lang="ru-RU" b="1" dirty="0">
                  <a:solidFill>
                    <a:srgbClr val="A8A8A8"/>
                  </a:solidFill>
                  <a:latin typeface="Segoe UI Historic" panose="020B0502040204020203" pitchFamily="34" charset="0"/>
                </a:rPr>
                <a:t>Центр підтримки експорту</a:t>
              </a:r>
              <a:endParaRPr lang="ru-RU" dirty="0">
                <a:solidFill>
                  <a:srgbClr val="A8A8A8"/>
                </a:solidFill>
              </a:endParaRPr>
            </a:p>
          </p:txBody>
        </p:sp>
      </p:grpSp>
      <p:pic>
        <p:nvPicPr>
          <p:cNvPr id="14" name="Рисунок 13">
            <a:extLst>
              <a:ext uri="{FF2B5EF4-FFF2-40B4-BE49-F238E27FC236}">
                <a16:creationId xmlns:a16="http://schemas.microsoft.com/office/drawing/2014/main" id="{2AA4668F-834A-4AC3-80F7-DAA3BF3FA8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pic>
        <p:nvPicPr>
          <p:cNvPr id="3" name="Рисунок 2">
            <a:extLst>
              <a:ext uri="{FF2B5EF4-FFF2-40B4-BE49-F238E27FC236}">
                <a16:creationId xmlns:a16="http://schemas.microsoft.com/office/drawing/2014/main" id="{507E625F-3E4F-406D-8346-8EED6F899622}"/>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32480" y="1160427"/>
            <a:ext cx="4015097" cy="2395681"/>
          </a:xfrm>
          <a:prstGeom prst="rect">
            <a:avLst/>
          </a:prstGeom>
          <a:effectLst>
            <a:outerShdw blurRad="50800" dist="50800" dir="5400000" algn="ctr" rotWithShape="0">
              <a:schemeClr val="bg1"/>
            </a:outerShdw>
          </a:effectLst>
        </p:spPr>
      </p:pic>
      <p:sp>
        <p:nvSpPr>
          <p:cNvPr id="2" name="Rectangle 1">
            <a:extLst>
              <a:ext uri="{FF2B5EF4-FFF2-40B4-BE49-F238E27FC236}">
                <a16:creationId xmlns:a16="http://schemas.microsoft.com/office/drawing/2014/main" id="{752D28AF-E944-4374-832B-CE9AE3A5733A}"/>
              </a:ext>
            </a:extLst>
          </p:cNvPr>
          <p:cNvSpPr>
            <a:spLocks noChangeArrowheads="1"/>
          </p:cNvSpPr>
          <p:nvPr/>
        </p:nvSpPr>
        <p:spPr bwMode="auto">
          <a:xfrm>
            <a:off x="6083987" y="2517508"/>
            <a:ext cx="2343054"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b="1" i="0" u="none" strike="noStrike" cap="none" normalizeH="0" baseline="0" dirty="0">
                <a:ln>
                  <a:noFill/>
                </a:ln>
                <a:solidFill>
                  <a:srgbClr val="202124"/>
                </a:solidFill>
                <a:effectLst/>
              </a:rPr>
              <a:t>Union of Ukrainian Entrepreneurs</a:t>
            </a:r>
            <a:r>
              <a:rPr kumimoji="0" lang="en-US" altLang="ru-RU" b="1" i="0" u="none" strike="noStrike" cap="none" normalizeH="0" baseline="0" dirty="0">
                <a:ln>
                  <a:noFill/>
                </a:ln>
                <a:solidFill>
                  <a:schemeClr val="tx1"/>
                </a:solidFill>
                <a:effectLst/>
              </a:rPr>
              <a:t> </a:t>
            </a:r>
          </a:p>
        </p:txBody>
      </p:sp>
      <p:sp>
        <p:nvSpPr>
          <p:cNvPr id="15" name="Rectangle 1">
            <a:extLst>
              <a:ext uri="{FF2B5EF4-FFF2-40B4-BE49-F238E27FC236}">
                <a16:creationId xmlns:a16="http://schemas.microsoft.com/office/drawing/2014/main" id="{15759528-1DEB-47DC-938F-6520F9459161}"/>
              </a:ext>
            </a:extLst>
          </p:cNvPr>
          <p:cNvSpPr>
            <a:spLocks noChangeArrowheads="1"/>
          </p:cNvSpPr>
          <p:nvPr/>
        </p:nvSpPr>
        <p:spPr bwMode="auto">
          <a:xfrm>
            <a:off x="8309650" y="4951068"/>
            <a:ext cx="2837597"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b="1" i="0" u="none" strike="noStrike" cap="none" normalizeH="0" baseline="0" dirty="0">
                <a:ln>
                  <a:noFill/>
                </a:ln>
                <a:solidFill>
                  <a:srgbClr val="BEBEBE"/>
                </a:solidFill>
                <a:effectLst/>
              </a:rPr>
              <a:t>Export Support Office</a:t>
            </a:r>
            <a:endParaRPr kumimoji="0" lang="ru-RU" altLang="ru-RU" b="1" i="0" u="none" strike="noStrike" cap="none" normalizeH="0" baseline="0" dirty="0">
              <a:ln>
                <a:noFill/>
              </a:ln>
              <a:solidFill>
                <a:srgbClr val="BEBEBE"/>
              </a:solidFill>
              <a:effectLst/>
            </a:endParaRPr>
          </a:p>
        </p:txBody>
      </p:sp>
      <p:sp>
        <p:nvSpPr>
          <p:cNvPr id="18" name="Rectangle 1">
            <a:extLst>
              <a:ext uri="{FF2B5EF4-FFF2-40B4-BE49-F238E27FC236}">
                <a16:creationId xmlns:a16="http://schemas.microsoft.com/office/drawing/2014/main" id="{18CED134-F31D-4A2E-8526-40CCDCA0773F}"/>
              </a:ext>
            </a:extLst>
          </p:cNvPr>
          <p:cNvSpPr>
            <a:spLocks noChangeArrowheads="1"/>
          </p:cNvSpPr>
          <p:nvPr/>
        </p:nvSpPr>
        <p:spPr bwMode="auto">
          <a:xfrm>
            <a:off x="5486610" y="3948306"/>
            <a:ext cx="2281351" cy="10823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ru-RU" sz="2400" b="1" dirty="0">
                <a:solidFill>
                  <a:srgbClr val="BEBEBE"/>
                </a:solidFill>
              </a:rPr>
              <a:t>REGIONAL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a:ln>
                  <a:noFill/>
                </a:ln>
                <a:solidFill>
                  <a:srgbClr val="BEBEBE"/>
                </a:solidFill>
                <a:effectLst/>
              </a:rPr>
              <a:t>DEVELOPMENT </a:t>
            </a:r>
          </a:p>
          <a:p>
            <a:pPr marL="0" marR="0" lvl="0" indent="0" defTabSz="914400" rtl="0" eaLnBrk="0" fontAlgn="base" latinLnBrk="0" hangingPunct="0">
              <a:lnSpc>
                <a:spcPct val="100000"/>
              </a:lnSpc>
              <a:spcBef>
                <a:spcPct val="0"/>
              </a:spcBef>
              <a:spcAft>
                <a:spcPct val="0"/>
              </a:spcAft>
              <a:buClrTx/>
              <a:buSzTx/>
              <a:buFontTx/>
              <a:buNone/>
              <a:tabLst/>
            </a:pPr>
            <a:r>
              <a:rPr lang="en-US" altLang="ru-RU" sz="2400" b="1" dirty="0">
                <a:solidFill>
                  <a:srgbClr val="BEBEBE"/>
                </a:solidFill>
              </a:rPr>
              <a:t>BUREAU</a:t>
            </a:r>
            <a:endParaRPr kumimoji="0" lang="en-US" altLang="ru-RU" sz="2400" b="1" i="0" u="none" strike="noStrike" cap="none" normalizeH="0" baseline="0" dirty="0">
              <a:ln>
                <a:noFill/>
              </a:ln>
              <a:solidFill>
                <a:srgbClr val="BEBEBE"/>
              </a:solidFill>
              <a:effectLst/>
            </a:endParaRPr>
          </a:p>
        </p:txBody>
      </p:sp>
    </p:spTree>
    <p:extLst>
      <p:ext uri="{BB962C8B-B14F-4D97-AF65-F5344CB8AC3E}">
        <p14:creationId xmlns:p14="http://schemas.microsoft.com/office/powerpoint/2010/main" val="356230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9416423-DF2A-4F53-B89C-42FCDDB17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pic>
        <p:nvPicPr>
          <p:cNvPr id="13" name="Picture 16" descr="Возможно, это изображение (5 человек, люди стоят и верхняя одежда)">
            <a:extLst>
              <a:ext uri="{FF2B5EF4-FFF2-40B4-BE49-F238E27FC236}">
                <a16:creationId xmlns:a16="http://schemas.microsoft.com/office/drawing/2014/main" id="{63AA36E1-C732-4611-9059-2DAFD103E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119" y="905897"/>
            <a:ext cx="7588930" cy="595210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B0ADDD60-B781-4BC5-A415-2A83AE0591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1904" y="0"/>
            <a:ext cx="4570214" cy="6858000"/>
          </a:xfrm>
          <a:prstGeom prst="rect">
            <a:avLst/>
          </a:prstGeom>
        </p:spPr>
      </p:pic>
      <p:sp>
        <p:nvSpPr>
          <p:cNvPr id="10" name="Прямоугольник 9">
            <a:extLst>
              <a:ext uri="{FF2B5EF4-FFF2-40B4-BE49-F238E27FC236}">
                <a16:creationId xmlns:a16="http://schemas.microsoft.com/office/drawing/2014/main" id="{3336466C-153F-4A0A-8E39-C0E2A31E436E}"/>
              </a:ext>
            </a:extLst>
          </p:cNvPr>
          <p:cNvSpPr/>
          <p:nvPr/>
        </p:nvSpPr>
        <p:spPr>
          <a:xfrm>
            <a:off x="21904" y="5661121"/>
            <a:ext cx="4581167" cy="707886"/>
          </a:xfrm>
          <a:prstGeom prst="rect">
            <a:avLst/>
          </a:prstGeom>
          <a:solidFill>
            <a:srgbClr val="F36F25">
              <a:alpha val="80000"/>
            </a:srgbClr>
          </a:solidFill>
        </p:spPr>
        <p:txBody>
          <a:bodyPr wrap="square">
            <a:spAutoFit/>
          </a:bodyPr>
          <a:lstStyle/>
          <a:p>
            <a:r>
              <a:rPr lang="en-US" sz="2000" b="1" dirty="0" err="1">
                <a:solidFill>
                  <a:schemeClr val="bg1"/>
                </a:solidFill>
                <a:latin typeface="FuturaDemiCTT"/>
              </a:rPr>
              <a:t>Grigoriy</a:t>
            </a:r>
            <a:r>
              <a:rPr lang="en-US" sz="2000" b="1" dirty="0">
                <a:solidFill>
                  <a:schemeClr val="bg1"/>
                </a:solidFill>
                <a:latin typeface="FuturaDemiCTT"/>
              </a:rPr>
              <a:t> </a:t>
            </a:r>
            <a:r>
              <a:rPr lang="en-US" sz="2000" b="1" dirty="0" err="1">
                <a:solidFill>
                  <a:schemeClr val="bg1"/>
                </a:solidFill>
                <a:latin typeface="FuturaDemiCTT"/>
              </a:rPr>
              <a:t>Cherniavskiy</a:t>
            </a:r>
            <a:r>
              <a:rPr lang="en-US" sz="2000" b="1" dirty="0">
                <a:solidFill>
                  <a:schemeClr val="bg1"/>
                </a:solidFill>
                <a:latin typeface="FuturaDemiCTT"/>
              </a:rPr>
              <a:t>, </a:t>
            </a:r>
            <a:endParaRPr lang="ru-UA" sz="2000" dirty="0">
              <a:solidFill>
                <a:schemeClr val="bg1"/>
              </a:solidFill>
            </a:endParaRPr>
          </a:p>
          <a:p>
            <a:r>
              <a:rPr lang="en-US" sz="2000" dirty="0">
                <a:solidFill>
                  <a:schemeClr val="bg1"/>
                </a:solidFill>
                <a:latin typeface="FuturaDemiCTT"/>
              </a:rPr>
              <a:t>CEO NG Shipping</a:t>
            </a:r>
            <a:endParaRPr lang="ru-UA" sz="2000" dirty="0">
              <a:solidFill>
                <a:schemeClr val="bg1"/>
              </a:solidFill>
            </a:endParaRPr>
          </a:p>
        </p:txBody>
      </p:sp>
      <p:sp>
        <p:nvSpPr>
          <p:cNvPr id="4" name="Прямоугольник 3">
            <a:extLst>
              <a:ext uri="{FF2B5EF4-FFF2-40B4-BE49-F238E27FC236}">
                <a16:creationId xmlns:a16="http://schemas.microsoft.com/office/drawing/2014/main" id="{DACA9DDA-C3C5-43F1-8D75-B1552B4791C3}"/>
              </a:ext>
            </a:extLst>
          </p:cNvPr>
          <p:cNvSpPr/>
          <p:nvPr/>
        </p:nvSpPr>
        <p:spPr>
          <a:xfrm>
            <a:off x="2786551" y="181216"/>
            <a:ext cx="6386024" cy="1200329"/>
          </a:xfrm>
          <a:prstGeom prst="rect">
            <a:avLst/>
          </a:prstGeom>
          <a:solidFill>
            <a:srgbClr val="F36F25">
              <a:alpha val="95000"/>
            </a:srgbClr>
          </a:solidFill>
        </p:spPr>
        <p:txBody>
          <a:bodyPr wrap="square">
            <a:spAutoFit/>
          </a:bodyPr>
          <a:lstStyle/>
          <a:p>
            <a:r>
              <a:rPr lang="en-US" sz="2400" b="1" dirty="0">
                <a:solidFill>
                  <a:schemeClr val="bg1"/>
                </a:solidFill>
                <a:latin typeface="FuturaDemiCTT"/>
              </a:rPr>
              <a:t>“OUR TEAM will provide a powerful charge of purposefulness to your business in order to achieve the set goals“</a:t>
            </a:r>
            <a:endParaRPr lang="ru-UA" sz="2400" dirty="0">
              <a:solidFill>
                <a:schemeClr val="bg1"/>
              </a:solidFill>
            </a:endParaRPr>
          </a:p>
        </p:txBody>
      </p:sp>
      <p:pic>
        <p:nvPicPr>
          <p:cNvPr id="18" name="Рисунок 17">
            <a:extLst>
              <a:ext uri="{FF2B5EF4-FFF2-40B4-BE49-F238E27FC236}">
                <a16:creationId xmlns:a16="http://schemas.microsoft.com/office/drawing/2014/main" id="{95DDD1F7-A12A-44F4-A504-B1AF1C635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291" y="-143525"/>
            <a:ext cx="3244333" cy="1196724"/>
          </a:xfrm>
          <a:prstGeom prst="rect">
            <a:avLst/>
          </a:prstGeom>
        </p:spPr>
      </p:pic>
    </p:spTree>
    <p:extLst>
      <p:ext uri="{BB962C8B-B14F-4D97-AF65-F5344CB8AC3E}">
        <p14:creationId xmlns:p14="http://schemas.microsoft.com/office/powerpoint/2010/main" val="148414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55D052F-AC09-47E8-82C1-36675E73F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7"/>
            <a:ext cx="4268064" cy="1647668"/>
          </a:xfrm>
          <a:prstGeom prst="rect">
            <a:avLst/>
          </a:prstGeom>
        </p:spPr>
      </p:pic>
      <p:pic>
        <p:nvPicPr>
          <p:cNvPr id="8" name="Рисунок 7">
            <a:extLst>
              <a:ext uri="{FF2B5EF4-FFF2-40B4-BE49-F238E27FC236}">
                <a16:creationId xmlns:a16="http://schemas.microsoft.com/office/drawing/2014/main" id="{63F4C3CA-E1DE-48DA-ACC0-16B2F25B2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192" y="0"/>
            <a:ext cx="7681808" cy="4882718"/>
          </a:xfrm>
          <a:prstGeom prst="rect">
            <a:avLst/>
          </a:prstGeom>
        </p:spPr>
      </p:pic>
      <p:sp>
        <p:nvSpPr>
          <p:cNvPr id="10" name="Прямоугольник 9">
            <a:extLst>
              <a:ext uri="{FF2B5EF4-FFF2-40B4-BE49-F238E27FC236}">
                <a16:creationId xmlns:a16="http://schemas.microsoft.com/office/drawing/2014/main" id="{CE8E370B-AF51-4C80-A360-8E17CD49471F}"/>
              </a:ext>
            </a:extLst>
          </p:cNvPr>
          <p:cNvSpPr/>
          <p:nvPr/>
        </p:nvSpPr>
        <p:spPr>
          <a:xfrm>
            <a:off x="1282361" y="3074456"/>
            <a:ext cx="3850734" cy="523220"/>
          </a:xfrm>
          <a:prstGeom prst="rect">
            <a:avLst/>
          </a:prstGeom>
        </p:spPr>
        <p:txBody>
          <a:bodyPr wrap="none">
            <a:spAutoFit/>
          </a:bodyPr>
          <a:lstStyle/>
          <a:p>
            <a:r>
              <a:rPr lang="en-US" sz="2800" dirty="0">
                <a:solidFill>
                  <a:schemeClr val="tx1">
                    <a:lumMod val="75000"/>
                    <a:lumOff val="25000"/>
                  </a:schemeClr>
                </a:solidFill>
                <a:latin typeface="FuturaDemiCTT" pitchFamily="2" charset="0"/>
                <a:hlinkClick r:id="rId4">
                  <a:extLst>
                    <a:ext uri="{A12FA001-AC4F-418D-AE19-62706E023703}">
                      <ahyp:hlinkClr xmlns:ahyp="http://schemas.microsoft.com/office/drawing/2018/hyperlinkcolor" val="tx"/>
                    </a:ext>
                  </a:extLst>
                </a:hlinkClick>
              </a:rPr>
              <a:t>container@next-gs.com</a:t>
            </a:r>
            <a:r>
              <a:rPr lang="en-US" sz="2800" dirty="0">
                <a:solidFill>
                  <a:schemeClr val="tx1">
                    <a:lumMod val="75000"/>
                    <a:lumOff val="25000"/>
                  </a:schemeClr>
                </a:solidFill>
                <a:latin typeface="FuturaDemiCTT" pitchFamily="2" charset="0"/>
              </a:rPr>
              <a:t> </a:t>
            </a:r>
            <a:endParaRPr lang="ru-RU" sz="2800" dirty="0">
              <a:solidFill>
                <a:schemeClr val="tx1">
                  <a:lumMod val="75000"/>
                  <a:lumOff val="25000"/>
                </a:schemeClr>
              </a:solidFill>
              <a:latin typeface="FuturaDemiCTT" pitchFamily="2" charset="0"/>
            </a:endParaRPr>
          </a:p>
        </p:txBody>
      </p:sp>
      <p:sp>
        <p:nvSpPr>
          <p:cNvPr id="12" name="Прямоугольник 11">
            <a:extLst>
              <a:ext uri="{FF2B5EF4-FFF2-40B4-BE49-F238E27FC236}">
                <a16:creationId xmlns:a16="http://schemas.microsoft.com/office/drawing/2014/main" id="{20A11821-7D0B-4CCD-BE43-A29A3FAA2980}"/>
              </a:ext>
            </a:extLst>
          </p:cNvPr>
          <p:cNvSpPr/>
          <p:nvPr/>
        </p:nvSpPr>
        <p:spPr>
          <a:xfrm>
            <a:off x="1282361" y="3897929"/>
            <a:ext cx="3143233" cy="523220"/>
          </a:xfrm>
          <a:prstGeom prst="rect">
            <a:avLst/>
          </a:prstGeom>
        </p:spPr>
        <p:txBody>
          <a:bodyPr wrap="none">
            <a:spAutoFit/>
          </a:bodyPr>
          <a:lstStyle/>
          <a:p>
            <a:r>
              <a:rPr lang="en-US" sz="2800" dirty="0">
                <a:solidFill>
                  <a:schemeClr val="tx1">
                    <a:lumMod val="75000"/>
                    <a:lumOff val="25000"/>
                  </a:schemeClr>
                </a:solidFill>
                <a:latin typeface="FuturaDemiCTT" pitchFamily="2" charset="0"/>
                <a:hlinkClick r:id="rId5">
                  <a:extLst>
                    <a:ext uri="{A12FA001-AC4F-418D-AE19-62706E023703}">
                      <ahyp:hlinkClr xmlns:ahyp="http://schemas.microsoft.com/office/drawing/2018/hyperlinkcolor" val="tx"/>
                    </a:ext>
                  </a:extLst>
                </a:hlinkClick>
              </a:rPr>
              <a:t>www.next-gs.com</a:t>
            </a:r>
            <a:r>
              <a:rPr lang="en-US" sz="2800" dirty="0">
                <a:solidFill>
                  <a:schemeClr val="tx1">
                    <a:lumMod val="75000"/>
                    <a:lumOff val="25000"/>
                  </a:schemeClr>
                </a:solidFill>
                <a:latin typeface="FuturaDemiCTT" pitchFamily="2" charset="0"/>
              </a:rPr>
              <a:t>  </a:t>
            </a:r>
            <a:endParaRPr lang="ru-RU" sz="2800" dirty="0">
              <a:solidFill>
                <a:schemeClr val="tx1">
                  <a:lumMod val="75000"/>
                  <a:lumOff val="25000"/>
                </a:schemeClr>
              </a:solidFill>
              <a:latin typeface="FuturaDemiCTT" pitchFamily="2" charset="0"/>
            </a:endParaRPr>
          </a:p>
        </p:txBody>
      </p:sp>
      <p:sp>
        <p:nvSpPr>
          <p:cNvPr id="11" name="Прямоугольник 10">
            <a:extLst>
              <a:ext uri="{FF2B5EF4-FFF2-40B4-BE49-F238E27FC236}">
                <a16:creationId xmlns:a16="http://schemas.microsoft.com/office/drawing/2014/main" id="{37624081-2234-4030-9973-516B6B78DEF0}"/>
              </a:ext>
            </a:extLst>
          </p:cNvPr>
          <p:cNvSpPr/>
          <p:nvPr/>
        </p:nvSpPr>
        <p:spPr>
          <a:xfrm>
            <a:off x="1126581" y="4721402"/>
            <a:ext cx="3454792" cy="523220"/>
          </a:xfrm>
          <a:prstGeom prst="rect">
            <a:avLst/>
          </a:prstGeom>
        </p:spPr>
        <p:txBody>
          <a:bodyPr wrap="none">
            <a:spAutoFit/>
          </a:bodyPr>
          <a:lstStyle/>
          <a:p>
            <a:pPr fontAlgn="ctr"/>
            <a:r>
              <a:rPr lang="fi-FI" sz="2800" dirty="0">
                <a:solidFill>
                  <a:schemeClr val="tx1">
                    <a:lumMod val="75000"/>
                    <a:lumOff val="25000"/>
                  </a:schemeClr>
                </a:solidFill>
                <a:latin typeface="FuturaDemiCTT" pitchFamily="2" charset="0"/>
              </a:rPr>
              <a:t> +380 (48) 704 42 89</a:t>
            </a:r>
            <a:endParaRPr lang="fi-FI" sz="2800" b="0" i="0" dirty="0">
              <a:solidFill>
                <a:schemeClr val="tx1">
                  <a:lumMod val="75000"/>
                  <a:lumOff val="25000"/>
                </a:schemeClr>
              </a:solidFill>
              <a:effectLst/>
              <a:latin typeface="FuturaDemiCTT" pitchFamily="2" charset="0"/>
            </a:endParaRPr>
          </a:p>
        </p:txBody>
      </p:sp>
      <p:sp>
        <p:nvSpPr>
          <p:cNvPr id="13" name="Прямоугольник 12">
            <a:extLst>
              <a:ext uri="{FF2B5EF4-FFF2-40B4-BE49-F238E27FC236}">
                <a16:creationId xmlns:a16="http://schemas.microsoft.com/office/drawing/2014/main" id="{4F392594-6E27-4F46-9E82-AFDD6917BF2D}"/>
              </a:ext>
            </a:extLst>
          </p:cNvPr>
          <p:cNvSpPr/>
          <p:nvPr/>
        </p:nvSpPr>
        <p:spPr>
          <a:xfrm>
            <a:off x="8998913" y="197198"/>
            <a:ext cx="1787669" cy="369332"/>
          </a:xfrm>
          <a:prstGeom prst="rect">
            <a:avLst/>
          </a:prstGeom>
        </p:spPr>
        <p:txBody>
          <a:bodyPr wrap="none">
            <a:spAutoFit/>
          </a:bodyPr>
          <a:lstStyle/>
          <a:p>
            <a:r>
              <a:rPr lang="fi-FI" dirty="0">
                <a:latin typeface="FuturaDemiCTT" pitchFamily="2" charset="0"/>
              </a:rPr>
              <a:t>Odes</a:t>
            </a:r>
            <a:r>
              <a:rPr lang="en-US" dirty="0">
                <a:latin typeface="FuturaDemiCTT" pitchFamily="2" charset="0"/>
              </a:rPr>
              <a:t>a</a:t>
            </a:r>
            <a:r>
              <a:rPr lang="uk-UA" dirty="0">
                <a:latin typeface="FuturaDemiCTT" pitchFamily="2" charset="0"/>
              </a:rPr>
              <a:t>, </a:t>
            </a:r>
            <a:r>
              <a:rPr lang="fi-FI" dirty="0">
                <a:latin typeface="FuturaDemiCTT" pitchFamily="2" charset="0"/>
              </a:rPr>
              <a:t>Ukraine</a:t>
            </a:r>
            <a:endParaRPr lang="ru-RU" dirty="0">
              <a:latin typeface="FuturaDemiCTT" pitchFamily="2" charset="0"/>
            </a:endParaRPr>
          </a:p>
        </p:txBody>
      </p:sp>
      <p:pic>
        <p:nvPicPr>
          <p:cNvPr id="15" name="Рисунок 14" descr="Маркер">
            <a:extLst>
              <a:ext uri="{FF2B5EF4-FFF2-40B4-BE49-F238E27FC236}">
                <a16:creationId xmlns:a16="http://schemas.microsoft.com/office/drawing/2014/main" id="{085926D9-FC83-4A62-B412-BAEFA304BE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5547" y="444605"/>
            <a:ext cx="914400" cy="914400"/>
          </a:xfrm>
          <a:prstGeom prst="rect">
            <a:avLst/>
          </a:prstGeom>
        </p:spPr>
      </p:pic>
      <p:pic>
        <p:nvPicPr>
          <p:cNvPr id="17" name="Рисунок 16" descr="Курсор">
            <a:extLst>
              <a:ext uri="{FF2B5EF4-FFF2-40B4-BE49-F238E27FC236}">
                <a16:creationId xmlns:a16="http://schemas.microsoft.com/office/drawing/2014/main" id="{F22B5836-B8F5-4656-AB2A-28761CEB01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629" y="3864096"/>
            <a:ext cx="523460" cy="523460"/>
          </a:xfrm>
          <a:prstGeom prst="rect">
            <a:avLst/>
          </a:prstGeom>
        </p:spPr>
      </p:pic>
      <p:pic>
        <p:nvPicPr>
          <p:cNvPr id="19" name="Рисунок 18" descr="Электронная почта">
            <a:extLst>
              <a:ext uri="{FF2B5EF4-FFF2-40B4-BE49-F238E27FC236}">
                <a16:creationId xmlns:a16="http://schemas.microsoft.com/office/drawing/2014/main" id="{C072B792-9036-4AE7-885B-A264BDFB1C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629" y="3084769"/>
            <a:ext cx="523460" cy="523460"/>
          </a:xfrm>
          <a:prstGeom prst="rect">
            <a:avLst/>
          </a:prstGeom>
        </p:spPr>
      </p:pic>
      <p:pic>
        <p:nvPicPr>
          <p:cNvPr id="21" name="Рисунок 20" descr="Телефонная трубка">
            <a:extLst>
              <a:ext uri="{FF2B5EF4-FFF2-40B4-BE49-F238E27FC236}">
                <a16:creationId xmlns:a16="http://schemas.microsoft.com/office/drawing/2014/main" id="{4D68AB23-F0AF-4EB1-B643-59C576097D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4570" y="4643423"/>
            <a:ext cx="466519" cy="466519"/>
          </a:xfrm>
          <a:prstGeom prst="rect">
            <a:avLst/>
          </a:prstGeom>
        </p:spPr>
      </p:pic>
      <p:sp>
        <p:nvSpPr>
          <p:cNvPr id="23" name="TextBox 22">
            <a:extLst>
              <a:ext uri="{FF2B5EF4-FFF2-40B4-BE49-F238E27FC236}">
                <a16:creationId xmlns:a16="http://schemas.microsoft.com/office/drawing/2014/main" id="{6EFBA8C5-B6D1-4E79-AC76-44C393B8FC30}"/>
              </a:ext>
            </a:extLst>
          </p:cNvPr>
          <p:cNvSpPr txBox="1"/>
          <p:nvPr/>
        </p:nvSpPr>
        <p:spPr>
          <a:xfrm>
            <a:off x="537629" y="1535573"/>
            <a:ext cx="3567105" cy="1261884"/>
          </a:xfrm>
          <a:prstGeom prst="rect">
            <a:avLst/>
          </a:prstGeom>
          <a:noFill/>
        </p:spPr>
        <p:txBody>
          <a:bodyPr wrap="square" rtlCol="0">
            <a:spAutoFit/>
          </a:bodyPr>
          <a:lstStyle/>
          <a:p>
            <a:r>
              <a:rPr lang="en-US" sz="2800" b="1" dirty="0">
                <a:latin typeface="FuturaDemiCTT"/>
              </a:rPr>
              <a:t>YOUR PARTNER </a:t>
            </a:r>
          </a:p>
          <a:p>
            <a:r>
              <a:rPr lang="en-US" sz="2400" b="1" dirty="0">
                <a:solidFill>
                  <a:srgbClr val="F36F25"/>
                </a:solidFill>
                <a:latin typeface="FuturaDemiCTT"/>
              </a:rPr>
              <a:t>FOR ENTERING </a:t>
            </a:r>
          </a:p>
          <a:p>
            <a:r>
              <a:rPr lang="en-US" sz="2400" b="1" dirty="0">
                <a:solidFill>
                  <a:srgbClr val="F36F25"/>
                </a:solidFill>
                <a:latin typeface="FuturaDemiCTT"/>
              </a:rPr>
              <a:t>FOREIGN MARKETS</a:t>
            </a:r>
            <a:endParaRPr lang="ru-UA" sz="2400" b="1" dirty="0">
              <a:solidFill>
                <a:srgbClr val="F36F25"/>
              </a:solidFill>
            </a:endParaRPr>
          </a:p>
        </p:txBody>
      </p:sp>
      <p:pic>
        <p:nvPicPr>
          <p:cNvPr id="1026" name="Picture 2">
            <a:extLst>
              <a:ext uri="{FF2B5EF4-FFF2-40B4-BE49-F238E27FC236}">
                <a16:creationId xmlns:a16="http://schemas.microsoft.com/office/drawing/2014/main" id="{06BDB3BA-CCDB-4F0D-9EE7-470F063C3DD7}"/>
              </a:ext>
            </a:extLst>
          </p:cNvPr>
          <p:cNvPicPr>
            <a:picLocks noChangeAspect="1" noChangeArrowheads="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645" y="3722448"/>
            <a:ext cx="1635453" cy="1635453"/>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2577AB3D-A916-46C2-B6DF-A5D6150C667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25" y="5524500"/>
            <a:ext cx="12420600" cy="1333500"/>
          </a:xfrm>
          <a:prstGeom prst="rect">
            <a:avLst/>
          </a:prstGeom>
        </p:spPr>
      </p:pic>
    </p:spTree>
    <p:extLst>
      <p:ext uri="{BB962C8B-B14F-4D97-AF65-F5344CB8AC3E}">
        <p14:creationId xmlns:p14="http://schemas.microsoft.com/office/powerpoint/2010/main" val="30739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4BEBE2-2900-4243-BFCC-F6B98BF0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0" y="1540786"/>
            <a:ext cx="12307690" cy="2342432"/>
          </a:xfrm>
          <a:prstGeom prst="rect">
            <a:avLst/>
          </a:prstGeom>
        </p:spPr>
      </p:pic>
      <p:sp>
        <p:nvSpPr>
          <p:cNvPr id="5" name="Text Placeholder 1">
            <a:extLst>
              <a:ext uri="{FF2B5EF4-FFF2-40B4-BE49-F238E27FC236}">
                <a16:creationId xmlns:a16="http://schemas.microsoft.com/office/drawing/2014/main" id="{616FF542-0354-4B4C-9DAE-7B8E2EC62562}"/>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FuturaDemiCTT"/>
              </a:rPr>
              <a:t>About us</a:t>
            </a:r>
            <a:endParaRPr lang="ru-UA" sz="4400" dirty="0"/>
          </a:p>
        </p:txBody>
      </p:sp>
      <p:sp>
        <p:nvSpPr>
          <p:cNvPr id="7" name="Прямоугольник 6">
            <a:extLst>
              <a:ext uri="{FF2B5EF4-FFF2-40B4-BE49-F238E27FC236}">
                <a16:creationId xmlns:a16="http://schemas.microsoft.com/office/drawing/2014/main" id="{F5F243B4-00AD-42DD-8196-61C8EDF004A8}"/>
              </a:ext>
            </a:extLst>
          </p:cNvPr>
          <p:cNvSpPr/>
          <p:nvPr/>
        </p:nvSpPr>
        <p:spPr>
          <a:xfrm>
            <a:off x="779561" y="1927172"/>
            <a:ext cx="6515761" cy="1569660"/>
          </a:xfrm>
          <a:prstGeom prst="rect">
            <a:avLst/>
          </a:prstGeom>
        </p:spPr>
        <p:txBody>
          <a:bodyPr wrap="square">
            <a:spAutoFit/>
          </a:bodyPr>
          <a:lstStyle/>
          <a:p>
            <a:r>
              <a:rPr lang="en-US" sz="2400" b="1" dirty="0">
                <a:solidFill>
                  <a:srgbClr val="F36F25"/>
                </a:solidFill>
                <a:latin typeface="FuturaDemiCTT" pitchFamily="2" charset="0"/>
                <a:ea typeface="Calibri" panose="020F0502020204030204" pitchFamily="34" charset="0"/>
                <a:cs typeface="Calibri Light" panose="020F0302020204030204" pitchFamily="34" charset="0"/>
              </a:rPr>
              <a:t>NG Shipping</a:t>
            </a:r>
            <a:r>
              <a:rPr lang="en-US" sz="2400" dirty="0">
                <a:solidFill>
                  <a:srgbClr val="F36F25"/>
                </a:solidFill>
                <a:latin typeface="FuturaDemiCTT" pitchFamily="2" charset="0"/>
                <a:ea typeface="Calibri" panose="020F0502020204030204" pitchFamily="34" charset="0"/>
                <a:cs typeface="Calibri Light" panose="020F0302020204030204" pitchFamily="34" charset="0"/>
              </a:rPr>
              <a:t> </a:t>
            </a:r>
            <a:r>
              <a:rPr lang="ru-RU" sz="2000" dirty="0">
                <a:solidFill>
                  <a:schemeClr val="tx1">
                    <a:lumMod val="75000"/>
                    <a:lumOff val="25000"/>
                  </a:schemeClr>
                </a:solidFill>
                <a:latin typeface="FuturaDemiCTT" pitchFamily="2" charset="0"/>
                <a:ea typeface="Calibri" panose="020F0502020204030204" pitchFamily="34" charset="0"/>
                <a:cs typeface="Calibri Light" panose="020F0302020204030204" pitchFamily="34" charset="0"/>
              </a:rPr>
              <a:t>– </a:t>
            </a:r>
            <a:r>
              <a:rPr lang="en-US" sz="2400" dirty="0">
                <a:latin typeface="FuturaDemiCTT"/>
              </a:rPr>
              <a:t>is a logistics company that unites specialists with </a:t>
            </a:r>
            <a:r>
              <a:rPr lang="en-US" sz="2400" b="1" dirty="0">
                <a:solidFill>
                  <a:srgbClr val="F36F25"/>
                </a:solidFill>
                <a:latin typeface="FuturaDemiCTT"/>
              </a:rPr>
              <a:t>15 years of experience</a:t>
            </a:r>
            <a:r>
              <a:rPr lang="en-US" sz="2400" dirty="0">
                <a:latin typeface="FuturaDemiCTT"/>
              </a:rPr>
              <a:t> in international trading and international container transportation.</a:t>
            </a:r>
            <a:endParaRPr lang="ru-UA" sz="2400" dirty="0"/>
          </a:p>
        </p:txBody>
      </p:sp>
      <p:pic>
        <p:nvPicPr>
          <p:cNvPr id="9" name="Рисунок 8">
            <a:extLst>
              <a:ext uri="{FF2B5EF4-FFF2-40B4-BE49-F238E27FC236}">
                <a16:creationId xmlns:a16="http://schemas.microsoft.com/office/drawing/2014/main" id="{9A07D7D5-7104-4C6F-BBBB-EF7AF744E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620" y="-66381"/>
            <a:ext cx="3901380" cy="1439087"/>
          </a:xfrm>
          <a:prstGeom prst="rect">
            <a:avLst/>
          </a:prstGeom>
        </p:spPr>
      </p:pic>
      <p:sp>
        <p:nvSpPr>
          <p:cNvPr id="2" name="Прямоугольник 1">
            <a:extLst>
              <a:ext uri="{FF2B5EF4-FFF2-40B4-BE49-F238E27FC236}">
                <a16:creationId xmlns:a16="http://schemas.microsoft.com/office/drawing/2014/main" id="{0A50ECA7-9E6E-4D97-B8E7-2BF6B6E01331}"/>
              </a:ext>
            </a:extLst>
          </p:cNvPr>
          <p:cNvSpPr/>
          <p:nvPr/>
        </p:nvSpPr>
        <p:spPr>
          <a:xfrm>
            <a:off x="779561" y="4001800"/>
            <a:ext cx="10958552" cy="1200329"/>
          </a:xfrm>
          <a:prstGeom prst="rect">
            <a:avLst/>
          </a:prstGeom>
        </p:spPr>
        <p:txBody>
          <a:bodyPr wrap="square">
            <a:spAutoFit/>
          </a:bodyPr>
          <a:lstStyle/>
          <a:p>
            <a:r>
              <a:rPr lang="en-US" sz="2400" dirty="0">
                <a:latin typeface="FuturaDemiCTT"/>
              </a:rPr>
              <a:t>By </a:t>
            </a:r>
            <a:r>
              <a:rPr lang="en-US" sz="2400" dirty="0">
                <a:solidFill>
                  <a:srgbClr val="F36F25"/>
                </a:solidFill>
                <a:latin typeface="FuturaDemiCTT"/>
              </a:rPr>
              <a:t>building reliable supply chains</a:t>
            </a:r>
            <a:r>
              <a:rPr lang="en-US" sz="2400" dirty="0">
                <a:latin typeface="FuturaDemiCTT"/>
              </a:rPr>
              <a:t>, we help Ukrainian manufacturers supply high-quality Ukrainian products to international markets: from shipping samples to transporting hundreds of containers.</a:t>
            </a:r>
            <a:endParaRPr lang="ru-UA" sz="2400" dirty="0"/>
          </a:p>
        </p:txBody>
      </p:sp>
      <p:pic>
        <p:nvPicPr>
          <p:cNvPr id="10" name="Рисунок 9">
            <a:extLst>
              <a:ext uri="{FF2B5EF4-FFF2-40B4-BE49-F238E27FC236}">
                <a16:creationId xmlns:a16="http://schemas.microsoft.com/office/drawing/2014/main" id="{6BFDD049-862C-41C1-B0CA-5103B1D62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 y="5524500"/>
            <a:ext cx="12420600" cy="1333500"/>
          </a:xfrm>
          <a:prstGeom prst="rect">
            <a:avLst/>
          </a:prstGeom>
        </p:spPr>
      </p:pic>
    </p:spTree>
    <p:extLst>
      <p:ext uri="{BB962C8B-B14F-4D97-AF65-F5344CB8AC3E}">
        <p14:creationId xmlns:p14="http://schemas.microsoft.com/office/powerpoint/2010/main" val="370748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4BEBE2-2900-4243-BFCC-F6B98BF0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12" y="1810851"/>
            <a:ext cx="13429803" cy="2555995"/>
          </a:xfrm>
          <a:prstGeom prst="rect">
            <a:avLst/>
          </a:prstGeom>
        </p:spPr>
      </p:pic>
      <p:pic>
        <p:nvPicPr>
          <p:cNvPr id="6" name="Рисунок 5">
            <a:extLst>
              <a:ext uri="{FF2B5EF4-FFF2-40B4-BE49-F238E27FC236}">
                <a16:creationId xmlns:a16="http://schemas.microsoft.com/office/drawing/2014/main" id="{C22DA556-F9E5-4021-8CE5-18B2461D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620" y="-66381"/>
            <a:ext cx="3901380" cy="1439087"/>
          </a:xfrm>
          <a:prstGeom prst="rect">
            <a:avLst/>
          </a:prstGeom>
        </p:spPr>
      </p:pic>
      <p:sp>
        <p:nvSpPr>
          <p:cNvPr id="7" name="Прямоугольник 6">
            <a:extLst>
              <a:ext uri="{FF2B5EF4-FFF2-40B4-BE49-F238E27FC236}">
                <a16:creationId xmlns:a16="http://schemas.microsoft.com/office/drawing/2014/main" id="{F5F243B4-00AD-42DD-8196-61C8EDF004A8}"/>
              </a:ext>
            </a:extLst>
          </p:cNvPr>
          <p:cNvSpPr/>
          <p:nvPr/>
        </p:nvSpPr>
        <p:spPr>
          <a:xfrm>
            <a:off x="779561" y="1754802"/>
            <a:ext cx="6449914" cy="2677656"/>
          </a:xfrm>
          <a:prstGeom prst="rect">
            <a:avLst/>
          </a:prstGeom>
        </p:spPr>
        <p:txBody>
          <a:bodyPr wrap="square">
            <a:spAutoFit/>
          </a:bodyPr>
          <a:lstStyle/>
          <a:p>
            <a:r>
              <a:rPr lang="en-US" sz="2400" b="1" dirty="0">
                <a:solidFill>
                  <a:srgbClr val="F36F25"/>
                </a:solidFill>
                <a:latin typeface="FuturaDemiCTT"/>
              </a:rPr>
              <a:t>We specialize</a:t>
            </a:r>
            <a:r>
              <a:rPr lang="en-US" sz="2400" b="1" dirty="0">
                <a:latin typeface="FuturaDemiCTT"/>
              </a:rPr>
              <a:t> </a:t>
            </a:r>
            <a:r>
              <a:rPr lang="en-US" sz="2400" b="1" dirty="0">
                <a:solidFill>
                  <a:srgbClr val="F36F25"/>
                </a:solidFill>
                <a:latin typeface="FuturaDemiCTT"/>
              </a:rPr>
              <a:t>in the export </a:t>
            </a:r>
            <a:r>
              <a:rPr lang="en-US" sz="2400" dirty="0">
                <a:latin typeface="FuturaDemiCTT"/>
              </a:rPr>
              <a:t>of food, semiprepared products, alcoholic and non-alcoholic beverages, and organic products. </a:t>
            </a:r>
          </a:p>
          <a:p>
            <a:endParaRPr lang="ru-UA" sz="2400" dirty="0"/>
          </a:p>
          <a:p>
            <a:r>
              <a:rPr lang="en-US" sz="2400" dirty="0">
                <a:solidFill>
                  <a:srgbClr val="F36F25"/>
                </a:solidFill>
                <a:latin typeface="FuturaDemiCTT"/>
              </a:rPr>
              <a:t>We </a:t>
            </a:r>
            <a:r>
              <a:rPr lang="en-US" sz="2400" b="1" dirty="0">
                <a:solidFill>
                  <a:srgbClr val="F36F25"/>
                </a:solidFill>
                <a:latin typeface="FuturaDemiCTT"/>
              </a:rPr>
              <a:t>have got extensive experience </a:t>
            </a:r>
            <a:r>
              <a:rPr lang="en-US" sz="2400" dirty="0">
                <a:latin typeface="FuturaDemiCTT"/>
              </a:rPr>
              <a:t>in organizing deliveries to the countries of North and South America, the Middle East and Asia.</a:t>
            </a:r>
            <a:endParaRPr lang="ru-UA" sz="2400" dirty="0"/>
          </a:p>
        </p:txBody>
      </p:sp>
      <p:sp>
        <p:nvSpPr>
          <p:cNvPr id="10" name="Text Placeholder 1">
            <a:extLst>
              <a:ext uri="{FF2B5EF4-FFF2-40B4-BE49-F238E27FC236}">
                <a16:creationId xmlns:a16="http://schemas.microsoft.com/office/drawing/2014/main" id="{681E0E2D-A569-4CE7-8A0B-774E264A1233}"/>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FuturaDemiCTT"/>
              </a:rPr>
              <a:t>About us</a:t>
            </a:r>
            <a:endParaRPr lang="ru-UA" sz="4400" dirty="0"/>
          </a:p>
        </p:txBody>
      </p:sp>
      <p:pic>
        <p:nvPicPr>
          <p:cNvPr id="9" name="Рисунок 8">
            <a:extLst>
              <a:ext uri="{FF2B5EF4-FFF2-40B4-BE49-F238E27FC236}">
                <a16:creationId xmlns:a16="http://schemas.microsoft.com/office/drawing/2014/main" id="{DC2BD0E7-5393-417B-9FF9-275392F4D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 y="5524500"/>
            <a:ext cx="12420600" cy="1333500"/>
          </a:xfrm>
          <a:prstGeom prst="rect">
            <a:avLst/>
          </a:prstGeom>
        </p:spPr>
      </p:pic>
    </p:spTree>
    <p:extLst>
      <p:ext uri="{BB962C8B-B14F-4D97-AF65-F5344CB8AC3E}">
        <p14:creationId xmlns:p14="http://schemas.microsoft.com/office/powerpoint/2010/main" val="358611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A476330-6998-4787-AC3F-BD750C5FB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92" y="19840"/>
            <a:ext cx="7681808" cy="4882718"/>
          </a:xfrm>
          <a:prstGeom prst="rect">
            <a:avLst/>
          </a:prstGeom>
        </p:spPr>
      </p:pic>
      <p:sp>
        <p:nvSpPr>
          <p:cNvPr id="5" name="TextBox 4">
            <a:extLst>
              <a:ext uri="{FF2B5EF4-FFF2-40B4-BE49-F238E27FC236}">
                <a16:creationId xmlns:a16="http://schemas.microsoft.com/office/drawing/2014/main" id="{0C61C88A-1C30-45C5-A7A0-EA87AFA09AA2}"/>
              </a:ext>
            </a:extLst>
          </p:cNvPr>
          <p:cNvSpPr txBox="1"/>
          <p:nvPr/>
        </p:nvSpPr>
        <p:spPr>
          <a:xfrm>
            <a:off x="0" y="2845589"/>
            <a:ext cx="12192000" cy="1569660"/>
          </a:xfrm>
          <a:prstGeom prst="rect">
            <a:avLst/>
          </a:prstGeom>
          <a:solidFill>
            <a:srgbClr val="F36F25">
              <a:alpha val="5000"/>
            </a:srgbClr>
          </a:solidFill>
        </p:spPr>
        <p:txBody>
          <a:bodyPr wrap="square" rtlCol="0" anchor="ctr">
            <a:spAutoFit/>
          </a:bodyPr>
          <a:lstStyle/>
          <a:p>
            <a:pPr algn="ctr"/>
            <a:r>
              <a:rPr lang="en-US" sz="4800" b="1" dirty="0"/>
              <a:t>Increasing the export potential </a:t>
            </a:r>
          </a:p>
          <a:p>
            <a:pPr algn="ctr"/>
            <a:r>
              <a:rPr lang="en-US" sz="4800" b="1" dirty="0"/>
              <a:t>of Ukraine</a:t>
            </a:r>
            <a:endParaRPr lang="ru-UA" sz="4800" dirty="0"/>
          </a:p>
        </p:txBody>
      </p:sp>
      <p:pic>
        <p:nvPicPr>
          <p:cNvPr id="6" name="Рисунок 5">
            <a:extLst>
              <a:ext uri="{FF2B5EF4-FFF2-40B4-BE49-F238E27FC236}">
                <a16:creationId xmlns:a16="http://schemas.microsoft.com/office/drawing/2014/main" id="{C22DA556-F9E5-4021-8CE5-18B2461D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26" y="660513"/>
            <a:ext cx="4405921" cy="1625195"/>
          </a:xfrm>
          <a:prstGeom prst="rect">
            <a:avLst/>
          </a:prstGeom>
        </p:spPr>
      </p:pic>
      <p:pic>
        <p:nvPicPr>
          <p:cNvPr id="9" name="Рисунок 8">
            <a:extLst>
              <a:ext uri="{FF2B5EF4-FFF2-40B4-BE49-F238E27FC236}">
                <a16:creationId xmlns:a16="http://schemas.microsoft.com/office/drawing/2014/main" id="{516E979E-EB3C-4A77-8253-8954E0E46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 y="5524500"/>
            <a:ext cx="12420600" cy="1333500"/>
          </a:xfrm>
          <a:prstGeom prst="rect">
            <a:avLst/>
          </a:prstGeom>
        </p:spPr>
      </p:pic>
    </p:spTree>
    <p:extLst>
      <p:ext uri="{BB962C8B-B14F-4D97-AF65-F5344CB8AC3E}">
        <p14:creationId xmlns:p14="http://schemas.microsoft.com/office/powerpoint/2010/main" val="314606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4BEBE2-2900-4243-BFCC-F6B98BF0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6" name="Рисунок 5">
            <a:extLst>
              <a:ext uri="{FF2B5EF4-FFF2-40B4-BE49-F238E27FC236}">
                <a16:creationId xmlns:a16="http://schemas.microsoft.com/office/drawing/2014/main" id="{C22DA556-F9E5-4021-8CE5-18B2461D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329126" cy="1228002"/>
          </a:xfrm>
          <a:prstGeom prst="rect">
            <a:avLst/>
          </a:prstGeom>
        </p:spPr>
      </p:pic>
      <p:grpSp>
        <p:nvGrpSpPr>
          <p:cNvPr id="9" name="Group 10">
            <a:extLst>
              <a:ext uri="{FF2B5EF4-FFF2-40B4-BE49-F238E27FC236}">
                <a16:creationId xmlns:a16="http://schemas.microsoft.com/office/drawing/2014/main" id="{9477A11D-2F0B-48A9-BB89-C1BC0B380288}"/>
              </a:ext>
            </a:extLst>
          </p:cNvPr>
          <p:cNvGrpSpPr/>
          <p:nvPr/>
        </p:nvGrpSpPr>
        <p:grpSpPr>
          <a:xfrm>
            <a:off x="3485760" y="1518611"/>
            <a:ext cx="7593415" cy="1292570"/>
            <a:chOff x="1353016" y="1766708"/>
            <a:chExt cx="4320480" cy="910078"/>
          </a:xfrm>
        </p:grpSpPr>
        <p:sp>
          <p:nvSpPr>
            <p:cNvPr id="10" name="TextBox 9">
              <a:extLst>
                <a:ext uri="{FF2B5EF4-FFF2-40B4-BE49-F238E27FC236}">
                  <a16:creationId xmlns:a16="http://schemas.microsoft.com/office/drawing/2014/main" id="{32C574ED-F479-47D6-9839-2D8A04385D15}"/>
                </a:ext>
              </a:extLst>
            </p:cNvPr>
            <p:cNvSpPr txBox="1"/>
            <p:nvPr/>
          </p:nvSpPr>
          <p:spPr>
            <a:xfrm>
              <a:off x="1360965" y="2178375"/>
              <a:ext cx="4297635" cy="498411"/>
            </a:xfrm>
            <a:prstGeom prst="rect">
              <a:avLst/>
            </a:prstGeom>
            <a:noFill/>
          </p:spPr>
          <p:txBody>
            <a:bodyPr wrap="square" rtlCol="0">
              <a:spAutoFit/>
            </a:bodyPr>
            <a:lstStyle/>
            <a:p>
              <a:r>
                <a:rPr lang="en-US" sz="2000" dirty="0">
                  <a:latin typeface="FuturaDemiCTT"/>
                </a:rPr>
                <a:t>Our Team strives to provide services at a high level through well-coordinated professional work</a:t>
              </a:r>
              <a:endParaRPr lang="ru-UA" sz="2000" dirty="0"/>
            </a:p>
          </p:txBody>
        </p:sp>
        <p:sp>
          <p:nvSpPr>
            <p:cNvPr id="11" name="TextBox 10">
              <a:extLst>
                <a:ext uri="{FF2B5EF4-FFF2-40B4-BE49-F238E27FC236}">
                  <a16:creationId xmlns:a16="http://schemas.microsoft.com/office/drawing/2014/main" id="{E850CA49-25A1-4669-97B3-FF8104FA8A79}"/>
                </a:ext>
              </a:extLst>
            </p:cNvPr>
            <p:cNvSpPr txBox="1"/>
            <p:nvPr/>
          </p:nvSpPr>
          <p:spPr>
            <a:xfrm>
              <a:off x="1353016" y="1766708"/>
              <a:ext cx="4320480" cy="368391"/>
            </a:xfrm>
            <a:prstGeom prst="rect">
              <a:avLst/>
            </a:prstGeom>
            <a:noFill/>
          </p:spPr>
          <p:txBody>
            <a:bodyPr wrap="square" lIns="108000" rIns="108000" rtlCol="0">
              <a:spAutoFit/>
            </a:bodyPr>
            <a:lstStyle/>
            <a:p>
              <a:r>
                <a:rPr lang="en-US" sz="2800" b="1" dirty="0">
                  <a:solidFill>
                    <a:srgbClr val="F36F25"/>
                  </a:solidFill>
                  <a:latin typeface="FuturaDemiCTT"/>
                </a:rPr>
                <a:t>Reliability</a:t>
              </a:r>
              <a:endParaRPr lang="ru-UA" sz="2800" dirty="0">
                <a:solidFill>
                  <a:srgbClr val="F36F25"/>
                </a:solidFill>
              </a:endParaRPr>
            </a:p>
          </p:txBody>
        </p:sp>
      </p:grpSp>
      <p:grpSp>
        <p:nvGrpSpPr>
          <p:cNvPr id="12" name="Group 10">
            <a:extLst>
              <a:ext uri="{FF2B5EF4-FFF2-40B4-BE49-F238E27FC236}">
                <a16:creationId xmlns:a16="http://schemas.microsoft.com/office/drawing/2014/main" id="{85EA8DED-DB83-4C28-B3EB-D60775E410C0}"/>
              </a:ext>
            </a:extLst>
          </p:cNvPr>
          <p:cNvGrpSpPr/>
          <p:nvPr/>
        </p:nvGrpSpPr>
        <p:grpSpPr>
          <a:xfrm>
            <a:off x="3471439" y="3064981"/>
            <a:ext cx="7560015" cy="1298627"/>
            <a:chOff x="1353016" y="1766706"/>
            <a:chExt cx="4320480" cy="914341"/>
          </a:xfrm>
        </p:grpSpPr>
        <p:sp>
          <p:nvSpPr>
            <p:cNvPr id="13" name="TextBox 12">
              <a:extLst>
                <a:ext uri="{FF2B5EF4-FFF2-40B4-BE49-F238E27FC236}">
                  <a16:creationId xmlns:a16="http://schemas.microsoft.com/office/drawing/2014/main" id="{22EEE14E-1F70-4AA2-B53C-B7F1F0B8A61D}"/>
                </a:ext>
              </a:extLst>
            </p:cNvPr>
            <p:cNvSpPr txBox="1"/>
            <p:nvPr/>
          </p:nvSpPr>
          <p:spPr>
            <a:xfrm>
              <a:off x="1364438" y="2182637"/>
              <a:ext cx="4297635" cy="498410"/>
            </a:xfrm>
            <a:prstGeom prst="rect">
              <a:avLst/>
            </a:prstGeom>
            <a:noFill/>
          </p:spPr>
          <p:txBody>
            <a:bodyPr wrap="square" rtlCol="0">
              <a:spAutoFit/>
            </a:bodyPr>
            <a:lstStyle/>
            <a:p>
              <a:r>
                <a:rPr lang="en-US" sz="2000" dirty="0">
                  <a:latin typeface="FuturaDemiCTT"/>
                </a:rPr>
                <a:t>We provide and ensure maximum convenience and ease of interaction at every stage of our work</a:t>
              </a:r>
              <a:endParaRPr lang="ru-UA" sz="2000" dirty="0"/>
            </a:p>
          </p:txBody>
        </p:sp>
        <p:sp>
          <p:nvSpPr>
            <p:cNvPr id="14" name="TextBox 13">
              <a:extLst>
                <a:ext uri="{FF2B5EF4-FFF2-40B4-BE49-F238E27FC236}">
                  <a16:creationId xmlns:a16="http://schemas.microsoft.com/office/drawing/2014/main" id="{C103FF2F-90F1-4A4A-92FB-DCBB089B40BC}"/>
                </a:ext>
              </a:extLst>
            </p:cNvPr>
            <p:cNvSpPr txBox="1"/>
            <p:nvPr/>
          </p:nvSpPr>
          <p:spPr>
            <a:xfrm>
              <a:off x="1353016" y="1766706"/>
              <a:ext cx="4320480" cy="368390"/>
            </a:xfrm>
            <a:prstGeom prst="rect">
              <a:avLst/>
            </a:prstGeom>
            <a:noFill/>
          </p:spPr>
          <p:txBody>
            <a:bodyPr wrap="square" lIns="108000" rIns="108000" rtlCol="0">
              <a:spAutoFit/>
            </a:bodyPr>
            <a:lstStyle/>
            <a:p>
              <a:r>
                <a:rPr lang="en-US" sz="2800" b="1" dirty="0">
                  <a:solidFill>
                    <a:srgbClr val="F36F25"/>
                  </a:solidFill>
                  <a:latin typeface="FuturaDemiCTT"/>
                </a:rPr>
                <a:t>Service</a:t>
              </a:r>
              <a:endParaRPr lang="ru-UA" sz="2800" dirty="0">
                <a:solidFill>
                  <a:srgbClr val="F36F25"/>
                </a:solidFill>
              </a:endParaRPr>
            </a:p>
          </p:txBody>
        </p:sp>
      </p:grpSp>
      <p:grpSp>
        <p:nvGrpSpPr>
          <p:cNvPr id="15" name="Group 10">
            <a:extLst>
              <a:ext uri="{FF2B5EF4-FFF2-40B4-BE49-F238E27FC236}">
                <a16:creationId xmlns:a16="http://schemas.microsoft.com/office/drawing/2014/main" id="{A4AA3F31-9779-41C1-9877-4CD2B32B0764}"/>
              </a:ext>
            </a:extLst>
          </p:cNvPr>
          <p:cNvGrpSpPr/>
          <p:nvPr/>
        </p:nvGrpSpPr>
        <p:grpSpPr>
          <a:xfrm>
            <a:off x="3519160" y="4672773"/>
            <a:ext cx="7560015" cy="1263270"/>
            <a:chOff x="1364438" y="1729177"/>
            <a:chExt cx="4320480" cy="889448"/>
          </a:xfrm>
        </p:grpSpPr>
        <p:sp>
          <p:nvSpPr>
            <p:cNvPr id="16" name="TextBox 15">
              <a:extLst>
                <a:ext uri="{FF2B5EF4-FFF2-40B4-BE49-F238E27FC236}">
                  <a16:creationId xmlns:a16="http://schemas.microsoft.com/office/drawing/2014/main" id="{1C2104DE-B92C-43C0-92C1-827456C61718}"/>
                </a:ext>
              </a:extLst>
            </p:cNvPr>
            <p:cNvSpPr txBox="1"/>
            <p:nvPr/>
          </p:nvSpPr>
          <p:spPr>
            <a:xfrm>
              <a:off x="1364438" y="2120214"/>
              <a:ext cx="4297635" cy="498411"/>
            </a:xfrm>
            <a:prstGeom prst="rect">
              <a:avLst/>
            </a:prstGeom>
            <a:noFill/>
          </p:spPr>
          <p:txBody>
            <a:bodyPr wrap="square" rtlCol="0">
              <a:spAutoFit/>
            </a:bodyPr>
            <a:lstStyle/>
            <a:p>
              <a:r>
                <a:rPr lang="en-US" sz="2000" dirty="0">
                  <a:latin typeface="FuturaDemiCTT"/>
                </a:rPr>
                <a:t>We constantly follow the trends of technologies and innovations, constantly introducing them into our business processes</a:t>
              </a:r>
              <a:endParaRPr lang="ru-UA" sz="2000" dirty="0"/>
            </a:p>
          </p:txBody>
        </p:sp>
        <p:sp>
          <p:nvSpPr>
            <p:cNvPr id="17" name="TextBox 16">
              <a:extLst>
                <a:ext uri="{FF2B5EF4-FFF2-40B4-BE49-F238E27FC236}">
                  <a16:creationId xmlns:a16="http://schemas.microsoft.com/office/drawing/2014/main" id="{0FECAB2F-D6A8-4187-A743-9CF6C0772C94}"/>
                </a:ext>
              </a:extLst>
            </p:cNvPr>
            <p:cNvSpPr txBox="1"/>
            <p:nvPr/>
          </p:nvSpPr>
          <p:spPr>
            <a:xfrm>
              <a:off x="1364438" y="1729177"/>
              <a:ext cx="4320480" cy="368390"/>
            </a:xfrm>
            <a:prstGeom prst="rect">
              <a:avLst/>
            </a:prstGeom>
            <a:noFill/>
          </p:spPr>
          <p:txBody>
            <a:bodyPr wrap="square" lIns="108000" rIns="108000" rtlCol="0">
              <a:spAutoFit/>
            </a:bodyPr>
            <a:lstStyle/>
            <a:p>
              <a:r>
                <a:rPr lang="en-US" sz="2800" b="1" dirty="0">
                  <a:solidFill>
                    <a:srgbClr val="F36F25"/>
                  </a:solidFill>
                  <a:latin typeface="FuturaDemiCTT"/>
                </a:rPr>
                <a:t>Technologies &amp; Innovations</a:t>
              </a:r>
              <a:endParaRPr lang="ru-UA" sz="2800" dirty="0">
                <a:solidFill>
                  <a:srgbClr val="F36F25"/>
                </a:solidFill>
              </a:endParaRPr>
            </a:p>
          </p:txBody>
        </p:sp>
      </p:grpSp>
      <p:pic>
        <p:nvPicPr>
          <p:cNvPr id="20" name="Рисунок 19" descr="Секундомер">
            <a:extLst>
              <a:ext uri="{FF2B5EF4-FFF2-40B4-BE49-F238E27FC236}">
                <a16:creationId xmlns:a16="http://schemas.microsoft.com/office/drawing/2014/main" id="{A1A6D3A0-A9AE-4A1E-8C03-65C79742BF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5132" y="1669948"/>
            <a:ext cx="914400" cy="914400"/>
          </a:xfrm>
          <a:prstGeom prst="rect">
            <a:avLst/>
          </a:prstGeom>
        </p:spPr>
      </p:pic>
      <p:pic>
        <p:nvPicPr>
          <p:cNvPr id="22" name="Рисунок 21" descr="Знак одобрения">
            <a:extLst>
              <a:ext uri="{FF2B5EF4-FFF2-40B4-BE49-F238E27FC236}">
                <a16:creationId xmlns:a16="http://schemas.microsoft.com/office/drawing/2014/main" id="{0346CD59-D02C-4F28-ABD2-4115A155BB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99861" y="3131001"/>
            <a:ext cx="914400" cy="914400"/>
          </a:xfrm>
          <a:prstGeom prst="rect">
            <a:avLst/>
          </a:prstGeom>
        </p:spPr>
      </p:pic>
      <p:pic>
        <p:nvPicPr>
          <p:cNvPr id="24" name="Рисунок 23" descr="Вилка">
            <a:extLst>
              <a:ext uri="{FF2B5EF4-FFF2-40B4-BE49-F238E27FC236}">
                <a16:creationId xmlns:a16="http://schemas.microsoft.com/office/drawing/2014/main" id="{E0FA335C-CCC0-451E-B16A-B15762E338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0104" y="4804814"/>
            <a:ext cx="914400" cy="914400"/>
          </a:xfrm>
          <a:prstGeom prst="rect">
            <a:avLst/>
          </a:prstGeom>
        </p:spPr>
      </p:pic>
      <p:sp>
        <p:nvSpPr>
          <p:cNvPr id="25" name="Text Placeholder 1">
            <a:extLst>
              <a:ext uri="{FF2B5EF4-FFF2-40B4-BE49-F238E27FC236}">
                <a16:creationId xmlns:a16="http://schemas.microsoft.com/office/drawing/2014/main" id="{34AE0B8C-6800-4F1C-8BBF-78863165D106}"/>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FuturaDemiCTT"/>
              </a:rPr>
              <a:t>Our values</a:t>
            </a:r>
            <a:endParaRPr lang="ru-UA" sz="4400" dirty="0"/>
          </a:p>
        </p:txBody>
      </p:sp>
      <p:sp>
        <p:nvSpPr>
          <p:cNvPr id="26" name="Овал 25">
            <a:extLst>
              <a:ext uri="{FF2B5EF4-FFF2-40B4-BE49-F238E27FC236}">
                <a16:creationId xmlns:a16="http://schemas.microsoft.com/office/drawing/2014/main" id="{EC1E40BA-18C7-4981-BE2C-DA3B557EC7AE}"/>
              </a:ext>
            </a:extLst>
          </p:cNvPr>
          <p:cNvSpPr/>
          <p:nvPr/>
        </p:nvSpPr>
        <p:spPr>
          <a:xfrm>
            <a:off x="2110406" y="1662385"/>
            <a:ext cx="1003853" cy="100385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C5360337-9DAF-4A0B-B193-9782B23F7F09}"/>
              </a:ext>
            </a:extLst>
          </p:cNvPr>
          <p:cNvSpPr/>
          <p:nvPr/>
        </p:nvSpPr>
        <p:spPr>
          <a:xfrm>
            <a:off x="2110408" y="3133274"/>
            <a:ext cx="1003853" cy="100385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816FB866-BC47-4A63-BEDE-52A5FDC9E746}"/>
              </a:ext>
            </a:extLst>
          </p:cNvPr>
          <p:cNvSpPr/>
          <p:nvPr/>
        </p:nvSpPr>
        <p:spPr>
          <a:xfrm>
            <a:off x="2110407" y="4705117"/>
            <a:ext cx="1003853" cy="100385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a:extLst>
              <a:ext uri="{FF2B5EF4-FFF2-40B4-BE49-F238E27FC236}">
                <a16:creationId xmlns:a16="http://schemas.microsoft.com/office/drawing/2014/main" id="{AA422B18-9FA7-434D-B129-5E40AA2B5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 y="5786913"/>
            <a:ext cx="12420600" cy="1333500"/>
          </a:xfrm>
          <a:prstGeom prst="rect">
            <a:avLst/>
          </a:prstGeom>
        </p:spPr>
      </p:pic>
    </p:spTree>
    <p:extLst>
      <p:ext uri="{BB962C8B-B14F-4D97-AF65-F5344CB8AC3E}">
        <p14:creationId xmlns:p14="http://schemas.microsoft.com/office/powerpoint/2010/main" val="415664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35E1FB0-A89F-4381-91C9-E354D1BA8223}"/>
              </a:ext>
            </a:extLst>
          </p:cNvPr>
          <p:cNvSpPr/>
          <p:nvPr/>
        </p:nvSpPr>
        <p:spPr>
          <a:xfrm>
            <a:off x="4264582" y="1653936"/>
            <a:ext cx="7178734" cy="3970318"/>
          </a:xfrm>
          <a:prstGeom prst="rect">
            <a:avLst/>
          </a:prstGeom>
        </p:spPr>
        <p:txBody>
          <a:bodyPr wrap="square">
            <a:spAutoFit/>
          </a:bodyPr>
          <a:lstStyle/>
          <a:p>
            <a:r>
              <a:rPr lang="en-US" dirty="0">
                <a:latin typeface="FuturaDemiCTT"/>
                <a:ea typeface="Calibri" panose="020F0502020204030204" pitchFamily="34" charset="0"/>
                <a:cs typeface="Calibri Light" panose="020F0302020204030204" pitchFamily="34" charset="0"/>
              </a:rPr>
              <a:t>	</a:t>
            </a:r>
            <a:r>
              <a:rPr lang="en-US" dirty="0">
                <a:latin typeface="FuturaDemiCTT"/>
              </a:rPr>
              <a:t>Our specialists with 15 years of experience will help you </a:t>
            </a:r>
            <a:r>
              <a:rPr lang="en-US" dirty="0">
                <a:solidFill>
                  <a:srgbClr val="F36F25"/>
                </a:solidFill>
                <a:latin typeface="FuturaDemiCTT"/>
              </a:rPr>
              <a:t>develop individual schemes for international container transportation</a:t>
            </a:r>
            <a:r>
              <a:rPr lang="en-US" dirty="0">
                <a:latin typeface="FuturaDemiCTT"/>
              </a:rPr>
              <a:t>, taking into account the optimal delivery time, cargo characteristics and transportation cost.</a:t>
            </a:r>
          </a:p>
          <a:p>
            <a:endParaRPr lang="ru-UA" dirty="0"/>
          </a:p>
          <a:p>
            <a:r>
              <a:rPr lang="en-US" dirty="0">
                <a:latin typeface="FuturaDemiCTT"/>
              </a:rPr>
              <a:t>	More and more </a:t>
            </a:r>
            <a:r>
              <a:rPr lang="en-US" b="1" dirty="0">
                <a:latin typeface="FuturaDemiCTT"/>
              </a:rPr>
              <a:t>Ukrainian exporters </a:t>
            </a:r>
            <a:r>
              <a:rPr lang="en-US" dirty="0">
                <a:latin typeface="FuturaDemiCTT"/>
              </a:rPr>
              <a:t>choose container transportation for several reasons:</a:t>
            </a:r>
          </a:p>
          <a:p>
            <a:endParaRPr lang="ru-UA" dirty="0"/>
          </a:p>
          <a:p>
            <a:pPr marL="285750" lvl="0" indent="-285750">
              <a:buFont typeface="Wingdings" panose="05000000000000000000" pitchFamily="2" charset="2"/>
              <a:buChar char="Ø"/>
            </a:pPr>
            <a:r>
              <a:rPr lang="en-US" dirty="0">
                <a:latin typeface="FuturaDemiCTT"/>
              </a:rPr>
              <a:t>the possibility of </a:t>
            </a:r>
            <a:r>
              <a:rPr lang="en-US" dirty="0">
                <a:solidFill>
                  <a:srgbClr val="F36F25"/>
                </a:solidFill>
                <a:latin typeface="FuturaDemiCTT"/>
              </a:rPr>
              <a:t>combining various types of transport </a:t>
            </a:r>
            <a:r>
              <a:rPr lang="en-US" dirty="0">
                <a:latin typeface="FuturaDemiCTT"/>
              </a:rPr>
              <a:t>without reloading goods, </a:t>
            </a:r>
            <a:endParaRPr lang="ru-UA" dirty="0"/>
          </a:p>
          <a:p>
            <a:pPr marL="285750" lvl="0" indent="-285750">
              <a:buFont typeface="Wingdings" panose="05000000000000000000" pitchFamily="2" charset="2"/>
              <a:buChar char="Ø"/>
            </a:pPr>
            <a:r>
              <a:rPr lang="en-US" dirty="0">
                <a:solidFill>
                  <a:srgbClr val="F36F25"/>
                </a:solidFill>
                <a:latin typeface="FuturaDemiCTT"/>
              </a:rPr>
              <a:t>security</a:t>
            </a:r>
            <a:r>
              <a:rPr lang="en-US" dirty="0">
                <a:latin typeface="FuturaDemiCTT"/>
              </a:rPr>
              <a:t> - specialists of the NG Shipping company additionally seal all containers,</a:t>
            </a:r>
            <a:endParaRPr lang="ru-UA" dirty="0"/>
          </a:p>
          <a:p>
            <a:pPr marL="285750" lvl="0" indent="-285750">
              <a:buFont typeface="Wingdings" panose="05000000000000000000" pitchFamily="2" charset="2"/>
              <a:buChar char="Ø"/>
            </a:pPr>
            <a:r>
              <a:rPr lang="en-US" dirty="0">
                <a:solidFill>
                  <a:srgbClr val="F36F25"/>
                </a:solidFill>
                <a:latin typeface="FuturaDemiCTT"/>
              </a:rPr>
              <a:t>flexibility</a:t>
            </a:r>
            <a:r>
              <a:rPr lang="en-US" dirty="0">
                <a:latin typeface="FuturaDemiCTT"/>
              </a:rPr>
              <a:t> - the possibility of either full container load (FCL), or less than container load (LCL).</a:t>
            </a:r>
            <a:endParaRPr lang="ru-UA" dirty="0"/>
          </a:p>
        </p:txBody>
      </p:sp>
      <p:sp>
        <p:nvSpPr>
          <p:cNvPr id="6" name="Text Placeholder 1">
            <a:extLst>
              <a:ext uri="{FF2B5EF4-FFF2-40B4-BE49-F238E27FC236}">
                <a16:creationId xmlns:a16="http://schemas.microsoft.com/office/drawing/2014/main" id="{C3BFED29-AFA0-4A7E-8003-D29502E661B5}"/>
              </a:ext>
            </a:extLst>
          </p:cNvPr>
          <p:cNvSpPr txBox="1">
            <a:spLocks/>
          </p:cNvSpPr>
          <p:nvPr/>
        </p:nvSpPr>
        <p:spPr>
          <a:xfrm>
            <a:off x="779560" y="210315"/>
            <a:ext cx="10136089"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36F25"/>
                </a:solidFill>
                <a:latin typeface="FuturaDemiCTT"/>
              </a:rPr>
              <a:t>Container Transportation</a:t>
            </a:r>
            <a:endParaRPr lang="ru-UA" sz="4400" dirty="0">
              <a:solidFill>
                <a:srgbClr val="F36F25"/>
              </a:solidFill>
            </a:endParaRPr>
          </a:p>
        </p:txBody>
      </p:sp>
      <p:pic>
        <p:nvPicPr>
          <p:cNvPr id="7" name="Рисунок 6">
            <a:extLst>
              <a:ext uri="{FF2B5EF4-FFF2-40B4-BE49-F238E27FC236}">
                <a16:creationId xmlns:a16="http://schemas.microsoft.com/office/drawing/2014/main" id="{108E860E-91A8-48FD-9569-4EADFAA7D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170" y="0"/>
            <a:ext cx="7559055" cy="1438659"/>
          </a:xfrm>
          <a:prstGeom prst="rect">
            <a:avLst/>
          </a:prstGeom>
        </p:spPr>
      </p:pic>
      <p:pic>
        <p:nvPicPr>
          <p:cNvPr id="8" name="Рисунок 7">
            <a:extLst>
              <a:ext uri="{FF2B5EF4-FFF2-40B4-BE49-F238E27FC236}">
                <a16:creationId xmlns:a16="http://schemas.microsoft.com/office/drawing/2014/main" id="{4230BB81-6B55-40C3-A017-5C11C9A28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pic>
        <p:nvPicPr>
          <p:cNvPr id="9" name="Рисунок 8">
            <a:extLst>
              <a:ext uri="{FF2B5EF4-FFF2-40B4-BE49-F238E27FC236}">
                <a16:creationId xmlns:a16="http://schemas.microsoft.com/office/drawing/2014/main" id="{FB4E33DF-F247-43B6-B207-E3FC4B7099FF}"/>
              </a:ext>
            </a:extLst>
          </p:cNvPr>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8504" y="2087695"/>
            <a:ext cx="3781152" cy="2519816"/>
          </a:xfrm>
          <a:prstGeom prst="rect">
            <a:avLst/>
          </a:prstGeom>
          <a:noFill/>
          <a:ln>
            <a:noFill/>
          </a:ln>
        </p:spPr>
      </p:pic>
      <p:pic>
        <p:nvPicPr>
          <p:cNvPr id="10" name="Рисунок 9">
            <a:extLst>
              <a:ext uri="{FF2B5EF4-FFF2-40B4-BE49-F238E27FC236}">
                <a16:creationId xmlns:a16="http://schemas.microsoft.com/office/drawing/2014/main" id="{337EE744-F02E-4CAC-B65E-9076ADB1F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spTree>
    <p:extLst>
      <p:ext uri="{BB962C8B-B14F-4D97-AF65-F5344CB8AC3E}">
        <p14:creationId xmlns:p14="http://schemas.microsoft.com/office/powerpoint/2010/main" val="402483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ods Images | Free Vectors, Stock Photos &amp; PSD">
            <a:extLst>
              <a:ext uri="{FF2B5EF4-FFF2-40B4-BE49-F238E27FC236}">
                <a16:creationId xmlns:a16="http://schemas.microsoft.com/office/drawing/2014/main" id="{51C666AD-0164-457C-9CD9-73A7BBC971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939603"/>
            <a:ext cx="4974851" cy="49669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CFCCD65F-016E-453A-BF09-3812265CDE5C}"/>
              </a:ext>
            </a:extLst>
          </p:cNvPr>
          <p:cNvSpPr/>
          <p:nvPr/>
        </p:nvSpPr>
        <p:spPr>
          <a:xfrm>
            <a:off x="4201781" y="1597307"/>
            <a:ext cx="7686584" cy="3693319"/>
          </a:xfrm>
          <a:prstGeom prst="rect">
            <a:avLst/>
          </a:prstGeom>
        </p:spPr>
        <p:txBody>
          <a:bodyPr wrap="square">
            <a:spAutoFit/>
          </a:bodyPr>
          <a:lstStyle/>
          <a:p>
            <a:r>
              <a:rPr lang="en-US" dirty="0">
                <a:latin typeface="FuturaDemiCTT"/>
                <a:ea typeface="Calibri" panose="020F0502020204030204" pitchFamily="34" charset="0"/>
                <a:cs typeface="Calibri Light" panose="020F0302020204030204" pitchFamily="34" charset="0"/>
              </a:rPr>
              <a:t>	</a:t>
            </a:r>
            <a:r>
              <a:rPr lang="en-US" dirty="0">
                <a:latin typeface="FuturaDemiCTT"/>
              </a:rPr>
              <a:t>When exporting food products, it is necessary to take into account many nuances connected with product certification, obtaining various commercial and approval documents. This is a process that requires high qualifications and significant experience in foreign markets.  </a:t>
            </a:r>
          </a:p>
          <a:p>
            <a:endParaRPr lang="ru-UA" dirty="0"/>
          </a:p>
          <a:p>
            <a:r>
              <a:rPr lang="en-US" dirty="0">
                <a:latin typeface="FuturaDemiCTT"/>
              </a:rPr>
              <a:t>	</a:t>
            </a:r>
            <a:r>
              <a:rPr lang="en-US" b="1" dirty="0">
                <a:latin typeface="FuturaDemiCTT"/>
              </a:rPr>
              <a:t>NG Shipping </a:t>
            </a:r>
            <a:r>
              <a:rPr lang="en-US" dirty="0">
                <a:latin typeface="FuturaDemiCTT"/>
              </a:rPr>
              <a:t>specialists </a:t>
            </a:r>
            <a:r>
              <a:rPr lang="en-US" dirty="0">
                <a:solidFill>
                  <a:srgbClr val="F36F25"/>
                </a:solidFill>
                <a:latin typeface="FuturaDemiCTT"/>
              </a:rPr>
              <a:t>will provide comprehensive advice on the export of food products</a:t>
            </a:r>
            <a:r>
              <a:rPr lang="en-US" dirty="0">
                <a:latin typeface="FuturaDemiCTT"/>
              </a:rPr>
              <a:t> and develop an optimal scheme for the international supply of your food products. </a:t>
            </a:r>
          </a:p>
          <a:p>
            <a:endParaRPr lang="ru-UA" dirty="0"/>
          </a:p>
          <a:p>
            <a:r>
              <a:rPr lang="en-US" dirty="0">
                <a:latin typeface="FuturaDemiCTT"/>
              </a:rPr>
              <a:t>	</a:t>
            </a:r>
            <a:r>
              <a:rPr lang="en-US" b="1" dirty="0">
                <a:latin typeface="FuturaDemiCTT"/>
              </a:rPr>
              <a:t>We know </a:t>
            </a:r>
            <a:r>
              <a:rPr lang="en-US" dirty="0">
                <a:latin typeface="FuturaDemiCTT"/>
              </a:rPr>
              <a:t>and strictly follow all the rules of transportation, depending on the type of food, terms and conditions of storage. </a:t>
            </a:r>
            <a:r>
              <a:rPr lang="en-US" dirty="0">
                <a:solidFill>
                  <a:srgbClr val="F36F25"/>
                </a:solidFill>
                <a:latin typeface="FuturaDemiCTT"/>
              </a:rPr>
              <a:t>Our company is used for exporting</a:t>
            </a:r>
            <a:r>
              <a:rPr lang="en-US" dirty="0">
                <a:latin typeface="FuturaDemiCTT"/>
              </a:rPr>
              <a:t> canned vegetables, fish, frozen foods, sweets, marshmallows, cookies, cereals and much more.</a:t>
            </a:r>
            <a:endParaRPr lang="ru-UA" dirty="0"/>
          </a:p>
        </p:txBody>
      </p:sp>
      <p:pic>
        <p:nvPicPr>
          <p:cNvPr id="7" name="Рисунок 6">
            <a:extLst>
              <a:ext uri="{FF2B5EF4-FFF2-40B4-BE49-F238E27FC236}">
                <a16:creationId xmlns:a16="http://schemas.microsoft.com/office/drawing/2014/main" id="{A3D70BFA-1BC6-4FFA-97CC-E0634F6DE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8" name="Рисунок 7">
            <a:extLst>
              <a:ext uri="{FF2B5EF4-FFF2-40B4-BE49-F238E27FC236}">
                <a16:creationId xmlns:a16="http://schemas.microsoft.com/office/drawing/2014/main" id="{B3E2CBF9-702A-4176-8F8A-660B19ACC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sp>
        <p:nvSpPr>
          <p:cNvPr id="9" name="Text Placeholder 1">
            <a:extLst>
              <a:ext uri="{FF2B5EF4-FFF2-40B4-BE49-F238E27FC236}">
                <a16:creationId xmlns:a16="http://schemas.microsoft.com/office/drawing/2014/main" id="{6F5C87CA-FFA1-4338-BDBB-B4F38223AD78}"/>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36F25"/>
                </a:solidFill>
                <a:latin typeface="FuturaDemiCTT"/>
              </a:rPr>
              <a:t>Export of food products</a:t>
            </a:r>
          </a:p>
        </p:txBody>
      </p:sp>
      <p:pic>
        <p:nvPicPr>
          <p:cNvPr id="10" name="Рисунок 9">
            <a:extLst>
              <a:ext uri="{FF2B5EF4-FFF2-40B4-BE49-F238E27FC236}">
                <a16:creationId xmlns:a16="http://schemas.microsoft.com/office/drawing/2014/main" id="{DAF80392-063C-478A-9FF4-9A48E01D32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spTree>
    <p:extLst>
      <p:ext uri="{BB962C8B-B14F-4D97-AF65-F5344CB8AC3E}">
        <p14:creationId xmlns:p14="http://schemas.microsoft.com/office/powerpoint/2010/main" val="280898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BDD6F32-74D4-4C43-8EF1-55FB614BCAB2}"/>
              </a:ext>
            </a:extLst>
          </p:cNvPr>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0845" y="2028285"/>
            <a:ext cx="2969396" cy="2801430"/>
          </a:xfrm>
          <a:prstGeom prst="rect">
            <a:avLst/>
          </a:prstGeom>
          <a:noFill/>
          <a:ln>
            <a:noFill/>
          </a:ln>
        </p:spPr>
      </p:pic>
      <p:sp>
        <p:nvSpPr>
          <p:cNvPr id="5" name="Прямоугольник 4">
            <a:extLst>
              <a:ext uri="{FF2B5EF4-FFF2-40B4-BE49-F238E27FC236}">
                <a16:creationId xmlns:a16="http://schemas.microsoft.com/office/drawing/2014/main" id="{EC801CFC-013B-4301-826D-C8895E986F10}"/>
              </a:ext>
            </a:extLst>
          </p:cNvPr>
          <p:cNvSpPr/>
          <p:nvPr/>
        </p:nvSpPr>
        <p:spPr>
          <a:xfrm>
            <a:off x="3731581" y="1918541"/>
            <a:ext cx="8271029" cy="3693319"/>
          </a:xfrm>
          <a:prstGeom prst="rect">
            <a:avLst/>
          </a:prstGeom>
        </p:spPr>
        <p:txBody>
          <a:bodyPr wrap="square">
            <a:spAutoFit/>
          </a:bodyPr>
          <a:lstStyle/>
          <a:p>
            <a:r>
              <a:rPr lang="en-US" dirty="0">
                <a:latin typeface="FuturaDemiCTT"/>
                <a:ea typeface="Calibri" panose="020F0502020204030204" pitchFamily="34" charset="0"/>
                <a:cs typeface="Calibri Light" panose="020F0302020204030204" pitchFamily="34" charset="0"/>
              </a:rPr>
              <a:t>	</a:t>
            </a:r>
            <a:r>
              <a:rPr lang="en-US" dirty="0">
                <a:latin typeface="FuturaDemiCTT"/>
              </a:rPr>
              <a:t>Organization of the export of alcoholic and non-alcoholic beverages is a labor-intensive process that requires </a:t>
            </a:r>
            <a:r>
              <a:rPr lang="en-US" dirty="0">
                <a:solidFill>
                  <a:srgbClr val="F36F25"/>
                </a:solidFill>
                <a:latin typeface="FuturaDemiCTT"/>
              </a:rPr>
              <a:t>high qualifications, experience in foreign markets and reliable suppliers</a:t>
            </a:r>
            <a:r>
              <a:rPr lang="en-US" dirty="0">
                <a:latin typeface="FuturaDemiCTT"/>
              </a:rPr>
              <a:t>. </a:t>
            </a:r>
            <a:endParaRPr lang="ru-UA" dirty="0"/>
          </a:p>
          <a:p>
            <a:endParaRPr lang="en-US" dirty="0">
              <a:latin typeface="FuturaDemiCTT"/>
            </a:endParaRPr>
          </a:p>
          <a:p>
            <a:r>
              <a:rPr lang="en-US" dirty="0">
                <a:latin typeface="FuturaDemiCTT"/>
              </a:rPr>
              <a:t>	</a:t>
            </a:r>
            <a:r>
              <a:rPr lang="en-US" b="1" dirty="0">
                <a:latin typeface="FuturaDemiCTT"/>
              </a:rPr>
              <a:t>NG Shipping Company </a:t>
            </a:r>
            <a:r>
              <a:rPr lang="en-US" dirty="0">
                <a:latin typeface="FuturaDemiCTT"/>
              </a:rPr>
              <a:t>has all of the above components for organizing the export of alcoholic and non-alcoholic beverages. </a:t>
            </a:r>
            <a:endParaRPr lang="ru-UA" dirty="0"/>
          </a:p>
          <a:p>
            <a:r>
              <a:rPr lang="en-US" dirty="0">
                <a:latin typeface="FuturaDemiCTT"/>
              </a:rPr>
              <a:t>We know and strictly follow all the rules necessary for the international transportation of </a:t>
            </a:r>
            <a:r>
              <a:rPr lang="en-US" dirty="0">
                <a:solidFill>
                  <a:srgbClr val="F36F25"/>
                </a:solidFill>
                <a:latin typeface="FuturaDemiCTT"/>
              </a:rPr>
              <a:t>wine, beer, vodka, juices, fruit purees and concentrates</a:t>
            </a:r>
            <a:r>
              <a:rPr lang="en-US" dirty="0">
                <a:latin typeface="FuturaDemiCTT"/>
              </a:rPr>
              <a:t>. </a:t>
            </a:r>
            <a:endParaRPr lang="ru-UA" dirty="0"/>
          </a:p>
          <a:p>
            <a:endParaRPr lang="en-US" dirty="0">
              <a:latin typeface="FuturaDemiCTT"/>
            </a:endParaRPr>
          </a:p>
          <a:p>
            <a:r>
              <a:rPr lang="en-US" dirty="0">
                <a:latin typeface="FuturaDemiCTT"/>
              </a:rPr>
              <a:t>	We </a:t>
            </a:r>
            <a:r>
              <a:rPr lang="en-US" b="1" dirty="0">
                <a:solidFill>
                  <a:srgbClr val="F36F25"/>
                </a:solidFill>
                <a:latin typeface="FuturaDemiCTT"/>
              </a:rPr>
              <a:t>carefully select containers for transportation </a:t>
            </a:r>
            <a:r>
              <a:rPr lang="en-US" dirty="0">
                <a:latin typeface="FuturaDemiCTT"/>
              </a:rPr>
              <a:t>- they must be almost perfectly clean, we conduct additional sealing of containers and carry out additional control of the weight of the cargo. All this is done in order to minimize risks and improve the quality of shipping services. </a:t>
            </a:r>
            <a:endParaRPr lang="ru-UA" dirty="0"/>
          </a:p>
        </p:txBody>
      </p:sp>
      <p:pic>
        <p:nvPicPr>
          <p:cNvPr id="9" name="Рисунок 8">
            <a:extLst>
              <a:ext uri="{FF2B5EF4-FFF2-40B4-BE49-F238E27FC236}">
                <a16:creationId xmlns:a16="http://schemas.microsoft.com/office/drawing/2014/main" id="{7CFE8D3D-91E9-4DF7-B9D7-41322767A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10" name="Рисунок 9">
            <a:extLst>
              <a:ext uri="{FF2B5EF4-FFF2-40B4-BE49-F238E27FC236}">
                <a16:creationId xmlns:a16="http://schemas.microsoft.com/office/drawing/2014/main" id="{E232B1D4-7B6E-46DE-A5B9-47D055A6D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sp>
        <p:nvSpPr>
          <p:cNvPr id="11" name="Text Placeholder 1">
            <a:extLst>
              <a:ext uri="{FF2B5EF4-FFF2-40B4-BE49-F238E27FC236}">
                <a16:creationId xmlns:a16="http://schemas.microsoft.com/office/drawing/2014/main" id="{5D59CD08-0EE1-4C61-ABBE-4392802EF355}"/>
              </a:ext>
            </a:extLst>
          </p:cNvPr>
          <p:cNvSpPr txBox="1">
            <a:spLocks/>
          </p:cNvSpPr>
          <p:nvPr/>
        </p:nvSpPr>
        <p:spPr>
          <a:xfrm>
            <a:off x="779561" y="210315"/>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36F25"/>
                </a:solidFill>
                <a:latin typeface="FuturaDemiCTT"/>
              </a:rPr>
              <a:t>Export of alcoholic and non-alcoholic beverages</a:t>
            </a:r>
            <a:endParaRPr lang="ru-UA" sz="4400" dirty="0">
              <a:solidFill>
                <a:srgbClr val="F36F25"/>
              </a:solidFill>
            </a:endParaRPr>
          </a:p>
        </p:txBody>
      </p:sp>
      <p:pic>
        <p:nvPicPr>
          <p:cNvPr id="12" name="Рисунок 11">
            <a:extLst>
              <a:ext uri="{FF2B5EF4-FFF2-40B4-BE49-F238E27FC236}">
                <a16:creationId xmlns:a16="http://schemas.microsoft.com/office/drawing/2014/main" id="{0D302F41-7104-458E-8672-B6EDF851D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spTree>
    <p:extLst>
      <p:ext uri="{BB962C8B-B14F-4D97-AF65-F5344CB8AC3E}">
        <p14:creationId xmlns:p14="http://schemas.microsoft.com/office/powerpoint/2010/main" val="110479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354826A-5E76-4A0B-BD9E-9255CCF0BE29}"/>
              </a:ext>
            </a:extLst>
          </p:cNvPr>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8426" y="2232215"/>
            <a:ext cx="3653817" cy="2739279"/>
          </a:xfrm>
          <a:prstGeom prst="rect">
            <a:avLst/>
          </a:prstGeom>
          <a:noFill/>
          <a:ln>
            <a:noFill/>
          </a:ln>
        </p:spPr>
      </p:pic>
      <p:sp>
        <p:nvSpPr>
          <p:cNvPr id="3" name="Прямоугольник 2">
            <a:extLst>
              <a:ext uri="{FF2B5EF4-FFF2-40B4-BE49-F238E27FC236}">
                <a16:creationId xmlns:a16="http://schemas.microsoft.com/office/drawing/2014/main" id="{91B383C6-32AC-40BC-87A9-7ED806DA5FAD}"/>
              </a:ext>
            </a:extLst>
          </p:cNvPr>
          <p:cNvSpPr/>
          <p:nvPr/>
        </p:nvSpPr>
        <p:spPr>
          <a:xfrm>
            <a:off x="4189370" y="1438659"/>
            <a:ext cx="7853778" cy="4339650"/>
          </a:xfrm>
          <a:prstGeom prst="rect">
            <a:avLst/>
          </a:prstGeom>
        </p:spPr>
        <p:txBody>
          <a:bodyPr wrap="square">
            <a:spAutoFit/>
          </a:bodyPr>
          <a:lstStyle/>
          <a:p>
            <a:r>
              <a:rPr lang="en-US" dirty="0">
                <a:latin typeface="FuturaDemiCTT"/>
                <a:ea typeface="Calibri" panose="020F0502020204030204" pitchFamily="34" charset="0"/>
                <a:cs typeface="Calibri Light" panose="020F0302020204030204" pitchFamily="34" charset="0"/>
              </a:rPr>
              <a:t>	</a:t>
            </a:r>
            <a:r>
              <a:rPr lang="ru-RU" altLang="ru-RU" dirty="0">
                <a:solidFill>
                  <a:srgbClr val="202124"/>
                </a:solidFill>
                <a:latin typeface="inherit"/>
              </a:rPr>
              <a:t> </a:t>
            </a:r>
            <a:r>
              <a:rPr lang="en-US" altLang="ru-RU" dirty="0">
                <a:solidFill>
                  <a:srgbClr val="202124"/>
                </a:solidFill>
                <a:latin typeface="FuturaDemiCTT" pitchFamily="2" charset="0"/>
              </a:rPr>
              <a:t>Over the past years, Ukraine has confidently conquered new foreign markets</a:t>
            </a:r>
            <a:r>
              <a:rPr lang="en-US" dirty="0">
                <a:latin typeface="FuturaDemiCTT" pitchFamily="2" charset="0"/>
              </a:rPr>
              <a:t>,</a:t>
            </a:r>
            <a:r>
              <a:rPr lang="en-US" dirty="0">
                <a:latin typeface="FuturaDemiCTT"/>
              </a:rPr>
              <a:t> and our country has already secured the status of a world leader in the export of agricultural products. According to viewpoint of numerous experts, there is still a lot of potential ahead.  </a:t>
            </a:r>
            <a:endParaRPr lang="ru-UA" dirty="0"/>
          </a:p>
          <a:p>
            <a:r>
              <a:rPr lang="en-US" dirty="0">
                <a:latin typeface="FuturaDemiCTT"/>
              </a:rPr>
              <a:t>	In order to successfully enter foreign markets, </a:t>
            </a:r>
            <a:r>
              <a:rPr lang="en-US" dirty="0">
                <a:solidFill>
                  <a:srgbClr val="F36F25"/>
                </a:solidFill>
                <a:latin typeface="FuturaDemiCTT"/>
              </a:rPr>
              <a:t>exporting companies need export strategies</a:t>
            </a:r>
            <a:r>
              <a:rPr lang="en-US" dirty="0">
                <a:latin typeface="FuturaDemiCTT"/>
              </a:rPr>
              <a:t> that allow them using the company’s potential and competencies, responding in a timely manner to changes and using various trends. </a:t>
            </a:r>
            <a:endParaRPr lang="ru-UA" dirty="0"/>
          </a:p>
          <a:p>
            <a:endParaRPr lang="en-US" dirty="0">
              <a:latin typeface="FuturaDemiCTT"/>
            </a:endParaRPr>
          </a:p>
          <a:p>
            <a:r>
              <a:rPr lang="en-US" dirty="0">
                <a:latin typeface="FuturaDemiCTT"/>
              </a:rPr>
              <a:t>	</a:t>
            </a:r>
            <a:r>
              <a:rPr lang="en-US" b="1" dirty="0">
                <a:latin typeface="FuturaDemiCTT"/>
              </a:rPr>
              <a:t>Specialists of NG Shipping Company will help you </a:t>
            </a:r>
            <a:r>
              <a:rPr lang="en-US" dirty="0">
                <a:latin typeface="FuturaDemiCTT"/>
              </a:rPr>
              <a:t>develop and implement an export strategy, </a:t>
            </a:r>
            <a:r>
              <a:rPr lang="en-US" dirty="0">
                <a:solidFill>
                  <a:srgbClr val="F36F25"/>
                </a:solidFill>
                <a:latin typeface="FuturaDemiCTT"/>
              </a:rPr>
              <a:t>from analyzing potential markets</a:t>
            </a:r>
            <a:r>
              <a:rPr lang="en-US" dirty="0">
                <a:latin typeface="FuturaDemiCTT"/>
              </a:rPr>
              <a:t>, developing an optimal model for entering the market, working out branding and marketing, adapting a product, creating a communication strategy and promotion channels, and </a:t>
            </a:r>
            <a:r>
              <a:rPr lang="en-US" dirty="0">
                <a:solidFill>
                  <a:srgbClr val="F36F25"/>
                </a:solidFill>
                <a:latin typeface="FuturaDemiCTT"/>
              </a:rPr>
              <a:t>ending with providing a reliable product supply chain</a:t>
            </a:r>
            <a:r>
              <a:rPr lang="en-US" dirty="0">
                <a:latin typeface="FuturaDemiCTT"/>
              </a:rPr>
              <a:t>. </a:t>
            </a:r>
            <a:endParaRPr lang="ru-UA" dirty="0"/>
          </a:p>
        </p:txBody>
      </p:sp>
      <p:pic>
        <p:nvPicPr>
          <p:cNvPr id="7" name="Рисунок 6">
            <a:extLst>
              <a:ext uri="{FF2B5EF4-FFF2-40B4-BE49-F238E27FC236}">
                <a16:creationId xmlns:a16="http://schemas.microsoft.com/office/drawing/2014/main" id="{B65D11F3-D20E-46FF-B0D0-AC55B0E7F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45" y="0"/>
            <a:ext cx="7559055" cy="1438659"/>
          </a:xfrm>
          <a:prstGeom prst="rect">
            <a:avLst/>
          </a:prstGeom>
        </p:spPr>
      </p:pic>
      <p:pic>
        <p:nvPicPr>
          <p:cNvPr id="8" name="Рисунок 7">
            <a:extLst>
              <a:ext uri="{FF2B5EF4-FFF2-40B4-BE49-F238E27FC236}">
                <a16:creationId xmlns:a16="http://schemas.microsoft.com/office/drawing/2014/main" id="{DD27997F-FF8B-430E-9200-5807BA411C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1426"/>
            <a:ext cx="2242930" cy="827341"/>
          </a:xfrm>
          <a:prstGeom prst="rect">
            <a:avLst/>
          </a:prstGeom>
        </p:spPr>
      </p:pic>
      <p:sp>
        <p:nvSpPr>
          <p:cNvPr id="9" name="Text Placeholder 1">
            <a:extLst>
              <a:ext uri="{FF2B5EF4-FFF2-40B4-BE49-F238E27FC236}">
                <a16:creationId xmlns:a16="http://schemas.microsoft.com/office/drawing/2014/main" id="{C6EBA227-D4F0-41B6-B23F-BD8891F51D48}"/>
              </a:ext>
            </a:extLst>
          </p:cNvPr>
          <p:cNvSpPr txBox="1">
            <a:spLocks/>
          </p:cNvSpPr>
          <p:nvPr/>
        </p:nvSpPr>
        <p:spPr>
          <a:xfrm>
            <a:off x="491326" y="234446"/>
            <a:ext cx="9027332"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36F25"/>
                </a:solidFill>
                <a:latin typeface="FuturaDemiCTT"/>
              </a:rPr>
              <a:t>Development of export strategies</a:t>
            </a:r>
            <a:endParaRPr lang="ru-UA" sz="4400" dirty="0">
              <a:solidFill>
                <a:srgbClr val="F36F25"/>
              </a:solidFill>
            </a:endParaRPr>
          </a:p>
        </p:txBody>
      </p:sp>
      <p:pic>
        <p:nvPicPr>
          <p:cNvPr id="10" name="Рисунок 9">
            <a:extLst>
              <a:ext uri="{FF2B5EF4-FFF2-40B4-BE49-F238E27FC236}">
                <a16:creationId xmlns:a16="http://schemas.microsoft.com/office/drawing/2014/main" id="{045D2BFC-1530-4103-9617-725F61276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850" y="5894918"/>
            <a:ext cx="10477500" cy="1124885"/>
          </a:xfrm>
          <a:prstGeom prst="rect">
            <a:avLst/>
          </a:prstGeom>
        </p:spPr>
      </p:pic>
    </p:spTree>
    <p:extLst>
      <p:ext uri="{BB962C8B-B14F-4D97-AF65-F5344CB8AC3E}">
        <p14:creationId xmlns:p14="http://schemas.microsoft.com/office/powerpoint/2010/main" val="4451854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277</Words>
  <Application>Microsoft Office PowerPoint</Application>
  <PresentationFormat>Широкоэкранный</PresentationFormat>
  <Paragraphs>76</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FuturaDemiCTT</vt:lpstr>
      <vt:lpstr>inherit</vt:lpstr>
      <vt:lpstr>Segoe UI Historic</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Скидан</dc:creator>
  <cp:lastModifiedBy>Андрей Скидан</cp:lastModifiedBy>
  <cp:revision>51</cp:revision>
  <dcterms:created xsi:type="dcterms:W3CDTF">2020-12-21T19:59:30Z</dcterms:created>
  <dcterms:modified xsi:type="dcterms:W3CDTF">2021-07-08T10:41:39Z</dcterms:modified>
</cp:coreProperties>
</file>