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0287000" cx="18288000"/>
  <p:notesSz cx="6858000" cy="9144000"/>
  <p:embeddedFontLst>
    <p:embeddedFont>
      <p:font typeface="Montserrat"/>
      <p:bold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0" roundtripDataSignature="AMtx7miAiOWhrAIcAaooYg6UepjjzFl0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hyperlink" Target="mailto:info@enrapture.world" TargetMode="External"/><Relationship Id="rId5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mailto:info@enrapture.world" TargetMode="External"/><Relationship Id="rId5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background with white lines&#10;&#10;AI-generated content may be incorrect.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5701679" y="884961"/>
            <a:ext cx="7836307" cy="68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399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112" u="none" cap="none" strike="noStrike">
                <a:solidFill>
                  <a:srgbClr val="00C5E8"/>
                </a:solidFill>
                <a:latin typeface="Montserrat"/>
                <a:ea typeface="Montserrat"/>
                <a:cs typeface="Montserrat"/>
                <a:sym typeface="Montserrat"/>
              </a:rPr>
              <a:t>ENRAPTURE SRL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5701679" y="1567724"/>
            <a:ext cx="8450453" cy="5536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4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6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VRAR Industrial Coalition</a:t>
            </a:r>
            <a:endParaRPr/>
          </a:p>
        </p:txBody>
      </p:sp>
      <p:grpSp>
        <p:nvGrpSpPr>
          <p:cNvPr id="87" name="Google Shape;87;p1"/>
          <p:cNvGrpSpPr/>
          <p:nvPr/>
        </p:nvGrpSpPr>
        <p:grpSpPr>
          <a:xfrm>
            <a:off x="5737525" y="2603950"/>
            <a:ext cx="9717839" cy="6131621"/>
            <a:chOff x="0" y="0"/>
            <a:chExt cx="4553814" cy="2953148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4553814" cy="2953148"/>
            </a:xfrm>
            <a:custGeom>
              <a:rect b="b" l="l" r="r" t="t"/>
              <a:pathLst>
                <a:path extrusionOk="0" h="2953148" w="4553814">
                  <a:moveTo>
                    <a:pt x="44776" y="0"/>
                  </a:moveTo>
                  <a:lnTo>
                    <a:pt x="4509037" y="0"/>
                  </a:lnTo>
                  <a:cubicBezTo>
                    <a:pt x="4533767" y="0"/>
                    <a:pt x="4553814" y="20047"/>
                    <a:pt x="4553814" y="44776"/>
                  </a:cubicBezTo>
                  <a:lnTo>
                    <a:pt x="4553814" y="2908372"/>
                  </a:lnTo>
                  <a:cubicBezTo>
                    <a:pt x="4553814" y="2920248"/>
                    <a:pt x="4549096" y="2931637"/>
                    <a:pt x="4540699" y="2940034"/>
                  </a:cubicBezTo>
                  <a:cubicBezTo>
                    <a:pt x="4532302" y="2948431"/>
                    <a:pt x="4520913" y="2953148"/>
                    <a:pt x="4509037" y="2953148"/>
                  </a:cubicBezTo>
                  <a:lnTo>
                    <a:pt x="44776" y="2953148"/>
                  </a:lnTo>
                  <a:cubicBezTo>
                    <a:pt x="20047" y="2953148"/>
                    <a:pt x="0" y="2933101"/>
                    <a:pt x="0" y="2908372"/>
                  </a:cubicBezTo>
                  <a:lnTo>
                    <a:pt x="0" y="44776"/>
                  </a:lnTo>
                  <a:cubicBezTo>
                    <a:pt x="0" y="20047"/>
                    <a:pt x="20047" y="0"/>
                    <a:pt x="44776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28575">
              <a:solidFill>
                <a:srgbClr val="00C5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9525"/>
              <a:ext cx="4553813" cy="29436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775" lIns="27775" spcFirstLastPara="1" rIns="27775" wrap="square" tIns="27775">
              <a:noAutofit/>
            </a:bodyPr>
            <a:lstStyle/>
            <a:p>
              <a:pPr indent="0" lvl="0" marL="0" marR="0" rtl="0" algn="ctr">
                <a:lnSpc>
                  <a:spcPct val="79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"/>
          <p:cNvSpPr txBox="1"/>
          <p:nvPr/>
        </p:nvSpPr>
        <p:spPr>
          <a:xfrm>
            <a:off x="5891319" y="2818421"/>
            <a:ext cx="9334800" cy="60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Enrapture: Virtual-World Creators 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Engaging Modern Audiences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through Gamification. Working towards Metaverse from the heart of Europe: 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Brussels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are a team of young, talented creators who first 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 inside gamified virtual worlds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the rest is history.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Starting in the top 1% of Second Life creators, we have gone on to design digital assets bought by 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 100,000 avatars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develop our proprietary immersive office software, and a growing Roblox studio for b2b 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branded Roblox games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🚀 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Bootstrapped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&amp; growing: 100% independently grown studio.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🎮 Developed Roblox games with 156K+ plays.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🛠️ Proprietary virtual-world office software used in B2B partnerships.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🤝 Collaborations with creators, brands, think tanks, media and academia. 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📚 Academic track record: Our virtual-world research is published in peer-reviewed journals.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are ready to bring our hands-on innovation, platform expertise, and co-creation approach to Horizon Europe consortia focused on digital creativity, cultural engagement, XR, and user-driven tech design.</a:t>
            </a:r>
            <a:endParaRPr/>
          </a:p>
          <a:p>
            <a:pPr indent="0" lvl="0" marL="0" marR="0" rtl="0" algn="l">
              <a:lnSpc>
                <a:spcPct val="12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58">
              <a:solidFill>
                <a:srgbClr val="0C2E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1127000" y="5504177"/>
            <a:ext cx="3991448" cy="3820255"/>
            <a:chOff x="0" y="0"/>
            <a:chExt cx="1922385" cy="1556302"/>
          </a:xfrm>
        </p:grpSpPr>
        <p:sp>
          <p:nvSpPr>
            <p:cNvPr id="92" name="Google Shape;92;p1"/>
            <p:cNvSpPr/>
            <p:nvPr/>
          </p:nvSpPr>
          <p:spPr>
            <a:xfrm>
              <a:off x="0" y="0"/>
              <a:ext cx="1922385" cy="1556302"/>
            </a:xfrm>
            <a:custGeom>
              <a:rect b="b" l="l" r="r" t="t"/>
              <a:pathLst>
                <a:path extrusionOk="0" h="1556302" w="1922385">
                  <a:moveTo>
                    <a:pt x="106067" y="0"/>
                  </a:moveTo>
                  <a:lnTo>
                    <a:pt x="1816317" y="0"/>
                  </a:lnTo>
                  <a:cubicBezTo>
                    <a:pt x="1844448" y="0"/>
                    <a:pt x="1871427" y="11175"/>
                    <a:pt x="1891318" y="31066"/>
                  </a:cubicBezTo>
                  <a:cubicBezTo>
                    <a:pt x="1911210" y="50958"/>
                    <a:pt x="1922385" y="77937"/>
                    <a:pt x="1922385" y="106067"/>
                  </a:cubicBezTo>
                  <a:lnTo>
                    <a:pt x="1922385" y="1450235"/>
                  </a:lnTo>
                  <a:cubicBezTo>
                    <a:pt x="1922385" y="1508814"/>
                    <a:pt x="1874897" y="1556302"/>
                    <a:pt x="1816317" y="1556302"/>
                  </a:cubicBezTo>
                  <a:lnTo>
                    <a:pt x="106067" y="1556302"/>
                  </a:lnTo>
                  <a:cubicBezTo>
                    <a:pt x="77937" y="1556302"/>
                    <a:pt x="50958" y="1545127"/>
                    <a:pt x="31066" y="1525236"/>
                  </a:cubicBezTo>
                  <a:cubicBezTo>
                    <a:pt x="11175" y="1505344"/>
                    <a:pt x="0" y="1478366"/>
                    <a:pt x="0" y="1450235"/>
                  </a:cubicBezTo>
                  <a:lnTo>
                    <a:pt x="0" y="106067"/>
                  </a:lnTo>
                  <a:cubicBezTo>
                    <a:pt x="0" y="77937"/>
                    <a:pt x="11175" y="50958"/>
                    <a:pt x="31066" y="31066"/>
                  </a:cubicBezTo>
                  <a:cubicBezTo>
                    <a:pt x="50958" y="11175"/>
                    <a:pt x="77937" y="0"/>
                    <a:pt x="10606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rnd" cmpd="sng" w="28575">
              <a:solidFill>
                <a:srgbClr val="00C5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 txBox="1"/>
            <p:nvPr/>
          </p:nvSpPr>
          <p:spPr>
            <a:xfrm>
              <a:off x="0" y="9525"/>
              <a:ext cx="1922385" cy="1546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775" lIns="27775" spcFirstLastPara="1" rIns="27775" wrap="square" tIns="27775">
              <a:noAutofit/>
            </a:bodyPr>
            <a:lstStyle/>
            <a:p>
              <a:pPr indent="0" lvl="0" marL="0" marR="0" rtl="0" algn="ctr">
                <a:lnSpc>
                  <a:spcPct val="79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4" name="Google Shape;94;p1"/>
          <p:cNvSpPr txBox="1"/>
          <p:nvPr/>
        </p:nvSpPr>
        <p:spPr>
          <a:xfrm>
            <a:off x="1073739" y="7129699"/>
            <a:ext cx="4044649" cy="164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Manuel Bolognesi </a:t>
            </a:r>
            <a:endParaRPr/>
          </a:p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Founder &amp; CEO</a:t>
            </a:r>
            <a:endParaRPr/>
          </a:p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info@enrapture.world</a:t>
            </a:r>
            <a:endParaRPr sz="3058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+32 491103658</a:t>
            </a:r>
            <a:endParaRPr/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73881" y="5584823"/>
            <a:ext cx="1159919" cy="15010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background with white lines&#10;&#10;AI-generated content may be incorrect." id="100" name="Google Shape;10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5701679" y="884961"/>
            <a:ext cx="7836307" cy="68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399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112">
                <a:solidFill>
                  <a:srgbClr val="00C5E8"/>
                </a:solidFill>
                <a:latin typeface="Montserrat"/>
                <a:ea typeface="Montserrat"/>
                <a:cs typeface="Montserrat"/>
                <a:sym typeface="Montserrat"/>
              </a:rPr>
              <a:t>ENRAPTURE SRL</a:t>
            </a:r>
            <a:endParaRPr/>
          </a:p>
        </p:txBody>
      </p:sp>
      <p:sp>
        <p:nvSpPr>
          <p:cNvPr id="102" name="Google Shape;102;p2"/>
          <p:cNvSpPr txBox="1"/>
          <p:nvPr/>
        </p:nvSpPr>
        <p:spPr>
          <a:xfrm>
            <a:off x="5724325" y="1703775"/>
            <a:ext cx="12398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>
                <a:solidFill>
                  <a:schemeClr val="lt1"/>
                </a:solidFill>
              </a:rPr>
              <a:t>HORIZON CL2-2025-01-HERITAGE-04, HORIZON-CL2-2025-01-HERITAGE-05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HORIZON-CL4-2025-03-HUMAN-14, HORIZON-CL4-2025-03-HUMAN-15, HORIZON-CL4-2025-03-HUMAN-16, HORIZON-CL4-2025-03-HUMAN-17</a:t>
            </a:r>
            <a:endParaRPr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3" name="Google Shape;103;p2"/>
          <p:cNvGrpSpPr/>
          <p:nvPr/>
        </p:nvGrpSpPr>
        <p:grpSpPr>
          <a:xfrm>
            <a:off x="5737529" y="2603939"/>
            <a:ext cx="12398074" cy="7575491"/>
            <a:chOff x="0" y="0"/>
            <a:chExt cx="4553814" cy="2953148"/>
          </a:xfrm>
        </p:grpSpPr>
        <p:sp>
          <p:nvSpPr>
            <p:cNvPr id="104" name="Google Shape;104;p2"/>
            <p:cNvSpPr/>
            <p:nvPr/>
          </p:nvSpPr>
          <p:spPr>
            <a:xfrm>
              <a:off x="0" y="0"/>
              <a:ext cx="4553814" cy="2953148"/>
            </a:xfrm>
            <a:custGeom>
              <a:rect b="b" l="l" r="r" t="t"/>
              <a:pathLst>
                <a:path extrusionOk="0" h="2953148" w="4553814">
                  <a:moveTo>
                    <a:pt x="44776" y="0"/>
                  </a:moveTo>
                  <a:lnTo>
                    <a:pt x="4509037" y="0"/>
                  </a:lnTo>
                  <a:cubicBezTo>
                    <a:pt x="4533767" y="0"/>
                    <a:pt x="4553814" y="20047"/>
                    <a:pt x="4553814" y="44776"/>
                  </a:cubicBezTo>
                  <a:lnTo>
                    <a:pt x="4553814" y="2908372"/>
                  </a:lnTo>
                  <a:cubicBezTo>
                    <a:pt x="4553814" y="2920248"/>
                    <a:pt x="4549096" y="2931637"/>
                    <a:pt x="4540699" y="2940034"/>
                  </a:cubicBezTo>
                  <a:cubicBezTo>
                    <a:pt x="4532302" y="2948431"/>
                    <a:pt x="4520913" y="2953148"/>
                    <a:pt x="4509037" y="2953148"/>
                  </a:cubicBezTo>
                  <a:lnTo>
                    <a:pt x="44776" y="2953148"/>
                  </a:lnTo>
                  <a:cubicBezTo>
                    <a:pt x="20047" y="2953148"/>
                    <a:pt x="0" y="2933101"/>
                    <a:pt x="0" y="2908372"/>
                  </a:cubicBezTo>
                  <a:lnTo>
                    <a:pt x="0" y="44776"/>
                  </a:lnTo>
                  <a:cubicBezTo>
                    <a:pt x="0" y="20047"/>
                    <a:pt x="20047" y="0"/>
                    <a:pt x="44776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28575">
              <a:solidFill>
                <a:srgbClr val="00C5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0" y="9525"/>
              <a:ext cx="4553813" cy="29436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775" lIns="27775" spcFirstLastPara="1" rIns="27775" wrap="square" tIns="27775">
              <a:noAutofit/>
            </a:bodyPr>
            <a:lstStyle/>
            <a:p>
              <a:pPr indent="0" lvl="0" marL="0" marR="0" rtl="0" algn="ctr">
                <a:lnSpc>
                  <a:spcPct val="79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2"/>
          <p:cNvSpPr txBox="1"/>
          <p:nvPr/>
        </p:nvSpPr>
        <p:spPr>
          <a:xfrm>
            <a:off x="5867400" y="2662208"/>
            <a:ext cx="12398100" cy="75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🛠️ Enrapture’s Technical Expertise &amp; Consortium Value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(Brussels City Report Ambassador for Metaverse &amp; Simulations):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</a:pPr>
            <a:r>
              <a:t/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a deep foundation in immersive design and virtual-world systems,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Enrapture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offers cross-cutting expertise at the intersection of gamification, UGC, and platform engineering: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</a:pPr>
            <a:r>
              <a:t/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79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🎮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User-Generated Content (UGC) &amp; Gamification</a:t>
            </a:r>
            <a:b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Experts in player engagement systems, retention mechanics, and branded experiences across gamified virtual worlds.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79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🧱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Game &amp; Platform Development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Roblox (LUA), LSL and platform-specific scripting</a:t>
            </a: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Custom game loops, avatar systems, monetization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Unity</a:t>
            </a: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Prototyping 3D simulations, immersive software 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Close collaboration with platform companies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Full Stack Development</a:t>
            </a:r>
            <a:endParaRPr/>
          </a:p>
          <a:p>
            <a:pPr indent="-17780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79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🧠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Virtual-World Demand Analysis</a:t>
            </a:r>
            <a:b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Insights from over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100,000 avatar customers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guiding smart UX, pricing, and asset design and academic research in </a:t>
            </a: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peer-reviewed </a:t>
            </a:r>
            <a:r>
              <a:rPr b="1"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academic journals. 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79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🧩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3D Creation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Asset modeling, texturing, and optimization for UGC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3D Rigging &amp; Animation</a:t>
            </a: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interactive and expressive avatars</a:t>
            </a:r>
            <a:endParaRPr/>
          </a:p>
          <a:p>
            <a:pPr indent="-17780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795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🛍️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Marketplace &amp; B2B Innovation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Building </a:t>
            </a: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Shopaverse™</a:t>
            </a: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 virtual-world marketplace framework</a:t>
            </a:r>
            <a:endParaRPr/>
          </a:p>
          <a:p>
            <a:pPr indent="-285750" lvl="2" marL="12001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Supporting brand-to-avatar commerce and digital storefronts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Building MeetWork.ai, the virtual world of professionals. </a:t>
            </a:r>
            <a:endParaRPr/>
          </a:p>
          <a:p>
            <a:pPr indent="-17780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are uniquely positioned to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bridge creative production, behavioral design, and system-level development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ready to lead or support technical work packages across </a:t>
            </a:r>
            <a:r>
              <a:rPr b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Cluster 2 &amp; 4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Horizon calls.</a:t>
            </a:r>
            <a:endParaRPr/>
          </a:p>
        </p:txBody>
      </p:sp>
      <p:grpSp>
        <p:nvGrpSpPr>
          <p:cNvPr id="107" name="Google Shape;107;p2"/>
          <p:cNvGrpSpPr/>
          <p:nvPr/>
        </p:nvGrpSpPr>
        <p:grpSpPr>
          <a:xfrm>
            <a:off x="1127000" y="5504177"/>
            <a:ext cx="3991448" cy="3675674"/>
            <a:chOff x="0" y="0"/>
            <a:chExt cx="1922385" cy="1556302"/>
          </a:xfrm>
        </p:grpSpPr>
        <p:sp>
          <p:nvSpPr>
            <p:cNvPr id="108" name="Google Shape;108;p2"/>
            <p:cNvSpPr/>
            <p:nvPr/>
          </p:nvSpPr>
          <p:spPr>
            <a:xfrm>
              <a:off x="0" y="0"/>
              <a:ext cx="1922385" cy="1556302"/>
            </a:xfrm>
            <a:custGeom>
              <a:rect b="b" l="l" r="r" t="t"/>
              <a:pathLst>
                <a:path extrusionOk="0" h="1556302" w="1922385">
                  <a:moveTo>
                    <a:pt x="106067" y="0"/>
                  </a:moveTo>
                  <a:lnTo>
                    <a:pt x="1816317" y="0"/>
                  </a:lnTo>
                  <a:cubicBezTo>
                    <a:pt x="1844448" y="0"/>
                    <a:pt x="1871427" y="11175"/>
                    <a:pt x="1891318" y="31066"/>
                  </a:cubicBezTo>
                  <a:cubicBezTo>
                    <a:pt x="1911210" y="50958"/>
                    <a:pt x="1922385" y="77937"/>
                    <a:pt x="1922385" y="106067"/>
                  </a:cubicBezTo>
                  <a:lnTo>
                    <a:pt x="1922385" y="1450235"/>
                  </a:lnTo>
                  <a:cubicBezTo>
                    <a:pt x="1922385" y="1508814"/>
                    <a:pt x="1874897" y="1556302"/>
                    <a:pt x="1816317" y="1556302"/>
                  </a:cubicBezTo>
                  <a:lnTo>
                    <a:pt x="106067" y="1556302"/>
                  </a:lnTo>
                  <a:cubicBezTo>
                    <a:pt x="77937" y="1556302"/>
                    <a:pt x="50958" y="1545127"/>
                    <a:pt x="31066" y="1525236"/>
                  </a:cubicBezTo>
                  <a:cubicBezTo>
                    <a:pt x="11175" y="1505344"/>
                    <a:pt x="0" y="1478366"/>
                    <a:pt x="0" y="1450235"/>
                  </a:cubicBezTo>
                  <a:lnTo>
                    <a:pt x="0" y="106067"/>
                  </a:lnTo>
                  <a:cubicBezTo>
                    <a:pt x="0" y="77937"/>
                    <a:pt x="11175" y="50958"/>
                    <a:pt x="31066" y="31066"/>
                  </a:cubicBezTo>
                  <a:cubicBezTo>
                    <a:pt x="50958" y="11175"/>
                    <a:pt x="77937" y="0"/>
                    <a:pt x="10606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rnd" cmpd="sng" w="28575">
              <a:solidFill>
                <a:srgbClr val="00C5E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0" y="9525"/>
              <a:ext cx="1922385" cy="1546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775" lIns="27775" spcFirstLastPara="1" rIns="27775" wrap="square" tIns="27775">
              <a:noAutofit/>
            </a:bodyPr>
            <a:lstStyle/>
            <a:p>
              <a:pPr indent="0" lvl="0" marL="0" marR="0" rtl="0" algn="ctr">
                <a:lnSpc>
                  <a:spcPct val="792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0" name="Google Shape;110;p2"/>
          <p:cNvSpPr txBox="1"/>
          <p:nvPr/>
        </p:nvSpPr>
        <p:spPr>
          <a:xfrm>
            <a:off x="1073739" y="7129699"/>
            <a:ext cx="4044649" cy="164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Manuel Bolognesi </a:t>
            </a:r>
            <a:endParaRPr/>
          </a:p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Founder &amp; CEO</a:t>
            </a:r>
            <a:endParaRPr/>
          </a:p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info@enrapture.world</a:t>
            </a:r>
            <a:endParaRPr sz="3058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5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+32 491103658</a:t>
            </a:r>
            <a:endParaRPr/>
          </a:p>
        </p:txBody>
      </p:sp>
      <p:pic>
        <p:nvPicPr>
          <p:cNvPr id="111" name="Google Shape;11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73881" y="5584823"/>
            <a:ext cx="1159919" cy="15010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DINU Adelina Cornelia (CNECT)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2025-04-30T10:06:39Z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5a9e1bed-5e76-48ba-8463-31c07e4b5beb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0x0101001B156A32CD7DE64982BB9B95E64930B3</vt:lpwstr>
  </property>
  <property fmtid="{D5CDD505-2E9C-101B-9397-08002B2CF9AE}" pid="10" name="MediaServiceImageTags">
    <vt:lpwstr/>
  </property>
</Properties>
</file>