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0287000" cy="12852400"/>
  <p:notesSz cx="6858000" cy="9144000"/>
  <p:embeddedFontLst>
    <p:embeddedFont>
      <p:font typeface="Geomanist UI Bold" panose="020B0604020202020204" charset="0"/>
      <p:regular r:id="rId13"/>
    </p:embeddedFont>
    <p:embeddedFont>
      <p:font typeface="Geomanist UI Light" panose="020B0604020202020204" charset="0"/>
      <p:regular r:id="rId14"/>
    </p:embeddedFont>
    <p:embeddedFont>
      <p:font typeface="Geomanist UI Medium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AA8F9A-BDE8-03BB-839D-875B3A8F2FCF}" v="31" dt="2026-04-02T11:18:16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42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inn.appelkvist@umuholding.se" userId="S::urn:spo:guest#evelinn.appelkvist@umuholding.se::" providerId="AD" clId="Web-{ABAA8F9A-BDE8-03BB-839D-875B3A8F2FCF}"/>
    <pc:docChg chg="modSld">
      <pc:chgData name="evelinn.appelkvist@umuholding.se" userId="S::urn:spo:guest#evelinn.appelkvist@umuholding.se::" providerId="AD" clId="Web-{ABAA8F9A-BDE8-03BB-839D-875B3A8F2FCF}" dt="2026-04-02T11:18:13.962" v="13" actId="20577"/>
      <pc:docMkLst>
        <pc:docMk/>
      </pc:docMkLst>
      <pc:sldChg chg="modSp">
        <pc:chgData name="evelinn.appelkvist@umuholding.se" userId="S::urn:spo:guest#evelinn.appelkvist@umuholding.se::" providerId="AD" clId="Web-{ABAA8F9A-BDE8-03BB-839D-875B3A8F2FCF}" dt="2026-04-02T11:18:13.962" v="13" actId="20577"/>
        <pc:sldMkLst>
          <pc:docMk/>
          <pc:sldMk cId="0" sldId="256"/>
        </pc:sldMkLst>
        <pc:spChg chg="mod">
          <ac:chgData name="evelinn.appelkvist@umuholding.se" userId="S::urn:spo:guest#evelinn.appelkvist@umuholding.se::" providerId="AD" clId="Web-{ABAA8F9A-BDE8-03BB-839D-875B3A8F2FCF}" dt="2026-04-02T11:18:13.962" v="13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">
        <pc:chgData name="evelinn.appelkvist@umuholding.se" userId="S::urn:spo:guest#evelinn.appelkvist@umuholding.se::" providerId="AD" clId="Web-{ABAA8F9A-BDE8-03BB-839D-875B3A8F2FCF}" dt="2026-04-02T11:17:47.664" v="11" actId="20577"/>
        <pc:sldMkLst>
          <pc:docMk/>
          <pc:sldMk cId="0" sldId="258"/>
        </pc:sldMkLst>
        <pc:spChg chg="mod">
          <ac:chgData name="evelinn.appelkvist@umuholding.se" userId="S::urn:spo:guest#evelinn.appelkvist@umuholding.se::" providerId="AD" clId="Web-{ABAA8F9A-BDE8-03BB-839D-875B3A8F2FCF}" dt="2026-04-02T11:17:47.664" v="11" actId="20577"/>
          <ac:spMkLst>
            <pc:docMk/>
            <pc:sldMk cId="0" sldId="258"/>
            <ac:spMk id="1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797" r="-21797"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518264"/>
            <a:ext cx="8405379" cy="2156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3"/>
              </a:lnSpc>
            </a:pPr>
            <a:r>
              <a:rPr lang="en-US" sz="6298" dirty="0">
                <a:solidFill>
                  <a:srgbClr val="FFFFFF"/>
                </a:solidFill>
                <a:latin typeface="Geomanist UI Bold"/>
                <a:ea typeface="Geomanist UI Bold"/>
                <a:cs typeface="Geomanist UI Bold"/>
                <a:sym typeface="Geomanist UI Bold"/>
              </a:rPr>
              <a:t>How to create your own digital badge:</a:t>
            </a:r>
          </a:p>
        </p:txBody>
      </p:sp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126247"/>
            <a:ext cx="8229600" cy="8703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1.</a:t>
            </a:r>
            <a:r>
              <a:rPr lang="en-US" sz="3457" dirty="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 Choose a template from below</a:t>
            </a:r>
          </a:p>
          <a:p>
            <a:pPr algn="l">
              <a:lnSpc>
                <a:spcPts val="2005"/>
              </a:lnSpc>
            </a:pPr>
            <a:endParaRPr lang="en-US" sz="3457" dirty="0">
              <a:solidFill>
                <a:srgbClr val="FFFFFF"/>
              </a:solidFill>
              <a:latin typeface="Geomanist UI Medium"/>
              <a:ea typeface="Geomanist UI Medium"/>
              <a:cs typeface="Geomanist UI Medium"/>
              <a:sym typeface="Geomanist UI Medium"/>
            </a:endParaRPr>
          </a:p>
          <a:p>
            <a:pPr algn="l">
              <a:lnSpc>
                <a:spcPts val="4563"/>
              </a:lnSpc>
            </a:pP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2.</a:t>
            </a:r>
            <a:r>
              <a:rPr lang="en-US" sz="3457" dirty="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 Upload a photo of yourself.</a:t>
            </a:r>
          </a:p>
          <a:p>
            <a:pPr algn="l">
              <a:lnSpc>
                <a:spcPts val="4563"/>
              </a:lnSpc>
            </a:pPr>
            <a:r>
              <a:rPr lang="en-US" sz="3450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Insert → Pictures → This Device →  Select image → Insert</a:t>
            </a:r>
            <a:endParaRPr lang="en-US" sz="3450" dirty="0">
              <a:solidFill>
                <a:srgbClr val="FFFFFF"/>
              </a:solidFill>
              <a:latin typeface="Geomanist UI Light"/>
              <a:ea typeface="Geomanist UI Light"/>
              <a:cs typeface="Geomanist UI Light"/>
            </a:endParaRPr>
          </a:p>
          <a:p>
            <a:pPr algn="l">
              <a:lnSpc>
                <a:spcPts val="2904"/>
              </a:lnSpc>
            </a:pPr>
            <a:endParaRPr lang="en-US" sz="3457" dirty="0">
              <a:solidFill>
                <a:srgbClr val="FFFFFF"/>
              </a:solidFill>
              <a:latin typeface="Geomanist UI Light"/>
              <a:ea typeface="Geomanist UI Light"/>
              <a:cs typeface="Geomanist UI Light"/>
              <a:sym typeface="Geomanist UI Light"/>
            </a:endParaRPr>
          </a:p>
          <a:p>
            <a:pPr algn="l">
              <a:lnSpc>
                <a:spcPts val="4563"/>
              </a:lnSpc>
            </a:pP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3.</a:t>
            </a:r>
            <a:r>
              <a:rPr lang="en-US" sz="3457" dirty="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 Save the image</a:t>
            </a:r>
          </a:p>
          <a:p>
            <a:pPr algn="l">
              <a:lnSpc>
                <a:spcPts val="4563"/>
              </a:lnSpc>
            </a:pP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File → Export → JPEG → Save</a:t>
            </a:r>
          </a:p>
          <a:p>
            <a:pPr algn="l">
              <a:lnSpc>
                <a:spcPts val="4563"/>
              </a:lnSpc>
            </a:pP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 • Post it on LinkedIn or other social medias</a:t>
            </a:r>
          </a:p>
          <a:p>
            <a:pPr algn="l">
              <a:lnSpc>
                <a:spcPts val="4563"/>
              </a:lnSpc>
            </a:pP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 • Done!</a:t>
            </a:r>
          </a:p>
          <a:p>
            <a:pPr algn="l">
              <a:lnSpc>
                <a:spcPts val="3837"/>
              </a:lnSpc>
            </a:pPr>
            <a:endParaRPr lang="en-US" sz="3457" dirty="0">
              <a:solidFill>
                <a:srgbClr val="FFFFFF"/>
              </a:solidFill>
              <a:latin typeface="Geomanist UI Light"/>
              <a:ea typeface="Geomanist UI Light"/>
              <a:cs typeface="Geomanist UI Light"/>
              <a:sym typeface="Geomanist UI Light"/>
            </a:endParaRPr>
          </a:p>
          <a:p>
            <a:pPr algn="l">
              <a:lnSpc>
                <a:spcPts val="3837"/>
              </a:lnSpc>
            </a:pP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4.</a:t>
            </a:r>
            <a:r>
              <a:rPr lang="en-US" sz="3457" dirty="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 Please tag:</a:t>
            </a:r>
          </a:p>
          <a:p>
            <a:pPr algn="l">
              <a:lnSpc>
                <a:spcPts val="3837"/>
              </a:lnSpc>
            </a:pP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 #VentureMatch2026</a:t>
            </a:r>
          </a:p>
          <a:p>
            <a:pPr algn="l">
              <a:lnSpc>
                <a:spcPts val="3837"/>
              </a:lnSpc>
            </a:pP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 #UminovaInnovation</a:t>
            </a:r>
          </a:p>
          <a:p>
            <a:pPr algn="l">
              <a:lnSpc>
                <a:spcPts val="3837"/>
              </a:lnSpc>
            </a:pPr>
            <a:endParaRPr lang="en-US" sz="3457" dirty="0">
              <a:solidFill>
                <a:srgbClr val="FFFFFF"/>
              </a:solidFill>
              <a:latin typeface="Geomanist UI Light"/>
              <a:ea typeface="Geomanist UI Light"/>
              <a:cs typeface="Geomanist UI Light"/>
              <a:sym typeface="Geomanist UI Light"/>
            </a:endParaRPr>
          </a:p>
          <a:p>
            <a:pPr algn="l">
              <a:lnSpc>
                <a:spcPts val="3837"/>
              </a:lnSpc>
            </a:pP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 </a:t>
            </a:r>
            <a:r>
              <a:rPr lang="en-US" sz="3457" dirty="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LinkedIn</a:t>
            </a: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: @uminovainnovation</a:t>
            </a:r>
          </a:p>
          <a:p>
            <a:pPr algn="l">
              <a:lnSpc>
                <a:spcPts val="3837"/>
              </a:lnSpc>
            </a:pP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 </a:t>
            </a:r>
            <a:r>
              <a:rPr lang="en-US" sz="3457" dirty="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Instagram</a:t>
            </a: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: @uminovainn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797" r="-21797"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654054"/>
            <a:ext cx="8229600" cy="692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3457" dirty="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You have two options for placing your image in the template:</a:t>
            </a:r>
          </a:p>
          <a:p>
            <a:pPr algn="l">
              <a:lnSpc>
                <a:spcPts val="4563"/>
              </a:lnSpc>
            </a:pPr>
            <a:endParaRPr lang="en-US" sz="3457" dirty="0">
              <a:solidFill>
                <a:srgbClr val="FFFFFF"/>
              </a:solidFill>
              <a:latin typeface="Geomanist UI Medium"/>
              <a:ea typeface="Geomanist UI Medium"/>
              <a:cs typeface="Geomanist UI Medium"/>
              <a:sym typeface="Geomanist UI Medium"/>
            </a:endParaRPr>
          </a:p>
          <a:p>
            <a:pPr algn="l">
              <a:lnSpc>
                <a:spcPts val="4563"/>
              </a:lnSpc>
            </a:pPr>
            <a:r>
              <a:rPr lang="en-US" sz="3457" dirty="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1</a:t>
            </a: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. Place the image on top: Insert your photo and leave it above the template graphics. (</a:t>
            </a:r>
            <a:r>
              <a:rPr lang="en-US" sz="3457" dirty="0" err="1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Exempel</a:t>
            </a: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 1)</a:t>
            </a:r>
          </a:p>
          <a:p>
            <a:pPr algn="l">
              <a:lnSpc>
                <a:spcPts val="4563"/>
              </a:lnSpc>
            </a:pPr>
            <a:endParaRPr lang="en-US" sz="3457" dirty="0">
              <a:solidFill>
                <a:srgbClr val="FFFFFF"/>
              </a:solidFill>
              <a:latin typeface="Geomanist UI Light"/>
              <a:ea typeface="Geomanist UI Light"/>
              <a:cs typeface="Geomanist UI Light"/>
              <a:sym typeface="Geomanist UI Light"/>
            </a:endParaRPr>
          </a:p>
          <a:p>
            <a:pPr algn="l">
              <a:lnSpc>
                <a:spcPts val="4563"/>
              </a:lnSpc>
            </a:pPr>
            <a:r>
              <a:rPr lang="en-US" sz="3457" dirty="0">
                <a:solidFill>
                  <a:srgbClr val="FFFFFF"/>
                </a:solidFill>
                <a:latin typeface="Geomanist UI Bold"/>
                <a:ea typeface="Geomanist UI Bold"/>
                <a:cs typeface="Geomanist UI Bold"/>
                <a:sym typeface="Geomanist UI Bold"/>
              </a:rPr>
              <a:t>2</a:t>
            </a: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. Set the image as a background: Insert your photo, then right-click and choose “Send to Back”. This makes the photo a full-background image, with template graphics on top. (</a:t>
            </a:r>
            <a:r>
              <a:rPr lang="en-US" sz="3457" dirty="0" err="1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Exempel</a:t>
            </a:r>
            <a:r>
              <a:rPr lang="en-US" sz="3457" dirty="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 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797" r="-21797"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2011" y="9439753"/>
            <a:ext cx="6320002" cy="10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2"/>
              </a:lnSpc>
            </a:pPr>
            <a:r>
              <a:rPr lang="en-US" sz="7742">
                <a:solidFill>
                  <a:srgbClr val="FFFFFF"/>
                </a:solidFill>
                <a:latin typeface="Geomanist UI Bold"/>
                <a:ea typeface="Geomanist UI Bold"/>
                <a:cs typeface="Geomanist UI Bold"/>
                <a:sym typeface="Geomanist UI Bold"/>
              </a:rPr>
              <a:t>I’m attending!</a:t>
            </a: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2011" y="10440133"/>
            <a:ext cx="6431724" cy="0"/>
          </a:xfrm>
          <a:prstGeom prst="line">
            <a:avLst/>
          </a:prstGeom>
          <a:ln w="1047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2011" y="765548"/>
            <a:ext cx="4963910" cy="2268345"/>
          </a:xfrm>
          <a:custGeom>
            <a:avLst/>
            <a:gdLst/>
            <a:ahLst/>
            <a:cxnLst/>
            <a:rect l="l" t="t" r="r" b="b"/>
            <a:pathLst>
              <a:path w="4963910" h="2268345">
                <a:moveTo>
                  <a:pt x="0" y="0"/>
                </a:moveTo>
                <a:lnTo>
                  <a:pt x="4963910" y="0"/>
                </a:lnTo>
                <a:lnTo>
                  <a:pt x="4963910" y="2268345"/>
                </a:lnTo>
                <a:lnTo>
                  <a:pt x="0" y="2268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686" t="-19516"/>
            </a:stretch>
          </a:blipFill>
        </p:spPr>
        <p:txBody>
          <a:bodyPr/>
          <a:lstStyle/>
          <a:p>
            <a:endParaRPr lang="sv-SE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10752657"/>
            <a:ext cx="10287000" cy="2106093"/>
            <a:chOff x="0" y="0"/>
            <a:chExt cx="13716000" cy="2808124"/>
          </a:xfrm>
        </p:grpSpPr>
        <p:grpSp>
          <p:nvGrpSpPr>
            <p:cNvPr id="7" name="Group 7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13716000" cy="2808124"/>
              <a:chOff x="0" y="0"/>
              <a:chExt cx="2709333" cy="554691"/>
            </a:xfrm>
          </p:grpSpPr>
          <p:sp>
            <p:nvSpPr>
              <p:cNvPr id="8" name="Freeform 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709333" cy="554691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554691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554691"/>
                    </a:lnTo>
                    <a:lnTo>
                      <a:pt x="0" y="554691"/>
                    </a:lnTo>
                    <a:close/>
                  </a:path>
                </a:pathLst>
              </a:custGeom>
              <a:solidFill>
                <a:srgbClr val="F5F3F5"/>
              </a:solid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" name="TextBox 9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7625"/>
                <a:ext cx="2709333" cy="6023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0808" y="1622183"/>
              <a:ext cx="2219830" cy="670574"/>
            </a:xfrm>
            <a:custGeom>
              <a:avLst/>
              <a:gdLst/>
              <a:ahLst/>
              <a:cxnLst/>
              <a:rect l="l" t="t" r="r" b="b"/>
              <a:pathLst>
                <a:path w="2219830" h="670574">
                  <a:moveTo>
                    <a:pt x="0" y="0"/>
                  </a:moveTo>
                  <a:lnTo>
                    <a:pt x="2219830" y="0"/>
                  </a:lnTo>
                  <a:lnTo>
                    <a:pt x="2219830" y="670573"/>
                  </a:lnTo>
                  <a:lnTo>
                    <a:pt x="0" y="670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77375" y="1706081"/>
              <a:ext cx="2277817" cy="470369"/>
            </a:xfrm>
            <a:custGeom>
              <a:avLst/>
              <a:gdLst/>
              <a:ahLst/>
              <a:cxnLst/>
              <a:rect l="l" t="t" r="r" b="b"/>
              <a:pathLst>
                <a:path w="2277817" h="470369">
                  <a:moveTo>
                    <a:pt x="0" y="0"/>
                  </a:moveTo>
                  <a:lnTo>
                    <a:pt x="2277817" y="0"/>
                  </a:lnTo>
                  <a:lnTo>
                    <a:pt x="2277817" y="470369"/>
                  </a:lnTo>
                  <a:lnTo>
                    <a:pt x="0" y="47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67245" y="1706081"/>
              <a:ext cx="1883036" cy="486684"/>
            </a:xfrm>
            <a:custGeom>
              <a:avLst/>
              <a:gdLst/>
              <a:ahLst/>
              <a:cxnLst/>
              <a:rect l="l" t="t" r="r" b="b"/>
              <a:pathLst>
                <a:path w="1883036" h="486684">
                  <a:moveTo>
                    <a:pt x="0" y="0"/>
                  </a:moveTo>
                  <a:lnTo>
                    <a:pt x="1883036" y="0"/>
                  </a:lnTo>
                  <a:lnTo>
                    <a:pt x="1883036" y="486685"/>
                  </a:lnTo>
                  <a:lnTo>
                    <a:pt x="0" y="486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04173" y="1706081"/>
              <a:ext cx="2335978" cy="502777"/>
            </a:xfrm>
            <a:custGeom>
              <a:avLst/>
              <a:gdLst/>
              <a:ahLst/>
              <a:cxnLst/>
              <a:rect l="l" t="t" r="r" b="b"/>
              <a:pathLst>
                <a:path w="2335978" h="502777">
                  <a:moveTo>
                    <a:pt x="0" y="0"/>
                  </a:moveTo>
                  <a:lnTo>
                    <a:pt x="2335978" y="0"/>
                  </a:lnTo>
                  <a:lnTo>
                    <a:pt x="2335978" y="502777"/>
                  </a:lnTo>
                  <a:lnTo>
                    <a:pt x="0" y="502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920" y="574245"/>
              <a:ext cx="2616158" cy="521733"/>
            </a:xfrm>
            <a:custGeom>
              <a:avLst/>
              <a:gdLst/>
              <a:ahLst/>
              <a:cxnLst/>
              <a:rect l="l" t="t" r="r" b="b"/>
              <a:pathLst>
                <a:path w="2616158" h="521733">
                  <a:moveTo>
                    <a:pt x="0" y="0"/>
                  </a:moveTo>
                  <a:lnTo>
                    <a:pt x="2616158" y="0"/>
                  </a:lnTo>
                  <a:lnTo>
                    <a:pt x="2616158" y="521733"/>
                  </a:lnTo>
                  <a:lnTo>
                    <a:pt x="0" y="521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482" t="-6506" r="-2718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3504" y="488014"/>
              <a:ext cx="2530910" cy="607965"/>
            </a:xfrm>
            <a:custGeom>
              <a:avLst/>
              <a:gdLst/>
              <a:ahLst/>
              <a:cxnLst/>
              <a:rect l="l" t="t" r="r" b="b"/>
              <a:pathLst>
                <a:path w="2530910" h="607965">
                  <a:moveTo>
                    <a:pt x="0" y="0"/>
                  </a:moveTo>
                  <a:lnTo>
                    <a:pt x="2530910" y="0"/>
                  </a:lnTo>
                  <a:lnTo>
                    <a:pt x="2530910" y="607964"/>
                  </a:lnTo>
                  <a:lnTo>
                    <a:pt x="0" y="607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14093" y="537490"/>
              <a:ext cx="2179986" cy="496403"/>
            </a:xfrm>
            <a:custGeom>
              <a:avLst/>
              <a:gdLst/>
              <a:ahLst/>
              <a:cxnLst/>
              <a:rect l="l" t="t" r="r" b="b"/>
              <a:pathLst>
                <a:path w="2179986" h="496403">
                  <a:moveTo>
                    <a:pt x="0" y="0"/>
                  </a:moveTo>
                  <a:lnTo>
                    <a:pt x="2179987" y="0"/>
                  </a:lnTo>
                  <a:lnTo>
                    <a:pt x="2179987" y="496403"/>
                  </a:lnTo>
                  <a:lnTo>
                    <a:pt x="0" y="496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7" name="Freeform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67245" y="211124"/>
              <a:ext cx="2338116" cy="1107683"/>
            </a:xfrm>
            <a:custGeom>
              <a:avLst/>
              <a:gdLst/>
              <a:ahLst/>
              <a:cxnLst/>
              <a:rect l="l" t="t" r="r" b="b"/>
              <a:pathLst>
                <a:path w="2338116" h="1107683">
                  <a:moveTo>
                    <a:pt x="0" y="0"/>
                  </a:moveTo>
                  <a:lnTo>
                    <a:pt x="2338117" y="0"/>
                  </a:lnTo>
                  <a:lnTo>
                    <a:pt x="2338117" y="1107683"/>
                  </a:lnTo>
                  <a:lnTo>
                    <a:pt x="0" y="1107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8" name="Freeform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1291" y="3033893"/>
            <a:ext cx="6684418" cy="5482971"/>
          </a:xfrm>
          <a:custGeom>
            <a:avLst/>
            <a:gdLst/>
            <a:ahLst/>
            <a:cxnLst/>
            <a:rect l="l" t="t" r="r" b="b"/>
            <a:pathLst>
              <a:path w="6684418" h="5482971">
                <a:moveTo>
                  <a:pt x="0" y="0"/>
                </a:moveTo>
                <a:lnTo>
                  <a:pt x="6684418" y="0"/>
                </a:lnTo>
                <a:lnTo>
                  <a:pt x="6684418" y="5482971"/>
                </a:lnTo>
                <a:lnTo>
                  <a:pt x="0" y="54829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53575" b="-24740"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75374" y="727448"/>
            <a:ext cx="2891867" cy="100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0"/>
              </a:lnSpc>
            </a:pPr>
            <a:r>
              <a:rPr lang="en-US" sz="2000" dirty="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5 </a:t>
            </a:r>
            <a:r>
              <a:rPr lang="en-US" sz="2000" dirty="0" err="1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maj</a:t>
            </a:r>
            <a:r>
              <a:rPr lang="en-US" sz="2000" dirty="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 2026 at P5, </a:t>
            </a:r>
            <a:r>
              <a:rPr lang="en-US" sz="2000" dirty="0" err="1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Umeå</a:t>
            </a:r>
            <a:endParaRPr lang="en-US" sz="2000" dirty="0" err="1">
              <a:solidFill>
                <a:srgbClr val="FFFFFF"/>
              </a:solidFill>
              <a:latin typeface="Geomanist UI Medium"/>
              <a:ea typeface="Geomanist UI Medium"/>
              <a:cs typeface="Geomanist UI Medium"/>
            </a:endParaRPr>
          </a:p>
          <a:p>
            <a:pPr algn="just">
              <a:lnSpc>
                <a:spcPts val="2640"/>
              </a:lnSpc>
            </a:pPr>
            <a:r>
              <a:rPr lang="en-US" sz="200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#VentureMatch2026</a:t>
            </a:r>
            <a:endParaRPr lang="en-US" sz="2000">
              <a:solidFill>
                <a:srgbClr val="FFFFFF"/>
              </a:solidFill>
              <a:latin typeface="Geomanist UI Light"/>
              <a:ea typeface="Geomanist UI Light"/>
              <a:cs typeface="Geomanist UI Light"/>
            </a:endParaRPr>
          </a:p>
          <a:p>
            <a:pPr algn="just">
              <a:lnSpc>
                <a:spcPts val="2640"/>
              </a:lnSpc>
            </a:pPr>
            <a:r>
              <a:rPr lang="en-US" sz="200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#uminovainnovation</a:t>
            </a:r>
            <a:endParaRPr lang="en-US" sz="2000">
              <a:solidFill>
                <a:srgbClr val="FFFFFF"/>
              </a:solidFill>
              <a:latin typeface="Geomanist UI Light"/>
              <a:ea typeface="Geomanist UI Light"/>
              <a:cs typeface="Geomanist UI Light"/>
            </a:endParaRPr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996505">
            <a:off x="732222" y="4987405"/>
            <a:ext cx="8160720" cy="2172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15"/>
              </a:lnSpc>
              <a:spcBef>
                <a:spcPct val="0"/>
              </a:spcBef>
            </a:pPr>
            <a:r>
              <a:rPr lang="en-US" sz="12890" dirty="0">
                <a:solidFill>
                  <a:srgbClr val="FF3131">
                    <a:alpha val="69804"/>
                  </a:srgbClr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EXEMPEL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31" r="-76285"/>
            </a:stretch>
          </a:blipFill>
        </p:spPr>
        <p:txBody>
          <a:bodyPr/>
          <a:lstStyle/>
          <a:p>
            <a:endParaRPr lang="sv-SE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0" y="10752657"/>
            <a:ext cx="10287000" cy="2106093"/>
            <a:chOff x="0" y="0"/>
            <a:chExt cx="13716000" cy="2808124"/>
          </a:xfrm>
        </p:grpSpPr>
        <p:grpSp>
          <p:nvGrpSpPr>
            <p:cNvPr id="4" name="Group 4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13716000" cy="2808124"/>
              <a:chOff x="0" y="0"/>
              <a:chExt cx="2709333" cy="554691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709333" cy="554691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554691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554691"/>
                    </a:lnTo>
                    <a:lnTo>
                      <a:pt x="0" y="554691"/>
                    </a:lnTo>
                    <a:close/>
                  </a:path>
                </a:pathLst>
              </a:custGeom>
              <a:solidFill>
                <a:srgbClr val="F5F3F5"/>
              </a:solid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" name="TextBox 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7625"/>
                <a:ext cx="2709333" cy="6023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0808" y="1622183"/>
              <a:ext cx="2219830" cy="670574"/>
            </a:xfrm>
            <a:custGeom>
              <a:avLst/>
              <a:gdLst/>
              <a:ahLst/>
              <a:cxnLst/>
              <a:rect l="l" t="t" r="r" b="b"/>
              <a:pathLst>
                <a:path w="2219830" h="670574">
                  <a:moveTo>
                    <a:pt x="0" y="0"/>
                  </a:moveTo>
                  <a:lnTo>
                    <a:pt x="2219830" y="0"/>
                  </a:lnTo>
                  <a:lnTo>
                    <a:pt x="2219830" y="670573"/>
                  </a:lnTo>
                  <a:lnTo>
                    <a:pt x="0" y="670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77375" y="1706081"/>
              <a:ext cx="2277817" cy="470369"/>
            </a:xfrm>
            <a:custGeom>
              <a:avLst/>
              <a:gdLst/>
              <a:ahLst/>
              <a:cxnLst/>
              <a:rect l="l" t="t" r="r" b="b"/>
              <a:pathLst>
                <a:path w="2277817" h="470369">
                  <a:moveTo>
                    <a:pt x="0" y="0"/>
                  </a:moveTo>
                  <a:lnTo>
                    <a:pt x="2277817" y="0"/>
                  </a:lnTo>
                  <a:lnTo>
                    <a:pt x="2277817" y="470369"/>
                  </a:lnTo>
                  <a:lnTo>
                    <a:pt x="0" y="47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67245" y="1706081"/>
              <a:ext cx="1883036" cy="486684"/>
            </a:xfrm>
            <a:custGeom>
              <a:avLst/>
              <a:gdLst/>
              <a:ahLst/>
              <a:cxnLst/>
              <a:rect l="l" t="t" r="r" b="b"/>
              <a:pathLst>
                <a:path w="1883036" h="486684">
                  <a:moveTo>
                    <a:pt x="0" y="0"/>
                  </a:moveTo>
                  <a:lnTo>
                    <a:pt x="1883036" y="0"/>
                  </a:lnTo>
                  <a:lnTo>
                    <a:pt x="1883036" y="486685"/>
                  </a:lnTo>
                  <a:lnTo>
                    <a:pt x="0" y="486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04173" y="1706081"/>
              <a:ext cx="2335978" cy="502777"/>
            </a:xfrm>
            <a:custGeom>
              <a:avLst/>
              <a:gdLst/>
              <a:ahLst/>
              <a:cxnLst/>
              <a:rect l="l" t="t" r="r" b="b"/>
              <a:pathLst>
                <a:path w="2335978" h="502777">
                  <a:moveTo>
                    <a:pt x="0" y="0"/>
                  </a:moveTo>
                  <a:lnTo>
                    <a:pt x="2335978" y="0"/>
                  </a:lnTo>
                  <a:lnTo>
                    <a:pt x="2335978" y="502777"/>
                  </a:lnTo>
                  <a:lnTo>
                    <a:pt x="0" y="502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920" y="574245"/>
              <a:ext cx="2616158" cy="521733"/>
            </a:xfrm>
            <a:custGeom>
              <a:avLst/>
              <a:gdLst/>
              <a:ahLst/>
              <a:cxnLst/>
              <a:rect l="l" t="t" r="r" b="b"/>
              <a:pathLst>
                <a:path w="2616158" h="521733">
                  <a:moveTo>
                    <a:pt x="0" y="0"/>
                  </a:moveTo>
                  <a:lnTo>
                    <a:pt x="2616158" y="0"/>
                  </a:lnTo>
                  <a:lnTo>
                    <a:pt x="2616158" y="521733"/>
                  </a:lnTo>
                  <a:lnTo>
                    <a:pt x="0" y="521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482" t="-6506" r="-2718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3504" y="488014"/>
              <a:ext cx="2530910" cy="607965"/>
            </a:xfrm>
            <a:custGeom>
              <a:avLst/>
              <a:gdLst/>
              <a:ahLst/>
              <a:cxnLst/>
              <a:rect l="l" t="t" r="r" b="b"/>
              <a:pathLst>
                <a:path w="2530910" h="607965">
                  <a:moveTo>
                    <a:pt x="0" y="0"/>
                  </a:moveTo>
                  <a:lnTo>
                    <a:pt x="2530910" y="0"/>
                  </a:lnTo>
                  <a:lnTo>
                    <a:pt x="2530910" y="607964"/>
                  </a:lnTo>
                  <a:lnTo>
                    <a:pt x="0" y="607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14093" y="537490"/>
              <a:ext cx="2179986" cy="496403"/>
            </a:xfrm>
            <a:custGeom>
              <a:avLst/>
              <a:gdLst/>
              <a:ahLst/>
              <a:cxnLst/>
              <a:rect l="l" t="t" r="r" b="b"/>
              <a:pathLst>
                <a:path w="2179986" h="496403">
                  <a:moveTo>
                    <a:pt x="0" y="0"/>
                  </a:moveTo>
                  <a:lnTo>
                    <a:pt x="2179987" y="0"/>
                  </a:lnTo>
                  <a:lnTo>
                    <a:pt x="2179987" y="496403"/>
                  </a:lnTo>
                  <a:lnTo>
                    <a:pt x="0" y="496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67245" y="211124"/>
              <a:ext cx="2338116" cy="1107683"/>
            </a:xfrm>
            <a:custGeom>
              <a:avLst/>
              <a:gdLst/>
              <a:ahLst/>
              <a:cxnLst/>
              <a:rect l="l" t="t" r="r" b="b"/>
              <a:pathLst>
                <a:path w="2338116" h="1107683">
                  <a:moveTo>
                    <a:pt x="0" y="0"/>
                  </a:moveTo>
                  <a:lnTo>
                    <a:pt x="2338117" y="0"/>
                  </a:lnTo>
                  <a:lnTo>
                    <a:pt x="2338117" y="1107683"/>
                  </a:lnTo>
                  <a:lnTo>
                    <a:pt x="0" y="1107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98578">
            <a:off x="88899" y="7391702"/>
            <a:ext cx="9973802" cy="248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65"/>
              </a:lnSpc>
              <a:spcBef>
                <a:spcPct val="0"/>
              </a:spcBef>
            </a:pPr>
            <a:r>
              <a:rPr lang="en-US" sz="14822">
                <a:solidFill>
                  <a:srgbClr val="FF3131">
                    <a:alpha val="69804"/>
                  </a:srgbClr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EXEMPEL 2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8319" y="4806097"/>
            <a:ext cx="9350361" cy="1264567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59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9379" dirty="0">
                <a:solidFill>
                  <a:srgbClr val="FFFFFF"/>
                </a:solidFill>
                <a:latin typeface="Geomanist UI Bold"/>
                <a:ea typeface="Geomanist UI Bold"/>
                <a:cs typeface="Geomanist UI Bold"/>
                <a:sym typeface="Geomanist UI Bold"/>
              </a:rPr>
              <a:t>I’m going to</a:t>
            </a: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49542" y="675799"/>
            <a:ext cx="2669138" cy="351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4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40"/>
              </a:lnSpc>
            </a:pPr>
            <a:r>
              <a:rPr lang="en-US" sz="200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#uminovainnovation</a:t>
            </a:r>
          </a:p>
        </p:txBody>
      </p:sp>
      <p:sp>
        <p:nvSpPr>
          <p:cNvPr id="18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08931" y="687705"/>
            <a:ext cx="2669138" cy="351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4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00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#VentureMatch2026</a:t>
            </a:r>
          </a:p>
        </p:txBody>
      </p:sp>
      <p:sp>
        <p:nvSpPr>
          <p:cNvPr id="19" name="Freeform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6843" y="5625168"/>
            <a:ext cx="8332364" cy="1763684"/>
          </a:xfrm>
          <a:custGeom>
            <a:avLst/>
            <a:gdLst/>
            <a:ahLst/>
            <a:cxnLst/>
            <a:rect l="l" t="t" r="r" b="b"/>
            <a:pathLst>
              <a:path w="8332364" h="1763684">
                <a:moveTo>
                  <a:pt x="0" y="0"/>
                </a:moveTo>
                <a:lnTo>
                  <a:pt x="8332364" y="0"/>
                </a:lnTo>
                <a:lnTo>
                  <a:pt x="8332364" y="1763684"/>
                </a:lnTo>
                <a:lnTo>
                  <a:pt x="0" y="1763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2101" t="-22101" r="-22074" b="-22074"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8319" y="687705"/>
            <a:ext cx="2817624" cy="340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4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000" dirty="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5 </a:t>
            </a:r>
            <a:r>
              <a:rPr lang="en-US" sz="2000" dirty="0" err="1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maj</a:t>
            </a:r>
            <a:r>
              <a:rPr lang="en-US" sz="2000" dirty="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 2026 at P5, Umeå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797" r="-21797"/>
            </a:stretch>
          </a:blipFill>
        </p:spPr>
        <p:txBody>
          <a:bodyPr/>
          <a:lstStyle/>
          <a:p>
            <a:endParaRPr lang="sv-SE" dirty="0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3600449" y="8788400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/>
            <a:lstStyle/>
            <a:p>
              <a:endParaRPr lang="sv-SE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8969" y="5908452"/>
            <a:ext cx="8329061" cy="965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3"/>
              </a:lnSpc>
            </a:pPr>
            <a:r>
              <a:rPr lang="en-US" sz="5699" dirty="0">
                <a:solidFill>
                  <a:srgbClr val="FFFFFF"/>
                </a:solidFill>
                <a:latin typeface="Geomanist UI Bold"/>
                <a:ea typeface="Geomanist UI Bold"/>
                <a:cs typeface="Geomanist UI Bold"/>
                <a:sym typeface="Geomanist UI Bold"/>
              </a:rPr>
              <a:t>Templates below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797" r="-21797"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2011" y="9439753"/>
            <a:ext cx="6320002" cy="10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2"/>
              </a:lnSpc>
            </a:pPr>
            <a:r>
              <a:rPr lang="en-US" sz="7742" dirty="0">
                <a:solidFill>
                  <a:srgbClr val="FFFFFF"/>
                </a:solidFill>
                <a:latin typeface="Geomanist UI Bold"/>
                <a:ea typeface="Geomanist UI Bold"/>
                <a:cs typeface="Geomanist UI Bold"/>
                <a:sym typeface="Geomanist UI Bold"/>
              </a:rPr>
              <a:t>I’m attending!</a:t>
            </a: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2011" y="10440133"/>
            <a:ext cx="6431724" cy="0"/>
          </a:xfrm>
          <a:prstGeom prst="line">
            <a:avLst/>
          </a:prstGeom>
          <a:ln w="1047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2011" y="765548"/>
            <a:ext cx="4963910" cy="2268345"/>
          </a:xfrm>
          <a:custGeom>
            <a:avLst/>
            <a:gdLst/>
            <a:ahLst/>
            <a:cxnLst/>
            <a:rect l="l" t="t" r="r" b="b"/>
            <a:pathLst>
              <a:path w="4963910" h="2268345">
                <a:moveTo>
                  <a:pt x="0" y="0"/>
                </a:moveTo>
                <a:lnTo>
                  <a:pt x="4963910" y="0"/>
                </a:lnTo>
                <a:lnTo>
                  <a:pt x="4963910" y="2268345"/>
                </a:lnTo>
                <a:lnTo>
                  <a:pt x="0" y="2268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686" t="-19516"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75374" y="727448"/>
            <a:ext cx="2995807" cy="100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0"/>
              </a:lnSpc>
            </a:pPr>
            <a:r>
              <a:rPr lang="en-US" sz="200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5 maj 2026 at P5, Umeå</a:t>
            </a:r>
          </a:p>
          <a:p>
            <a:pPr algn="just">
              <a:lnSpc>
                <a:spcPts val="2640"/>
              </a:lnSpc>
            </a:pPr>
            <a:r>
              <a:rPr lang="en-US" sz="200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#VentureMatch2026</a:t>
            </a:r>
          </a:p>
          <a:p>
            <a:pPr algn="just">
              <a:lnSpc>
                <a:spcPts val="2640"/>
              </a:lnSpc>
            </a:pPr>
            <a:r>
              <a:rPr lang="en-US" sz="200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#uminovainnovation</a:t>
            </a:r>
          </a:p>
        </p:txBody>
      </p:sp>
      <p:grpSp>
        <p:nvGrpSpPr>
          <p:cNvPr id="7" name="Group 7"/>
          <p:cNvGrpSpPr>
            <a:grpSpLocks noGrp="1" noUngrp="1" noRot="1" noMove="1" noResize="1"/>
          </p:cNvGrpSpPr>
          <p:nvPr/>
        </p:nvGrpSpPr>
        <p:grpSpPr>
          <a:xfrm>
            <a:off x="0" y="10752657"/>
            <a:ext cx="10287000" cy="2106093"/>
            <a:chOff x="0" y="0"/>
            <a:chExt cx="13716000" cy="2808124"/>
          </a:xfrm>
        </p:grpSpPr>
        <p:grpSp>
          <p:nvGrpSpPr>
            <p:cNvPr id="8" name="Group 8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13716000" cy="2808124"/>
              <a:chOff x="0" y="0"/>
              <a:chExt cx="2709333" cy="554691"/>
            </a:xfrm>
          </p:grpSpPr>
          <p:sp>
            <p:nvSpPr>
              <p:cNvPr id="9" name="Freeform 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709333" cy="554691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554691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554691"/>
                    </a:lnTo>
                    <a:lnTo>
                      <a:pt x="0" y="554691"/>
                    </a:lnTo>
                    <a:close/>
                  </a:path>
                </a:pathLst>
              </a:custGeom>
              <a:solidFill>
                <a:srgbClr val="F5F3F5"/>
              </a:solid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" name="TextBox 10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7625"/>
                <a:ext cx="2709333" cy="6023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0808" y="1622183"/>
              <a:ext cx="2219830" cy="670574"/>
            </a:xfrm>
            <a:custGeom>
              <a:avLst/>
              <a:gdLst/>
              <a:ahLst/>
              <a:cxnLst/>
              <a:rect l="l" t="t" r="r" b="b"/>
              <a:pathLst>
                <a:path w="2219830" h="670574">
                  <a:moveTo>
                    <a:pt x="0" y="0"/>
                  </a:moveTo>
                  <a:lnTo>
                    <a:pt x="2219830" y="0"/>
                  </a:lnTo>
                  <a:lnTo>
                    <a:pt x="2219830" y="670573"/>
                  </a:lnTo>
                  <a:lnTo>
                    <a:pt x="0" y="670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77375" y="1706081"/>
              <a:ext cx="2277817" cy="470369"/>
            </a:xfrm>
            <a:custGeom>
              <a:avLst/>
              <a:gdLst/>
              <a:ahLst/>
              <a:cxnLst/>
              <a:rect l="l" t="t" r="r" b="b"/>
              <a:pathLst>
                <a:path w="2277817" h="470369">
                  <a:moveTo>
                    <a:pt x="0" y="0"/>
                  </a:moveTo>
                  <a:lnTo>
                    <a:pt x="2277817" y="0"/>
                  </a:lnTo>
                  <a:lnTo>
                    <a:pt x="2277817" y="470369"/>
                  </a:lnTo>
                  <a:lnTo>
                    <a:pt x="0" y="47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67245" y="1706081"/>
              <a:ext cx="1883036" cy="486684"/>
            </a:xfrm>
            <a:custGeom>
              <a:avLst/>
              <a:gdLst/>
              <a:ahLst/>
              <a:cxnLst/>
              <a:rect l="l" t="t" r="r" b="b"/>
              <a:pathLst>
                <a:path w="1883036" h="486684">
                  <a:moveTo>
                    <a:pt x="0" y="0"/>
                  </a:moveTo>
                  <a:lnTo>
                    <a:pt x="1883036" y="0"/>
                  </a:lnTo>
                  <a:lnTo>
                    <a:pt x="1883036" y="486685"/>
                  </a:lnTo>
                  <a:lnTo>
                    <a:pt x="0" y="486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04173" y="1706081"/>
              <a:ext cx="2335978" cy="502777"/>
            </a:xfrm>
            <a:custGeom>
              <a:avLst/>
              <a:gdLst/>
              <a:ahLst/>
              <a:cxnLst/>
              <a:rect l="l" t="t" r="r" b="b"/>
              <a:pathLst>
                <a:path w="2335978" h="502777">
                  <a:moveTo>
                    <a:pt x="0" y="0"/>
                  </a:moveTo>
                  <a:lnTo>
                    <a:pt x="2335978" y="0"/>
                  </a:lnTo>
                  <a:lnTo>
                    <a:pt x="2335978" y="502777"/>
                  </a:lnTo>
                  <a:lnTo>
                    <a:pt x="0" y="502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920" y="574245"/>
              <a:ext cx="2616158" cy="521733"/>
            </a:xfrm>
            <a:custGeom>
              <a:avLst/>
              <a:gdLst/>
              <a:ahLst/>
              <a:cxnLst/>
              <a:rect l="l" t="t" r="r" b="b"/>
              <a:pathLst>
                <a:path w="2616158" h="521733">
                  <a:moveTo>
                    <a:pt x="0" y="0"/>
                  </a:moveTo>
                  <a:lnTo>
                    <a:pt x="2616158" y="0"/>
                  </a:lnTo>
                  <a:lnTo>
                    <a:pt x="2616158" y="521733"/>
                  </a:lnTo>
                  <a:lnTo>
                    <a:pt x="0" y="521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482" t="-6506" r="-2718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3504" y="488014"/>
              <a:ext cx="2530910" cy="607965"/>
            </a:xfrm>
            <a:custGeom>
              <a:avLst/>
              <a:gdLst/>
              <a:ahLst/>
              <a:cxnLst/>
              <a:rect l="l" t="t" r="r" b="b"/>
              <a:pathLst>
                <a:path w="2530910" h="607965">
                  <a:moveTo>
                    <a:pt x="0" y="0"/>
                  </a:moveTo>
                  <a:lnTo>
                    <a:pt x="2530910" y="0"/>
                  </a:lnTo>
                  <a:lnTo>
                    <a:pt x="2530910" y="607964"/>
                  </a:lnTo>
                  <a:lnTo>
                    <a:pt x="0" y="607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7" name="Freeform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14093" y="537490"/>
              <a:ext cx="2179986" cy="496403"/>
            </a:xfrm>
            <a:custGeom>
              <a:avLst/>
              <a:gdLst/>
              <a:ahLst/>
              <a:cxnLst/>
              <a:rect l="l" t="t" r="r" b="b"/>
              <a:pathLst>
                <a:path w="2179986" h="496403">
                  <a:moveTo>
                    <a:pt x="0" y="0"/>
                  </a:moveTo>
                  <a:lnTo>
                    <a:pt x="2179987" y="0"/>
                  </a:lnTo>
                  <a:lnTo>
                    <a:pt x="2179987" y="496403"/>
                  </a:lnTo>
                  <a:lnTo>
                    <a:pt x="0" y="496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67245" y="211124"/>
              <a:ext cx="2338116" cy="1107683"/>
            </a:xfrm>
            <a:custGeom>
              <a:avLst/>
              <a:gdLst/>
              <a:ahLst/>
              <a:cxnLst/>
              <a:rect l="l" t="t" r="r" b="b"/>
              <a:pathLst>
                <a:path w="2338116" h="1107683">
                  <a:moveTo>
                    <a:pt x="0" y="0"/>
                  </a:moveTo>
                  <a:lnTo>
                    <a:pt x="2338117" y="0"/>
                  </a:lnTo>
                  <a:lnTo>
                    <a:pt x="2338117" y="1107683"/>
                  </a:lnTo>
                  <a:lnTo>
                    <a:pt x="0" y="1107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797" r="-21797"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2011" y="9439753"/>
            <a:ext cx="7917932" cy="10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2"/>
              </a:lnSpc>
            </a:pPr>
            <a:r>
              <a:rPr lang="en-US" sz="7742" dirty="0">
                <a:solidFill>
                  <a:srgbClr val="FFFFFF"/>
                </a:solidFill>
                <a:latin typeface="Geomanist UI Bold"/>
                <a:ea typeface="Geomanist UI Bold"/>
                <a:cs typeface="Geomanist UI Bold"/>
                <a:sym typeface="Geomanist UI Bold"/>
              </a:rPr>
              <a:t>We’ll attend</a:t>
            </a:r>
          </a:p>
        </p:txBody>
      </p:sp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2011" y="10440133"/>
            <a:ext cx="5960156" cy="0"/>
          </a:xfrm>
          <a:prstGeom prst="line">
            <a:avLst/>
          </a:prstGeom>
          <a:ln w="1047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2011" y="765548"/>
            <a:ext cx="4963910" cy="2268345"/>
          </a:xfrm>
          <a:custGeom>
            <a:avLst/>
            <a:gdLst/>
            <a:ahLst/>
            <a:cxnLst/>
            <a:rect l="l" t="t" r="r" b="b"/>
            <a:pathLst>
              <a:path w="4963910" h="2268345">
                <a:moveTo>
                  <a:pt x="0" y="0"/>
                </a:moveTo>
                <a:lnTo>
                  <a:pt x="4963910" y="0"/>
                </a:lnTo>
                <a:lnTo>
                  <a:pt x="4963910" y="2268345"/>
                </a:lnTo>
                <a:lnTo>
                  <a:pt x="0" y="2268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686" t="-19516"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75374" y="727448"/>
            <a:ext cx="2995807" cy="100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0"/>
              </a:lnSpc>
            </a:pPr>
            <a:r>
              <a:rPr lang="en-US" sz="200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5 maj 2026 at P5, Umeå</a:t>
            </a:r>
          </a:p>
          <a:p>
            <a:pPr algn="just">
              <a:lnSpc>
                <a:spcPts val="2640"/>
              </a:lnSpc>
            </a:pPr>
            <a:r>
              <a:rPr lang="en-US" sz="200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#VentureMatch2026</a:t>
            </a:r>
          </a:p>
          <a:p>
            <a:pPr algn="just">
              <a:lnSpc>
                <a:spcPts val="2640"/>
              </a:lnSpc>
            </a:pPr>
            <a:r>
              <a:rPr lang="en-US" sz="2000">
                <a:solidFill>
                  <a:srgbClr val="FFFFFF"/>
                </a:solidFill>
                <a:latin typeface="Geomanist UI Light"/>
                <a:ea typeface="Geomanist UI Light"/>
                <a:cs typeface="Geomanist UI Light"/>
                <a:sym typeface="Geomanist UI Light"/>
              </a:rPr>
              <a:t>#uminovainnovation</a:t>
            </a:r>
          </a:p>
        </p:txBody>
      </p:sp>
      <p:grpSp>
        <p:nvGrpSpPr>
          <p:cNvPr id="7" name="Group 7"/>
          <p:cNvGrpSpPr>
            <a:grpSpLocks noGrp="1" noUngrp="1" noRot="1" noMove="1" noResize="1"/>
          </p:cNvGrpSpPr>
          <p:nvPr/>
        </p:nvGrpSpPr>
        <p:grpSpPr>
          <a:xfrm>
            <a:off x="0" y="10752657"/>
            <a:ext cx="10287000" cy="2106093"/>
            <a:chOff x="0" y="0"/>
            <a:chExt cx="13716000" cy="2808124"/>
          </a:xfrm>
        </p:grpSpPr>
        <p:grpSp>
          <p:nvGrpSpPr>
            <p:cNvPr id="8" name="Group 8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13716000" cy="2808124"/>
              <a:chOff x="0" y="0"/>
              <a:chExt cx="2709333" cy="554691"/>
            </a:xfrm>
          </p:grpSpPr>
          <p:sp>
            <p:nvSpPr>
              <p:cNvPr id="9" name="Freeform 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709333" cy="554691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554691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554691"/>
                    </a:lnTo>
                    <a:lnTo>
                      <a:pt x="0" y="554691"/>
                    </a:lnTo>
                    <a:close/>
                  </a:path>
                </a:pathLst>
              </a:custGeom>
              <a:solidFill>
                <a:srgbClr val="F5F3F5"/>
              </a:solid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" name="TextBox 10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7625"/>
                <a:ext cx="2709333" cy="6023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0808" y="1622183"/>
              <a:ext cx="2219830" cy="670574"/>
            </a:xfrm>
            <a:custGeom>
              <a:avLst/>
              <a:gdLst/>
              <a:ahLst/>
              <a:cxnLst/>
              <a:rect l="l" t="t" r="r" b="b"/>
              <a:pathLst>
                <a:path w="2219830" h="670574">
                  <a:moveTo>
                    <a:pt x="0" y="0"/>
                  </a:moveTo>
                  <a:lnTo>
                    <a:pt x="2219830" y="0"/>
                  </a:lnTo>
                  <a:lnTo>
                    <a:pt x="2219830" y="670573"/>
                  </a:lnTo>
                  <a:lnTo>
                    <a:pt x="0" y="670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77375" y="1706081"/>
              <a:ext cx="2277817" cy="470369"/>
            </a:xfrm>
            <a:custGeom>
              <a:avLst/>
              <a:gdLst/>
              <a:ahLst/>
              <a:cxnLst/>
              <a:rect l="l" t="t" r="r" b="b"/>
              <a:pathLst>
                <a:path w="2277817" h="470369">
                  <a:moveTo>
                    <a:pt x="0" y="0"/>
                  </a:moveTo>
                  <a:lnTo>
                    <a:pt x="2277817" y="0"/>
                  </a:lnTo>
                  <a:lnTo>
                    <a:pt x="2277817" y="470369"/>
                  </a:lnTo>
                  <a:lnTo>
                    <a:pt x="0" y="47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67245" y="1706081"/>
              <a:ext cx="1883036" cy="486684"/>
            </a:xfrm>
            <a:custGeom>
              <a:avLst/>
              <a:gdLst/>
              <a:ahLst/>
              <a:cxnLst/>
              <a:rect l="l" t="t" r="r" b="b"/>
              <a:pathLst>
                <a:path w="1883036" h="486684">
                  <a:moveTo>
                    <a:pt x="0" y="0"/>
                  </a:moveTo>
                  <a:lnTo>
                    <a:pt x="1883036" y="0"/>
                  </a:lnTo>
                  <a:lnTo>
                    <a:pt x="1883036" y="486685"/>
                  </a:lnTo>
                  <a:lnTo>
                    <a:pt x="0" y="486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04173" y="1706081"/>
              <a:ext cx="2335978" cy="502777"/>
            </a:xfrm>
            <a:custGeom>
              <a:avLst/>
              <a:gdLst/>
              <a:ahLst/>
              <a:cxnLst/>
              <a:rect l="l" t="t" r="r" b="b"/>
              <a:pathLst>
                <a:path w="2335978" h="502777">
                  <a:moveTo>
                    <a:pt x="0" y="0"/>
                  </a:moveTo>
                  <a:lnTo>
                    <a:pt x="2335978" y="0"/>
                  </a:lnTo>
                  <a:lnTo>
                    <a:pt x="2335978" y="502777"/>
                  </a:lnTo>
                  <a:lnTo>
                    <a:pt x="0" y="502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920" y="574245"/>
              <a:ext cx="2616158" cy="521733"/>
            </a:xfrm>
            <a:custGeom>
              <a:avLst/>
              <a:gdLst/>
              <a:ahLst/>
              <a:cxnLst/>
              <a:rect l="l" t="t" r="r" b="b"/>
              <a:pathLst>
                <a:path w="2616158" h="521733">
                  <a:moveTo>
                    <a:pt x="0" y="0"/>
                  </a:moveTo>
                  <a:lnTo>
                    <a:pt x="2616158" y="0"/>
                  </a:lnTo>
                  <a:lnTo>
                    <a:pt x="2616158" y="521733"/>
                  </a:lnTo>
                  <a:lnTo>
                    <a:pt x="0" y="521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482" t="-6506" r="-2718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3504" y="488014"/>
              <a:ext cx="2530910" cy="607965"/>
            </a:xfrm>
            <a:custGeom>
              <a:avLst/>
              <a:gdLst/>
              <a:ahLst/>
              <a:cxnLst/>
              <a:rect l="l" t="t" r="r" b="b"/>
              <a:pathLst>
                <a:path w="2530910" h="607965">
                  <a:moveTo>
                    <a:pt x="0" y="0"/>
                  </a:moveTo>
                  <a:lnTo>
                    <a:pt x="2530910" y="0"/>
                  </a:lnTo>
                  <a:lnTo>
                    <a:pt x="2530910" y="607964"/>
                  </a:lnTo>
                  <a:lnTo>
                    <a:pt x="0" y="607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7" name="Freeform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14093" y="537490"/>
              <a:ext cx="2179986" cy="496403"/>
            </a:xfrm>
            <a:custGeom>
              <a:avLst/>
              <a:gdLst/>
              <a:ahLst/>
              <a:cxnLst/>
              <a:rect l="l" t="t" r="r" b="b"/>
              <a:pathLst>
                <a:path w="2179986" h="496403">
                  <a:moveTo>
                    <a:pt x="0" y="0"/>
                  </a:moveTo>
                  <a:lnTo>
                    <a:pt x="2179987" y="0"/>
                  </a:lnTo>
                  <a:lnTo>
                    <a:pt x="2179987" y="496403"/>
                  </a:lnTo>
                  <a:lnTo>
                    <a:pt x="0" y="496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67245" y="211124"/>
              <a:ext cx="2338116" cy="1107683"/>
            </a:xfrm>
            <a:custGeom>
              <a:avLst/>
              <a:gdLst/>
              <a:ahLst/>
              <a:cxnLst/>
              <a:rect l="l" t="t" r="r" b="b"/>
              <a:pathLst>
                <a:path w="2338116" h="1107683">
                  <a:moveTo>
                    <a:pt x="0" y="0"/>
                  </a:moveTo>
                  <a:lnTo>
                    <a:pt x="2338117" y="0"/>
                  </a:lnTo>
                  <a:lnTo>
                    <a:pt x="2338117" y="1107683"/>
                  </a:lnTo>
                  <a:lnTo>
                    <a:pt x="0" y="1107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0" y="10752657"/>
            <a:ext cx="10287000" cy="2106093"/>
            <a:chOff x="0" y="0"/>
            <a:chExt cx="13716000" cy="2808124"/>
          </a:xfrm>
        </p:grpSpPr>
        <p:grpSp>
          <p:nvGrpSpPr>
            <p:cNvPr id="4" name="Group 4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13716000" cy="2808124"/>
              <a:chOff x="0" y="0"/>
              <a:chExt cx="2709333" cy="554691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709333" cy="554691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554691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554691"/>
                    </a:lnTo>
                    <a:lnTo>
                      <a:pt x="0" y="554691"/>
                    </a:lnTo>
                    <a:close/>
                  </a:path>
                </a:pathLst>
              </a:custGeom>
              <a:solidFill>
                <a:srgbClr val="F5F3F5"/>
              </a:solidFill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6" name="TextBox 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7625"/>
                <a:ext cx="2709333" cy="6023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0808" y="1622183"/>
              <a:ext cx="2219830" cy="670574"/>
            </a:xfrm>
            <a:custGeom>
              <a:avLst/>
              <a:gdLst/>
              <a:ahLst/>
              <a:cxnLst/>
              <a:rect l="l" t="t" r="r" b="b"/>
              <a:pathLst>
                <a:path w="2219830" h="670574">
                  <a:moveTo>
                    <a:pt x="0" y="0"/>
                  </a:moveTo>
                  <a:lnTo>
                    <a:pt x="2219830" y="0"/>
                  </a:lnTo>
                  <a:lnTo>
                    <a:pt x="2219830" y="670573"/>
                  </a:lnTo>
                  <a:lnTo>
                    <a:pt x="0" y="6705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77375" y="1706081"/>
              <a:ext cx="2277817" cy="470369"/>
            </a:xfrm>
            <a:custGeom>
              <a:avLst/>
              <a:gdLst/>
              <a:ahLst/>
              <a:cxnLst/>
              <a:rect l="l" t="t" r="r" b="b"/>
              <a:pathLst>
                <a:path w="2277817" h="470369">
                  <a:moveTo>
                    <a:pt x="0" y="0"/>
                  </a:moveTo>
                  <a:lnTo>
                    <a:pt x="2277817" y="0"/>
                  </a:lnTo>
                  <a:lnTo>
                    <a:pt x="2277817" y="470369"/>
                  </a:lnTo>
                  <a:lnTo>
                    <a:pt x="0" y="470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67245" y="1706081"/>
              <a:ext cx="1883036" cy="486684"/>
            </a:xfrm>
            <a:custGeom>
              <a:avLst/>
              <a:gdLst/>
              <a:ahLst/>
              <a:cxnLst/>
              <a:rect l="l" t="t" r="r" b="b"/>
              <a:pathLst>
                <a:path w="1883036" h="486684">
                  <a:moveTo>
                    <a:pt x="0" y="0"/>
                  </a:moveTo>
                  <a:lnTo>
                    <a:pt x="1883036" y="0"/>
                  </a:lnTo>
                  <a:lnTo>
                    <a:pt x="1883036" y="486685"/>
                  </a:lnTo>
                  <a:lnTo>
                    <a:pt x="0" y="486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04173" y="1706081"/>
              <a:ext cx="2335978" cy="502777"/>
            </a:xfrm>
            <a:custGeom>
              <a:avLst/>
              <a:gdLst/>
              <a:ahLst/>
              <a:cxnLst/>
              <a:rect l="l" t="t" r="r" b="b"/>
              <a:pathLst>
                <a:path w="2335978" h="502777">
                  <a:moveTo>
                    <a:pt x="0" y="0"/>
                  </a:moveTo>
                  <a:lnTo>
                    <a:pt x="2335978" y="0"/>
                  </a:lnTo>
                  <a:lnTo>
                    <a:pt x="2335978" y="502777"/>
                  </a:lnTo>
                  <a:lnTo>
                    <a:pt x="0" y="502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1920" y="574245"/>
              <a:ext cx="2616158" cy="521733"/>
            </a:xfrm>
            <a:custGeom>
              <a:avLst/>
              <a:gdLst/>
              <a:ahLst/>
              <a:cxnLst/>
              <a:rect l="l" t="t" r="r" b="b"/>
              <a:pathLst>
                <a:path w="2616158" h="521733">
                  <a:moveTo>
                    <a:pt x="0" y="0"/>
                  </a:moveTo>
                  <a:lnTo>
                    <a:pt x="2616158" y="0"/>
                  </a:lnTo>
                  <a:lnTo>
                    <a:pt x="2616158" y="521733"/>
                  </a:lnTo>
                  <a:lnTo>
                    <a:pt x="0" y="521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482" t="-6506" r="-2718"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23504" y="488014"/>
              <a:ext cx="2530910" cy="607965"/>
            </a:xfrm>
            <a:custGeom>
              <a:avLst/>
              <a:gdLst/>
              <a:ahLst/>
              <a:cxnLst/>
              <a:rect l="l" t="t" r="r" b="b"/>
              <a:pathLst>
                <a:path w="2530910" h="607965">
                  <a:moveTo>
                    <a:pt x="0" y="0"/>
                  </a:moveTo>
                  <a:lnTo>
                    <a:pt x="2530910" y="0"/>
                  </a:lnTo>
                  <a:lnTo>
                    <a:pt x="2530910" y="607964"/>
                  </a:lnTo>
                  <a:lnTo>
                    <a:pt x="0" y="607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14093" y="537490"/>
              <a:ext cx="2179986" cy="496403"/>
            </a:xfrm>
            <a:custGeom>
              <a:avLst/>
              <a:gdLst/>
              <a:ahLst/>
              <a:cxnLst/>
              <a:rect l="l" t="t" r="r" b="b"/>
              <a:pathLst>
                <a:path w="2179986" h="496403">
                  <a:moveTo>
                    <a:pt x="0" y="0"/>
                  </a:moveTo>
                  <a:lnTo>
                    <a:pt x="2179987" y="0"/>
                  </a:lnTo>
                  <a:lnTo>
                    <a:pt x="2179987" y="496403"/>
                  </a:lnTo>
                  <a:lnTo>
                    <a:pt x="0" y="496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67245" y="211124"/>
              <a:ext cx="2338116" cy="1107683"/>
            </a:xfrm>
            <a:custGeom>
              <a:avLst/>
              <a:gdLst/>
              <a:ahLst/>
              <a:cxnLst/>
              <a:rect l="l" t="t" r="r" b="b"/>
              <a:pathLst>
                <a:path w="2338116" h="1107683">
                  <a:moveTo>
                    <a:pt x="0" y="0"/>
                  </a:moveTo>
                  <a:lnTo>
                    <a:pt x="2338117" y="0"/>
                  </a:lnTo>
                  <a:lnTo>
                    <a:pt x="2338117" y="1107683"/>
                  </a:lnTo>
                  <a:lnTo>
                    <a:pt x="0" y="1107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8319" y="4806097"/>
            <a:ext cx="9350361" cy="1264567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3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9379" dirty="0">
                <a:solidFill>
                  <a:srgbClr val="FFFFFF"/>
                </a:solidFill>
                <a:latin typeface="Geomanist UI Bold"/>
                <a:ea typeface="Geomanist UI Bold"/>
                <a:cs typeface="Geomanist UI Bold"/>
                <a:sym typeface="Geomanist UI Bold"/>
              </a:rPr>
              <a:t>I’m going to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49542" y="675799"/>
            <a:ext cx="2669138" cy="351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40"/>
              </a:lnSpc>
            </a:pPr>
            <a:r>
              <a:rPr lang="en-US" sz="200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#uminovainnovation</a:t>
            </a: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8319" y="687705"/>
            <a:ext cx="3040353" cy="340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00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5 maj 2026 at P5, Umeå</a:t>
            </a:r>
          </a:p>
        </p:txBody>
      </p:sp>
      <p:sp>
        <p:nvSpPr>
          <p:cNvPr id="18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08931" y="687705"/>
            <a:ext cx="2669138" cy="351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000">
                <a:solidFill>
                  <a:srgbClr val="FFFFFF"/>
                </a:solidFill>
                <a:latin typeface="Geomanist UI Medium"/>
                <a:ea typeface="Geomanist UI Medium"/>
                <a:cs typeface="Geomanist UI Medium"/>
                <a:sym typeface="Geomanist UI Medium"/>
              </a:rPr>
              <a:t>#VentureMatch2026</a:t>
            </a:r>
          </a:p>
        </p:txBody>
      </p:sp>
      <p:sp>
        <p:nvSpPr>
          <p:cNvPr id="19" name="Freeform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6843" y="5625168"/>
            <a:ext cx="8332364" cy="1763684"/>
          </a:xfrm>
          <a:custGeom>
            <a:avLst/>
            <a:gdLst/>
            <a:ahLst/>
            <a:cxnLst/>
            <a:rect l="l" t="t" r="r" b="b"/>
            <a:pathLst>
              <a:path w="8332364" h="1763684">
                <a:moveTo>
                  <a:pt x="0" y="0"/>
                </a:moveTo>
                <a:lnTo>
                  <a:pt x="8332364" y="0"/>
                </a:lnTo>
                <a:lnTo>
                  <a:pt x="8332364" y="1763684"/>
                </a:lnTo>
                <a:lnTo>
                  <a:pt x="0" y="17636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2101" t="-22101" r="-22074" b="-22074"/>
            </a:stretch>
          </a:blipFill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83E63196661048B474E1B1783F5F10" ma:contentTypeVersion="18" ma:contentTypeDescription="Skapa ett nytt dokument." ma:contentTypeScope="" ma:versionID="c51f4f1411f542f2bf8d9764d8492263">
  <xsd:schema xmlns:xsd="http://www.w3.org/2001/XMLSchema" xmlns:xs="http://www.w3.org/2001/XMLSchema" xmlns:p="http://schemas.microsoft.com/office/2006/metadata/properties" xmlns:ns2="802f115c-370c-478c-81c7-063c44f189ac" xmlns:ns3="cc62f105-4739-4a02-80c8-f079f1566ac5" xmlns:ns4="0bb023f0-4b19-45af-ac84-3091639b4524" targetNamespace="http://schemas.microsoft.com/office/2006/metadata/properties" ma:root="true" ma:fieldsID="89ec56954bde06b056b723e83cfcb452" ns2:_="" ns3:_="" ns4:_="">
    <xsd:import namespace="802f115c-370c-478c-81c7-063c44f189ac"/>
    <xsd:import namespace="cc62f105-4739-4a02-80c8-f079f1566ac5"/>
    <xsd:import namespace="0bb023f0-4b19-45af-ac84-3091639b45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f115c-370c-478c-81c7-063c44f18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9a15719d-4a42-4c2b-a90b-0898eded2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2f105-4739-4a02-80c8-f079f1566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023f0-4b19-45af-ac84-3091639b4524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fb76e33-d8d2-457c-aa86-4d6044d06ffc}" ma:internalName="TaxCatchAll" ma:showField="CatchAllData" ma:web="0bb023f0-4b19-45af-ac84-3091639b45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b023f0-4b19-45af-ac84-3091639b4524" xsi:nil="true"/>
    <lcf76f155ced4ddcb4097134ff3c332f xmlns="802f115c-370c-478c-81c7-063c44f189a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87D7A7-CF18-459C-9C0D-ED0016E67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2f115c-370c-478c-81c7-063c44f189ac"/>
    <ds:schemaRef ds:uri="cc62f105-4739-4a02-80c8-f079f1566ac5"/>
    <ds:schemaRef ds:uri="0bb023f0-4b19-45af-ac84-3091639b45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AD5680-A44D-4C3E-B2A8-C3DFF002F2EE}">
  <ds:schemaRefs>
    <ds:schemaRef ds:uri="http://schemas.microsoft.com/office/2006/metadata/properties"/>
    <ds:schemaRef ds:uri="http://schemas.microsoft.com/office/infopath/2007/PartnerControls"/>
    <ds:schemaRef ds:uri="0bb023f0-4b19-45af-ac84-3091639b4524"/>
    <ds:schemaRef ds:uri="802f115c-370c-478c-81c7-063c44f189ac"/>
  </ds:schemaRefs>
</ds:datastoreItem>
</file>

<file path=customXml/itemProps3.xml><?xml version="1.0" encoding="utf-8"?>
<ds:datastoreItem xmlns:ds="http://schemas.openxmlformats.org/officeDocument/2006/customXml" ds:itemID="{0F3FB194-3E3E-46C1-871C-4B7D05F0BE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231</Words>
  <Application>Microsoft Office PowerPoint</Application>
  <PresentationFormat>Anpassad</PresentationFormat>
  <Paragraphs>45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Social_Media_Badges_Uminova_VentueMatch_2026.</dc:title>
  <cp:lastModifiedBy>Evelinn Appelkvist</cp:lastModifiedBy>
  <cp:revision>10</cp:revision>
  <dcterms:created xsi:type="dcterms:W3CDTF">2006-08-16T00:00:00Z</dcterms:created>
  <dcterms:modified xsi:type="dcterms:W3CDTF">2026-04-02T11:18:21Z</dcterms:modified>
  <dc:identifier>DAHFCVAA4RY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0x010100DA83E63196661048B474E1B1783F5F10</vt:lpwstr>
  </property>
  <property fmtid="{D5CDD505-2E9C-101B-9397-08002B2CF9AE}" pid="3" name="MediaServiceImageTags">
    <vt:lpwstr/>
  </property>
</Properties>
</file>