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embeddedFontLst>
    <p:embeddedFont>
      <p:font typeface="Avenir" panose="02000503020000020003" pitchFamily="2" charset="0"/>
      <p:regular r:id="rId15"/>
      <p:italic r:id="rId16"/>
    </p:embeddedFont>
    <p:embeddedFont>
      <p:font typeface="Poppins" pitchFamily="2" charset="77"/>
      <p:regular r:id="rId17"/>
      <p:bold r:id="rId18"/>
      <p:italic r:id="rId19"/>
      <p:boldItalic r:id="rId20"/>
    </p:embeddedFont>
    <p:embeddedFont>
      <p:font typeface="Poppins Light" panose="00000400000000000000" pitchFamily="2" charset="77"/>
      <p:regular r:id="rId21"/>
      <p:bold r:id="rId22"/>
      <p:italic r:id="rId23"/>
      <p:boldItalic r:id="rId24"/>
    </p:embeddedFont>
    <p:embeddedFont>
      <p:font typeface="Poppins SemiBold" panose="00000700000000000000" pitchFamily="2" charset="77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hD8JQoB+/TF9td1EasSY2P/YqJ0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1"/>
  </p:normalViewPr>
  <p:slideViewPr>
    <p:cSldViewPr snapToGrid="0">
      <p:cViewPr varScale="1">
        <p:scale>
          <a:sx n="116" d="100"/>
          <a:sy n="116" d="100"/>
        </p:scale>
        <p:origin x="3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  <p:extLst>
    <p:ext uri="{620B2872-D7B9-4A21-9093-7833F8D536E1}">
      <p15:sldGuideLst xmlns:p15="http://schemas.microsoft.com/office/powerpoint/2012/main">
        <p15:guide id="1" orient="horz" pos="2880">
          <p15:clr>
            <a:srgbClr val="F26B43"/>
          </p15:clr>
        </p15:guide>
        <p15:guide id="2" pos="2160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7" name="Google Shape;15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8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Suggestion</a:t>
            </a:r>
            <a:r>
              <a:rPr lang="en-GB" sz="1800" b="0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: Imagine you’re describing to a potential client why your team is the perfect one to take on this problem. Why are you the ideal team to meet your clients needs? How does Bax &amp; Company support your ability to deliver?</a:t>
            </a:r>
            <a:endParaRPr/>
          </a:p>
        </p:txBody>
      </p:sp>
      <p:sp>
        <p:nvSpPr>
          <p:cNvPr id="323" name="Google Shape;32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9" name="Google Shape;339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0" name="Google Shape;340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1" name="Google Shape;35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2" name="Google Shape;352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8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Suggestion</a:t>
            </a:r>
            <a:r>
              <a:rPr lang="en-GB" sz="1800" b="0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: Describe in 2-4 bullet points what you’re trying to solve and why are this is important for society. No more than 35 words per bullet.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800" b="0" i="0" u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800" b="0" i="0" u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2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What kind of economic transformation do we need to secure a thriving future for humanity and the rest of the living world</a:t>
            </a:r>
            <a:r>
              <a:rPr lang="en-GB" sz="12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?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7" name="Google Shape;16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7" name="Google Shape;17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800" b="1" i="0" u="none" strike="noStrike">
                <a:solidFill>
                  <a:srgbClr val="01272E"/>
                </a:solidFill>
                <a:latin typeface="Poppins"/>
                <a:ea typeface="Poppins"/>
                <a:cs typeface="Poppins"/>
                <a:sym typeface="Poppins"/>
              </a:rPr>
              <a:t>Suggestion</a:t>
            </a:r>
            <a:r>
              <a:rPr lang="en-GB" sz="1800" b="0" i="0" u="none" strike="noStrike">
                <a:solidFill>
                  <a:srgbClr val="01272E"/>
                </a:solidFill>
                <a:latin typeface="Poppins"/>
                <a:ea typeface="Poppins"/>
                <a:cs typeface="Poppins"/>
                <a:sym typeface="Poppins"/>
              </a:rPr>
              <a:t>: Describe the alternative to your problem - what is the potential here? Help the client see what a better future could be. </a:t>
            </a:r>
            <a:endParaRPr/>
          </a:p>
        </p:txBody>
      </p:sp>
      <p:sp>
        <p:nvSpPr>
          <p:cNvPr id="185" name="Google Shape;18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3" name="Google Shape;193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7" name="Google Shape;20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0" name="Google Shape;25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0" name="Google Shape;30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1" name="Google Shape;301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1" name="Google Shape;31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2" name="Google Shape;312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a - Section Intro">
  <p:cSld name="Heading Intro 2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272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5"/>
          <p:cNvSpPr>
            <a:spLocks noGrp="1"/>
          </p:cNvSpPr>
          <p:nvPr>
            <p:ph type="pic" idx="2"/>
          </p:nvPr>
        </p:nvSpPr>
        <p:spPr>
          <a:xfrm>
            <a:off x="0" y="0"/>
            <a:ext cx="6096000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" name="Google Shape;15;p15"/>
          <p:cNvSpPr txBox="1">
            <a:spLocks noGrp="1"/>
          </p:cNvSpPr>
          <p:nvPr>
            <p:ph type="title"/>
          </p:nvPr>
        </p:nvSpPr>
        <p:spPr>
          <a:xfrm>
            <a:off x="6489375" y="492575"/>
            <a:ext cx="5309400" cy="34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Poppins"/>
              <a:buNone/>
              <a:defRPr sz="70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15"/>
          <p:cNvSpPr txBox="1"/>
          <p:nvPr/>
        </p:nvSpPr>
        <p:spPr>
          <a:xfrm>
            <a:off x="10972788" y="6296658"/>
            <a:ext cx="609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lang="en-GB" sz="1600" b="0" i="0" u="none" strike="noStrike" cap="none">
                <a:solidFill>
                  <a:srgbClr val="02A896"/>
                </a:solidFill>
                <a:latin typeface="Poppins Light"/>
                <a:ea typeface="Poppins Light"/>
                <a:cs typeface="Poppins Light"/>
                <a:sym typeface="Poppins Light"/>
              </a:rPr>
              <a:t>‹#›</a:t>
            </a:fld>
            <a:endParaRPr sz="1600" b="0" i="0" u="none" strike="noStrike" cap="none">
              <a:solidFill>
                <a:srgbClr val="02A896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17" name="Google Shape;17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05600" y="6296729"/>
            <a:ext cx="1062423" cy="33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c - Text with photo right">
  <p:cSld name="New Section 2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5"/>
          <p:cNvSpPr>
            <a:spLocks noGrp="1"/>
          </p:cNvSpPr>
          <p:nvPr>
            <p:ph type="pic" idx="2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sp>
      <p:pic>
        <p:nvPicPr>
          <p:cNvPr id="95" name="Google Shape;95;p25"/>
          <p:cNvPicPr preferRelativeResize="0"/>
          <p:nvPr/>
        </p:nvPicPr>
        <p:blipFill rotWithShape="1">
          <a:blip r:embed="rId2">
            <a:alphaModFix amt="50000"/>
          </a:blip>
          <a:srcRect/>
          <a:stretch/>
        </p:blipFill>
        <p:spPr>
          <a:xfrm>
            <a:off x="12877800" y="758825"/>
            <a:ext cx="4302569" cy="5237209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25"/>
          <p:cNvSpPr txBox="1"/>
          <p:nvPr/>
        </p:nvSpPr>
        <p:spPr>
          <a:xfrm>
            <a:off x="10972788" y="6296658"/>
            <a:ext cx="609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lang="en-GB" sz="1600" b="0" i="0" u="none" strike="noStrike" cap="none">
                <a:solidFill>
                  <a:srgbClr val="02A896"/>
                </a:solidFill>
                <a:latin typeface="Poppins Light"/>
                <a:ea typeface="Poppins Light"/>
                <a:cs typeface="Poppins Light"/>
                <a:sym typeface="Poppins Light"/>
              </a:rPr>
              <a:t>‹#›</a:t>
            </a:fld>
            <a:endParaRPr sz="1600" b="0" i="0" u="none" strike="noStrike" cap="none">
              <a:solidFill>
                <a:srgbClr val="02A896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97" name="Google Shape;97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" y="6296729"/>
            <a:ext cx="1062423" cy="33855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5"/>
          <p:cNvSpPr txBox="1">
            <a:spLocks noGrp="1"/>
          </p:cNvSpPr>
          <p:nvPr>
            <p:ph type="title"/>
          </p:nvPr>
        </p:nvSpPr>
        <p:spPr>
          <a:xfrm>
            <a:off x="393300" y="492575"/>
            <a:ext cx="5309400" cy="34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Poppins"/>
              <a:buNone/>
              <a:defRPr sz="70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b - Outro Slide">
  <p:cSld name="Backcover 1_1">
    <p:bg>
      <p:bgPr>
        <a:solidFill>
          <a:schemeClr val="dk2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6"/>
          <p:cNvSpPr>
            <a:spLocks noGrp="1"/>
          </p:cNvSpPr>
          <p:nvPr>
            <p:ph type="pic" idx="2"/>
          </p:nvPr>
        </p:nvSpPr>
        <p:spPr>
          <a:xfrm>
            <a:off x="0" y="100"/>
            <a:ext cx="5325000" cy="6858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01" name="Google Shape;101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68863" y="2687338"/>
            <a:ext cx="307775" cy="30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68875" y="3121251"/>
            <a:ext cx="307750" cy="30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68875" y="3555151"/>
            <a:ext cx="307750" cy="307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6"/>
          <p:cNvSpPr txBox="1"/>
          <p:nvPr/>
        </p:nvSpPr>
        <p:spPr>
          <a:xfrm>
            <a:off x="10972788" y="6296658"/>
            <a:ext cx="609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lang="en-GB" sz="1600" b="0" i="0" u="none" strike="noStrike" cap="none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‹#›</a:t>
            </a:fld>
            <a:endParaRPr sz="1600" b="0" i="0" u="none" strike="noStrike" cap="none">
              <a:solidFill>
                <a:schemeClr val="lt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105" name="Google Shape;105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68875" y="6206029"/>
            <a:ext cx="1062423" cy="33855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6"/>
          <p:cNvSpPr txBox="1">
            <a:spLocks noGrp="1"/>
          </p:cNvSpPr>
          <p:nvPr>
            <p:ph type="title"/>
          </p:nvPr>
        </p:nvSpPr>
        <p:spPr>
          <a:xfrm>
            <a:off x="6068875" y="898750"/>
            <a:ext cx="5513400" cy="12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Poppins"/>
              <a:buNone/>
              <a:defRPr sz="3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26"/>
          <p:cNvSpPr txBox="1">
            <a:spLocks noGrp="1"/>
          </p:cNvSpPr>
          <p:nvPr>
            <p:ph type="title" idx="3"/>
          </p:nvPr>
        </p:nvSpPr>
        <p:spPr>
          <a:xfrm>
            <a:off x="6737950" y="3555150"/>
            <a:ext cx="2690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26"/>
          <p:cNvSpPr txBox="1">
            <a:spLocks noGrp="1"/>
          </p:cNvSpPr>
          <p:nvPr>
            <p:ph type="title" idx="4"/>
          </p:nvPr>
        </p:nvSpPr>
        <p:spPr>
          <a:xfrm>
            <a:off x="6737950" y="3121225"/>
            <a:ext cx="2690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title" idx="5"/>
          </p:nvPr>
        </p:nvSpPr>
        <p:spPr>
          <a:xfrm>
            <a:off x="6737950" y="2687300"/>
            <a:ext cx="2690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a - Back Cover">
  <p:cSld name="1_Backcover 3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272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2" name="Google Shape;112;p27"/>
          <p:cNvPicPr preferRelativeResize="0"/>
          <p:nvPr/>
        </p:nvPicPr>
        <p:blipFill rotWithShape="1">
          <a:blip r:embed="rId2">
            <a:alphaModFix/>
          </a:blip>
          <a:srcRect t="297" b="298"/>
          <a:stretch/>
        </p:blipFill>
        <p:spPr>
          <a:xfrm>
            <a:off x="5221848" y="5048022"/>
            <a:ext cx="1536214" cy="486626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7"/>
          <p:cNvSpPr txBox="1"/>
          <p:nvPr/>
        </p:nvSpPr>
        <p:spPr>
          <a:xfrm>
            <a:off x="5207048" y="6126163"/>
            <a:ext cx="17778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00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0" i="0" u="none" strike="noStrike" cap="none">
                <a:solidFill>
                  <a:srgbClr val="02A896"/>
                </a:solidFill>
                <a:latin typeface="Poppins Light"/>
                <a:ea typeface="Poppins Light"/>
                <a:cs typeface="Poppins Light"/>
                <a:sym typeface="Poppins Light"/>
              </a:rPr>
              <a:t>baxcompany.com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7"/>
          <p:cNvSpPr txBox="1"/>
          <p:nvPr/>
        </p:nvSpPr>
        <p:spPr>
          <a:xfrm>
            <a:off x="10972788" y="6296658"/>
            <a:ext cx="609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lang="en-GB" sz="1600" b="0" i="0" u="none" strike="noStrike" cap="none">
                <a:solidFill>
                  <a:srgbClr val="02A896"/>
                </a:solidFill>
                <a:latin typeface="Poppins Light"/>
                <a:ea typeface="Poppins Light"/>
                <a:cs typeface="Poppins Light"/>
                <a:sym typeface="Poppins Light"/>
              </a:rPr>
              <a:t>‹#›</a:t>
            </a:fld>
            <a:endParaRPr sz="1600" b="0" i="0" u="none" strike="noStrike" cap="none">
              <a:solidFill>
                <a:srgbClr val="02A896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d - Text with photo right">
  <p:cSld name="New Section 3_1">
    <p:bg>
      <p:bgPr>
        <a:solidFill>
          <a:schemeClr val="dk1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4"/>
          <p:cNvPicPr preferRelativeResize="0"/>
          <p:nvPr/>
        </p:nvPicPr>
        <p:blipFill rotWithShape="1">
          <a:blip r:embed="rId2">
            <a:alphaModFix amt="50000"/>
          </a:blip>
          <a:srcRect/>
          <a:stretch/>
        </p:blipFill>
        <p:spPr>
          <a:xfrm>
            <a:off x="-4988369" y="758825"/>
            <a:ext cx="4302569" cy="5237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2025" y="6156804"/>
            <a:ext cx="1062423" cy="33855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4"/>
          <p:cNvSpPr txBox="1"/>
          <p:nvPr/>
        </p:nvSpPr>
        <p:spPr>
          <a:xfrm>
            <a:off x="4999213" y="6156733"/>
            <a:ext cx="609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lang="en-GB" sz="1600" b="0" i="0" u="none" strike="noStrike" cap="none">
                <a:solidFill>
                  <a:srgbClr val="02A896"/>
                </a:solidFill>
                <a:latin typeface="Poppins Light"/>
                <a:ea typeface="Poppins Light"/>
                <a:cs typeface="Poppins Light"/>
                <a:sym typeface="Poppins Light"/>
              </a:rPr>
              <a:t>‹#›</a:t>
            </a:fld>
            <a:endParaRPr sz="1600" b="0" i="0" u="none" strike="noStrike" cap="none">
              <a:solidFill>
                <a:srgbClr val="02A896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19" name="Google Shape;119;p24"/>
          <p:cNvSpPr txBox="1">
            <a:spLocks noGrp="1"/>
          </p:cNvSpPr>
          <p:nvPr>
            <p:ph type="title"/>
          </p:nvPr>
        </p:nvSpPr>
        <p:spPr>
          <a:xfrm>
            <a:off x="732025" y="758825"/>
            <a:ext cx="4876800" cy="12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Poppins"/>
              <a:buNone/>
              <a:defRPr sz="36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0" name="Google Shape;120;p24"/>
          <p:cNvSpPr txBox="1">
            <a:spLocks noGrp="1"/>
          </p:cNvSpPr>
          <p:nvPr>
            <p:ph type="body" idx="1"/>
          </p:nvPr>
        </p:nvSpPr>
        <p:spPr>
          <a:xfrm>
            <a:off x="732025" y="1980100"/>
            <a:ext cx="4876800" cy="38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24"/>
          <p:cNvSpPr>
            <a:spLocks noGrp="1"/>
          </p:cNvSpPr>
          <p:nvPr>
            <p:ph type="pic" idx="2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b - Back Cover">
  <p:cSld name="1_Backcover 3_1">
    <p:bg>
      <p:bgPr>
        <a:solidFill>
          <a:schemeClr val="dk2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8"/>
          <p:cNvPicPr preferRelativeResize="0"/>
          <p:nvPr/>
        </p:nvPicPr>
        <p:blipFill rotWithShape="1">
          <a:blip r:embed="rId2">
            <a:alphaModFix/>
          </a:blip>
          <a:srcRect t="297" b="298"/>
          <a:stretch/>
        </p:blipFill>
        <p:spPr>
          <a:xfrm>
            <a:off x="5221848" y="5048022"/>
            <a:ext cx="1536214" cy="486626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8"/>
          <p:cNvSpPr txBox="1"/>
          <p:nvPr/>
        </p:nvSpPr>
        <p:spPr>
          <a:xfrm>
            <a:off x="5207048" y="6126163"/>
            <a:ext cx="17778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00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baxcompany.com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8"/>
          <p:cNvSpPr/>
          <p:nvPr/>
        </p:nvSpPr>
        <p:spPr>
          <a:xfrm>
            <a:off x="7988900" y="3777650"/>
            <a:ext cx="437700" cy="8298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8"/>
          <p:cNvSpPr txBox="1"/>
          <p:nvPr/>
        </p:nvSpPr>
        <p:spPr>
          <a:xfrm>
            <a:off x="10972788" y="6296658"/>
            <a:ext cx="609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lang="en-GB" sz="1600" b="0" i="0" u="none" strike="noStrike" cap="none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‹#›</a:t>
            </a:fld>
            <a:endParaRPr sz="1600" b="0" i="0" u="none" strike="noStrike" cap="none">
              <a:solidFill>
                <a:schemeClr val="lt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c - Back Cover">
  <p:cSld name="1_Backcover 3_2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9"/>
          <p:cNvPicPr preferRelativeResize="0"/>
          <p:nvPr/>
        </p:nvPicPr>
        <p:blipFill rotWithShape="1">
          <a:blip r:embed="rId2">
            <a:alphaModFix/>
          </a:blip>
          <a:srcRect t="297" b="298"/>
          <a:stretch/>
        </p:blipFill>
        <p:spPr>
          <a:xfrm>
            <a:off x="5221848" y="5048022"/>
            <a:ext cx="1536214" cy="486626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9"/>
          <p:cNvSpPr txBox="1"/>
          <p:nvPr/>
        </p:nvSpPr>
        <p:spPr>
          <a:xfrm>
            <a:off x="5207048" y="6126163"/>
            <a:ext cx="17778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00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0" i="0" u="none" strike="noStrike" cap="none">
                <a:solidFill>
                  <a:srgbClr val="02A896"/>
                </a:solidFill>
                <a:latin typeface="Poppins Light"/>
                <a:ea typeface="Poppins Light"/>
                <a:cs typeface="Poppins Light"/>
                <a:sym typeface="Poppins Light"/>
              </a:rPr>
              <a:t>baxcompany.com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9"/>
          <p:cNvSpPr txBox="1"/>
          <p:nvPr/>
        </p:nvSpPr>
        <p:spPr>
          <a:xfrm>
            <a:off x="10972788" y="6296658"/>
            <a:ext cx="609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lang="en-GB" sz="1600" b="0" i="0" u="none" strike="noStrike" cap="none">
                <a:solidFill>
                  <a:srgbClr val="02A896"/>
                </a:solidFill>
                <a:latin typeface="Poppins Light"/>
                <a:ea typeface="Poppins Light"/>
                <a:cs typeface="Poppins Light"/>
                <a:sym typeface="Poppins Light"/>
              </a:rPr>
              <a:t>‹#›</a:t>
            </a:fld>
            <a:endParaRPr sz="1600" b="0" i="0" u="none" strike="noStrike" cap="none">
              <a:solidFill>
                <a:srgbClr val="02A896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0"/>
          <p:cNvSpPr/>
          <p:nvPr/>
        </p:nvSpPr>
        <p:spPr>
          <a:xfrm>
            <a:off x="1566070" y="4217549"/>
            <a:ext cx="21300" cy="1914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30"/>
          <p:cNvSpPr/>
          <p:nvPr/>
        </p:nvSpPr>
        <p:spPr>
          <a:xfrm>
            <a:off x="3528053" y="1208700"/>
            <a:ext cx="21300" cy="1914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30"/>
          <p:cNvSpPr/>
          <p:nvPr/>
        </p:nvSpPr>
        <p:spPr>
          <a:xfrm>
            <a:off x="5490037" y="4217549"/>
            <a:ext cx="21300" cy="1914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30"/>
          <p:cNvSpPr/>
          <p:nvPr/>
        </p:nvSpPr>
        <p:spPr>
          <a:xfrm>
            <a:off x="7452020" y="1208700"/>
            <a:ext cx="21300" cy="1914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30"/>
          <p:cNvSpPr/>
          <p:nvPr/>
        </p:nvSpPr>
        <p:spPr>
          <a:xfrm>
            <a:off x="9414004" y="4217549"/>
            <a:ext cx="21300" cy="1914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30"/>
          <p:cNvSpPr/>
          <p:nvPr/>
        </p:nvSpPr>
        <p:spPr>
          <a:xfrm>
            <a:off x="604050" y="3579974"/>
            <a:ext cx="10983900" cy="180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30"/>
          <p:cNvSpPr/>
          <p:nvPr/>
        </p:nvSpPr>
        <p:spPr>
          <a:xfrm>
            <a:off x="1029376" y="3122997"/>
            <a:ext cx="1094700" cy="1094700"/>
          </a:xfrm>
          <a:prstGeom prst="ellipse">
            <a:avLst/>
          </a:prstGeom>
          <a:solidFill>
            <a:schemeClr val="lt1"/>
          </a:solidFill>
          <a:ln w="114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30"/>
          <p:cNvSpPr/>
          <p:nvPr/>
        </p:nvSpPr>
        <p:spPr>
          <a:xfrm>
            <a:off x="8877309" y="3122997"/>
            <a:ext cx="1094700" cy="1094700"/>
          </a:xfrm>
          <a:prstGeom prst="ellipse">
            <a:avLst/>
          </a:prstGeom>
          <a:solidFill>
            <a:schemeClr val="lt1"/>
          </a:solidFill>
          <a:ln w="114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30"/>
          <p:cNvSpPr/>
          <p:nvPr/>
        </p:nvSpPr>
        <p:spPr>
          <a:xfrm>
            <a:off x="6915326" y="3122997"/>
            <a:ext cx="1094700" cy="1094700"/>
          </a:xfrm>
          <a:prstGeom prst="ellipse">
            <a:avLst/>
          </a:prstGeom>
          <a:solidFill>
            <a:schemeClr val="lt1"/>
          </a:solidFill>
          <a:ln w="114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30"/>
          <p:cNvSpPr/>
          <p:nvPr/>
        </p:nvSpPr>
        <p:spPr>
          <a:xfrm>
            <a:off x="4953343" y="3122997"/>
            <a:ext cx="1094700" cy="1094700"/>
          </a:xfrm>
          <a:prstGeom prst="ellipse">
            <a:avLst/>
          </a:prstGeom>
          <a:solidFill>
            <a:schemeClr val="lt1"/>
          </a:solidFill>
          <a:ln w="114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30"/>
          <p:cNvSpPr/>
          <p:nvPr/>
        </p:nvSpPr>
        <p:spPr>
          <a:xfrm>
            <a:off x="2991359" y="3122997"/>
            <a:ext cx="1094700" cy="1094700"/>
          </a:xfrm>
          <a:prstGeom prst="ellipse">
            <a:avLst/>
          </a:prstGeom>
          <a:solidFill>
            <a:schemeClr val="lt1"/>
          </a:solidFill>
          <a:ln w="114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30"/>
          <p:cNvSpPr txBox="1">
            <a:spLocks noGrp="1"/>
          </p:cNvSpPr>
          <p:nvPr>
            <p:ph type="title"/>
          </p:nvPr>
        </p:nvSpPr>
        <p:spPr>
          <a:xfrm>
            <a:off x="3700250" y="1840200"/>
            <a:ext cx="1746900" cy="10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30"/>
          <p:cNvSpPr txBox="1">
            <a:spLocks noGrp="1"/>
          </p:cNvSpPr>
          <p:nvPr>
            <p:ph type="title" idx="2"/>
          </p:nvPr>
        </p:nvSpPr>
        <p:spPr>
          <a:xfrm>
            <a:off x="3700250" y="1208701"/>
            <a:ext cx="1746900" cy="6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5" name="Google Shape;145;p30"/>
          <p:cNvSpPr txBox="1">
            <a:spLocks noGrp="1"/>
          </p:cNvSpPr>
          <p:nvPr>
            <p:ph type="title" idx="3"/>
          </p:nvPr>
        </p:nvSpPr>
        <p:spPr>
          <a:xfrm>
            <a:off x="7667100" y="1840200"/>
            <a:ext cx="1746900" cy="10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6" name="Google Shape;146;p30"/>
          <p:cNvSpPr txBox="1">
            <a:spLocks noGrp="1"/>
          </p:cNvSpPr>
          <p:nvPr>
            <p:ph type="title" idx="4"/>
          </p:nvPr>
        </p:nvSpPr>
        <p:spPr>
          <a:xfrm>
            <a:off x="7667100" y="1208701"/>
            <a:ext cx="1746900" cy="6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7" name="Google Shape;147;p30"/>
          <p:cNvSpPr txBox="1">
            <a:spLocks noGrp="1"/>
          </p:cNvSpPr>
          <p:nvPr>
            <p:ph type="title" idx="5"/>
          </p:nvPr>
        </p:nvSpPr>
        <p:spPr>
          <a:xfrm>
            <a:off x="1781150" y="5037150"/>
            <a:ext cx="1746900" cy="10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30"/>
          <p:cNvSpPr txBox="1">
            <a:spLocks noGrp="1"/>
          </p:cNvSpPr>
          <p:nvPr>
            <p:ph type="title" idx="6"/>
          </p:nvPr>
        </p:nvSpPr>
        <p:spPr>
          <a:xfrm>
            <a:off x="1781150" y="4405651"/>
            <a:ext cx="1746900" cy="6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9" name="Google Shape;149;p30"/>
          <p:cNvSpPr txBox="1">
            <a:spLocks noGrp="1"/>
          </p:cNvSpPr>
          <p:nvPr>
            <p:ph type="title" idx="7"/>
          </p:nvPr>
        </p:nvSpPr>
        <p:spPr>
          <a:xfrm>
            <a:off x="5705125" y="5037150"/>
            <a:ext cx="1746900" cy="10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30"/>
          <p:cNvSpPr txBox="1">
            <a:spLocks noGrp="1"/>
          </p:cNvSpPr>
          <p:nvPr>
            <p:ph type="title" idx="8"/>
          </p:nvPr>
        </p:nvSpPr>
        <p:spPr>
          <a:xfrm>
            <a:off x="5705125" y="4405651"/>
            <a:ext cx="1746900" cy="6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30"/>
          <p:cNvSpPr txBox="1">
            <a:spLocks noGrp="1"/>
          </p:cNvSpPr>
          <p:nvPr>
            <p:ph type="title" idx="9"/>
          </p:nvPr>
        </p:nvSpPr>
        <p:spPr>
          <a:xfrm>
            <a:off x="9629100" y="5037150"/>
            <a:ext cx="1746900" cy="10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30"/>
          <p:cNvSpPr txBox="1">
            <a:spLocks noGrp="1"/>
          </p:cNvSpPr>
          <p:nvPr>
            <p:ph type="title" idx="13"/>
          </p:nvPr>
        </p:nvSpPr>
        <p:spPr>
          <a:xfrm>
            <a:off x="9629100" y="4405651"/>
            <a:ext cx="1746900" cy="6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3" name="Google Shape;153;p30"/>
          <p:cNvSpPr txBox="1">
            <a:spLocks noGrp="1"/>
          </p:cNvSpPr>
          <p:nvPr>
            <p:ph type="title" idx="14"/>
          </p:nvPr>
        </p:nvSpPr>
        <p:spPr>
          <a:xfrm>
            <a:off x="609600" y="61650"/>
            <a:ext cx="10972800" cy="13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a - Text with photo and caption 1">
  <p:cSld name="Generic 2_3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272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6"/>
          <p:cNvSpPr txBox="1">
            <a:spLocks noGrp="1"/>
          </p:cNvSpPr>
          <p:nvPr>
            <p:ph type="body" idx="1"/>
          </p:nvPr>
        </p:nvSpPr>
        <p:spPr>
          <a:xfrm>
            <a:off x="685800" y="520215"/>
            <a:ext cx="5235900" cy="195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>
              <a:lnSpc>
                <a:spcPct val="96666"/>
              </a:lnSpc>
              <a:spcBef>
                <a:spcPts val="1000"/>
              </a:spcBef>
              <a:spcAft>
                <a:spcPts val="0"/>
              </a:spcAft>
              <a:buClr>
                <a:srgbClr val="00A796"/>
              </a:buClr>
              <a:buSzPts val="6000"/>
              <a:buFont typeface="Arial"/>
              <a:buNone/>
              <a:defRPr sz="6000" b="1" i="0" u="none" strike="noStrike" cap="none">
                <a:solidFill>
                  <a:srgbClr val="00A79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16"/>
          <p:cNvSpPr txBox="1">
            <a:spLocks noGrp="1"/>
          </p:cNvSpPr>
          <p:nvPr>
            <p:ph type="body" idx="2"/>
          </p:nvPr>
        </p:nvSpPr>
        <p:spPr>
          <a:xfrm>
            <a:off x="685800" y="2852350"/>
            <a:ext cx="4064400" cy="14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>
              <a:lnSpc>
                <a:spcPct val="155555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i="0" u="none" strike="noStrike" cap="none">
                <a:solidFill>
                  <a:schemeClr val="lt1"/>
                </a:solidFill>
              </a:defRPr>
            </a:lvl1pPr>
            <a:lvl2pPr marL="914400" marR="0" lvl="1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2pPr>
            <a:lvl3pPr marL="1371600" marR="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16"/>
          <p:cNvSpPr txBox="1">
            <a:spLocks noGrp="1"/>
          </p:cNvSpPr>
          <p:nvPr>
            <p:ph type="body" idx="3"/>
          </p:nvPr>
        </p:nvSpPr>
        <p:spPr>
          <a:xfrm>
            <a:off x="685800" y="4640798"/>
            <a:ext cx="4064400" cy="8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i="0" u="none" strike="noStrike" cap="none">
                <a:solidFill>
                  <a:schemeClr val="lt1"/>
                </a:solidFill>
              </a:defRPr>
            </a:lvl1pPr>
            <a:lvl2pPr marL="914400" marR="0" lvl="1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2pPr>
            <a:lvl3pPr marL="1371600" marR="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16"/>
          <p:cNvSpPr/>
          <p:nvPr/>
        </p:nvSpPr>
        <p:spPr>
          <a:xfrm>
            <a:off x="0" y="6016486"/>
            <a:ext cx="12192000" cy="841500"/>
          </a:xfrm>
          <a:prstGeom prst="rect">
            <a:avLst/>
          </a:prstGeom>
          <a:solidFill>
            <a:srgbClr val="00A7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16"/>
          <p:cNvSpPr txBox="1"/>
          <p:nvPr/>
        </p:nvSpPr>
        <p:spPr>
          <a:xfrm>
            <a:off x="10893288" y="6296658"/>
            <a:ext cx="609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lang="en-GB" sz="1600" b="0" i="0" u="none" strike="noStrike" cap="none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‹#›</a:t>
            </a:fld>
            <a:endParaRPr sz="1600" b="0" i="0" u="none" strike="noStrike" cap="none">
              <a:solidFill>
                <a:schemeClr val="lt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25" name="Google Shape;25;p16"/>
          <p:cNvSpPr>
            <a:spLocks noGrp="1"/>
          </p:cNvSpPr>
          <p:nvPr>
            <p:ph type="pic" idx="4"/>
          </p:nvPr>
        </p:nvSpPr>
        <p:spPr>
          <a:xfrm>
            <a:off x="6496350" y="520225"/>
            <a:ext cx="5055900" cy="4859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pic>
        <p:nvPicPr>
          <p:cNvPr id="26" name="Google Shape;26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29450" y="6266354"/>
            <a:ext cx="1062423" cy="33855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16"/>
          <p:cNvSpPr>
            <a:spLocks noGrp="1"/>
          </p:cNvSpPr>
          <p:nvPr>
            <p:ph type="body" idx="5"/>
          </p:nvPr>
        </p:nvSpPr>
        <p:spPr>
          <a:xfrm>
            <a:off x="8897607" y="1302937"/>
            <a:ext cx="4064400" cy="1335600"/>
          </a:xfrm>
          <a:prstGeom prst="roundRect">
            <a:avLst>
              <a:gd name="adj" fmla="val 1096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highlight>
                  <a:schemeClr val="dk2"/>
                </a:highlight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highlight>
                  <a:schemeClr val="dk2"/>
                </a:highlight>
                <a:latin typeface="Poppins Light"/>
                <a:ea typeface="Poppins Light"/>
                <a:cs typeface="Poppins Light"/>
                <a:sym typeface="Poppins Light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highlight>
                  <a:schemeClr val="dk2"/>
                </a:highlight>
                <a:latin typeface="Poppins Light"/>
                <a:ea typeface="Poppins Light"/>
                <a:cs typeface="Poppins Light"/>
                <a:sym typeface="Poppins Light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highlight>
                  <a:schemeClr val="dk2"/>
                </a:highlight>
                <a:latin typeface="Poppins Light"/>
                <a:ea typeface="Poppins Light"/>
                <a:cs typeface="Poppins Light"/>
                <a:sym typeface="Poppins Light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highlight>
                  <a:schemeClr val="dk2"/>
                </a:highlight>
                <a:latin typeface="Poppins Light"/>
                <a:ea typeface="Poppins Light"/>
                <a:cs typeface="Poppins Light"/>
                <a:sym typeface="Poppins Light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highlight>
                  <a:schemeClr val="dk2"/>
                </a:highlight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highlight>
                  <a:schemeClr val="dk2"/>
                </a:highlight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highlight>
                  <a:schemeClr val="dk2"/>
                </a:highlight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highlight>
                  <a:schemeClr val="dk2"/>
                </a:highlight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body" idx="6"/>
          </p:nvPr>
        </p:nvSpPr>
        <p:spPr>
          <a:xfrm>
            <a:off x="9250639" y="1533037"/>
            <a:ext cx="2301600" cy="8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 i="0" u="none" strike="noStrike" cap="none">
                <a:solidFill>
                  <a:schemeClr val="lt1"/>
                </a:solidFill>
              </a:defRPr>
            </a:lvl1pPr>
            <a:lvl2pPr marL="914400" marR="0" lvl="1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b="1" i="0" u="none" strike="noStrike" cap="none">
                <a:solidFill>
                  <a:schemeClr val="lt1"/>
                </a:solidFill>
              </a:defRPr>
            </a:lvl2pPr>
            <a:lvl3pPr marL="1371600" marR="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b="1" i="0" u="none" strike="noStrike" cap="none">
                <a:solidFill>
                  <a:schemeClr val="lt1"/>
                </a:solidFill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b="1" i="0" u="none" strike="noStrike" cap="none">
                <a:solidFill>
                  <a:schemeClr val="lt1"/>
                </a:solidFill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b="1" i="0" u="none" strike="noStrike" cap="none">
                <a:solidFill>
                  <a:schemeClr val="lt1"/>
                </a:solidFill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b="1" i="0" u="none" strike="noStrike" cap="none">
                <a:solidFill>
                  <a:schemeClr val="lt1"/>
                </a:solidFill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b="1" i="0" u="none" strike="noStrike" cap="none">
                <a:solidFill>
                  <a:schemeClr val="lt1"/>
                </a:solidFill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b="1" i="0" u="none" strike="noStrike" cap="none">
                <a:solidFill>
                  <a:schemeClr val="lt1"/>
                </a:solidFill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b="1" i="0" u="none" strike="noStrike" cap="none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a - Text with photo left">
  <p:cSld name="New Section 3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272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17"/>
          <p:cNvSpPr>
            <a:spLocks noGrp="1"/>
          </p:cNvSpPr>
          <p:nvPr>
            <p:ph type="pic" idx="2"/>
          </p:nvPr>
        </p:nvSpPr>
        <p:spPr>
          <a:xfrm>
            <a:off x="0" y="0"/>
            <a:ext cx="6096000" cy="6858000"/>
          </a:xfrm>
          <a:prstGeom prst="rect">
            <a:avLst/>
          </a:prstGeom>
          <a:noFill/>
          <a:ln>
            <a:noFill/>
          </a:ln>
        </p:spPr>
      </p:sp>
      <p:pic>
        <p:nvPicPr>
          <p:cNvPr id="32" name="Google Shape;32;p17"/>
          <p:cNvPicPr preferRelativeResize="0"/>
          <p:nvPr/>
        </p:nvPicPr>
        <p:blipFill rotWithShape="1">
          <a:blip r:embed="rId2">
            <a:alphaModFix amt="50000"/>
          </a:blip>
          <a:srcRect/>
          <a:stretch/>
        </p:blipFill>
        <p:spPr>
          <a:xfrm>
            <a:off x="-4988369" y="758825"/>
            <a:ext cx="4302569" cy="5237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05600" y="6296729"/>
            <a:ext cx="1062423" cy="33855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17"/>
          <p:cNvSpPr txBox="1"/>
          <p:nvPr/>
        </p:nvSpPr>
        <p:spPr>
          <a:xfrm>
            <a:off x="10972788" y="6296658"/>
            <a:ext cx="609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lang="en-GB" sz="1600" b="0" i="0" u="none" strike="noStrike" cap="none">
                <a:solidFill>
                  <a:srgbClr val="02A896"/>
                </a:solidFill>
                <a:latin typeface="Poppins Light"/>
                <a:ea typeface="Poppins Light"/>
                <a:cs typeface="Poppins Light"/>
                <a:sym typeface="Poppins Light"/>
              </a:rPr>
              <a:t>‹#›</a:t>
            </a:fld>
            <a:endParaRPr sz="1600" b="0" i="0" u="none" strike="noStrike" cap="none">
              <a:solidFill>
                <a:srgbClr val="02A896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35" name="Google Shape;35;p17"/>
          <p:cNvSpPr txBox="1">
            <a:spLocks noGrp="1"/>
          </p:cNvSpPr>
          <p:nvPr>
            <p:ph type="title"/>
          </p:nvPr>
        </p:nvSpPr>
        <p:spPr>
          <a:xfrm>
            <a:off x="6705600" y="898750"/>
            <a:ext cx="4876800" cy="12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Poppins"/>
              <a:buNone/>
              <a:defRPr sz="36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body" idx="1"/>
          </p:nvPr>
        </p:nvSpPr>
        <p:spPr>
          <a:xfrm>
            <a:off x="6705600" y="2120025"/>
            <a:ext cx="4876800" cy="38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a - Text with photo right">
  <p:cSld name="New Section 1">
    <p:bg>
      <p:bgPr>
        <a:solidFill>
          <a:schemeClr val="dk1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18"/>
          <p:cNvPicPr preferRelativeResize="0"/>
          <p:nvPr/>
        </p:nvPicPr>
        <p:blipFill rotWithShape="1">
          <a:blip r:embed="rId2">
            <a:alphaModFix amt="50000"/>
          </a:blip>
          <a:srcRect/>
          <a:stretch/>
        </p:blipFill>
        <p:spPr>
          <a:xfrm>
            <a:off x="12877800" y="758825"/>
            <a:ext cx="4302569" cy="5237209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18"/>
          <p:cNvSpPr/>
          <p:nvPr/>
        </p:nvSpPr>
        <p:spPr>
          <a:xfrm>
            <a:off x="7653275" y="4005350"/>
            <a:ext cx="857400" cy="6804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18"/>
          <p:cNvSpPr>
            <a:spLocks noGrp="1"/>
          </p:cNvSpPr>
          <p:nvPr>
            <p:ph type="pic" idx="2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41" name="Google Shape;41;p18"/>
          <p:cNvSpPr txBox="1"/>
          <p:nvPr/>
        </p:nvSpPr>
        <p:spPr>
          <a:xfrm>
            <a:off x="10972788" y="6296658"/>
            <a:ext cx="609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lang="en-GB" sz="1600" b="0" i="0" u="none" strike="noStrike" cap="none">
                <a:solidFill>
                  <a:srgbClr val="02A896"/>
                </a:solidFill>
                <a:latin typeface="Poppins Light"/>
                <a:ea typeface="Poppins Light"/>
                <a:cs typeface="Poppins Light"/>
                <a:sym typeface="Poppins Light"/>
              </a:rPr>
              <a:t>‹#›</a:t>
            </a:fld>
            <a:endParaRPr sz="1600" b="0" i="0" u="none" strike="noStrike" cap="none">
              <a:solidFill>
                <a:srgbClr val="02A896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42" name="Google Shape;42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" y="6296729"/>
            <a:ext cx="1062423" cy="33855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18"/>
          <p:cNvSpPr txBox="1">
            <a:spLocks noGrp="1"/>
          </p:cNvSpPr>
          <p:nvPr>
            <p:ph type="title"/>
          </p:nvPr>
        </p:nvSpPr>
        <p:spPr>
          <a:xfrm>
            <a:off x="393300" y="492575"/>
            <a:ext cx="5309400" cy="34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Poppins"/>
              <a:buNone/>
              <a:defRPr sz="70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a - Highlights">
  <p:cSld name="Highlights 2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272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19"/>
          <p:cNvSpPr txBox="1"/>
          <p:nvPr/>
        </p:nvSpPr>
        <p:spPr>
          <a:xfrm>
            <a:off x="10972788" y="6296658"/>
            <a:ext cx="609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lang="en-GB" sz="1600" b="0" i="0" u="none" strike="noStrike" cap="none">
                <a:solidFill>
                  <a:schemeClr val="dk2"/>
                </a:solidFill>
                <a:latin typeface="Poppins Light"/>
                <a:ea typeface="Poppins Light"/>
                <a:cs typeface="Poppins Light"/>
                <a:sym typeface="Poppins Light"/>
              </a:rPr>
              <a:t>‹#›</a:t>
            </a:fld>
            <a:endParaRPr sz="1600" b="0" i="0" u="none" strike="noStrike" cap="none">
              <a:solidFill>
                <a:schemeClr val="dk2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47" name="Google Shape;47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600" y="6267954"/>
            <a:ext cx="1062423" cy="33855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19"/>
          <p:cNvSpPr>
            <a:spLocks noGrp="1"/>
          </p:cNvSpPr>
          <p:nvPr>
            <p:ph type="pic" idx="2"/>
          </p:nvPr>
        </p:nvSpPr>
        <p:spPr>
          <a:xfrm>
            <a:off x="984850" y="1158950"/>
            <a:ext cx="2624400" cy="2579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49" name="Google Shape;49;p19"/>
          <p:cNvSpPr>
            <a:spLocks noGrp="1"/>
          </p:cNvSpPr>
          <p:nvPr>
            <p:ph type="pic" idx="3"/>
          </p:nvPr>
        </p:nvSpPr>
        <p:spPr>
          <a:xfrm>
            <a:off x="4783800" y="1158950"/>
            <a:ext cx="2624400" cy="2579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50" name="Google Shape;50;p19"/>
          <p:cNvSpPr>
            <a:spLocks noGrp="1"/>
          </p:cNvSpPr>
          <p:nvPr>
            <p:ph type="pic" idx="4"/>
          </p:nvPr>
        </p:nvSpPr>
        <p:spPr>
          <a:xfrm>
            <a:off x="8582750" y="1158950"/>
            <a:ext cx="2624400" cy="2579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51" name="Google Shape;51;p19"/>
          <p:cNvSpPr txBox="1">
            <a:spLocks noGrp="1"/>
          </p:cNvSpPr>
          <p:nvPr>
            <p:ph type="title"/>
          </p:nvPr>
        </p:nvSpPr>
        <p:spPr>
          <a:xfrm>
            <a:off x="984850" y="3811900"/>
            <a:ext cx="2624400" cy="8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title" idx="5"/>
          </p:nvPr>
        </p:nvSpPr>
        <p:spPr>
          <a:xfrm>
            <a:off x="4783800" y="3811900"/>
            <a:ext cx="2624400" cy="8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title" idx="6"/>
          </p:nvPr>
        </p:nvSpPr>
        <p:spPr>
          <a:xfrm>
            <a:off x="8582750" y="3811900"/>
            <a:ext cx="2624400" cy="8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4" name="Google Shape;54;p19"/>
          <p:cNvSpPr txBox="1">
            <a:spLocks noGrp="1"/>
          </p:cNvSpPr>
          <p:nvPr>
            <p:ph type="title" idx="7"/>
          </p:nvPr>
        </p:nvSpPr>
        <p:spPr>
          <a:xfrm>
            <a:off x="984850" y="4653400"/>
            <a:ext cx="2624400" cy="8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19"/>
          <p:cNvSpPr txBox="1">
            <a:spLocks noGrp="1"/>
          </p:cNvSpPr>
          <p:nvPr>
            <p:ph type="title" idx="8"/>
          </p:nvPr>
        </p:nvSpPr>
        <p:spPr>
          <a:xfrm>
            <a:off x="4783800" y="4653400"/>
            <a:ext cx="2624400" cy="8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title" idx="9"/>
          </p:nvPr>
        </p:nvSpPr>
        <p:spPr>
          <a:xfrm>
            <a:off x="8582750" y="4653400"/>
            <a:ext cx="2624400" cy="8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title" idx="13"/>
          </p:nvPr>
        </p:nvSpPr>
        <p:spPr>
          <a:xfrm>
            <a:off x="2174250" y="209975"/>
            <a:ext cx="8059500" cy="6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b - Text with photo left">
  <p:cSld name="New Section 6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A8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20"/>
          <p:cNvSpPr>
            <a:spLocks noGrp="1"/>
          </p:cNvSpPr>
          <p:nvPr>
            <p:ph type="pic" idx="2"/>
          </p:nvPr>
        </p:nvSpPr>
        <p:spPr>
          <a:xfrm>
            <a:off x="0" y="0"/>
            <a:ext cx="6096000" cy="6858000"/>
          </a:xfrm>
          <a:prstGeom prst="rect">
            <a:avLst/>
          </a:prstGeom>
          <a:noFill/>
          <a:ln>
            <a:noFill/>
          </a:ln>
        </p:spPr>
      </p:sp>
      <p:pic>
        <p:nvPicPr>
          <p:cNvPr id="61" name="Google Shape;61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05600" y="6296729"/>
            <a:ext cx="1062423" cy="33855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20"/>
          <p:cNvSpPr txBox="1"/>
          <p:nvPr/>
        </p:nvSpPr>
        <p:spPr>
          <a:xfrm>
            <a:off x="10972788" y="6296658"/>
            <a:ext cx="609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lang="en-GB" sz="1600" b="0" i="0" u="none" strike="noStrike" cap="none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‹#›</a:t>
            </a:fld>
            <a:endParaRPr sz="1600" b="0" i="0" u="none" strike="noStrike" cap="none">
              <a:solidFill>
                <a:schemeClr val="lt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63" name="Google Shape;63;p20"/>
          <p:cNvSpPr txBox="1">
            <a:spLocks noGrp="1"/>
          </p:cNvSpPr>
          <p:nvPr>
            <p:ph type="title"/>
          </p:nvPr>
        </p:nvSpPr>
        <p:spPr>
          <a:xfrm>
            <a:off x="6705600" y="898750"/>
            <a:ext cx="4876800" cy="12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Poppins"/>
              <a:buNone/>
              <a:defRPr sz="3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body" idx="1"/>
          </p:nvPr>
        </p:nvSpPr>
        <p:spPr>
          <a:xfrm>
            <a:off x="6705600" y="2120025"/>
            <a:ext cx="4876800" cy="38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c - Text with photo left">
  <p:cSld name="New Section 4_1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1"/>
          <p:cNvSpPr>
            <a:spLocks noGrp="1"/>
          </p:cNvSpPr>
          <p:nvPr>
            <p:ph type="pic" idx="2"/>
          </p:nvPr>
        </p:nvSpPr>
        <p:spPr>
          <a:xfrm>
            <a:off x="0" y="0"/>
            <a:ext cx="6096000" cy="6858000"/>
          </a:xfrm>
          <a:prstGeom prst="rect">
            <a:avLst/>
          </a:prstGeom>
          <a:noFill/>
          <a:ln>
            <a:noFill/>
          </a:ln>
        </p:spPr>
      </p:sp>
      <p:pic>
        <p:nvPicPr>
          <p:cNvPr id="67" name="Google Shape;67;p21"/>
          <p:cNvPicPr preferRelativeResize="0"/>
          <p:nvPr/>
        </p:nvPicPr>
        <p:blipFill rotWithShape="1">
          <a:blip r:embed="rId2">
            <a:alphaModFix amt="50000"/>
          </a:blip>
          <a:srcRect/>
          <a:stretch/>
        </p:blipFill>
        <p:spPr>
          <a:xfrm>
            <a:off x="-4988369" y="758825"/>
            <a:ext cx="4302569" cy="5237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05600" y="6296729"/>
            <a:ext cx="1062423" cy="33855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21"/>
          <p:cNvSpPr txBox="1"/>
          <p:nvPr/>
        </p:nvSpPr>
        <p:spPr>
          <a:xfrm>
            <a:off x="10972788" y="6296658"/>
            <a:ext cx="609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lang="en-GB" sz="1600" b="0" i="0" u="none" strike="noStrike" cap="none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‹#›</a:t>
            </a:fld>
            <a:endParaRPr sz="1600" b="0" i="0" u="none" strike="noStrike" cap="none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70" name="Google Shape;70;p21"/>
          <p:cNvSpPr txBox="1">
            <a:spLocks noGrp="1"/>
          </p:cNvSpPr>
          <p:nvPr>
            <p:ph type="title"/>
          </p:nvPr>
        </p:nvSpPr>
        <p:spPr>
          <a:xfrm>
            <a:off x="6705600" y="898750"/>
            <a:ext cx="4876800" cy="12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Poppins"/>
              <a:buNone/>
              <a:defRPr sz="36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body" idx="1"/>
          </p:nvPr>
        </p:nvSpPr>
        <p:spPr>
          <a:xfrm>
            <a:off x="6705600" y="2120025"/>
            <a:ext cx="4876800" cy="38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b - Text with photo and caption 1">
  <p:cSld name="Generic 2_2_1">
    <p:bg>
      <p:bgPr>
        <a:solidFill>
          <a:schemeClr val="dk2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2"/>
          <p:cNvSpPr/>
          <p:nvPr/>
        </p:nvSpPr>
        <p:spPr>
          <a:xfrm>
            <a:off x="7925425" y="3882875"/>
            <a:ext cx="775500" cy="9252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22"/>
          <p:cNvSpPr>
            <a:spLocks noGrp="1"/>
          </p:cNvSpPr>
          <p:nvPr>
            <p:ph type="pic" idx="2"/>
          </p:nvPr>
        </p:nvSpPr>
        <p:spPr>
          <a:xfrm>
            <a:off x="6496350" y="520225"/>
            <a:ext cx="5055900" cy="4859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75" name="Google Shape;75;p22"/>
          <p:cNvSpPr txBox="1">
            <a:spLocks noGrp="1"/>
          </p:cNvSpPr>
          <p:nvPr>
            <p:ph type="body" idx="1"/>
          </p:nvPr>
        </p:nvSpPr>
        <p:spPr>
          <a:xfrm>
            <a:off x="685800" y="520215"/>
            <a:ext cx="5235900" cy="195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>
              <a:lnSpc>
                <a:spcPct val="96666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body" idx="3"/>
          </p:nvPr>
        </p:nvSpPr>
        <p:spPr>
          <a:xfrm>
            <a:off x="685800" y="2852350"/>
            <a:ext cx="4064400" cy="14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>
              <a:lnSpc>
                <a:spcPct val="155555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i="0" u="none" strike="noStrike" cap="none">
                <a:solidFill>
                  <a:schemeClr val="lt1"/>
                </a:solidFill>
              </a:defRPr>
            </a:lvl1pPr>
            <a:lvl2pPr marL="914400" marR="0" lvl="1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2pPr>
            <a:lvl3pPr marL="1371600" marR="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body" idx="4"/>
          </p:nvPr>
        </p:nvSpPr>
        <p:spPr>
          <a:xfrm>
            <a:off x="685800" y="4640798"/>
            <a:ext cx="4064400" cy="8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i="0" u="none" strike="noStrike" cap="none">
                <a:solidFill>
                  <a:schemeClr val="lt1"/>
                </a:solidFill>
              </a:defRPr>
            </a:lvl1pPr>
            <a:lvl2pPr marL="914400" marR="0" lvl="1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2pPr>
            <a:lvl3pPr marL="1371600" marR="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i="0" u="none" strike="noStrike" cap="none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22"/>
          <p:cNvSpPr>
            <a:spLocks noGrp="1"/>
          </p:cNvSpPr>
          <p:nvPr>
            <p:ph type="body" idx="5"/>
          </p:nvPr>
        </p:nvSpPr>
        <p:spPr>
          <a:xfrm>
            <a:off x="8897607" y="1302937"/>
            <a:ext cx="4064400" cy="1335600"/>
          </a:xfrm>
          <a:prstGeom prst="roundRect">
            <a:avLst>
              <a:gd name="adj" fmla="val 10965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22"/>
          <p:cNvSpPr txBox="1">
            <a:spLocks noGrp="1"/>
          </p:cNvSpPr>
          <p:nvPr>
            <p:ph type="body" idx="6"/>
          </p:nvPr>
        </p:nvSpPr>
        <p:spPr>
          <a:xfrm>
            <a:off x="9250639" y="1533037"/>
            <a:ext cx="2301600" cy="8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 i="0" u="none" strike="noStrike" cap="none">
                <a:solidFill>
                  <a:schemeClr val="lt1"/>
                </a:solidFill>
              </a:defRPr>
            </a:lvl1pPr>
            <a:lvl2pPr marL="914400" marR="0" lvl="1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b="1" i="0" u="none" strike="noStrike" cap="none">
                <a:solidFill>
                  <a:schemeClr val="lt1"/>
                </a:solidFill>
              </a:defRPr>
            </a:lvl2pPr>
            <a:lvl3pPr marL="1371600" marR="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b="1" i="0" u="none" strike="noStrike" cap="none">
                <a:solidFill>
                  <a:schemeClr val="lt1"/>
                </a:solidFill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b="1" i="0" u="none" strike="noStrike" cap="none">
                <a:solidFill>
                  <a:schemeClr val="lt1"/>
                </a:solidFill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b="1" i="0" u="none" strike="noStrike" cap="none">
                <a:solidFill>
                  <a:schemeClr val="lt1"/>
                </a:solidFill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b="1" i="0" u="none" strike="noStrike" cap="none">
                <a:solidFill>
                  <a:schemeClr val="lt1"/>
                </a:solidFill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b="1" i="0" u="none" strike="noStrike" cap="none">
                <a:solidFill>
                  <a:schemeClr val="lt1"/>
                </a:solidFill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b="1" i="0" u="none" strike="noStrike" cap="none">
                <a:solidFill>
                  <a:schemeClr val="lt1"/>
                </a:solidFill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b="1" i="0" u="none" strike="noStrike" cap="none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22"/>
          <p:cNvSpPr/>
          <p:nvPr/>
        </p:nvSpPr>
        <p:spPr>
          <a:xfrm>
            <a:off x="0" y="6016475"/>
            <a:ext cx="12192000" cy="841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1" name="Google Shape;81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600" y="6267954"/>
            <a:ext cx="1062423" cy="33855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22"/>
          <p:cNvSpPr txBox="1"/>
          <p:nvPr/>
        </p:nvSpPr>
        <p:spPr>
          <a:xfrm>
            <a:off x="10893288" y="6296658"/>
            <a:ext cx="609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lang="en-GB" sz="1600" b="0" i="0" u="none" strike="noStrike" cap="none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‹#›</a:t>
            </a:fld>
            <a:endParaRPr sz="1600" b="0" i="0" u="none" strike="noStrike" cap="none">
              <a:solidFill>
                <a:schemeClr val="lt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c - Text with photo and caption 1">
  <p:cSld name="Generic 1_1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3"/>
          <p:cNvSpPr txBox="1">
            <a:spLocks noGrp="1"/>
          </p:cNvSpPr>
          <p:nvPr>
            <p:ph type="body" idx="1"/>
          </p:nvPr>
        </p:nvSpPr>
        <p:spPr>
          <a:xfrm>
            <a:off x="685800" y="520215"/>
            <a:ext cx="5235900" cy="195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>
              <a:lnSpc>
                <a:spcPct val="96666"/>
              </a:lnSpc>
              <a:spcBef>
                <a:spcPts val="1000"/>
              </a:spcBef>
              <a:spcAft>
                <a:spcPts val="0"/>
              </a:spcAft>
              <a:buClr>
                <a:srgbClr val="00A796"/>
              </a:buClr>
              <a:buSzPts val="6000"/>
              <a:buFont typeface="Arial"/>
              <a:buNone/>
              <a:defRPr sz="6000" b="1" i="0" u="none" strike="noStrike" cap="none">
                <a:solidFill>
                  <a:srgbClr val="00A79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23"/>
          <p:cNvSpPr txBox="1">
            <a:spLocks noGrp="1"/>
          </p:cNvSpPr>
          <p:nvPr>
            <p:ph type="body" idx="2"/>
          </p:nvPr>
        </p:nvSpPr>
        <p:spPr>
          <a:xfrm>
            <a:off x="685800" y="2852350"/>
            <a:ext cx="4064400" cy="14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>
              <a:lnSpc>
                <a:spcPct val="155555"/>
              </a:lnSpc>
              <a:spcBef>
                <a:spcPts val="1000"/>
              </a:spcBef>
              <a:spcAft>
                <a:spcPts val="0"/>
              </a:spcAft>
              <a:buClr>
                <a:srgbClr val="01272E"/>
              </a:buClr>
              <a:buSzPts val="1400"/>
              <a:buNone/>
              <a:defRPr i="0" u="none" strike="noStrike" cap="none">
                <a:solidFill>
                  <a:srgbClr val="01272E"/>
                </a:solidFill>
              </a:defRPr>
            </a:lvl1pPr>
            <a:lvl2pPr marL="914400" marR="0" lvl="1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i="0" u="none" strike="noStrike" cap="none">
                <a:solidFill>
                  <a:schemeClr val="dk1"/>
                </a:solidFill>
              </a:defRPr>
            </a:lvl2pPr>
            <a:lvl3pPr marL="1371600" marR="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i="0" u="none" strike="noStrike" cap="none">
                <a:solidFill>
                  <a:schemeClr val="dk1"/>
                </a:solidFill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i="0" u="none" strike="noStrike" cap="none">
                <a:solidFill>
                  <a:schemeClr val="dk1"/>
                </a:solidFill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i="0" u="none" strike="noStrike" cap="none">
                <a:solidFill>
                  <a:schemeClr val="dk1"/>
                </a:solidFill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i="0" u="none" strike="noStrike" cap="none">
                <a:solidFill>
                  <a:schemeClr val="dk1"/>
                </a:solidFill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i="0" u="none" strike="noStrike" cap="none">
                <a:solidFill>
                  <a:schemeClr val="dk1"/>
                </a:solidFill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i="0" u="none" strike="noStrike" cap="none">
                <a:solidFill>
                  <a:schemeClr val="dk1"/>
                </a:solidFill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i="0" u="none" strike="noStrike" cap="none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6" name="Google Shape;86;p23"/>
          <p:cNvSpPr txBox="1">
            <a:spLocks noGrp="1"/>
          </p:cNvSpPr>
          <p:nvPr>
            <p:ph type="body" idx="3"/>
          </p:nvPr>
        </p:nvSpPr>
        <p:spPr>
          <a:xfrm>
            <a:off x="685800" y="4640798"/>
            <a:ext cx="4064400" cy="8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i="0" u="none" strike="noStrike" cap="none">
                <a:solidFill>
                  <a:schemeClr val="dk2"/>
                </a:solidFill>
              </a:defRPr>
            </a:lvl1pPr>
            <a:lvl2pPr marL="914400" marR="0" lvl="1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Char char="•"/>
              <a:defRPr i="0" u="none" strike="noStrike" cap="none">
                <a:solidFill>
                  <a:schemeClr val="dk2"/>
                </a:solidFill>
              </a:defRPr>
            </a:lvl2pPr>
            <a:lvl3pPr marL="1371600" marR="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Char char="•"/>
              <a:defRPr i="0" u="none" strike="noStrike" cap="none">
                <a:solidFill>
                  <a:schemeClr val="dk2"/>
                </a:solidFill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Char char="•"/>
              <a:defRPr i="0" u="none" strike="noStrike" cap="none">
                <a:solidFill>
                  <a:schemeClr val="dk2"/>
                </a:solidFill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Char char="•"/>
              <a:defRPr i="0" u="none" strike="noStrike" cap="none">
                <a:solidFill>
                  <a:schemeClr val="dk2"/>
                </a:solidFill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Char char="•"/>
              <a:defRPr i="0" u="none" strike="noStrike" cap="none">
                <a:solidFill>
                  <a:schemeClr val="dk2"/>
                </a:solidFill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Char char="•"/>
              <a:defRPr i="0" u="none" strike="noStrike" cap="none">
                <a:solidFill>
                  <a:schemeClr val="dk2"/>
                </a:solidFill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Char char="•"/>
              <a:defRPr i="0" u="none" strike="noStrike" cap="none">
                <a:solidFill>
                  <a:schemeClr val="dk2"/>
                </a:solidFill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Char char="•"/>
              <a:defRPr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23"/>
          <p:cNvSpPr/>
          <p:nvPr/>
        </p:nvSpPr>
        <p:spPr>
          <a:xfrm>
            <a:off x="0" y="6092824"/>
            <a:ext cx="12192000" cy="765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23"/>
          <p:cNvSpPr txBox="1"/>
          <p:nvPr/>
        </p:nvSpPr>
        <p:spPr>
          <a:xfrm>
            <a:off x="10893288" y="6275142"/>
            <a:ext cx="609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lang="en-GB" sz="1600" b="0" i="0" u="none" strike="noStrike" cap="none">
                <a:solidFill>
                  <a:srgbClr val="02A896"/>
                </a:solidFill>
                <a:latin typeface="Poppins Light"/>
                <a:ea typeface="Poppins Light"/>
                <a:cs typeface="Poppins Light"/>
                <a:sym typeface="Poppins Light"/>
              </a:rPr>
              <a:t>‹#›</a:t>
            </a:fld>
            <a:endParaRPr sz="1600" b="0" i="0" u="none" strike="noStrike" cap="none">
              <a:solidFill>
                <a:srgbClr val="02A896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89" name="Google Shape;89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29450" y="6266354"/>
            <a:ext cx="1062423" cy="33855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23"/>
          <p:cNvSpPr>
            <a:spLocks noGrp="1"/>
          </p:cNvSpPr>
          <p:nvPr>
            <p:ph type="pic" idx="4"/>
          </p:nvPr>
        </p:nvSpPr>
        <p:spPr>
          <a:xfrm>
            <a:off x="6496350" y="520225"/>
            <a:ext cx="5055900" cy="4859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91" name="Google Shape;91;p23"/>
          <p:cNvSpPr>
            <a:spLocks noGrp="1"/>
          </p:cNvSpPr>
          <p:nvPr>
            <p:ph type="body" idx="5"/>
          </p:nvPr>
        </p:nvSpPr>
        <p:spPr>
          <a:xfrm>
            <a:off x="8897607" y="1302937"/>
            <a:ext cx="4064400" cy="1335600"/>
          </a:xfrm>
          <a:prstGeom prst="roundRect">
            <a:avLst>
              <a:gd name="adj" fmla="val 1096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body" idx="6"/>
          </p:nvPr>
        </p:nvSpPr>
        <p:spPr>
          <a:xfrm>
            <a:off x="9250639" y="1533037"/>
            <a:ext cx="2301600" cy="8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 i="0" u="none" strike="noStrike" cap="none">
                <a:solidFill>
                  <a:schemeClr val="lt1"/>
                </a:solidFill>
              </a:defRPr>
            </a:lvl1pPr>
            <a:lvl2pPr marL="914400" marR="0" lvl="1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b="1" i="0" u="none" strike="noStrike" cap="none">
                <a:solidFill>
                  <a:schemeClr val="lt1"/>
                </a:solidFill>
              </a:defRPr>
            </a:lvl2pPr>
            <a:lvl3pPr marL="1371600" marR="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b="1" i="0" u="none" strike="noStrike" cap="none">
                <a:solidFill>
                  <a:schemeClr val="lt1"/>
                </a:solidFill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b="1" i="0" u="none" strike="noStrike" cap="none">
                <a:solidFill>
                  <a:schemeClr val="lt1"/>
                </a:solidFill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b="1" i="0" u="none" strike="noStrike" cap="none">
                <a:solidFill>
                  <a:schemeClr val="lt1"/>
                </a:solidFill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b="1" i="0" u="none" strike="noStrike" cap="none">
                <a:solidFill>
                  <a:schemeClr val="lt1"/>
                </a:solidFill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b="1" i="0" u="none" strike="noStrike" cap="none">
                <a:solidFill>
                  <a:schemeClr val="lt1"/>
                </a:solidFill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b="1" i="0" u="none" strike="noStrike" cap="none">
                <a:solidFill>
                  <a:schemeClr val="lt1"/>
                </a:solidFill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b="1" i="0" u="none" strike="noStrike" cap="none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672925" y="504500"/>
            <a:ext cx="10628100" cy="11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Poppins"/>
              <a:buChar char="●"/>
              <a:defRPr sz="36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744750" y="1570900"/>
            <a:ext cx="8122500" cy="33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6.pn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hoopproject.e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"/>
          <p:cNvSpPr txBox="1">
            <a:spLocks noGrp="1"/>
          </p:cNvSpPr>
          <p:nvPr>
            <p:ph type="title"/>
          </p:nvPr>
        </p:nvSpPr>
        <p:spPr>
          <a:xfrm>
            <a:off x="6489375" y="492575"/>
            <a:ext cx="5309400" cy="2358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</a:pPr>
            <a:r>
              <a:rPr lang="en-GB"/>
              <a:t>Circular Industry</a:t>
            </a:r>
            <a:endParaRPr/>
          </a:p>
        </p:txBody>
      </p:sp>
      <p:sp>
        <p:nvSpPr>
          <p:cNvPr id="160" name="Google Shape;160;p1"/>
          <p:cNvSpPr txBox="1"/>
          <p:nvPr/>
        </p:nvSpPr>
        <p:spPr>
          <a:xfrm>
            <a:off x="2999015" y="3275112"/>
            <a:ext cx="612865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1" name="Google Shape;161;p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744" b="743"/>
          <a:stretch/>
        </p:blipFill>
        <p:spPr>
          <a:xfrm>
            <a:off x="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"/>
          <p:cNvSpPr txBox="1"/>
          <p:nvPr/>
        </p:nvSpPr>
        <p:spPr>
          <a:xfrm>
            <a:off x="6639587" y="3060607"/>
            <a:ext cx="4648200" cy="1861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We transform wasteful and harmful value chains into sustainable and  circular industrial ecosystems, inspired by nature’s regenerative principles.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Google Shape;325;p11" descr="A person sitting in chairs with a person in a black dress&#10;&#10;Description automatically generate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4524" t="1124" r="20511" b="33909"/>
          <a:stretch/>
        </p:blipFill>
        <p:spPr>
          <a:xfrm>
            <a:off x="6777953" y="672366"/>
            <a:ext cx="1658222" cy="165829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326" name="Google Shape;326;p11"/>
          <p:cNvSpPr txBox="1">
            <a:spLocks noGrp="1"/>
          </p:cNvSpPr>
          <p:nvPr>
            <p:ph type="title"/>
          </p:nvPr>
        </p:nvSpPr>
        <p:spPr>
          <a:xfrm>
            <a:off x="732025" y="655793"/>
            <a:ext cx="4876800" cy="12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</a:pPr>
            <a:r>
              <a:rPr lang="en-GB"/>
              <a:t>Our Team </a:t>
            </a:r>
            <a:endParaRPr/>
          </a:p>
        </p:txBody>
      </p:sp>
      <p:sp>
        <p:nvSpPr>
          <p:cNvPr id="327" name="Google Shape;327;p11"/>
          <p:cNvSpPr txBox="1"/>
          <p:nvPr/>
        </p:nvSpPr>
        <p:spPr>
          <a:xfrm>
            <a:off x="732025" y="1877068"/>
            <a:ext cx="5020236" cy="38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Combining technical and business innovation expertise, our team is in the best position to help implement novel solutions and partnerships.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Biobased Sciences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Material Sciences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Chemical Engineering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Mechanical Engineering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Circular Business Models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Strategic Design and Management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Corporate Sustainability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28" name="Google Shape;328;p11" descr="Marcos Ieride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07093" y="672366"/>
            <a:ext cx="1658290" cy="165829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329" name="Google Shape;329;p11"/>
          <p:cNvSpPr txBox="1"/>
          <p:nvPr/>
        </p:nvSpPr>
        <p:spPr>
          <a:xfrm>
            <a:off x="6261906" y="2514031"/>
            <a:ext cx="253485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Johanna Reiland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Innovation Manager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(Expert in Materials &amp; Processes, Business Models)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11"/>
          <p:cNvSpPr txBox="1"/>
          <p:nvPr/>
        </p:nvSpPr>
        <p:spPr>
          <a:xfrm>
            <a:off x="8498711" y="2514031"/>
            <a:ext cx="302960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Marcos Ierides</a:t>
            </a:r>
            <a:endParaRPr sz="1600" b="1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Innovation Manager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(Expert in Materials &amp;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Processes, Business Models)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11"/>
          <p:cNvSpPr txBox="1"/>
          <p:nvPr/>
        </p:nvSpPr>
        <p:spPr>
          <a:xfrm>
            <a:off x="5368190" y="5402472"/>
            <a:ext cx="209865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Aitor Hornes</a:t>
            </a:r>
            <a:endParaRPr sz="1600" b="1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Innovation Manager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(Expert in Materials &amp;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Processes, Bioeconomy)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11"/>
          <p:cNvSpPr txBox="1"/>
          <p:nvPr/>
        </p:nvSpPr>
        <p:spPr>
          <a:xfrm>
            <a:off x="7882361" y="5402472"/>
            <a:ext cx="1887006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Alaa Mostapha</a:t>
            </a:r>
            <a:endParaRPr sz="1600" b="1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Innovation Consultant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(Chemistry, Materials)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Google Shape;333;p11" descr="A person standing in front of a screen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l="30943" t="36475" r="37042" b="39513"/>
          <a:stretch/>
        </p:blipFill>
        <p:spPr>
          <a:xfrm>
            <a:off x="5619891" y="3624155"/>
            <a:ext cx="1658222" cy="165829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334" name="Google Shape;334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289894" y="3624155"/>
            <a:ext cx="1658290" cy="165829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335" name="Google Shape;335;p11"/>
          <p:cNvSpPr txBox="1"/>
          <p:nvPr/>
        </p:nvSpPr>
        <p:spPr>
          <a:xfrm>
            <a:off x="10077659" y="5366239"/>
            <a:ext cx="20394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Mafalda di Palma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Innovation </a:t>
            </a:r>
            <a:r>
              <a:rPr lang="en-GB">
                <a:latin typeface="Poppins"/>
                <a:ea typeface="Poppins"/>
                <a:cs typeface="Poppins"/>
                <a:sym typeface="Poppins"/>
              </a:rPr>
              <a:t>Consultant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(Regulations, Materials)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6" name="Google Shape;336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934897" y="3620736"/>
            <a:ext cx="1658289" cy="1658289"/>
          </a:xfrm>
          <a:prstGeom prst="roundRect">
            <a:avLst>
              <a:gd name="adj" fmla="val 10863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2"/>
          <p:cNvSpPr txBox="1">
            <a:spLocks noGrp="1"/>
          </p:cNvSpPr>
          <p:nvPr>
            <p:ph type="title" idx="4"/>
          </p:nvPr>
        </p:nvSpPr>
        <p:spPr>
          <a:xfrm>
            <a:off x="6737949" y="3121225"/>
            <a:ext cx="5160826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linkedin.com/company/bax-makeideashappen/mycompany/</a:t>
            </a:r>
            <a:endParaRPr/>
          </a:p>
        </p:txBody>
      </p:sp>
      <p:sp>
        <p:nvSpPr>
          <p:cNvPr id="343" name="Google Shape;343;p12"/>
          <p:cNvSpPr txBox="1">
            <a:spLocks noGrp="1"/>
          </p:cNvSpPr>
          <p:nvPr>
            <p:ph type="title" idx="5"/>
          </p:nvPr>
        </p:nvSpPr>
        <p:spPr>
          <a:xfrm>
            <a:off x="6737950" y="2687300"/>
            <a:ext cx="2690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baxcompany.com</a:t>
            </a:r>
            <a:endParaRPr/>
          </a:p>
        </p:txBody>
      </p:sp>
      <p:sp>
        <p:nvSpPr>
          <p:cNvPr id="344" name="Google Shape;344;p12"/>
          <p:cNvSpPr txBox="1">
            <a:spLocks noGrp="1"/>
          </p:cNvSpPr>
          <p:nvPr>
            <p:ph type="title"/>
          </p:nvPr>
        </p:nvSpPr>
        <p:spPr>
          <a:xfrm>
            <a:off x="6068875" y="898750"/>
            <a:ext cx="5513400" cy="12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GB" sz="4800"/>
              <a:t>GET IN TOUCH</a:t>
            </a:r>
            <a:endParaRPr sz="4800"/>
          </a:p>
        </p:txBody>
      </p:sp>
      <p:sp>
        <p:nvSpPr>
          <p:cNvPr id="345" name="Google Shape;345;p12"/>
          <p:cNvSpPr txBox="1"/>
          <p:nvPr/>
        </p:nvSpPr>
        <p:spPr>
          <a:xfrm>
            <a:off x="6737950" y="4462159"/>
            <a:ext cx="272222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Johanna Reiland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j.reiland@baxcompany.com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12"/>
          <p:cNvSpPr txBox="1"/>
          <p:nvPr/>
        </p:nvSpPr>
        <p:spPr>
          <a:xfrm>
            <a:off x="6765075" y="5140012"/>
            <a:ext cx="2828018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Marcos Ierides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m.ierides@baxcompany.com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7" name="Google Shape;347;p12" descr="Circular Economy: Integrating Circular Economy Principles in Tourism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2728" t="1" r="33630" b="-1"/>
          <a:stretch/>
        </p:blipFill>
        <p:spPr>
          <a:xfrm>
            <a:off x="0" y="100"/>
            <a:ext cx="5325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12"/>
          <p:cNvSpPr txBox="1">
            <a:spLocks noGrp="1"/>
          </p:cNvSpPr>
          <p:nvPr>
            <p:ph type="title" idx="3"/>
          </p:nvPr>
        </p:nvSpPr>
        <p:spPr>
          <a:xfrm>
            <a:off x="6737950" y="3426360"/>
            <a:ext cx="4292000" cy="587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Carrer Casp 118, 08013 Barcelona, Spain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"/>
          <p:cNvSpPr txBox="1">
            <a:spLocks noGrp="1"/>
          </p:cNvSpPr>
          <p:nvPr>
            <p:ph type="body" idx="1"/>
          </p:nvPr>
        </p:nvSpPr>
        <p:spPr>
          <a:xfrm>
            <a:off x="685800" y="416042"/>
            <a:ext cx="4561572" cy="1753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6666"/>
              </a:lnSpc>
              <a:spcBef>
                <a:spcPts val="1000"/>
              </a:spcBef>
              <a:spcAft>
                <a:spcPts val="0"/>
              </a:spcAft>
              <a:buSzPts val="6000"/>
              <a:buNone/>
            </a:pPr>
            <a:r>
              <a:rPr lang="en-GB" sz="4800"/>
              <a:t>Why does it matter?</a:t>
            </a:r>
            <a:endParaRPr/>
          </a:p>
        </p:txBody>
      </p:sp>
      <p:sp>
        <p:nvSpPr>
          <p:cNvPr id="170" name="Google Shape;170;p2"/>
          <p:cNvSpPr txBox="1">
            <a:spLocks noGrp="1"/>
          </p:cNvSpPr>
          <p:nvPr>
            <p:ph type="body" idx="2"/>
          </p:nvPr>
        </p:nvSpPr>
        <p:spPr>
          <a:xfrm>
            <a:off x="685800" y="2077182"/>
            <a:ext cx="5584502" cy="3373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GB" sz="1600"/>
              <a:t>Raw material processing and extraction: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GB" sz="1600"/>
              <a:t>ca. 50% of global GHG emissions, 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GB" sz="1600"/>
              <a:t>&gt;90% of global water stress and land-use-related biodiversity loss.</a:t>
            </a:r>
            <a:endParaRPr/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GB" sz="1600"/>
              <a:t>Adverse human rights issues or unequal distribution of resources are linked to many value chains.</a:t>
            </a:r>
            <a:endParaRPr/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GB" sz="1600"/>
              <a:t>The EU generates 2.1 bn tonnes of waste annually and spends €55 bn on its disposal or treatment.</a:t>
            </a:r>
            <a:endParaRPr/>
          </a:p>
          <a:p>
            <a:pPr marL="285750" lvl="0" indent="-1968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None/>
            </a:pPr>
            <a:endParaRPr sz="900"/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NTR"/>
              <a:buChar char="➡"/>
            </a:pPr>
            <a:r>
              <a:rPr lang="en-GB" sz="1600"/>
              <a:t>We need a swift and complex industrial transformation to secure a thriving future for the living world.</a:t>
            </a:r>
            <a:endParaRPr/>
          </a:p>
          <a:p>
            <a:pPr marL="285750" lvl="0" indent="-1968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None/>
            </a:pPr>
            <a:endParaRPr sz="160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endParaRPr sz="1600"/>
          </a:p>
        </p:txBody>
      </p:sp>
      <p:pic>
        <p:nvPicPr>
          <p:cNvPr id="171" name="Google Shape;171;p2" descr="A road with trucks on it&#10;&#10;Description automatically generated with medium confidence"/>
          <p:cNvPicPr preferRelativeResize="0">
            <a:picLocks noGrp="1"/>
          </p:cNvPicPr>
          <p:nvPr>
            <p:ph type="pic" idx="4"/>
          </p:nvPr>
        </p:nvPicPr>
        <p:blipFill rotWithShape="1">
          <a:blip r:embed="rId3">
            <a:alphaModFix/>
          </a:blip>
          <a:srcRect l="15402" r="15402"/>
          <a:stretch/>
        </p:blipFill>
        <p:spPr>
          <a:xfrm>
            <a:off x="6496350" y="520225"/>
            <a:ext cx="5055900" cy="4859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72" name="Google Shape;172;p2"/>
          <p:cNvSpPr>
            <a:spLocks noGrp="1"/>
          </p:cNvSpPr>
          <p:nvPr>
            <p:ph type="body" idx="5"/>
          </p:nvPr>
        </p:nvSpPr>
        <p:spPr>
          <a:xfrm>
            <a:off x="8897607" y="1302937"/>
            <a:ext cx="4064400" cy="13356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</a:pPr>
            <a:endParaRPr/>
          </a:p>
        </p:txBody>
      </p:sp>
      <p:sp>
        <p:nvSpPr>
          <p:cNvPr id="173" name="Google Shape;173;p2"/>
          <p:cNvSpPr txBox="1">
            <a:spLocks noGrp="1"/>
          </p:cNvSpPr>
          <p:nvPr>
            <p:ph type="body" idx="6"/>
          </p:nvPr>
        </p:nvSpPr>
        <p:spPr>
          <a:xfrm>
            <a:off x="9078686" y="1379453"/>
            <a:ext cx="2836223" cy="8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-GB" sz="1600"/>
              <a:t>Our take-make-dispose system is bad for people, planet &amp; (future) business  </a:t>
            </a:r>
            <a:endParaRPr/>
          </a:p>
        </p:txBody>
      </p:sp>
      <p:pic>
        <p:nvPicPr>
          <p:cNvPr id="174" name="Google Shape;174;p2" descr="Different Types of Mining | 4 Types of Mining - Mine Service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74300" y="-6734080"/>
            <a:ext cx="12192000" cy="63801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"/>
          <p:cNvSpPr txBox="1">
            <a:spLocks noGrp="1"/>
          </p:cNvSpPr>
          <p:nvPr>
            <p:ph type="title"/>
          </p:nvPr>
        </p:nvSpPr>
        <p:spPr>
          <a:xfrm>
            <a:off x="6705600" y="898750"/>
            <a:ext cx="4876800" cy="12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GB"/>
              <a:t>It’s not only about GHG emissions</a:t>
            </a:r>
            <a:endParaRPr/>
          </a:p>
        </p:txBody>
      </p:sp>
      <p:pic>
        <p:nvPicPr>
          <p:cNvPr id="180" name="Google Shape;180;p3" descr="Not enough copper is being mined to keep the energy transition on schedule  | Envirotec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0370" r="20369"/>
          <a:stretch/>
        </p:blipFill>
        <p:spPr>
          <a:xfrm>
            <a:off x="-1" y="0"/>
            <a:ext cx="6096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3"/>
          <p:cNvSpPr txBox="1"/>
          <p:nvPr/>
        </p:nvSpPr>
        <p:spPr>
          <a:xfrm>
            <a:off x="6803276" y="2054432"/>
            <a:ext cx="5133109" cy="4283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Decoupling economic growth from GHG emissions is just one part of the story…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</a:pPr>
            <a:r>
              <a:rPr lang="en-GB" sz="16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We just consume too much materials most of which are finite.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841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</a:pPr>
            <a:r>
              <a:rPr lang="en-GB" sz="16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Supply of critical raw materials is at risk!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841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1841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1841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1841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" name="Google Shape;182;p3"/>
          <p:cNvPicPr preferRelativeResize="0"/>
          <p:nvPr/>
        </p:nvPicPr>
        <p:blipFill rotWithShape="1">
          <a:blip r:embed="rId4">
            <a:alphaModFix amt="50000"/>
          </a:blip>
          <a:srcRect/>
          <a:stretch/>
        </p:blipFill>
        <p:spPr>
          <a:xfrm>
            <a:off x="515494" y="864025"/>
            <a:ext cx="5047930" cy="5242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4" descr="A close-up of a colorful quilt&#10;&#10;Description automatically generated with low confidence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8531" r="16975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4"/>
          <p:cNvSpPr txBox="1"/>
          <p:nvPr/>
        </p:nvSpPr>
        <p:spPr>
          <a:xfrm>
            <a:off x="685800" y="520215"/>
            <a:ext cx="5235900" cy="195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GB" sz="4800" b="1" i="0" u="none" strike="noStrike" cap="none">
                <a:solidFill>
                  <a:srgbClr val="00A79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Our Vision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1" i="0" u="none" strike="noStrike" cap="none">
                <a:solidFill>
                  <a:srgbClr val="00A79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An Industry Inspired by Nature</a:t>
            </a:r>
            <a:endParaRPr sz="3200" b="1" i="0" u="none" strike="noStrike" cap="none">
              <a:solidFill>
                <a:srgbClr val="00A79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89" name="Google Shape;189;p4"/>
          <p:cNvSpPr txBox="1"/>
          <p:nvPr/>
        </p:nvSpPr>
        <p:spPr>
          <a:xfrm>
            <a:off x="685800" y="2054432"/>
            <a:ext cx="5133109" cy="4283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The natural world reproduces, grows and consumes while maintaining balance. Everything is a source: A perfectly circular system.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How would this future look like?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</a:pPr>
            <a:r>
              <a:rPr lang="en-GB" sz="16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Materials and products are circular by design and are sourced from secondary sources.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</a:pPr>
            <a:r>
              <a:rPr lang="en-GB" sz="16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The value during the product lifetime is maximised, following circular strategies: repair, refurbish, repurpose and recycle.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</a:pPr>
            <a:r>
              <a:rPr lang="en-GB" sz="16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The end-of-use is a business opportunity not a  challenge.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</a:pPr>
            <a:r>
              <a:rPr lang="en-GB" sz="16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Strong collaborations along and across value chains generate shared value for people, planet and business.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841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5" descr="A pile of logs in the woods&#10;&#10;Description automatically generate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6188" r="16188"/>
          <a:stretch/>
        </p:blipFill>
        <p:spPr>
          <a:xfrm>
            <a:off x="984250" y="1596073"/>
            <a:ext cx="2625725" cy="2579687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96" name="Google Shape;196;p5" descr="A plant with a plant in the background&#10;&#10;Description automatically generated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29770" r="29770"/>
          <a:stretch/>
        </p:blipFill>
        <p:spPr>
          <a:xfrm>
            <a:off x="4783138" y="1596073"/>
            <a:ext cx="2625725" cy="2579687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97" name="Google Shape;197;p5" descr="A plant growing from coins&#10;&#10;Description automatically generated"/>
          <p:cNvPicPr preferRelativeResize="0">
            <a:picLocks noGrp="1"/>
          </p:cNvPicPr>
          <p:nvPr>
            <p:ph type="pic" idx="4"/>
          </p:nvPr>
        </p:nvPicPr>
        <p:blipFill rotWithShape="1">
          <a:blip r:embed="rId5">
            <a:alphaModFix/>
          </a:blip>
          <a:srcRect l="16195" r="16196"/>
          <a:stretch/>
        </p:blipFill>
        <p:spPr>
          <a:xfrm>
            <a:off x="8582025" y="1596073"/>
            <a:ext cx="2625725" cy="2579687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98" name="Google Shape;198;p5"/>
          <p:cNvSpPr txBox="1">
            <a:spLocks noGrp="1"/>
          </p:cNvSpPr>
          <p:nvPr>
            <p:ph type="title"/>
          </p:nvPr>
        </p:nvSpPr>
        <p:spPr>
          <a:xfrm>
            <a:off x="984850" y="4249376"/>
            <a:ext cx="2916590" cy="8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Circular economy (design) strategies</a:t>
            </a:r>
            <a:endParaRPr/>
          </a:p>
        </p:txBody>
      </p:sp>
      <p:sp>
        <p:nvSpPr>
          <p:cNvPr id="199" name="Google Shape;199;p5"/>
          <p:cNvSpPr txBox="1">
            <a:spLocks noGrp="1"/>
          </p:cNvSpPr>
          <p:nvPr>
            <p:ph type="title" idx="5"/>
          </p:nvPr>
        </p:nvSpPr>
        <p:spPr>
          <a:xfrm>
            <a:off x="4783800" y="4249376"/>
            <a:ext cx="2624400" cy="8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Circular Value Chain Creation</a:t>
            </a:r>
            <a:endParaRPr/>
          </a:p>
        </p:txBody>
      </p:sp>
      <p:sp>
        <p:nvSpPr>
          <p:cNvPr id="200" name="Google Shape;200;p5"/>
          <p:cNvSpPr txBox="1">
            <a:spLocks noGrp="1"/>
          </p:cNvSpPr>
          <p:nvPr>
            <p:ph type="title" idx="6"/>
          </p:nvPr>
        </p:nvSpPr>
        <p:spPr>
          <a:xfrm>
            <a:off x="8582750" y="4249376"/>
            <a:ext cx="2624400" cy="8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lang="en-GB"/>
              <a:t>Circular Business Models &amp; Financing</a:t>
            </a:r>
            <a:endParaRPr/>
          </a:p>
        </p:txBody>
      </p:sp>
      <p:sp>
        <p:nvSpPr>
          <p:cNvPr id="201" name="Google Shape;201;p5"/>
          <p:cNvSpPr txBox="1">
            <a:spLocks noGrp="1"/>
          </p:cNvSpPr>
          <p:nvPr>
            <p:ph type="title" idx="7"/>
          </p:nvPr>
        </p:nvSpPr>
        <p:spPr>
          <a:xfrm>
            <a:off x="691167" y="5029916"/>
            <a:ext cx="3334738" cy="125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We support you to understand opportunities in the circular economy and develop and assess circular (design) strategies.</a:t>
            </a:r>
            <a:endParaRPr/>
          </a:p>
        </p:txBody>
      </p:sp>
      <p:sp>
        <p:nvSpPr>
          <p:cNvPr id="202" name="Google Shape;202;p5"/>
          <p:cNvSpPr txBox="1">
            <a:spLocks noGrp="1"/>
          </p:cNvSpPr>
          <p:nvPr>
            <p:ph type="title" idx="8"/>
          </p:nvPr>
        </p:nvSpPr>
        <p:spPr>
          <a:xfrm>
            <a:off x="4572890" y="5029916"/>
            <a:ext cx="3334738" cy="1411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We support you to engage with your value chain partners and to create synergies with other industries to create shared value across a product’s lifecycle.</a:t>
            </a:r>
            <a:endParaRPr/>
          </a:p>
        </p:txBody>
      </p:sp>
      <p:sp>
        <p:nvSpPr>
          <p:cNvPr id="203" name="Google Shape;203;p5"/>
          <p:cNvSpPr txBox="1">
            <a:spLocks noGrp="1"/>
          </p:cNvSpPr>
          <p:nvPr>
            <p:ph type="title" idx="9"/>
          </p:nvPr>
        </p:nvSpPr>
        <p:spPr>
          <a:xfrm>
            <a:off x="8290560" y="5029916"/>
            <a:ext cx="3210273" cy="1411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We support you to develop the right business model and find your way to private or public money to make your circular ideas reality.</a:t>
            </a:r>
            <a:endParaRPr/>
          </a:p>
        </p:txBody>
      </p:sp>
      <p:sp>
        <p:nvSpPr>
          <p:cNvPr id="204" name="Google Shape;204;p5"/>
          <p:cNvSpPr txBox="1">
            <a:spLocks noGrp="1"/>
          </p:cNvSpPr>
          <p:nvPr>
            <p:ph type="title" idx="13"/>
          </p:nvPr>
        </p:nvSpPr>
        <p:spPr>
          <a:xfrm>
            <a:off x="2174250" y="508649"/>
            <a:ext cx="8059500" cy="6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GB" sz="4800"/>
              <a:t>Our Approach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6"/>
          <p:cNvSpPr/>
          <p:nvPr/>
        </p:nvSpPr>
        <p:spPr>
          <a:xfrm>
            <a:off x="444611" y="383577"/>
            <a:ext cx="2623201" cy="435786"/>
          </a:xfrm>
          <a:prstGeom prst="roundRect">
            <a:avLst>
              <a:gd name="adj" fmla="val 16667"/>
            </a:avLst>
          </a:prstGeom>
          <a:solidFill>
            <a:srgbClr val="21608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Technical</a:t>
            </a:r>
            <a:r>
              <a:rPr lang="en-GB" sz="16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GB" sz="16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materials</a:t>
            </a: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0" name="Google Shape;210;p6"/>
          <p:cNvSpPr txBox="1">
            <a:spLocks noGrp="1"/>
          </p:cNvSpPr>
          <p:nvPr>
            <p:ph type="title"/>
          </p:nvPr>
        </p:nvSpPr>
        <p:spPr>
          <a:xfrm>
            <a:off x="6705600" y="898750"/>
            <a:ext cx="4876800" cy="12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GB">
                <a:latin typeface="Poppins"/>
                <a:ea typeface="Poppins"/>
                <a:cs typeface="Poppins"/>
                <a:sym typeface="Poppins"/>
              </a:rPr>
              <a:t>Innovating in the Technosphere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1" name="Google Shape;211;p6"/>
          <p:cNvSpPr txBox="1">
            <a:spLocks noGrp="1"/>
          </p:cNvSpPr>
          <p:nvPr>
            <p:ph type="body" idx="1"/>
          </p:nvPr>
        </p:nvSpPr>
        <p:spPr>
          <a:xfrm>
            <a:off x="6705600" y="2120025"/>
            <a:ext cx="4876800" cy="38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-GB"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We capitalise on our expertise, network and reputation in industrial circularity and ecosystem creation. 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-GB"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We support: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-GB"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Research and development activities for circular materials, products, and processes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-GB"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The implementation of circular strategies and business models in companies or across a value chain 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-GB"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The creation of  new industrial or innovation partnerships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-GB"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The access to funding 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endParaRPr sz="16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2" name="Google Shape;212;p6"/>
          <p:cNvSpPr txBox="1"/>
          <p:nvPr/>
        </p:nvSpPr>
        <p:spPr>
          <a:xfrm>
            <a:off x="5640366" y="3257702"/>
            <a:ext cx="907082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GB" sz="12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Recycle</a:t>
            </a: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3" name="Google Shape;213;p6"/>
          <p:cNvSpPr/>
          <p:nvPr/>
        </p:nvSpPr>
        <p:spPr>
          <a:xfrm>
            <a:off x="297327" y="386836"/>
            <a:ext cx="442586" cy="43252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14" name="Google Shape;214;p6" descr="Single gear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9891" y="406108"/>
            <a:ext cx="382233" cy="382233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6"/>
          <p:cNvSpPr/>
          <p:nvPr/>
        </p:nvSpPr>
        <p:spPr>
          <a:xfrm>
            <a:off x="459314" y="2331197"/>
            <a:ext cx="1561000" cy="594254"/>
          </a:xfrm>
          <a:prstGeom prst="rect">
            <a:avLst/>
          </a:prstGeom>
          <a:solidFill>
            <a:srgbClr val="AEAEAE"/>
          </a:solidFill>
          <a:ln w="9525" cap="flat" cmpd="sng">
            <a:solidFill>
              <a:srgbClr val="7E7E7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GB" sz="12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MATERIAL / PARTS MANUFACTERER</a:t>
            </a: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6" name="Google Shape;216;p6"/>
          <p:cNvSpPr/>
          <p:nvPr/>
        </p:nvSpPr>
        <p:spPr>
          <a:xfrm>
            <a:off x="456571" y="3904174"/>
            <a:ext cx="1555830" cy="368192"/>
          </a:xfrm>
          <a:prstGeom prst="rect">
            <a:avLst/>
          </a:prstGeom>
          <a:solidFill>
            <a:srgbClr val="AEAEAE"/>
          </a:solidFill>
          <a:ln w="9525" cap="flat" cmpd="sng">
            <a:solidFill>
              <a:srgbClr val="7E7E7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GB" sz="12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RETAIL / SERVICE PROVIDER</a:t>
            </a: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7" name="Google Shape;217;p6"/>
          <p:cNvSpPr/>
          <p:nvPr/>
        </p:nvSpPr>
        <p:spPr>
          <a:xfrm>
            <a:off x="459313" y="3186394"/>
            <a:ext cx="1561001" cy="408208"/>
          </a:xfrm>
          <a:prstGeom prst="rect">
            <a:avLst/>
          </a:prstGeom>
          <a:solidFill>
            <a:srgbClr val="AEAEAE"/>
          </a:solidFill>
          <a:ln w="9525" cap="flat" cmpd="sng">
            <a:solidFill>
              <a:srgbClr val="7E7E7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GB" sz="12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PRODUCT MANUFACTURER</a:t>
            </a: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8" name="Google Shape;218;p6"/>
          <p:cNvSpPr/>
          <p:nvPr/>
        </p:nvSpPr>
        <p:spPr>
          <a:xfrm>
            <a:off x="685589" y="6027310"/>
            <a:ext cx="1160166" cy="409439"/>
          </a:xfrm>
          <a:prstGeom prst="rect">
            <a:avLst/>
          </a:prstGeom>
          <a:solidFill>
            <a:srgbClr val="AEAEAE"/>
          </a:solidFill>
          <a:ln w="9525" cap="flat" cmpd="sng">
            <a:solidFill>
              <a:srgbClr val="7E7E7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GB" sz="12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DISPOSAL</a:t>
            </a:r>
            <a:endParaRPr sz="12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9" name="Google Shape;219;p6"/>
          <p:cNvSpPr/>
          <p:nvPr/>
        </p:nvSpPr>
        <p:spPr>
          <a:xfrm>
            <a:off x="3460288" y="3917095"/>
            <a:ext cx="574664" cy="561603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0" name="Google Shape;220;p6"/>
          <p:cNvSpPr/>
          <p:nvPr/>
        </p:nvSpPr>
        <p:spPr>
          <a:xfrm>
            <a:off x="2294296" y="4327455"/>
            <a:ext cx="574664" cy="561603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1" name="Google Shape;221;p6"/>
          <p:cNvSpPr/>
          <p:nvPr/>
        </p:nvSpPr>
        <p:spPr>
          <a:xfrm>
            <a:off x="1060958" y="1285368"/>
            <a:ext cx="574664" cy="561603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22" name="Google Shape;222;p6" descr="Dump truck with solid fil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7717" y="1339250"/>
            <a:ext cx="450985" cy="450985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6"/>
          <p:cNvSpPr/>
          <p:nvPr/>
        </p:nvSpPr>
        <p:spPr>
          <a:xfrm rot="1432617" flipH="1">
            <a:off x="1204878" y="2556457"/>
            <a:ext cx="3624753" cy="3436573"/>
          </a:xfrm>
          <a:prstGeom prst="arc">
            <a:avLst>
              <a:gd name="adj1" fmla="val 3513532"/>
              <a:gd name="adj2" fmla="val 20662189"/>
            </a:avLst>
          </a:prstGeom>
          <a:noFill/>
          <a:ln w="60325" cap="flat" cmpd="sng">
            <a:solidFill>
              <a:srgbClr val="15608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4" name="Google Shape;224;p6"/>
          <p:cNvSpPr/>
          <p:nvPr/>
        </p:nvSpPr>
        <p:spPr>
          <a:xfrm>
            <a:off x="5263603" y="2798211"/>
            <a:ext cx="574664" cy="561603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25" name="Google Shape;225;p6" descr="Recycle with solid fill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39971" y="2850124"/>
            <a:ext cx="421927" cy="421927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6"/>
          <p:cNvSpPr/>
          <p:nvPr/>
        </p:nvSpPr>
        <p:spPr>
          <a:xfrm>
            <a:off x="4347749" y="3213976"/>
            <a:ext cx="574664" cy="561603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27" name="Google Shape;227;p6" descr="Factory with solid fill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93741" y="3253436"/>
            <a:ext cx="482681" cy="4826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8" name="Google Shape;228;p6"/>
          <p:cNvGrpSpPr/>
          <p:nvPr/>
        </p:nvGrpSpPr>
        <p:grpSpPr>
          <a:xfrm>
            <a:off x="819462" y="4592459"/>
            <a:ext cx="920241" cy="899326"/>
            <a:chOff x="5884337" y="3581914"/>
            <a:chExt cx="1058779" cy="1034716"/>
          </a:xfrm>
        </p:grpSpPr>
        <p:sp>
          <p:nvSpPr>
            <p:cNvPr id="229" name="Google Shape;229;p6"/>
            <p:cNvSpPr/>
            <p:nvPr/>
          </p:nvSpPr>
          <p:spPr>
            <a:xfrm>
              <a:off x="5884337" y="3581914"/>
              <a:ext cx="1058779" cy="1034716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pic>
          <p:nvPicPr>
            <p:cNvPr id="230" name="Google Shape;230;p6" descr="User with solid fill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060977" y="3669640"/>
              <a:ext cx="656608" cy="65660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1" name="Google Shape;231;p6"/>
          <p:cNvSpPr txBox="1"/>
          <p:nvPr/>
        </p:nvSpPr>
        <p:spPr>
          <a:xfrm>
            <a:off x="3784514" y="4406976"/>
            <a:ext cx="111519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GB" sz="12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Reuse/</a:t>
            </a: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GB" sz="12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redistribute</a:t>
            </a: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232" name="Google Shape;232;p6"/>
          <p:cNvCxnSpPr/>
          <p:nvPr/>
        </p:nvCxnSpPr>
        <p:spPr>
          <a:xfrm>
            <a:off x="1243340" y="2866168"/>
            <a:ext cx="0" cy="315902"/>
          </a:xfrm>
          <a:prstGeom prst="straightConnector1">
            <a:avLst/>
          </a:prstGeom>
          <a:noFill/>
          <a:ln w="19050" cap="flat" cmpd="sng">
            <a:solidFill>
              <a:srgbClr val="21608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33" name="Google Shape;233;p6"/>
          <p:cNvCxnSpPr/>
          <p:nvPr/>
        </p:nvCxnSpPr>
        <p:spPr>
          <a:xfrm>
            <a:off x="1243340" y="3576634"/>
            <a:ext cx="0" cy="315902"/>
          </a:xfrm>
          <a:prstGeom prst="straightConnector1">
            <a:avLst/>
          </a:prstGeom>
          <a:noFill/>
          <a:ln w="19050" cap="flat" cmpd="sng">
            <a:solidFill>
              <a:srgbClr val="21608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34" name="Google Shape;234;p6"/>
          <p:cNvCxnSpPr/>
          <p:nvPr/>
        </p:nvCxnSpPr>
        <p:spPr>
          <a:xfrm>
            <a:off x="1260386" y="5674452"/>
            <a:ext cx="0" cy="314299"/>
          </a:xfrm>
          <a:prstGeom prst="straightConnector1">
            <a:avLst/>
          </a:prstGeom>
          <a:noFill/>
          <a:ln w="19050" cap="flat" cmpd="sng">
            <a:solidFill>
              <a:srgbClr val="21608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35" name="Google Shape;235;p6"/>
          <p:cNvSpPr/>
          <p:nvPr/>
        </p:nvSpPr>
        <p:spPr>
          <a:xfrm>
            <a:off x="-938340" y="5811878"/>
            <a:ext cx="3356506" cy="899325"/>
          </a:xfrm>
          <a:prstGeom prst="arc">
            <a:avLst>
              <a:gd name="adj1" fmla="val 10785896"/>
              <a:gd name="adj2" fmla="val 62142"/>
            </a:avLst>
          </a:prstGeom>
          <a:noFill/>
          <a:ln w="19050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236" name="Google Shape;236;p6"/>
          <p:cNvCxnSpPr/>
          <p:nvPr/>
        </p:nvCxnSpPr>
        <p:spPr>
          <a:xfrm>
            <a:off x="1243340" y="1937827"/>
            <a:ext cx="0" cy="474946"/>
          </a:xfrm>
          <a:prstGeom prst="straightConnector1">
            <a:avLst/>
          </a:prstGeom>
          <a:noFill/>
          <a:ln w="19050" cap="flat" cmpd="sng">
            <a:solidFill>
              <a:srgbClr val="21608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37" name="Google Shape;237;p6"/>
          <p:cNvSpPr txBox="1"/>
          <p:nvPr/>
        </p:nvSpPr>
        <p:spPr>
          <a:xfrm>
            <a:off x="995015" y="5148733"/>
            <a:ext cx="592569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GB" sz="12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User</a:t>
            </a: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238" name="Google Shape;238;p6"/>
          <p:cNvCxnSpPr/>
          <p:nvPr/>
        </p:nvCxnSpPr>
        <p:spPr>
          <a:xfrm>
            <a:off x="1258061" y="4279308"/>
            <a:ext cx="0" cy="315902"/>
          </a:xfrm>
          <a:prstGeom prst="straightConnector1">
            <a:avLst/>
          </a:prstGeom>
          <a:noFill/>
          <a:ln w="19050" cap="flat" cmpd="sng">
            <a:solidFill>
              <a:srgbClr val="21608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39" name="Google Shape;239;p6"/>
          <p:cNvSpPr/>
          <p:nvPr/>
        </p:nvSpPr>
        <p:spPr>
          <a:xfrm rot="1432617" flipH="1">
            <a:off x="1425685" y="3225858"/>
            <a:ext cx="2350276" cy="2541842"/>
          </a:xfrm>
          <a:prstGeom prst="arc">
            <a:avLst>
              <a:gd name="adj1" fmla="val 3620990"/>
              <a:gd name="adj2" fmla="val 21142955"/>
            </a:avLst>
          </a:prstGeom>
          <a:noFill/>
          <a:ln w="60325" cap="flat" cmpd="sng">
            <a:solidFill>
              <a:srgbClr val="15608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40" name="Google Shape;240;p6" descr="Daily calendar with solid fill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507155" y="3953222"/>
            <a:ext cx="492014" cy="492014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6"/>
          <p:cNvSpPr/>
          <p:nvPr/>
        </p:nvSpPr>
        <p:spPr>
          <a:xfrm rot="1432617" flipH="1">
            <a:off x="1536319" y="4270213"/>
            <a:ext cx="1197198" cy="1151915"/>
          </a:xfrm>
          <a:prstGeom prst="arc">
            <a:avLst>
              <a:gd name="adj1" fmla="val 3624369"/>
              <a:gd name="adj2" fmla="val 20647088"/>
            </a:avLst>
          </a:prstGeom>
          <a:noFill/>
          <a:ln w="60325" cap="flat" cmpd="sng">
            <a:solidFill>
              <a:srgbClr val="15608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42" name="Google Shape;242;p6" descr="Wrench with solid fill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360380" y="4405289"/>
            <a:ext cx="410902" cy="410901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6"/>
          <p:cNvSpPr txBox="1"/>
          <p:nvPr/>
        </p:nvSpPr>
        <p:spPr>
          <a:xfrm>
            <a:off x="2739188" y="4675581"/>
            <a:ext cx="887402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GB" sz="12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Maintain</a:t>
            </a: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4" name="Google Shape;244;p6"/>
          <p:cNvSpPr/>
          <p:nvPr/>
        </p:nvSpPr>
        <p:spPr>
          <a:xfrm rot="1432617" flipH="1">
            <a:off x="1070047" y="1594318"/>
            <a:ext cx="4584211" cy="4602232"/>
          </a:xfrm>
          <a:prstGeom prst="arc">
            <a:avLst>
              <a:gd name="adj1" fmla="val 3721968"/>
              <a:gd name="adj2" fmla="val 20541486"/>
            </a:avLst>
          </a:prstGeom>
          <a:noFill/>
          <a:ln w="60325" cap="flat" cmpd="sng">
            <a:solidFill>
              <a:srgbClr val="15608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4B3C8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5" name="Google Shape;245;p6"/>
          <p:cNvSpPr txBox="1"/>
          <p:nvPr/>
        </p:nvSpPr>
        <p:spPr>
          <a:xfrm>
            <a:off x="1606918" y="1340879"/>
            <a:ext cx="231540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GB" sz="12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Mining/materials manufacturing</a:t>
            </a: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6" name="Google Shape;246;p6"/>
          <p:cNvSpPr txBox="1"/>
          <p:nvPr/>
        </p:nvSpPr>
        <p:spPr>
          <a:xfrm>
            <a:off x="4765520" y="3686528"/>
            <a:ext cx="143001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GB" sz="12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Refurbish/</a:t>
            </a: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GB" sz="12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remanufacture</a:t>
            </a: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7" name="Google Shape;247;p6"/>
          <p:cNvSpPr txBox="1"/>
          <p:nvPr/>
        </p:nvSpPr>
        <p:spPr>
          <a:xfrm>
            <a:off x="915862" y="5429142"/>
            <a:ext cx="1096538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GB" sz="12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Collection</a:t>
            </a: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7"/>
          <p:cNvSpPr txBox="1">
            <a:spLocks noGrp="1"/>
          </p:cNvSpPr>
          <p:nvPr>
            <p:ph type="title"/>
          </p:nvPr>
        </p:nvSpPr>
        <p:spPr>
          <a:xfrm>
            <a:off x="6705600" y="898750"/>
            <a:ext cx="4876800" cy="12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GB">
                <a:latin typeface="Poppins"/>
                <a:ea typeface="Poppins"/>
                <a:cs typeface="Poppins"/>
                <a:sym typeface="Poppins"/>
              </a:rPr>
              <a:t>Innovating in the Biosphere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3" name="Google Shape;253;p7"/>
          <p:cNvSpPr txBox="1">
            <a:spLocks noGrp="1"/>
          </p:cNvSpPr>
          <p:nvPr>
            <p:ph type="body" idx="1"/>
          </p:nvPr>
        </p:nvSpPr>
        <p:spPr>
          <a:xfrm>
            <a:off x="6705600" y="2120025"/>
            <a:ext cx="4876800" cy="38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6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We capitalise on our expertise, network and projects in biomaterial innovation and biowaste/wastewater valorisation. 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6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We support: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6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Research and development activities for biomaterials, products, and processes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marL="28575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6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The assessment of bio-circularity levels and tailored business models for the bioeconomy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marL="28575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6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The creation of innovation partnership and access to funding 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6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6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6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6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6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6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254" name="Google Shape;254;p7"/>
          <p:cNvGrpSpPr/>
          <p:nvPr/>
        </p:nvGrpSpPr>
        <p:grpSpPr>
          <a:xfrm>
            <a:off x="305974" y="378861"/>
            <a:ext cx="2761838" cy="432526"/>
            <a:chOff x="40851" y="42219"/>
            <a:chExt cx="2761838" cy="432526"/>
          </a:xfrm>
        </p:grpSpPr>
        <p:sp>
          <p:nvSpPr>
            <p:cNvPr id="255" name="Google Shape;255;p7"/>
            <p:cNvSpPr/>
            <p:nvPr/>
          </p:nvSpPr>
          <p:spPr>
            <a:xfrm>
              <a:off x="196355" y="42837"/>
              <a:ext cx="2606334" cy="431908"/>
            </a:xfrm>
            <a:prstGeom prst="roundRect">
              <a:avLst>
                <a:gd name="adj" fmla="val 16667"/>
              </a:avLst>
            </a:prstGeom>
            <a:solidFill>
              <a:srgbClr val="48A89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</a:pPr>
              <a:r>
                <a:rPr lang="en-GB" sz="1600" b="1" i="0" u="none" strike="noStrike" cap="non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Biological materials</a:t>
              </a:r>
              <a:endPara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grpSp>
          <p:nvGrpSpPr>
            <p:cNvPr id="256" name="Google Shape;256;p7"/>
            <p:cNvGrpSpPr/>
            <p:nvPr/>
          </p:nvGrpSpPr>
          <p:grpSpPr>
            <a:xfrm>
              <a:off x="40851" y="42219"/>
              <a:ext cx="442585" cy="432526"/>
              <a:chOff x="3874725" y="-899253"/>
              <a:chExt cx="1058779" cy="1034716"/>
            </a:xfrm>
          </p:grpSpPr>
          <p:sp>
            <p:nvSpPr>
              <p:cNvPr id="257" name="Google Shape;257;p7"/>
              <p:cNvSpPr/>
              <p:nvPr/>
            </p:nvSpPr>
            <p:spPr>
              <a:xfrm>
                <a:off x="3874725" y="-899253"/>
                <a:ext cx="1058779" cy="1034716"/>
              </a:xfrm>
              <a:prstGeom prst="ellipse">
                <a:avLst/>
              </a:prstGeom>
              <a:solidFill>
                <a:srgbClr val="48A8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48A897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pic>
            <p:nvPicPr>
              <p:cNvPr id="258" name="Google Shape;258;p7" descr="Leaf with solid fill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4043001" y="-812701"/>
                <a:ext cx="837727" cy="83772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259" name="Google Shape;259;p7"/>
          <p:cNvGrpSpPr/>
          <p:nvPr/>
        </p:nvGrpSpPr>
        <p:grpSpPr>
          <a:xfrm>
            <a:off x="3094" y="735815"/>
            <a:ext cx="6122834" cy="6090704"/>
            <a:chOff x="55346" y="224482"/>
            <a:chExt cx="6122834" cy="6090704"/>
          </a:xfrm>
        </p:grpSpPr>
        <p:grpSp>
          <p:nvGrpSpPr>
            <p:cNvPr id="260" name="Google Shape;260;p7"/>
            <p:cNvGrpSpPr/>
            <p:nvPr/>
          </p:nvGrpSpPr>
          <p:grpSpPr>
            <a:xfrm>
              <a:off x="55346" y="224482"/>
              <a:ext cx="6122834" cy="6090704"/>
              <a:chOff x="9893" y="-28783"/>
              <a:chExt cx="6812912" cy="6777160"/>
            </a:xfrm>
          </p:grpSpPr>
          <p:sp>
            <p:nvSpPr>
              <p:cNvPr id="261" name="Google Shape;261;p7"/>
              <p:cNvSpPr/>
              <p:nvPr/>
            </p:nvSpPr>
            <p:spPr>
              <a:xfrm rot="-1440000">
                <a:off x="832728" y="791888"/>
                <a:ext cx="5127043" cy="5135819"/>
              </a:xfrm>
              <a:prstGeom prst="arc">
                <a:avLst>
                  <a:gd name="adj1" fmla="val 3935541"/>
                  <a:gd name="adj2" fmla="val 20618697"/>
                </a:avLst>
              </a:prstGeom>
              <a:noFill/>
              <a:ln w="60325" cap="flat" cmpd="sng">
                <a:solidFill>
                  <a:srgbClr val="48A897"/>
                </a:solidFill>
                <a:prstDash val="solid"/>
                <a:round/>
                <a:headEnd type="none" w="sm" len="sm"/>
                <a:tailEnd type="triangl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48A897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62" name="Google Shape;262;p7"/>
              <p:cNvSpPr/>
              <p:nvPr/>
            </p:nvSpPr>
            <p:spPr>
              <a:xfrm>
                <a:off x="5073255" y="4112824"/>
                <a:ext cx="1071465" cy="1030376"/>
              </a:xfrm>
              <a:prstGeom prst="ellipse">
                <a:avLst/>
              </a:prstGeom>
              <a:solidFill>
                <a:srgbClr val="48A8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48A897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63" name="Google Shape;263;p7"/>
              <p:cNvSpPr/>
              <p:nvPr/>
            </p:nvSpPr>
            <p:spPr>
              <a:xfrm>
                <a:off x="4327947" y="1923161"/>
                <a:ext cx="2246756" cy="443700"/>
              </a:xfrm>
              <a:prstGeom prst="rect">
                <a:avLst/>
              </a:prstGeom>
              <a:solidFill>
                <a:srgbClr val="AEAEA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200"/>
                  <a:buFont typeface="Arial"/>
                  <a:buNone/>
                </a:pPr>
                <a:r>
                  <a:rPr lang="en-GB" sz="1200" b="0" i="0" u="none" strike="noStrike" cap="none">
                    <a:solidFill>
                      <a:srgbClr val="FFFFFF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MATERIAL / PARTS MANUFACTERER</a:t>
                </a:r>
                <a:endParaRPr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64" name="Google Shape;264;p7"/>
              <p:cNvSpPr/>
              <p:nvPr/>
            </p:nvSpPr>
            <p:spPr>
              <a:xfrm>
                <a:off x="4327947" y="3378938"/>
                <a:ext cx="2239313" cy="514050"/>
              </a:xfrm>
              <a:prstGeom prst="rect">
                <a:avLst/>
              </a:prstGeom>
              <a:solidFill>
                <a:srgbClr val="AEAEA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200"/>
                  <a:buFont typeface="Arial"/>
                  <a:buNone/>
                </a:pPr>
                <a:r>
                  <a:rPr lang="en-GB" sz="1200" b="0" i="0" u="none" strike="noStrike" cap="none">
                    <a:solidFill>
                      <a:srgbClr val="FFFFFF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RETAIL / SERVICE PROVIDER</a:t>
                </a:r>
                <a:endParaRPr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65" name="Google Shape;265;p7"/>
              <p:cNvSpPr/>
              <p:nvPr/>
            </p:nvSpPr>
            <p:spPr>
              <a:xfrm>
                <a:off x="4327947" y="2705247"/>
                <a:ext cx="2246757" cy="446198"/>
              </a:xfrm>
              <a:prstGeom prst="rect">
                <a:avLst/>
              </a:prstGeom>
              <a:solidFill>
                <a:srgbClr val="AEAEA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200"/>
                  <a:buFont typeface="Arial"/>
                  <a:buNone/>
                </a:pPr>
                <a:r>
                  <a:rPr lang="en-GB" sz="1200" b="0" i="0" u="none" strike="noStrike" cap="none">
                    <a:solidFill>
                      <a:srgbClr val="FFFFFF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PRODUCT MANUFACTERER</a:t>
                </a:r>
                <a:endParaRPr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66" name="Google Shape;266;p7"/>
              <p:cNvSpPr/>
              <p:nvPr/>
            </p:nvSpPr>
            <p:spPr>
              <a:xfrm>
                <a:off x="4722589" y="5745074"/>
                <a:ext cx="1544159" cy="335042"/>
              </a:xfrm>
              <a:prstGeom prst="rect">
                <a:avLst/>
              </a:prstGeom>
              <a:solidFill>
                <a:srgbClr val="AEAEAE"/>
              </a:solidFill>
              <a:ln w="9525" cap="flat" cmpd="sng">
                <a:solidFill>
                  <a:srgbClr val="08283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200"/>
                  <a:buFont typeface="Arial"/>
                  <a:buNone/>
                </a:pPr>
                <a:r>
                  <a:rPr lang="en-GB" sz="1200" b="0" i="0" u="none" strike="noStrike" cap="none">
                    <a:solidFill>
                      <a:srgbClr val="FFFFFF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DISPOSAL</a:t>
                </a:r>
                <a:endParaRPr sz="1200" b="0" i="0" u="none" strike="noStrike" cap="non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67" name="Google Shape;267;p7"/>
              <p:cNvSpPr/>
              <p:nvPr/>
            </p:nvSpPr>
            <p:spPr>
              <a:xfrm>
                <a:off x="1179334" y="4661333"/>
                <a:ext cx="609481" cy="595629"/>
              </a:xfrm>
              <a:prstGeom prst="ellipse">
                <a:avLst/>
              </a:prstGeom>
              <a:solidFill>
                <a:srgbClr val="48A8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48A897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68" name="Google Shape;268;p7"/>
              <p:cNvSpPr/>
              <p:nvPr/>
            </p:nvSpPr>
            <p:spPr>
              <a:xfrm>
                <a:off x="274562" y="4265737"/>
                <a:ext cx="609481" cy="595629"/>
              </a:xfrm>
              <a:prstGeom prst="ellipse">
                <a:avLst/>
              </a:prstGeom>
              <a:solidFill>
                <a:srgbClr val="48A8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48A897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pic>
            <p:nvPicPr>
              <p:cNvPr id="269" name="Google Shape;269;p7" descr="Fire with solid fill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339088" y="4315590"/>
                <a:ext cx="480235" cy="48023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0" name="Google Shape;270;p7" descr="Shopping cart with solid fill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5271077" y="4230628"/>
                <a:ext cx="606959" cy="59725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71" name="Google Shape;271;p7"/>
              <p:cNvSpPr/>
              <p:nvPr/>
            </p:nvSpPr>
            <p:spPr>
              <a:xfrm rot="-1440000">
                <a:off x="1644013" y="1337533"/>
                <a:ext cx="4155092" cy="4407196"/>
              </a:xfrm>
              <a:prstGeom prst="arc">
                <a:avLst>
                  <a:gd name="adj1" fmla="val 4027009"/>
                  <a:gd name="adj2" fmla="val 20082066"/>
                </a:avLst>
              </a:prstGeom>
              <a:noFill/>
              <a:ln w="60325" cap="flat" cmpd="sng">
                <a:solidFill>
                  <a:srgbClr val="48A897"/>
                </a:solidFill>
                <a:prstDash val="solid"/>
                <a:round/>
                <a:headEnd type="none" w="sm" len="sm"/>
                <a:tailEnd type="triangl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48A897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72" name="Google Shape;272;p7"/>
              <p:cNvSpPr/>
              <p:nvPr/>
            </p:nvSpPr>
            <p:spPr>
              <a:xfrm rot="-1440000">
                <a:off x="3314814" y="4053865"/>
                <a:ext cx="1478194" cy="1623345"/>
              </a:xfrm>
              <a:prstGeom prst="arc">
                <a:avLst>
                  <a:gd name="adj1" fmla="val 6384022"/>
                  <a:gd name="adj2" fmla="val 20957360"/>
                </a:avLst>
              </a:prstGeom>
              <a:noFill/>
              <a:ln w="60325" cap="flat" cmpd="sng">
                <a:solidFill>
                  <a:srgbClr val="48A897"/>
                </a:solidFill>
                <a:prstDash val="solid"/>
                <a:round/>
                <a:headEnd type="none" w="sm" len="sm"/>
                <a:tailEnd type="triangl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48A897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73" name="Google Shape;273;p7"/>
              <p:cNvSpPr/>
              <p:nvPr/>
            </p:nvSpPr>
            <p:spPr>
              <a:xfrm rot="-1440000">
                <a:off x="3597317" y="4489278"/>
                <a:ext cx="1090866" cy="1159196"/>
              </a:xfrm>
              <a:prstGeom prst="arc">
                <a:avLst>
                  <a:gd name="adj1" fmla="val 7569013"/>
                  <a:gd name="adj2" fmla="val 20909568"/>
                </a:avLst>
              </a:prstGeom>
              <a:noFill/>
              <a:ln w="60325" cap="flat" cmpd="sng">
                <a:solidFill>
                  <a:srgbClr val="48A897"/>
                </a:solidFill>
                <a:prstDash val="solid"/>
                <a:round/>
                <a:headEnd type="none" w="sm" len="sm"/>
                <a:tailEnd type="triangl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48A897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74" name="Google Shape;274;p7"/>
              <p:cNvSpPr/>
              <p:nvPr/>
            </p:nvSpPr>
            <p:spPr>
              <a:xfrm rot="-1440000">
                <a:off x="3864881" y="4854992"/>
                <a:ext cx="717627" cy="841329"/>
              </a:xfrm>
              <a:prstGeom prst="arc">
                <a:avLst>
                  <a:gd name="adj1" fmla="val 6590128"/>
                  <a:gd name="adj2" fmla="val 20715681"/>
                </a:avLst>
              </a:prstGeom>
              <a:noFill/>
              <a:ln w="60325" cap="flat" cmpd="sng">
                <a:solidFill>
                  <a:srgbClr val="48A897"/>
                </a:solidFill>
                <a:prstDash val="solid"/>
                <a:round/>
                <a:headEnd type="none" w="sm" len="sm"/>
                <a:tailEnd type="triangl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48A897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75" name="Google Shape;275;p7"/>
              <p:cNvSpPr/>
              <p:nvPr/>
            </p:nvSpPr>
            <p:spPr>
              <a:xfrm>
                <a:off x="2647733" y="429689"/>
                <a:ext cx="609481" cy="595629"/>
              </a:xfrm>
              <a:prstGeom prst="ellipse">
                <a:avLst/>
              </a:prstGeom>
              <a:solidFill>
                <a:srgbClr val="48A8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48A897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pic>
            <p:nvPicPr>
              <p:cNvPr id="276" name="Google Shape;276;p7" descr="Tractor with solid fill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2652750" y="428313"/>
                <a:ext cx="609481" cy="609481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277" name="Google Shape;277;p7"/>
              <p:cNvGrpSpPr/>
              <p:nvPr/>
            </p:nvGrpSpPr>
            <p:grpSpPr>
              <a:xfrm>
                <a:off x="2811105" y="5424772"/>
                <a:ext cx="626870" cy="612623"/>
                <a:chOff x="3466799" y="4778773"/>
                <a:chExt cx="609481" cy="595629"/>
              </a:xfrm>
            </p:grpSpPr>
            <p:sp>
              <p:nvSpPr>
                <p:cNvPr id="278" name="Google Shape;278;p7"/>
                <p:cNvSpPr/>
                <p:nvPr/>
              </p:nvSpPr>
              <p:spPr>
                <a:xfrm>
                  <a:off x="3466799" y="4778773"/>
                  <a:ext cx="609481" cy="595629"/>
                </a:xfrm>
                <a:prstGeom prst="ellipse">
                  <a:avLst/>
                </a:prstGeom>
                <a:solidFill>
                  <a:srgbClr val="48A89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48A897"/>
                    </a:solidFill>
                    <a:latin typeface="Poppins"/>
                    <a:ea typeface="Poppins"/>
                    <a:cs typeface="Poppins"/>
                    <a:sym typeface="Poppins"/>
                  </a:endParaRPr>
                </a:p>
              </p:txBody>
            </p:sp>
            <p:pic>
              <p:nvPicPr>
                <p:cNvPr id="279" name="Google Shape;279;p7" descr="Flask with solid fill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/>
                <a:stretch/>
              </p:blipFill>
              <p:spPr>
                <a:xfrm>
                  <a:off x="3490809" y="4788045"/>
                  <a:ext cx="546714" cy="54671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280" name="Google Shape;280;p7"/>
              <p:cNvSpPr/>
              <p:nvPr/>
            </p:nvSpPr>
            <p:spPr>
              <a:xfrm rot="-9360000" flipH="1">
                <a:off x="698482" y="4840321"/>
                <a:ext cx="764581" cy="335609"/>
              </a:xfrm>
              <a:prstGeom prst="arc">
                <a:avLst>
                  <a:gd name="adj1" fmla="val 2553006"/>
                  <a:gd name="adj2" fmla="val 9644504"/>
                </a:avLst>
              </a:prstGeom>
              <a:noFill/>
              <a:ln w="60325" cap="flat" cmpd="sng">
                <a:solidFill>
                  <a:srgbClr val="48A897"/>
                </a:solidFill>
                <a:prstDash val="solid"/>
                <a:round/>
                <a:headEnd type="none" w="sm" len="sm"/>
                <a:tailEnd type="triangl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48A897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81" name="Google Shape;281;p7"/>
              <p:cNvSpPr/>
              <p:nvPr/>
            </p:nvSpPr>
            <p:spPr>
              <a:xfrm>
                <a:off x="582613" y="1390939"/>
                <a:ext cx="982787" cy="960451"/>
              </a:xfrm>
              <a:prstGeom prst="ellipse">
                <a:avLst/>
              </a:prstGeom>
              <a:solidFill>
                <a:srgbClr val="48A8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48A897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pic>
            <p:nvPicPr>
              <p:cNvPr id="282" name="Google Shape;282;p7" descr="Earth globe: Africa and Europe with solid fill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675938" y="1469945"/>
                <a:ext cx="796135" cy="79613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83" name="Google Shape;283;p7"/>
              <p:cNvSpPr txBox="1"/>
              <p:nvPr/>
            </p:nvSpPr>
            <p:spPr>
              <a:xfrm>
                <a:off x="2350784" y="1004811"/>
                <a:ext cx="1473224" cy="5136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-GB" sz="1200" b="0" i="0" u="none" strike="noStrike" cap="none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Farming/ collection</a:t>
                </a:r>
                <a:endParaRPr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84" name="Google Shape;284;p7"/>
              <p:cNvSpPr txBox="1"/>
              <p:nvPr/>
            </p:nvSpPr>
            <p:spPr>
              <a:xfrm>
                <a:off x="64138" y="2092783"/>
                <a:ext cx="1208617" cy="5136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-GB" sz="1200" b="0" i="0" u="none" strike="noStrike" cap="none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Soil restoration</a:t>
                </a:r>
                <a:endParaRPr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85" name="Google Shape;285;p7"/>
              <p:cNvSpPr txBox="1"/>
              <p:nvPr/>
            </p:nvSpPr>
            <p:spPr>
              <a:xfrm>
                <a:off x="109707" y="4846184"/>
                <a:ext cx="801635" cy="3081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-GB" sz="1200" b="0" i="0" u="none" strike="noStrike" cap="none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Biogas</a:t>
                </a:r>
                <a:endParaRPr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86" name="Google Shape;286;p7"/>
              <p:cNvSpPr txBox="1"/>
              <p:nvPr/>
            </p:nvSpPr>
            <p:spPr>
              <a:xfrm>
                <a:off x="216031" y="5342110"/>
                <a:ext cx="1766319" cy="7191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-GB" sz="1200" b="0" i="0" u="none" strike="noStrike" cap="none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Anaerobic digestion/</a:t>
                </a:r>
                <a:endParaRPr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-GB" sz="1200" b="0" i="0" u="none" strike="noStrike" cap="none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composting</a:t>
                </a:r>
                <a:endParaRPr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87" name="Google Shape;287;p7"/>
              <p:cNvSpPr txBox="1"/>
              <p:nvPr/>
            </p:nvSpPr>
            <p:spPr>
              <a:xfrm>
                <a:off x="2413846" y="5983033"/>
                <a:ext cx="1406219" cy="7191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-GB" sz="1200" b="0" i="0" u="none" strike="noStrike" cap="none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Extraction of </a:t>
                </a:r>
                <a:endParaRPr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-GB" sz="1200" b="0" i="0" u="none" strike="noStrike" cap="none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Biochemical</a:t>
                </a:r>
                <a:endParaRPr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-GB" sz="1200" b="0" i="0" u="none" strike="noStrike" cap="none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feedstock</a:t>
                </a:r>
                <a:endParaRPr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88" name="Google Shape;288;p7"/>
              <p:cNvSpPr txBox="1"/>
              <p:nvPr/>
            </p:nvSpPr>
            <p:spPr>
              <a:xfrm>
                <a:off x="3116142" y="3684634"/>
                <a:ext cx="1197796" cy="3081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-GB" sz="1200" b="0" i="0" u="none" strike="noStrike" cap="none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Cascades</a:t>
                </a:r>
                <a:endParaRPr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89" name="Google Shape;289;p7"/>
              <p:cNvSpPr txBox="1"/>
              <p:nvPr/>
            </p:nvSpPr>
            <p:spPr>
              <a:xfrm>
                <a:off x="5054686" y="5090629"/>
                <a:ext cx="1130244" cy="3081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-GB" sz="1200" b="0" i="0" u="none" strike="noStrike" cap="none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Collection</a:t>
                </a:r>
                <a:endParaRPr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cxnSp>
            <p:nvCxnSpPr>
              <p:cNvPr id="290" name="Google Shape;290;p7"/>
              <p:cNvCxnSpPr/>
              <p:nvPr/>
            </p:nvCxnSpPr>
            <p:spPr>
              <a:xfrm>
                <a:off x="5332293" y="5367628"/>
                <a:ext cx="0" cy="318679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8A897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  <p:sp>
            <p:nvSpPr>
              <p:cNvPr id="291" name="Google Shape;291;p7"/>
              <p:cNvSpPr/>
              <p:nvPr/>
            </p:nvSpPr>
            <p:spPr>
              <a:xfrm>
                <a:off x="4512796" y="5424749"/>
                <a:ext cx="2310009" cy="953813"/>
              </a:xfrm>
              <a:prstGeom prst="arc">
                <a:avLst>
                  <a:gd name="adj1" fmla="val 10785896"/>
                  <a:gd name="adj2" fmla="val 133047"/>
                </a:avLst>
              </a:prstGeom>
              <a:noFill/>
              <a:ln w="19050" cap="flat" cmpd="sng">
                <a:solidFill>
                  <a:srgbClr val="000000"/>
                </a:solidFill>
                <a:prstDash val="dot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92" name="Google Shape;292;p7"/>
              <p:cNvSpPr txBox="1"/>
              <p:nvPr/>
            </p:nvSpPr>
            <p:spPr>
              <a:xfrm>
                <a:off x="4925172" y="4741229"/>
                <a:ext cx="1393831" cy="3081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200"/>
                  <a:buFont typeface="Arial"/>
                  <a:buNone/>
                </a:pPr>
                <a:r>
                  <a:rPr lang="en-GB" sz="1200" b="0" i="0" u="none" strike="noStrike" cap="none">
                    <a:solidFill>
                      <a:srgbClr val="FFFFFF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Consumer</a:t>
                </a:r>
                <a:endParaRPr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pic>
            <p:nvPicPr>
              <p:cNvPr id="293" name="Google Shape;293;p7" descr="A black background with a black square&#10;&#10;Description automatically generated with medium confidence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1272761" y="4759587"/>
                <a:ext cx="435188" cy="435188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294" name="Google Shape;294;p7"/>
              <p:cNvCxnSpPr/>
              <p:nvPr/>
            </p:nvCxnSpPr>
            <p:spPr>
              <a:xfrm>
                <a:off x="5453825" y="3143273"/>
                <a:ext cx="0" cy="318679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8A897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  <p:cxnSp>
            <p:nvCxnSpPr>
              <p:cNvPr id="295" name="Google Shape;295;p7"/>
              <p:cNvCxnSpPr/>
              <p:nvPr/>
            </p:nvCxnSpPr>
            <p:spPr>
              <a:xfrm>
                <a:off x="5453825" y="2395108"/>
                <a:ext cx="0" cy="318679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8A897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</p:grpSp>
        <p:sp>
          <p:nvSpPr>
            <p:cNvPr id="296" name="Google Shape;296;p7"/>
            <p:cNvSpPr txBox="1"/>
            <p:nvPr/>
          </p:nvSpPr>
          <p:spPr>
            <a:xfrm>
              <a:off x="5146216" y="5751361"/>
              <a:ext cx="1847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7E7E7E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cxnSp>
        <p:nvCxnSpPr>
          <p:cNvPr id="297" name="Google Shape;297;p7"/>
          <p:cNvCxnSpPr/>
          <p:nvPr/>
        </p:nvCxnSpPr>
        <p:spPr>
          <a:xfrm>
            <a:off x="4897541" y="4201962"/>
            <a:ext cx="0" cy="286400"/>
          </a:xfrm>
          <a:prstGeom prst="straightConnector1">
            <a:avLst/>
          </a:prstGeom>
          <a:noFill/>
          <a:ln w="19050" cap="flat" cmpd="sng">
            <a:solidFill>
              <a:srgbClr val="48A897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8"/>
          <p:cNvSpPr txBox="1">
            <a:spLocks noGrp="1"/>
          </p:cNvSpPr>
          <p:nvPr>
            <p:ph type="body" idx="1"/>
          </p:nvPr>
        </p:nvSpPr>
        <p:spPr>
          <a:xfrm>
            <a:off x="685799" y="295981"/>
            <a:ext cx="4841240" cy="195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6666"/>
              </a:lnSpc>
              <a:spcBef>
                <a:spcPts val="1000"/>
              </a:spcBef>
              <a:spcAft>
                <a:spcPts val="0"/>
              </a:spcAft>
              <a:buSzPts val="6000"/>
              <a:buNone/>
            </a:pPr>
            <a:r>
              <a:rPr lang="en-GB" sz="3600"/>
              <a:t>Circular design and value chain engagement</a:t>
            </a:r>
            <a:endParaRPr/>
          </a:p>
        </p:txBody>
      </p:sp>
      <p:sp>
        <p:nvSpPr>
          <p:cNvPr id="304" name="Google Shape;304;p8"/>
          <p:cNvSpPr txBox="1">
            <a:spLocks noGrp="1"/>
          </p:cNvSpPr>
          <p:nvPr>
            <p:ph type="body" idx="3"/>
          </p:nvPr>
        </p:nvSpPr>
        <p:spPr>
          <a:xfrm>
            <a:off x="685798" y="2174199"/>
            <a:ext cx="5570623" cy="2145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-GB"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Circular challenges in Offshore Wind Projects include:</a:t>
            </a:r>
            <a:endParaRPr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lvl="0" indent="-2857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Data availability and quality </a:t>
            </a:r>
            <a:r>
              <a:rPr lang="en-GB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for circularity assessments (competitive risks)</a:t>
            </a:r>
            <a:endParaRPr/>
          </a:p>
          <a:p>
            <a:pPr marL="285750" lvl="0" indent="-2857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Commercial availability </a:t>
            </a:r>
            <a:r>
              <a:rPr lang="en-GB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of circular solutions</a:t>
            </a:r>
            <a:endParaRPr/>
          </a:p>
          <a:p>
            <a:pPr marL="285750" lvl="0" indent="-1968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05" name="Google Shape;305;p8"/>
          <p:cNvSpPr txBox="1">
            <a:spLocks noGrp="1"/>
          </p:cNvSpPr>
          <p:nvPr>
            <p:ph type="body" idx="4"/>
          </p:nvPr>
        </p:nvSpPr>
        <p:spPr>
          <a:xfrm>
            <a:off x="685798" y="3968159"/>
            <a:ext cx="5389877" cy="195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-GB" sz="1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bax</a:t>
            </a:r>
            <a:r>
              <a:rPr lang="en-GB"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supported with:</a:t>
            </a:r>
            <a:endParaRPr/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GB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Supplier engagement</a:t>
            </a:r>
            <a:endParaRPr/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GB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Definition of circular strategies and specific  measures</a:t>
            </a:r>
            <a:endParaRPr/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GB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Impact qualification </a:t>
            </a:r>
            <a:endParaRPr/>
          </a:p>
          <a:p>
            <a:pPr marL="285750" lvl="0" indent="-1968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None/>
            </a:pPr>
            <a:endParaRPr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06" name="Google Shape;306;p8" descr="A group of wind turbines in water&#10;&#10;Description automatically generate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9838" t="-518" r="10935" b="518"/>
          <a:stretch/>
        </p:blipFill>
        <p:spPr>
          <a:xfrm>
            <a:off x="6496350" y="492919"/>
            <a:ext cx="5055900" cy="4859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307" name="Google Shape;307;p8"/>
          <p:cNvSpPr>
            <a:spLocks noGrp="1"/>
          </p:cNvSpPr>
          <p:nvPr>
            <p:ph type="body" idx="5"/>
          </p:nvPr>
        </p:nvSpPr>
        <p:spPr>
          <a:xfrm>
            <a:off x="8897607" y="1275631"/>
            <a:ext cx="4064400" cy="13356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</a:pPr>
            <a:endParaRPr/>
          </a:p>
        </p:txBody>
      </p:sp>
      <p:sp>
        <p:nvSpPr>
          <p:cNvPr id="308" name="Google Shape;308;p8"/>
          <p:cNvSpPr txBox="1">
            <a:spLocks noGrp="1"/>
          </p:cNvSpPr>
          <p:nvPr>
            <p:ph type="body" idx="6"/>
          </p:nvPr>
        </p:nvSpPr>
        <p:spPr>
          <a:xfrm>
            <a:off x="9250638" y="1506035"/>
            <a:ext cx="2722287" cy="8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-GB" sz="1600"/>
              <a:t>Design of a circular offshore wind project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9" descr="A large round water tanks in a field&#10;&#10;Description automatically generated with medium confidence"/>
          <p:cNvPicPr preferRelativeResize="0">
            <a:picLocks noGrp="1"/>
          </p:cNvPicPr>
          <p:nvPr>
            <p:ph type="pic" idx="4"/>
          </p:nvPr>
        </p:nvPicPr>
        <p:blipFill rotWithShape="1">
          <a:blip r:embed="rId3">
            <a:alphaModFix/>
          </a:blip>
          <a:srcRect l="19032" r="19032"/>
          <a:stretch/>
        </p:blipFill>
        <p:spPr>
          <a:xfrm>
            <a:off x="6564288" y="497345"/>
            <a:ext cx="5056188" cy="485933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315" name="Google Shape;315;p9"/>
          <p:cNvSpPr txBox="1">
            <a:spLocks noGrp="1"/>
          </p:cNvSpPr>
          <p:nvPr>
            <p:ph type="body" idx="1"/>
          </p:nvPr>
        </p:nvSpPr>
        <p:spPr>
          <a:xfrm>
            <a:off x="685800" y="370087"/>
            <a:ext cx="5557838" cy="195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6666"/>
              </a:lnSpc>
              <a:spcBef>
                <a:spcPts val="1000"/>
              </a:spcBef>
              <a:spcAft>
                <a:spcPts val="0"/>
              </a:spcAft>
              <a:buSzPts val="6000"/>
              <a:buNone/>
            </a:pPr>
            <a:r>
              <a:rPr lang="en-GB" sz="3600"/>
              <a:t>From waste to thriving circular urban bioeconomies</a:t>
            </a:r>
            <a:endParaRPr sz="3600"/>
          </a:p>
        </p:txBody>
      </p:sp>
      <p:sp>
        <p:nvSpPr>
          <p:cNvPr id="316" name="Google Shape;316;p9"/>
          <p:cNvSpPr txBox="1">
            <a:spLocks noGrp="1"/>
          </p:cNvSpPr>
          <p:nvPr>
            <p:ph type="body" idx="2"/>
          </p:nvPr>
        </p:nvSpPr>
        <p:spPr>
          <a:xfrm>
            <a:off x="685800" y="2180596"/>
            <a:ext cx="5674057" cy="195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55555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-GB" sz="1600">
                <a:solidFill>
                  <a:schemeClr val="dk1"/>
                </a:solidFill>
              </a:rPr>
              <a:t>Biobased projects and businesses are challenged with:</a:t>
            </a:r>
            <a:endParaRPr sz="1600" b="1">
              <a:solidFill>
                <a:schemeClr val="dk1"/>
              </a:solidFill>
            </a:endParaRPr>
          </a:p>
          <a:p>
            <a:pPr marL="285750" lvl="0" indent="-285750" algn="l" rtl="0">
              <a:lnSpc>
                <a:spcPct val="155555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GB">
                <a:solidFill>
                  <a:schemeClr val="dk1"/>
                </a:solidFill>
              </a:rPr>
              <a:t>Technical, legal and administrative barriers</a:t>
            </a:r>
            <a:endParaRPr/>
          </a:p>
          <a:p>
            <a:pPr marL="285750" lvl="0" indent="-285750" algn="l" rtl="0">
              <a:lnSpc>
                <a:spcPct val="155555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GB">
                <a:solidFill>
                  <a:schemeClr val="dk1"/>
                </a:solidFill>
              </a:rPr>
              <a:t>Scaling and financing issues, perceived high risks of bioeconomy projects</a:t>
            </a:r>
            <a:endParaRPr/>
          </a:p>
        </p:txBody>
      </p:sp>
      <p:sp>
        <p:nvSpPr>
          <p:cNvPr id="317" name="Google Shape;317;p9"/>
          <p:cNvSpPr txBox="1">
            <a:spLocks noGrp="1"/>
          </p:cNvSpPr>
          <p:nvPr>
            <p:ph type="body" idx="3"/>
          </p:nvPr>
        </p:nvSpPr>
        <p:spPr>
          <a:xfrm>
            <a:off x="685800" y="4017817"/>
            <a:ext cx="5674057" cy="2410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-GB" sz="1600" b="1"/>
              <a:t>bax</a:t>
            </a:r>
            <a:r>
              <a:rPr lang="en-GB" sz="1600"/>
              <a:t> supported with:</a:t>
            </a:r>
            <a:endParaRPr/>
          </a:p>
          <a:p>
            <a:pPr marL="285750" lvl="0" indent="-2857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GB"/>
              <a:t>Project development assistance </a:t>
            </a:r>
            <a:endParaRPr/>
          </a:p>
          <a:p>
            <a:pPr marL="285750" lvl="0" indent="-2857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GB"/>
              <a:t>Development of financial tools and bio-circularity assessments</a:t>
            </a:r>
            <a:endParaRPr/>
          </a:p>
          <a:p>
            <a:pPr marL="285750" lvl="0" indent="-2857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GB"/>
              <a:t>Facilitation of strategic partnerships and matchmaking</a:t>
            </a:r>
            <a:endParaRPr sz="1600"/>
          </a:p>
        </p:txBody>
      </p:sp>
      <p:sp>
        <p:nvSpPr>
          <p:cNvPr id="318" name="Google Shape;318;p9"/>
          <p:cNvSpPr>
            <a:spLocks noGrp="1"/>
          </p:cNvSpPr>
          <p:nvPr>
            <p:ph type="body" idx="5"/>
          </p:nvPr>
        </p:nvSpPr>
        <p:spPr>
          <a:xfrm>
            <a:off x="8965845" y="1279582"/>
            <a:ext cx="4064400" cy="13356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</a:pPr>
            <a:endParaRPr/>
          </a:p>
        </p:txBody>
      </p:sp>
      <p:sp>
        <p:nvSpPr>
          <p:cNvPr id="319" name="Google Shape;319;p9"/>
          <p:cNvSpPr txBox="1">
            <a:spLocks noGrp="1"/>
          </p:cNvSpPr>
          <p:nvPr>
            <p:ph type="body" idx="6"/>
          </p:nvPr>
        </p:nvSpPr>
        <p:spPr>
          <a:xfrm>
            <a:off x="9176636" y="1489362"/>
            <a:ext cx="3083602" cy="8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-GB" sz="1600"/>
              <a:t>Organic Waste &amp; Waste-water Sludge Valorisation</a:t>
            </a:r>
            <a:endParaRPr/>
          </a:p>
        </p:txBody>
      </p:sp>
      <p:sp>
        <p:nvSpPr>
          <p:cNvPr id="320" name="Google Shape;320;p9"/>
          <p:cNvSpPr txBox="1"/>
          <p:nvPr/>
        </p:nvSpPr>
        <p:spPr>
          <a:xfrm>
            <a:off x="7344243" y="5721297"/>
            <a:ext cx="376417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Find </a:t>
            </a:r>
            <a:r>
              <a:rPr lang="en-GB" sz="1400" b="1" i="0" u="sng" strike="noStrike" cap="none">
                <a:solidFill>
                  <a:schemeClr val="accent1"/>
                </a:solidFill>
                <a:highlight>
                  <a:srgbClr val="008080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b="1" i="0" u="sng" strike="noStrike" cap="none">
                <a:solidFill>
                  <a:schemeClr val="accent1"/>
                </a:solidFill>
                <a:highlight>
                  <a:srgbClr val="008080"/>
                </a:highlight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-GB" sz="1400" b="1" i="0" u="sng" strike="noStrike" cap="none">
                <a:solidFill>
                  <a:schemeClr val="accent1"/>
                </a:solidFill>
                <a:highlight>
                  <a:srgbClr val="008080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b="1" i="0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more info on the HOOP project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ax - Slide Template">
  <a:themeElements>
    <a:clrScheme name="Office">
      <a:dk1>
        <a:srgbClr val="01272D"/>
      </a:dk1>
      <a:lt1>
        <a:srgbClr val="FFFFFF"/>
      </a:lt1>
      <a:dk2>
        <a:srgbClr val="1AA796"/>
      </a:dk2>
      <a:lt2>
        <a:srgbClr val="D4E4E3"/>
      </a:lt2>
      <a:accent1>
        <a:srgbClr val="FCFCFC"/>
      </a:accent1>
      <a:accent2>
        <a:srgbClr val="FCFCFC"/>
      </a:accent2>
      <a:accent3>
        <a:srgbClr val="FCFCFC"/>
      </a:accent3>
      <a:accent4>
        <a:srgbClr val="FCFCFC"/>
      </a:accent4>
      <a:accent5>
        <a:srgbClr val="FCFCFC"/>
      </a:accent5>
      <a:accent6>
        <a:srgbClr val="FCFCFC"/>
      </a:accent6>
      <a:hlink>
        <a:srgbClr val="3C78D8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918</Words>
  <Application>Microsoft Macintosh PowerPoint</Application>
  <PresentationFormat>Widescreen</PresentationFormat>
  <Paragraphs>165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Poppins SemiBold</vt:lpstr>
      <vt:lpstr>Arial</vt:lpstr>
      <vt:lpstr>Calibri</vt:lpstr>
      <vt:lpstr>Avenir</vt:lpstr>
      <vt:lpstr>Poppins Light</vt:lpstr>
      <vt:lpstr>Poppins</vt:lpstr>
      <vt:lpstr>NTR</vt:lpstr>
      <vt:lpstr>Bax - Slide Template</vt:lpstr>
      <vt:lpstr>Circular Industry</vt:lpstr>
      <vt:lpstr>PowerPoint Presentation</vt:lpstr>
      <vt:lpstr>It’s not only about GHG emissions</vt:lpstr>
      <vt:lpstr>PowerPoint Presentation</vt:lpstr>
      <vt:lpstr>Circular economy (design) strategies</vt:lpstr>
      <vt:lpstr>Innovating in the Technosphere</vt:lpstr>
      <vt:lpstr>Innovating in the Biosphere</vt:lpstr>
      <vt:lpstr>PowerPoint Presentation</vt:lpstr>
      <vt:lpstr>PowerPoint Presentation</vt:lpstr>
      <vt:lpstr>Our Team </vt:lpstr>
      <vt:lpstr>linkedin.com/company/bax-makeideashappen/mycompany/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Benedetta Barni</cp:lastModifiedBy>
  <cp:revision>1</cp:revision>
  <dcterms:modified xsi:type="dcterms:W3CDTF">2026-03-12T10:31:23Z</dcterms:modified>
</cp:coreProperties>
</file>