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240435C0-D489-405F-A270-7400D8726F04}">
          <p14:sldIdLst>
            <p14:sldId id="257"/>
          </p14:sldIdLst>
        </p14:section>
        <p14:section name="Untitled Section" id="{DE724C7D-10CE-4DE9-B288-0AD3AF73F0D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14153-806F-4D06-BAF5-441DDE2DB166}" v="41" dt="2025-05-15T09:20:23.56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tesh Patel (Staff)" userId="3ec93300-b6a3-4ad6-96be-4d4252def40e" providerId="ADAL" clId="{8FD14153-806F-4D06-BAF5-441DDE2DB166}"/>
    <pc:docChg chg="undo custSel modSld">
      <pc:chgData name="Hitesh Patel (Staff)" userId="3ec93300-b6a3-4ad6-96be-4d4252def40e" providerId="ADAL" clId="{8FD14153-806F-4D06-BAF5-441DDE2DB166}" dt="2025-05-15T09:20:23.564" v="121"/>
      <pc:docMkLst>
        <pc:docMk/>
      </pc:docMkLst>
      <pc:sldChg chg="addSp delSp modSp mod">
        <pc:chgData name="Hitesh Patel (Staff)" userId="3ec93300-b6a3-4ad6-96be-4d4252def40e" providerId="ADAL" clId="{8FD14153-806F-4D06-BAF5-441DDE2DB166}" dt="2025-05-15T09:20:23.564" v="121"/>
        <pc:sldMkLst>
          <pc:docMk/>
          <pc:sldMk cId="0" sldId="257"/>
        </pc:sldMkLst>
        <pc:spChg chg="mod">
          <ac:chgData name="Hitesh Patel (Staff)" userId="3ec93300-b6a3-4ad6-96be-4d4252def40e" providerId="ADAL" clId="{8FD14153-806F-4D06-BAF5-441DDE2DB166}" dt="2025-05-12T14:48:42.673" v="104" actId="948"/>
          <ac:spMkLst>
            <pc:docMk/>
            <pc:sldMk cId="0" sldId="257"/>
            <ac:spMk id="2" creationId="{3042E79C-F7C6-6EBE-C7C7-2C1A6F67A9A1}"/>
          </ac:spMkLst>
        </pc:spChg>
        <pc:spChg chg="del mod">
          <ac:chgData name="Hitesh Patel (Staff)" userId="3ec93300-b6a3-4ad6-96be-4d4252def40e" providerId="ADAL" clId="{8FD14153-806F-4D06-BAF5-441DDE2DB166}" dt="2025-05-15T09:13:46.238" v="111" actId="478"/>
          <ac:spMkLst>
            <pc:docMk/>
            <pc:sldMk cId="0" sldId="257"/>
            <ac:spMk id="4" creationId="{140418D7-EE4C-408A-8F99-C0017C6D0070}"/>
          </ac:spMkLst>
        </pc:spChg>
        <pc:spChg chg="mod">
          <ac:chgData name="Hitesh Patel (Staff)" userId="3ec93300-b6a3-4ad6-96be-4d4252def40e" providerId="ADAL" clId="{8FD14153-806F-4D06-BAF5-441DDE2DB166}" dt="2025-05-12T14:48:58.535" v="105" actId="948"/>
          <ac:spMkLst>
            <pc:docMk/>
            <pc:sldMk cId="0" sldId="257"/>
            <ac:spMk id="5" creationId="{700549FC-4781-1398-30B0-E99C5A20616F}"/>
          </ac:spMkLst>
        </pc:spChg>
        <pc:spChg chg="mod">
          <ac:chgData name="Hitesh Patel (Staff)" userId="3ec93300-b6a3-4ad6-96be-4d4252def40e" providerId="ADAL" clId="{8FD14153-806F-4D06-BAF5-441DDE2DB166}" dt="2025-05-12T14:44:28.609" v="49" actId="14100"/>
          <ac:spMkLst>
            <pc:docMk/>
            <pc:sldMk cId="0" sldId="257"/>
            <ac:spMk id="20" creationId="{0FE1777B-82C2-F855-1BEB-2C031F2C7FC5}"/>
          </ac:spMkLst>
        </pc:spChg>
        <pc:spChg chg="mod">
          <ac:chgData name="Hitesh Patel (Staff)" userId="3ec93300-b6a3-4ad6-96be-4d4252def40e" providerId="ADAL" clId="{8FD14153-806F-4D06-BAF5-441DDE2DB166}" dt="2025-05-12T14:43:12.290" v="34" actId="1076"/>
          <ac:spMkLst>
            <pc:docMk/>
            <pc:sldMk cId="0" sldId="257"/>
            <ac:spMk id="5122" creationId="{00000000-0000-0000-0000-000000000000}"/>
          </ac:spMkLst>
        </pc:spChg>
        <pc:graphicFrameChg chg="add mod modGraphic">
          <ac:chgData name="Hitesh Patel (Staff)" userId="3ec93300-b6a3-4ad6-96be-4d4252def40e" providerId="ADAL" clId="{8FD14153-806F-4D06-BAF5-441DDE2DB166}" dt="2025-05-15T09:20:23.564" v="121"/>
          <ac:graphicFrameMkLst>
            <pc:docMk/>
            <pc:sldMk cId="0" sldId="257"/>
            <ac:graphicFrameMk id="3" creationId="{DFB08E81-9710-0866-3939-80EEAA35BEC7}"/>
          </ac:graphicFrameMkLst>
        </pc:graphicFrameChg>
        <pc:picChg chg="add del mod">
          <ac:chgData name="Hitesh Patel (Staff)" userId="3ec93300-b6a3-4ad6-96be-4d4252def40e" providerId="ADAL" clId="{8FD14153-806F-4D06-BAF5-441DDE2DB166}" dt="2025-05-15T09:14:01.321" v="113" actId="478"/>
          <ac:picMkLst>
            <pc:docMk/>
            <pc:sldMk cId="0" sldId="257"/>
            <ac:picMk id="6" creationId="{10D8DB88-3B71-3E4E-C34B-7AE21CB11D9E}"/>
          </ac:picMkLst>
        </pc:picChg>
        <pc:picChg chg="mod">
          <ac:chgData name="Hitesh Patel (Staff)" userId="3ec93300-b6a3-4ad6-96be-4d4252def40e" providerId="ADAL" clId="{8FD14153-806F-4D06-BAF5-441DDE2DB166}" dt="2025-05-12T14:43:24.543" v="37" actId="1076"/>
          <ac:picMkLst>
            <pc:docMk/>
            <pc:sldMk cId="0" sldId="257"/>
            <ac:picMk id="10" creationId="{9ADE5DB6-264A-7763-E745-4A4B1EEEC9B9}"/>
          </ac:picMkLst>
        </pc:picChg>
        <pc:picChg chg="mod">
          <ac:chgData name="Hitesh Patel (Staff)" userId="3ec93300-b6a3-4ad6-96be-4d4252def40e" providerId="ADAL" clId="{8FD14153-806F-4D06-BAF5-441DDE2DB166}" dt="2025-05-12T14:43:19.820" v="36" actId="1076"/>
          <ac:picMkLst>
            <pc:docMk/>
            <pc:sldMk cId="0" sldId="257"/>
            <ac:picMk id="11" creationId="{75ADFD84-F26B-7CA9-6104-E388877D7F6C}"/>
          </ac:picMkLst>
        </pc:picChg>
        <pc:picChg chg="mod">
          <ac:chgData name="Hitesh Patel (Staff)" userId="3ec93300-b6a3-4ad6-96be-4d4252def40e" providerId="ADAL" clId="{8FD14153-806F-4D06-BAF5-441DDE2DB166}" dt="2025-05-12T14:43:28.868" v="38" actId="1076"/>
          <ac:picMkLst>
            <pc:docMk/>
            <pc:sldMk cId="0" sldId="257"/>
            <ac:picMk id="12" creationId="{F78D2CD9-4FD9-67DA-D1DD-18AD40C9C9B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fr-BE"/>
              <a:t>Project title / Organisation name</a:t>
            </a: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r>
              <a:rPr lang="fr-BE"/>
              <a:t>Adressed Challenge/PPP</a:t>
            </a: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fr-BE"/>
              <a:t>BE KETs 29/11/2013</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C796FB-7E3D-4E48-9110-D6E70D7197E8}" type="slidenum">
              <a:rPr lang="fr-BE" altLang="fr-FR"/>
              <a:pPr/>
              <a:t>‹#›</a:t>
            </a:fld>
            <a:endParaRPr lang="fr-BE" altLang="fr-FR"/>
          </a:p>
        </p:txBody>
      </p:sp>
    </p:spTree>
    <p:extLst>
      <p:ext uri="{BB962C8B-B14F-4D97-AF65-F5344CB8AC3E}">
        <p14:creationId xmlns:p14="http://schemas.microsoft.com/office/powerpoint/2010/main" val="30778652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fr-BE"/>
              <a:t>Project title / Organisation name</a:t>
            </a: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r>
              <a:rPr lang="fr-BE"/>
              <a:t>Adressed Challenge/PPP</a:t>
            </a: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fr-BE"/>
              <a:t>BE KETs 29/11/2013</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605B890-9D65-4C70-BC24-31A6219496B8}" type="slidenum">
              <a:rPr lang="fr-BE" altLang="fr-FR"/>
              <a:pPr/>
              <a:t>‹#›</a:t>
            </a:fld>
            <a:endParaRPr lang="fr-BE" altLang="fr-FR"/>
          </a:p>
        </p:txBody>
      </p:sp>
    </p:spTree>
    <p:extLst>
      <p:ext uri="{BB962C8B-B14F-4D97-AF65-F5344CB8AC3E}">
        <p14:creationId xmlns:p14="http://schemas.microsoft.com/office/powerpoint/2010/main" val="32071721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557808"/>
            <a:ext cx="8229600" cy="1143000"/>
          </a:xfrm>
        </p:spPr>
        <p:txBody>
          <a:bodyPr/>
          <a:lstStyle/>
          <a:p>
            <a:r>
              <a:rPr lang="fr-FR" dirty="0"/>
              <a:t>Modifiez le style du titre</a:t>
            </a:r>
            <a:endParaRPr lang="fr-BE" dirty="0"/>
          </a:p>
        </p:txBody>
      </p:sp>
      <p:sp>
        <p:nvSpPr>
          <p:cNvPr id="3" name="Espace réservé du contenu 2"/>
          <p:cNvSpPr>
            <a:spLocks noGrp="1"/>
          </p:cNvSpPr>
          <p:nvPr>
            <p:ph idx="1"/>
          </p:nvPr>
        </p:nvSpPr>
        <p:spPr>
          <a:xfrm>
            <a:off x="457200" y="1700808"/>
            <a:ext cx="8229600" cy="4425355"/>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Fußzeilenplatzhalter 2">
            <a:extLst>
              <a:ext uri="{FF2B5EF4-FFF2-40B4-BE49-F238E27FC236}">
                <a16:creationId xmlns:a16="http://schemas.microsoft.com/office/drawing/2014/main" id="{295792BF-2365-8046-8F82-FE2AC3F5B7EA}"/>
              </a:ext>
            </a:extLst>
          </p:cNvPr>
          <p:cNvSpPr>
            <a:spLocks noGrp="1"/>
          </p:cNvSpPr>
          <p:nvPr>
            <p:ph type="ftr" sz="quarter" idx="18"/>
          </p:nvPr>
        </p:nvSpPr>
        <p:spPr>
          <a:xfrm>
            <a:off x="3124200" y="6363234"/>
            <a:ext cx="2895600" cy="365125"/>
          </a:xfrm>
          <a:prstGeom prst="rect">
            <a:avLst/>
          </a:prstGeom>
        </p:spPr>
        <p:txBody>
          <a:bodyPr/>
          <a:lstStyle>
            <a:lvl1pPr>
              <a:defRPr sz="1600">
                <a:latin typeface="Calibri" panose="020F0502020204030204" pitchFamily="34" charset="0"/>
                <a:cs typeface="Calibri" panose="020F0502020204030204" pitchFamily="34" charset="0"/>
              </a:defRPr>
            </a:lvl1pPr>
          </a:lstStyle>
          <a:p>
            <a:pPr>
              <a:defRPr/>
            </a:pPr>
            <a:r>
              <a:rPr lang="fr-BE" dirty="0"/>
              <a:t>Workshop Name</a:t>
            </a:r>
          </a:p>
        </p:txBody>
      </p:sp>
    </p:spTree>
    <p:extLst>
      <p:ext uri="{BB962C8B-B14F-4D97-AF65-F5344CB8AC3E}">
        <p14:creationId xmlns:p14="http://schemas.microsoft.com/office/powerpoint/2010/main" val="27696575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7544" y="57844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endParaRPr lang="fr-BE" altLang="fr-FR" dirty="0"/>
          </a:p>
        </p:txBody>
      </p:sp>
      <p:sp>
        <p:nvSpPr>
          <p:cNvPr id="1027" name="Espace réservé du texte 2"/>
          <p:cNvSpPr>
            <a:spLocks noGrp="1"/>
          </p:cNvSpPr>
          <p:nvPr>
            <p:ph type="body" idx="1"/>
          </p:nvPr>
        </p:nvSpPr>
        <p:spPr bwMode="auto">
          <a:xfrm>
            <a:off x="467544" y="172423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endParaRPr lang="fr-BE" altLang="fr-FR" dirty="0"/>
          </a:p>
        </p:txBody>
      </p:sp>
      <p:sp>
        <p:nvSpPr>
          <p:cNvPr id="7" name="Textfeld 6"/>
          <p:cNvSpPr txBox="1"/>
          <p:nvPr userDrawn="1"/>
        </p:nvSpPr>
        <p:spPr>
          <a:xfrm>
            <a:off x="467544" y="6389620"/>
            <a:ext cx="2376264" cy="276999"/>
          </a:xfrm>
          <a:prstGeom prst="rect">
            <a:avLst/>
          </a:prstGeom>
          <a:noFill/>
        </p:spPr>
        <p:txBody>
          <a:bodyPr wrap="square" rtlCol="0" anchor="ctr">
            <a:spAutoFit/>
          </a:bodyPr>
          <a:lstStyle/>
          <a:p>
            <a:pPr algn="ctr">
              <a:defRPr/>
            </a:pPr>
            <a:r>
              <a:rPr lang="en-US" sz="1200" kern="1200" dirty="0">
                <a:solidFill>
                  <a:schemeClr val="tx1">
                    <a:tint val="75000"/>
                  </a:schemeClr>
                </a:solidFill>
                <a:latin typeface="+mn-lt"/>
                <a:ea typeface="+mn-ea"/>
                <a:cs typeface="+mn-cs"/>
              </a:rPr>
              <a:t>20</a:t>
            </a:r>
            <a:r>
              <a:rPr lang="en-US" sz="1200" kern="1200" baseline="30000" dirty="0">
                <a:solidFill>
                  <a:schemeClr val="tx1">
                    <a:tint val="75000"/>
                  </a:schemeClr>
                </a:solidFill>
                <a:latin typeface="+mn-lt"/>
                <a:ea typeface="+mn-ea"/>
                <a:cs typeface="+mn-cs"/>
              </a:rPr>
              <a:t>th</a:t>
            </a:r>
            <a:r>
              <a:rPr lang="en-US" sz="1200" kern="1200" dirty="0">
                <a:solidFill>
                  <a:schemeClr val="tx1">
                    <a:tint val="75000"/>
                  </a:schemeClr>
                </a:solidFill>
                <a:latin typeface="+mn-lt"/>
                <a:ea typeface="+mn-ea"/>
                <a:cs typeface="+mn-cs"/>
              </a:rPr>
              <a:t> May 2025 – KETs</a:t>
            </a:r>
            <a:endParaRPr lang="fr-BE" sz="1200" kern="1200" dirty="0">
              <a:solidFill>
                <a:schemeClr val="tx1">
                  <a:tint val="75000"/>
                </a:schemeClr>
              </a:solidFill>
              <a:latin typeface="+mn-lt"/>
              <a:ea typeface="+mn-ea"/>
              <a:cs typeface="+mn-cs"/>
            </a:endParaRPr>
          </a:p>
        </p:txBody>
      </p:sp>
      <p:sp>
        <p:nvSpPr>
          <p:cNvPr id="8" name="Textfeld 7"/>
          <p:cNvSpPr txBox="1"/>
          <p:nvPr userDrawn="1"/>
        </p:nvSpPr>
        <p:spPr>
          <a:xfrm>
            <a:off x="6444208" y="6418202"/>
            <a:ext cx="2232248" cy="276999"/>
          </a:xfrm>
          <a:prstGeom prst="rect">
            <a:avLst/>
          </a:prstGeom>
          <a:noFill/>
        </p:spPr>
        <p:txBody>
          <a:bodyPr wrap="square" rtlCol="0" anchor="ctr">
            <a:spAutoFit/>
          </a:bodyPr>
          <a:lstStyle/>
          <a:p>
            <a:pPr algn="r">
              <a:defRPr/>
            </a:pPr>
            <a:fld id="{24AEF7B9-92F9-4344-AFB5-37BB9B872063}" type="slidenum">
              <a:rPr lang="en-US" sz="1200" kern="1200" smtClean="0">
                <a:solidFill>
                  <a:schemeClr val="tx1">
                    <a:tint val="75000"/>
                  </a:schemeClr>
                </a:solidFill>
                <a:latin typeface="Calibri" pitchFamily="34" charset="0"/>
                <a:ea typeface="+mn-ea"/>
                <a:cs typeface="Arial" charset="0"/>
              </a:rPr>
              <a:pPr algn="r">
                <a:defRPr/>
              </a:pPr>
              <a:t>‹#›</a:t>
            </a:fld>
            <a:endParaRPr lang="fr-BE" sz="1200" kern="1200" dirty="0">
              <a:solidFill>
                <a:schemeClr val="tx1">
                  <a:tint val="75000"/>
                </a:schemeClr>
              </a:solidFill>
              <a:latin typeface="Calibri" pitchFamily="34" charset="0"/>
              <a:ea typeface="+mn-ea"/>
              <a:cs typeface="Arial" charset="0"/>
            </a:endParaRPr>
          </a:p>
        </p:txBody>
      </p:sp>
      <p:pic>
        <p:nvPicPr>
          <p:cNvPr id="2" name="Image 1">
            <a:extLst>
              <a:ext uri="{FF2B5EF4-FFF2-40B4-BE49-F238E27FC236}">
                <a16:creationId xmlns:a16="http://schemas.microsoft.com/office/drawing/2014/main" id="{AFFDB073-1DBE-C511-0516-E6F7F9E253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3" y="-31959"/>
            <a:ext cx="9144000" cy="71437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Lst>
  <p:hf hdr="0" dt="0"/>
  <p:txStyles>
    <p:titleStyle>
      <a:lvl1pPr algn="ctr" rtl="0" eaLnBrk="0" fontAlgn="base" hangingPunct="0">
        <a:spcBef>
          <a:spcPct val="0"/>
        </a:spcBef>
        <a:spcAft>
          <a:spcPct val="0"/>
        </a:spcAft>
        <a:defRPr sz="40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hyperlink" Target="https://www.b2match.com/e/kets2025/participants/29358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a:xfrm>
            <a:off x="457200" y="272410"/>
            <a:ext cx="8229600" cy="1143000"/>
          </a:xfrm>
        </p:spPr>
        <p:txBody>
          <a:bodyPr/>
          <a:lstStyle/>
          <a:p>
            <a:pPr eaLnBrk="1" hangingPunct="1"/>
            <a:r>
              <a:rPr lang="fr-BE" altLang="fr-FR" sz="2800" dirty="0">
                <a:latin typeface="Calibri" panose="020F0502020204030204" pitchFamily="34" charset="0"/>
                <a:cs typeface="Calibri" panose="020F0502020204030204" pitchFamily="34" charset="0"/>
              </a:rPr>
              <a:t>Brunel </a:t>
            </a:r>
            <a:r>
              <a:rPr lang="fr-BE" altLang="fr-FR" sz="2800" dirty="0" err="1">
                <a:latin typeface="Calibri" panose="020F0502020204030204" pitchFamily="34" charset="0"/>
                <a:cs typeface="Calibri" panose="020F0502020204030204" pitchFamily="34" charset="0"/>
              </a:rPr>
              <a:t>University</a:t>
            </a:r>
            <a:r>
              <a:rPr lang="fr-BE" altLang="fr-FR" sz="2800" dirty="0">
                <a:latin typeface="Calibri" panose="020F0502020204030204" pitchFamily="34" charset="0"/>
                <a:cs typeface="Calibri" panose="020F0502020204030204" pitchFamily="34" charset="0"/>
              </a:rPr>
              <a:t> of London</a:t>
            </a:r>
          </a:p>
        </p:txBody>
      </p:sp>
      <p:sp>
        <p:nvSpPr>
          <p:cNvPr id="2" name="Espace réservé du contenu 2">
            <a:extLst>
              <a:ext uri="{FF2B5EF4-FFF2-40B4-BE49-F238E27FC236}">
                <a16:creationId xmlns:a16="http://schemas.microsoft.com/office/drawing/2014/main" id="{3042E79C-F7C6-6EBE-C7C7-2C1A6F67A9A1}"/>
              </a:ext>
            </a:extLst>
          </p:cNvPr>
          <p:cNvSpPr txBox="1">
            <a:spLocks/>
          </p:cNvSpPr>
          <p:nvPr/>
        </p:nvSpPr>
        <p:spPr bwMode="auto">
          <a:xfrm>
            <a:off x="69776" y="1248890"/>
            <a:ext cx="4320480" cy="261215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altLang="fr-FR" sz="1200" dirty="0">
                <a:cs typeface="Calibri" panose="020F0502020204030204" pitchFamily="34" charset="0"/>
              </a:rPr>
              <a:t>Project idea/ Field of expertise - </a:t>
            </a:r>
            <a:r>
              <a:rPr lang="en-GB" altLang="en-US" sz="1200" dirty="0">
                <a:cs typeface="Arial" charset="0"/>
              </a:rPr>
              <a:t>Ideas: (a) Lightweight high entropy alloys &amp; (b) </a:t>
            </a:r>
            <a:r>
              <a:rPr lang="en-GB" altLang="en-US" sz="1200" dirty="0" err="1">
                <a:cs typeface="Arial" charset="0"/>
              </a:rPr>
              <a:t>electropulsing</a:t>
            </a:r>
            <a:r>
              <a:rPr lang="en-GB" altLang="en-US" sz="1200" dirty="0">
                <a:cs typeface="Arial" charset="0"/>
              </a:rPr>
              <a:t> repair technology</a:t>
            </a:r>
          </a:p>
          <a:p>
            <a:pPr marL="0" indent="0" eaLnBrk="1" hangingPunct="1">
              <a:buNone/>
            </a:pPr>
            <a:r>
              <a:rPr lang="en-GB" altLang="en-US" sz="1200" dirty="0">
                <a:cs typeface="Arial" charset="0"/>
              </a:rPr>
              <a:t>Expertise: physical &amp; process metallurgy</a:t>
            </a:r>
          </a:p>
          <a:p>
            <a:pPr marL="0" indent="0" eaLnBrk="1" hangingPunct="1">
              <a:buNone/>
            </a:pPr>
            <a:r>
              <a:rPr lang="en-US" altLang="fr-FR" sz="1200" dirty="0" err="1">
                <a:cs typeface="Calibri" panose="020F0502020204030204" pitchFamily="34" charset="0"/>
              </a:rPr>
              <a:t>Organisation</a:t>
            </a:r>
            <a:r>
              <a:rPr lang="en-US" altLang="fr-FR" sz="1200" dirty="0">
                <a:cs typeface="Calibri" panose="020F0502020204030204" pitchFamily="34" charset="0"/>
              </a:rPr>
              <a:t> name – Brunel University London</a:t>
            </a:r>
          </a:p>
          <a:p>
            <a:pPr marL="180000" indent="-180000"/>
            <a:r>
              <a:rPr lang="en-US" altLang="fr-FR" sz="900" dirty="0">
                <a:cs typeface="Calibri" panose="020F0502020204030204" pitchFamily="34" charset="0"/>
              </a:rPr>
              <a:t>Addressed topic - </a:t>
            </a:r>
            <a:r>
              <a:rPr lang="en-GB" sz="900" dirty="0">
                <a:solidFill>
                  <a:srgbClr val="000000"/>
                </a:solidFill>
                <a:effectLst/>
                <a:ea typeface="Aptos" panose="020B0004020202020204" pitchFamily="34" charset="0"/>
                <a:cs typeface="Aptos" panose="020B0004020202020204" pitchFamily="34" charset="0"/>
              </a:rPr>
              <a:t>1. HORIZON-CL4-INDUSTRY-2025-01-MATERIALS-61: Technologies for critical raw materials and strategic raw materials from end-of-life products (IA) </a:t>
            </a:r>
            <a:endParaRPr lang="en-GB" sz="900" dirty="0">
              <a:effectLst/>
              <a:ea typeface="Aptos" panose="020B0004020202020204" pitchFamily="34" charset="0"/>
              <a:cs typeface="Aptos" panose="020B0004020202020204" pitchFamily="34" charset="0"/>
            </a:endParaRPr>
          </a:p>
          <a:p>
            <a:pPr marL="180000" indent="-180000"/>
            <a:r>
              <a:rPr lang="en-GB" sz="900" dirty="0">
                <a:solidFill>
                  <a:srgbClr val="000000"/>
                </a:solidFill>
                <a:effectLst/>
                <a:ea typeface="Aptos" panose="020B0004020202020204" pitchFamily="34" charset="0"/>
                <a:cs typeface="Aptos" panose="020B0004020202020204" pitchFamily="34" charset="0"/>
              </a:rPr>
              <a:t>2. HORIZON-CL4-INDUSTRY-2025-01-TWIN-TRANSITION-05: Advanced manufacturing technologies for leadership of EU manufacturers in products for the </a:t>
            </a:r>
            <a:r>
              <a:rPr lang="en-GB" sz="900" dirty="0" err="1">
                <a:solidFill>
                  <a:srgbClr val="000000"/>
                </a:solidFill>
                <a:effectLst/>
                <a:ea typeface="Aptos" panose="020B0004020202020204" pitchFamily="34" charset="0"/>
                <a:cs typeface="Aptos" panose="020B0004020202020204" pitchFamily="34" charset="0"/>
              </a:rPr>
              <a:t>netzero</a:t>
            </a:r>
            <a:r>
              <a:rPr lang="en-GB" sz="900" dirty="0">
                <a:solidFill>
                  <a:srgbClr val="000000"/>
                </a:solidFill>
                <a:effectLst/>
                <a:ea typeface="Aptos" panose="020B0004020202020204" pitchFamily="34" charset="0"/>
                <a:cs typeface="Aptos" panose="020B0004020202020204" pitchFamily="34" charset="0"/>
              </a:rPr>
              <a:t> industry (Made in Europe Partnership) (IA) </a:t>
            </a:r>
          </a:p>
          <a:p>
            <a:pPr marL="180000" indent="-180000"/>
            <a:r>
              <a:rPr lang="en-GB" sz="900" dirty="0">
                <a:solidFill>
                  <a:srgbClr val="000000"/>
                </a:solidFill>
                <a:ea typeface="Aptos" panose="020B0004020202020204" pitchFamily="34" charset="0"/>
                <a:cs typeface="Aptos" panose="020B0004020202020204" pitchFamily="34" charset="0"/>
              </a:rPr>
              <a:t>3. Also looking to target Advanced Material (</a:t>
            </a:r>
            <a:r>
              <a:rPr lang="en-GB" sz="900" dirty="0" err="1">
                <a:solidFill>
                  <a:srgbClr val="000000"/>
                </a:solidFill>
                <a:ea typeface="Aptos" panose="020B0004020202020204" pitchFamily="34" charset="0"/>
                <a:cs typeface="Aptos" panose="020B0004020202020204" pitchFamily="34" charset="0"/>
              </a:rPr>
              <a:t>eg</a:t>
            </a:r>
            <a:r>
              <a:rPr lang="en-GB" sz="900" dirty="0">
                <a:solidFill>
                  <a:srgbClr val="000000"/>
                </a:solidFill>
                <a:ea typeface="Aptos" panose="020B0004020202020204" pitchFamily="34" charset="0"/>
                <a:cs typeface="Aptos" panose="020B0004020202020204" pitchFamily="34" charset="0"/>
              </a:rPr>
              <a:t> lightweighting high entropy alloys)</a:t>
            </a:r>
            <a:endParaRPr lang="en-GB" sz="900" dirty="0">
              <a:effectLst/>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1000" dirty="0"/>
              <a:t>Advanced alloy development</a:t>
            </a:r>
          </a:p>
          <a:p>
            <a:pPr marL="285750" indent="-285750">
              <a:buFont typeface="Arial" panose="020B0604020202020204" pitchFamily="34" charset="0"/>
              <a:buChar char="•"/>
            </a:pPr>
            <a:r>
              <a:rPr lang="en-GB" sz="1000" dirty="0"/>
              <a:t>Extend service-life of critical metallic components.</a:t>
            </a:r>
          </a:p>
          <a:p>
            <a:pPr marL="285750" indent="-285750">
              <a:buFont typeface="Arial" panose="020B0604020202020204" pitchFamily="34" charset="0"/>
              <a:buChar char="•"/>
            </a:pPr>
            <a:r>
              <a:rPr lang="en-GB" sz="1000" dirty="0"/>
              <a:t>Recovery of manufacturing-induced microstructural defects</a:t>
            </a:r>
            <a:endParaRPr lang="en-US" altLang="fr-FR" sz="1000" dirty="0">
              <a:cs typeface="Calibri" panose="020F0502020204030204" pitchFamily="34" charset="0"/>
            </a:endParaRPr>
          </a:p>
        </p:txBody>
      </p:sp>
      <p:sp>
        <p:nvSpPr>
          <p:cNvPr id="5" name="Espace réservé du contenu 2">
            <a:extLst>
              <a:ext uri="{FF2B5EF4-FFF2-40B4-BE49-F238E27FC236}">
                <a16:creationId xmlns:a16="http://schemas.microsoft.com/office/drawing/2014/main" id="{700549FC-4781-1398-30B0-E99C5A20616F}"/>
              </a:ext>
            </a:extLst>
          </p:cNvPr>
          <p:cNvSpPr txBox="1">
            <a:spLocks/>
          </p:cNvSpPr>
          <p:nvPr/>
        </p:nvSpPr>
        <p:spPr bwMode="auto">
          <a:xfrm>
            <a:off x="5551732" y="1002973"/>
            <a:ext cx="3476809" cy="298745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BE" altLang="fr-FR" sz="1600" dirty="0">
                <a:latin typeface="Calibri" panose="020F0502020204030204" pitchFamily="34" charset="0"/>
                <a:cs typeface="Calibri" panose="020F0502020204030204" pitchFamily="34" charset="0"/>
              </a:rPr>
              <a:t>BCAST</a:t>
            </a:r>
            <a:r>
              <a:rPr lang="fr-BE" altLang="fr-FR" sz="1800" dirty="0">
                <a:latin typeface="Calibri" panose="020F0502020204030204" pitchFamily="34" charset="0"/>
                <a:cs typeface="Calibri" panose="020F0502020204030204" pitchFamily="34" charset="0"/>
              </a:rPr>
              <a:t> </a:t>
            </a:r>
          </a:p>
          <a:p>
            <a:pPr marL="0" indent="0">
              <a:buNone/>
            </a:pPr>
            <a:r>
              <a:rPr lang="en-GB" sz="900" dirty="0">
                <a:latin typeface="+mj-lt"/>
              </a:rPr>
              <a:t>Brunel University London, located in West London, has over 12,500 students, including 2,500 international students, and more than 1,400 academic staff.</a:t>
            </a:r>
          </a:p>
          <a:p>
            <a:pPr marL="180000" indent="-180000">
              <a:buFont typeface="Arial" panose="020B0604020202020204" pitchFamily="34" charset="0"/>
              <a:buChar char="•"/>
            </a:pPr>
            <a:r>
              <a:rPr lang="en-GB" sz="900" dirty="0">
                <a:latin typeface="+mj-lt"/>
              </a:rPr>
              <a:t>BCAST is a world-leading research centre focused on fundamental and applied research in solidification and downstream processing of metallic materials, particularly light metals (e.g.  aluminium and magnesium alloys), as well as sustainable solutions for waste management.</a:t>
            </a:r>
          </a:p>
          <a:p>
            <a:pPr marL="180000" indent="-180000">
              <a:buFont typeface="Arial" panose="020B0604020202020204" pitchFamily="34" charset="0"/>
              <a:buChar char="•"/>
            </a:pPr>
            <a:r>
              <a:rPr lang="en-GB" sz="900" dirty="0">
                <a:latin typeface="+mj-lt"/>
              </a:rPr>
              <a:t>BCAST hosts the Advanced Metal Casting Centre (AMCC), Advanced Metal Processing Centre (AMPC), and Centre for Materials </a:t>
            </a:r>
            <a:r>
              <a:rPr lang="en-GB" sz="900" dirty="0" err="1">
                <a:latin typeface="+mj-lt"/>
              </a:rPr>
              <a:t>Characterisationn</a:t>
            </a:r>
            <a:r>
              <a:rPr lang="en-GB" sz="900" dirty="0">
                <a:latin typeface="+mj-lt"/>
              </a:rPr>
              <a:t>(CMC), offering casting, extrusion, and joining equipment, advanced microstructural characterisation tools (TEM, SEM, OM, XRD, XCT, AFM), thermal analysis instruments (DSC, </a:t>
            </a:r>
            <a:r>
              <a:rPr lang="en-GB" sz="900" dirty="0" err="1">
                <a:latin typeface="+mj-lt"/>
              </a:rPr>
              <a:t>FlashDSC</a:t>
            </a:r>
            <a:r>
              <a:rPr lang="en-GB" sz="900" dirty="0">
                <a:latin typeface="+mj-lt"/>
              </a:rPr>
              <a:t>), mechanical testing (nano/microhardness, tensile, fatigue, </a:t>
            </a:r>
            <a:r>
              <a:rPr lang="en-GB" sz="900" dirty="0" err="1">
                <a:latin typeface="+mj-lt"/>
              </a:rPr>
              <a:t>Gleeble</a:t>
            </a:r>
            <a:r>
              <a:rPr lang="en-GB" sz="900" dirty="0">
                <a:latin typeface="+mj-lt"/>
              </a:rPr>
              <a:t>  thermal physical simulator). It also has high-performance computational resources (FEA, CFD, CALPHAD) for process modelling and microstructure prediction</a:t>
            </a:r>
            <a:endParaRPr lang="en-US" altLang="fr-FR" sz="900" dirty="0">
              <a:latin typeface="Calibri" panose="020F0502020204030204" pitchFamily="34" charset="0"/>
              <a:cs typeface="Calibri" panose="020F0502020204030204" pitchFamily="34" charset="0"/>
            </a:endParaRPr>
          </a:p>
        </p:txBody>
      </p:sp>
      <p:pic>
        <p:nvPicPr>
          <p:cNvPr id="10" name="Picture 3">
            <a:extLst>
              <a:ext uri="{FF2B5EF4-FFF2-40B4-BE49-F238E27FC236}">
                <a16:creationId xmlns:a16="http://schemas.microsoft.com/office/drawing/2014/main" id="{9ADE5DB6-264A-7763-E745-4A4B1EEEC9B9}"/>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t="6351" b="6351"/>
          <a:stretch/>
        </p:blipFill>
        <p:spPr bwMode="auto">
          <a:xfrm>
            <a:off x="4414440" y="1082286"/>
            <a:ext cx="1080000" cy="785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75ADFD84-F26B-7CA9-6104-E388877D7F6C}"/>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t="6431" b="6431"/>
          <a:stretch/>
        </p:blipFill>
        <p:spPr bwMode="auto">
          <a:xfrm>
            <a:off x="4443006" y="1997349"/>
            <a:ext cx="1080000" cy="7856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F78D2CD9-4FD9-67DA-D1DD-18AD40C9C9BA}"/>
              </a:ext>
            </a:extLst>
          </p:cNvPr>
          <p:cNvPicPr>
            <a:picLocks noChangeAspect="1" noChangeArrowheads="1"/>
          </p:cNvPicPr>
          <p:nvPr/>
        </p:nvPicPr>
        <p:blipFill>
          <a:blip r:embed="rId7">
            <a:extLst>
              <a:ext uri="{96DAC541-7B7A-43D3-8B79-37D633B846F1}">
                <asvg:svgBlip xmlns:asvg="http://schemas.microsoft.com/office/drawing/2016/SVG/main" r:embed="rId8"/>
              </a:ext>
            </a:extLst>
          </a:blip>
          <a:srcRect t="8622" b="8622"/>
          <a:stretch/>
        </p:blipFill>
        <p:spPr bwMode="auto">
          <a:xfrm>
            <a:off x="4443006" y="2972129"/>
            <a:ext cx="1080000" cy="785682"/>
          </a:xfrm>
          <a:prstGeom prst="rect">
            <a:avLst/>
          </a:prstGeom>
          <a:noFill/>
          <a:extLst>
            <a:ext uri="{909E8E84-426E-40DD-AFC4-6F175D3DCCD1}">
              <a14:hiddenFill xmlns:a14="http://schemas.microsoft.com/office/drawing/2010/main">
                <a:solidFill>
                  <a:srgbClr val="FFFFFF"/>
                </a:solidFill>
              </a14:hiddenFill>
            </a:ext>
          </a:extLst>
        </p:spPr>
      </p:pic>
      <p:sp>
        <p:nvSpPr>
          <p:cNvPr id="20" name="Espace réservé du contenu 2">
            <a:extLst>
              <a:ext uri="{FF2B5EF4-FFF2-40B4-BE49-F238E27FC236}">
                <a16:creationId xmlns:a16="http://schemas.microsoft.com/office/drawing/2014/main" id="{0FE1777B-82C2-F855-1BEB-2C031F2C7FC5}"/>
              </a:ext>
            </a:extLst>
          </p:cNvPr>
          <p:cNvSpPr txBox="1">
            <a:spLocks/>
          </p:cNvSpPr>
          <p:nvPr/>
        </p:nvSpPr>
        <p:spPr bwMode="auto">
          <a:xfrm>
            <a:off x="69776" y="3990429"/>
            <a:ext cx="5828079" cy="28556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000" b="1" dirty="0">
                <a:latin typeface="+mj-lt"/>
                <a:cs typeface="Calibri" panose="020F0502020204030204" pitchFamily="34" charset="0"/>
              </a:rPr>
              <a:t>Project ideas</a:t>
            </a:r>
            <a:r>
              <a:rPr lang="en-GB" sz="1000" dirty="0">
                <a:latin typeface="+mj-lt"/>
                <a:cs typeface="Calibri" panose="020F0502020204030204" pitchFamily="34" charset="0"/>
              </a:rPr>
              <a:t>:</a:t>
            </a:r>
          </a:p>
          <a:p>
            <a:pPr marL="0" indent="0">
              <a:buNone/>
            </a:pPr>
            <a:r>
              <a:rPr lang="en-GB" sz="1000" b="1" dirty="0">
                <a:latin typeface="+mj-lt"/>
                <a:cs typeface="Calibri" panose="020F0502020204030204" pitchFamily="34" charset="0"/>
              </a:rPr>
              <a:t>Lightweight High Entropy Alloys</a:t>
            </a:r>
            <a:br>
              <a:rPr lang="en-GB" sz="1000" dirty="0">
                <a:latin typeface="+mj-lt"/>
                <a:cs typeface="Calibri" panose="020F0502020204030204" pitchFamily="34" charset="0"/>
              </a:rPr>
            </a:br>
            <a:r>
              <a:rPr lang="en-GB" sz="1000" dirty="0">
                <a:latin typeface="+mj-lt"/>
                <a:cs typeface="Calibri" panose="020F0502020204030204" pitchFamily="34" charset="0"/>
              </a:rPr>
              <a:t>Existing high entropy alloys are multicomponent systems composed of transition and refractory metals with large atomic weights and exhibit exceptional mechanical properties. This project aims to use computational alloy design to develop lightweight high entropy alloys by replacing these elements with metals of lower atomic mass, while maintaining the entropy-stabilized single-phase microstructure.</a:t>
            </a:r>
          </a:p>
          <a:p>
            <a:pPr marL="0" indent="0">
              <a:buNone/>
            </a:pPr>
            <a:r>
              <a:rPr lang="en-GB" sz="1000" b="1" dirty="0" err="1">
                <a:latin typeface="+mj-lt"/>
                <a:cs typeface="Calibri" panose="020F0502020204030204" pitchFamily="34" charset="0"/>
              </a:rPr>
              <a:t>Electropulsing</a:t>
            </a:r>
            <a:r>
              <a:rPr lang="en-GB" sz="1000" b="1" dirty="0">
                <a:latin typeface="+mj-lt"/>
                <a:cs typeface="Calibri" panose="020F0502020204030204" pitchFamily="34" charset="0"/>
              </a:rPr>
              <a:t> Treatment for Repairing Critical Metallic Components</a:t>
            </a:r>
          </a:p>
          <a:p>
            <a:pPr marL="0" indent="0">
              <a:buNone/>
            </a:pPr>
            <a:r>
              <a:rPr lang="en-GB" sz="1000" dirty="0">
                <a:latin typeface="+mj-lt"/>
                <a:cs typeface="Calibri" panose="020F0502020204030204" pitchFamily="34" charset="0"/>
              </a:rPr>
              <a:t>This project aims to apply </a:t>
            </a:r>
            <a:r>
              <a:rPr lang="en-GB" sz="1000" dirty="0" err="1">
                <a:latin typeface="+mj-lt"/>
                <a:cs typeface="Calibri" panose="020F0502020204030204" pitchFamily="34" charset="0"/>
              </a:rPr>
              <a:t>electropulsing</a:t>
            </a:r>
            <a:r>
              <a:rPr lang="en-GB" sz="1000" dirty="0">
                <a:latin typeface="+mj-lt"/>
                <a:cs typeface="Calibri" panose="020F0502020204030204" pitchFamily="34" charset="0"/>
              </a:rPr>
              <a:t> treatment to extend the lifetime of critical metallic components by using high-current-density electrical pulses to induce localized heating and compressive stresses, which promote recrystallization and heal defects (e.g., microcracks and pores) caused by service or manufacturing.</a:t>
            </a:r>
          </a:p>
          <a:p>
            <a:pPr marL="0" indent="0">
              <a:buNone/>
            </a:pPr>
            <a:r>
              <a:rPr lang="en-GB" sz="1000" b="1" dirty="0">
                <a:latin typeface="+mj-lt"/>
                <a:cs typeface="Calibri" panose="020F0502020204030204" pitchFamily="34" charset="0"/>
              </a:rPr>
              <a:t>Expertise offered:</a:t>
            </a:r>
          </a:p>
          <a:p>
            <a:pPr marL="0" indent="0">
              <a:buNone/>
            </a:pPr>
            <a:r>
              <a:rPr lang="en-GB" sz="1000" dirty="0">
                <a:latin typeface="+mj-lt"/>
                <a:cs typeface="Calibri" panose="020F0502020204030204" pitchFamily="34" charset="0"/>
              </a:rPr>
              <a:t>Solidification and downstream processing, as well as joining of hybrid metallic materials using electromagnetic pulse technology.</a:t>
            </a:r>
          </a:p>
          <a:p>
            <a:pPr marL="0" indent="0">
              <a:buNone/>
            </a:pPr>
            <a:r>
              <a:rPr lang="en-GB" sz="1000" dirty="0">
                <a:latin typeface="+mj-lt"/>
                <a:cs typeface="Calibri" panose="020F0502020204030204" pitchFamily="34" charset="0"/>
              </a:rPr>
              <a:t>Advanced microstructural, thermal, and mechanical characterisation and testing.</a:t>
            </a:r>
          </a:p>
          <a:p>
            <a:pPr marL="0" indent="0">
              <a:buNone/>
            </a:pPr>
            <a:r>
              <a:rPr lang="en-GB" sz="1000" dirty="0">
                <a:latin typeface="+mj-lt"/>
                <a:cs typeface="Calibri" panose="020F0502020204030204" pitchFamily="34" charset="0"/>
              </a:rPr>
              <a:t>High-performance computational materials and process modelling</a:t>
            </a:r>
            <a:endParaRPr lang="en-US" altLang="fr-FR" sz="2000" dirty="0">
              <a:latin typeface="Calibri" panose="020F0502020204030204" pitchFamily="34" charset="0"/>
              <a:cs typeface="Calibri" panose="020F0502020204030204" pitchFamily="34" charset="0"/>
            </a:endParaRPr>
          </a:p>
        </p:txBody>
      </p:sp>
      <p:graphicFrame>
        <p:nvGraphicFramePr>
          <p:cNvPr id="3" name="Espace réservé du contenu 6">
            <a:extLst>
              <a:ext uri="{FF2B5EF4-FFF2-40B4-BE49-F238E27FC236}">
                <a16:creationId xmlns:a16="http://schemas.microsoft.com/office/drawing/2014/main" id="{DFB08E81-9710-0866-3939-80EEAA35BEC7}"/>
              </a:ext>
            </a:extLst>
          </p:cNvPr>
          <p:cNvGraphicFramePr>
            <a:graphicFrameLocks noGrp="1"/>
          </p:cNvGraphicFramePr>
          <p:nvPr>
            <p:ph idx="1"/>
            <p:extLst>
              <p:ext uri="{D42A27DB-BD31-4B8C-83A1-F6EECF244321}">
                <p14:modId xmlns:p14="http://schemas.microsoft.com/office/powerpoint/2010/main" val="2958330181"/>
              </p:ext>
            </p:extLst>
          </p:nvPr>
        </p:nvGraphicFramePr>
        <p:xfrm>
          <a:off x="5943538" y="4549554"/>
          <a:ext cx="3130686" cy="1737360"/>
        </p:xfrm>
        <a:graphic>
          <a:graphicData uri="http://schemas.openxmlformats.org/drawingml/2006/table">
            <a:tbl>
              <a:tblPr firstRow="1" bandRow="1">
                <a:tableStyleId>{3B4B98B0-60AC-42C2-AFA5-B58CD77FA1E5}</a:tableStyleId>
              </a:tblPr>
              <a:tblGrid>
                <a:gridCol w="913426">
                  <a:extLst>
                    <a:ext uri="{9D8B030D-6E8A-4147-A177-3AD203B41FA5}">
                      <a16:colId xmlns:a16="http://schemas.microsoft.com/office/drawing/2014/main" val="20000"/>
                    </a:ext>
                  </a:extLst>
                </a:gridCol>
                <a:gridCol w="2217260">
                  <a:extLst>
                    <a:ext uri="{9D8B030D-6E8A-4147-A177-3AD203B41FA5}">
                      <a16:colId xmlns:a16="http://schemas.microsoft.com/office/drawing/2014/main" val="20001"/>
                    </a:ext>
                  </a:extLst>
                </a:gridCol>
              </a:tblGrid>
              <a:tr h="0">
                <a:tc>
                  <a:txBody>
                    <a:bodyPr/>
                    <a:lstStyle/>
                    <a:p>
                      <a:r>
                        <a:rPr lang="en-NZ" sz="800" noProof="0" dirty="0"/>
                        <a:t>Contact person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800" noProof="0" dirty="0"/>
                        <a:t>Professor Isaac Chang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NZ" sz="800" noProof="0" dirty="0"/>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800" noProof="0" dirty="0"/>
                        <a:t>BCAST, Brunel University London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NZ" sz="800" noProof="0" dirty="0"/>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800" noProof="0" dirty="0"/>
                        <a:t>Kingston Lane. Uxbridge UB8 3PH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r>
                        <a:rPr lang="en-NZ" sz="800" noProof="0" dirty="0"/>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800" noProof="0" dirty="0"/>
                        <a:t>+44 01895268491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r>
                        <a:rPr lang="en-NZ" sz="800" noProof="0" dirty="0"/>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NZ" sz="800" noProof="0" dirty="0"/>
                        <a:t>Isaac.chang@brunel.ac.uk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r>
                        <a:rPr lang="en-NZ" sz="800" noProof="0" dirty="0"/>
                        <a:t>B2Match</a:t>
                      </a:r>
                      <a:r>
                        <a:rPr lang="en-NZ" sz="800" baseline="0" noProof="0" dirty="0"/>
                        <a:t> profile</a:t>
                      </a:r>
                      <a:endParaRPr lang="en-NZ" sz="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hlinkClick r:id="rId9"/>
                        </a:rPr>
                        <a:t>Hitesh Patel | KETs 2025 I EU Brokerage Event</a:t>
                      </a:r>
                      <a:endParaRPr lang="en-NZ" sz="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068285"/>
                  </a:ext>
                </a:extLst>
              </a:tr>
              <a:tr h="0">
                <a:tc>
                  <a:txBody>
                    <a:bodyPr/>
                    <a:lstStyle/>
                    <a:p>
                      <a:r>
                        <a:rPr lang="en-NZ" sz="800" noProof="0" dirty="0"/>
                        <a:t>LinkedIn/Twitter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NZ" sz="8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98224"/>
                  </a:ext>
                </a:extLst>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485</Words>
  <Application>Microsoft Office PowerPoint</Application>
  <PresentationFormat>On-screen Show (4:3)</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Thème Office</vt:lpstr>
      <vt:lpstr>Brunel University of London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 organisation name</dc:title>
  <dc:creator>Katharina Robohm</dc:creator>
  <cp:lastModifiedBy>Hitesh Patel (Staff)</cp:lastModifiedBy>
  <cp:revision>38</cp:revision>
  <dcterms:created xsi:type="dcterms:W3CDTF">2013-07-29T09:34:30Z</dcterms:created>
  <dcterms:modified xsi:type="dcterms:W3CDTF">2025-05-15T09:20:27Z</dcterms:modified>
</cp:coreProperties>
</file>