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40"/>
  </p:notesMasterIdLst>
  <p:sldIdLst>
    <p:sldId id="256" r:id="rId5"/>
    <p:sldId id="5308" r:id="rId6"/>
    <p:sldId id="5309" r:id="rId7"/>
    <p:sldId id="5311" r:id="rId8"/>
    <p:sldId id="5312" r:id="rId9"/>
    <p:sldId id="5310" r:id="rId10"/>
    <p:sldId id="2147471386" r:id="rId11"/>
    <p:sldId id="2147471384" r:id="rId12"/>
    <p:sldId id="273" r:id="rId13"/>
    <p:sldId id="272" r:id="rId14"/>
    <p:sldId id="5307" r:id="rId15"/>
    <p:sldId id="5289" r:id="rId16"/>
    <p:sldId id="285" r:id="rId17"/>
    <p:sldId id="260" r:id="rId18"/>
    <p:sldId id="266" r:id="rId19"/>
    <p:sldId id="5301" r:id="rId20"/>
    <p:sldId id="5306" r:id="rId21"/>
    <p:sldId id="270" r:id="rId22"/>
    <p:sldId id="5303" r:id="rId23"/>
    <p:sldId id="2147471385" r:id="rId24"/>
    <p:sldId id="5313" r:id="rId25"/>
    <p:sldId id="5292" r:id="rId26"/>
    <p:sldId id="279" r:id="rId27"/>
    <p:sldId id="5288" r:id="rId28"/>
    <p:sldId id="2147471105" r:id="rId29"/>
    <p:sldId id="2147471104" r:id="rId30"/>
    <p:sldId id="2147471387" r:id="rId31"/>
    <p:sldId id="356" r:id="rId32"/>
    <p:sldId id="361" r:id="rId33"/>
    <p:sldId id="5299" r:id="rId34"/>
    <p:sldId id="5296" r:id="rId35"/>
    <p:sldId id="5290" r:id="rId36"/>
    <p:sldId id="5297" r:id="rId37"/>
    <p:sldId id="5295" r:id="rId38"/>
    <p:sldId id="265" r:id="rId39"/>
  </p:sldIdLst>
  <p:sldSz cx="12192000" cy="6858000"/>
  <p:notesSz cx="7027863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7" autoAdjust="0"/>
    <p:restoredTop sz="94660"/>
  </p:normalViewPr>
  <p:slideViewPr>
    <p:cSldViewPr snapToGrid="0">
      <p:cViewPr>
        <p:scale>
          <a:sx n="90" d="100"/>
          <a:sy n="90" d="100"/>
        </p:scale>
        <p:origin x="33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F1A7C-6F73-4653-9A2E-F8EA6238E15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714215-1317-4A89-85AE-0B611E8E2118}">
      <dgm:prSet phldrT="[Text]"/>
      <dgm:spPr/>
      <dgm:t>
        <a:bodyPr/>
        <a:lstStyle/>
        <a:p>
          <a:r>
            <a:rPr lang="en-US" dirty="0"/>
            <a:t>IEEPA</a:t>
          </a:r>
        </a:p>
      </dgm:t>
    </dgm:pt>
    <dgm:pt modelId="{6337BEDC-A860-4263-B4F7-DFA478FF79CC}" type="parTrans" cxnId="{D84AD15D-11D0-48F1-A98E-45072098E050}">
      <dgm:prSet/>
      <dgm:spPr/>
      <dgm:t>
        <a:bodyPr/>
        <a:lstStyle/>
        <a:p>
          <a:endParaRPr lang="en-US"/>
        </a:p>
      </dgm:t>
    </dgm:pt>
    <dgm:pt modelId="{6C2016AD-614C-490B-84F4-E4507495E0A4}" type="sibTrans" cxnId="{D84AD15D-11D0-48F1-A98E-45072098E050}">
      <dgm:prSet/>
      <dgm:spPr/>
      <dgm:t>
        <a:bodyPr/>
        <a:lstStyle/>
        <a:p>
          <a:endParaRPr lang="en-US"/>
        </a:p>
      </dgm:t>
    </dgm:pt>
    <dgm:pt modelId="{A5D42B2D-B27A-4EB8-A87D-D7FB8F829D99}">
      <dgm:prSet phldrT="[Text]"/>
      <dgm:spPr/>
      <dgm:t>
        <a:bodyPr/>
        <a:lstStyle/>
        <a:p>
          <a:r>
            <a:rPr lang="en-US" b="1" dirty="0"/>
            <a:t>International Emergency Economic Powers Act</a:t>
          </a:r>
        </a:p>
      </dgm:t>
    </dgm:pt>
    <dgm:pt modelId="{DD7A0481-32DE-421C-AD33-9E48A56809DC}" type="parTrans" cxnId="{98BC48FD-1276-49CB-AB58-C8845C35BEB0}">
      <dgm:prSet/>
      <dgm:spPr/>
      <dgm:t>
        <a:bodyPr/>
        <a:lstStyle/>
        <a:p>
          <a:endParaRPr lang="en-US"/>
        </a:p>
      </dgm:t>
    </dgm:pt>
    <dgm:pt modelId="{DFD5F688-C828-4C93-9934-80678B42AF16}" type="sibTrans" cxnId="{98BC48FD-1276-49CB-AB58-C8845C35BEB0}">
      <dgm:prSet/>
      <dgm:spPr/>
      <dgm:t>
        <a:bodyPr/>
        <a:lstStyle/>
        <a:p>
          <a:endParaRPr lang="en-US"/>
        </a:p>
      </dgm:t>
    </dgm:pt>
    <dgm:pt modelId="{5943A5D1-E49E-44FC-AAFF-FCEF045C0AE7}">
      <dgm:prSet phldrT="[Text]"/>
      <dgm:spPr/>
      <dgm:t>
        <a:bodyPr/>
        <a:lstStyle/>
        <a:p>
          <a:r>
            <a:rPr lang="en-US" dirty="0"/>
            <a:t>301</a:t>
          </a:r>
        </a:p>
      </dgm:t>
    </dgm:pt>
    <dgm:pt modelId="{F0B9023C-D1B5-4FA9-94C3-9B23239DFD62}" type="parTrans" cxnId="{FFE55406-77E3-4689-9B50-6514581612C9}">
      <dgm:prSet/>
      <dgm:spPr/>
      <dgm:t>
        <a:bodyPr/>
        <a:lstStyle/>
        <a:p>
          <a:endParaRPr lang="en-US"/>
        </a:p>
      </dgm:t>
    </dgm:pt>
    <dgm:pt modelId="{3A0DB1C0-5698-4704-8D7D-6D4AD722CFFB}" type="sibTrans" cxnId="{FFE55406-77E3-4689-9B50-6514581612C9}">
      <dgm:prSet/>
      <dgm:spPr/>
      <dgm:t>
        <a:bodyPr/>
        <a:lstStyle/>
        <a:p>
          <a:endParaRPr lang="en-US"/>
        </a:p>
      </dgm:t>
    </dgm:pt>
    <dgm:pt modelId="{8F1F8E7E-988E-4273-969F-162B823A60E6}">
      <dgm:prSet phldrT="[Text]"/>
      <dgm:spPr/>
      <dgm:t>
        <a:bodyPr/>
        <a:lstStyle/>
        <a:p>
          <a:r>
            <a:rPr lang="en-US" b="1" dirty="0"/>
            <a:t>Section 301 of the 1974 Trade Act allows tariffs if discriminatory or unreasonable practices restrict U.S. commerce.</a:t>
          </a:r>
          <a:endParaRPr lang="en-US" dirty="0"/>
        </a:p>
      </dgm:t>
    </dgm:pt>
    <dgm:pt modelId="{F8074B59-F75F-4D69-8358-EEBB84918FF2}" type="parTrans" cxnId="{7F46C1AD-CB3B-4D1B-B8E6-17ADC653BC3D}">
      <dgm:prSet/>
      <dgm:spPr/>
      <dgm:t>
        <a:bodyPr/>
        <a:lstStyle/>
        <a:p>
          <a:endParaRPr lang="en-US"/>
        </a:p>
      </dgm:t>
    </dgm:pt>
    <dgm:pt modelId="{05D37DA5-29CE-41ED-95BB-BEF61E61396D}" type="sibTrans" cxnId="{7F46C1AD-CB3B-4D1B-B8E6-17ADC653BC3D}">
      <dgm:prSet/>
      <dgm:spPr/>
      <dgm:t>
        <a:bodyPr/>
        <a:lstStyle/>
        <a:p>
          <a:endParaRPr lang="en-US"/>
        </a:p>
      </dgm:t>
    </dgm:pt>
    <dgm:pt modelId="{FECEAA8A-20B5-46F4-AF68-EF094FFD13CC}">
      <dgm:prSet phldrT="[Text]"/>
      <dgm:spPr/>
      <dgm:t>
        <a:bodyPr/>
        <a:lstStyle/>
        <a:p>
          <a:r>
            <a:rPr lang="en-US" dirty="0"/>
            <a:t>232</a:t>
          </a:r>
        </a:p>
      </dgm:t>
    </dgm:pt>
    <dgm:pt modelId="{F5367B62-B764-4631-8AC5-D626788B37B5}" type="parTrans" cxnId="{A69F0003-9FA1-460B-A9FF-B53819DBEA88}">
      <dgm:prSet/>
      <dgm:spPr/>
      <dgm:t>
        <a:bodyPr/>
        <a:lstStyle/>
        <a:p>
          <a:endParaRPr lang="en-US"/>
        </a:p>
      </dgm:t>
    </dgm:pt>
    <dgm:pt modelId="{E46CD11B-7201-4B3A-8F04-8FB4AC7EFF85}" type="sibTrans" cxnId="{A69F0003-9FA1-460B-A9FF-B53819DBEA88}">
      <dgm:prSet/>
      <dgm:spPr/>
      <dgm:t>
        <a:bodyPr/>
        <a:lstStyle/>
        <a:p>
          <a:endParaRPr lang="en-US"/>
        </a:p>
      </dgm:t>
    </dgm:pt>
    <dgm:pt modelId="{B25CBE31-A93A-4061-8340-3E83696E91CE}">
      <dgm:prSet phldrT="[Text]"/>
      <dgm:spPr/>
      <dgm:t>
        <a:bodyPr/>
        <a:lstStyle/>
        <a:p>
          <a:r>
            <a:rPr lang="en-US" b="1" dirty="0"/>
            <a:t>Section 232 of the 1962 Trade Act allows tariffs if certain products threaten to impair U.S. national security.</a:t>
          </a:r>
          <a:endParaRPr lang="en-US" dirty="0"/>
        </a:p>
      </dgm:t>
    </dgm:pt>
    <dgm:pt modelId="{7F9354F8-77D3-4490-9605-3ED90BD22138}" type="parTrans" cxnId="{116B6CF9-6F55-4FB9-9745-3A490ECC37CF}">
      <dgm:prSet/>
      <dgm:spPr/>
      <dgm:t>
        <a:bodyPr/>
        <a:lstStyle/>
        <a:p>
          <a:endParaRPr lang="en-US"/>
        </a:p>
      </dgm:t>
    </dgm:pt>
    <dgm:pt modelId="{6A9F6FB6-FA48-43C7-955A-01505403B06C}" type="sibTrans" cxnId="{116B6CF9-6F55-4FB9-9745-3A490ECC37CF}">
      <dgm:prSet/>
      <dgm:spPr/>
      <dgm:t>
        <a:bodyPr/>
        <a:lstStyle/>
        <a:p>
          <a:endParaRPr lang="en-US"/>
        </a:p>
      </dgm:t>
    </dgm:pt>
    <dgm:pt modelId="{F5325AA2-D28D-4A18-9F22-F54FCEC9449E}" type="pres">
      <dgm:prSet presAssocID="{65DF1A7C-6F73-4653-9A2E-F8EA6238E153}" presName="Name0" presStyleCnt="0">
        <dgm:presLayoutVars>
          <dgm:dir/>
          <dgm:animLvl val="lvl"/>
          <dgm:resizeHandles val="exact"/>
        </dgm:presLayoutVars>
      </dgm:prSet>
      <dgm:spPr/>
    </dgm:pt>
    <dgm:pt modelId="{8FC1C9A9-E3C8-4AE6-B07A-20E20D59F8DF}" type="pres">
      <dgm:prSet presAssocID="{BC714215-1317-4A89-85AE-0B611E8E2118}" presName="linNode" presStyleCnt="0"/>
      <dgm:spPr/>
    </dgm:pt>
    <dgm:pt modelId="{A999100B-E608-4014-BDE6-8B9DDC3AEA9E}" type="pres">
      <dgm:prSet presAssocID="{BC714215-1317-4A89-85AE-0B611E8E2118}" presName="parentText" presStyleLbl="node1" presStyleIdx="0" presStyleCnt="3" custScaleX="60188">
        <dgm:presLayoutVars>
          <dgm:chMax val="1"/>
          <dgm:bulletEnabled val="1"/>
        </dgm:presLayoutVars>
      </dgm:prSet>
      <dgm:spPr/>
    </dgm:pt>
    <dgm:pt modelId="{02AFF76B-E385-43AA-A9E4-56963A568727}" type="pres">
      <dgm:prSet presAssocID="{BC714215-1317-4A89-85AE-0B611E8E2118}" presName="descendantText" presStyleLbl="alignAccFollowNode1" presStyleIdx="0" presStyleCnt="3" custScaleX="163877" custScaleY="99991">
        <dgm:presLayoutVars>
          <dgm:bulletEnabled val="1"/>
        </dgm:presLayoutVars>
      </dgm:prSet>
      <dgm:spPr/>
    </dgm:pt>
    <dgm:pt modelId="{715DE4B1-9054-480C-9DFA-56AE8F79110D}" type="pres">
      <dgm:prSet presAssocID="{6C2016AD-614C-490B-84F4-E4507495E0A4}" presName="sp" presStyleCnt="0"/>
      <dgm:spPr/>
    </dgm:pt>
    <dgm:pt modelId="{B98DF440-410C-441F-8722-4B7385152890}" type="pres">
      <dgm:prSet presAssocID="{5943A5D1-E49E-44FC-AAFF-FCEF045C0AE7}" presName="linNode" presStyleCnt="0"/>
      <dgm:spPr/>
    </dgm:pt>
    <dgm:pt modelId="{55DD0FEF-66B0-4F94-A669-AE112B7102BE}" type="pres">
      <dgm:prSet presAssocID="{5943A5D1-E49E-44FC-AAFF-FCEF045C0AE7}" presName="parentText" presStyleLbl="node1" presStyleIdx="1" presStyleCnt="3" custScaleX="95195">
        <dgm:presLayoutVars>
          <dgm:chMax val="1"/>
          <dgm:bulletEnabled val="1"/>
        </dgm:presLayoutVars>
      </dgm:prSet>
      <dgm:spPr/>
    </dgm:pt>
    <dgm:pt modelId="{1DA80D17-C0A4-4A81-A1AF-FB42E9B3F8FA}" type="pres">
      <dgm:prSet presAssocID="{5943A5D1-E49E-44FC-AAFF-FCEF045C0AE7}" presName="descendantText" presStyleLbl="alignAccFollowNode1" presStyleIdx="1" presStyleCnt="3" custScaleX="259157" custScaleY="100005">
        <dgm:presLayoutVars>
          <dgm:bulletEnabled val="1"/>
        </dgm:presLayoutVars>
      </dgm:prSet>
      <dgm:spPr/>
    </dgm:pt>
    <dgm:pt modelId="{5DFD425F-CEA5-48E5-BCA7-B4C9C977BA6E}" type="pres">
      <dgm:prSet presAssocID="{3A0DB1C0-5698-4704-8D7D-6D4AD722CFFB}" presName="sp" presStyleCnt="0"/>
      <dgm:spPr/>
    </dgm:pt>
    <dgm:pt modelId="{27F78BFD-E8E3-4C86-8C9E-7A41D717DADF}" type="pres">
      <dgm:prSet presAssocID="{FECEAA8A-20B5-46F4-AF68-EF094FFD13CC}" presName="linNode" presStyleCnt="0"/>
      <dgm:spPr/>
    </dgm:pt>
    <dgm:pt modelId="{B862F6A1-62F0-4F90-A9B0-8114931238A7}" type="pres">
      <dgm:prSet presAssocID="{FECEAA8A-20B5-46F4-AF68-EF094FFD13CC}" presName="parentText" presStyleLbl="node1" presStyleIdx="2" presStyleCnt="3" custScaleX="47551">
        <dgm:presLayoutVars>
          <dgm:chMax val="1"/>
          <dgm:bulletEnabled val="1"/>
        </dgm:presLayoutVars>
      </dgm:prSet>
      <dgm:spPr/>
    </dgm:pt>
    <dgm:pt modelId="{A667910A-B84D-40DB-A56D-C21CE3718CC7}" type="pres">
      <dgm:prSet presAssocID="{FECEAA8A-20B5-46F4-AF68-EF094FFD13CC}" presName="descendantText" presStyleLbl="alignAccFollowNode1" presStyleIdx="2" presStyleCnt="3" custScaleX="130880" custScaleY="100863">
        <dgm:presLayoutVars>
          <dgm:bulletEnabled val="1"/>
        </dgm:presLayoutVars>
      </dgm:prSet>
      <dgm:spPr/>
    </dgm:pt>
  </dgm:ptLst>
  <dgm:cxnLst>
    <dgm:cxn modelId="{23D97301-8B7B-419A-9261-CD7F7A5FBB76}" type="presOf" srcId="{8F1F8E7E-988E-4273-969F-162B823A60E6}" destId="{1DA80D17-C0A4-4A81-A1AF-FB42E9B3F8FA}" srcOrd="0" destOrd="0" presId="urn:microsoft.com/office/officeart/2005/8/layout/vList5"/>
    <dgm:cxn modelId="{A69F0003-9FA1-460B-A9FF-B53819DBEA88}" srcId="{65DF1A7C-6F73-4653-9A2E-F8EA6238E153}" destId="{FECEAA8A-20B5-46F4-AF68-EF094FFD13CC}" srcOrd="2" destOrd="0" parTransId="{F5367B62-B764-4631-8AC5-D626788B37B5}" sibTransId="{E46CD11B-7201-4B3A-8F04-8FB4AC7EFF85}"/>
    <dgm:cxn modelId="{030B1605-5924-4EE3-9910-D723CED421DE}" type="presOf" srcId="{FECEAA8A-20B5-46F4-AF68-EF094FFD13CC}" destId="{B862F6A1-62F0-4F90-A9B0-8114931238A7}" srcOrd="0" destOrd="0" presId="urn:microsoft.com/office/officeart/2005/8/layout/vList5"/>
    <dgm:cxn modelId="{FFE55406-77E3-4689-9B50-6514581612C9}" srcId="{65DF1A7C-6F73-4653-9A2E-F8EA6238E153}" destId="{5943A5D1-E49E-44FC-AAFF-FCEF045C0AE7}" srcOrd="1" destOrd="0" parTransId="{F0B9023C-D1B5-4FA9-94C3-9B23239DFD62}" sibTransId="{3A0DB1C0-5698-4704-8D7D-6D4AD722CFFB}"/>
    <dgm:cxn modelId="{46C6772F-8DD2-41A8-AA2C-175C3EE4FEF3}" type="presOf" srcId="{65DF1A7C-6F73-4653-9A2E-F8EA6238E153}" destId="{F5325AA2-D28D-4A18-9F22-F54FCEC9449E}" srcOrd="0" destOrd="0" presId="urn:microsoft.com/office/officeart/2005/8/layout/vList5"/>
    <dgm:cxn modelId="{D84AD15D-11D0-48F1-A98E-45072098E050}" srcId="{65DF1A7C-6F73-4653-9A2E-F8EA6238E153}" destId="{BC714215-1317-4A89-85AE-0B611E8E2118}" srcOrd="0" destOrd="0" parTransId="{6337BEDC-A860-4263-B4F7-DFA478FF79CC}" sibTransId="{6C2016AD-614C-490B-84F4-E4507495E0A4}"/>
    <dgm:cxn modelId="{BA8E0E67-6493-45A2-8A45-B4BC09F1BB7F}" type="presOf" srcId="{5943A5D1-E49E-44FC-AAFF-FCEF045C0AE7}" destId="{55DD0FEF-66B0-4F94-A669-AE112B7102BE}" srcOrd="0" destOrd="0" presId="urn:microsoft.com/office/officeart/2005/8/layout/vList5"/>
    <dgm:cxn modelId="{A447B84B-6467-4CB4-9DDC-BF04625E3E73}" type="presOf" srcId="{A5D42B2D-B27A-4EB8-A87D-D7FB8F829D99}" destId="{02AFF76B-E385-43AA-A9E4-56963A568727}" srcOrd="0" destOrd="0" presId="urn:microsoft.com/office/officeart/2005/8/layout/vList5"/>
    <dgm:cxn modelId="{7F46C1AD-CB3B-4D1B-B8E6-17ADC653BC3D}" srcId="{5943A5D1-E49E-44FC-AAFF-FCEF045C0AE7}" destId="{8F1F8E7E-988E-4273-969F-162B823A60E6}" srcOrd="0" destOrd="0" parTransId="{F8074B59-F75F-4D69-8358-EEBB84918FF2}" sibTransId="{05D37DA5-29CE-41ED-95BB-BEF61E61396D}"/>
    <dgm:cxn modelId="{64C4D3E6-E17C-4BFC-9296-FC0F30540C4A}" type="presOf" srcId="{B25CBE31-A93A-4061-8340-3E83696E91CE}" destId="{A667910A-B84D-40DB-A56D-C21CE3718CC7}" srcOrd="0" destOrd="0" presId="urn:microsoft.com/office/officeart/2005/8/layout/vList5"/>
    <dgm:cxn modelId="{20542EE7-AB40-4F68-86C9-D66633337D75}" type="presOf" srcId="{BC714215-1317-4A89-85AE-0B611E8E2118}" destId="{A999100B-E608-4014-BDE6-8B9DDC3AEA9E}" srcOrd="0" destOrd="0" presId="urn:microsoft.com/office/officeart/2005/8/layout/vList5"/>
    <dgm:cxn modelId="{116B6CF9-6F55-4FB9-9745-3A490ECC37CF}" srcId="{FECEAA8A-20B5-46F4-AF68-EF094FFD13CC}" destId="{B25CBE31-A93A-4061-8340-3E83696E91CE}" srcOrd="0" destOrd="0" parTransId="{7F9354F8-77D3-4490-9605-3ED90BD22138}" sibTransId="{6A9F6FB6-FA48-43C7-955A-01505403B06C}"/>
    <dgm:cxn modelId="{98BC48FD-1276-49CB-AB58-C8845C35BEB0}" srcId="{BC714215-1317-4A89-85AE-0B611E8E2118}" destId="{A5D42B2D-B27A-4EB8-A87D-D7FB8F829D99}" srcOrd="0" destOrd="0" parTransId="{DD7A0481-32DE-421C-AD33-9E48A56809DC}" sibTransId="{DFD5F688-C828-4C93-9934-80678B42AF16}"/>
    <dgm:cxn modelId="{4DECCBC3-FF98-4ED9-BABC-34275CFEBC14}" type="presParOf" srcId="{F5325AA2-D28D-4A18-9F22-F54FCEC9449E}" destId="{8FC1C9A9-E3C8-4AE6-B07A-20E20D59F8DF}" srcOrd="0" destOrd="0" presId="urn:microsoft.com/office/officeart/2005/8/layout/vList5"/>
    <dgm:cxn modelId="{738CCD1F-7D73-4810-97CA-71CF4B5491FC}" type="presParOf" srcId="{8FC1C9A9-E3C8-4AE6-B07A-20E20D59F8DF}" destId="{A999100B-E608-4014-BDE6-8B9DDC3AEA9E}" srcOrd="0" destOrd="0" presId="urn:microsoft.com/office/officeart/2005/8/layout/vList5"/>
    <dgm:cxn modelId="{50555780-2B64-4EE7-A45C-A6557FF132EA}" type="presParOf" srcId="{8FC1C9A9-E3C8-4AE6-B07A-20E20D59F8DF}" destId="{02AFF76B-E385-43AA-A9E4-56963A568727}" srcOrd="1" destOrd="0" presId="urn:microsoft.com/office/officeart/2005/8/layout/vList5"/>
    <dgm:cxn modelId="{0C0E225C-2936-413E-901B-587CC61320B3}" type="presParOf" srcId="{F5325AA2-D28D-4A18-9F22-F54FCEC9449E}" destId="{715DE4B1-9054-480C-9DFA-56AE8F79110D}" srcOrd="1" destOrd="0" presId="urn:microsoft.com/office/officeart/2005/8/layout/vList5"/>
    <dgm:cxn modelId="{9C549113-E0F6-4C51-9FEA-F763BEA4B438}" type="presParOf" srcId="{F5325AA2-D28D-4A18-9F22-F54FCEC9449E}" destId="{B98DF440-410C-441F-8722-4B7385152890}" srcOrd="2" destOrd="0" presId="urn:microsoft.com/office/officeart/2005/8/layout/vList5"/>
    <dgm:cxn modelId="{AA28BB21-867A-418F-8CE2-E581D9570B6C}" type="presParOf" srcId="{B98DF440-410C-441F-8722-4B7385152890}" destId="{55DD0FEF-66B0-4F94-A669-AE112B7102BE}" srcOrd="0" destOrd="0" presId="urn:microsoft.com/office/officeart/2005/8/layout/vList5"/>
    <dgm:cxn modelId="{096BCA61-01B8-450F-91E3-7B3062EB57D9}" type="presParOf" srcId="{B98DF440-410C-441F-8722-4B7385152890}" destId="{1DA80D17-C0A4-4A81-A1AF-FB42E9B3F8FA}" srcOrd="1" destOrd="0" presId="urn:microsoft.com/office/officeart/2005/8/layout/vList5"/>
    <dgm:cxn modelId="{575BAB42-CA1E-4AA2-AF77-D434C4B621A6}" type="presParOf" srcId="{F5325AA2-D28D-4A18-9F22-F54FCEC9449E}" destId="{5DFD425F-CEA5-48E5-BCA7-B4C9C977BA6E}" srcOrd="3" destOrd="0" presId="urn:microsoft.com/office/officeart/2005/8/layout/vList5"/>
    <dgm:cxn modelId="{8CAAD198-B659-47B2-8B82-4C0B6F146028}" type="presParOf" srcId="{F5325AA2-D28D-4A18-9F22-F54FCEC9449E}" destId="{27F78BFD-E8E3-4C86-8C9E-7A41D717DADF}" srcOrd="4" destOrd="0" presId="urn:microsoft.com/office/officeart/2005/8/layout/vList5"/>
    <dgm:cxn modelId="{D266FD36-1E41-493B-B8B9-03AE103D5C77}" type="presParOf" srcId="{27F78BFD-E8E3-4C86-8C9E-7A41D717DADF}" destId="{B862F6A1-62F0-4F90-A9B0-8114931238A7}" srcOrd="0" destOrd="0" presId="urn:microsoft.com/office/officeart/2005/8/layout/vList5"/>
    <dgm:cxn modelId="{D122D4C7-08B8-45A8-8D06-FB2BAF7E25AB}" type="presParOf" srcId="{27F78BFD-E8E3-4C86-8C9E-7A41D717DADF}" destId="{A667910A-B84D-40DB-A56D-C21CE3718CC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FF76B-E385-43AA-A9E4-56963A568727}">
      <dsp:nvSpPr>
        <dsp:cNvPr id="0" name=""/>
        <dsp:cNvSpPr/>
      </dsp:nvSpPr>
      <dsp:spPr>
        <a:xfrm rot="5400000">
          <a:off x="5699113" y="-3728873"/>
          <a:ext cx="1112064" cy="88521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/>
            <a:t>International Emergency Economic Powers Act</a:t>
          </a:r>
        </a:p>
      </dsp:txBody>
      <dsp:txXfrm rot="-5400000">
        <a:off x="1829063" y="195463"/>
        <a:ext cx="8797879" cy="1003492"/>
      </dsp:txXfrm>
    </dsp:sp>
    <dsp:sp modelId="{A999100B-E608-4014-BDE6-8B9DDC3AEA9E}">
      <dsp:nvSpPr>
        <dsp:cNvPr id="0" name=""/>
        <dsp:cNvSpPr/>
      </dsp:nvSpPr>
      <dsp:spPr>
        <a:xfrm>
          <a:off x="272" y="2106"/>
          <a:ext cx="1828790" cy="1390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IEEPA</a:t>
          </a:r>
        </a:p>
      </dsp:txBody>
      <dsp:txXfrm>
        <a:off x="68136" y="69970"/>
        <a:ext cx="1693062" cy="1254477"/>
      </dsp:txXfrm>
    </dsp:sp>
    <dsp:sp modelId="{1DA80D17-C0A4-4A81-A1AF-FB42E9B3F8FA}">
      <dsp:nvSpPr>
        <dsp:cNvPr id="0" name=""/>
        <dsp:cNvSpPr/>
      </dsp:nvSpPr>
      <dsp:spPr>
        <a:xfrm rot="5400000">
          <a:off x="5698450" y="-2268567"/>
          <a:ext cx="1112219" cy="8850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/>
            <a:t>Section 301 of the 1974 Trade Act allows tariffs if discriminatory or unreasonable practices restrict U.S. commerce.</a:t>
          </a:r>
          <a:endParaRPr lang="en-US" sz="2300" kern="1200" dirty="0"/>
        </a:p>
      </dsp:txBody>
      <dsp:txXfrm rot="-5400000">
        <a:off x="1829068" y="1655109"/>
        <a:ext cx="8796690" cy="1003631"/>
      </dsp:txXfrm>
    </dsp:sp>
    <dsp:sp modelId="{55DD0FEF-66B0-4F94-A669-AE112B7102BE}">
      <dsp:nvSpPr>
        <dsp:cNvPr id="0" name=""/>
        <dsp:cNvSpPr/>
      </dsp:nvSpPr>
      <dsp:spPr>
        <a:xfrm>
          <a:off x="272" y="1461821"/>
          <a:ext cx="1828796" cy="1390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301</a:t>
          </a:r>
        </a:p>
      </dsp:txBody>
      <dsp:txXfrm>
        <a:off x="68136" y="1529685"/>
        <a:ext cx="1693068" cy="1254477"/>
      </dsp:txXfrm>
    </dsp:sp>
    <dsp:sp modelId="{A667910A-B84D-40DB-A56D-C21CE3718CC7}">
      <dsp:nvSpPr>
        <dsp:cNvPr id="0" name=""/>
        <dsp:cNvSpPr/>
      </dsp:nvSpPr>
      <dsp:spPr>
        <a:xfrm rot="5400000">
          <a:off x="5687099" y="-818346"/>
          <a:ext cx="1121762" cy="88699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/>
            <a:t>Section 232 of the 1962 Trade Act allows tariffs if certain products threaten to impair U.S. national security.</a:t>
          </a:r>
          <a:endParaRPr lang="en-US" sz="2300" kern="1200" dirty="0"/>
        </a:p>
      </dsp:txBody>
      <dsp:txXfrm rot="-5400000">
        <a:off x="1812994" y="3110519"/>
        <a:ext cx="8815213" cy="1012242"/>
      </dsp:txXfrm>
    </dsp:sp>
    <dsp:sp modelId="{B862F6A1-62F0-4F90-A9B0-8114931238A7}">
      <dsp:nvSpPr>
        <dsp:cNvPr id="0" name=""/>
        <dsp:cNvSpPr/>
      </dsp:nvSpPr>
      <dsp:spPr>
        <a:xfrm>
          <a:off x="272" y="2921537"/>
          <a:ext cx="1812722" cy="1390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232</a:t>
          </a:r>
        </a:p>
      </dsp:txBody>
      <dsp:txXfrm>
        <a:off x="68136" y="2989401"/>
        <a:ext cx="1676994" cy="1254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9T16:36:06.7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9T16:36:13.0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10709 1268 24575,'0'2'0,"0"0"0,0 0 0,0 0 0,0 0 0,0 0 0,-1 0 0,1 0 0,-1 0 0,1-1 0,-1 1 0,0 0 0,0 0 0,0 0 0,0-1 0,-1 3 0,0-3 0,1 0 0,0 0 0,-1 0 0,1 0 0,-1 0 0,1-1 0,-1 1 0,1 0 0,-1-1 0,1 1 0,-1-1 0,0 1 0,1-1 0,-1 0 0,0 0 0,1 0 0,-1 0 0,-2 0 0,-5-1 0,0 0 0,1-1 0,-1 0 0,1 0 0,0-1 0,-13-6 0,-46-28 0,66 37 0,-57-37 0,2-2 0,-90-82 0,-84-113 0,184 185 0,-61-49 0,73 71 0,-1 1 0,-73-39 0,-214-78 0,-14 20 0,215 84 0,-142-26 0,-126-4 0,154 31 0,-246-15 0,363 47 0,-345-15 0,-7 24 0,128 21-1003,-450 90 0,312-24 94,-175 35 173,153-27 2868,-88 56-613,537-136-1519,-35 9 0,73-23 0,1-1 0,-1-1 0,0 0 0,-18-1 0,-133-4 0,153 1 0,0 0 0,0 0 0,0-1 0,1-1 0,-1 0 0,-18-10 0,20 10 0,-2-2 0,-1-1 0,2-1 0,-1 1 0,1-2 0,-17-14 0,-51-58 0,39 38 0,-73-83 0,87 94 0,18 21 0,-1 0 0,-20-19 0,-2 0 0,24 21 0,0 1 0,-1 1 0,0 0 0,-9-7 0,14 13 0,1-1 0,-1 0 0,0 1 0,0 0 0,0 0 0,1 0 0,-1 0 0,0 0 0,-7 1 0,-3 0 0,-21 4 0,25-2 0,-98 16-332,-204 64 0,-98 66-356,360-130 804,-309 131-697,322-129 1065,0 2-1,-37 28 1,38-25-221,-2 3-211,-67 61-1,-52 51-51,-39 40 0,183-168 0,2 1 0,0 1 0,0 0 0,2 0 0,0 1 0,0 0 0,1 1 0,1 0 0,1 0 0,0 0 0,1 1 0,1 0 0,0 0 0,-1 28 0,4 159 0,4-162 0,1 0 0,20 76 0,-17-94 0,2 0 0,0-1 0,2 0 0,0-1 0,2 0 0,0 0 0,2-2 0,0 0 0,1 0 0,1-1 0,1-2 0,33 27 0,-4-8-58,3-2 0,0-2 0,2-2 0,2-3 0,85 31 0,-65-33-75,1-4 1,0-3-1,143 14 0,181-14-1351,1-22 1700,-211 0-320,-107 3 15,169 0-398,-3 16 423,185 54 952,-177-25 825,88 21-1476,-17-3-184,259 59-53,-225-38 0,-260-65 0,167 7 0,88-37 0,-3-30 0,135-48 0,-214 3 0,-68 18 0,262-34 0,-139 36 0,-198 39 0,2 6 0,154-6 0,-134 21 0,520-16 0,64 24 0,-558-16 0,-101 7 0,98-18 0,-22 3 0,-130 20 0,68-9 0,-77 9 0,0-1 0,-1 0 0,1-1 0,13-7 0,121-66 0,-131 66 0,22-18 0,-13 9 0,-21 16 0,0 0 0,0 0 0,0 0 0,-1-1 0,1 0 0,5-9 0,-8 10 0,-1 0 0,1 1 0,-1-1 0,0 0 0,-1-1 0,1 1 0,-1 0 0,0 0 0,0-1 0,-1-6 0,-1-105 0,-1 35 0,2 73 0,0-1 0,-1 1 0,0 0 0,-1 0 0,0 0 0,-1 0 0,1 0 0,-2 1 0,1-1 0,-8-11 0,1 0 0,8 14 0,-1 0 0,0 0 0,-1 0 0,-4-6 0,4 8 0,1-1 0,-1-1 0,1 1 0,0 0 0,1-1 0,-1 0 0,1 0 0,0 1 0,0-1 0,0-7 0,-26-75 0,27 83 0,0-1 0,-1 1 0,1-1 0,-1 1 0,0-1 0,-1 1 0,1 0 0,-1 0 0,0 0 0,-1 0 0,1 1 0,-1-1 0,0 1 0,0 0 0,0 0 0,0 0 0,-1 1 0,1-1 0,-1 1 0,-10-4 0,5 2 96,0 1-583,0-1 0,-16-11 0,17 9-6339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81450" y="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482D1-AACE-4B46-9D04-CE1D5D7AAC8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9587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81513"/>
            <a:ext cx="5621337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81450" y="8847138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D6335-59A0-4FEA-A467-3867228B5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7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80AE5-5F0B-47DB-88FB-1BFED23A11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1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80AE5-5F0B-47DB-88FB-1BFED23A11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9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2E8A6-A24C-BEE5-7F3A-16F801AE8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61AAF-7743-E605-1E81-0AC886C1C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10CE0-4419-4C9A-7856-18BD1F2A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84941-0B1B-FD74-7F47-649130E9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965BB-E2B5-C16D-A08A-5B98201B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7B17-6E33-7269-5EED-7D44FFC5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A821E-1D9A-68CC-51DE-26416790A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74CCC-689F-E797-47B3-13C7B07D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099E-9F36-351A-8AF7-3F86BF07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619F0-A6F9-45F6-85A4-4AEC9200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2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6D3208-233D-539B-2F11-239270FDD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EE3072-A5CB-6669-7E6A-5E8114D4A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43673-9D74-F03B-B42A-FBE9B92E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8DC71-5E58-1CEB-8FE3-29874F4B5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04703-F54E-8EF8-10AA-08233636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1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A11C-8D19-A1AB-C17C-813D8594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CAA90-824D-E7A8-62AF-8CF9B9399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E2835-0081-4DE2-DCCB-28DB3B77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03749-4A44-212A-A26F-D1E90375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F13A7-DF88-230C-C36E-9131CA5D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6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98A60-77C3-AE5D-A45B-743D1451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1DAAC-3559-D178-7E68-A2E40F32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B2829-77BB-7FA5-0014-E83748E2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C8E09-E9AD-4660-DE3A-1AE5B650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3265-59C2-8FBB-8B10-C76C8909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5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592B-6DB1-F781-3BF4-3601D132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37F9-42E7-E213-A6C6-9340A2EB8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1A9A6-5279-CEC5-89EE-902AB3B8F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DCB73-A943-FE4B-687B-76982E4B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24271-C456-77C2-8C14-D2F90845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9AE64-FCAD-CDAA-85E2-1D5E6546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16B9-05D4-4C6D-0077-907916DF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61A75-2540-C9D4-8C30-BBF479205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35F6F-E1C2-E6B1-9977-94793C8BE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5EB6F-6ECD-EF71-034E-41260D3D5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77925-7A11-5E28-22AA-3DC1D4742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10D83-BF71-AF04-4015-799C8DD4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C1E30-58EA-BA2B-D2D5-A3075476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BC38E-1A4B-B6D6-229F-38C4BD0C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3478-0A01-067E-C879-2007470C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AB98A-A0A8-22A6-B1F9-1B7E5701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593F21-55F6-0050-85C8-9FE5D39E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901E0-0099-2F3D-E8C8-0A759BA20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9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248CE-7DFE-20E1-DCC4-BF3D5D14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A6548-CAD3-3593-2BE6-FEE6EB1D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93C83-1757-8414-9931-75079821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3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A9F5-6F0D-974A-EADF-A4C9CF0E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AE55D-5C2D-2042-B0F8-9448D893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ED941-7517-25E4-1B2F-FAB55E31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97CB6-3E3D-CE6D-CA53-FDF50283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CDC7-D468-EFE3-88AF-A2991DF9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14FDD-6E37-74FE-6766-8CFAE174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33AE8-8486-9AED-0116-9C1F3A2E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994F4A-25CD-4B03-A813-1E3574AB7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13A3B-0EEE-9C8E-FB7A-B83BFF90B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2F4D3-23F5-4E4B-5FC7-C0EDE470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0BE87-9B4B-868B-79F4-A4ED93A8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2E01C-BE69-FFB2-1F0D-B501AEF8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7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F37D11-FBC7-7281-E976-82C333ED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ED629-16CA-41A9-E302-83D2D72A4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B9990-0319-5679-D678-591718FFE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F8A80-E2EC-4F60-9896-5E07418B10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F9FA-C8C3-A85D-AF67-41BBE0FB0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C891E-5843-52A8-42BC-F44DF7639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A177E1-8025-4664-B52B-60547298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6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customXml" Target="../ink/ink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itehouse.gov/investment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CD56D-B8F5-31C5-B918-13DCA0FCD6BB}"/>
              </a:ext>
            </a:extLst>
          </p:cNvPr>
          <p:cNvSpPr txBox="1"/>
          <p:nvPr/>
        </p:nvSpPr>
        <p:spPr>
          <a:xfrm>
            <a:off x="3195021" y="2662518"/>
            <a:ext cx="60511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cap="all" dirty="0">
                <a:solidFill>
                  <a:schemeClr val="bg1"/>
                </a:solidFill>
                <a:latin typeface="-apple-system"/>
              </a:rPr>
              <a:t>After the Shock, Navigating the “What Next”</a:t>
            </a:r>
            <a:endParaRPr lang="en-US" sz="4400" b="0" i="0" cap="all" dirty="0">
              <a:solidFill>
                <a:schemeClr val="bg1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5683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FE7C-3DD2-BF03-C723-3EFF147A32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President Trump’s Long Held Views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8CB8ED6-907E-A7D9-577C-A53D5EB5A9B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5434"/>
          <a:stretch>
            <a:fillRect/>
          </a:stretch>
        </p:blipFill>
        <p:spPr bwMode="auto">
          <a:xfrm>
            <a:off x="5880099" y="457200"/>
            <a:ext cx="4703763" cy="61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39975-6398-807B-5785-67E879F4E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/>
              <a:t>From September 2, 1987: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“Taking advantage of the United States”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“Pay their fair share”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“”Tax” these wealthy nations – not America.”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/>
              <a:t>Economic and investment policy is foreign policy.  </a:t>
            </a:r>
          </a:p>
        </p:txBody>
      </p:sp>
    </p:spTree>
    <p:extLst>
      <p:ext uri="{BB962C8B-B14F-4D97-AF65-F5344CB8AC3E}">
        <p14:creationId xmlns:p14="http://schemas.microsoft.com/office/powerpoint/2010/main" val="56341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833562-D87A-20CD-18E9-C15DE3A08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“America First” Trade Policy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D01B91-4ECB-9E2F-221A-EEEEB18B4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Goal: New investment, increase  construction of new factories and facilities, secure critical raw materials, and more U.S. manufacturing jobs</a:t>
            </a:r>
          </a:p>
          <a:p>
            <a:pPr marL="0" indent="0">
              <a:buNone/>
            </a:pPr>
            <a:r>
              <a:rPr lang="en-US" sz="2000" dirty="0"/>
              <a:t>Key elements:</a:t>
            </a:r>
          </a:p>
          <a:p>
            <a:r>
              <a:rPr lang="en-US" sz="2000" dirty="0"/>
              <a:t>Aggressive Use of Tariffs as Primary Economic Instrument</a:t>
            </a:r>
          </a:p>
          <a:p>
            <a:r>
              <a:rPr lang="en-US" sz="2000" dirty="0"/>
              <a:t>Linking Market Access to Domestic Investment</a:t>
            </a:r>
          </a:p>
          <a:p>
            <a:r>
              <a:rPr lang="en-US" sz="2000" dirty="0"/>
              <a:t>National Security As an Economic Filter</a:t>
            </a:r>
          </a:p>
          <a:p>
            <a:r>
              <a:rPr lang="en-US" sz="2000" dirty="0"/>
              <a:t>Restructuring Trade Through Bilateral Pressure, Not Multilateral Rules</a:t>
            </a:r>
          </a:p>
          <a:p>
            <a:r>
              <a:rPr lang="en-US" sz="2000" dirty="0"/>
              <a:t>Prioritizing Domestic Supply Chains and US Workers Over Efficiency </a:t>
            </a:r>
          </a:p>
          <a:p>
            <a:r>
              <a:rPr lang="en-US" sz="2000" dirty="0"/>
              <a:t>Securing Sufficient Raw Materials and Other Natural Endowments via Bilateral Agreements </a:t>
            </a:r>
          </a:p>
        </p:txBody>
      </p:sp>
    </p:spTree>
    <p:extLst>
      <p:ext uri="{BB962C8B-B14F-4D97-AF65-F5344CB8AC3E}">
        <p14:creationId xmlns:p14="http://schemas.microsoft.com/office/powerpoint/2010/main" val="89037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DBAF3-C7EB-63EE-4BD0-612E4BCF76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81" b="410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9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الصورة">
            <a:extLst>
              <a:ext uri="{FF2B5EF4-FFF2-40B4-BE49-F238E27FC236}">
                <a16:creationId xmlns:a16="http://schemas.microsoft.com/office/drawing/2014/main" id="{FBB331CD-A7EB-3DB3-A34C-2C3F480C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49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C5123CC-07DE-E1A5-F23F-9A00FFD93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9610169" y="5796748"/>
            <a:ext cx="2259000" cy="667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BF27E-9980-9E9C-EE9A-519EBF42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latin typeface="Radio Canada" pitchFamily="2" charset="0"/>
              </a:rPr>
              <a:t>What is a tariff to President Trump?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EB37BA-1B55-9408-95EF-E4748F1BD4E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" r="77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D0D4D-C871-2902-F776-BBC74C228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496" y="2057400"/>
            <a:ext cx="4213529" cy="381158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i="0" dirty="0">
                <a:effectLst/>
                <a:latin typeface="Figtree Medium" pitchFamily="2" charset="0"/>
              </a:rPr>
              <a:t>Rebalancing: Financial instruments 	with the power to sculpt 	economic landscapes.</a:t>
            </a:r>
            <a:endParaRPr lang="en-US" sz="2000" u="none" strike="noStrike" baseline="0" dirty="0">
              <a:latin typeface="Figtree Medium" pitchFamily="2" charset="0"/>
            </a:endParaRPr>
          </a:p>
          <a:p>
            <a:r>
              <a:rPr lang="en-US" sz="2000" i="0" dirty="0">
                <a:effectLst/>
                <a:latin typeface="Figtree Medium" pitchFamily="2" charset="0"/>
              </a:rPr>
              <a:t>Reshoring: Tools to change the 	course of industries and 	economies alike.</a:t>
            </a:r>
            <a:r>
              <a:rPr lang="en-US" sz="2000" i="0" u="none" strike="noStrike" baseline="0" dirty="0">
                <a:latin typeface="Figtree Medium" pitchFamily="2" charset="0"/>
              </a:rPr>
              <a:t> </a:t>
            </a:r>
            <a:endParaRPr lang="en-US" sz="2000" i="0" dirty="0">
              <a:effectLst/>
              <a:latin typeface="Figtree Medium" pitchFamily="2" charset="0"/>
            </a:endParaRPr>
          </a:p>
          <a:p>
            <a:pPr algn="l"/>
            <a:r>
              <a:rPr lang="en-US" sz="2000" i="0" dirty="0">
                <a:effectLst/>
                <a:latin typeface="Figtree Medium" pitchFamily="2" charset="0"/>
              </a:rPr>
              <a:t>Leverage: Economic levers 	reflecting wider 	geopolitical strategies and 	national interests. </a:t>
            </a:r>
            <a:endParaRPr lang="en-US" sz="2000" dirty="0">
              <a:latin typeface="Figtree Medium" pitchFamily="2" charset="0"/>
            </a:endParaRPr>
          </a:p>
          <a:p>
            <a:r>
              <a:rPr lang="en-US" sz="2000" i="0" u="none" strike="noStrike" baseline="0" dirty="0">
                <a:latin typeface="Figtree Medium" pitchFamily="2" charset="0"/>
              </a:rPr>
              <a:t>Revenue: Tax on the import or 	export of goods between 	countries.</a:t>
            </a:r>
            <a:endParaRPr lang="en-US" sz="2000" dirty="0">
              <a:latin typeface="Figtree Medium" pitchFamily="2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155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F8D6679-20FD-0ACC-B0A0-0A8C575B7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846084"/>
              </p:ext>
            </p:extLst>
          </p:nvPr>
        </p:nvGraphicFramePr>
        <p:xfrm>
          <a:off x="683199" y="1889030"/>
          <a:ext cx="10683240" cy="431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6359F7F-0FDB-B753-77D8-F358C045A591}"/>
              </a:ext>
            </a:extLst>
          </p:cNvPr>
          <p:cNvSpPr txBox="1"/>
          <p:nvPr/>
        </p:nvSpPr>
        <p:spPr>
          <a:xfrm>
            <a:off x="595776" y="427085"/>
            <a:ext cx="10770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igtree Medium" pitchFamily="2" charset="0"/>
              </a:rPr>
              <a:t>Executive Authority On Trade</a:t>
            </a:r>
          </a:p>
        </p:txBody>
      </p:sp>
    </p:spTree>
    <p:extLst>
      <p:ext uri="{BB962C8B-B14F-4D97-AF65-F5344CB8AC3E}">
        <p14:creationId xmlns:p14="http://schemas.microsoft.com/office/powerpoint/2010/main" val="48483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D489E5-00F1-E55A-97CE-12E7F8E8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Role of Congress in Trade</a:t>
            </a:r>
          </a:p>
        </p:txBody>
      </p:sp>
      <p:pic>
        <p:nvPicPr>
          <p:cNvPr id="1026" name="Picture 2" descr="Capitol Building in Washington DC USA">
            <a:extLst>
              <a:ext uri="{FF2B5EF4-FFF2-40B4-BE49-F238E27FC236}">
                <a16:creationId xmlns:a16="http://schemas.microsoft.com/office/drawing/2014/main" id="{E616FBFA-2A12-1D0C-B78C-A549BD2D971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3510" b="-1"/>
          <a:stretch>
            <a:fillRect/>
          </a:stretch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7857D-2B00-0DE1-432C-04233F4A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1400" b="0" i="0" dirty="0">
                <a:effectLst/>
              </a:rPr>
              <a:t>U.S. Constitution, Art 1, Sec 8</a:t>
            </a:r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1400" b="0" i="1" dirty="0">
                <a:effectLst/>
              </a:rPr>
              <a:t>The Congress shall have Power </a:t>
            </a:r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1400" b="0" i="1" dirty="0">
                <a:effectLst/>
              </a:rPr>
              <a:t>To lay and collect Taxes, Duties, Imposts and Excises, to pay the Debts and provide for the common </a:t>
            </a:r>
            <a:r>
              <a:rPr lang="en-US" sz="1400" b="0" i="1" dirty="0" err="1">
                <a:effectLst/>
              </a:rPr>
              <a:t>Defence</a:t>
            </a:r>
            <a:r>
              <a:rPr lang="en-US" sz="1400" b="0" i="1" dirty="0">
                <a:effectLst/>
              </a:rPr>
              <a:t> and general Welfare of the United States; but all Duties, Imposts and Excises shall be uniform throughout the United States;…</a:t>
            </a:r>
          </a:p>
          <a:p>
            <a:pPr>
              <a:spcAft>
                <a:spcPts val="750"/>
              </a:spcAft>
            </a:pPr>
            <a:r>
              <a:rPr lang="en-US" sz="1400" b="0" i="1" dirty="0">
                <a:effectLst/>
              </a:rPr>
              <a:t>To regulate Commerce with foreign Nations, and among the several States, and with the Indian Tribes;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Supreme Court as composed October 27, 2020 to present">
            <a:extLst>
              <a:ext uri="{FF2B5EF4-FFF2-40B4-BE49-F238E27FC236}">
                <a16:creationId xmlns:a16="http://schemas.microsoft.com/office/drawing/2014/main" id="{1AF38CC7-A2AF-04C4-DA09-F68F8B50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15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msung's new AI-powered Bespoke Washer and Dryer">
            <a:extLst>
              <a:ext uri="{FF2B5EF4-FFF2-40B4-BE49-F238E27FC236}">
                <a16:creationId xmlns:a16="http://schemas.microsoft.com/office/drawing/2014/main" id="{AB99AFE8-F043-9919-466B-3964CC7A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94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4072-1387-35D2-1B8E-0422BE3C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Elements of the “deal”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827364D-E465-FB26-34BE-F509A2A9A6A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7" b="7933"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BD5F4-C40B-57CE-A76F-4F20D7D62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Tariffs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Non-tariffs barriers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Digital Regulation and Taxation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Economic Security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Rules of Origin, Intellectual Property, and Labor/Environment Standards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Investments or purchases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809DEC-E2AF-231E-44FA-B3E999214AD7}"/>
                  </a:ext>
                </a:extLst>
              </p14:cNvPr>
              <p14:cNvContentPartPr/>
              <p14:nvPr/>
            </p14:nvContentPartPr>
            <p14:xfrm>
              <a:off x="8590780" y="6108455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809DEC-E2AF-231E-44FA-B3E999214A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4660" y="610233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7FF71E-2192-750A-83F5-5DFA9147BE9F}"/>
                  </a:ext>
                </a:extLst>
              </p14:cNvPr>
              <p14:cNvContentPartPr/>
              <p14:nvPr/>
            </p14:nvContentPartPr>
            <p14:xfrm>
              <a:off x="3683260" y="5380895"/>
              <a:ext cx="3957480" cy="1047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7FF71E-2192-750A-83F5-5DFA9147BE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7140" y="5374775"/>
                <a:ext cx="3969720" cy="105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13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85BD-D840-4A5E-B0D1-3CDF55227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Presentation – How to Navigate the Current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7E82-B974-B1D9-52F9-C91A726CF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Why: Outlook for the US markets in 2026</a:t>
            </a:r>
          </a:p>
          <a:p>
            <a:r>
              <a:rPr lang="en-US" dirty="0"/>
              <a:t>How: What does America First Mean?</a:t>
            </a:r>
          </a:p>
          <a:p>
            <a:pPr lvl="2"/>
            <a:r>
              <a:rPr lang="en-US" dirty="0"/>
              <a:t>Tariffs and value chains</a:t>
            </a:r>
          </a:p>
          <a:p>
            <a:pPr lvl="3"/>
            <a:r>
              <a:rPr lang="en-US" dirty="0"/>
              <a:t>What’s coming in 2026</a:t>
            </a:r>
          </a:p>
          <a:p>
            <a:pPr lvl="2"/>
            <a:r>
              <a:rPr lang="en-US" dirty="0"/>
              <a:t>Export controls</a:t>
            </a:r>
          </a:p>
          <a:p>
            <a:pPr lvl="2"/>
            <a:r>
              <a:rPr lang="en-US" dirty="0"/>
              <a:t>Investment</a:t>
            </a:r>
          </a:p>
          <a:p>
            <a:pPr lvl="2"/>
            <a:r>
              <a:rPr lang="en-US" dirty="0"/>
              <a:t>Critical Minerals</a:t>
            </a:r>
          </a:p>
          <a:p>
            <a:r>
              <a:rPr lang="en-US" dirty="0"/>
              <a:t>What: What Can You Do?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0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2C27-1FE2-06BC-C9C8-C8936EBA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Announced Investments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13E519-BF84-26E0-CFD8-1602E75F7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975467"/>
              </p:ext>
            </p:extLst>
          </p:nvPr>
        </p:nvGraphicFramePr>
        <p:xfrm>
          <a:off x="838200" y="1791588"/>
          <a:ext cx="10515600" cy="4051499"/>
        </p:xfrm>
        <a:graphic>
          <a:graphicData uri="http://schemas.openxmlformats.org/drawingml/2006/table">
            <a:tbl>
              <a:tblPr/>
              <a:tblGrid>
                <a:gridCol w="2680001">
                  <a:extLst>
                    <a:ext uri="{9D8B030D-6E8A-4147-A177-3AD203B41FA5}">
                      <a16:colId xmlns:a16="http://schemas.microsoft.com/office/drawing/2014/main" val="3052350518"/>
                    </a:ext>
                  </a:extLst>
                </a:gridCol>
                <a:gridCol w="2407459">
                  <a:extLst>
                    <a:ext uri="{9D8B030D-6E8A-4147-A177-3AD203B41FA5}">
                      <a16:colId xmlns:a16="http://schemas.microsoft.com/office/drawing/2014/main" val="1019503369"/>
                    </a:ext>
                  </a:extLst>
                </a:gridCol>
                <a:gridCol w="2725424">
                  <a:extLst>
                    <a:ext uri="{9D8B030D-6E8A-4147-A177-3AD203B41FA5}">
                      <a16:colId xmlns:a16="http://schemas.microsoft.com/office/drawing/2014/main" val="329699799"/>
                    </a:ext>
                  </a:extLst>
                </a:gridCol>
                <a:gridCol w="2702716">
                  <a:extLst>
                    <a:ext uri="{9D8B030D-6E8A-4147-A177-3AD203B41FA5}">
                      <a16:colId xmlns:a16="http://schemas.microsoft.com/office/drawing/2014/main" val="945279665"/>
                    </a:ext>
                  </a:extLst>
                </a:gridCol>
              </a:tblGrid>
              <a:tr h="490498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800" b="1" i="0" cap="all" dirty="0">
                          <a:solidFill>
                            <a:srgbClr val="131313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Investor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8C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800" b="1" i="0" cap="all" dirty="0">
                          <a:solidFill>
                            <a:srgbClr val="131313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Amount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8C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800" b="1" i="0" cap="all" dirty="0">
                          <a:solidFill>
                            <a:srgbClr val="131313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Sector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8C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800" b="1" i="0" cap="all" dirty="0">
                          <a:solidFill>
                            <a:srgbClr val="131313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Focus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8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126131"/>
                  </a:ext>
                </a:extLst>
              </a:tr>
              <a:tr h="532782"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UAE</a:t>
                      </a: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$1.4 T​</a:t>
                      </a:r>
                      <a:r>
                        <a:rPr lang="en-US" sz="1800" b="0" i="0" dirty="0" err="1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rillion</a:t>
                      </a:r>
                      <a:endParaRPr lang="en-US" sz="1800" b="0" i="0" dirty="0">
                        <a:solidFill>
                          <a:srgbClr val="131313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Manufacturing &amp; Industry​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Technology, aerospace, energy​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431921"/>
                  </a:ext>
                </a:extLst>
              </a:tr>
              <a:tr h="659635"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Qatar</a:t>
                      </a: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$1.2 T​</a:t>
                      </a:r>
                      <a:r>
                        <a:rPr lang="en-US" sz="1800" b="0" i="0" dirty="0" err="1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rillion</a:t>
                      </a:r>
                      <a:endParaRPr lang="en-US" sz="1800" b="0" i="0" dirty="0">
                        <a:solidFill>
                          <a:srgbClr val="131313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Manufacturing &amp; Industry​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Technology and manufacturing​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95300"/>
                  </a:ext>
                </a:extLst>
              </a:tr>
              <a:tr h="532782"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Japan</a:t>
                      </a:r>
                      <a:r>
                        <a:rPr lang="en-US" sz="1800" b="0" i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$1Trillion​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Manufacturing &amp; Industry​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Auto plants, U.S. steel​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718708"/>
                  </a:ext>
                </a:extLst>
              </a:tr>
              <a:tr h="53278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b="1" dirty="0">
                          <a:effectLst/>
                          <a:latin typeface="+mn-lt"/>
                        </a:rPr>
                        <a:t>EU Firms (Trade Deal)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dirty="0">
                          <a:effectLst/>
                          <a:latin typeface="+mn-lt"/>
                        </a:rPr>
                        <a:t>$600 Billion</a:t>
                      </a:r>
                    </a:p>
                  </a:txBody>
                  <a:tcPr marL="57150" marR="3810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>
                          <a:effectLst/>
                          <a:latin typeface="+mn-lt"/>
                        </a:rPr>
                        <a:t>Various sectors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  <a:buNone/>
                      </a:pPr>
                      <a:r>
                        <a:rPr lang="en-US" dirty="0">
                          <a:effectLst/>
                          <a:latin typeface="+mn-lt"/>
                        </a:rPr>
                        <a:t>General investment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343621"/>
                  </a:ext>
                </a:extLst>
              </a:tr>
              <a:tr h="532782"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Taiwan</a:t>
                      </a:r>
                      <a:endParaRPr lang="en-US" sz="1800" b="0" i="0" dirty="0">
                        <a:solidFill>
                          <a:srgbClr val="131313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$500 B​</a:t>
                      </a:r>
                      <a:r>
                        <a:rPr lang="en-US" sz="1800" b="0" i="0" dirty="0" err="1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illion</a:t>
                      </a:r>
                      <a:endParaRPr lang="en-US" sz="1800" b="0" i="0" dirty="0">
                        <a:solidFill>
                          <a:srgbClr val="131313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6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Technology &amp; AI​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dirty="0">
                          <a:solidFill>
                            <a:srgbClr val="131313"/>
                          </a:solidFill>
                          <a:effectLst/>
                          <a:latin typeface="+mn-lt"/>
                        </a:rPr>
                        <a:t>Semiconductors, AI 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924134"/>
                  </a:ext>
                </a:extLst>
              </a:tr>
              <a:tr h="53278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b="1" dirty="0">
                          <a:effectLst/>
                        </a:rPr>
                        <a:t>South Korea (Foreign Investment)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dirty="0">
                          <a:effectLst/>
                        </a:rPr>
                        <a:t>$450 Billion</a:t>
                      </a:r>
                    </a:p>
                  </a:txBody>
                  <a:tcPr marL="57150" marR="3810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>
                          <a:effectLst/>
                        </a:rPr>
                        <a:t>Energy &amp; Environment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dirty="0">
                          <a:effectLst/>
                        </a:rPr>
                        <a:t>U.S. energy products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11928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1BCC740-CE14-5945-A609-3BB6E11BEE7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8379850" y="-252414"/>
            <a:ext cx="511758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5E1C8-A364-FE78-3D7F-B28FE525AA1C}"/>
              </a:ext>
            </a:extLst>
          </p:cNvPr>
          <p:cNvSpPr txBox="1"/>
          <p:nvPr/>
        </p:nvSpPr>
        <p:spPr>
          <a:xfrm>
            <a:off x="925033" y="6273209"/>
            <a:ext cx="3496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</a:t>
            </a:r>
            <a:r>
              <a:rPr lang="en-US">
                <a:hlinkClick r:id="rId2"/>
              </a:rPr>
              <a:t>Investments – The White House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8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85E4E0-3AA6-7F97-B6C1-C7DCBDED6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9D38C03-5005-B31A-44F9-A4626D233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Nvidia GPU">
            <a:extLst>
              <a:ext uri="{FF2B5EF4-FFF2-40B4-BE49-F238E27FC236}">
                <a16:creationId xmlns:a16="http://schemas.microsoft.com/office/drawing/2014/main" id="{E1D0BF4A-E082-02E1-8DBC-640BF68C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30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5D0248EB-4F6B-1CEC-EEFF-3940BAA2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20" b="1190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6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D40172-FF70-4B20-4033-8DBAAC4FE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100"/>
              <a:t>Economic Security Overtaking Efficency and Growth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6EB0FB9D-1224-44D8-3F11-8C5FAAEA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Ability to protect or advance economic interests in the face of adverse circumstances.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Export Controls </a:t>
            </a:r>
          </a:p>
          <a:p>
            <a:r>
              <a:rPr lang="en-US" sz="2400" dirty="0"/>
              <a:t>Investment Screening</a:t>
            </a:r>
          </a:p>
          <a:p>
            <a:r>
              <a:rPr lang="en-US" sz="2400" dirty="0"/>
              <a:t>Sanctions</a:t>
            </a:r>
          </a:p>
          <a:p>
            <a:r>
              <a:rPr lang="en-US" sz="2400" dirty="0"/>
              <a:t>Tariffs</a:t>
            </a:r>
          </a:p>
        </p:txBody>
      </p:sp>
    </p:spTree>
    <p:extLst>
      <p:ext uri="{BB962C8B-B14F-4D97-AF65-F5344CB8AC3E}">
        <p14:creationId xmlns:p14="http://schemas.microsoft.com/office/powerpoint/2010/main" val="5440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F7A54-2C5A-67D5-DC10-E0159776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957F-9210-156B-EEEE-76471D92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 Reason the Trump Tariffs Were Less Effective on China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16BAB8-4F28-CF84-3A58-7B357E444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693" y="25334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Two-thirds or more of the Laptops, Smartphones, and PC Monitors Americans buy come from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But America buy less than 5% of what China makes. </a:t>
            </a:r>
          </a:p>
        </p:txBody>
      </p:sp>
      <p:pic>
        <p:nvPicPr>
          <p:cNvPr id="3" name="Picture 2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40F04B47-9339-6C77-1F85-698616C56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1397051"/>
            <a:ext cx="6389346" cy="407320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39AE52F6-9E3B-FFB7-A06E-41B164C386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9011912"/>
                  </p:ext>
                </p:extLst>
              </p:nvPr>
            </p:nvGraphicFramePr>
            <p:xfrm>
              <a:off x="-1343220" y="3688169"/>
              <a:ext cx="3048000" cy="1714500"/>
            </p:xfrm>
            <a:graphic>
              <a:graphicData uri="http://schemas.microsoft.com/office/powerpoint/2016/slidezoom">
                <pslz:sldZm>
                  <pslz:sldZmObj sldId="5288" cId="3427184626">
                    <pslz:zmPr id="{FCC6EB04-A778-4CE9-ABF7-D0CB493ED4E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9AE52F6-9E3B-FFB7-A06E-41B164C386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43220" y="368816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7184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09A23700-FBC7-80C7-A1E4-DF6837A1F6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5" imgH="376" progId="TCLayout.ActiveDocument.1">
                  <p:embed/>
                </p:oleObj>
              </mc:Choice>
              <mc:Fallback>
                <p:oleObj name="think-cell Slide" r:id="rId4" imgW="375" imgH="376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A23700-FBC7-80C7-A1E4-DF6837A1F6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F72E96-A624-8C69-BA2D-B18C3B4F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43" y="1095913"/>
            <a:ext cx="7817372" cy="52071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1D35"/>
                </a:solidFill>
                <a:latin typeface="Google Sans"/>
              </a:rPr>
              <a:t>What are rare earth elements (REE)?</a:t>
            </a:r>
          </a:p>
          <a:p>
            <a:pPr lvl="1"/>
            <a:r>
              <a:rPr lang="en-US" sz="2000" dirty="0">
                <a:solidFill>
                  <a:srgbClr val="001D35"/>
                </a:solidFill>
                <a:latin typeface="Google Sans"/>
              </a:rPr>
              <a:t>Not rare, but hard to mine and process</a:t>
            </a:r>
          </a:p>
          <a:p>
            <a:pPr lvl="1"/>
            <a:r>
              <a:rPr lang="en-US" sz="2000" dirty="0">
                <a:solidFill>
                  <a:srgbClr val="001D35"/>
                </a:solidFill>
                <a:latin typeface="Google Sans"/>
              </a:rPr>
              <a:t>Light REEs, Heavy REEs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1D35"/>
                </a:solidFill>
                <a:latin typeface="Google Sans"/>
              </a:rPr>
              <a:t>Subset of Critical Minerals: E</a:t>
            </a:r>
            <a:r>
              <a:rPr lang="en-US" sz="2400" dirty="0"/>
              <a:t>ssential mineral that faces considerable supply chain vulnerabilities.</a:t>
            </a:r>
            <a:endParaRPr lang="en-US" sz="2400" dirty="0">
              <a:solidFill>
                <a:srgbClr val="001D35"/>
              </a:solidFill>
              <a:latin typeface="Google Sans"/>
            </a:endParaRPr>
          </a:p>
          <a:p>
            <a:pPr lvl="1"/>
            <a:r>
              <a:rPr lang="en-US" sz="2000" dirty="0">
                <a:solidFill>
                  <a:srgbClr val="001D35"/>
                </a:solidFill>
                <a:latin typeface="Google Sans"/>
              </a:rPr>
              <a:t>EU - 34 critical minerals </a:t>
            </a:r>
          </a:p>
          <a:p>
            <a:pPr lvl="1"/>
            <a:r>
              <a:rPr lang="en-US" sz="2000" dirty="0">
                <a:solidFill>
                  <a:srgbClr val="001D35"/>
                </a:solidFill>
                <a:latin typeface="Google Sans"/>
              </a:rPr>
              <a:t>US - 54 critical minerals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1D35"/>
                </a:solidFill>
                <a:latin typeface="Google Sans"/>
              </a:rPr>
              <a:t>Mining vs. Processing</a:t>
            </a:r>
          </a:p>
          <a:p>
            <a:pPr lvl="1"/>
            <a:r>
              <a:rPr lang="en-US" sz="2000" dirty="0">
                <a:solidFill>
                  <a:srgbClr val="001D35"/>
                </a:solidFill>
                <a:latin typeface="Google Sans"/>
              </a:rPr>
              <a:t>90% of REEs processed in China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1D35"/>
                </a:solidFill>
                <a:latin typeface="Google Sans"/>
              </a:rPr>
              <a:t>Used in </a:t>
            </a:r>
            <a:r>
              <a:rPr lang="en-US" sz="2400" dirty="0"/>
              <a:t>smartphones, computers, defense, electric vehicles and wind turbines. </a:t>
            </a:r>
          </a:p>
          <a:p>
            <a:pPr lvl="1"/>
            <a:r>
              <a:rPr lang="en-US" dirty="0"/>
              <a:t>Magnets, flat screen TVs, fighter jets, missile systems rely on REEs</a:t>
            </a:r>
            <a:endParaRPr lang="en-US" sz="2000" dirty="0">
              <a:solidFill>
                <a:srgbClr val="001D35"/>
              </a:solidFill>
              <a:latin typeface="Google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1EE99-2344-B816-5853-707FFB70ACD7}"/>
              </a:ext>
            </a:extLst>
          </p:cNvPr>
          <p:cNvSpPr txBox="1"/>
          <p:nvPr/>
        </p:nvSpPr>
        <p:spPr>
          <a:xfrm>
            <a:off x="504243" y="187051"/>
            <a:ext cx="1060026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noProof="0" dirty="0">
                <a:latin typeface="Radio Canada"/>
              </a:rPr>
              <a:t>Rare Earth vs Critical Minerals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25CD6B-0634-F7D8-3D02-243052B6949A}"/>
              </a:ext>
            </a:extLst>
          </p:cNvPr>
          <p:cNvCxnSpPr>
            <a:cxnSpLocks/>
          </p:cNvCxnSpPr>
          <p:nvPr/>
        </p:nvCxnSpPr>
        <p:spPr>
          <a:xfrm>
            <a:off x="504243" y="983714"/>
            <a:ext cx="1105988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E08ECA9-2ABB-6887-BBE5-392FC40079E1}"/>
              </a:ext>
            </a:extLst>
          </p:cNvPr>
          <p:cNvSpPr txBox="1"/>
          <p:nvPr/>
        </p:nvSpPr>
        <p:spPr>
          <a:xfrm>
            <a:off x="8918692" y="1072492"/>
            <a:ext cx="2645434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Scandium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Yttrium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Lanthanum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Cerium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Praseodymium Neodymium Promethium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Samarium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Europium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Gadolinium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Terbium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Dysprosium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Holmium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Erbium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Thulium 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Ytterbium</a:t>
            </a:r>
          </a:p>
          <a:p>
            <a:r>
              <a:rPr lang="en-US" sz="2000" dirty="0">
                <a:solidFill>
                  <a:srgbClr val="001D35"/>
                </a:solidFill>
                <a:latin typeface="Google Sans"/>
              </a:rPr>
              <a:t>Lutetium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3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09A23700-FBC7-80C7-A1E4-DF6837A1F6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5" imgH="376" progId="TCLayout.ActiveDocument.1">
                  <p:embed/>
                </p:oleObj>
              </mc:Choice>
              <mc:Fallback>
                <p:oleObj name="think-cell Slide" r:id="rId4" imgW="375" imgH="376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A23700-FBC7-80C7-A1E4-DF6837A1F6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892C12D4-AF74-1D27-E370-B872934AF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69" y="5655550"/>
            <a:ext cx="2259000" cy="923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1EE99-2344-B816-5853-707FFB70ACD7}"/>
              </a:ext>
            </a:extLst>
          </p:cNvPr>
          <p:cNvSpPr txBox="1"/>
          <p:nvPr/>
        </p:nvSpPr>
        <p:spPr>
          <a:xfrm>
            <a:off x="504243" y="187051"/>
            <a:ext cx="1060026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noProof="0" dirty="0">
                <a:latin typeface="Radio Canada"/>
              </a:rPr>
              <a:t>Chokepoints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4DC01-B1E1-4A9D-9F62-2CC216030743}"/>
              </a:ext>
            </a:extLst>
          </p:cNvPr>
          <p:cNvSpPr txBox="1"/>
          <p:nvPr/>
        </p:nvSpPr>
        <p:spPr>
          <a:xfrm>
            <a:off x="635122" y="1095913"/>
            <a:ext cx="111687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noProof="0" dirty="0">
                <a:solidFill>
                  <a:schemeClr val="bg1">
                    <a:lumMod val="50000"/>
                  </a:schemeClr>
                </a:solidFill>
                <a:latin typeface="Radio Canada"/>
              </a:rPr>
              <a:t>Why does China have so much power?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25CD6B-0634-F7D8-3D02-243052B6949A}"/>
              </a:ext>
            </a:extLst>
          </p:cNvPr>
          <p:cNvCxnSpPr>
            <a:cxnSpLocks/>
          </p:cNvCxnSpPr>
          <p:nvPr/>
        </p:nvCxnSpPr>
        <p:spPr>
          <a:xfrm>
            <a:off x="504243" y="983714"/>
            <a:ext cx="1105988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6D4B327-794A-6930-9DCA-896913A2E9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59260" y="2172914"/>
          <a:ext cx="5359875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936">
                  <a:extLst>
                    <a:ext uri="{9D8B030D-6E8A-4147-A177-3AD203B41FA5}">
                      <a16:colId xmlns:a16="http://schemas.microsoft.com/office/drawing/2014/main" val="2972761153"/>
                    </a:ext>
                  </a:extLst>
                </a:gridCol>
                <a:gridCol w="1011014">
                  <a:extLst>
                    <a:ext uri="{9D8B030D-6E8A-4147-A177-3AD203B41FA5}">
                      <a16:colId xmlns:a16="http://schemas.microsoft.com/office/drawing/2014/main" val="3471910338"/>
                    </a:ext>
                  </a:extLst>
                </a:gridCol>
                <a:gridCol w="1071975">
                  <a:extLst>
                    <a:ext uri="{9D8B030D-6E8A-4147-A177-3AD203B41FA5}">
                      <a16:colId xmlns:a16="http://schemas.microsoft.com/office/drawing/2014/main" val="3245147542"/>
                    </a:ext>
                  </a:extLst>
                </a:gridCol>
                <a:gridCol w="1071975">
                  <a:extLst>
                    <a:ext uri="{9D8B030D-6E8A-4147-A177-3AD203B41FA5}">
                      <a16:colId xmlns:a16="http://schemas.microsoft.com/office/drawing/2014/main" val="3226028239"/>
                    </a:ext>
                  </a:extLst>
                </a:gridCol>
                <a:gridCol w="1071975">
                  <a:extLst>
                    <a:ext uri="{9D8B030D-6E8A-4147-A177-3AD203B41FA5}">
                      <a16:colId xmlns:a16="http://schemas.microsoft.com/office/drawing/2014/main" val="3065516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819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24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45,855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959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Myanmar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228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Australia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3,300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13,000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393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64,500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399,930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933126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1F7700D-692E-6540-3B57-9678EA39C475}"/>
              </a:ext>
            </a:extLst>
          </p:cNvPr>
          <p:cNvSpPr txBox="1"/>
          <p:nvPr/>
        </p:nvSpPr>
        <p:spPr>
          <a:xfrm>
            <a:off x="672865" y="1731331"/>
            <a:ext cx="44544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China monopoly: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~85-90% of global REE processing; 92% magnet production</a:t>
            </a:r>
            <a:r>
              <a:rPr lang="en-US" altLang="en-US" dirty="0">
                <a:latin typeface="Arial" panose="020B0604020202020204" pitchFamily="34" charset="0"/>
              </a:rPr>
              <a:t>;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almost 100% heavy REEs.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Arial" panose="020B0604020202020204" pitchFamily="34" charset="0"/>
              </a:rPr>
              <a:t>Monopoly power and pricing used to keep competitors out of the market.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New REE Export Controls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License required for exporting REEs.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products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containing more than 0.1% of Chinese-sourced rare earths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regardless where made.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Mining, processing, magnet-making technologies, and bans military-linked uses.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60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alternative text description for this image">
            <a:extLst>
              <a:ext uri="{FF2B5EF4-FFF2-40B4-BE49-F238E27FC236}">
                <a16:creationId xmlns:a16="http://schemas.microsoft.com/office/drawing/2014/main" id="{084CF138-BCBD-91FB-FE94-B1375333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2250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9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2485BB-C2A3-422F-3B42-A171EB93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Decoupling, derisking, deglobalizing?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BAC2B2-10EF-B5ED-51F2-FD16D4A81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Decoupling – Not yet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Derisking – Not yet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Deglobalizing – No, but shifting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*2/3 of trade is in global value chains.  </a:t>
            </a:r>
          </a:p>
        </p:txBody>
      </p:sp>
      <p:pic>
        <p:nvPicPr>
          <p:cNvPr id="3080" name="Picture 8" descr="A fragmenting world, dividing into trading blocs">
            <a:extLst>
              <a:ext uri="{FF2B5EF4-FFF2-40B4-BE49-F238E27FC236}">
                <a16:creationId xmlns:a16="http://schemas.microsoft.com/office/drawing/2014/main" id="{6280D308-A05D-63BE-4245-C77AFE7938B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28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8F63-EA90-3A04-BC55-141D0871E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Share of Global Trade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FA387-4288-590B-D855-C7746BBBB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399251"/>
            <a:ext cx="4818888" cy="3809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Figtree Medium" pitchFamily="2" charset="0"/>
              </a:rPr>
              <a:t>We are not in a hyper-globalized world.  </a:t>
            </a:r>
          </a:p>
          <a:p>
            <a:endParaRPr lang="en-US" sz="2000" dirty="0">
              <a:latin typeface="Figtree Medium" pitchFamily="2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Figtree Medium" pitchFamily="2" charset="0"/>
              </a:rPr>
              <a:t>Just 20% of all goods and services are exported.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Figtree Medium" pitchFamily="2" charset="0"/>
              </a:rPr>
              <a:t>Foreign FDI accounted for only 5% of gross fixed capital formation.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Figtree Medium" pitchFamily="2" charset="0"/>
              </a:rPr>
              <a:t>18% of traffic to online news websites came from abroad.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Figtree Medium" pitchFamily="2" charset="0"/>
              </a:rPr>
              <a:t>And just shy of 4% of people lived outside of the countries where they were born.</a:t>
            </a:r>
          </a:p>
          <a:p>
            <a:r>
              <a:rPr lang="en-US" sz="2000" dirty="0"/>
              <a:t>*DHL Connectedness Index</a:t>
            </a:r>
          </a:p>
        </p:txBody>
      </p:sp>
      <p:pic>
        <p:nvPicPr>
          <p:cNvPr id="5" name="Picture 2" descr="shape">
            <a:extLst>
              <a:ext uri="{FF2B5EF4-FFF2-40B4-BE49-F238E27FC236}">
                <a16:creationId xmlns:a16="http://schemas.microsoft.com/office/drawing/2014/main" id="{73F4A826-D7E0-EA93-9CCD-C06DF797691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r="8853"/>
          <a:stretch>
            <a:fillRect/>
          </a:stretch>
        </p:blipFill>
        <p:spPr bwMode="auto">
          <a:xfrm>
            <a:off x="6099048" y="1273114"/>
            <a:ext cx="5458968" cy="43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34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821B5-6E9E-7D1E-5D51-78F30EDA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 Economic Outlook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BEFC92-804C-9139-846D-3C155D71D2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11" r="2011"/>
          <a:stretch/>
        </p:blipFill>
        <p:spPr>
          <a:xfrm>
            <a:off x="5972378" y="666728"/>
            <a:ext cx="5436228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56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03F61F-9070-2C4D-33BF-BC45D961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 Trade Continues to Grow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9D03F6D-6777-34E4-1234-8926C0B882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0" r="180"/>
          <a:stretch/>
        </p:blipFill>
        <p:spPr>
          <a:xfrm>
            <a:off x="4502428" y="1026822"/>
            <a:ext cx="7225748" cy="48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08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 woman feeding a baby with a bottle of milk.">
            <a:extLst>
              <a:ext uri="{FF2B5EF4-FFF2-40B4-BE49-F238E27FC236}">
                <a16:creationId xmlns:a16="http://schemas.microsoft.com/office/drawing/2014/main" id="{E5CDB03A-CE10-FEE7-4FA3-16F6F437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0488"/>
            <a:ext cx="1185862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26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1C92-A371-1556-7A58-FBBDF668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3755337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08F4C3-C62A-728C-BD11-F32A6AF4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Overwhelming the System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5E41BB-B7F9-4FBB-341E-74C581CA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Change is the point.  </a:t>
            </a:r>
          </a:p>
          <a:p>
            <a:endParaRPr lang="en-US" sz="28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Lack of certainty, grit in the gears of trade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Creating incentive to invest in the 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480618-D3D4-A72E-D793-F89477CD1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0986" y="841776"/>
            <a:ext cx="4747547" cy="520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723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Queen (playing card) - Wikipedia">
            <a:extLst>
              <a:ext uri="{FF2B5EF4-FFF2-40B4-BE49-F238E27FC236}">
                <a16:creationId xmlns:a16="http://schemas.microsoft.com/office/drawing/2014/main" id="{6C00A271-DEA5-C3A6-9F77-2014B39B8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3DF0-FBF9-8B4B-1EEE-EDAA8FCB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Living in a time of flux – Maximize your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33A26-536A-291A-F025-F483B5898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/>
              <a:t>Advocate and ask</a:t>
            </a:r>
          </a:p>
          <a:p>
            <a:pPr marL="0"/>
            <a:r>
              <a:rPr lang="en-US" dirty="0"/>
              <a:t>Flexible, agile</a:t>
            </a:r>
          </a:p>
          <a:p>
            <a:pPr marL="0"/>
            <a:r>
              <a:rPr lang="en-US" dirty="0"/>
              <a:t>Analytical muscle</a:t>
            </a:r>
          </a:p>
          <a:p>
            <a:pPr marL="0"/>
            <a:r>
              <a:rPr lang="en-US" dirty="0"/>
              <a:t>Compliance</a:t>
            </a:r>
          </a:p>
          <a:p>
            <a:pPr marL="0"/>
            <a:r>
              <a:rPr lang="en-US" dirty="0"/>
              <a:t>Mitigate risks</a:t>
            </a:r>
          </a:p>
          <a:p>
            <a:pPr marL="0"/>
            <a:r>
              <a:rPr lang="en-US" dirty="0"/>
              <a:t>Seek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07841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E658393-10B3-F9DC-4CD3-5BF484A75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39" y="2185447"/>
            <a:ext cx="6081515" cy="1679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319AF-68FD-6BD3-FAFD-3F12E8DA23EB}"/>
              </a:ext>
            </a:extLst>
          </p:cNvPr>
          <p:cNvSpPr txBox="1"/>
          <p:nvPr/>
        </p:nvSpPr>
        <p:spPr>
          <a:xfrm>
            <a:off x="2951282" y="4999035"/>
            <a:ext cx="62894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Figtree" pitchFamily="2" charset="0"/>
              </a:rPr>
              <a:t>Washington | Ankara | Belgrade | Berlin | Brussels | Bucharest | Paris | Warsaw</a:t>
            </a:r>
          </a:p>
        </p:txBody>
      </p:sp>
    </p:spTree>
    <p:extLst>
      <p:ext uri="{BB962C8B-B14F-4D97-AF65-F5344CB8AC3E}">
        <p14:creationId xmlns:p14="http://schemas.microsoft.com/office/powerpoint/2010/main" val="273382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314F8-39C9-E550-0D7D-67A1FD1C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30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2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E4D0A-A261-6B82-6B27-E0910157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D23979-50B0-2948-28FB-9E4955A6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294409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Investment Driving US Growth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04AD4D1-ECE8-55DC-A18E-6EA89A344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75445" y="666728"/>
            <a:ext cx="5452125" cy="546579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20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41D0B-FA74-6DFF-33F4-68EB0227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Services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80694-9DD5-0C71-0459-5DDBF1B45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covered by tariffs </a:t>
            </a:r>
            <a:endParaRPr lang="en-US" sz="2200" dirty="0"/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 continue to outperform. 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27687A-0060-F890-27C6-18A43A71F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572" y="667452"/>
            <a:ext cx="5608830" cy="54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3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94D11A-7A43-26D1-DA20-A4032904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294409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Bottlenecks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DCE4A9-A92F-FADE-99AD-9A1A862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1858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 and energy are two limiting factors on U.S. investment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0B475E2-C874-36AE-424D-6A815791F7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"/>
          <a:stretch>
            <a:fillRect/>
          </a:stretch>
        </p:blipFill>
        <p:spPr>
          <a:xfrm>
            <a:off x="733507" y="1114798"/>
            <a:ext cx="5536001" cy="456965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681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3106DF1-77F0-A91C-3D12-745AE1EE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87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909847-e5e4-430b-a184-927c56711a5b">
      <Value>13</Value>
      <Value>6</Value>
    </TaxCatchAll>
    <DocumentPOC xmlns="a055aa24-52b0-43ba-9fa9-1f98393042b6">
      <UserInfo>
        <DisplayName>Alyse Lavoie</DisplayName>
        <AccountId>1143</AccountId>
        <AccountType/>
      </UserInfo>
    </DocumentPOC>
    <e834ffb684804e408edf1c0f829b5e2d xmlns="a055aa24-52b0-43ba-9fa9-1f98393042b6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c30f922a-9e3c-4d78-b705-947b24321b6d</TermId>
        </TermInfo>
      </Terms>
    </e834ffb684804e408edf1c0f829b5e2d>
    <ed1d02bdf02948bda2765868a91cc0ae xmlns="a055aa24-52b0-43ba-9fa9-1f98393042b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 ＆ Editorial</TermName>
          <TermId xmlns="http://schemas.microsoft.com/office/infopath/2007/PartnerControls">4a9dc110-a114-4c23-8184-6ae652ddb4cc</TermId>
        </TermInfo>
      </Terms>
    </ed1d02bdf02948bda2765868a91cc0ae>
    <jef00386116f4403b1aff7c6910ab426 xmlns="a055aa24-52b0-43ba-9fa9-1f98393042b6">
      <Terms xmlns="http://schemas.microsoft.com/office/infopath/2007/PartnerControls"/>
    </jef00386116f4403b1aff7c6910ab426>
    <mf214173615d45098e11c485916d9189 xmlns="a055aa24-52b0-43ba-9fa9-1f98393042b6">
      <Terms xmlns="http://schemas.microsoft.com/office/infopath/2007/PartnerControls"/>
    </mf214173615d45098e11c485916d9189>
    <MediaLengthInSeconds xmlns="a055aa24-52b0-43ba-9fa9-1f98393042b6" xsi:nil="true"/>
    <lcf76f155ced4ddcb4097134ff3c332f xmlns="a055aa24-52b0-43ba-9fa9-1f98393042b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D30A96EE72F44B285CEA65A2BB8A0" ma:contentTypeVersion="21" ma:contentTypeDescription="Create a new document." ma:contentTypeScope="" ma:versionID="f8af80e3f1f4577cc5e822b362137cd0">
  <xsd:schema xmlns:xsd="http://www.w3.org/2001/XMLSchema" xmlns:xs="http://www.w3.org/2001/XMLSchema" xmlns:p="http://schemas.microsoft.com/office/2006/metadata/properties" xmlns:ns2="a055aa24-52b0-43ba-9fa9-1f98393042b6" xmlns:ns3="5b909847-e5e4-430b-a184-927c56711a5b" targetNamespace="http://schemas.microsoft.com/office/2006/metadata/properties" ma:root="true" ma:fieldsID="79020830c6915367b43494af240eb41c" ns2:_="" ns3:_="">
    <xsd:import namespace="a055aa24-52b0-43ba-9fa9-1f98393042b6"/>
    <xsd:import namespace="5b909847-e5e4-430b-a184-927c56711a5b"/>
    <xsd:element name="properties">
      <xsd:complexType>
        <xsd:sequence>
          <xsd:element name="documentManagement">
            <xsd:complexType>
              <xsd:all>
                <xsd:element ref="ns2:ed1d02bdf02948bda2765868a91cc0ae" minOccurs="0"/>
                <xsd:element ref="ns3:TaxCatchAll" minOccurs="0"/>
                <xsd:element ref="ns2:e834ffb684804e408edf1c0f829b5e2d" minOccurs="0"/>
                <xsd:element ref="ns2:DocumentPO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jef00386116f4403b1aff7c6910ab426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f214173615d45098e11c485916d9189" minOccurs="0"/>
                <xsd:element ref="ns2:MediaServiceDateTake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5aa24-52b0-43ba-9fa9-1f98393042b6" elementFormDefault="qualified">
    <xsd:import namespace="http://schemas.microsoft.com/office/2006/documentManagement/types"/>
    <xsd:import namespace="http://schemas.microsoft.com/office/infopath/2007/PartnerControls"/>
    <xsd:element name="ed1d02bdf02948bda2765868a91cc0ae" ma:index="9" ma:taxonomy="true" ma:internalName="ed1d02bdf02948bda2765868a91cc0ae" ma:taxonomyFieldName="Workstream" ma:displayName="Workstream" ma:default="" ma:fieldId="{ed1d02bd-f029-48bd-a276-5868a91cc0ae}" ma:sspId="08ed165d-12d5-4e63-bd98-a6f8d071bc54" ma:termSetId="c6cd364e-1ff5-4edd-aed1-e59d1658fe0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834ffb684804e408edf1c0f829b5e2d" ma:index="12" ma:taxonomy="true" ma:internalName="e834ffb684804e408edf1c0f829b5e2d" ma:taxonomyFieldName="GMF_x0020_File_x0020_Type" ma:displayName="GMF Content Types" ma:default="" ma:fieldId="{e834ffb6-8480-4e40-8edf-1c0f829b5e2d}" ma:sspId="08ed165d-12d5-4e63-bd98-a6f8d071bc54" ma:termSetId="b336c942-89b2-4296-957b-5370ac4fa6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POC" ma:index="13" ma:displayName="Document POC" ma:description="The person responsible for the routine maintenance of the document." ma:format="Dropdown" ma:list="UserInfo" ma:SharePointGroup="0" ma:internalName="Document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jef00386116f4403b1aff7c6910ab426" ma:index="19" nillable="true" ma:taxonomy="true" ma:internalName="jef00386116f4403b1aff7c6910ab426" ma:taxonomyFieldName="Toolkit" ma:displayName="Toolkit" ma:default="" ma:fieldId="{3ef00386-116f-4403-b1af-f7c6910ab426}" ma:sspId="08ed165d-12d5-4e63-bd98-a6f8d071bc54" ma:termSetId="ce9de9b8-6187-46b9-bcae-3270a54c56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f214173615d45098e11c485916d9189" ma:index="24" nillable="true" ma:taxonomy="true" ma:internalName="mf214173615d45098e11c485916d9189" ma:taxonomyFieldName="Sub_x002d_Workstream" ma:displayName="Sub-Workstream" ma:default="" ma:fieldId="{6f214173-615d-4509-8e11-c485916d9189}" ma:sspId="08ed165d-12d5-4e63-bd98-a6f8d071bc54" ma:termSetId="952b68cd-5e7b-4920-b71a-a7274f0353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08ed165d-12d5-4e63-bd98-a6f8d071b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09847-e5e4-430b-a184-927c56711a5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c9cb7dd-d39e-455d-9ac2-db8659aca091}" ma:internalName="TaxCatchAll" ma:showField="CatchAllData" ma:web="5b909847-e5e4-430b-a184-927c56711a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28C025-9B4A-45AE-B954-E7F5F78EAFC2}">
  <ds:schemaRefs>
    <ds:schemaRef ds:uri="a055aa24-52b0-43ba-9fa9-1f98393042b6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b909847-e5e4-430b-a184-927c56711a5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CB247B6-37BC-4B20-BCC2-309F8D7AF2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5aa24-52b0-43ba-9fa9-1f98393042b6"/>
    <ds:schemaRef ds:uri="5b909847-e5e4-430b-a184-927c56711a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702BC8-9FF6-46D6-82DA-6F7C79107A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12169</TotalTime>
  <Words>1024</Words>
  <Application>Microsoft Office PowerPoint</Application>
  <PresentationFormat>Widescreen</PresentationFormat>
  <Paragraphs>201</Paragraphs>
  <Slides>35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-apple-system</vt:lpstr>
      <vt:lpstr>Aptos</vt:lpstr>
      <vt:lpstr>Aptos Display</vt:lpstr>
      <vt:lpstr>Arial</vt:lpstr>
      <vt:lpstr>Calibri</vt:lpstr>
      <vt:lpstr>Figtree</vt:lpstr>
      <vt:lpstr>Figtree Medium</vt:lpstr>
      <vt:lpstr>Google Sans</vt:lpstr>
      <vt:lpstr>Neue Haas Grotesk Text Pro</vt:lpstr>
      <vt:lpstr>Radio Canada</vt:lpstr>
      <vt:lpstr>Times New Roman</vt:lpstr>
      <vt:lpstr>Office Theme</vt:lpstr>
      <vt:lpstr>think-cell Slide</vt:lpstr>
      <vt:lpstr>PowerPoint Presentation</vt:lpstr>
      <vt:lpstr>Agenda for Presentation – How to Navigate the Current Environment</vt:lpstr>
      <vt:lpstr>Global Economic Outlook</vt:lpstr>
      <vt:lpstr>PowerPoint Presentation</vt:lpstr>
      <vt:lpstr>PowerPoint Presentation</vt:lpstr>
      <vt:lpstr>IT Investment Driving US Growth</vt:lpstr>
      <vt:lpstr>Services </vt:lpstr>
      <vt:lpstr>Bottlenecks</vt:lpstr>
      <vt:lpstr>PowerPoint Presentation</vt:lpstr>
      <vt:lpstr>President Trump’s Long Held Views</vt:lpstr>
      <vt:lpstr>“America First” Trade Policy</vt:lpstr>
      <vt:lpstr>PowerPoint Presentation</vt:lpstr>
      <vt:lpstr>PowerPoint Presentation</vt:lpstr>
      <vt:lpstr>What is a tariff to President Trump?</vt:lpstr>
      <vt:lpstr>PowerPoint Presentation</vt:lpstr>
      <vt:lpstr>Role of Congress in Trade</vt:lpstr>
      <vt:lpstr>PowerPoint Presentation</vt:lpstr>
      <vt:lpstr>PowerPoint Presentation</vt:lpstr>
      <vt:lpstr>Elements of the “deal”</vt:lpstr>
      <vt:lpstr>Announced Investments</vt:lpstr>
      <vt:lpstr>PowerPoint Presentation</vt:lpstr>
      <vt:lpstr>PowerPoint Presentation</vt:lpstr>
      <vt:lpstr>Economic Security Overtaking Efficency and Growth</vt:lpstr>
      <vt:lpstr>One Reason the Trump Tariffs Were Less Effective on China</vt:lpstr>
      <vt:lpstr>PowerPoint Presentation</vt:lpstr>
      <vt:lpstr>PowerPoint Presentation</vt:lpstr>
      <vt:lpstr>PowerPoint Presentation</vt:lpstr>
      <vt:lpstr>Decoupling, derisking, deglobalizing?</vt:lpstr>
      <vt:lpstr>Share of Global Trade </vt:lpstr>
      <vt:lpstr>Global Trade Continues to Grow</vt:lpstr>
      <vt:lpstr>PowerPoint Presentation</vt:lpstr>
      <vt:lpstr>What Can You Do?</vt:lpstr>
      <vt:lpstr>Overwhelming the System</vt:lpstr>
      <vt:lpstr>Living in a time of flux – Maximize your cards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Penny Naas</dc:creator>
  <cp:lastModifiedBy>Penny Naas</cp:lastModifiedBy>
  <cp:revision>34</cp:revision>
  <cp:lastPrinted>2025-05-20T19:00:50Z</cp:lastPrinted>
  <dcterms:created xsi:type="dcterms:W3CDTF">2025-01-30T23:39:00Z</dcterms:created>
  <dcterms:modified xsi:type="dcterms:W3CDTF">2026-01-20T08:22:31Z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fc53ab-d9bf-45d7-adc2-35222ce1ab42_Enabled">
    <vt:lpwstr>true</vt:lpwstr>
  </property>
  <property fmtid="{D5CDD505-2E9C-101B-9397-08002B2CF9AE}" pid="3" name="MSIP_Label_55fc53ab-d9bf-45d7-adc2-35222ce1ab42_SetDate">
    <vt:lpwstr>2023-04-13T14:27:18Z</vt:lpwstr>
  </property>
  <property fmtid="{D5CDD505-2E9C-101B-9397-08002B2CF9AE}" pid="4" name="MSIP_Label_55fc53ab-d9bf-45d7-adc2-35222ce1ab42_Method">
    <vt:lpwstr>Standard</vt:lpwstr>
  </property>
  <property fmtid="{D5CDD505-2E9C-101B-9397-08002B2CF9AE}" pid="5" name="MSIP_Label_55fc53ab-d9bf-45d7-adc2-35222ce1ab42_Name">
    <vt:lpwstr>defa4170-0d19-0005-0004-bc88714345d2</vt:lpwstr>
  </property>
  <property fmtid="{D5CDD505-2E9C-101B-9397-08002B2CF9AE}" pid="6" name="MSIP_Label_55fc53ab-d9bf-45d7-adc2-35222ce1ab42_SiteId">
    <vt:lpwstr>9f9a715a-1b9b-4dac-ad3a-0671bce21ccb</vt:lpwstr>
  </property>
  <property fmtid="{D5CDD505-2E9C-101B-9397-08002B2CF9AE}" pid="7" name="MSIP_Label_55fc53ab-d9bf-45d7-adc2-35222ce1ab42_ActionId">
    <vt:lpwstr>abe34aca-6cb6-4df7-b34b-ebaf2e55fce6</vt:lpwstr>
  </property>
  <property fmtid="{D5CDD505-2E9C-101B-9397-08002B2CF9AE}" pid="8" name="MSIP_Label_55fc53ab-d9bf-45d7-adc2-35222ce1ab42_ContentBits">
    <vt:lpwstr>0</vt:lpwstr>
  </property>
  <property fmtid="{D5CDD505-2E9C-101B-9397-08002B2CF9AE}" pid="9" name="ContentTypeId">
    <vt:lpwstr>0x010100892D30A96EE72F44B285CEA65A2BB8A0</vt:lpwstr>
  </property>
  <property fmtid="{D5CDD505-2E9C-101B-9397-08002B2CF9AE}" pid="10" name="MediaServiceImageTags">
    <vt:lpwstr/>
  </property>
  <property fmtid="{D5CDD505-2E9C-101B-9397-08002B2CF9AE}" pid="11" name="Order">
    <vt:lpwstr>75568800.0000000</vt:lpwstr>
  </property>
  <property fmtid="{D5CDD505-2E9C-101B-9397-08002B2CF9AE}" pid="12" name="GMF File Type">
    <vt:lpwstr>6;#Template|c30f922a-9e3c-4d78-b705-947b24321b6d</vt:lpwstr>
  </property>
  <property fmtid="{D5CDD505-2E9C-101B-9397-08002B2CF9AE}" pid="13" name="xd_ProgID">
    <vt:lpwstr/>
  </property>
  <property fmtid="{D5CDD505-2E9C-101B-9397-08002B2CF9AE}" pid="14" name="Workstream">
    <vt:lpwstr>13;#Communications ＆ Editorial|4a9dc110-a114-4c23-8184-6ae652ddb4cc</vt:lpwstr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>&lt;div class="ExternalClass4198966969B94F8A89B61C0FDCD282C1"&gt;GMF PowerPoint Template&lt;/div&gt;</vt:lpwstr>
  </property>
  <property fmtid="{D5CDD505-2E9C-101B-9397-08002B2CF9AE}" pid="18" name="TriggerFlowInfo">
    <vt:lpwstr/>
  </property>
  <property fmtid="{D5CDD505-2E9C-101B-9397-08002B2CF9AE}" pid="19" name="Sub_x002d_Workstream">
    <vt:lpwstr/>
  </property>
  <property fmtid="{D5CDD505-2E9C-101B-9397-08002B2CF9AE}" pid="20" name="xd_Signature">
    <vt:lpwstr/>
  </property>
  <property fmtid="{D5CDD505-2E9C-101B-9397-08002B2CF9AE}" pid="21" name="Toolkit">
    <vt:lpwstr/>
  </property>
  <property fmtid="{D5CDD505-2E9C-101B-9397-08002B2CF9AE}" pid="22" name="Sub-Workstream">
    <vt:lpwstr/>
  </property>
  <property fmtid="{D5CDD505-2E9C-101B-9397-08002B2CF9AE}" pid="23" name="GMF_x0020_File_x0020_Type">
    <vt:lpwstr>6;#Template|c30f922a-9e3c-4d78-b705-947b24321b6d</vt:lpwstr>
  </property>
</Properties>
</file>