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308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686"/>
    <a:srgbClr val="D65D1B"/>
    <a:srgbClr val="306580"/>
    <a:srgbClr val="EBE9E5"/>
    <a:srgbClr val="3035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80"/>
    <p:restoredTop sz="95548"/>
  </p:normalViewPr>
  <p:slideViewPr>
    <p:cSldViewPr snapToGrid="0" snapToObjects="1">
      <p:cViewPr varScale="1">
        <p:scale>
          <a:sx n="117" d="100"/>
          <a:sy n="117" d="100"/>
        </p:scale>
        <p:origin x="14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15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enlo" panose="020B0609030804020204" pitchFamily="49" charset="0"/>
              </a:defRPr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enlo" panose="020B0609030804020204" pitchFamily="49" charset="0"/>
              </a:defRPr>
            </a:lvl1pPr>
          </a:lstStyle>
          <a:p>
            <a:fld id="{85A91CBC-DD7B-E946-A584-844F8DD7B1B4}" type="datetimeFigureOut">
              <a:rPr lang="nl-NL" smtClean="0"/>
              <a:pPr/>
              <a:t>27-10-2025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enlo" panose="020B0609030804020204" pitchFamily="49" charset="0"/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enlo" panose="020B0609030804020204" pitchFamily="49" charset="0"/>
              </a:defRPr>
            </a:lvl1pPr>
          </a:lstStyle>
          <a:p>
            <a:fld id="{3CF81BEF-7747-1C4A-842B-89BAC116B1BD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926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enlo" panose="020B0609030804020204" pitchFamily="49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ADF82A-1B92-D74B-855C-1A980BAA0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752BC0-E81E-A644-B07A-79CCD9445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A2D377-104A-254F-BF93-7BD735B10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E55694-6F5C-444C-85BE-6914BAD0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7F9D81-20EF-CE42-911E-B93B33095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58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E3DC3-AC02-0A4D-A53E-53FD0C00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AF2CB9C-E39D-E242-9D48-B97179A5A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CF4FB1-E59E-734E-BAB7-C14C503AC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BADAF3-0336-9949-A52E-93E194FF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07678B-2260-FC49-9373-64C5D9F5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723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38D0009-C4F6-A043-93E0-93904F3CA4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27B433E-6502-E14B-9842-C64E47898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8C83A9-ED23-3E49-8FE2-3AC9CD090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1711AC-9151-9F48-937C-F49DE6A24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F3F4F8-D079-9F49-90E7-6F9EA7E3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576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B1B211-9FC5-764C-A24A-9507A72C2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7E873D-D79D-EC41-8F33-C3F58309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3AE6A8-3B76-794C-AF5E-41913921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E1D568-BD2F-BB40-A928-0CFC4263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C063F4-C8E7-664E-B4DB-E4EEB992A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29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32235-B6F6-B74F-BD9C-E30481A3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461E39-8E45-C044-9176-911A0F4D9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25FF53-802F-1B40-B6A9-DCCC33CA5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837F40-A603-7E49-97DF-0A3733C54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4ED8DC-6D88-F346-B6DE-EE6470BE2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761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ADF3C7-1C5B-1D45-8B01-7F0BF3494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835816-0117-D447-968C-BD8B8D4C31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BB689A1-FBFA-D44C-AA3D-D81B89041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2D4EF9D-315F-AA47-A32F-F29519B1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11EFF43-9712-324E-A6DC-8A2C709DC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6E5F314-C92E-4E4A-9AA2-B5D87F2B1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50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EC64D-817C-D740-8666-D54B6D816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B350C9-88F0-3D4A-BC21-5887DDA73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9FD9AB1-4797-5A44-A4E2-025C4D5AF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529BE74-E026-1F40-A8E9-761D5A1514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57E6268-3A6F-FE4D-BD5A-3D5ACF314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7EB4622-CF3C-D146-A225-C942B629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3454F7D-2B80-544D-953B-A67962AC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5011139-CC37-0245-86BE-19D836065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18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0A85F4-9C1B-7B41-B58D-CF0A1E3CE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CEE5D21-1DAE-7041-9451-8DF0FCF1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DE77ABD-58B3-4E43-8BF3-33E87C9B1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F974FE2-0F77-7746-8AEA-78821DF76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262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2E7B6A6-2884-4E4F-A305-751537523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4095392-D8CB-2E4F-94D3-BC12A08D3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44EC261-A37B-7443-89C8-EE06EB158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650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6F6933-EA1C-EC4F-AFDC-FA562A4B2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CFE025-1F62-4C4C-8630-898E8C5FC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CB61487-2CD9-A746-A42C-6B7C48848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C94EA26-2A9D-4243-9688-816B3FCEC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27E67B3-E2AB-304A-B0FF-B986F62FA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52BDAC-1CD4-2B42-A551-14CA9AC9F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25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6DC7F5-49A8-124F-B92B-DAC0F845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D523FB0-7323-EF49-89A4-303485BD1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034DDF8-EC54-0045-8104-37BC368F0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0E7BDA-18A5-B942-939C-DA6521DE2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8F95-B1E1-3F45-A595-3362630694B9}" type="datetimeFigureOut">
              <a:rPr lang="nl-NL" smtClean="0"/>
              <a:t>27-10-2025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B55580B-65D8-BA4A-A4B2-CF3818D97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444CC9-765B-BF46-8351-7AE965D91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40E1-CEFC-014F-9669-5C10444046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283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1C7A0E2-465C-A14F-A0DD-4A62F907C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967C4C-79B4-7E4E-AF56-6510A67DF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 dirty="0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FCE9D5-CB23-CC4F-B2C3-0F923C3B7D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Menlo" panose="020B0609030804020204" pitchFamily="49" charset="0"/>
              </a:defRPr>
            </a:lvl1pPr>
          </a:lstStyle>
          <a:p>
            <a:fld id="{EE948F95-B1E1-3F45-A595-3362630694B9}" type="datetimeFigureOut">
              <a:rPr lang="nl-NL" smtClean="0"/>
              <a:pPr/>
              <a:t>27-10-2025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A78EB6-23E0-C64C-A180-E83DC4A8D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Menlo" panose="020B0609030804020204" pitchFamily="49" charset="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EE284A-1F85-2F49-97F6-2B26AF965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enlo" panose="020B0609030804020204" pitchFamily="49" charset="0"/>
              </a:defRPr>
            </a:lvl1pPr>
          </a:lstStyle>
          <a:p>
            <a:fld id="{C5D440E1-CEFC-014F-9669-5C104440467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375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enlo" panose="020B0609030804020204" pitchFamily="49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DFA099C4-FB15-3DCB-C79C-6387C2895A6B}"/>
              </a:ext>
            </a:extLst>
          </p:cNvPr>
          <p:cNvSpPr txBox="1"/>
          <p:nvPr/>
        </p:nvSpPr>
        <p:spPr>
          <a:xfrm>
            <a:off x="275909" y="229205"/>
            <a:ext cx="8924238" cy="7017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 sz="3200" b="1">
                <a:solidFill>
                  <a:srgbClr val="2E7D32"/>
                </a:solidFill>
              </a:defRPr>
            </a:pPr>
            <a:r>
              <a:rPr sz="2400" b="1" dirty="0" err="1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QXote</a:t>
            </a:r>
            <a:r>
              <a:rPr sz="2400" b="1" dirty="0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– Regenerative Alignment Scorecard (2025)</a:t>
            </a:r>
          </a:p>
          <a:p>
            <a:pPr>
              <a:defRPr sz="1800">
                <a:solidFill>
                  <a:srgbClr val="555555"/>
                </a:solidFill>
              </a:defRPr>
            </a:pPr>
            <a:r>
              <a:rPr lang="pt-PT" dirty="0" err="1"/>
              <a:t>Benchmark</a:t>
            </a:r>
            <a:r>
              <a:rPr lang="pt-PT" dirty="0"/>
              <a:t> </a:t>
            </a:r>
            <a:r>
              <a:rPr dirty="0"/>
              <a:t>with the Regenerative Paradigm Map (</a:t>
            </a:r>
            <a:r>
              <a:rPr dirty="0" err="1"/>
              <a:t>Ambio</a:t>
            </a:r>
            <a:r>
              <a:rPr dirty="0"/>
              <a:t>, 2025)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FFA9712-9DB8-1137-B8D3-B2A11FC77764}"/>
              </a:ext>
            </a:extLst>
          </p:cNvPr>
          <p:cNvSpPr txBox="1"/>
          <p:nvPr/>
        </p:nvSpPr>
        <p:spPr>
          <a:xfrm>
            <a:off x="275908" y="5197273"/>
            <a:ext cx="4753292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1B5E20"/>
                </a:solidFill>
              </a:defRPr>
            </a:pPr>
            <a:r>
              <a:rPr lang="nl-NL" sz="2000" dirty="0">
                <a:solidFill>
                  <a:srgbClr val="2A568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Summary</a:t>
            </a:r>
          </a:p>
          <a:p>
            <a:pPr marL="171450" indent="-171450">
              <a:buFont typeface="Arial" panose="020B0604020202020204" pitchFamily="34" charset="0"/>
              <a:buChar char="•"/>
              <a:defRPr sz="1400"/>
            </a:pPr>
            <a:r>
              <a:rPr lang="nl-NL" sz="1200" dirty="0" err="1"/>
              <a:t>Strengths</a:t>
            </a:r>
            <a:r>
              <a:rPr lang="nl-NL" sz="1200" dirty="0"/>
              <a:t>: </a:t>
            </a:r>
            <a:r>
              <a:rPr lang="nl-NL" sz="1200" dirty="0" err="1"/>
              <a:t>Place-based</a:t>
            </a:r>
            <a:r>
              <a:rPr lang="nl-NL" sz="1200" dirty="0"/>
              <a:t> </a:t>
            </a:r>
            <a:r>
              <a:rPr lang="nl-NL" sz="1200" dirty="0" err="1"/>
              <a:t>practice</a:t>
            </a:r>
            <a:r>
              <a:rPr lang="nl-NL" sz="1200" dirty="0"/>
              <a:t>, community </a:t>
            </a:r>
            <a:r>
              <a:rPr lang="nl-NL" sz="1200" dirty="0" err="1"/>
              <a:t>integration</a:t>
            </a:r>
            <a:r>
              <a:rPr lang="nl-NL" sz="1200" dirty="0"/>
              <a:t>, governance </a:t>
            </a:r>
            <a:r>
              <a:rPr lang="nl-NL" sz="1200" dirty="0" err="1"/>
              <a:t>innovation</a:t>
            </a:r>
            <a:r>
              <a:rPr lang="nl-NL" sz="1200" dirty="0"/>
              <a:t>, systems thinking.</a:t>
            </a:r>
          </a:p>
          <a:p>
            <a:pPr marL="171450" indent="-171450">
              <a:buFont typeface="Arial" panose="020B0604020202020204" pitchFamily="34" charset="0"/>
              <a:buChar char="•"/>
              <a:defRPr sz="1400"/>
            </a:pPr>
            <a:r>
              <a:rPr lang="nl-NL" sz="1200" dirty="0" err="1"/>
              <a:t>Emerging</a:t>
            </a:r>
            <a:r>
              <a:rPr lang="nl-NL" sz="1200" dirty="0"/>
              <a:t> </a:t>
            </a:r>
            <a:r>
              <a:rPr lang="nl-NL" sz="1200" dirty="0" err="1"/>
              <a:t>Strengths</a:t>
            </a:r>
            <a:r>
              <a:rPr lang="nl-NL" sz="1200" dirty="0"/>
              <a:t>: </a:t>
            </a:r>
            <a:r>
              <a:rPr lang="nl-NL" sz="1200" dirty="0" err="1"/>
              <a:t>Purpose-driven</a:t>
            </a:r>
            <a:r>
              <a:rPr lang="nl-NL" sz="1200" dirty="0"/>
              <a:t> </a:t>
            </a:r>
            <a:r>
              <a:rPr lang="nl-NL" sz="1200" dirty="0" err="1"/>
              <a:t>economic</a:t>
            </a:r>
            <a:r>
              <a:rPr lang="nl-NL" sz="1200" dirty="0"/>
              <a:t> model; </a:t>
            </a:r>
            <a:r>
              <a:rPr lang="nl-NL" sz="1200" dirty="0" err="1"/>
              <a:t>formal</a:t>
            </a:r>
            <a:r>
              <a:rPr lang="nl-NL" sz="1200" dirty="0"/>
              <a:t> </a:t>
            </a:r>
            <a:r>
              <a:rPr lang="nl-NL" sz="1200" dirty="0" err="1"/>
              <a:t>participatory</a:t>
            </a:r>
            <a:r>
              <a:rPr lang="nl-NL" sz="1200" dirty="0"/>
              <a:t> governance.</a:t>
            </a:r>
          </a:p>
          <a:p>
            <a:pPr marL="171450" indent="-171450">
              <a:buFont typeface="Arial" panose="020B0604020202020204" pitchFamily="34" charset="0"/>
              <a:buChar char="•"/>
              <a:defRPr sz="1400"/>
            </a:pPr>
            <a:r>
              <a:rPr lang="nl-NL" sz="1200" dirty="0" err="1"/>
              <a:t>Gaps</a:t>
            </a:r>
            <a:r>
              <a:rPr lang="nl-NL" sz="1200" dirty="0"/>
              <a:t>: Multi-</a:t>
            </a:r>
            <a:r>
              <a:rPr lang="nl-NL" sz="1200" dirty="0" err="1"/>
              <a:t>capitals</a:t>
            </a:r>
            <a:r>
              <a:rPr lang="nl-NL" sz="1200" dirty="0"/>
              <a:t> </a:t>
            </a:r>
            <a:r>
              <a:rPr lang="nl-NL" sz="1200" dirty="0" err="1"/>
              <a:t>reporting</a:t>
            </a:r>
            <a:r>
              <a:rPr lang="nl-NL" sz="1200" dirty="0"/>
              <a:t>, binding governance </a:t>
            </a:r>
            <a:r>
              <a:rPr lang="nl-NL" sz="1200" dirty="0" err="1"/>
              <a:t>protocols</a:t>
            </a:r>
            <a:r>
              <a:rPr lang="nl-NL" sz="1200" dirty="0"/>
              <a:t>, explicit </a:t>
            </a:r>
            <a:r>
              <a:rPr lang="nl-NL" sz="1200" dirty="0" err="1"/>
              <a:t>reinvestment</a:t>
            </a:r>
            <a:r>
              <a:rPr lang="nl-NL" sz="1200" dirty="0"/>
              <a:t>/</a:t>
            </a:r>
            <a:r>
              <a:rPr lang="nl-NL" sz="1200" dirty="0" err="1"/>
              <a:t>circular</a:t>
            </a:r>
            <a:r>
              <a:rPr lang="nl-NL" sz="1200" dirty="0"/>
              <a:t> </a:t>
            </a:r>
            <a:r>
              <a:rPr lang="nl-NL" sz="1200" dirty="0" err="1"/>
              <a:t>flows</a:t>
            </a:r>
            <a:r>
              <a:rPr lang="nl-NL" sz="1200" dirty="0"/>
              <a:t>.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52DC0C6B-89D3-ECED-AF56-CD7B877F9FCD}"/>
              </a:ext>
            </a:extLst>
          </p:cNvPr>
          <p:cNvSpPr txBox="1"/>
          <p:nvPr/>
        </p:nvSpPr>
        <p:spPr>
          <a:xfrm>
            <a:off x="5159829" y="5197274"/>
            <a:ext cx="690646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defRPr sz="2000" b="1">
                <a:solidFill>
                  <a:srgbClr val="1B5E20"/>
                </a:solidFill>
              </a:defRPr>
            </a:pPr>
            <a:r>
              <a:rPr lang="nl-NL" sz="2000" b="1" dirty="0">
                <a:solidFill>
                  <a:srgbClr val="2A568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12-Month </a:t>
            </a:r>
            <a:r>
              <a:rPr lang="nl-NL" sz="2000" b="1" dirty="0" err="1">
                <a:solidFill>
                  <a:srgbClr val="2A5686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Roadmap</a:t>
            </a:r>
            <a:endParaRPr lang="nl-NL" sz="2000" b="1" dirty="0">
              <a:solidFill>
                <a:srgbClr val="2A5686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228600" indent="-228600" defTabSz="457200">
              <a:buFont typeface="+mj-lt"/>
              <a:buAutoNum type="arabicPeriod"/>
              <a:defRPr sz="1400"/>
            </a:pPr>
            <a:r>
              <a:rPr lang="nl-NL" sz="1200" dirty="0">
                <a:solidFill>
                  <a:prstClr val="black"/>
                </a:solidFill>
                <a:latin typeface="Calibri"/>
              </a:rPr>
              <a:t>Multi-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capitals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Dashboard – Report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annually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on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social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natural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cultural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, human,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and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financial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capital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228600" indent="-228600" defTabSz="457200">
              <a:buFont typeface="+mj-lt"/>
              <a:buAutoNum type="arabicPeriod"/>
              <a:defRPr sz="1400"/>
            </a:pPr>
            <a:r>
              <a:rPr lang="nl-NL" sz="1200" dirty="0" err="1">
                <a:solidFill>
                  <a:prstClr val="black"/>
                </a:solidFill>
                <a:latin typeface="Calibri"/>
              </a:rPr>
              <a:t>Circle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Empowerment – Document governance charter;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give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Circle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voting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rights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on land/community issues.</a:t>
            </a:r>
          </a:p>
          <a:p>
            <a:pPr marL="228600" indent="-228600" defTabSz="457200">
              <a:buFont typeface="+mj-lt"/>
              <a:buAutoNum type="arabicPeriod"/>
              <a:defRPr sz="1400"/>
            </a:pPr>
            <a:r>
              <a:rPr lang="nl-NL" sz="1200" dirty="0">
                <a:solidFill>
                  <a:prstClr val="black"/>
                </a:solidFill>
                <a:latin typeface="Calibri"/>
              </a:rPr>
              <a:t>Community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Metrics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–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Publish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a 'community impact scorecard' co-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designed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with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locals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228600" indent="-228600" defTabSz="457200">
              <a:buFont typeface="+mj-lt"/>
              <a:buAutoNum type="arabicPeriod"/>
              <a:defRPr sz="1400"/>
            </a:pPr>
            <a:r>
              <a:rPr lang="nl-NL" sz="1200" dirty="0">
                <a:solidFill>
                  <a:prstClr val="black"/>
                </a:solidFill>
                <a:latin typeface="Calibri"/>
              </a:rPr>
              <a:t>Story of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Place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– Release portfolio of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ecological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cultural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and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social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baselines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for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Três Moinhos.</a:t>
            </a:r>
          </a:p>
          <a:p>
            <a:pPr marL="228600" indent="-228600" defTabSz="457200">
              <a:buFont typeface="+mj-lt"/>
              <a:buAutoNum type="arabicPeriod"/>
              <a:defRPr sz="1400"/>
            </a:pPr>
            <a:r>
              <a:rPr lang="nl-NL" sz="1200" dirty="0" err="1">
                <a:solidFill>
                  <a:prstClr val="black"/>
                </a:solidFill>
                <a:latin typeface="Calibri"/>
              </a:rPr>
              <a:t>Adaptive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Learning Logs – Share 'plan–do–sense–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adapt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'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cycles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from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projects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NL" sz="1200" dirty="0" err="1">
                <a:solidFill>
                  <a:prstClr val="black"/>
                </a:solidFill>
                <a:latin typeface="Calibri"/>
              </a:rPr>
              <a:t>openly</a:t>
            </a:r>
            <a:r>
              <a:rPr lang="nl-NL" sz="1200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  <p:pic>
        <p:nvPicPr>
          <p:cNvPr id="2" name="Afbeelding 1" descr="Afbeelding met Graphics, grafische vormgeving, Lettertype, schermopname&#10;&#10;Automatisch gegenereerde beschrijving">
            <a:extLst>
              <a:ext uri="{FF2B5EF4-FFF2-40B4-BE49-F238E27FC236}">
                <a16:creationId xmlns:a16="http://schemas.microsoft.com/office/drawing/2014/main" id="{C7081382-F48F-1A1C-D650-3917594D1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440" y="83566"/>
            <a:ext cx="1062857" cy="329447"/>
          </a:xfrm>
          <a:prstGeom prst="rect">
            <a:avLst/>
          </a:prstGeom>
        </p:spPr>
      </p:pic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C68F5957-47FC-E1F5-4284-7AA94A9D9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111592"/>
              </p:ext>
            </p:extLst>
          </p:nvPr>
        </p:nvGraphicFramePr>
        <p:xfrm>
          <a:off x="302781" y="1147793"/>
          <a:ext cx="11246963" cy="4008120"/>
        </p:xfrm>
        <a:graphic>
          <a:graphicData uri="http://schemas.openxmlformats.org/drawingml/2006/table">
            <a:tbl>
              <a:tblPr firstRow="1" firstCol="1" bandRow="1"/>
              <a:tblGrid>
                <a:gridCol w="1827419">
                  <a:extLst>
                    <a:ext uri="{9D8B030D-6E8A-4147-A177-3AD203B41FA5}">
                      <a16:colId xmlns:a16="http://schemas.microsoft.com/office/drawing/2014/main" val="3262906299"/>
                    </a:ext>
                  </a:extLst>
                </a:gridCol>
                <a:gridCol w="1272728">
                  <a:extLst>
                    <a:ext uri="{9D8B030D-6E8A-4147-A177-3AD203B41FA5}">
                      <a16:colId xmlns:a16="http://schemas.microsoft.com/office/drawing/2014/main" val="1052181963"/>
                    </a:ext>
                  </a:extLst>
                </a:gridCol>
                <a:gridCol w="4073408">
                  <a:extLst>
                    <a:ext uri="{9D8B030D-6E8A-4147-A177-3AD203B41FA5}">
                      <a16:colId xmlns:a16="http://schemas.microsoft.com/office/drawing/2014/main" val="3928843159"/>
                    </a:ext>
                  </a:extLst>
                </a:gridCol>
                <a:gridCol w="4073408">
                  <a:extLst>
                    <a:ext uri="{9D8B030D-6E8A-4147-A177-3AD203B41FA5}">
                      <a16:colId xmlns:a16="http://schemas.microsoft.com/office/drawing/2014/main" val="42052048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NL" sz="1300" b="1" kern="1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Principle</a:t>
                      </a:r>
                      <a:endParaRPr lang="nl-NL" sz="1300" b="1" kern="1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NL" sz="1300" b="1" kern="1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Alignment</a:t>
                      </a:r>
                      <a:endParaRPr lang="nl-NL" sz="1300" b="1" kern="1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NL" sz="1300" b="1" kern="1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QXote</a:t>
                      </a:r>
                      <a:r>
                        <a:rPr lang="nl-NL" sz="1300" b="1" kern="1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Practices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300" dirty="0">
                          <a:latin typeface="+mj-lt"/>
                        </a:rPr>
                        <a:t>Next Steps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4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lang="nl-NL" sz="1300" dirty="0">
                          <a:latin typeface="+mj-lt"/>
                        </a:rPr>
                        <a:t>1. Inner </a:t>
                      </a:r>
                      <a:r>
                        <a:rPr lang="nl-NL" sz="1300" dirty="0" err="1">
                          <a:latin typeface="+mj-lt"/>
                        </a:rPr>
                        <a:t>Transformation</a:t>
                      </a:r>
                      <a:endParaRPr lang="nl-NL" sz="13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Student &amp; professional programs foster regenerative literacies, mindsets, reflective practices (SDG Challenge, retreats).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Add structured tools (pre/post reflection, literacy assessment).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764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300" dirty="0">
                          <a:latin typeface="+mj-lt"/>
                        </a:rPr>
                        <a:t>2. Post-Capitalist </a:t>
                      </a:r>
                      <a:r>
                        <a:rPr lang="nl-NL" sz="1300" dirty="0" err="1">
                          <a:latin typeface="+mj-lt"/>
                        </a:rPr>
                        <a:t>Economics</a:t>
                      </a:r>
                      <a:endParaRPr lang="nl-NL" sz="13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Medium–High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Purposeful business model blends consulting, education services, grants, regenerative agriculture, and local reinvestment.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Publish multi-capitals dashboard; formalize local revenue-sharing; highlight circular/bioregional value loops.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768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3. Participatory Governance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Circle of Friends advisory board reflects quintuple helix, plus nature/future generations.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Grant Circle decision rights in key domains; publish governance protocols and annual governance report.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36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4. Community First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Meals, housing, events hosted in local village; inclusion of local voices; co-benefits for community.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Track and publish community-defined outcomes (jobs, learning, well-being).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940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5. Place as Living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Land restoration, permaculture, syntropic agroforestry, water reuse; property as Living Lab.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Publish a Story of Place portfolio with ecological baselines &amp; indicators.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68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6. Systems Approaches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Quintuple helix model; integration of ecological, social, and economic flows.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Map stocks/flows &amp; identify leverage points annually.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607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7. Learn from Practice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Medium–High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Mix of frameworks: SDG, permaculture, syntropic, living lab, training models.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sz="1300" dirty="0">
                          <a:latin typeface="+mj-lt"/>
                        </a:rPr>
                        <a:t>Declare a tool-stack (LENSES, Doughnut, etc.) and publish adaptive learning cycles.</a:t>
                      </a:r>
                    </a:p>
                  </a:txBody>
                  <a:tcPr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7901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8F828-F561-0B95-876E-56F37E29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nl-NL" sz="2800" b="1" dirty="0" err="1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QXote’s</a:t>
            </a:r>
            <a:r>
              <a:rPr lang="nl-NL" sz="2800" b="1" dirty="0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nl-NL" sz="2800" b="1" dirty="0" err="1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Eight</a:t>
            </a:r>
            <a:r>
              <a:rPr lang="nl-NL" sz="2800" b="1" dirty="0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Forms of </a:t>
            </a:r>
            <a:r>
              <a:rPr lang="nl-NL" sz="2800" b="1" dirty="0" err="1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Capital</a:t>
            </a:r>
            <a:r>
              <a:rPr lang="nl-NL" sz="2800" b="1" dirty="0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 </a:t>
            </a:r>
            <a:br>
              <a:rPr lang="nl-NL" sz="2800" b="1" dirty="0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nl-NL" sz="2800" b="1" dirty="0">
                <a:solidFill>
                  <a:srgbClr val="33528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Living Lab Resource Framework</a:t>
            </a:r>
            <a:endParaRPr lang="en-GB" sz="2800" b="1" dirty="0">
              <a:solidFill>
                <a:srgbClr val="335280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8362AF7-8E3C-614F-A5D9-3D46509AE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716178"/>
              </p:ext>
            </p:extLst>
          </p:nvPr>
        </p:nvGraphicFramePr>
        <p:xfrm>
          <a:off x="859972" y="1915587"/>
          <a:ext cx="10515600" cy="4663440"/>
        </p:xfrm>
        <a:graphic>
          <a:graphicData uri="http://schemas.openxmlformats.org/drawingml/2006/table">
            <a:tbl>
              <a:tblPr firstRow="1" firstCol="1" bandRow="1"/>
              <a:tblGrid>
                <a:gridCol w="1948543">
                  <a:extLst>
                    <a:ext uri="{9D8B030D-6E8A-4147-A177-3AD203B41FA5}">
                      <a16:colId xmlns:a16="http://schemas.microsoft.com/office/drawing/2014/main" val="3262906299"/>
                    </a:ext>
                  </a:extLst>
                </a:gridCol>
                <a:gridCol w="3341914">
                  <a:extLst>
                    <a:ext uri="{9D8B030D-6E8A-4147-A177-3AD203B41FA5}">
                      <a16:colId xmlns:a16="http://schemas.microsoft.com/office/drawing/2014/main" val="1052181963"/>
                    </a:ext>
                  </a:extLst>
                </a:gridCol>
                <a:gridCol w="5225143">
                  <a:extLst>
                    <a:ext uri="{9D8B030D-6E8A-4147-A177-3AD203B41FA5}">
                      <a16:colId xmlns:a16="http://schemas.microsoft.com/office/drawing/2014/main" val="39288431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b="1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 of Capital</a:t>
                      </a:r>
                      <a:endParaRPr lang="nl-PT" sz="13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b="1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 in the QXote Living Lab Context</a:t>
                      </a:r>
                      <a:endParaRPr lang="nl-PT" sz="1300" b="1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b="1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Examples / Resources</a:t>
                      </a:r>
                      <a:endParaRPr lang="nl-PT" sz="13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4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 Ecological Capital</a:t>
                      </a: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Natural resources and ecosystems that provide the foundation for experimentation and regeneration.</a:t>
                      </a: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9-hectare regenerative estate (</a:t>
                      </a:r>
                      <a:r>
                        <a:rPr lang="nl-PT" sz="1300" i="1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Monte dos Três Moinhos</a:t>
                      </a: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); permaculture gardens; syntropic food forest; native biodiversity; natural water filtration and biofilter systems.</a:t>
                      </a: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764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 Social Capital</a:t>
                      </a: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Relationships, trust, and collaboration between partners, students, and the local community.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“Circle of Friends” Advisory Board; partnerships with schools, universities, NGOs, municipalities; long-term collaboration with village residents and café owners.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768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 Intellectual Capital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Knowledge, research, and learning generated through co-creation, study, and experimentation.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University partnerships (Évora, Algarve, Yuverta, Aeres, Wageningen); student research reports; regenerative development curricula; Smart Irrigation algorithm and data platform.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36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 Experiential Capital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Skills and insights developed through hands-on learning, fieldwork, and reflection.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Internships, learning journeys, professional retreats, and “learning by doing” activities in sustainable agriculture and regional innovation.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940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 Cultural Capital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Traditions, heritage, and creative practices that shape our collective identity and engagement.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Integration of Portuguese rural culture (meals in village café, local crafts, music events); intercultural exchanges with students from multiple countries.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68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 Material Capital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Physical tools, buildings, and infrastructure enabling operations and experimentation.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Guest facilities for 14 people; workspaces; LoRaWAN network and IoT sensors; irrigation prototypes; vehicles; renewable energy installations (solar).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607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 Spiritual Capital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Shared purpose and ethical foundation guiding our regenerative mission.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Commitment to regeneration, inclusivity, and long-term stewardship; reflective nature walks and silent practices during professional retreats.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790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 Financial Capital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Income streams that ensure the lab’s continuity and growth.</a:t>
                      </a:r>
                      <a:endParaRPr lang="nl-PT" sz="13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nl-PT" sz="1300" kern="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Consulting activities, funded projects, trainings and retreats, eco-tourism, and reinvestment in land and community.</a:t>
                      </a:r>
                      <a:endParaRPr lang="nl-PT" sz="13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CA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799302"/>
                  </a:ext>
                </a:extLst>
              </a:tr>
            </a:tbl>
          </a:graphicData>
        </a:graphic>
      </p:graphicFrame>
      <p:pic>
        <p:nvPicPr>
          <p:cNvPr id="3" name="Afbeelding 2" descr="Afbeelding met Graphics, grafische vormgeving, Lettertype, schermopname&#10;&#10;Automatisch gegenereerde beschrijving">
            <a:extLst>
              <a:ext uri="{FF2B5EF4-FFF2-40B4-BE49-F238E27FC236}">
                <a16:creationId xmlns:a16="http://schemas.microsoft.com/office/drawing/2014/main" id="{A60A3650-09C2-BF9D-687B-365348009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440" y="83566"/>
            <a:ext cx="1062857" cy="32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02373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12385</TotalTime>
  <Words>754</Words>
  <Application>Microsoft Macintosh PowerPoint</Application>
  <PresentationFormat>Breedbeeld</PresentationFormat>
  <Paragraphs>72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Menlo</vt:lpstr>
      <vt:lpstr>Times New Roman</vt:lpstr>
      <vt:lpstr>Kantoorthema</vt:lpstr>
      <vt:lpstr>PowerPoint-presentatie</vt:lpstr>
      <vt:lpstr>QXote’s Eight Forms of Capital:  Living Lab Resource Framework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Lodders</dc:creator>
  <cp:lastModifiedBy>Hans Lodders</cp:lastModifiedBy>
  <cp:revision>82</cp:revision>
  <cp:lastPrinted>2025-01-23T18:30:07Z</cp:lastPrinted>
  <dcterms:created xsi:type="dcterms:W3CDTF">2022-01-13T12:17:06Z</dcterms:created>
  <dcterms:modified xsi:type="dcterms:W3CDTF">2025-10-27T17:49:39Z</dcterms:modified>
</cp:coreProperties>
</file>