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4_0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88" r:id="rId4"/>
    <p:sldId id="289" r:id="rId5"/>
    <p:sldId id="260" r:id="rId6"/>
    <p:sldId id="258" r:id="rId7"/>
    <p:sldId id="292" r:id="rId8"/>
    <p:sldId id="261" r:id="rId9"/>
    <p:sldId id="290" r:id="rId10"/>
    <p:sldId id="277" r:id="rId11"/>
    <p:sldId id="293" r:id="rId12"/>
    <p:sldId id="264" r:id="rId13"/>
    <p:sldId id="271" r:id="rId14"/>
    <p:sldId id="300" r:id="rId15"/>
    <p:sldId id="278" r:id="rId16"/>
    <p:sldId id="281" r:id="rId17"/>
    <p:sldId id="279" r:id="rId18"/>
    <p:sldId id="282" r:id="rId19"/>
    <p:sldId id="294" r:id="rId20"/>
    <p:sldId id="284" r:id="rId21"/>
    <p:sldId id="295" r:id="rId22"/>
    <p:sldId id="269" r:id="rId23"/>
    <p:sldId id="285" r:id="rId24"/>
    <p:sldId id="297" r:id="rId25"/>
    <p:sldId id="298" r:id="rId26"/>
    <p:sldId id="299" r:id="rId27"/>
    <p:sldId id="296" r:id="rId2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234B76-D2C8-D14F-FFF2-7CD1502371A0}" name="Adnan Tahir" initials="AT" userId="406449ff5a2023f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2FF"/>
    <a:srgbClr val="00A0F6"/>
    <a:srgbClr val="001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2" autoAdjust="0"/>
    <p:restoredTop sz="94707"/>
  </p:normalViewPr>
  <p:slideViewPr>
    <p:cSldViewPr>
      <p:cViewPr>
        <p:scale>
          <a:sx n="60" d="100"/>
          <a:sy n="60" d="100"/>
        </p:scale>
        <p:origin x="304" y="424"/>
      </p:cViewPr>
      <p:guideLst>
        <p:guide orient="horz" pos="2880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C2EEFB-A13D-467B-B029-3904A3E1BDB1}" authorId="{9C234B76-D2C8-D14F-FFF2-7CD1502371A0}" created="2024-12-06T07:07:25.579">
    <pc:sldMkLst xmlns:pc="http://schemas.microsoft.com/office/powerpoint/2013/main/command">
      <pc:docMk/>
      <pc:sldMk cId="0" sldId="260"/>
    </pc:sldMkLst>
    <p188:txBody>
      <a:bodyPr/>
      <a:lstStyle/>
      <a:p>
        <a:r>
          <a:rPr lang="en-US"/>
          <a:t>Please let me know if picture should be added in this deck or not?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04EC0-D6CB-44D5-8D33-2E4FC28D316F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3A41-FCFC-463C-AD0D-5709CE69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F3A41-FCFC-463C-AD0D-5709CE69E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045" y="376052"/>
            <a:ext cx="9571990" cy="1282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594" y="2312567"/>
            <a:ext cx="9359265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1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://www.codease.io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dease.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codease.i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ase.io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dease.i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codease.io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dease.io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as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://www.codease.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codease.i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ase.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>
            <a:extLst>
              <a:ext uri="{FF2B5EF4-FFF2-40B4-BE49-F238E27FC236}">
                <a16:creationId xmlns:a16="http://schemas.microsoft.com/office/drawing/2014/main" id="{F4E77830-53C8-06A9-435F-A8895ABA03EA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bg object 17">
            <a:extLst>
              <a:ext uri="{FF2B5EF4-FFF2-40B4-BE49-F238E27FC236}">
                <a16:creationId xmlns:a16="http://schemas.microsoft.com/office/drawing/2014/main" id="{4D7AEF87-44B6-49B7-14E6-67B87B48ACE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4246" y="0"/>
            <a:ext cx="8959842" cy="1130855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790" y="4177565"/>
            <a:ext cx="11173860" cy="2935419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 marR="5080">
              <a:lnSpc>
                <a:spcPts val="10390"/>
              </a:lnSpc>
              <a:spcBef>
                <a:spcPts val="2090"/>
              </a:spcBef>
            </a:pPr>
            <a:r>
              <a:rPr lang="en-US" sz="10000" dirty="0">
                <a:solidFill>
                  <a:schemeClr val="bg2"/>
                </a:solidFill>
              </a:rPr>
              <a:t>AI-enhanced </a:t>
            </a:r>
            <a:br>
              <a:rPr lang="en-US" sz="10000" dirty="0">
                <a:solidFill>
                  <a:schemeClr val="bg2"/>
                </a:solidFill>
              </a:rPr>
            </a:br>
            <a:r>
              <a:rPr lang="en-US" sz="10000" dirty="0">
                <a:solidFill>
                  <a:schemeClr val="bg2"/>
                </a:solidFill>
              </a:rPr>
              <a:t>Low-Code Platform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697" y="9931859"/>
            <a:ext cx="4430553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tr-TR" sz="2800" spc="-175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lang="en-US" sz="2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tr-TR" sz="28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EFC1D-3AE5-1F96-5298-74342A3EB8BA}"/>
              </a:ext>
            </a:extLst>
          </p:cNvPr>
          <p:cNvGrpSpPr/>
          <p:nvPr/>
        </p:nvGrpSpPr>
        <p:grpSpPr>
          <a:xfrm>
            <a:off x="1259052" y="1149216"/>
            <a:ext cx="3963759" cy="701040"/>
            <a:chOff x="1259052" y="1149216"/>
            <a:chExt cx="3963759" cy="701040"/>
          </a:xfrm>
        </p:grpSpPr>
        <p:sp>
          <p:nvSpPr>
            <p:cNvPr id="4" name="object 4"/>
            <p:cNvSpPr/>
            <p:nvPr/>
          </p:nvSpPr>
          <p:spPr>
            <a:xfrm>
              <a:off x="2241118" y="1262017"/>
              <a:ext cx="935355" cy="475615"/>
            </a:xfrm>
            <a:custGeom>
              <a:avLst/>
              <a:gdLst/>
              <a:ahLst/>
              <a:cxnLst/>
              <a:rect l="l" t="t" r="r" b="b"/>
              <a:pathLst>
                <a:path w="935355" h="475614">
                  <a:moveTo>
                    <a:pt x="429044" y="170815"/>
                  </a:moveTo>
                  <a:lnTo>
                    <a:pt x="418376" y="123113"/>
                  </a:lnTo>
                  <a:lnTo>
                    <a:pt x="397014" y="81394"/>
                  </a:lnTo>
                  <a:lnTo>
                    <a:pt x="366153" y="47040"/>
                  </a:lnTo>
                  <a:lnTo>
                    <a:pt x="326948" y="21348"/>
                  </a:lnTo>
                  <a:lnTo>
                    <a:pt x="280758" y="5334"/>
                  </a:lnTo>
                  <a:lnTo>
                    <a:pt x="228879" y="0"/>
                  </a:lnTo>
                  <a:lnTo>
                    <a:pt x="194983" y="1828"/>
                  </a:lnTo>
                  <a:lnTo>
                    <a:pt x="134099" y="16510"/>
                  </a:lnTo>
                  <a:lnTo>
                    <a:pt x="82740" y="45567"/>
                  </a:lnTo>
                  <a:lnTo>
                    <a:pt x="43040" y="87096"/>
                  </a:lnTo>
                  <a:lnTo>
                    <a:pt x="15582" y="140398"/>
                  </a:lnTo>
                  <a:lnTo>
                    <a:pt x="1727" y="202946"/>
                  </a:lnTo>
                  <a:lnTo>
                    <a:pt x="0" y="237540"/>
                  </a:lnTo>
                  <a:lnTo>
                    <a:pt x="1727" y="272135"/>
                  </a:lnTo>
                  <a:lnTo>
                    <a:pt x="15582" y="334695"/>
                  </a:lnTo>
                  <a:lnTo>
                    <a:pt x="43040" y="387985"/>
                  </a:lnTo>
                  <a:lnTo>
                    <a:pt x="82740" y="429526"/>
                  </a:lnTo>
                  <a:lnTo>
                    <a:pt x="134099" y="458571"/>
                  </a:lnTo>
                  <a:lnTo>
                    <a:pt x="194983" y="473252"/>
                  </a:lnTo>
                  <a:lnTo>
                    <a:pt x="228879" y="475081"/>
                  </a:lnTo>
                  <a:lnTo>
                    <a:pt x="255524" y="473748"/>
                  </a:lnTo>
                  <a:lnTo>
                    <a:pt x="304558" y="463080"/>
                  </a:lnTo>
                  <a:lnTo>
                    <a:pt x="347599" y="441972"/>
                  </a:lnTo>
                  <a:lnTo>
                    <a:pt x="382625" y="411949"/>
                  </a:lnTo>
                  <a:lnTo>
                    <a:pt x="409028" y="373583"/>
                  </a:lnTo>
                  <a:lnTo>
                    <a:pt x="425043" y="328866"/>
                  </a:lnTo>
                  <a:lnTo>
                    <a:pt x="429044" y="304266"/>
                  </a:lnTo>
                  <a:lnTo>
                    <a:pt x="328968" y="304266"/>
                  </a:lnTo>
                  <a:lnTo>
                    <a:pt x="323430" y="323227"/>
                  </a:lnTo>
                  <a:lnTo>
                    <a:pt x="315531" y="340055"/>
                  </a:lnTo>
                  <a:lnTo>
                    <a:pt x="277888" y="377393"/>
                  </a:lnTo>
                  <a:lnTo>
                    <a:pt x="223532" y="390347"/>
                  </a:lnTo>
                  <a:lnTo>
                    <a:pt x="196964" y="387692"/>
                  </a:lnTo>
                  <a:lnTo>
                    <a:pt x="152590" y="366509"/>
                  </a:lnTo>
                  <a:lnTo>
                    <a:pt x="120484" y="325183"/>
                  </a:lnTo>
                  <a:lnTo>
                    <a:pt x="104140" y="269963"/>
                  </a:lnTo>
                  <a:lnTo>
                    <a:pt x="102095" y="237540"/>
                  </a:lnTo>
                  <a:lnTo>
                    <a:pt x="104140" y="204838"/>
                  </a:lnTo>
                  <a:lnTo>
                    <a:pt x="120484" y="149466"/>
                  </a:lnTo>
                  <a:lnTo>
                    <a:pt x="152590" y="108394"/>
                  </a:lnTo>
                  <a:lnTo>
                    <a:pt x="196964" y="87363"/>
                  </a:lnTo>
                  <a:lnTo>
                    <a:pt x="223532" y="84734"/>
                  </a:lnTo>
                  <a:lnTo>
                    <a:pt x="243357" y="86182"/>
                  </a:lnTo>
                  <a:lnTo>
                    <a:pt x="292595" y="107759"/>
                  </a:lnTo>
                  <a:lnTo>
                    <a:pt x="323430" y="151866"/>
                  </a:lnTo>
                  <a:lnTo>
                    <a:pt x="328968" y="170815"/>
                  </a:lnTo>
                  <a:lnTo>
                    <a:pt x="429044" y="170815"/>
                  </a:lnTo>
                  <a:close/>
                </a:path>
                <a:path w="935355" h="475614">
                  <a:moveTo>
                    <a:pt x="934999" y="237540"/>
                  </a:moveTo>
                  <a:lnTo>
                    <a:pt x="927658" y="173405"/>
                  </a:lnTo>
                  <a:lnTo>
                    <a:pt x="905637" y="115760"/>
                  </a:lnTo>
                  <a:lnTo>
                    <a:pt x="870432" y="67310"/>
                  </a:lnTo>
                  <a:lnTo>
                    <a:pt x="832243" y="36563"/>
                  </a:lnTo>
                  <a:lnTo>
                    <a:pt x="832243" y="237540"/>
                  </a:lnTo>
                  <a:lnTo>
                    <a:pt x="831240" y="258978"/>
                  </a:lnTo>
                  <a:lnTo>
                    <a:pt x="823239" y="298348"/>
                  </a:lnTo>
                  <a:lnTo>
                    <a:pt x="796874" y="347218"/>
                  </a:lnTo>
                  <a:lnTo>
                    <a:pt x="755624" y="379272"/>
                  </a:lnTo>
                  <a:lnTo>
                    <a:pt x="703465" y="390347"/>
                  </a:lnTo>
                  <a:lnTo>
                    <a:pt x="684695" y="389115"/>
                  </a:lnTo>
                  <a:lnTo>
                    <a:pt x="635406" y="370662"/>
                  </a:lnTo>
                  <a:lnTo>
                    <a:pt x="598868" y="332689"/>
                  </a:lnTo>
                  <a:lnTo>
                    <a:pt x="578015" y="279247"/>
                  </a:lnTo>
                  <a:lnTo>
                    <a:pt x="574014" y="237540"/>
                  </a:lnTo>
                  <a:lnTo>
                    <a:pt x="575005" y="216103"/>
                  </a:lnTo>
                  <a:lnTo>
                    <a:pt x="583018" y="176733"/>
                  </a:lnTo>
                  <a:lnTo>
                    <a:pt x="609371" y="127863"/>
                  </a:lnTo>
                  <a:lnTo>
                    <a:pt x="650659" y="95808"/>
                  </a:lnTo>
                  <a:lnTo>
                    <a:pt x="703465" y="84734"/>
                  </a:lnTo>
                  <a:lnTo>
                    <a:pt x="721931" y="85966"/>
                  </a:lnTo>
                  <a:lnTo>
                    <a:pt x="770851" y="104419"/>
                  </a:lnTo>
                  <a:lnTo>
                    <a:pt x="807389" y="142392"/>
                  </a:lnTo>
                  <a:lnTo>
                    <a:pt x="828243" y="195834"/>
                  </a:lnTo>
                  <a:lnTo>
                    <a:pt x="832243" y="237540"/>
                  </a:lnTo>
                  <a:lnTo>
                    <a:pt x="832243" y="36563"/>
                  </a:lnTo>
                  <a:lnTo>
                    <a:pt x="796290" y="17259"/>
                  </a:lnTo>
                  <a:lnTo>
                    <a:pt x="736244" y="1917"/>
                  </a:lnTo>
                  <a:lnTo>
                    <a:pt x="703465" y="0"/>
                  </a:lnTo>
                  <a:lnTo>
                    <a:pt x="670687" y="1917"/>
                  </a:lnTo>
                  <a:lnTo>
                    <a:pt x="610628" y="17259"/>
                  </a:lnTo>
                  <a:lnTo>
                    <a:pt x="558457" y="47523"/>
                  </a:lnTo>
                  <a:lnTo>
                    <a:pt x="517423" y="90055"/>
                  </a:lnTo>
                  <a:lnTo>
                    <a:pt x="488442" y="143776"/>
                  </a:lnTo>
                  <a:lnTo>
                    <a:pt x="473760" y="204660"/>
                  </a:lnTo>
                  <a:lnTo>
                    <a:pt x="471932" y="237540"/>
                  </a:lnTo>
                  <a:lnTo>
                    <a:pt x="473760" y="270421"/>
                  </a:lnTo>
                  <a:lnTo>
                    <a:pt x="488442" y="331317"/>
                  </a:lnTo>
                  <a:lnTo>
                    <a:pt x="517423" y="385025"/>
                  </a:lnTo>
                  <a:lnTo>
                    <a:pt x="558457" y="427558"/>
                  </a:lnTo>
                  <a:lnTo>
                    <a:pt x="610628" y="457822"/>
                  </a:lnTo>
                  <a:lnTo>
                    <a:pt x="670687" y="473163"/>
                  </a:lnTo>
                  <a:lnTo>
                    <a:pt x="703465" y="475081"/>
                  </a:lnTo>
                  <a:lnTo>
                    <a:pt x="736244" y="473163"/>
                  </a:lnTo>
                  <a:lnTo>
                    <a:pt x="796290" y="457822"/>
                  </a:lnTo>
                  <a:lnTo>
                    <a:pt x="848461" y="427558"/>
                  </a:lnTo>
                  <a:lnTo>
                    <a:pt x="885037" y="390347"/>
                  </a:lnTo>
                  <a:lnTo>
                    <a:pt x="918476" y="331317"/>
                  </a:lnTo>
                  <a:lnTo>
                    <a:pt x="933170" y="270421"/>
                  </a:lnTo>
                  <a:lnTo>
                    <a:pt x="934999" y="237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8675" y="1266020"/>
              <a:ext cx="398145" cy="467359"/>
            </a:xfrm>
            <a:custGeom>
              <a:avLst/>
              <a:gdLst/>
              <a:ahLst/>
              <a:cxnLst/>
              <a:rect l="l" t="t" r="r" b="b"/>
              <a:pathLst>
                <a:path w="398145" h="467360">
                  <a:moveTo>
                    <a:pt x="162141" y="0"/>
                  </a:moveTo>
                  <a:lnTo>
                    <a:pt x="0" y="0"/>
                  </a:lnTo>
                  <a:lnTo>
                    <a:pt x="0" y="467074"/>
                  </a:lnTo>
                  <a:lnTo>
                    <a:pt x="162141" y="467074"/>
                  </a:lnTo>
                  <a:lnTo>
                    <a:pt x="196151" y="465217"/>
                  </a:lnTo>
                  <a:lnTo>
                    <a:pt x="258039" y="450368"/>
                  </a:lnTo>
                  <a:lnTo>
                    <a:pt x="311232" y="421074"/>
                  </a:lnTo>
                  <a:lnTo>
                    <a:pt x="349178" y="383663"/>
                  </a:lnTo>
                  <a:lnTo>
                    <a:pt x="100091" y="383663"/>
                  </a:lnTo>
                  <a:lnTo>
                    <a:pt x="100091" y="83400"/>
                  </a:lnTo>
                  <a:lnTo>
                    <a:pt x="349176" y="83400"/>
                  </a:lnTo>
                  <a:lnTo>
                    <a:pt x="333461" y="65220"/>
                  </a:lnTo>
                  <a:lnTo>
                    <a:pt x="285917" y="29684"/>
                  </a:lnTo>
                  <a:lnTo>
                    <a:pt x="228117" y="7421"/>
                  </a:lnTo>
                  <a:lnTo>
                    <a:pt x="196151" y="1855"/>
                  </a:lnTo>
                  <a:lnTo>
                    <a:pt x="162141" y="0"/>
                  </a:lnTo>
                  <a:close/>
                </a:path>
                <a:path w="398145" h="467360">
                  <a:moveTo>
                    <a:pt x="349176" y="83400"/>
                  </a:moveTo>
                  <a:lnTo>
                    <a:pt x="162141" y="83400"/>
                  </a:lnTo>
                  <a:lnTo>
                    <a:pt x="192064" y="85964"/>
                  </a:lnTo>
                  <a:lnTo>
                    <a:pt x="218442" y="93658"/>
                  </a:lnTo>
                  <a:lnTo>
                    <a:pt x="260567" y="124436"/>
                  </a:lnTo>
                  <a:lnTo>
                    <a:pt x="286836" y="172230"/>
                  </a:lnTo>
                  <a:lnTo>
                    <a:pt x="295593" y="233532"/>
                  </a:lnTo>
                  <a:lnTo>
                    <a:pt x="293404" y="265875"/>
                  </a:lnTo>
                  <a:lnTo>
                    <a:pt x="275891" y="320421"/>
                  </a:lnTo>
                  <a:lnTo>
                    <a:pt x="241276" y="360582"/>
                  </a:lnTo>
                  <a:lnTo>
                    <a:pt x="192064" y="381099"/>
                  </a:lnTo>
                  <a:lnTo>
                    <a:pt x="162141" y="383663"/>
                  </a:lnTo>
                  <a:lnTo>
                    <a:pt x="349178" y="383663"/>
                  </a:lnTo>
                  <a:lnTo>
                    <a:pt x="381357" y="327179"/>
                  </a:lnTo>
                  <a:lnTo>
                    <a:pt x="395870" y="266627"/>
                  </a:lnTo>
                  <a:lnTo>
                    <a:pt x="397684" y="233532"/>
                  </a:lnTo>
                  <a:lnTo>
                    <a:pt x="395911" y="201192"/>
                  </a:lnTo>
                  <a:lnTo>
                    <a:pt x="395870" y="200442"/>
                  </a:lnTo>
                  <a:lnTo>
                    <a:pt x="390427" y="169229"/>
                  </a:lnTo>
                  <a:lnTo>
                    <a:pt x="381357" y="139890"/>
                  </a:lnTo>
                  <a:lnTo>
                    <a:pt x="368658" y="112425"/>
                  </a:lnTo>
                  <a:lnTo>
                    <a:pt x="352603" y="87364"/>
                  </a:lnTo>
                  <a:lnTo>
                    <a:pt x="349176" y="8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7737" y="1262017"/>
              <a:ext cx="1153795" cy="475615"/>
            </a:xfrm>
            <a:custGeom>
              <a:avLst/>
              <a:gdLst/>
              <a:ahLst/>
              <a:cxnLst/>
              <a:rect l="l" t="t" r="r" b="b"/>
              <a:pathLst>
                <a:path w="1153795" h="475614">
                  <a:moveTo>
                    <a:pt x="320954" y="385000"/>
                  </a:moveTo>
                  <a:lnTo>
                    <a:pt x="100101" y="385000"/>
                  </a:lnTo>
                  <a:lnTo>
                    <a:pt x="100101" y="277050"/>
                  </a:lnTo>
                  <a:lnTo>
                    <a:pt x="273583" y="277050"/>
                  </a:lnTo>
                  <a:lnTo>
                    <a:pt x="273583" y="194500"/>
                  </a:lnTo>
                  <a:lnTo>
                    <a:pt x="100101" y="194500"/>
                  </a:lnTo>
                  <a:lnTo>
                    <a:pt x="100101" y="90360"/>
                  </a:lnTo>
                  <a:lnTo>
                    <a:pt x="313613" y="90360"/>
                  </a:lnTo>
                  <a:lnTo>
                    <a:pt x="313613" y="4000"/>
                  </a:lnTo>
                  <a:lnTo>
                    <a:pt x="0" y="4000"/>
                  </a:lnTo>
                  <a:lnTo>
                    <a:pt x="0" y="90360"/>
                  </a:lnTo>
                  <a:lnTo>
                    <a:pt x="0" y="194500"/>
                  </a:lnTo>
                  <a:lnTo>
                    <a:pt x="0" y="277050"/>
                  </a:lnTo>
                  <a:lnTo>
                    <a:pt x="0" y="385000"/>
                  </a:lnTo>
                  <a:lnTo>
                    <a:pt x="0" y="471360"/>
                  </a:lnTo>
                  <a:lnTo>
                    <a:pt x="320954" y="471360"/>
                  </a:lnTo>
                  <a:lnTo>
                    <a:pt x="320954" y="385000"/>
                  </a:lnTo>
                  <a:close/>
                </a:path>
                <a:path w="1153795" h="475614">
                  <a:moveTo>
                    <a:pt x="772020" y="471081"/>
                  </a:moveTo>
                  <a:lnTo>
                    <a:pt x="613219" y="4000"/>
                  </a:lnTo>
                  <a:lnTo>
                    <a:pt x="493776" y="4000"/>
                  </a:lnTo>
                  <a:lnTo>
                    <a:pt x="335648" y="471081"/>
                  </a:lnTo>
                  <a:lnTo>
                    <a:pt x="439064" y="471081"/>
                  </a:lnTo>
                  <a:lnTo>
                    <a:pt x="553834" y="125450"/>
                  </a:lnTo>
                  <a:lnTo>
                    <a:pt x="665937" y="471081"/>
                  </a:lnTo>
                  <a:lnTo>
                    <a:pt x="772020" y="471081"/>
                  </a:lnTo>
                  <a:close/>
                </a:path>
                <a:path w="1153795" h="475614">
                  <a:moveTo>
                    <a:pt x="1153693" y="326288"/>
                  </a:moveTo>
                  <a:lnTo>
                    <a:pt x="1148778" y="286664"/>
                  </a:lnTo>
                  <a:lnTo>
                    <a:pt x="1123403" y="243547"/>
                  </a:lnTo>
                  <a:lnTo>
                    <a:pt x="1082306" y="216522"/>
                  </a:lnTo>
                  <a:lnTo>
                    <a:pt x="1026007" y="199440"/>
                  </a:lnTo>
                  <a:lnTo>
                    <a:pt x="982052" y="190652"/>
                  </a:lnTo>
                  <a:lnTo>
                    <a:pt x="963536" y="186753"/>
                  </a:lnTo>
                  <a:lnTo>
                    <a:pt x="925131" y="176403"/>
                  </a:lnTo>
                  <a:lnTo>
                    <a:pt x="892479" y="150710"/>
                  </a:lnTo>
                  <a:lnTo>
                    <a:pt x="889482" y="134112"/>
                  </a:lnTo>
                  <a:lnTo>
                    <a:pt x="890727" y="121856"/>
                  </a:lnTo>
                  <a:lnTo>
                    <a:pt x="920330" y="87960"/>
                  </a:lnTo>
                  <a:lnTo>
                    <a:pt x="962875" y="80073"/>
                  </a:lnTo>
                  <a:lnTo>
                    <a:pt x="980008" y="81216"/>
                  </a:lnTo>
                  <a:lnTo>
                    <a:pt x="1020927" y="98425"/>
                  </a:lnTo>
                  <a:lnTo>
                    <a:pt x="1043444" y="132511"/>
                  </a:lnTo>
                  <a:lnTo>
                    <a:pt x="1046276" y="146799"/>
                  </a:lnTo>
                  <a:lnTo>
                    <a:pt x="1144358" y="146799"/>
                  </a:lnTo>
                  <a:lnTo>
                    <a:pt x="1137945" y="106934"/>
                  </a:lnTo>
                  <a:lnTo>
                    <a:pt x="1120000" y="71399"/>
                  </a:lnTo>
                  <a:lnTo>
                    <a:pt x="1091984" y="41617"/>
                  </a:lnTo>
                  <a:lnTo>
                    <a:pt x="1055281" y="19024"/>
                  </a:lnTo>
                  <a:lnTo>
                    <a:pt x="1011656" y="4762"/>
                  </a:lnTo>
                  <a:lnTo>
                    <a:pt x="962875" y="0"/>
                  </a:lnTo>
                  <a:lnTo>
                    <a:pt x="938491" y="1155"/>
                  </a:lnTo>
                  <a:lnTo>
                    <a:pt x="893622" y="10325"/>
                  </a:lnTo>
                  <a:lnTo>
                    <a:pt x="854354" y="28371"/>
                  </a:lnTo>
                  <a:lnTo>
                    <a:pt x="823328" y="53568"/>
                  </a:lnTo>
                  <a:lnTo>
                    <a:pt x="801281" y="85280"/>
                  </a:lnTo>
                  <a:lnTo>
                    <a:pt x="788720" y="141452"/>
                  </a:lnTo>
                  <a:lnTo>
                    <a:pt x="789940" y="162712"/>
                  </a:lnTo>
                  <a:lnTo>
                    <a:pt x="808405" y="213194"/>
                  </a:lnTo>
                  <a:lnTo>
                    <a:pt x="844499" y="246214"/>
                  </a:lnTo>
                  <a:lnTo>
                    <a:pt x="894473" y="266319"/>
                  </a:lnTo>
                  <a:lnTo>
                    <a:pt x="958684" y="280720"/>
                  </a:lnTo>
                  <a:lnTo>
                    <a:pt x="977468" y="284835"/>
                  </a:lnTo>
                  <a:lnTo>
                    <a:pt x="1016457" y="295389"/>
                  </a:lnTo>
                  <a:lnTo>
                    <a:pt x="1049858" y="322199"/>
                  </a:lnTo>
                  <a:lnTo>
                    <a:pt x="1052944" y="338963"/>
                  </a:lnTo>
                  <a:lnTo>
                    <a:pt x="1051547" y="351574"/>
                  </a:lnTo>
                  <a:lnTo>
                    <a:pt x="1018603" y="387235"/>
                  </a:lnTo>
                  <a:lnTo>
                    <a:pt x="972870" y="395681"/>
                  </a:lnTo>
                  <a:lnTo>
                    <a:pt x="952588" y="394360"/>
                  </a:lnTo>
                  <a:lnTo>
                    <a:pt x="904481" y="374662"/>
                  </a:lnTo>
                  <a:lnTo>
                    <a:pt x="878903" y="335445"/>
                  </a:lnTo>
                  <a:lnTo>
                    <a:pt x="876122" y="318947"/>
                  </a:lnTo>
                  <a:lnTo>
                    <a:pt x="778040" y="317601"/>
                  </a:lnTo>
                  <a:lnTo>
                    <a:pt x="784707" y="360146"/>
                  </a:lnTo>
                  <a:lnTo>
                    <a:pt x="803389" y="398348"/>
                  </a:lnTo>
                  <a:lnTo>
                    <a:pt x="832840" y="430453"/>
                  </a:lnTo>
                  <a:lnTo>
                    <a:pt x="871791" y="454736"/>
                  </a:lnTo>
                  <a:lnTo>
                    <a:pt x="918578" y="470001"/>
                  </a:lnTo>
                  <a:lnTo>
                    <a:pt x="971537" y="475081"/>
                  </a:lnTo>
                  <a:lnTo>
                    <a:pt x="996911" y="473875"/>
                  </a:lnTo>
                  <a:lnTo>
                    <a:pt x="1043800" y="464197"/>
                  </a:lnTo>
                  <a:lnTo>
                    <a:pt x="1084999" y="445160"/>
                  </a:lnTo>
                  <a:lnTo>
                    <a:pt x="1117523" y="418642"/>
                  </a:lnTo>
                  <a:lnTo>
                    <a:pt x="1140561" y="385279"/>
                  </a:lnTo>
                  <a:lnTo>
                    <a:pt x="1152245" y="347078"/>
                  </a:lnTo>
                  <a:lnTo>
                    <a:pt x="1153693" y="326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01501" y="1266018"/>
              <a:ext cx="321310" cy="467359"/>
            </a:xfrm>
            <a:custGeom>
              <a:avLst/>
              <a:gdLst/>
              <a:ahLst/>
              <a:cxnLst/>
              <a:rect l="l" t="t" r="r" b="b"/>
              <a:pathLst>
                <a:path w="321310" h="467360">
                  <a:moveTo>
                    <a:pt x="320954" y="381000"/>
                  </a:moveTo>
                  <a:lnTo>
                    <a:pt x="100088" y="381000"/>
                  </a:lnTo>
                  <a:lnTo>
                    <a:pt x="100088" y="273050"/>
                  </a:lnTo>
                  <a:lnTo>
                    <a:pt x="273583" y="273050"/>
                  </a:lnTo>
                  <a:lnTo>
                    <a:pt x="273583" y="190500"/>
                  </a:lnTo>
                  <a:lnTo>
                    <a:pt x="100088" y="190500"/>
                  </a:lnTo>
                  <a:lnTo>
                    <a:pt x="100088" y="86360"/>
                  </a:lnTo>
                  <a:lnTo>
                    <a:pt x="313613" y="86360"/>
                  </a:lnTo>
                  <a:lnTo>
                    <a:pt x="313613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90500"/>
                  </a:lnTo>
                  <a:lnTo>
                    <a:pt x="0" y="273050"/>
                  </a:lnTo>
                  <a:lnTo>
                    <a:pt x="0" y="381000"/>
                  </a:lnTo>
                  <a:lnTo>
                    <a:pt x="0" y="467360"/>
                  </a:lnTo>
                  <a:lnTo>
                    <a:pt x="320954" y="467360"/>
                  </a:lnTo>
                  <a:lnTo>
                    <a:pt x="320954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9052" y="1149216"/>
              <a:ext cx="748665" cy="701040"/>
            </a:xfrm>
            <a:custGeom>
              <a:avLst/>
              <a:gdLst/>
              <a:ahLst/>
              <a:cxnLst/>
              <a:rect l="l" t="t" r="r" b="b"/>
              <a:pathLst>
                <a:path w="748664" h="701039">
                  <a:moveTo>
                    <a:pt x="259943" y="124904"/>
                  </a:moveTo>
                  <a:lnTo>
                    <a:pt x="135051" y="124904"/>
                  </a:lnTo>
                  <a:lnTo>
                    <a:pt x="131737" y="157759"/>
                  </a:lnTo>
                  <a:lnTo>
                    <a:pt x="122237" y="188353"/>
                  </a:lnTo>
                  <a:lnTo>
                    <a:pt x="87274" y="240157"/>
                  </a:lnTo>
                  <a:lnTo>
                    <a:pt x="47599" y="269328"/>
                  </a:lnTo>
                  <a:lnTo>
                    <a:pt x="0" y="285432"/>
                  </a:lnTo>
                  <a:lnTo>
                    <a:pt x="0" y="415099"/>
                  </a:lnTo>
                  <a:lnTo>
                    <a:pt x="41135" y="428002"/>
                  </a:lnTo>
                  <a:lnTo>
                    <a:pt x="76746" y="450748"/>
                  </a:lnTo>
                  <a:lnTo>
                    <a:pt x="119265" y="505587"/>
                  </a:lnTo>
                  <a:lnTo>
                    <a:pt x="135051" y="575627"/>
                  </a:lnTo>
                  <a:lnTo>
                    <a:pt x="259943" y="575627"/>
                  </a:lnTo>
                  <a:lnTo>
                    <a:pt x="252564" y="510578"/>
                  </a:lnTo>
                  <a:lnTo>
                    <a:pt x="231521" y="450748"/>
                  </a:lnTo>
                  <a:lnTo>
                    <a:pt x="196888" y="395846"/>
                  </a:lnTo>
                  <a:lnTo>
                    <a:pt x="151130" y="350266"/>
                  </a:lnTo>
                  <a:lnTo>
                    <a:pt x="177114" y="326898"/>
                  </a:lnTo>
                  <a:lnTo>
                    <a:pt x="219811" y="271564"/>
                  </a:lnTo>
                  <a:lnTo>
                    <a:pt x="246202" y="213029"/>
                  </a:lnTo>
                  <a:lnTo>
                    <a:pt x="258368" y="155244"/>
                  </a:lnTo>
                  <a:lnTo>
                    <a:pt x="259943" y="124904"/>
                  </a:lnTo>
                  <a:close/>
                </a:path>
                <a:path w="748664" h="701039">
                  <a:moveTo>
                    <a:pt x="623633" y="575627"/>
                  </a:moveTo>
                  <a:lnTo>
                    <a:pt x="259943" y="575627"/>
                  </a:lnTo>
                  <a:lnTo>
                    <a:pt x="259943" y="700519"/>
                  </a:lnTo>
                  <a:lnTo>
                    <a:pt x="623633" y="700519"/>
                  </a:lnTo>
                  <a:lnTo>
                    <a:pt x="623633" y="575627"/>
                  </a:lnTo>
                  <a:close/>
                </a:path>
                <a:path w="748664" h="701039">
                  <a:moveTo>
                    <a:pt x="623633" y="0"/>
                  </a:moveTo>
                  <a:lnTo>
                    <a:pt x="259943" y="0"/>
                  </a:lnTo>
                  <a:lnTo>
                    <a:pt x="259943" y="124891"/>
                  </a:lnTo>
                  <a:lnTo>
                    <a:pt x="623633" y="124891"/>
                  </a:lnTo>
                  <a:lnTo>
                    <a:pt x="623633" y="0"/>
                  </a:lnTo>
                  <a:close/>
                </a:path>
                <a:path w="748664" h="701039">
                  <a:moveTo>
                    <a:pt x="748538" y="450735"/>
                  </a:moveTo>
                  <a:lnTo>
                    <a:pt x="623633" y="450735"/>
                  </a:lnTo>
                  <a:lnTo>
                    <a:pt x="623633" y="575627"/>
                  </a:lnTo>
                  <a:lnTo>
                    <a:pt x="748538" y="575627"/>
                  </a:lnTo>
                  <a:lnTo>
                    <a:pt x="748538" y="450735"/>
                  </a:lnTo>
                  <a:close/>
                </a:path>
                <a:path w="748664" h="701039">
                  <a:moveTo>
                    <a:pt x="748538" y="124891"/>
                  </a:moveTo>
                  <a:lnTo>
                    <a:pt x="623633" y="124891"/>
                  </a:lnTo>
                  <a:lnTo>
                    <a:pt x="623633" y="249796"/>
                  </a:lnTo>
                  <a:lnTo>
                    <a:pt x="748538" y="249796"/>
                  </a:lnTo>
                  <a:lnTo>
                    <a:pt x="748538" y="124891"/>
                  </a:lnTo>
                  <a:close/>
                </a:path>
              </a:pathLst>
            </a:custGeom>
            <a:solidFill>
              <a:srgbClr val="009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192A9A8C-6A36-7F20-0EC7-028DA58F92CA}"/>
              </a:ext>
            </a:extLst>
          </p:cNvPr>
          <p:cNvSpPr txBox="1"/>
          <p:nvPr/>
        </p:nvSpPr>
        <p:spPr>
          <a:xfrm>
            <a:off x="1512222" y="8101993"/>
            <a:ext cx="1090202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9"/>
              </a:lnSpc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Easy, fast, and budget-friendly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way of </a:t>
            </a:r>
            <a:r>
              <a:rPr lang="tr-TR" sz="30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software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D40C-F6C3-0121-38BA-D46AC25E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A1F91A6-7616-E43E-03B3-27CDBEBE7FAE}"/>
              </a:ext>
            </a:extLst>
          </p:cNvPr>
          <p:cNvSpPr txBox="1"/>
          <p:nvPr/>
        </p:nvSpPr>
        <p:spPr>
          <a:xfrm>
            <a:off x="746046" y="2224426"/>
            <a:ext cx="9946884" cy="7643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Advanced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drag-and-drop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application and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form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design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</a:t>
            </a:r>
          </a:p>
          <a:p>
            <a:pPr algn="l">
              <a:lnSpc>
                <a:spcPts val="3475"/>
              </a:lnSpc>
            </a:pPr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Wizard structure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automatically generates scripts</a:t>
            </a:r>
          </a:p>
          <a:p>
            <a:pPr algn="l">
              <a:lnSpc>
                <a:spcPts val="3475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PAAS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Architecture with multi-tenancy structure</a:t>
            </a:r>
          </a:p>
          <a:p>
            <a:pPr algn="l">
              <a:lnSpc>
                <a:spcPts val="3475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Fault-tolerant and scalable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Business Process Management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Engine</a:t>
            </a:r>
          </a:p>
          <a:p>
            <a:pPr algn="l">
              <a:lnSpc>
                <a:spcPts val="3475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ChatGPT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integration for designing applications by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AI</a:t>
            </a:r>
          </a:p>
          <a:p>
            <a:pPr algn="l">
              <a:lnSpc>
                <a:spcPts val="3475"/>
              </a:lnSpc>
            </a:pPr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Responsive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running on all devices (PC, mobile, etc.)</a:t>
            </a:r>
          </a:p>
          <a:p>
            <a:pPr algn="l">
              <a:lnSpc>
                <a:spcPts val="3475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Scripting and rule management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provide a development standard</a:t>
            </a:r>
          </a:p>
          <a:p>
            <a:pPr algn="l">
              <a:lnSpc>
                <a:spcPts val="3475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Integration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management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84BCD2E6-51B2-8318-1164-B5307FA91E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CDC86140-38D9-7D25-3E0C-A6ACEBBECCF0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1B65DD3-6BE4-316A-2F87-A40880CEA920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D63C7CEB-55CC-8FD5-BA7A-534DFF1FD5E2}"/>
              </a:ext>
            </a:extLst>
          </p:cNvPr>
          <p:cNvSpPr/>
          <p:nvPr/>
        </p:nvSpPr>
        <p:spPr>
          <a:xfrm>
            <a:off x="10692929" y="-1050925"/>
            <a:ext cx="11778281" cy="12360275"/>
          </a:xfrm>
          <a:custGeom>
            <a:avLst/>
            <a:gdLst/>
            <a:ahLst/>
            <a:cxnLst/>
            <a:rect l="l" t="t" r="r" b="b"/>
            <a:pathLst>
              <a:path w="7523210" h="8251550">
                <a:moveTo>
                  <a:pt x="0" y="0"/>
                </a:moveTo>
                <a:lnTo>
                  <a:pt x="7523210" y="0"/>
                </a:lnTo>
                <a:lnTo>
                  <a:pt x="7523210" y="8251550"/>
                </a:lnTo>
                <a:lnTo>
                  <a:pt x="0" y="8251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4114" t="8252" r="-6636" b="-19636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FF18EF-369F-A787-A9A1-79070005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Technology</a:t>
            </a:r>
          </a:p>
        </p:txBody>
      </p:sp>
    </p:spTree>
    <p:extLst>
      <p:ext uri="{BB962C8B-B14F-4D97-AF65-F5344CB8AC3E}">
        <p14:creationId xmlns:p14="http://schemas.microsoft.com/office/powerpoint/2010/main" val="266563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4B84-D9DC-5BFB-6A04-A07875FD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0A3EBCC-2574-B567-09D6-00F636DB3F19}"/>
              </a:ext>
            </a:extLst>
          </p:cNvPr>
          <p:cNvSpPr txBox="1"/>
          <p:nvPr/>
        </p:nvSpPr>
        <p:spPr>
          <a:xfrm>
            <a:off x="746046" y="2224426"/>
            <a:ext cx="9946884" cy="45012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CodEase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seamlessly operates on-premises and in the cloud, eliminating the need for separate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deployment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development, and testing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environments. It also features a multi-tenant architecture.</a:t>
            </a: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Applications developed on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CodEase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can be sold both in its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own market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in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other markets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(Microsoft, Amazon, Google, etc.).</a:t>
            </a:r>
          </a:p>
          <a:p>
            <a:pPr marL="539751" lvl="1" indent="-269876" algn="l">
              <a:lnSpc>
                <a:spcPts val="3475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FF1D7A38-7165-4775-DA41-1E63D1C6A8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D778EC30-A0AE-0212-0F6D-B33BDE13B988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0AF075F-80B0-4138-950E-6C8823CE66B5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1D1BFA-2B66-A501-4CA2-A5D14B24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58F7E-33FF-3460-27C5-5CE15D658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81" r="29635"/>
          <a:stretch/>
        </p:blipFill>
        <p:spPr>
          <a:xfrm>
            <a:off x="11223403" y="-2094"/>
            <a:ext cx="898525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90"/>
            <a:ext cx="20104100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8756650" y="1547093"/>
            <a:ext cx="10196195" cy="3297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ts val="3688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Low-code platforms as Codease play a pivotal role in our digital transformation journey. They help us modernize our financial processes, streamline workflows, and improve overall efficiency, which is crucial for remaining competitive in our industry.</a:t>
            </a:r>
          </a:p>
          <a:p>
            <a:pPr algn="just">
              <a:lnSpc>
                <a:spcPts val="3688"/>
              </a:lnSpc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>
              <a:lnSpc>
                <a:spcPts val="3688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İrem Ö. -  Finance Director</a:t>
            </a:r>
          </a:p>
          <a:p>
            <a:pPr algn="just">
              <a:lnSpc>
                <a:spcPts val="3688"/>
              </a:lnSpc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6789" y="2918964"/>
            <a:ext cx="3308985" cy="988091"/>
          </a:xfrm>
          <a:prstGeom prst="rect">
            <a:avLst/>
          </a:prstGeom>
        </p:spPr>
        <p:txBody>
          <a:bodyPr vert="horz" wrap="square" lIns="0" tIns="688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25"/>
              </a:spcBef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2B22D7DD-2E1C-D158-08C8-E2D9EAC6AC06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E66EA9-9C43-A876-0C64-67CAF786D215}"/>
              </a:ext>
            </a:extLst>
          </p:cNvPr>
          <p:cNvCxnSpPr/>
          <p:nvPr/>
        </p:nvCxnSpPr>
        <p:spPr>
          <a:xfrm>
            <a:off x="1976789" y="10847089"/>
            <a:ext cx="5255861" cy="0"/>
          </a:xfrm>
          <a:prstGeom prst="line">
            <a:avLst/>
          </a:prstGeom>
          <a:ln w="19050">
            <a:solidFill>
              <a:srgbClr val="00A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1">
            <a:extLst>
              <a:ext uri="{FF2B5EF4-FFF2-40B4-BE49-F238E27FC236}">
                <a16:creationId xmlns:a16="http://schemas.microsoft.com/office/drawing/2014/main" id="{5C197948-DED4-98F3-246B-4473C6105A54}"/>
              </a:ext>
            </a:extLst>
          </p:cNvPr>
          <p:cNvSpPr/>
          <p:nvPr/>
        </p:nvSpPr>
        <p:spPr>
          <a:xfrm>
            <a:off x="575590" y="2074551"/>
            <a:ext cx="4029129" cy="1547308"/>
          </a:xfrm>
          <a:custGeom>
            <a:avLst/>
            <a:gdLst/>
            <a:ahLst/>
            <a:cxnLst/>
            <a:rect l="l" t="t" r="r" b="b"/>
            <a:pathLst>
              <a:path w="4029129" h="1547308">
                <a:moveTo>
                  <a:pt x="0" y="0"/>
                </a:moveTo>
                <a:lnTo>
                  <a:pt x="4029129" y="0"/>
                </a:lnTo>
                <a:lnTo>
                  <a:pt x="4029129" y="1547308"/>
                </a:lnTo>
                <a:lnTo>
                  <a:pt x="0" y="154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7B04F94-6231-D881-C5D0-991461D2D253}"/>
              </a:ext>
            </a:extLst>
          </p:cNvPr>
          <p:cNvSpPr/>
          <p:nvPr/>
        </p:nvSpPr>
        <p:spPr>
          <a:xfrm>
            <a:off x="3646716" y="5436034"/>
            <a:ext cx="12810668" cy="3694682"/>
          </a:xfrm>
          <a:custGeom>
            <a:avLst/>
            <a:gdLst/>
            <a:ahLst/>
            <a:cxnLst/>
            <a:rect l="l" t="t" r="r" b="b"/>
            <a:pathLst>
              <a:path w="14020242" h="4314840">
                <a:moveTo>
                  <a:pt x="0" y="0"/>
                </a:moveTo>
                <a:lnTo>
                  <a:pt x="14020242" y="0"/>
                </a:lnTo>
                <a:lnTo>
                  <a:pt x="14020242" y="4314840"/>
                </a:lnTo>
                <a:lnTo>
                  <a:pt x="0" y="4314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04458D-47A8-1895-C2CC-C3F783A2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Value for clients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10669FE4-A637-9FAF-1118-229D076709A6}"/>
              </a:ext>
            </a:extLst>
          </p:cNvPr>
          <p:cNvGrpSpPr/>
          <p:nvPr/>
        </p:nvGrpSpPr>
        <p:grpSpPr>
          <a:xfrm>
            <a:off x="1233908" y="1997075"/>
            <a:ext cx="17636284" cy="8291602"/>
            <a:chOff x="1972731" y="2610763"/>
            <a:chExt cx="11023502" cy="5686735"/>
          </a:xfrm>
        </p:grpSpPr>
        <p:grpSp>
          <p:nvGrpSpPr>
            <p:cNvPr id="86" name="Google Shape;659;g2f6469d7dc2_0_0">
              <a:extLst>
                <a:ext uri="{FF2B5EF4-FFF2-40B4-BE49-F238E27FC236}">
                  <a16:creationId xmlns:a16="http://schemas.microsoft.com/office/drawing/2014/main" id="{BE30BA3A-24B0-7E8E-A399-6D538545E526}"/>
                </a:ext>
              </a:extLst>
            </p:cNvPr>
            <p:cNvGrpSpPr/>
            <p:nvPr/>
          </p:nvGrpSpPr>
          <p:grpSpPr>
            <a:xfrm>
              <a:off x="2057400" y="2943758"/>
              <a:ext cx="5300033" cy="791962"/>
              <a:chOff x="457200" y="1354667"/>
              <a:chExt cx="5300033" cy="914400"/>
            </a:xfrm>
          </p:grpSpPr>
          <p:sp>
            <p:nvSpPr>
              <p:cNvPr id="136" name="Google Shape;660;g2f6469d7dc2_0_0">
                <a:extLst>
                  <a:ext uri="{FF2B5EF4-FFF2-40B4-BE49-F238E27FC236}">
                    <a16:creationId xmlns:a16="http://schemas.microsoft.com/office/drawing/2014/main" id="{7BBEB0F8-C392-D257-7134-36CE05C3DCC1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661;g2f6469d7dc2_0_0">
                <a:extLst>
                  <a:ext uri="{FF2B5EF4-FFF2-40B4-BE49-F238E27FC236}">
                    <a16:creationId xmlns:a16="http://schemas.microsoft.com/office/drawing/2014/main" id="{077501DC-397A-8EDE-F6AB-BB0554271802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Achieved end-to-end management of over 40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business processes,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improved customer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agent management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and ensured sustainable, uninterrupted service through rapid development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seamless integration</a:t>
                </a:r>
                <a:endParaRPr sz="14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7" name="Google Shape;662;g2f6469d7dc2_0_0">
              <a:extLst>
                <a:ext uri="{FF2B5EF4-FFF2-40B4-BE49-F238E27FC236}">
                  <a16:creationId xmlns:a16="http://schemas.microsoft.com/office/drawing/2014/main" id="{16362693-74A1-5F9F-BA67-BBEE7ECA1A1B}"/>
                </a:ext>
              </a:extLst>
            </p:cNvPr>
            <p:cNvGrpSpPr/>
            <p:nvPr/>
          </p:nvGrpSpPr>
          <p:grpSpPr>
            <a:xfrm>
              <a:off x="2057400" y="3856114"/>
              <a:ext cx="5300033" cy="791962"/>
              <a:chOff x="457200" y="1354667"/>
              <a:chExt cx="5300033" cy="914400"/>
            </a:xfrm>
          </p:grpSpPr>
          <p:sp>
            <p:nvSpPr>
              <p:cNvPr id="134" name="Google Shape;663;g2f6469d7dc2_0_0">
                <a:extLst>
                  <a:ext uri="{FF2B5EF4-FFF2-40B4-BE49-F238E27FC236}">
                    <a16:creationId xmlns:a16="http://schemas.microsoft.com/office/drawing/2014/main" id="{5B7FE2F5-90F7-0D44-B4BE-48BB32D5654C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664;g2f6469d7dc2_0_0">
                <a:extLst>
                  <a:ext uri="{FF2B5EF4-FFF2-40B4-BE49-F238E27FC236}">
                    <a16:creationId xmlns:a16="http://schemas.microsoft.com/office/drawing/2014/main" id="{197990E8-2F09-89C7-EE7E-3E330CBEDCEA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business processes that were unmanageable by core insurance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ERP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have been quickly developed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integrated into the platform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 applications were successfully launched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within a six-month timeframe. Additionally, customer complaints have been efficiently handled using email listeners.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oogle Shape;665;g2f6469d7dc2_0_0">
              <a:extLst>
                <a:ext uri="{FF2B5EF4-FFF2-40B4-BE49-F238E27FC236}">
                  <a16:creationId xmlns:a16="http://schemas.microsoft.com/office/drawing/2014/main" id="{4B964698-1DE6-659B-C3E1-F40C27780D8A}"/>
                </a:ext>
              </a:extLst>
            </p:cNvPr>
            <p:cNvGrpSpPr/>
            <p:nvPr/>
          </p:nvGrpSpPr>
          <p:grpSpPr>
            <a:xfrm>
              <a:off x="2057400" y="4768470"/>
              <a:ext cx="5300033" cy="791962"/>
              <a:chOff x="457200" y="1354667"/>
              <a:chExt cx="5300033" cy="914400"/>
            </a:xfrm>
          </p:grpSpPr>
          <p:sp>
            <p:nvSpPr>
              <p:cNvPr id="132" name="Google Shape;666;g2f6469d7dc2_0_0">
                <a:extLst>
                  <a:ext uri="{FF2B5EF4-FFF2-40B4-BE49-F238E27FC236}">
                    <a16:creationId xmlns:a16="http://schemas.microsoft.com/office/drawing/2014/main" id="{BA9DCB20-04F3-762E-D07C-539F45CE49A4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Google Shape;667;g2f6469d7dc2_0_0">
                <a:extLst>
                  <a:ext uri="{FF2B5EF4-FFF2-40B4-BE49-F238E27FC236}">
                    <a16:creationId xmlns:a16="http://schemas.microsoft.com/office/drawing/2014/main" id="{0B5A86E9-ABEA-039B-9D9A-CFF2451B9AFB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Employee leave, advance, and expense processes have been digitalized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through cloud services and fully integrated with LOGO TIGER, achieving end-to-end digitalization. This has resulted in reduced paper usage and significant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savings in staff labor.</a:t>
                </a:r>
                <a:endParaRPr sz="14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Google Shape;668;g2f6469d7dc2_0_0">
              <a:extLst>
                <a:ext uri="{FF2B5EF4-FFF2-40B4-BE49-F238E27FC236}">
                  <a16:creationId xmlns:a16="http://schemas.microsoft.com/office/drawing/2014/main" id="{C3DDA7D2-BB20-92E6-3EB3-4A7F25EDD884}"/>
                </a:ext>
              </a:extLst>
            </p:cNvPr>
            <p:cNvGrpSpPr/>
            <p:nvPr/>
          </p:nvGrpSpPr>
          <p:grpSpPr>
            <a:xfrm>
              <a:off x="2057400" y="5680826"/>
              <a:ext cx="5300033" cy="791962"/>
              <a:chOff x="457200" y="1354667"/>
              <a:chExt cx="5300033" cy="914400"/>
            </a:xfrm>
          </p:grpSpPr>
          <p:sp>
            <p:nvSpPr>
              <p:cNvPr id="130" name="Google Shape;669;g2f6469d7dc2_0_0">
                <a:extLst>
                  <a:ext uri="{FF2B5EF4-FFF2-40B4-BE49-F238E27FC236}">
                    <a16:creationId xmlns:a16="http://schemas.microsoft.com/office/drawing/2014/main" id="{6EA23742-4D36-A3A2-0D29-9AF2C76D0A3B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1" name="Google Shape;670;g2f6469d7dc2_0_0">
                <a:extLst>
                  <a:ext uri="{FF2B5EF4-FFF2-40B4-BE49-F238E27FC236}">
                    <a16:creationId xmlns:a16="http://schemas.microsoft.com/office/drawing/2014/main" id="{A28CF6DE-9F99-1A9D-9E3E-B06FE4C0840A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 2,500 markets have been regularly and effectively supervised, ensuring standardization and enhancing the quality of services and products.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balanced scorecard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stores has been created,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efficiency of the inspectors' work has been increased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displaying their performance charts.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Google Shape;671;g2f6469d7dc2_0_0">
              <a:extLst>
                <a:ext uri="{FF2B5EF4-FFF2-40B4-BE49-F238E27FC236}">
                  <a16:creationId xmlns:a16="http://schemas.microsoft.com/office/drawing/2014/main" id="{7D9C5805-EE72-7F30-E323-ED58BFFEAB10}"/>
                </a:ext>
              </a:extLst>
            </p:cNvPr>
            <p:cNvGrpSpPr/>
            <p:nvPr/>
          </p:nvGrpSpPr>
          <p:grpSpPr>
            <a:xfrm>
              <a:off x="2057400" y="6593182"/>
              <a:ext cx="5300033" cy="791962"/>
              <a:chOff x="457200" y="1354667"/>
              <a:chExt cx="5300033" cy="914400"/>
            </a:xfrm>
          </p:grpSpPr>
          <p:sp>
            <p:nvSpPr>
              <p:cNvPr id="128" name="Google Shape;672;g2f6469d7dc2_0_0">
                <a:extLst>
                  <a:ext uri="{FF2B5EF4-FFF2-40B4-BE49-F238E27FC236}">
                    <a16:creationId xmlns:a16="http://schemas.microsoft.com/office/drawing/2014/main" id="{6F891FBB-F235-8D8C-01A4-2CBD2CF505CF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Google Shape;673;g2f6469d7dc2_0_0">
                <a:extLst>
                  <a:ext uri="{FF2B5EF4-FFF2-40B4-BE49-F238E27FC236}">
                    <a16:creationId xmlns:a16="http://schemas.microsoft.com/office/drawing/2014/main" id="{CB1CC166-B182-B464-69B2-3FCCE6D9CF30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Integration with invoice integrators has ensured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consistent flow of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e-invoices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into the system. Additionally, the processes for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invoice approval, dispute resolution, and payment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steps have been enhanced. This has streamlined all invoicing activities with suppliers and resulted in significant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labor savings for staff.</a:t>
                </a:r>
                <a:endParaRPr sz="32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Google Shape;674;g2f6469d7dc2_0_0">
              <a:extLst>
                <a:ext uri="{FF2B5EF4-FFF2-40B4-BE49-F238E27FC236}">
                  <a16:creationId xmlns:a16="http://schemas.microsoft.com/office/drawing/2014/main" id="{836766FD-3D1E-BCDA-65D8-1D1F778B96C5}"/>
                </a:ext>
              </a:extLst>
            </p:cNvPr>
            <p:cNvGrpSpPr/>
            <p:nvPr/>
          </p:nvGrpSpPr>
          <p:grpSpPr>
            <a:xfrm>
              <a:off x="2057400" y="7505536"/>
              <a:ext cx="5300033" cy="791962"/>
              <a:chOff x="457200" y="1354667"/>
              <a:chExt cx="5300033" cy="914400"/>
            </a:xfrm>
          </p:grpSpPr>
          <p:sp>
            <p:nvSpPr>
              <p:cNvPr id="126" name="Google Shape;675;g2f6469d7dc2_0_0">
                <a:extLst>
                  <a:ext uri="{FF2B5EF4-FFF2-40B4-BE49-F238E27FC236}">
                    <a16:creationId xmlns:a16="http://schemas.microsoft.com/office/drawing/2014/main" id="{C2576F6D-9D06-0519-A520-A882C118FA0F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Google Shape;676;g2f6469d7dc2_0_0">
                <a:extLst>
                  <a:ext uri="{FF2B5EF4-FFF2-40B4-BE49-F238E27FC236}">
                    <a16:creationId xmlns:a16="http://schemas.microsoft.com/office/drawing/2014/main" id="{7EF6F5BA-DB4A-2159-8E58-311468F29C16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Integrating with invoice integrators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has established a consistent flow of e-invoices into the system. Additionally, improvements have been made to </a:t>
                </a:r>
                <a:r>
                  <a:rPr lang="en-US" sz="14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invoice approval, dispute resolution, and payment processes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As a result, invoicing with suppliers has been streamlined, leading to significant </a:t>
                </a:r>
                <a:r>
                  <a:rPr lang="en-US" sz="14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staff labor savings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2" name="Google Shape;677;g2f6469d7dc2_0_0">
              <a:extLst>
                <a:ext uri="{FF2B5EF4-FFF2-40B4-BE49-F238E27FC236}">
                  <a16:creationId xmlns:a16="http://schemas.microsoft.com/office/drawing/2014/main" id="{467CF104-2D78-B951-B315-184B77B82034}"/>
                </a:ext>
              </a:extLst>
            </p:cNvPr>
            <p:cNvGrpSpPr/>
            <p:nvPr/>
          </p:nvGrpSpPr>
          <p:grpSpPr>
            <a:xfrm>
              <a:off x="7696200" y="2943758"/>
              <a:ext cx="5300033" cy="791962"/>
              <a:chOff x="457200" y="1354667"/>
              <a:chExt cx="5300033" cy="914400"/>
            </a:xfrm>
          </p:grpSpPr>
          <p:sp>
            <p:nvSpPr>
              <p:cNvPr id="124" name="Google Shape;678;g2f6469d7dc2_0_0">
                <a:extLst>
                  <a:ext uri="{FF2B5EF4-FFF2-40B4-BE49-F238E27FC236}">
                    <a16:creationId xmlns:a16="http://schemas.microsoft.com/office/drawing/2014/main" id="{95975642-BEDF-ED6A-449B-B52CE08E7802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Google Shape;679;g2f6469d7dc2_0_0">
                <a:extLst>
                  <a:ext uri="{FF2B5EF4-FFF2-40B4-BE49-F238E27FC236}">
                    <a16:creationId xmlns:a16="http://schemas.microsoft.com/office/drawing/2014/main" id="{AF645D62-8056-492B-7D0D-785C482DB0B7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Document Management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facilitated handling all internal documents, including contracts, proposals, quality records, and corporate papers.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Integrating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various systems has established a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CRM system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which has successfully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increased policy sales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3" name="Google Shape;680;g2f6469d7dc2_0_0">
              <a:extLst>
                <a:ext uri="{FF2B5EF4-FFF2-40B4-BE49-F238E27FC236}">
                  <a16:creationId xmlns:a16="http://schemas.microsoft.com/office/drawing/2014/main" id="{AACEEEA2-C081-AEE5-11EF-E4C81089B674}"/>
                </a:ext>
              </a:extLst>
            </p:cNvPr>
            <p:cNvGrpSpPr/>
            <p:nvPr/>
          </p:nvGrpSpPr>
          <p:grpSpPr>
            <a:xfrm>
              <a:off x="7696200" y="3856114"/>
              <a:ext cx="5300033" cy="791962"/>
              <a:chOff x="457200" y="1354667"/>
              <a:chExt cx="5300033" cy="914400"/>
            </a:xfrm>
          </p:grpSpPr>
          <p:sp>
            <p:nvSpPr>
              <p:cNvPr id="122" name="Google Shape;681;g2f6469d7dc2_0_0">
                <a:extLst>
                  <a:ext uri="{FF2B5EF4-FFF2-40B4-BE49-F238E27FC236}">
                    <a16:creationId xmlns:a16="http://schemas.microsoft.com/office/drawing/2014/main" id="{2C99F0D7-E36F-6DFA-1A01-911E6CD24C15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Google Shape;682;g2f6469d7dc2_0_0">
                <a:extLst>
                  <a:ext uri="{FF2B5EF4-FFF2-40B4-BE49-F238E27FC236}">
                    <a16:creationId xmlns:a16="http://schemas.microsoft.com/office/drawing/2014/main" id="{044E6439-71F7-25AB-DA84-390B55AC700F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 changes, production errors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related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requests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each manufactured part have been compiled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digitizing the R&amp;D and engineering workflows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creating an advanced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Knowledge Base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With portal design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language support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this has been made accessible to internal users at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overseas factories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4" name="Google Shape;683;g2f6469d7dc2_0_0">
              <a:extLst>
                <a:ext uri="{FF2B5EF4-FFF2-40B4-BE49-F238E27FC236}">
                  <a16:creationId xmlns:a16="http://schemas.microsoft.com/office/drawing/2014/main" id="{A3618B93-C2E8-B42D-6AF5-4BE0B0179F87}"/>
                </a:ext>
              </a:extLst>
            </p:cNvPr>
            <p:cNvGrpSpPr/>
            <p:nvPr/>
          </p:nvGrpSpPr>
          <p:grpSpPr>
            <a:xfrm>
              <a:off x="7696200" y="4768470"/>
              <a:ext cx="5300033" cy="791962"/>
              <a:chOff x="457200" y="1354667"/>
              <a:chExt cx="5300033" cy="914400"/>
            </a:xfrm>
          </p:grpSpPr>
          <p:sp>
            <p:nvSpPr>
              <p:cNvPr id="120" name="Google Shape;684;g2f6469d7dc2_0_0">
                <a:extLst>
                  <a:ext uri="{FF2B5EF4-FFF2-40B4-BE49-F238E27FC236}">
                    <a16:creationId xmlns:a16="http://schemas.microsoft.com/office/drawing/2014/main" id="{D1992943-558D-256D-E22B-903E95E03197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1" name="Google Shape;685;g2f6469d7dc2_0_0">
                <a:extLst>
                  <a:ext uri="{FF2B5EF4-FFF2-40B4-BE49-F238E27FC236}">
                    <a16:creationId xmlns:a16="http://schemas.microsoft.com/office/drawing/2014/main" id="{AFAA8D1D-2F4E-3832-62DF-9D434807B4EE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Multiple integrations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ensured the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seamless operation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all systems. The platform has facilitated forms requiring e-signatures for banking communications. Instead of the costly JIRA application, a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Helpdesk application has been developed.</a:t>
                </a:r>
                <a:endParaRPr sz="32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5" name="Google Shape;686;g2f6469d7dc2_0_0">
              <a:extLst>
                <a:ext uri="{FF2B5EF4-FFF2-40B4-BE49-F238E27FC236}">
                  <a16:creationId xmlns:a16="http://schemas.microsoft.com/office/drawing/2014/main" id="{6AB88E5A-182F-71C0-CD0B-B64136C1B77F}"/>
                </a:ext>
              </a:extLst>
            </p:cNvPr>
            <p:cNvGrpSpPr/>
            <p:nvPr/>
          </p:nvGrpSpPr>
          <p:grpSpPr>
            <a:xfrm>
              <a:off x="7696200" y="5680826"/>
              <a:ext cx="5300033" cy="791962"/>
              <a:chOff x="457200" y="1354667"/>
              <a:chExt cx="5300033" cy="914400"/>
            </a:xfrm>
          </p:grpSpPr>
          <p:sp>
            <p:nvSpPr>
              <p:cNvPr id="118" name="Google Shape;687;g2f6469d7dc2_0_0">
                <a:extLst>
                  <a:ext uri="{FF2B5EF4-FFF2-40B4-BE49-F238E27FC236}">
                    <a16:creationId xmlns:a16="http://schemas.microsoft.com/office/drawing/2014/main" id="{4955B636-537A-0CCD-C99A-0C9077B72300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Google Shape;688;g2f6469d7dc2_0_0">
                <a:extLst>
                  <a:ext uri="{FF2B5EF4-FFF2-40B4-BE49-F238E27FC236}">
                    <a16:creationId xmlns:a16="http://schemas.microsoft.com/office/drawing/2014/main" id="{B92362D9-0030-E3F3-7BEF-7A8F029BED1A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Employee leave, cash advance, and expense processes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been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digitized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using cloud services and fully integrated with LOGO TIGER, resulting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end-to-end digitalization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This has led to reduced paper usage and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 labor savings for staff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Google Shape;689;g2f6469d7dc2_0_0">
              <a:extLst>
                <a:ext uri="{FF2B5EF4-FFF2-40B4-BE49-F238E27FC236}">
                  <a16:creationId xmlns:a16="http://schemas.microsoft.com/office/drawing/2014/main" id="{516B673E-FB27-E580-475F-6E437EF01FE5}"/>
                </a:ext>
              </a:extLst>
            </p:cNvPr>
            <p:cNvGrpSpPr/>
            <p:nvPr/>
          </p:nvGrpSpPr>
          <p:grpSpPr>
            <a:xfrm>
              <a:off x="7696200" y="6593182"/>
              <a:ext cx="5300033" cy="791962"/>
              <a:chOff x="457200" y="1354667"/>
              <a:chExt cx="5300033" cy="914400"/>
            </a:xfrm>
          </p:grpSpPr>
          <p:sp>
            <p:nvSpPr>
              <p:cNvPr id="116" name="Google Shape;690;g2f6469d7dc2_0_0">
                <a:extLst>
                  <a:ext uri="{FF2B5EF4-FFF2-40B4-BE49-F238E27FC236}">
                    <a16:creationId xmlns:a16="http://schemas.microsoft.com/office/drawing/2014/main" id="{1D99EEAA-FF79-F48C-7111-277063D75208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7" name="Google Shape;691;g2f6469d7dc2_0_0">
                <a:extLst>
                  <a:ext uri="{FF2B5EF4-FFF2-40B4-BE49-F238E27FC236}">
                    <a16:creationId xmlns:a16="http://schemas.microsoft.com/office/drawing/2014/main" id="{9074548D-D7CD-9232-788A-71224748F5E8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Fault, maintenance, and installation services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provided at over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4,000 locations 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across 81 provinces and districts have been digitized in just five months and are now operated 24/7. Paper service forms have been eliminated, and with stock and invoice integration, </a:t>
                </a:r>
                <a:r>
                  <a:rPr 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losses and leaks have been resolved</a:t>
                </a:r>
                <a:r>
                  <a:rPr lang="en-US" sz="1400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7" name="Google Shape;692;g2f6469d7dc2_0_0">
              <a:extLst>
                <a:ext uri="{FF2B5EF4-FFF2-40B4-BE49-F238E27FC236}">
                  <a16:creationId xmlns:a16="http://schemas.microsoft.com/office/drawing/2014/main" id="{559C3F4B-123D-2819-7CE4-187C0E3D7351}"/>
                </a:ext>
              </a:extLst>
            </p:cNvPr>
            <p:cNvGrpSpPr/>
            <p:nvPr/>
          </p:nvGrpSpPr>
          <p:grpSpPr>
            <a:xfrm>
              <a:off x="7696200" y="7505536"/>
              <a:ext cx="5300033" cy="791962"/>
              <a:chOff x="457200" y="1354667"/>
              <a:chExt cx="5300033" cy="914400"/>
            </a:xfrm>
          </p:grpSpPr>
          <p:sp>
            <p:nvSpPr>
              <p:cNvPr id="114" name="Google Shape;693;g2f6469d7dc2_0_0">
                <a:extLst>
                  <a:ext uri="{FF2B5EF4-FFF2-40B4-BE49-F238E27FC236}">
                    <a16:creationId xmlns:a16="http://schemas.microsoft.com/office/drawing/2014/main" id="{04F37B18-511C-8387-6D31-74CCEAEF69D7}"/>
                  </a:ext>
                </a:extLst>
              </p:cNvPr>
              <p:cNvSpPr/>
              <p:nvPr/>
            </p:nvSpPr>
            <p:spPr>
              <a:xfrm>
                <a:off x="457200" y="1354667"/>
                <a:ext cx="1422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5" name="Google Shape;694;g2f6469d7dc2_0_0">
                <a:extLst>
                  <a:ext uri="{FF2B5EF4-FFF2-40B4-BE49-F238E27FC236}">
                    <a16:creationId xmlns:a16="http://schemas.microsoft.com/office/drawing/2014/main" id="{3CD1F47A-87C2-5E15-3242-2F34F8E43A79}"/>
                  </a:ext>
                </a:extLst>
              </p:cNvPr>
              <p:cNvSpPr/>
              <p:nvPr/>
            </p:nvSpPr>
            <p:spPr>
              <a:xfrm>
                <a:off x="2048933" y="1354667"/>
                <a:ext cx="3708300" cy="914400"/>
              </a:xfrm>
              <a:prstGeom prst="rect">
                <a:avLst/>
              </a:prstGeom>
              <a:solidFill>
                <a:srgbClr val="ACC2FF"/>
              </a:solidFill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 public relations, the </a:t>
                </a:r>
                <a:r>
                  <a:rPr lang="en-US" sz="14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policies for holding, storing, and destroying personal data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as well as retention and access policies, have been digitized, eliminating the reliance on Excel and reducing human workload. </a:t>
                </a:r>
                <a:r>
                  <a:rPr lang="en-US" sz="14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data inventory has been created, 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fulfilling all legal requirements.</a:t>
                </a:r>
                <a:endParaRPr sz="11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98" name="Google Shape;695;g2f6469d7dc2_0_0">
              <a:extLst>
                <a:ext uri="{FF2B5EF4-FFF2-40B4-BE49-F238E27FC236}">
                  <a16:creationId xmlns:a16="http://schemas.microsoft.com/office/drawing/2014/main" id="{F8134D67-DD60-CA59-B698-E8CCC96FF31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7005" t="9681" r="50960" b="68936"/>
            <a:stretch/>
          </p:blipFill>
          <p:spPr>
            <a:xfrm>
              <a:off x="2193777" y="3028480"/>
              <a:ext cx="1201356" cy="63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696;g2f6469d7dc2_0_0">
              <a:extLst>
                <a:ext uri="{FF2B5EF4-FFF2-40B4-BE49-F238E27FC236}">
                  <a16:creationId xmlns:a16="http://schemas.microsoft.com/office/drawing/2014/main" id="{03778CE4-F4FE-2251-C622-48E17DAD1655}"/>
                </a:ext>
              </a:extLst>
            </p:cNvPr>
            <p:cNvSpPr txBox="1"/>
            <p:nvPr/>
          </p:nvSpPr>
          <p:spPr>
            <a:xfrm>
              <a:off x="1972731" y="2648114"/>
              <a:ext cx="1422300" cy="37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i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Reference</a:t>
              </a:r>
              <a:endParaRPr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697;g2f6469d7dc2_0_0">
              <a:extLst>
                <a:ext uri="{FF2B5EF4-FFF2-40B4-BE49-F238E27FC236}">
                  <a16:creationId xmlns:a16="http://schemas.microsoft.com/office/drawing/2014/main" id="{D5858928-C4EE-1E59-EBD6-4DE84A52FF8E}"/>
                </a:ext>
              </a:extLst>
            </p:cNvPr>
            <p:cNvSpPr txBox="1"/>
            <p:nvPr/>
          </p:nvSpPr>
          <p:spPr>
            <a:xfrm>
              <a:off x="3581399" y="2629438"/>
              <a:ext cx="2049000" cy="37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i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Value Delivered</a:t>
              </a:r>
              <a:endParaRPr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1" name="Google Shape;699;g2f6469d7dc2_0_0">
              <a:extLst>
                <a:ext uri="{FF2B5EF4-FFF2-40B4-BE49-F238E27FC236}">
                  <a16:creationId xmlns:a16="http://schemas.microsoft.com/office/drawing/2014/main" id="{B768B35A-5F90-732E-7AA9-B029AA58C32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83588" y="3920804"/>
              <a:ext cx="730808" cy="662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700;g2f6469d7dc2_0_0">
              <a:extLst>
                <a:ext uri="{FF2B5EF4-FFF2-40B4-BE49-F238E27FC236}">
                  <a16:creationId xmlns:a16="http://schemas.microsoft.com/office/drawing/2014/main" id="{1DA14381-2AF2-DDC3-4013-0FD1B9E227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58550" y="5018148"/>
              <a:ext cx="1236582" cy="338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701;g2f6469d7dc2_0_0">
              <a:extLst>
                <a:ext uri="{FF2B5EF4-FFF2-40B4-BE49-F238E27FC236}">
                  <a16:creationId xmlns:a16="http://schemas.microsoft.com/office/drawing/2014/main" id="{4DFC8ADB-9B7E-7942-8283-E5BC9D38560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40361" y="5903183"/>
              <a:ext cx="1297974" cy="416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702;g2f6469d7dc2_0_0">
              <a:extLst>
                <a:ext uri="{FF2B5EF4-FFF2-40B4-BE49-F238E27FC236}">
                  <a16:creationId xmlns:a16="http://schemas.microsoft.com/office/drawing/2014/main" id="{48935714-7C99-B8D3-9E13-AB26A80AFE4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81465" y="6893586"/>
              <a:ext cx="1343619" cy="367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703;g2f6469d7dc2_0_0">
              <a:extLst>
                <a:ext uri="{FF2B5EF4-FFF2-40B4-BE49-F238E27FC236}">
                  <a16:creationId xmlns:a16="http://schemas.microsoft.com/office/drawing/2014/main" id="{91BD8F97-F84A-531C-5337-9171DEF6FAC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8969" y="7755214"/>
              <a:ext cx="960046" cy="292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704;g2f6469d7dc2_0_0">
              <a:extLst>
                <a:ext uri="{FF2B5EF4-FFF2-40B4-BE49-F238E27FC236}">
                  <a16:creationId xmlns:a16="http://schemas.microsoft.com/office/drawing/2014/main" id="{AB1454FB-B2AB-74CC-42C0-CEB8B197247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898" t="29108" r="31377" b="60354"/>
            <a:stretch/>
          </p:blipFill>
          <p:spPr>
            <a:xfrm>
              <a:off x="7771295" y="3122509"/>
              <a:ext cx="1272211" cy="434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705;g2f6469d7dc2_0_0">
              <a:extLst>
                <a:ext uri="{FF2B5EF4-FFF2-40B4-BE49-F238E27FC236}">
                  <a16:creationId xmlns:a16="http://schemas.microsoft.com/office/drawing/2014/main" id="{94B6F336-DFEB-F828-8044-9AB511D42C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97799" y="4034880"/>
              <a:ext cx="1219200" cy="434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706;g2f6469d7dc2_0_0">
              <a:extLst>
                <a:ext uri="{FF2B5EF4-FFF2-40B4-BE49-F238E27FC236}">
                  <a16:creationId xmlns:a16="http://schemas.microsoft.com/office/drawing/2014/main" id="{67E030FD-BE8D-D753-2E04-74581F285A3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78694" t="11185" r="5002" b="76089"/>
            <a:stretch/>
          </p:blipFill>
          <p:spPr>
            <a:xfrm>
              <a:off x="7824303" y="4901099"/>
              <a:ext cx="1159567" cy="526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707;g2f6469d7dc2_0_0">
              <a:extLst>
                <a:ext uri="{FF2B5EF4-FFF2-40B4-BE49-F238E27FC236}">
                  <a16:creationId xmlns:a16="http://schemas.microsoft.com/office/drawing/2014/main" id="{8B88B140-9BB5-87DE-79A2-DEAC21079B4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37429" y="5802633"/>
              <a:ext cx="1333314" cy="55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708;g2f6469d7dc2_0_0">
              <a:extLst>
                <a:ext uri="{FF2B5EF4-FFF2-40B4-BE49-F238E27FC236}">
                  <a16:creationId xmlns:a16="http://schemas.microsoft.com/office/drawing/2014/main" id="{77A20C26-46FD-CF68-F896-319CDEC6BC6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784547" y="6801452"/>
              <a:ext cx="1258957" cy="375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709;g2f6469d7dc2_0_0">
              <a:extLst>
                <a:ext uri="{FF2B5EF4-FFF2-40B4-BE49-F238E27FC236}">
                  <a16:creationId xmlns:a16="http://schemas.microsoft.com/office/drawing/2014/main" id="{5D6B6294-7611-75BF-3A5C-B4ADE9377BD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80362" t="82568" r="3653" b="8673"/>
            <a:stretch/>
          </p:blipFill>
          <p:spPr>
            <a:xfrm>
              <a:off x="7824302" y="7696689"/>
              <a:ext cx="1159567" cy="409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710;g2f6469d7dc2_0_0">
              <a:extLst>
                <a:ext uri="{FF2B5EF4-FFF2-40B4-BE49-F238E27FC236}">
                  <a16:creationId xmlns:a16="http://schemas.microsoft.com/office/drawing/2014/main" id="{DCCE8D88-F0BF-912D-A261-991DC8E049F7}"/>
                </a:ext>
              </a:extLst>
            </p:cNvPr>
            <p:cNvSpPr txBox="1"/>
            <p:nvPr/>
          </p:nvSpPr>
          <p:spPr>
            <a:xfrm>
              <a:off x="7648343" y="2629437"/>
              <a:ext cx="1422300" cy="37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i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Reference</a:t>
              </a:r>
              <a:endParaRPr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711;g2f6469d7dc2_0_0">
              <a:extLst>
                <a:ext uri="{FF2B5EF4-FFF2-40B4-BE49-F238E27FC236}">
                  <a16:creationId xmlns:a16="http://schemas.microsoft.com/office/drawing/2014/main" id="{31495838-82C7-C324-5281-9646BEB08A35}"/>
                </a:ext>
              </a:extLst>
            </p:cNvPr>
            <p:cNvSpPr txBox="1"/>
            <p:nvPr/>
          </p:nvSpPr>
          <p:spPr>
            <a:xfrm>
              <a:off x="9257011" y="2610763"/>
              <a:ext cx="2049000" cy="37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i="1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Value Delivered</a:t>
              </a:r>
              <a:endParaRPr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bject 12">
            <a:extLst>
              <a:ext uri="{FF2B5EF4-FFF2-40B4-BE49-F238E27FC236}">
                <a16:creationId xmlns:a16="http://schemas.microsoft.com/office/drawing/2014/main" id="{AA64A1BB-970C-EC81-D9CA-8202AA19990F}"/>
              </a:ext>
            </a:extLst>
          </p:cNvPr>
          <p:cNvSpPr txBox="1"/>
          <p:nvPr/>
        </p:nvSpPr>
        <p:spPr>
          <a:xfrm>
            <a:off x="458623" y="10988675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11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9CE724E0-243E-2A3B-ADD3-8E2E39B31ABD}"/>
              </a:ext>
            </a:extLst>
          </p:cNvPr>
          <p:cNvSpPr txBox="1"/>
          <p:nvPr/>
        </p:nvSpPr>
        <p:spPr>
          <a:xfrm>
            <a:off x="1891230" y="10988675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ED3DF0-198E-E329-8EF7-FB5FCE21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for Clients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D318-532B-B71E-E1D0-76EB82A7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>
            <a:extLst>
              <a:ext uri="{FF2B5EF4-FFF2-40B4-BE49-F238E27FC236}">
                <a16:creationId xmlns:a16="http://schemas.microsoft.com/office/drawing/2014/main" id="{B7351CC1-B8F2-B9DC-C38D-27B1A7EDA211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2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7135994E-5480-4252-066D-81AE69A8D05C}"/>
              </a:ext>
            </a:extLst>
          </p:cNvPr>
          <p:cNvSpPr txBox="1"/>
          <p:nvPr/>
        </p:nvSpPr>
        <p:spPr>
          <a:xfrm>
            <a:off x="1822450" y="1069512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DEC8BB77-5194-CC2F-D0E0-A00C5038FF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E0A1A1-DA56-953E-5B26-93AEEDD4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7210E64-BDAC-623A-78DE-EEE037D064FF}"/>
              </a:ext>
            </a:extLst>
          </p:cNvPr>
          <p:cNvSpPr txBox="1"/>
          <p:nvPr/>
        </p:nvSpPr>
        <p:spPr>
          <a:xfrm>
            <a:off x="10318035" y="2984859"/>
            <a:ext cx="9040020" cy="5800883"/>
          </a:xfrm>
          <a:prstGeom prst="rect">
            <a:avLst/>
          </a:prstGeom>
          <a:noFill/>
        </p:spPr>
        <p:txBody>
          <a:bodyPr vert="horz" wrap="square" lIns="0" tIns="24130" rIns="0" bIns="0" rtlCol="0">
            <a:spAutoFit/>
          </a:bodyPr>
          <a:lstStyle/>
          <a:p>
            <a:pPr algn="just">
              <a:lnSpc>
                <a:spcPts val="3863"/>
              </a:lnSpc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global low-code development platform market was valued at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$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28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.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7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5 billion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202</a:t>
            </a:r>
            <a:r>
              <a:rPr lang="tr-TR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4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and is projected to reach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$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264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.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4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billion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by 203</a:t>
            </a:r>
            <a:r>
              <a:rPr lang="tr-TR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growing at a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CAGR of 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32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.</a:t>
            </a:r>
            <a:r>
              <a:rPr lang="tr-TR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0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%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from 202</a:t>
            </a:r>
            <a:r>
              <a:rPr lang="tr-TR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4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to 203</a:t>
            </a:r>
            <a:r>
              <a:rPr lang="tr-TR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pPr algn="just">
              <a:lnSpc>
                <a:spcPts val="3863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just">
              <a:lnSpc>
                <a:spcPts val="3863"/>
              </a:lnSpc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key growth strategies for Codease include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product portfolio expansion, partnership, collaboration and community management.</a:t>
            </a:r>
          </a:p>
          <a:p>
            <a:pPr algn="just">
              <a:lnSpc>
                <a:spcPts val="3863"/>
              </a:lnSpc>
            </a:pPr>
            <a:endParaRPr lang="en-US" sz="3000" b="1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algn="just">
              <a:lnSpc>
                <a:spcPts val="2483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just">
              <a:lnSpc>
                <a:spcPts val="3863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41655" marR="2179955">
              <a:lnSpc>
                <a:spcPct val="105700"/>
              </a:lnSpc>
              <a:spcBef>
                <a:spcPts val="5"/>
              </a:spcBef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C2B37-1C41-B039-F3A6-AEECE13749C1}"/>
              </a:ext>
            </a:extLst>
          </p:cNvPr>
          <p:cNvSpPr txBox="1"/>
          <p:nvPr/>
        </p:nvSpPr>
        <p:spPr>
          <a:xfrm>
            <a:off x="477049" y="9284691"/>
            <a:ext cx="984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https://www.fortunebusinessinsights.com/</a:t>
            </a:r>
            <a:r>
              <a:rPr lang="tr-T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low-code-development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-platform-market-102972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" name="Picture 1761">
            <a:extLst>
              <a:ext uri="{FF2B5EF4-FFF2-40B4-BE49-F238E27FC236}">
                <a16:creationId xmlns:a16="http://schemas.microsoft.com/office/drawing/2014/main" id="{55E1A74E-2BF4-8055-5967-D5A04F2DD3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4539" y="2984859"/>
            <a:ext cx="9306005" cy="62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E7A766FF-D8E0-0248-0B76-CC1C5E7BC614}"/>
              </a:ext>
            </a:extLst>
          </p:cNvPr>
          <p:cNvSpPr/>
          <p:nvPr/>
        </p:nvSpPr>
        <p:spPr>
          <a:xfrm>
            <a:off x="1060450" y="4054475"/>
            <a:ext cx="17145000" cy="4038600"/>
          </a:xfrm>
          <a:custGeom>
            <a:avLst/>
            <a:gdLst/>
            <a:ahLst/>
            <a:cxnLst/>
            <a:rect l="l" t="t" r="r" b="b"/>
            <a:pathLst>
              <a:path w="16057418" h="3826014">
                <a:moveTo>
                  <a:pt x="0" y="0"/>
                </a:moveTo>
                <a:lnTo>
                  <a:pt x="16057418" y="0"/>
                </a:lnTo>
                <a:lnTo>
                  <a:pt x="16057418" y="3826014"/>
                </a:lnTo>
                <a:lnTo>
                  <a:pt x="0" y="3826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25" r="-1625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ED9B9F76-7F40-6D4F-362E-D61783E37463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698FC2AF-34BC-78C4-70A7-B5D6A6EB1A1F}"/>
              </a:ext>
            </a:extLst>
          </p:cNvPr>
          <p:cNvSpPr txBox="1"/>
          <p:nvPr/>
        </p:nvSpPr>
        <p:spPr>
          <a:xfrm>
            <a:off x="1822450" y="1069512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F1A6BB57-4948-C15D-8497-CCF315667C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521FA6-D2F4-9736-C661-3303BC01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229796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3">
            <a:extLst>
              <a:ext uri="{FF2B5EF4-FFF2-40B4-BE49-F238E27FC236}">
                <a16:creationId xmlns:a16="http://schemas.microsoft.com/office/drawing/2014/main" id="{C9AD43E6-2BD0-55FF-ED38-1781F6615152}"/>
              </a:ext>
            </a:extLst>
          </p:cNvPr>
          <p:cNvGrpSpPr/>
          <p:nvPr/>
        </p:nvGrpSpPr>
        <p:grpSpPr>
          <a:xfrm>
            <a:off x="704850" y="2073744"/>
            <a:ext cx="18338800" cy="8238656"/>
            <a:chOff x="0" y="0"/>
            <a:chExt cx="24451733" cy="10984875"/>
          </a:xfrm>
        </p:grpSpPr>
        <p:sp>
          <p:nvSpPr>
            <p:cNvPr id="89" name="Freeform 4">
              <a:extLst>
                <a:ext uri="{FF2B5EF4-FFF2-40B4-BE49-F238E27FC236}">
                  <a16:creationId xmlns:a16="http://schemas.microsoft.com/office/drawing/2014/main" id="{11B3BAB2-6DCC-B8A0-A735-71FCAEEB579F}"/>
                </a:ext>
              </a:extLst>
            </p:cNvPr>
            <p:cNvSpPr/>
            <p:nvPr/>
          </p:nvSpPr>
          <p:spPr>
            <a:xfrm>
              <a:off x="33909" y="33909"/>
              <a:ext cx="24384001" cy="10917047"/>
            </a:xfrm>
            <a:custGeom>
              <a:avLst/>
              <a:gdLst/>
              <a:ahLst/>
              <a:cxnLst/>
              <a:rect l="l" t="t" r="r" b="b"/>
              <a:pathLst>
                <a:path w="24384001" h="10917047">
                  <a:moveTo>
                    <a:pt x="0" y="0"/>
                  </a:moveTo>
                  <a:lnTo>
                    <a:pt x="24384001" y="0"/>
                  </a:lnTo>
                  <a:lnTo>
                    <a:pt x="24384001" y="10917047"/>
                  </a:lnTo>
                  <a:lnTo>
                    <a:pt x="0" y="10917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A0170E59-BA02-CB8E-61FE-EBA38A088DCD}"/>
                </a:ext>
              </a:extLst>
            </p:cNvPr>
            <p:cNvSpPr/>
            <p:nvPr/>
          </p:nvSpPr>
          <p:spPr>
            <a:xfrm>
              <a:off x="0" y="0"/>
              <a:ext cx="24451818" cy="10984865"/>
            </a:xfrm>
            <a:custGeom>
              <a:avLst/>
              <a:gdLst/>
              <a:ahLst/>
              <a:cxnLst/>
              <a:rect l="l" t="t" r="r" b="b"/>
              <a:pathLst>
                <a:path w="24451818" h="10984865">
                  <a:moveTo>
                    <a:pt x="33909" y="0"/>
                  </a:moveTo>
                  <a:lnTo>
                    <a:pt x="24417910" y="0"/>
                  </a:lnTo>
                  <a:cubicBezTo>
                    <a:pt x="24436578" y="0"/>
                    <a:pt x="24451818" y="15113"/>
                    <a:pt x="24451818" y="33909"/>
                  </a:cubicBezTo>
                  <a:lnTo>
                    <a:pt x="24451818" y="10950956"/>
                  </a:lnTo>
                  <a:cubicBezTo>
                    <a:pt x="24451818" y="10969625"/>
                    <a:pt x="24436705" y="10984865"/>
                    <a:pt x="24417910" y="10984865"/>
                  </a:cubicBezTo>
                  <a:lnTo>
                    <a:pt x="33909" y="10984865"/>
                  </a:lnTo>
                  <a:cubicBezTo>
                    <a:pt x="15240" y="10984865"/>
                    <a:pt x="0" y="10969752"/>
                    <a:pt x="0" y="10950956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0950956"/>
                  </a:lnTo>
                  <a:lnTo>
                    <a:pt x="33909" y="10950956"/>
                  </a:lnTo>
                  <a:lnTo>
                    <a:pt x="33909" y="10917048"/>
                  </a:lnTo>
                  <a:lnTo>
                    <a:pt x="24417910" y="10917048"/>
                  </a:lnTo>
                  <a:lnTo>
                    <a:pt x="24417910" y="10950956"/>
                  </a:lnTo>
                  <a:lnTo>
                    <a:pt x="24384000" y="10950956"/>
                  </a:lnTo>
                  <a:lnTo>
                    <a:pt x="24384000" y="33909"/>
                  </a:lnTo>
                  <a:lnTo>
                    <a:pt x="24417910" y="33909"/>
                  </a:lnTo>
                  <a:lnTo>
                    <a:pt x="24417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1" name="TextBox 6">
              <a:extLst>
                <a:ext uri="{FF2B5EF4-FFF2-40B4-BE49-F238E27FC236}">
                  <a16:creationId xmlns:a16="http://schemas.microsoft.com/office/drawing/2014/main" id="{13EFE91E-2C3F-10B5-D709-66E0804BA24C}"/>
                </a:ext>
              </a:extLst>
            </p:cNvPr>
            <p:cNvSpPr txBox="1"/>
            <p:nvPr/>
          </p:nvSpPr>
          <p:spPr>
            <a:xfrm>
              <a:off x="0" y="-57150"/>
              <a:ext cx="24451733" cy="1104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$9.5 Billion Valuation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$150 Million  Investment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$2.06 Billion Valuation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$237.0 Million Investment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$730 Million Valuation (2018)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$38M Million Investment</a:t>
              </a:r>
            </a:p>
          </p:txBody>
        </p:sp>
      </p:grpSp>
      <p:grpSp>
        <p:nvGrpSpPr>
          <p:cNvPr id="92" name="Group 7">
            <a:extLst>
              <a:ext uri="{FF2B5EF4-FFF2-40B4-BE49-F238E27FC236}">
                <a16:creationId xmlns:a16="http://schemas.microsoft.com/office/drawing/2014/main" id="{E3671816-6730-6AAB-1A62-6D6593824130}"/>
              </a:ext>
            </a:extLst>
          </p:cNvPr>
          <p:cNvGrpSpPr/>
          <p:nvPr/>
        </p:nvGrpSpPr>
        <p:grpSpPr>
          <a:xfrm>
            <a:off x="1820140" y="4328656"/>
            <a:ext cx="15652288" cy="2056202"/>
            <a:chOff x="0" y="0"/>
            <a:chExt cx="20869717" cy="2741603"/>
          </a:xfrm>
        </p:grpSpPr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E4793E8B-B835-9E29-B74B-4DBAFBE1C3B8}"/>
                </a:ext>
              </a:extLst>
            </p:cNvPr>
            <p:cNvSpPr/>
            <p:nvPr/>
          </p:nvSpPr>
          <p:spPr>
            <a:xfrm>
              <a:off x="33909" y="33909"/>
              <a:ext cx="20801965" cy="2673858"/>
            </a:xfrm>
            <a:custGeom>
              <a:avLst/>
              <a:gdLst/>
              <a:ahLst/>
              <a:cxnLst/>
              <a:rect l="l" t="t" r="r" b="b"/>
              <a:pathLst>
                <a:path w="20801965" h="2673858">
                  <a:moveTo>
                    <a:pt x="0" y="0"/>
                  </a:moveTo>
                  <a:lnTo>
                    <a:pt x="20801965" y="0"/>
                  </a:lnTo>
                  <a:lnTo>
                    <a:pt x="20801965" y="2673858"/>
                  </a:lnTo>
                  <a:lnTo>
                    <a:pt x="0" y="2673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086A88FA-C9B4-71FF-B456-BDC84322AAF4}"/>
                </a:ext>
              </a:extLst>
            </p:cNvPr>
            <p:cNvSpPr/>
            <p:nvPr/>
          </p:nvSpPr>
          <p:spPr>
            <a:xfrm>
              <a:off x="0" y="0"/>
              <a:ext cx="20869783" cy="2741676"/>
            </a:xfrm>
            <a:custGeom>
              <a:avLst/>
              <a:gdLst/>
              <a:ahLst/>
              <a:cxnLst/>
              <a:rect l="l" t="t" r="r" b="b"/>
              <a:pathLst>
                <a:path w="20869783" h="2741676">
                  <a:moveTo>
                    <a:pt x="33909" y="0"/>
                  </a:moveTo>
                  <a:lnTo>
                    <a:pt x="20835874" y="0"/>
                  </a:lnTo>
                  <a:cubicBezTo>
                    <a:pt x="20854543" y="0"/>
                    <a:pt x="20869783" y="15113"/>
                    <a:pt x="20869783" y="33909"/>
                  </a:cubicBezTo>
                  <a:lnTo>
                    <a:pt x="20869783" y="2707767"/>
                  </a:lnTo>
                  <a:cubicBezTo>
                    <a:pt x="20869783" y="2726436"/>
                    <a:pt x="20854670" y="2741676"/>
                    <a:pt x="20835874" y="2741676"/>
                  </a:cubicBezTo>
                  <a:lnTo>
                    <a:pt x="33909" y="2741676"/>
                  </a:lnTo>
                  <a:cubicBezTo>
                    <a:pt x="15240" y="2741676"/>
                    <a:pt x="0" y="2726563"/>
                    <a:pt x="0" y="2707767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2707767"/>
                  </a:lnTo>
                  <a:lnTo>
                    <a:pt x="33909" y="2707767"/>
                  </a:lnTo>
                  <a:lnTo>
                    <a:pt x="33909" y="2673858"/>
                  </a:lnTo>
                  <a:lnTo>
                    <a:pt x="20835874" y="2673858"/>
                  </a:lnTo>
                  <a:lnTo>
                    <a:pt x="20835874" y="2707767"/>
                  </a:lnTo>
                  <a:lnTo>
                    <a:pt x="20801964" y="2707767"/>
                  </a:lnTo>
                  <a:lnTo>
                    <a:pt x="20801964" y="33909"/>
                  </a:lnTo>
                  <a:lnTo>
                    <a:pt x="20835874" y="33909"/>
                  </a:lnTo>
                  <a:lnTo>
                    <a:pt x="20835874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</p:grpSp>
      <p:graphicFrame>
        <p:nvGraphicFramePr>
          <p:cNvPr id="95" name="Table 10">
            <a:extLst>
              <a:ext uri="{FF2B5EF4-FFF2-40B4-BE49-F238E27FC236}">
                <a16:creationId xmlns:a16="http://schemas.microsoft.com/office/drawing/2014/main" id="{716F3495-D014-5195-B55E-2AE21D77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38436"/>
              </p:ext>
            </p:extLst>
          </p:nvPr>
        </p:nvGraphicFramePr>
        <p:xfrm>
          <a:off x="1146634" y="2324100"/>
          <a:ext cx="17455235" cy="7884756"/>
        </p:xfrm>
        <a:graphic>
          <a:graphicData uri="http://schemas.openxmlformats.org/drawingml/2006/table">
            <a:tbl>
              <a:tblPr/>
              <a:tblGrid>
                <a:gridCol w="349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1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615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2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Complexity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Integration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6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Code Management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6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UI / UX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6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Easy Development 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86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Cost</a:t>
                      </a:r>
                      <a:endParaRPr lang="en-US" sz="30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1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6" name="Freeform 12">
            <a:extLst>
              <a:ext uri="{FF2B5EF4-FFF2-40B4-BE49-F238E27FC236}">
                <a16:creationId xmlns:a16="http://schemas.microsoft.com/office/drawing/2014/main" id="{AF37EDC3-464C-85F6-4460-F75003715EB0}"/>
              </a:ext>
            </a:extLst>
          </p:cNvPr>
          <p:cNvSpPr/>
          <p:nvPr/>
        </p:nvSpPr>
        <p:spPr>
          <a:xfrm>
            <a:off x="4737194" y="2451823"/>
            <a:ext cx="3025221" cy="1235044"/>
          </a:xfrm>
          <a:custGeom>
            <a:avLst/>
            <a:gdLst/>
            <a:ahLst/>
            <a:cxnLst/>
            <a:rect l="l" t="t" r="r" b="b"/>
            <a:pathLst>
              <a:path w="3025221" h="1235044">
                <a:moveTo>
                  <a:pt x="0" y="0"/>
                </a:moveTo>
                <a:lnTo>
                  <a:pt x="3025222" y="0"/>
                </a:lnTo>
                <a:lnTo>
                  <a:pt x="3025222" y="1235044"/>
                </a:lnTo>
                <a:lnTo>
                  <a:pt x="0" y="123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61" r="-265807" b="-10839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7" name="Freeform 13">
            <a:extLst>
              <a:ext uri="{FF2B5EF4-FFF2-40B4-BE49-F238E27FC236}">
                <a16:creationId xmlns:a16="http://schemas.microsoft.com/office/drawing/2014/main" id="{648C6260-1E8E-E331-B725-910993CECB0F}"/>
              </a:ext>
            </a:extLst>
          </p:cNvPr>
          <p:cNvSpPr/>
          <p:nvPr/>
        </p:nvSpPr>
        <p:spPr>
          <a:xfrm>
            <a:off x="8388701" y="2410029"/>
            <a:ext cx="2971097" cy="1318633"/>
          </a:xfrm>
          <a:custGeom>
            <a:avLst/>
            <a:gdLst/>
            <a:ahLst/>
            <a:cxnLst/>
            <a:rect l="l" t="t" r="r" b="b"/>
            <a:pathLst>
              <a:path w="2971097" h="1318633">
                <a:moveTo>
                  <a:pt x="0" y="0"/>
                </a:moveTo>
                <a:lnTo>
                  <a:pt x="2971098" y="0"/>
                </a:lnTo>
                <a:lnTo>
                  <a:pt x="2971098" y="1318633"/>
                </a:lnTo>
                <a:lnTo>
                  <a:pt x="0" y="1318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146" t="-13094" r="-165506" b="-1045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A437E37-F0FA-64FD-A1C2-54C2DE587821}"/>
              </a:ext>
            </a:extLst>
          </p:cNvPr>
          <p:cNvSpPr/>
          <p:nvPr/>
        </p:nvSpPr>
        <p:spPr>
          <a:xfrm>
            <a:off x="11690884" y="2410029"/>
            <a:ext cx="3320422" cy="1276838"/>
          </a:xfrm>
          <a:custGeom>
            <a:avLst/>
            <a:gdLst/>
            <a:ahLst/>
            <a:cxnLst/>
            <a:rect l="l" t="t" r="r" b="b"/>
            <a:pathLst>
              <a:path w="3320422" h="1276838">
                <a:moveTo>
                  <a:pt x="0" y="0"/>
                </a:moveTo>
                <a:lnTo>
                  <a:pt x="3320422" y="0"/>
                </a:lnTo>
                <a:lnTo>
                  <a:pt x="3320422" y="1276839"/>
                </a:lnTo>
                <a:lnTo>
                  <a:pt x="0" y="1276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549" t="-33588" r="-25202" b="-12491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99" name="Group 15">
            <a:extLst>
              <a:ext uri="{FF2B5EF4-FFF2-40B4-BE49-F238E27FC236}">
                <a16:creationId xmlns:a16="http://schemas.microsoft.com/office/drawing/2014/main" id="{F07D6457-0E2F-72C8-CE30-45EC50331062}"/>
              </a:ext>
            </a:extLst>
          </p:cNvPr>
          <p:cNvGrpSpPr/>
          <p:nvPr/>
        </p:nvGrpSpPr>
        <p:grpSpPr>
          <a:xfrm>
            <a:off x="5861389" y="3804862"/>
            <a:ext cx="817844" cy="817844"/>
            <a:chOff x="0" y="0"/>
            <a:chExt cx="812800" cy="812800"/>
          </a:xfrm>
        </p:grpSpPr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DF0AD4FC-2233-B35E-122C-177BAD6F09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1" name="TextBox 17">
              <a:extLst>
                <a:ext uri="{FF2B5EF4-FFF2-40B4-BE49-F238E27FC236}">
                  <a16:creationId xmlns:a16="http://schemas.microsoft.com/office/drawing/2014/main" id="{94EC8468-B301-F85E-3B5F-4A35C4C8A2BB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8">
            <a:extLst>
              <a:ext uri="{FF2B5EF4-FFF2-40B4-BE49-F238E27FC236}">
                <a16:creationId xmlns:a16="http://schemas.microsoft.com/office/drawing/2014/main" id="{F9866A53-3876-8296-FBCA-B639AD583344}"/>
              </a:ext>
            </a:extLst>
          </p:cNvPr>
          <p:cNvGrpSpPr/>
          <p:nvPr/>
        </p:nvGrpSpPr>
        <p:grpSpPr>
          <a:xfrm>
            <a:off x="5861389" y="6899208"/>
            <a:ext cx="817844" cy="817844"/>
            <a:chOff x="0" y="0"/>
            <a:chExt cx="812800" cy="812800"/>
          </a:xfrm>
        </p:grpSpPr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095D2428-E569-49C2-F048-43054954C1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4" name="TextBox 20">
              <a:extLst>
                <a:ext uri="{FF2B5EF4-FFF2-40B4-BE49-F238E27FC236}">
                  <a16:creationId xmlns:a16="http://schemas.microsoft.com/office/drawing/2014/main" id="{F06CDB2A-EDAD-FD89-5CD7-7511228E6CFF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21">
            <a:extLst>
              <a:ext uri="{FF2B5EF4-FFF2-40B4-BE49-F238E27FC236}">
                <a16:creationId xmlns:a16="http://schemas.microsoft.com/office/drawing/2014/main" id="{CA782435-DE4A-C944-0761-340AAF821AF0}"/>
              </a:ext>
            </a:extLst>
          </p:cNvPr>
          <p:cNvGrpSpPr/>
          <p:nvPr/>
        </p:nvGrpSpPr>
        <p:grpSpPr>
          <a:xfrm>
            <a:off x="16214757" y="8002802"/>
            <a:ext cx="1246238" cy="817844"/>
            <a:chOff x="0" y="0"/>
            <a:chExt cx="812800" cy="533400"/>
          </a:xfrm>
        </p:grpSpPr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34D3FDE2-E994-5642-AE6C-DDABA8A09912}"/>
                </a:ext>
              </a:extLst>
            </p:cNvPr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7" name="TextBox 23">
              <a:extLst>
                <a:ext uri="{FF2B5EF4-FFF2-40B4-BE49-F238E27FC236}">
                  <a16:creationId xmlns:a16="http://schemas.microsoft.com/office/drawing/2014/main" id="{38A11A52-7754-1144-30CB-0EE821F0C56B}"/>
                </a:ext>
              </a:extLst>
            </p:cNvPr>
            <p:cNvSpPr txBox="1"/>
            <p:nvPr/>
          </p:nvSpPr>
          <p:spPr>
            <a:xfrm>
              <a:off x="101600" y="101600"/>
              <a:ext cx="609600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7CB6847B-F63C-F327-C47E-98B57155FA1D}"/>
              </a:ext>
            </a:extLst>
          </p:cNvPr>
          <p:cNvGrpSpPr/>
          <p:nvPr/>
        </p:nvGrpSpPr>
        <p:grpSpPr>
          <a:xfrm>
            <a:off x="16428954" y="3804862"/>
            <a:ext cx="817844" cy="817844"/>
            <a:chOff x="0" y="0"/>
            <a:chExt cx="812800" cy="812800"/>
          </a:xfrm>
        </p:grpSpPr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133BFC25-7E1A-401B-FD9E-C7E5107F0E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1" name="TextBox 27">
              <a:extLst>
                <a:ext uri="{FF2B5EF4-FFF2-40B4-BE49-F238E27FC236}">
                  <a16:creationId xmlns:a16="http://schemas.microsoft.com/office/drawing/2014/main" id="{25777C39-48CF-7CF3-13A5-9466B13FD761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2" name="Group 28">
            <a:extLst>
              <a:ext uri="{FF2B5EF4-FFF2-40B4-BE49-F238E27FC236}">
                <a16:creationId xmlns:a16="http://schemas.microsoft.com/office/drawing/2014/main" id="{B9BC7997-C9B6-BDAF-0023-53C174E23AB1}"/>
              </a:ext>
            </a:extLst>
          </p:cNvPr>
          <p:cNvGrpSpPr/>
          <p:nvPr/>
        </p:nvGrpSpPr>
        <p:grpSpPr>
          <a:xfrm>
            <a:off x="16428954" y="9071005"/>
            <a:ext cx="817844" cy="817844"/>
            <a:chOff x="0" y="0"/>
            <a:chExt cx="812800" cy="812800"/>
          </a:xfrm>
        </p:grpSpPr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0CD0A28C-A6C8-E74C-7ED7-FF7FC143A0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4" name="TextBox 30">
              <a:extLst>
                <a:ext uri="{FF2B5EF4-FFF2-40B4-BE49-F238E27FC236}">
                  <a16:creationId xmlns:a16="http://schemas.microsoft.com/office/drawing/2014/main" id="{5CFB92ED-0DC8-0DFE-74AB-096EB2A67343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5" name="Group 31">
            <a:extLst>
              <a:ext uri="{FF2B5EF4-FFF2-40B4-BE49-F238E27FC236}">
                <a16:creationId xmlns:a16="http://schemas.microsoft.com/office/drawing/2014/main" id="{2394112A-494C-D458-DE86-22B88B178F63}"/>
              </a:ext>
            </a:extLst>
          </p:cNvPr>
          <p:cNvGrpSpPr/>
          <p:nvPr/>
        </p:nvGrpSpPr>
        <p:grpSpPr>
          <a:xfrm>
            <a:off x="16428954" y="4782203"/>
            <a:ext cx="817844" cy="817844"/>
            <a:chOff x="0" y="0"/>
            <a:chExt cx="812800" cy="812800"/>
          </a:xfrm>
        </p:grpSpPr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2FAE1D5E-CE81-B014-E71A-09FF0267F6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7" name="TextBox 33">
              <a:extLst>
                <a:ext uri="{FF2B5EF4-FFF2-40B4-BE49-F238E27FC236}">
                  <a16:creationId xmlns:a16="http://schemas.microsoft.com/office/drawing/2014/main" id="{AA0DE41C-13CA-FDDA-679B-FC1DDF07C34C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8" name="Group 34">
            <a:extLst>
              <a:ext uri="{FF2B5EF4-FFF2-40B4-BE49-F238E27FC236}">
                <a16:creationId xmlns:a16="http://schemas.microsoft.com/office/drawing/2014/main" id="{9618B903-EE45-C2FB-B3DC-31C9D65A7400}"/>
              </a:ext>
            </a:extLst>
          </p:cNvPr>
          <p:cNvGrpSpPr/>
          <p:nvPr/>
        </p:nvGrpSpPr>
        <p:grpSpPr>
          <a:xfrm>
            <a:off x="16428954" y="5784150"/>
            <a:ext cx="817844" cy="817844"/>
            <a:chOff x="0" y="0"/>
            <a:chExt cx="812800" cy="812800"/>
          </a:xfrm>
        </p:grpSpPr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A40F50E9-AE07-1ACD-9BF0-6A17C40501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0" name="TextBox 36">
              <a:extLst>
                <a:ext uri="{FF2B5EF4-FFF2-40B4-BE49-F238E27FC236}">
                  <a16:creationId xmlns:a16="http://schemas.microsoft.com/office/drawing/2014/main" id="{F62795BF-A343-73F1-8008-C9ECBBAA5564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1" name="Group 37">
            <a:extLst>
              <a:ext uri="{FF2B5EF4-FFF2-40B4-BE49-F238E27FC236}">
                <a16:creationId xmlns:a16="http://schemas.microsoft.com/office/drawing/2014/main" id="{057929CB-410C-BDCA-EFF8-33D269636009}"/>
              </a:ext>
            </a:extLst>
          </p:cNvPr>
          <p:cNvGrpSpPr/>
          <p:nvPr/>
        </p:nvGrpSpPr>
        <p:grpSpPr>
          <a:xfrm>
            <a:off x="9237362" y="5794945"/>
            <a:ext cx="817844" cy="817844"/>
            <a:chOff x="0" y="0"/>
            <a:chExt cx="812800" cy="812800"/>
          </a:xfrm>
        </p:grpSpPr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3D04C662-75C3-0D1A-6B0C-8B4892B4CB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3" name="TextBox 39">
              <a:extLst>
                <a:ext uri="{FF2B5EF4-FFF2-40B4-BE49-F238E27FC236}">
                  <a16:creationId xmlns:a16="http://schemas.microsoft.com/office/drawing/2014/main" id="{C3AB2CE5-7C99-7D49-2C71-CA0FB9C0566E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4" name="Group 40">
            <a:extLst>
              <a:ext uri="{FF2B5EF4-FFF2-40B4-BE49-F238E27FC236}">
                <a16:creationId xmlns:a16="http://schemas.microsoft.com/office/drawing/2014/main" id="{091E689B-895C-8116-D48E-CB99F686667C}"/>
              </a:ext>
            </a:extLst>
          </p:cNvPr>
          <p:cNvGrpSpPr/>
          <p:nvPr/>
        </p:nvGrpSpPr>
        <p:grpSpPr>
          <a:xfrm>
            <a:off x="5647192" y="5784150"/>
            <a:ext cx="1246238" cy="817844"/>
            <a:chOff x="0" y="0"/>
            <a:chExt cx="812800" cy="533400"/>
          </a:xfrm>
        </p:grpSpPr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190504DC-3607-83FC-6032-2A50C4BA8E1C}"/>
                </a:ext>
              </a:extLst>
            </p:cNvPr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6" name="TextBox 42">
              <a:extLst>
                <a:ext uri="{FF2B5EF4-FFF2-40B4-BE49-F238E27FC236}">
                  <a16:creationId xmlns:a16="http://schemas.microsoft.com/office/drawing/2014/main" id="{F715571A-A7FE-916A-E7F5-70DA142E1E10}"/>
                </a:ext>
              </a:extLst>
            </p:cNvPr>
            <p:cNvSpPr txBox="1"/>
            <p:nvPr/>
          </p:nvSpPr>
          <p:spPr>
            <a:xfrm>
              <a:off x="101600" y="101600"/>
              <a:ext cx="609600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7" name="Group 43">
            <a:extLst>
              <a:ext uri="{FF2B5EF4-FFF2-40B4-BE49-F238E27FC236}">
                <a16:creationId xmlns:a16="http://schemas.microsoft.com/office/drawing/2014/main" id="{FF0BEAF1-0E1C-80E7-0296-8D903EF0258B}"/>
              </a:ext>
            </a:extLst>
          </p:cNvPr>
          <p:cNvGrpSpPr/>
          <p:nvPr/>
        </p:nvGrpSpPr>
        <p:grpSpPr>
          <a:xfrm>
            <a:off x="5861389" y="9071005"/>
            <a:ext cx="817844" cy="817844"/>
            <a:chOff x="0" y="0"/>
            <a:chExt cx="812800" cy="812800"/>
          </a:xfrm>
        </p:grpSpPr>
        <p:sp>
          <p:nvSpPr>
            <p:cNvPr id="128" name="Freeform 44">
              <a:extLst>
                <a:ext uri="{FF2B5EF4-FFF2-40B4-BE49-F238E27FC236}">
                  <a16:creationId xmlns:a16="http://schemas.microsoft.com/office/drawing/2014/main" id="{F64AADF7-0175-D897-E821-0092D70C2E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9" name="TextBox 45">
              <a:extLst>
                <a:ext uri="{FF2B5EF4-FFF2-40B4-BE49-F238E27FC236}">
                  <a16:creationId xmlns:a16="http://schemas.microsoft.com/office/drawing/2014/main" id="{16A495F8-9C82-1DAA-20AA-F2F2ED8A59B0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0" name="Group 46">
            <a:extLst>
              <a:ext uri="{FF2B5EF4-FFF2-40B4-BE49-F238E27FC236}">
                <a16:creationId xmlns:a16="http://schemas.microsoft.com/office/drawing/2014/main" id="{80744192-BED5-4B02-54AB-6FE61BE8DBB1}"/>
              </a:ext>
            </a:extLst>
          </p:cNvPr>
          <p:cNvGrpSpPr/>
          <p:nvPr/>
        </p:nvGrpSpPr>
        <p:grpSpPr>
          <a:xfrm>
            <a:off x="5861389" y="8002802"/>
            <a:ext cx="817844" cy="817844"/>
            <a:chOff x="0" y="0"/>
            <a:chExt cx="812800" cy="812800"/>
          </a:xfrm>
        </p:grpSpPr>
        <p:sp>
          <p:nvSpPr>
            <p:cNvPr id="131" name="Freeform 47">
              <a:extLst>
                <a:ext uri="{FF2B5EF4-FFF2-40B4-BE49-F238E27FC236}">
                  <a16:creationId xmlns:a16="http://schemas.microsoft.com/office/drawing/2014/main" id="{3BD74EA8-6FA5-47D4-02A0-4C52E6835D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2" name="TextBox 48">
              <a:extLst>
                <a:ext uri="{FF2B5EF4-FFF2-40B4-BE49-F238E27FC236}">
                  <a16:creationId xmlns:a16="http://schemas.microsoft.com/office/drawing/2014/main" id="{A85A7FE8-586D-FC67-F8EE-E6E29FE9CC97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3" name="Group 49">
            <a:extLst>
              <a:ext uri="{FF2B5EF4-FFF2-40B4-BE49-F238E27FC236}">
                <a16:creationId xmlns:a16="http://schemas.microsoft.com/office/drawing/2014/main" id="{269A34DC-E941-D313-2ADD-D74C8A714464}"/>
              </a:ext>
            </a:extLst>
          </p:cNvPr>
          <p:cNvGrpSpPr/>
          <p:nvPr/>
        </p:nvGrpSpPr>
        <p:grpSpPr>
          <a:xfrm>
            <a:off x="9237362" y="4782203"/>
            <a:ext cx="817844" cy="817844"/>
            <a:chOff x="0" y="0"/>
            <a:chExt cx="812800" cy="812800"/>
          </a:xfrm>
        </p:grpSpPr>
        <p:sp>
          <p:nvSpPr>
            <p:cNvPr id="134" name="Freeform 50">
              <a:extLst>
                <a:ext uri="{FF2B5EF4-FFF2-40B4-BE49-F238E27FC236}">
                  <a16:creationId xmlns:a16="http://schemas.microsoft.com/office/drawing/2014/main" id="{F4898645-6AA7-A325-9E00-FC0C80DC28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5" name="TextBox 51">
              <a:extLst>
                <a:ext uri="{FF2B5EF4-FFF2-40B4-BE49-F238E27FC236}">
                  <a16:creationId xmlns:a16="http://schemas.microsoft.com/office/drawing/2014/main" id="{5E7C5C0D-D985-11B0-05D3-9441CDF2CA0C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6" name="Group 52">
            <a:extLst>
              <a:ext uri="{FF2B5EF4-FFF2-40B4-BE49-F238E27FC236}">
                <a16:creationId xmlns:a16="http://schemas.microsoft.com/office/drawing/2014/main" id="{49F06156-36C6-0B9B-B5DD-ABE1A52B07BE}"/>
              </a:ext>
            </a:extLst>
          </p:cNvPr>
          <p:cNvGrpSpPr/>
          <p:nvPr/>
        </p:nvGrpSpPr>
        <p:grpSpPr>
          <a:xfrm>
            <a:off x="9237362" y="8002802"/>
            <a:ext cx="817844" cy="817844"/>
            <a:chOff x="0" y="0"/>
            <a:chExt cx="812800" cy="812800"/>
          </a:xfrm>
        </p:grpSpPr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C2475E16-A95E-1FC5-6B66-EFEBC1C606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8" name="TextBox 54">
              <a:extLst>
                <a:ext uri="{FF2B5EF4-FFF2-40B4-BE49-F238E27FC236}">
                  <a16:creationId xmlns:a16="http://schemas.microsoft.com/office/drawing/2014/main" id="{332862BF-9C56-DD90-B472-696296C0A009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9" name="Group 55">
            <a:extLst>
              <a:ext uri="{FF2B5EF4-FFF2-40B4-BE49-F238E27FC236}">
                <a16:creationId xmlns:a16="http://schemas.microsoft.com/office/drawing/2014/main" id="{3EEC60DE-FEAF-9891-D018-55C3B776A034}"/>
              </a:ext>
            </a:extLst>
          </p:cNvPr>
          <p:cNvGrpSpPr/>
          <p:nvPr/>
        </p:nvGrpSpPr>
        <p:grpSpPr>
          <a:xfrm>
            <a:off x="5861389" y="4782203"/>
            <a:ext cx="817844" cy="817844"/>
            <a:chOff x="0" y="0"/>
            <a:chExt cx="812800" cy="812800"/>
          </a:xfrm>
        </p:grpSpPr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545C9351-7B7C-137D-29E4-1CA51277D9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41" name="TextBox 57">
              <a:extLst>
                <a:ext uri="{FF2B5EF4-FFF2-40B4-BE49-F238E27FC236}">
                  <a16:creationId xmlns:a16="http://schemas.microsoft.com/office/drawing/2014/main" id="{9C982120-5C4D-CA84-1543-9C7C6C38B58F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2" name="Group 58">
            <a:extLst>
              <a:ext uri="{FF2B5EF4-FFF2-40B4-BE49-F238E27FC236}">
                <a16:creationId xmlns:a16="http://schemas.microsoft.com/office/drawing/2014/main" id="{9F1FF3ED-A3AD-50E1-ED85-2DD7B53D4B74}"/>
              </a:ext>
            </a:extLst>
          </p:cNvPr>
          <p:cNvGrpSpPr/>
          <p:nvPr/>
        </p:nvGrpSpPr>
        <p:grpSpPr>
          <a:xfrm>
            <a:off x="9023165" y="6899208"/>
            <a:ext cx="1246238" cy="817844"/>
            <a:chOff x="0" y="0"/>
            <a:chExt cx="812800" cy="533400"/>
          </a:xfrm>
        </p:grpSpPr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550B5254-CE41-DD70-38C4-E965759244FE}"/>
                </a:ext>
              </a:extLst>
            </p:cNvPr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44" name="TextBox 60">
              <a:extLst>
                <a:ext uri="{FF2B5EF4-FFF2-40B4-BE49-F238E27FC236}">
                  <a16:creationId xmlns:a16="http://schemas.microsoft.com/office/drawing/2014/main" id="{D5432CA5-A240-A11E-2909-F89CF984087D}"/>
                </a:ext>
              </a:extLst>
            </p:cNvPr>
            <p:cNvSpPr txBox="1"/>
            <p:nvPr/>
          </p:nvSpPr>
          <p:spPr>
            <a:xfrm>
              <a:off x="101600" y="101600"/>
              <a:ext cx="609600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5" name="Group 61">
            <a:extLst>
              <a:ext uri="{FF2B5EF4-FFF2-40B4-BE49-F238E27FC236}">
                <a16:creationId xmlns:a16="http://schemas.microsoft.com/office/drawing/2014/main" id="{B8695E4C-C193-27CF-FE34-06B070F8544F}"/>
              </a:ext>
            </a:extLst>
          </p:cNvPr>
          <p:cNvGrpSpPr/>
          <p:nvPr/>
        </p:nvGrpSpPr>
        <p:grpSpPr>
          <a:xfrm>
            <a:off x="12727976" y="9071005"/>
            <a:ext cx="1246238" cy="817844"/>
            <a:chOff x="0" y="0"/>
            <a:chExt cx="812800" cy="533400"/>
          </a:xfrm>
        </p:grpSpPr>
        <p:sp>
          <p:nvSpPr>
            <p:cNvPr id="146" name="Freeform 62">
              <a:extLst>
                <a:ext uri="{FF2B5EF4-FFF2-40B4-BE49-F238E27FC236}">
                  <a16:creationId xmlns:a16="http://schemas.microsoft.com/office/drawing/2014/main" id="{4C4A6FE9-EE9C-986B-BE36-4701EC5FA87F}"/>
                </a:ext>
              </a:extLst>
            </p:cNvPr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47" name="TextBox 63">
              <a:extLst>
                <a:ext uri="{FF2B5EF4-FFF2-40B4-BE49-F238E27FC236}">
                  <a16:creationId xmlns:a16="http://schemas.microsoft.com/office/drawing/2014/main" id="{C906AADF-56B5-8566-3F75-FFC7E0F42C19}"/>
                </a:ext>
              </a:extLst>
            </p:cNvPr>
            <p:cNvSpPr txBox="1"/>
            <p:nvPr/>
          </p:nvSpPr>
          <p:spPr>
            <a:xfrm>
              <a:off x="101600" y="101600"/>
              <a:ext cx="609600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8" name="Group 64">
            <a:extLst>
              <a:ext uri="{FF2B5EF4-FFF2-40B4-BE49-F238E27FC236}">
                <a16:creationId xmlns:a16="http://schemas.microsoft.com/office/drawing/2014/main" id="{362C234B-B384-312D-5F70-D5756CFFF611}"/>
              </a:ext>
            </a:extLst>
          </p:cNvPr>
          <p:cNvGrpSpPr/>
          <p:nvPr/>
        </p:nvGrpSpPr>
        <p:grpSpPr>
          <a:xfrm>
            <a:off x="9237362" y="9107751"/>
            <a:ext cx="817844" cy="817844"/>
            <a:chOff x="0" y="0"/>
            <a:chExt cx="812800" cy="812800"/>
          </a:xfrm>
        </p:grpSpPr>
        <p:sp>
          <p:nvSpPr>
            <p:cNvPr id="149" name="Freeform 65">
              <a:extLst>
                <a:ext uri="{FF2B5EF4-FFF2-40B4-BE49-F238E27FC236}">
                  <a16:creationId xmlns:a16="http://schemas.microsoft.com/office/drawing/2014/main" id="{3FA9E7C0-BCEE-811F-98D0-0428BE6A1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0" name="TextBox 66">
              <a:extLst>
                <a:ext uri="{FF2B5EF4-FFF2-40B4-BE49-F238E27FC236}">
                  <a16:creationId xmlns:a16="http://schemas.microsoft.com/office/drawing/2014/main" id="{4AE7F557-AEEF-F1A1-980B-2BC0E13FBA0F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1" name="Group 67">
            <a:extLst>
              <a:ext uri="{FF2B5EF4-FFF2-40B4-BE49-F238E27FC236}">
                <a16:creationId xmlns:a16="http://schemas.microsoft.com/office/drawing/2014/main" id="{8A6E9E6A-FE8E-8EE6-514A-12EA36387DB6}"/>
              </a:ext>
            </a:extLst>
          </p:cNvPr>
          <p:cNvGrpSpPr/>
          <p:nvPr/>
        </p:nvGrpSpPr>
        <p:grpSpPr>
          <a:xfrm>
            <a:off x="9237362" y="3804862"/>
            <a:ext cx="817844" cy="817844"/>
            <a:chOff x="0" y="0"/>
            <a:chExt cx="812800" cy="812800"/>
          </a:xfrm>
        </p:grpSpPr>
        <p:sp>
          <p:nvSpPr>
            <p:cNvPr id="152" name="Freeform 68">
              <a:extLst>
                <a:ext uri="{FF2B5EF4-FFF2-40B4-BE49-F238E27FC236}">
                  <a16:creationId xmlns:a16="http://schemas.microsoft.com/office/drawing/2014/main" id="{9021AEDD-3D88-F504-A26A-1C0FD3942A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3" name="TextBox 69">
              <a:extLst>
                <a:ext uri="{FF2B5EF4-FFF2-40B4-BE49-F238E27FC236}">
                  <a16:creationId xmlns:a16="http://schemas.microsoft.com/office/drawing/2014/main" id="{778CB573-15AF-E8B9-61A5-9B5626AD262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4" name="Group 70">
            <a:extLst>
              <a:ext uri="{FF2B5EF4-FFF2-40B4-BE49-F238E27FC236}">
                <a16:creationId xmlns:a16="http://schemas.microsoft.com/office/drawing/2014/main" id="{660D2CE7-C383-4665-6E79-490483B5A454}"/>
              </a:ext>
            </a:extLst>
          </p:cNvPr>
          <p:cNvGrpSpPr/>
          <p:nvPr/>
        </p:nvGrpSpPr>
        <p:grpSpPr>
          <a:xfrm>
            <a:off x="12942173" y="5784150"/>
            <a:ext cx="817844" cy="817844"/>
            <a:chOff x="0" y="0"/>
            <a:chExt cx="812800" cy="812800"/>
          </a:xfrm>
        </p:grpSpPr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id="{C84EB85B-63DB-31E5-A0EA-F28E389A68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6" name="TextBox 72">
              <a:extLst>
                <a:ext uri="{FF2B5EF4-FFF2-40B4-BE49-F238E27FC236}">
                  <a16:creationId xmlns:a16="http://schemas.microsoft.com/office/drawing/2014/main" id="{B8F1BF31-C34E-E575-2346-017B080FB7B1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7" name="Group 73">
            <a:extLst>
              <a:ext uri="{FF2B5EF4-FFF2-40B4-BE49-F238E27FC236}">
                <a16:creationId xmlns:a16="http://schemas.microsoft.com/office/drawing/2014/main" id="{42F9FE07-D5FC-FC62-6E09-00459E051257}"/>
              </a:ext>
            </a:extLst>
          </p:cNvPr>
          <p:cNvGrpSpPr/>
          <p:nvPr/>
        </p:nvGrpSpPr>
        <p:grpSpPr>
          <a:xfrm>
            <a:off x="12942173" y="6897269"/>
            <a:ext cx="817844" cy="817844"/>
            <a:chOff x="0" y="0"/>
            <a:chExt cx="812800" cy="812800"/>
          </a:xfrm>
        </p:grpSpPr>
        <p:sp>
          <p:nvSpPr>
            <p:cNvPr id="158" name="Freeform 74">
              <a:extLst>
                <a:ext uri="{FF2B5EF4-FFF2-40B4-BE49-F238E27FC236}">
                  <a16:creationId xmlns:a16="http://schemas.microsoft.com/office/drawing/2014/main" id="{2C9D1520-16C3-7889-BB17-B0A9E4A330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9" name="TextBox 75">
              <a:extLst>
                <a:ext uri="{FF2B5EF4-FFF2-40B4-BE49-F238E27FC236}">
                  <a16:creationId xmlns:a16="http://schemas.microsoft.com/office/drawing/2014/main" id="{9D1B963F-7B77-8374-6C7E-1A044D2754F6}"/>
                </a:ext>
              </a:extLst>
            </p:cNvPr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3" name="Group 79">
            <a:extLst>
              <a:ext uri="{FF2B5EF4-FFF2-40B4-BE49-F238E27FC236}">
                <a16:creationId xmlns:a16="http://schemas.microsoft.com/office/drawing/2014/main" id="{665054FA-C41A-5BF6-ED38-9290DC1DDB17}"/>
              </a:ext>
            </a:extLst>
          </p:cNvPr>
          <p:cNvGrpSpPr/>
          <p:nvPr/>
        </p:nvGrpSpPr>
        <p:grpSpPr>
          <a:xfrm>
            <a:off x="12942173" y="3804862"/>
            <a:ext cx="817844" cy="817844"/>
            <a:chOff x="0" y="0"/>
            <a:chExt cx="812800" cy="812800"/>
          </a:xfrm>
        </p:grpSpPr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5F6099E7-E0D2-F6F0-D290-391AC9418F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65" name="TextBox 81">
              <a:extLst>
                <a:ext uri="{FF2B5EF4-FFF2-40B4-BE49-F238E27FC236}">
                  <a16:creationId xmlns:a16="http://schemas.microsoft.com/office/drawing/2014/main" id="{04981C2C-4689-5FDE-04AF-C9B18BAFF140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6" name="Group 82">
            <a:extLst>
              <a:ext uri="{FF2B5EF4-FFF2-40B4-BE49-F238E27FC236}">
                <a16:creationId xmlns:a16="http://schemas.microsoft.com/office/drawing/2014/main" id="{0493274C-073B-96C0-4470-8F525BC22B35}"/>
              </a:ext>
            </a:extLst>
          </p:cNvPr>
          <p:cNvGrpSpPr/>
          <p:nvPr/>
        </p:nvGrpSpPr>
        <p:grpSpPr>
          <a:xfrm>
            <a:off x="12727976" y="4782203"/>
            <a:ext cx="1246238" cy="817844"/>
            <a:chOff x="0" y="0"/>
            <a:chExt cx="812800" cy="533400"/>
          </a:xfrm>
        </p:grpSpPr>
        <p:sp>
          <p:nvSpPr>
            <p:cNvPr id="167" name="Freeform 83">
              <a:extLst>
                <a:ext uri="{FF2B5EF4-FFF2-40B4-BE49-F238E27FC236}">
                  <a16:creationId xmlns:a16="http://schemas.microsoft.com/office/drawing/2014/main" id="{FC217CE3-F2ED-FC19-E9AA-F2F64DD3105F}"/>
                </a:ext>
              </a:extLst>
            </p:cNvPr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68" name="TextBox 84">
              <a:extLst>
                <a:ext uri="{FF2B5EF4-FFF2-40B4-BE49-F238E27FC236}">
                  <a16:creationId xmlns:a16="http://schemas.microsoft.com/office/drawing/2014/main" id="{3AA1D391-F05A-1D60-8D30-8E8A9EA272AD}"/>
                </a:ext>
              </a:extLst>
            </p:cNvPr>
            <p:cNvSpPr txBox="1"/>
            <p:nvPr/>
          </p:nvSpPr>
          <p:spPr>
            <a:xfrm>
              <a:off x="101600" y="101600"/>
              <a:ext cx="609600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9" name="Group 85">
            <a:extLst>
              <a:ext uri="{FF2B5EF4-FFF2-40B4-BE49-F238E27FC236}">
                <a16:creationId xmlns:a16="http://schemas.microsoft.com/office/drawing/2014/main" id="{DEABB61B-B0FE-F2B9-94A0-AE89644376C6}"/>
              </a:ext>
            </a:extLst>
          </p:cNvPr>
          <p:cNvGrpSpPr/>
          <p:nvPr/>
        </p:nvGrpSpPr>
        <p:grpSpPr>
          <a:xfrm>
            <a:off x="16428954" y="6899208"/>
            <a:ext cx="817844" cy="817844"/>
            <a:chOff x="0" y="0"/>
            <a:chExt cx="812800" cy="812800"/>
          </a:xfrm>
        </p:grpSpPr>
        <p:sp>
          <p:nvSpPr>
            <p:cNvPr id="170" name="Freeform 86">
              <a:extLst>
                <a:ext uri="{FF2B5EF4-FFF2-40B4-BE49-F238E27FC236}">
                  <a16:creationId xmlns:a16="http://schemas.microsoft.com/office/drawing/2014/main" id="{6686C9CB-8D7D-3B02-BE8E-E5CC42F657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71" name="TextBox 87">
              <a:extLst>
                <a:ext uri="{FF2B5EF4-FFF2-40B4-BE49-F238E27FC236}">
                  <a16:creationId xmlns:a16="http://schemas.microsoft.com/office/drawing/2014/main" id="{12590EB6-0EDD-3604-74A9-45E4F1B582C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2" name="Resim 88">
            <a:extLst>
              <a:ext uri="{FF2B5EF4-FFF2-40B4-BE49-F238E27FC236}">
                <a16:creationId xmlns:a16="http://schemas.microsoft.com/office/drawing/2014/main" id="{DB753BE5-7C86-D304-548A-6252A4675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767" y="2422159"/>
            <a:ext cx="2590305" cy="1236026"/>
          </a:xfrm>
          <a:prstGeom prst="rect">
            <a:avLst/>
          </a:prstGeom>
        </p:spPr>
      </p:pic>
      <p:sp>
        <p:nvSpPr>
          <p:cNvPr id="173" name="object 12">
            <a:extLst>
              <a:ext uri="{FF2B5EF4-FFF2-40B4-BE49-F238E27FC236}">
                <a16:creationId xmlns:a16="http://schemas.microsoft.com/office/drawing/2014/main" id="{FC6E960E-4CBE-FC59-8715-0965ADBD2B9A}"/>
              </a:ext>
            </a:extLst>
          </p:cNvPr>
          <p:cNvSpPr txBox="1"/>
          <p:nvPr/>
        </p:nvSpPr>
        <p:spPr>
          <a:xfrm>
            <a:off x="416384" y="10912387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4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176" name="object 9">
            <a:extLst>
              <a:ext uri="{FF2B5EF4-FFF2-40B4-BE49-F238E27FC236}">
                <a16:creationId xmlns:a16="http://schemas.microsoft.com/office/drawing/2014/main" id="{E67983D6-F9C5-4126-659D-8523558758E3}"/>
              </a:ext>
            </a:extLst>
          </p:cNvPr>
          <p:cNvSpPr txBox="1"/>
          <p:nvPr/>
        </p:nvSpPr>
        <p:spPr>
          <a:xfrm>
            <a:off x="1762260" y="10886955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177" name="object 7">
            <a:extLst>
              <a:ext uri="{FF2B5EF4-FFF2-40B4-BE49-F238E27FC236}">
                <a16:creationId xmlns:a16="http://schemas.microsoft.com/office/drawing/2014/main" id="{16F2245B-BBBF-63BA-1B9F-AF74BEAB43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6947" y="10821881"/>
            <a:ext cx="337386" cy="3157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43D606-8A2C-D812-88EC-00E31B33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45" y="376052"/>
            <a:ext cx="17855824" cy="2539157"/>
          </a:xfrm>
        </p:spPr>
        <p:txBody>
          <a:bodyPr/>
          <a:lstStyle/>
          <a:p>
            <a:r>
              <a:rPr lang="en-US" dirty="0"/>
              <a:t>The weakness of our competitors</a:t>
            </a:r>
          </a:p>
        </p:txBody>
      </p:sp>
      <p:grpSp>
        <p:nvGrpSpPr>
          <p:cNvPr id="9" name="Group 52">
            <a:extLst>
              <a:ext uri="{FF2B5EF4-FFF2-40B4-BE49-F238E27FC236}">
                <a16:creationId xmlns:a16="http://schemas.microsoft.com/office/drawing/2014/main" id="{41B76674-5286-AA61-A29B-BDF313C48324}"/>
              </a:ext>
            </a:extLst>
          </p:cNvPr>
          <p:cNvGrpSpPr/>
          <p:nvPr/>
        </p:nvGrpSpPr>
        <p:grpSpPr>
          <a:xfrm>
            <a:off x="12942173" y="7983634"/>
            <a:ext cx="817844" cy="856180"/>
            <a:chOff x="0" y="-38100"/>
            <a:chExt cx="812800" cy="850900"/>
          </a:xfrm>
        </p:grpSpPr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D7F941FC-DCC8-E210-4CB8-0A134EB635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>
              <a:defPPr>
                <a:defRPr kern="0"/>
              </a:defPPr>
            </a:lstStyle>
            <a:p>
              <a:endParaRPr lang="en-AE"/>
            </a:p>
          </p:txBody>
        </p:sp>
        <p:sp>
          <p:nvSpPr>
            <p:cNvPr id="8" name="TextBox 54">
              <a:extLst>
                <a:ext uri="{FF2B5EF4-FFF2-40B4-BE49-F238E27FC236}">
                  <a16:creationId xmlns:a16="http://schemas.microsoft.com/office/drawing/2014/main" id="{ECD4D820-8CEB-8A85-9C96-84466F2F60E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kern="0"/>
              </a:def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74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50FC4B7-C1C6-2439-378E-685427BC2703}"/>
              </a:ext>
            </a:extLst>
          </p:cNvPr>
          <p:cNvSpPr/>
          <p:nvPr/>
        </p:nvSpPr>
        <p:spPr>
          <a:xfrm>
            <a:off x="0" y="8890"/>
            <a:ext cx="11439605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9F5BC-DF12-64F5-4938-9A6DD73A0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549" y="3536912"/>
            <a:ext cx="10287000" cy="33768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CODEASE provides 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organizations and companies with a digital transformation platform on which they can transform their entire businesses into business applications with full SDLC support.</a:t>
            </a:r>
            <a:endParaRPr lang="en-AE" sz="3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diagram of software development life cycle&#10;&#10;Description automatically generated">
            <a:extLst>
              <a:ext uri="{FF2B5EF4-FFF2-40B4-BE49-F238E27FC236}">
                <a16:creationId xmlns:a16="http://schemas.microsoft.com/office/drawing/2014/main" id="{27D7EF2B-E4A1-7E5C-CCFC-74BA8D9E20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963" t="2481" r="28642" b="6593"/>
          <a:stretch/>
        </p:blipFill>
        <p:spPr>
          <a:xfrm>
            <a:off x="12916483" y="2903572"/>
            <a:ext cx="5715000" cy="550220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1BDF686-D266-DB58-C08A-AB4394F5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44" y="376052"/>
            <a:ext cx="11439605" cy="25391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value Proposition</a:t>
            </a:r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9E0DAE48-CB73-336A-2C3F-11F3A89E4C6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5" name="object 12">
            <a:extLst>
              <a:ext uri="{FF2B5EF4-FFF2-40B4-BE49-F238E27FC236}">
                <a16:creationId xmlns:a16="http://schemas.microsoft.com/office/drawing/2014/main" id="{FB2B8F5C-1B5A-EA07-2753-049593FE19D5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5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C89C-26DD-E38C-E81B-CB02D431D2A4}"/>
              </a:ext>
            </a:extLst>
          </p:cNvPr>
          <p:cNvCxnSpPr/>
          <p:nvPr/>
        </p:nvCxnSpPr>
        <p:spPr>
          <a:xfrm>
            <a:off x="1976789" y="10847089"/>
            <a:ext cx="5255861" cy="0"/>
          </a:xfrm>
          <a:prstGeom prst="line">
            <a:avLst/>
          </a:prstGeom>
          <a:ln w="19050">
            <a:solidFill>
              <a:srgbClr val="00A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1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6915C-E198-7FF4-A135-20E2A1EB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594" y="2312567"/>
            <a:ext cx="17652456" cy="6394058"/>
          </a:xfrm>
        </p:spPr>
        <p:txBody>
          <a:bodyPr/>
          <a:lstStyle/>
          <a:p>
            <a:pPr algn="just">
              <a:lnSpc>
                <a:spcPts val="3815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5263" lvl="1" indent="-307632" algn="just">
              <a:lnSpc>
                <a:spcPts val="4103"/>
              </a:lnSpc>
              <a:buFont typeface="Arial"/>
              <a:buChar char="•"/>
            </a:pP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Codease offers not only software development but also a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methodology 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(from design to maintenance and support)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guarantees the quality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of every application developed,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regardless of the designer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pPr algn="just">
              <a:lnSpc>
                <a:spcPts val="3815"/>
              </a:lnSpc>
            </a:pPr>
            <a:endParaRPr lang="en-US" sz="28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72084" lvl="1" indent="-286042" algn="just">
              <a:lnSpc>
                <a:spcPts val="3815"/>
              </a:lnSpc>
              <a:buFont typeface="Arial"/>
              <a:buChar char="•"/>
            </a:pP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It handles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complex processes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allows simultaneous use and bug fixing thanks to potent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version management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pPr algn="just">
              <a:lnSpc>
                <a:spcPts val="3815"/>
              </a:lnSpc>
            </a:pPr>
            <a:endParaRPr lang="en-US" sz="28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72084" lvl="1" indent="-286042" algn="just">
              <a:lnSpc>
                <a:spcPts val="3815"/>
              </a:lnSpc>
              <a:buFont typeface="Arial"/>
              <a:buChar char="•"/>
            </a:pP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It has the ability to easily integrate with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AI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due to its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architectural infrastructure suitability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pPr algn="just">
              <a:lnSpc>
                <a:spcPts val="3815"/>
              </a:lnSpc>
            </a:pPr>
            <a:endParaRPr lang="en-US" sz="28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15265" lvl="1" indent="-307632" algn="just">
              <a:lnSpc>
                <a:spcPts val="4103"/>
              </a:lnSpc>
              <a:buFont typeface="Arial"/>
              <a:buChar char="•"/>
            </a:pP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Performance 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is consistent across devices, including mobile platforms. Plus, it houses its own </a:t>
            </a:r>
            <a:r>
              <a:rPr lang="en-US" sz="28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app market</a:t>
            </a:r>
            <a:r>
              <a:rPr lang="en-US" sz="28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pPr algn="just">
              <a:lnSpc>
                <a:spcPts val="3815"/>
              </a:lnSpc>
            </a:pPr>
            <a:endParaRPr lang="en-US" sz="28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572084" lvl="1" indent="-286042" algn="just">
              <a:lnSpc>
                <a:spcPts val="3815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Codease differs from its competitors with its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installation-free structure.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8BD1544D-642A-7AF3-6A56-4D04466B68BF}"/>
              </a:ext>
            </a:extLst>
          </p:cNvPr>
          <p:cNvSpPr txBox="1"/>
          <p:nvPr/>
        </p:nvSpPr>
        <p:spPr>
          <a:xfrm>
            <a:off x="416384" y="10912387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2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369DDAC-BDE7-76B6-1D41-0B10EAAF13E5}"/>
              </a:ext>
            </a:extLst>
          </p:cNvPr>
          <p:cNvSpPr txBox="1"/>
          <p:nvPr/>
        </p:nvSpPr>
        <p:spPr>
          <a:xfrm>
            <a:off x="1762260" y="10886955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A7E2BE4B-FB57-0191-C724-FBA7728CA7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6947" y="10821881"/>
            <a:ext cx="337386" cy="31577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066BDAD-3D6B-043B-DE97-A2EA556E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Advantages</a:t>
            </a:r>
          </a:p>
        </p:txBody>
      </p:sp>
    </p:spTree>
    <p:extLst>
      <p:ext uri="{BB962C8B-B14F-4D97-AF65-F5344CB8AC3E}">
        <p14:creationId xmlns:p14="http://schemas.microsoft.com/office/powerpoint/2010/main" val="9545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4621-0E3F-4CC4-18F9-BBA11328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0E087633-1350-171B-471B-072AE209DB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16341CB7-96C6-7BC9-41E4-75DD8D8630AF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47580AA-0E18-8004-CC8B-9620AA8C4438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B337AF-1B4E-6494-E6BE-9E82F728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45" y="376052"/>
            <a:ext cx="9571990" cy="2539157"/>
          </a:xfrm>
        </p:spPr>
        <p:txBody>
          <a:bodyPr/>
          <a:lstStyle/>
          <a:p>
            <a:r>
              <a:rPr lang="en-US" dirty="0"/>
              <a:t>What client pays for and Business Model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162FA-9AB9-BA1B-837F-595E92E5D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45" y="3673930"/>
            <a:ext cx="9359265" cy="6119624"/>
          </a:xfrm>
        </p:spPr>
        <p:txBody>
          <a:bodyPr/>
          <a:lstStyle/>
          <a:p>
            <a:pPr marL="675639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On-prem platform license (User base) </a:t>
            </a:r>
          </a:p>
          <a:p>
            <a:pPr algn="l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675639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Cloud platform license (Usage base) </a:t>
            </a:r>
          </a:p>
          <a:p>
            <a:pPr algn="l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675639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Applications on </a:t>
            </a:r>
            <a:r>
              <a:rPr lang="en-US" sz="3000" dirty="0" err="1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CodEase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market</a:t>
            </a:r>
          </a:p>
          <a:p>
            <a:pPr algn="l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675639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Project development on </a:t>
            </a:r>
            <a:r>
              <a:rPr lang="en-US" sz="3000" dirty="0" err="1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CodEase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 platform</a:t>
            </a:r>
          </a:p>
          <a:p>
            <a:pPr algn="l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675639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Platform maintenance</a:t>
            </a:r>
          </a:p>
          <a:p>
            <a:pPr algn="l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marL="675640" lvl="1" indent="-337820" algn="l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Application maintenance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440A672-D0A0-C41B-B579-6A4C8FB91CB9}"/>
              </a:ext>
            </a:extLst>
          </p:cNvPr>
          <p:cNvSpPr/>
          <p:nvPr/>
        </p:nvSpPr>
        <p:spPr>
          <a:xfrm>
            <a:off x="10713460" y="0"/>
            <a:ext cx="9359265" cy="11582809"/>
          </a:xfrm>
          <a:custGeom>
            <a:avLst/>
            <a:gdLst/>
            <a:ahLst/>
            <a:cxnLst/>
            <a:rect l="l" t="t" r="r" b="b"/>
            <a:pathLst>
              <a:path w="6733378" h="8251550">
                <a:moveTo>
                  <a:pt x="0" y="0"/>
                </a:moveTo>
                <a:lnTo>
                  <a:pt x="6733378" y="0"/>
                </a:lnTo>
                <a:lnTo>
                  <a:pt x="6733378" y="8251550"/>
                </a:lnTo>
                <a:lnTo>
                  <a:pt x="0" y="8251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19548" t="-1819" b="70"/>
            </a:stretch>
          </a:blipFill>
        </p:spPr>
        <p:txBody>
          <a:bodyPr/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573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417C-0171-6F4E-C32C-822013F5F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BB63AC-7C92-5F47-D5E9-22F461E518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044" y="376061"/>
            <a:ext cx="9306005" cy="128432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814"/>
              </a:spcBef>
            </a:pPr>
            <a:r>
              <a:rPr lang="en-US" sz="8000" dirty="0"/>
              <a:t>Introduction</a:t>
            </a:r>
            <a:endParaRPr sz="80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00F265D-1E7F-C4A7-F4F6-997F40591884}"/>
              </a:ext>
            </a:extLst>
          </p:cNvPr>
          <p:cNvSpPr txBox="1"/>
          <p:nvPr/>
        </p:nvSpPr>
        <p:spPr>
          <a:xfrm>
            <a:off x="831242" y="2301875"/>
            <a:ext cx="9678008" cy="77348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Business : 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Deep Tech / Software / Digital Transformation / AI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Location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: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Turkiye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(Headquarter), Finland (Europe Office)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Partners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: NDC Technology (10 Dealer), FNF1 Technology,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Rhisos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SSID Global,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Prova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Sooce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(UK),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Hepapi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(UK),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Codefirst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Padran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…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Customers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: Agricultural Credit Holding (Technology &amp; Supermarket), Bereket Insurance Group, EMAA Insurance,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Infotron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IQVIA,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Innovex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Farplas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Armor Broker,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Artıdoksan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, Gateway Holding…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31BDDD-6EB9-0FA2-A0D7-3CBB3D3C03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B0B818B0-8F56-7787-6AE5-9A0350280126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8AB212A-F9B5-B463-F60D-8A915BD584B7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</a:t>
            </a: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e.io</a:t>
            </a:r>
            <a:endParaRPr sz="950" u="sng" dirty="0">
              <a:latin typeface="Arial"/>
              <a:cs typeface="Arial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C7A476D2-90EE-0195-6562-2DCF5E1635F6}"/>
              </a:ext>
            </a:extLst>
          </p:cNvPr>
          <p:cNvGrpSpPr/>
          <p:nvPr/>
        </p:nvGrpSpPr>
        <p:grpSpPr>
          <a:xfrm>
            <a:off x="10814050" y="1474085"/>
            <a:ext cx="10320353" cy="6295415"/>
            <a:chOff x="0" y="0"/>
            <a:chExt cx="13760470" cy="839388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2B25430-06C1-3A17-2D02-BADCDA223A3E}"/>
                </a:ext>
              </a:extLst>
            </p:cNvPr>
            <p:cNvSpPr/>
            <p:nvPr/>
          </p:nvSpPr>
          <p:spPr>
            <a:xfrm>
              <a:off x="0" y="0"/>
              <a:ext cx="13760470" cy="8393887"/>
            </a:xfrm>
            <a:custGeom>
              <a:avLst/>
              <a:gdLst/>
              <a:ahLst/>
              <a:cxnLst/>
              <a:rect l="l" t="t" r="r" b="b"/>
              <a:pathLst>
                <a:path w="13760470" h="8393887">
                  <a:moveTo>
                    <a:pt x="0" y="0"/>
                  </a:moveTo>
                  <a:lnTo>
                    <a:pt x="13760470" y="0"/>
                  </a:lnTo>
                  <a:lnTo>
                    <a:pt x="13760470" y="8393887"/>
                  </a:lnTo>
                  <a:lnTo>
                    <a:pt x="0" y="839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AF96DFA-6C29-4EDF-696C-6CBC6F799302}"/>
                </a:ext>
              </a:extLst>
            </p:cNvPr>
            <p:cNvSpPr/>
            <p:nvPr/>
          </p:nvSpPr>
          <p:spPr>
            <a:xfrm>
              <a:off x="1780114" y="345211"/>
              <a:ext cx="10217117" cy="6654318"/>
            </a:xfrm>
            <a:custGeom>
              <a:avLst/>
              <a:gdLst/>
              <a:ahLst/>
              <a:cxnLst/>
              <a:rect l="l" t="t" r="r" b="b"/>
              <a:pathLst>
                <a:path w="10217117" h="6654318">
                  <a:moveTo>
                    <a:pt x="0" y="0"/>
                  </a:moveTo>
                  <a:lnTo>
                    <a:pt x="10217118" y="0"/>
                  </a:lnTo>
                  <a:lnTo>
                    <a:pt x="10217118" y="6654317"/>
                  </a:lnTo>
                  <a:lnTo>
                    <a:pt x="0" y="6654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" t="-13533" r="-37019" b="-7336"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DC8A5801-C07B-0AB2-A25D-030DBF5DD4B1}"/>
              </a:ext>
            </a:extLst>
          </p:cNvPr>
          <p:cNvGrpSpPr/>
          <p:nvPr/>
        </p:nvGrpSpPr>
        <p:grpSpPr>
          <a:xfrm>
            <a:off x="14646983" y="4194229"/>
            <a:ext cx="6142009" cy="4314761"/>
            <a:chOff x="0" y="0"/>
            <a:chExt cx="8189346" cy="575301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C2226C1-6F37-9934-7E7D-4B69AD87562F}"/>
                </a:ext>
              </a:extLst>
            </p:cNvPr>
            <p:cNvSpPr/>
            <p:nvPr/>
          </p:nvSpPr>
          <p:spPr>
            <a:xfrm>
              <a:off x="0" y="0"/>
              <a:ext cx="8189346" cy="5753015"/>
            </a:xfrm>
            <a:custGeom>
              <a:avLst/>
              <a:gdLst/>
              <a:ahLst/>
              <a:cxnLst/>
              <a:rect l="l" t="t" r="r" b="b"/>
              <a:pathLst>
                <a:path w="8189346" h="5753015">
                  <a:moveTo>
                    <a:pt x="0" y="0"/>
                  </a:moveTo>
                  <a:lnTo>
                    <a:pt x="8189346" y="0"/>
                  </a:lnTo>
                  <a:lnTo>
                    <a:pt x="8189346" y="5753015"/>
                  </a:lnTo>
                  <a:lnTo>
                    <a:pt x="0" y="5753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07A2692-6121-4B74-67BF-E16D294C79D4}"/>
                </a:ext>
              </a:extLst>
            </p:cNvPr>
            <p:cNvSpPr/>
            <p:nvPr/>
          </p:nvSpPr>
          <p:spPr>
            <a:xfrm>
              <a:off x="380208" y="447105"/>
              <a:ext cx="7428929" cy="4961985"/>
            </a:xfrm>
            <a:custGeom>
              <a:avLst/>
              <a:gdLst/>
              <a:ahLst/>
              <a:cxnLst/>
              <a:rect l="l" t="t" r="r" b="b"/>
              <a:pathLst>
                <a:path w="7428929" h="4961985">
                  <a:moveTo>
                    <a:pt x="0" y="0"/>
                  </a:moveTo>
                  <a:lnTo>
                    <a:pt x="7428929" y="0"/>
                  </a:lnTo>
                  <a:lnTo>
                    <a:pt x="7428929" y="4961985"/>
                  </a:lnTo>
                  <a:lnTo>
                    <a:pt x="0" y="4961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273" t="-15201" r="-40911" b="-11278"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59F06DC1-3730-543B-6012-8224E3A49A24}"/>
              </a:ext>
            </a:extLst>
          </p:cNvPr>
          <p:cNvGrpSpPr/>
          <p:nvPr/>
        </p:nvGrpSpPr>
        <p:grpSpPr>
          <a:xfrm>
            <a:off x="18244245" y="5884238"/>
            <a:ext cx="2095541" cy="4233415"/>
            <a:chOff x="0" y="0"/>
            <a:chExt cx="2794054" cy="5644554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AD58A38-990C-FDAF-0FDB-201085BF9926}"/>
                </a:ext>
              </a:extLst>
            </p:cNvPr>
            <p:cNvSpPr/>
            <p:nvPr/>
          </p:nvSpPr>
          <p:spPr>
            <a:xfrm>
              <a:off x="113420" y="124294"/>
              <a:ext cx="2567214" cy="5395965"/>
            </a:xfrm>
            <a:custGeom>
              <a:avLst/>
              <a:gdLst/>
              <a:ahLst/>
              <a:cxnLst/>
              <a:rect l="l" t="t" r="r" b="b"/>
              <a:pathLst>
                <a:path w="2567214" h="5395965">
                  <a:moveTo>
                    <a:pt x="0" y="0"/>
                  </a:moveTo>
                  <a:lnTo>
                    <a:pt x="2567214" y="0"/>
                  </a:lnTo>
                  <a:lnTo>
                    <a:pt x="2567214" y="5395965"/>
                  </a:lnTo>
                  <a:lnTo>
                    <a:pt x="0" y="5395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18895" t="-23037" r="-218232" b="-20707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06632FD-6883-204B-A2BD-FEE3A770F353}"/>
                </a:ext>
              </a:extLst>
            </p:cNvPr>
            <p:cNvSpPr/>
            <p:nvPr/>
          </p:nvSpPr>
          <p:spPr>
            <a:xfrm>
              <a:off x="0" y="0"/>
              <a:ext cx="2794054" cy="5644554"/>
            </a:xfrm>
            <a:custGeom>
              <a:avLst/>
              <a:gdLst/>
              <a:ahLst/>
              <a:cxnLst/>
              <a:rect l="l" t="t" r="r" b="b"/>
              <a:pathLst>
                <a:path w="2794054" h="5644554">
                  <a:moveTo>
                    <a:pt x="0" y="0"/>
                  </a:moveTo>
                  <a:lnTo>
                    <a:pt x="2794054" y="0"/>
                  </a:lnTo>
                  <a:lnTo>
                    <a:pt x="2794054" y="5644554"/>
                  </a:lnTo>
                  <a:lnTo>
                    <a:pt x="0" y="5644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155030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22DE7-D1F8-7344-5741-FA826952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0" y="3444875"/>
            <a:ext cx="8534400" cy="6632585"/>
          </a:xfrm>
        </p:spPr>
        <p:txBody>
          <a:bodyPr/>
          <a:lstStyle/>
          <a:p>
            <a:pPr marL="604519" lvl="1" indent="-302260" algn="just">
              <a:lnSpc>
                <a:spcPts val="4031"/>
              </a:lnSpc>
              <a:buFont typeface="Arial"/>
              <a:buChar char="•"/>
            </a:pPr>
            <a:r>
              <a:rPr lang="en-US" sz="2799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Low-Code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tr-TR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</a:t>
            </a:r>
            <a:r>
              <a:rPr lang="tr-TR" sz="2799" b="1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AI</a:t>
            </a:r>
            <a:r>
              <a:rPr lang="tr-TR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ha</a:t>
            </a:r>
            <a:r>
              <a:rPr lang="tr-TR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ve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been a very trendy </a:t>
            </a:r>
            <a:r>
              <a:rPr lang="en-US" sz="2799" dirty="0" err="1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technolo</a:t>
            </a:r>
            <a:r>
              <a:rPr lang="tr-TR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gies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recent years and is rapidly becoming mainstream. (Banks, Insurance Companies, Holdings etc.) </a:t>
            </a:r>
          </a:p>
          <a:p>
            <a:pPr algn="just">
              <a:lnSpc>
                <a:spcPts val="4031"/>
              </a:lnSpc>
            </a:pPr>
            <a:endParaRPr lang="en-US" sz="2799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75639" lvl="1" indent="-337820" algn="just">
              <a:lnSpc>
                <a:spcPts val="4031"/>
              </a:lnSpc>
              <a:buFont typeface="Arial"/>
              <a:buChar char="•"/>
            </a:pPr>
            <a:r>
              <a:rPr lang="en-US" sz="2799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Limited resources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will continue to plague the world more and more.</a:t>
            </a:r>
          </a:p>
          <a:p>
            <a:pPr algn="just">
              <a:lnSpc>
                <a:spcPts val="4031"/>
              </a:lnSpc>
            </a:pPr>
            <a:endParaRPr lang="en-US" sz="2799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75639" lvl="1" indent="-337820" algn="just">
              <a:lnSpc>
                <a:spcPts val="4031"/>
              </a:lnSpc>
              <a:buFont typeface="Arial"/>
              <a:buChar char="•"/>
            </a:pPr>
            <a:r>
              <a:rPr lang="en-US" sz="2799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Sustainability</a:t>
            </a:r>
            <a:r>
              <a:rPr lang="en-US" sz="2799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is one of the biggest concerns of organizations and investments in this issue are increasing significantly.</a:t>
            </a:r>
          </a:p>
          <a:p>
            <a:pPr algn="just">
              <a:lnSpc>
                <a:spcPts val="4031"/>
              </a:lnSpc>
            </a:pPr>
            <a:endParaRPr lang="en-US" sz="2799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8B43EFB-027F-BE7E-5E38-67E5048582B7}"/>
              </a:ext>
            </a:extLst>
          </p:cNvPr>
          <p:cNvSpPr/>
          <p:nvPr/>
        </p:nvSpPr>
        <p:spPr>
          <a:xfrm>
            <a:off x="0" y="3313089"/>
            <a:ext cx="11529726" cy="5360955"/>
          </a:xfrm>
          <a:custGeom>
            <a:avLst/>
            <a:gdLst/>
            <a:ahLst/>
            <a:cxnLst/>
            <a:rect l="l" t="t" r="r" b="b"/>
            <a:pathLst>
              <a:path w="11529726" h="5360955">
                <a:moveTo>
                  <a:pt x="0" y="0"/>
                </a:moveTo>
                <a:lnTo>
                  <a:pt x="11529726" y="0"/>
                </a:lnTo>
                <a:lnTo>
                  <a:pt x="11529726" y="5360956"/>
                </a:lnTo>
                <a:lnTo>
                  <a:pt x="0" y="5360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 sz="160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1E5DF4B-61FB-3D99-88C7-094D9907685D}"/>
              </a:ext>
            </a:extLst>
          </p:cNvPr>
          <p:cNvSpPr txBox="1"/>
          <p:nvPr/>
        </p:nvSpPr>
        <p:spPr>
          <a:xfrm>
            <a:off x="416384" y="10912387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AE14D9-F655-91D4-0CD6-CC9BD740D257}"/>
              </a:ext>
            </a:extLst>
          </p:cNvPr>
          <p:cNvSpPr txBox="1"/>
          <p:nvPr/>
        </p:nvSpPr>
        <p:spPr>
          <a:xfrm>
            <a:off x="1762260" y="10886955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44F24A6-4B2B-E04E-AC2A-2EEADD5E11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6947" y="10821881"/>
            <a:ext cx="337386" cy="31577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A7DBB19-B6AE-DB30-8F86-95C7377D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</p:spTree>
    <p:extLst>
      <p:ext uri="{BB962C8B-B14F-4D97-AF65-F5344CB8AC3E}">
        <p14:creationId xmlns:p14="http://schemas.microsoft.com/office/powerpoint/2010/main" val="56658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93E0-CDAD-FA7A-3887-1E51FB666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2EFD16B3-E835-55F7-B134-4B58A27B8A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DE56F71E-D02D-ACCF-B0CF-0A7515B060FF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26C04F9-915D-26D2-8296-5B743DAAB446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946D88-D398-4BCB-753A-5B7F9434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45" y="376052"/>
            <a:ext cx="9571990" cy="1269578"/>
          </a:xfrm>
        </p:spPr>
        <p:txBody>
          <a:bodyPr/>
          <a:lstStyle/>
          <a:p>
            <a:r>
              <a:rPr lang="en-US" dirty="0"/>
              <a:t>Why CodEase?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3D28E303-7F32-9870-2C07-F0A0F7E1CA61}"/>
              </a:ext>
            </a:extLst>
          </p:cNvPr>
          <p:cNvSpPr/>
          <p:nvPr/>
        </p:nvSpPr>
        <p:spPr>
          <a:xfrm>
            <a:off x="11993963" y="0"/>
            <a:ext cx="8110138" cy="11309350"/>
          </a:xfrm>
          <a:custGeom>
            <a:avLst/>
            <a:gdLst/>
            <a:ahLst/>
            <a:cxnLst/>
            <a:rect l="l" t="t" r="r" b="b"/>
            <a:pathLst>
              <a:path w="6050843" h="8238656">
                <a:moveTo>
                  <a:pt x="0" y="0"/>
                </a:moveTo>
                <a:lnTo>
                  <a:pt x="6050843" y="0"/>
                </a:lnTo>
                <a:lnTo>
                  <a:pt x="6050843" y="8238656"/>
                </a:lnTo>
                <a:lnTo>
                  <a:pt x="0" y="8238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4" t="-10576" r="-1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395472-1E74-79FE-8895-5EC318B10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07" y="3368675"/>
            <a:ext cx="9359265" cy="7591822"/>
          </a:xfrm>
        </p:spPr>
        <p:txBody>
          <a:bodyPr/>
          <a:lstStyle/>
          <a:p>
            <a:pPr marL="604519" lvl="1" indent="-302260" algn="just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Possibility to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grow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anywhere in the world, independent of geography and culture, with similar parameters</a:t>
            </a:r>
          </a:p>
          <a:p>
            <a:pPr algn="just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04519" lvl="1" indent="-302260" algn="just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highly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mature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product developed according to the requirements of the field</a:t>
            </a:r>
          </a:p>
          <a:p>
            <a:pPr algn="just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04519" lvl="1" indent="-302260" algn="just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Numerically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few competitors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a very large volume market</a:t>
            </a:r>
          </a:p>
          <a:p>
            <a:pPr algn="just">
              <a:lnSpc>
                <a:spcPts val="4031"/>
              </a:lnSpc>
            </a:pPr>
            <a:endParaRPr lang="en-US" sz="3000" dirty="0">
              <a:solidFill>
                <a:srgbClr val="272A3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604519" lvl="1" indent="-302260" algn="just">
              <a:lnSpc>
                <a:spcPts val="4031"/>
              </a:lnSpc>
              <a:buFont typeface="Arial"/>
              <a:buChar char="•"/>
            </a:pP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Opportunity to become a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partner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a company with high potential to become a </a:t>
            </a:r>
            <a:r>
              <a:rPr lang="en-US" sz="3000" b="1" dirty="0">
                <a:solidFill>
                  <a:srgbClr val="272A33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global technology giant</a:t>
            </a:r>
            <a:r>
              <a:rPr lang="en-US" sz="3000" dirty="0">
                <a:solidFill>
                  <a:srgbClr val="272A3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a short time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68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B52268E-5F92-C5B6-A932-FD2135599ACC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790275-A09E-B00E-F989-5B26BFCA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growth plan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33C876-62D0-7BB5-2A23-3F4E8A816611}"/>
              </a:ext>
            </a:extLst>
          </p:cNvPr>
          <p:cNvGrpSpPr/>
          <p:nvPr/>
        </p:nvGrpSpPr>
        <p:grpSpPr>
          <a:xfrm>
            <a:off x="746045" y="2905935"/>
            <a:ext cx="17840405" cy="7168339"/>
            <a:chOff x="737161" y="1870028"/>
            <a:chExt cx="10652645" cy="41907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E16083-84D7-4BA9-4135-2F55B3641283}"/>
                </a:ext>
              </a:extLst>
            </p:cNvPr>
            <p:cNvSpPr/>
            <p:nvPr/>
          </p:nvSpPr>
          <p:spPr>
            <a:xfrm>
              <a:off x="2832620" y="5671866"/>
              <a:ext cx="3697641" cy="388923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37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0894FB-BFEE-445E-8F3A-7A5B6A018EF2}"/>
                </a:ext>
              </a:extLst>
            </p:cNvPr>
            <p:cNvSpPr/>
            <p:nvPr/>
          </p:nvSpPr>
          <p:spPr>
            <a:xfrm>
              <a:off x="5376310" y="5655832"/>
              <a:ext cx="3697641" cy="388923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37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F005FB6-EC31-C1B5-FCB8-54034349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4733701"/>
              <a:ext cx="1317625" cy="866775"/>
            </a:xfrm>
            <a:custGeom>
              <a:avLst/>
              <a:gdLst>
                <a:gd name="T0" fmla="*/ 431 w 431"/>
                <a:gd name="T1" fmla="*/ 283 h 283"/>
                <a:gd name="T2" fmla="*/ 431 w 431"/>
                <a:gd name="T3" fmla="*/ 283 h 283"/>
                <a:gd name="T4" fmla="*/ 386 w 431"/>
                <a:gd name="T5" fmla="*/ 142 h 283"/>
                <a:gd name="T6" fmla="*/ 431 w 431"/>
                <a:gd name="T7" fmla="*/ 0 h 283"/>
                <a:gd name="T8" fmla="*/ 216 w 431"/>
                <a:gd name="T9" fmla="*/ 75 h 283"/>
                <a:gd name="T10" fmla="*/ 0 w 431"/>
                <a:gd name="T11" fmla="*/ 0 h 283"/>
                <a:gd name="T12" fmla="*/ 0 w 431"/>
                <a:gd name="T13" fmla="*/ 0 h 283"/>
                <a:gd name="T14" fmla="*/ 45 w 431"/>
                <a:gd name="T15" fmla="*/ 142 h 283"/>
                <a:gd name="T16" fmla="*/ 0 w 431"/>
                <a:gd name="T17" fmla="*/ 283 h 283"/>
                <a:gd name="T18" fmla="*/ 0 w 431"/>
                <a:gd name="T19" fmla="*/ 283 h 283"/>
                <a:gd name="T20" fmla="*/ 216 w 431"/>
                <a:gd name="T21" fmla="*/ 208 h 283"/>
                <a:gd name="T22" fmla="*/ 431 w 431"/>
                <a:gd name="T2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283">
                  <a:moveTo>
                    <a:pt x="431" y="283"/>
                  </a:moveTo>
                  <a:cubicBezTo>
                    <a:pt x="431" y="283"/>
                    <a:pt x="431" y="283"/>
                    <a:pt x="431" y="283"/>
                  </a:cubicBezTo>
                  <a:cubicBezTo>
                    <a:pt x="403" y="243"/>
                    <a:pt x="386" y="194"/>
                    <a:pt x="386" y="142"/>
                  </a:cubicBezTo>
                  <a:cubicBezTo>
                    <a:pt x="386" y="89"/>
                    <a:pt x="403" y="40"/>
                    <a:pt x="431" y="0"/>
                  </a:cubicBezTo>
                  <a:cubicBezTo>
                    <a:pt x="372" y="47"/>
                    <a:pt x="297" y="75"/>
                    <a:pt x="216" y="75"/>
                  </a:cubicBezTo>
                  <a:cubicBezTo>
                    <a:pt x="134" y="75"/>
                    <a:pt x="59" y="4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40"/>
                    <a:pt x="45" y="89"/>
                    <a:pt x="45" y="142"/>
                  </a:cubicBezTo>
                  <a:cubicBezTo>
                    <a:pt x="45" y="194"/>
                    <a:pt x="28" y="24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60" y="236"/>
                    <a:pt x="134" y="208"/>
                    <a:pt x="216" y="208"/>
                  </a:cubicBezTo>
                  <a:cubicBezTo>
                    <a:pt x="297" y="208"/>
                    <a:pt x="372" y="236"/>
                    <a:pt x="431" y="283"/>
                  </a:cubicBezTo>
                  <a:close/>
                </a:path>
              </a:pathLst>
            </a:custGeom>
            <a:solidFill>
              <a:srgbClr val="C69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61C2D25-1B0C-CFD3-85C0-52846615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4733701"/>
              <a:ext cx="1317625" cy="866775"/>
            </a:xfrm>
            <a:custGeom>
              <a:avLst/>
              <a:gdLst>
                <a:gd name="T0" fmla="*/ 431 w 431"/>
                <a:gd name="T1" fmla="*/ 283 h 283"/>
                <a:gd name="T2" fmla="*/ 431 w 431"/>
                <a:gd name="T3" fmla="*/ 283 h 283"/>
                <a:gd name="T4" fmla="*/ 386 w 431"/>
                <a:gd name="T5" fmla="*/ 142 h 283"/>
                <a:gd name="T6" fmla="*/ 431 w 431"/>
                <a:gd name="T7" fmla="*/ 0 h 283"/>
                <a:gd name="T8" fmla="*/ 216 w 431"/>
                <a:gd name="T9" fmla="*/ 75 h 283"/>
                <a:gd name="T10" fmla="*/ 0 w 431"/>
                <a:gd name="T11" fmla="*/ 0 h 283"/>
                <a:gd name="T12" fmla="*/ 0 w 431"/>
                <a:gd name="T13" fmla="*/ 0 h 283"/>
                <a:gd name="T14" fmla="*/ 45 w 431"/>
                <a:gd name="T15" fmla="*/ 142 h 283"/>
                <a:gd name="T16" fmla="*/ 0 w 431"/>
                <a:gd name="T17" fmla="*/ 283 h 283"/>
                <a:gd name="T18" fmla="*/ 0 w 431"/>
                <a:gd name="T19" fmla="*/ 283 h 283"/>
                <a:gd name="T20" fmla="*/ 216 w 431"/>
                <a:gd name="T21" fmla="*/ 208 h 283"/>
                <a:gd name="T22" fmla="*/ 431 w 431"/>
                <a:gd name="T2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283">
                  <a:moveTo>
                    <a:pt x="431" y="283"/>
                  </a:moveTo>
                  <a:cubicBezTo>
                    <a:pt x="431" y="283"/>
                    <a:pt x="431" y="283"/>
                    <a:pt x="431" y="283"/>
                  </a:cubicBezTo>
                  <a:cubicBezTo>
                    <a:pt x="403" y="243"/>
                    <a:pt x="386" y="194"/>
                    <a:pt x="386" y="142"/>
                  </a:cubicBezTo>
                  <a:cubicBezTo>
                    <a:pt x="386" y="89"/>
                    <a:pt x="403" y="40"/>
                    <a:pt x="431" y="0"/>
                  </a:cubicBezTo>
                  <a:cubicBezTo>
                    <a:pt x="372" y="47"/>
                    <a:pt x="297" y="75"/>
                    <a:pt x="216" y="75"/>
                  </a:cubicBezTo>
                  <a:cubicBezTo>
                    <a:pt x="134" y="75"/>
                    <a:pt x="59" y="4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40"/>
                    <a:pt x="45" y="89"/>
                    <a:pt x="45" y="142"/>
                  </a:cubicBezTo>
                  <a:cubicBezTo>
                    <a:pt x="45" y="194"/>
                    <a:pt x="28" y="24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60" y="236"/>
                    <a:pt x="134" y="208"/>
                    <a:pt x="216" y="208"/>
                  </a:cubicBezTo>
                  <a:cubicBezTo>
                    <a:pt x="297" y="208"/>
                    <a:pt x="372" y="236"/>
                    <a:pt x="431" y="283"/>
                  </a:cubicBezTo>
                  <a:close/>
                </a:path>
              </a:pathLst>
            </a:custGeom>
            <a:solidFill>
              <a:srgbClr val="006D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CA9260-4540-050C-35F3-DFE37679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3233513"/>
              <a:ext cx="866775" cy="1319213"/>
            </a:xfrm>
            <a:custGeom>
              <a:avLst/>
              <a:gdLst>
                <a:gd name="T0" fmla="*/ 0 w 283"/>
                <a:gd name="T1" fmla="*/ 431 h 431"/>
                <a:gd name="T2" fmla="*/ 0 w 283"/>
                <a:gd name="T3" fmla="*/ 431 h 431"/>
                <a:gd name="T4" fmla="*/ 141 w 283"/>
                <a:gd name="T5" fmla="*/ 386 h 431"/>
                <a:gd name="T6" fmla="*/ 282 w 283"/>
                <a:gd name="T7" fmla="*/ 431 h 431"/>
                <a:gd name="T8" fmla="*/ 208 w 283"/>
                <a:gd name="T9" fmla="*/ 216 h 431"/>
                <a:gd name="T10" fmla="*/ 283 w 283"/>
                <a:gd name="T11" fmla="*/ 1 h 431"/>
                <a:gd name="T12" fmla="*/ 283 w 283"/>
                <a:gd name="T13" fmla="*/ 0 h 431"/>
                <a:gd name="T14" fmla="*/ 141 w 283"/>
                <a:gd name="T15" fmla="*/ 45 h 431"/>
                <a:gd name="T16" fmla="*/ 0 w 283"/>
                <a:gd name="T17" fmla="*/ 0 h 431"/>
                <a:gd name="T18" fmla="*/ 0 w 283"/>
                <a:gd name="T19" fmla="*/ 1 h 431"/>
                <a:gd name="T20" fmla="*/ 74 w 283"/>
                <a:gd name="T21" fmla="*/ 216 h 431"/>
                <a:gd name="T22" fmla="*/ 0 w 283"/>
                <a:gd name="T2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431">
                  <a:moveTo>
                    <a:pt x="0" y="431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40" y="403"/>
                    <a:pt x="88" y="386"/>
                    <a:pt x="141" y="386"/>
                  </a:cubicBezTo>
                  <a:cubicBezTo>
                    <a:pt x="194" y="386"/>
                    <a:pt x="242" y="403"/>
                    <a:pt x="282" y="431"/>
                  </a:cubicBezTo>
                  <a:cubicBezTo>
                    <a:pt x="236" y="372"/>
                    <a:pt x="208" y="297"/>
                    <a:pt x="208" y="216"/>
                  </a:cubicBezTo>
                  <a:cubicBezTo>
                    <a:pt x="208" y="135"/>
                    <a:pt x="236" y="60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3" y="29"/>
                    <a:pt x="194" y="45"/>
                    <a:pt x="141" y="45"/>
                  </a:cubicBezTo>
                  <a:cubicBezTo>
                    <a:pt x="88" y="45"/>
                    <a:pt x="40" y="29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6" y="60"/>
                    <a:pt x="74" y="135"/>
                    <a:pt x="74" y="216"/>
                  </a:cubicBezTo>
                  <a:cubicBezTo>
                    <a:pt x="74" y="297"/>
                    <a:pt x="46" y="372"/>
                    <a:pt x="0" y="431"/>
                  </a:cubicBezTo>
                  <a:close/>
                </a:path>
              </a:pathLst>
            </a:custGeom>
            <a:solidFill>
              <a:srgbClr val="0253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46B51A1-1CA4-387C-C02A-156EDA1F6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2188938"/>
              <a:ext cx="1317625" cy="863600"/>
            </a:xfrm>
            <a:custGeom>
              <a:avLst/>
              <a:gdLst>
                <a:gd name="T0" fmla="*/ 431 w 431"/>
                <a:gd name="T1" fmla="*/ 282 h 282"/>
                <a:gd name="T2" fmla="*/ 431 w 431"/>
                <a:gd name="T3" fmla="*/ 282 h 282"/>
                <a:gd name="T4" fmla="*/ 386 w 431"/>
                <a:gd name="T5" fmla="*/ 141 h 282"/>
                <a:gd name="T6" fmla="*/ 431 w 431"/>
                <a:gd name="T7" fmla="*/ 0 h 282"/>
                <a:gd name="T8" fmla="*/ 216 w 431"/>
                <a:gd name="T9" fmla="*/ 74 h 282"/>
                <a:gd name="T10" fmla="*/ 0 w 431"/>
                <a:gd name="T11" fmla="*/ 0 h 282"/>
                <a:gd name="T12" fmla="*/ 0 w 431"/>
                <a:gd name="T13" fmla="*/ 0 h 282"/>
                <a:gd name="T14" fmla="*/ 45 w 431"/>
                <a:gd name="T15" fmla="*/ 141 h 282"/>
                <a:gd name="T16" fmla="*/ 0 w 431"/>
                <a:gd name="T17" fmla="*/ 282 h 282"/>
                <a:gd name="T18" fmla="*/ 0 w 431"/>
                <a:gd name="T19" fmla="*/ 282 h 282"/>
                <a:gd name="T20" fmla="*/ 216 w 431"/>
                <a:gd name="T21" fmla="*/ 208 h 282"/>
                <a:gd name="T22" fmla="*/ 431 w 431"/>
                <a:gd name="T2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282">
                  <a:moveTo>
                    <a:pt x="431" y="282"/>
                  </a:moveTo>
                  <a:cubicBezTo>
                    <a:pt x="431" y="282"/>
                    <a:pt x="431" y="282"/>
                    <a:pt x="431" y="282"/>
                  </a:cubicBezTo>
                  <a:cubicBezTo>
                    <a:pt x="403" y="242"/>
                    <a:pt x="386" y="194"/>
                    <a:pt x="386" y="141"/>
                  </a:cubicBezTo>
                  <a:cubicBezTo>
                    <a:pt x="386" y="88"/>
                    <a:pt x="403" y="40"/>
                    <a:pt x="431" y="0"/>
                  </a:cubicBezTo>
                  <a:cubicBezTo>
                    <a:pt x="372" y="46"/>
                    <a:pt x="297" y="74"/>
                    <a:pt x="216" y="74"/>
                  </a:cubicBezTo>
                  <a:cubicBezTo>
                    <a:pt x="134" y="74"/>
                    <a:pt x="59" y="4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40"/>
                    <a:pt x="45" y="88"/>
                    <a:pt x="45" y="141"/>
                  </a:cubicBezTo>
                  <a:cubicBezTo>
                    <a:pt x="45" y="194"/>
                    <a:pt x="28" y="24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60" y="236"/>
                    <a:pt x="134" y="208"/>
                    <a:pt x="216" y="208"/>
                  </a:cubicBezTo>
                  <a:cubicBezTo>
                    <a:pt x="297" y="208"/>
                    <a:pt x="372" y="236"/>
                    <a:pt x="431" y="282"/>
                  </a:cubicBezTo>
                  <a:close/>
                </a:path>
              </a:pathLst>
            </a:custGeom>
            <a:solidFill>
              <a:srgbClr val="013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FF64A0C-1213-A4B9-65EA-3FAE88FD1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233513"/>
              <a:ext cx="866775" cy="1319213"/>
            </a:xfrm>
            <a:custGeom>
              <a:avLst/>
              <a:gdLst>
                <a:gd name="T0" fmla="*/ 283 w 283"/>
                <a:gd name="T1" fmla="*/ 0 h 431"/>
                <a:gd name="T2" fmla="*/ 283 w 283"/>
                <a:gd name="T3" fmla="*/ 0 h 431"/>
                <a:gd name="T4" fmla="*/ 142 w 283"/>
                <a:gd name="T5" fmla="*/ 45 h 431"/>
                <a:gd name="T6" fmla="*/ 0 w 283"/>
                <a:gd name="T7" fmla="*/ 0 h 431"/>
                <a:gd name="T8" fmla="*/ 75 w 283"/>
                <a:gd name="T9" fmla="*/ 216 h 431"/>
                <a:gd name="T10" fmla="*/ 0 w 283"/>
                <a:gd name="T11" fmla="*/ 431 h 431"/>
                <a:gd name="T12" fmla="*/ 0 w 283"/>
                <a:gd name="T13" fmla="*/ 431 h 431"/>
                <a:gd name="T14" fmla="*/ 142 w 283"/>
                <a:gd name="T15" fmla="*/ 386 h 431"/>
                <a:gd name="T16" fmla="*/ 283 w 283"/>
                <a:gd name="T17" fmla="*/ 431 h 431"/>
                <a:gd name="T18" fmla="*/ 283 w 283"/>
                <a:gd name="T19" fmla="*/ 431 h 431"/>
                <a:gd name="T20" fmla="*/ 208 w 283"/>
                <a:gd name="T21" fmla="*/ 216 h 431"/>
                <a:gd name="T22" fmla="*/ 283 w 283"/>
                <a:gd name="T2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431">
                  <a:moveTo>
                    <a:pt x="283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43" y="29"/>
                    <a:pt x="194" y="45"/>
                    <a:pt x="142" y="45"/>
                  </a:cubicBezTo>
                  <a:cubicBezTo>
                    <a:pt x="89" y="45"/>
                    <a:pt x="40" y="29"/>
                    <a:pt x="0" y="0"/>
                  </a:cubicBezTo>
                  <a:cubicBezTo>
                    <a:pt x="47" y="60"/>
                    <a:pt x="75" y="134"/>
                    <a:pt x="75" y="216"/>
                  </a:cubicBezTo>
                  <a:cubicBezTo>
                    <a:pt x="75" y="297"/>
                    <a:pt x="47" y="372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40" y="403"/>
                    <a:pt x="89" y="386"/>
                    <a:pt x="142" y="386"/>
                  </a:cubicBezTo>
                  <a:cubicBezTo>
                    <a:pt x="194" y="386"/>
                    <a:pt x="243" y="403"/>
                    <a:pt x="283" y="431"/>
                  </a:cubicBezTo>
                  <a:cubicBezTo>
                    <a:pt x="283" y="431"/>
                    <a:pt x="283" y="431"/>
                    <a:pt x="283" y="431"/>
                  </a:cubicBezTo>
                  <a:cubicBezTo>
                    <a:pt x="236" y="372"/>
                    <a:pt x="208" y="297"/>
                    <a:pt x="208" y="216"/>
                  </a:cubicBezTo>
                  <a:cubicBezTo>
                    <a:pt x="208" y="134"/>
                    <a:pt x="236" y="60"/>
                    <a:pt x="283" y="0"/>
                  </a:cubicBezTo>
                  <a:close/>
                </a:path>
              </a:pathLst>
            </a:custGeom>
            <a:solidFill>
              <a:srgbClr val="3C9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92DF8FB0-107E-88F2-1F24-8E7C9A6D6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13" y="4497163"/>
              <a:ext cx="1333500" cy="1338263"/>
            </a:xfrm>
            <a:prstGeom prst="ellipse">
              <a:avLst/>
            </a:prstGeom>
            <a:solidFill>
              <a:srgbClr val="006D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0CB6BC55-1AF5-F74B-A695-DF137D81A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13" y="1953988"/>
              <a:ext cx="1333500" cy="1335088"/>
            </a:xfrm>
            <a:prstGeom prst="ellipse">
              <a:avLst/>
            </a:prstGeom>
            <a:solidFill>
              <a:srgbClr val="0253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8740C33F-117B-0654-93B8-83AD560B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3" y="1953988"/>
              <a:ext cx="1336675" cy="1335088"/>
            </a:xfrm>
            <a:prstGeom prst="ellipse">
              <a:avLst/>
            </a:prstGeom>
            <a:solidFill>
              <a:srgbClr val="013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A1801600-C8F0-F1DE-7ECC-23329C2AA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3" y="4497163"/>
              <a:ext cx="1336675" cy="1338263"/>
            </a:xfrm>
            <a:prstGeom prst="ellipse">
              <a:avLst/>
            </a:prstGeom>
            <a:solidFill>
              <a:srgbClr val="3C9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30A294-491D-8447-60E0-3D0B33619800}"/>
                </a:ext>
              </a:extLst>
            </p:cNvPr>
            <p:cNvGrpSpPr/>
            <p:nvPr/>
          </p:nvGrpSpPr>
          <p:grpSpPr>
            <a:xfrm>
              <a:off x="7049325" y="4833438"/>
              <a:ext cx="642872" cy="652056"/>
              <a:chOff x="4059238" y="3035300"/>
              <a:chExt cx="777875" cy="788988"/>
            </a:xfrm>
            <a:solidFill>
              <a:sysClr val="window" lastClr="FFFFFF"/>
            </a:solidFill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933E9BB6-B2BA-88B6-3BA7-60A00A55C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238" y="3503613"/>
                <a:ext cx="777875" cy="320675"/>
              </a:xfrm>
              <a:custGeom>
                <a:avLst/>
                <a:gdLst>
                  <a:gd name="T0" fmla="*/ 445 w 490"/>
                  <a:gd name="T1" fmla="*/ 174 h 202"/>
                  <a:gd name="T2" fmla="*/ 445 w 490"/>
                  <a:gd name="T3" fmla="*/ 62 h 202"/>
                  <a:gd name="T4" fmla="*/ 334 w 490"/>
                  <a:gd name="T5" fmla="*/ 62 h 202"/>
                  <a:gd name="T6" fmla="*/ 334 w 490"/>
                  <a:gd name="T7" fmla="*/ 174 h 202"/>
                  <a:gd name="T8" fmla="*/ 303 w 490"/>
                  <a:gd name="T9" fmla="*/ 174 h 202"/>
                  <a:gd name="T10" fmla="*/ 303 w 490"/>
                  <a:gd name="T11" fmla="*/ 0 h 202"/>
                  <a:gd name="T12" fmla="*/ 188 w 490"/>
                  <a:gd name="T13" fmla="*/ 0 h 202"/>
                  <a:gd name="T14" fmla="*/ 188 w 490"/>
                  <a:gd name="T15" fmla="*/ 174 h 202"/>
                  <a:gd name="T16" fmla="*/ 161 w 490"/>
                  <a:gd name="T17" fmla="*/ 174 h 202"/>
                  <a:gd name="T18" fmla="*/ 161 w 490"/>
                  <a:gd name="T19" fmla="*/ 31 h 202"/>
                  <a:gd name="T20" fmla="*/ 46 w 490"/>
                  <a:gd name="T21" fmla="*/ 31 h 202"/>
                  <a:gd name="T22" fmla="*/ 46 w 490"/>
                  <a:gd name="T23" fmla="*/ 174 h 202"/>
                  <a:gd name="T24" fmla="*/ 0 w 490"/>
                  <a:gd name="T25" fmla="*/ 174 h 202"/>
                  <a:gd name="T26" fmla="*/ 0 w 490"/>
                  <a:gd name="T27" fmla="*/ 202 h 202"/>
                  <a:gd name="T28" fmla="*/ 490 w 490"/>
                  <a:gd name="T29" fmla="*/ 202 h 202"/>
                  <a:gd name="T30" fmla="*/ 490 w 490"/>
                  <a:gd name="T31" fmla="*/ 174 h 202"/>
                  <a:gd name="T32" fmla="*/ 445 w 490"/>
                  <a:gd name="T33" fmla="*/ 174 h 202"/>
                  <a:gd name="T34" fmla="*/ 445 w 490"/>
                  <a:gd name="T35" fmla="*/ 174 h 202"/>
                  <a:gd name="T36" fmla="*/ 445 w 490"/>
                  <a:gd name="T37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0" h="202">
                    <a:moveTo>
                      <a:pt x="445" y="174"/>
                    </a:moveTo>
                    <a:lnTo>
                      <a:pt x="445" y="62"/>
                    </a:lnTo>
                    <a:lnTo>
                      <a:pt x="334" y="62"/>
                    </a:lnTo>
                    <a:lnTo>
                      <a:pt x="334" y="174"/>
                    </a:lnTo>
                    <a:lnTo>
                      <a:pt x="303" y="174"/>
                    </a:lnTo>
                    <a:lnTo>
                      <a:pt x="303" y="0"/>
                    </a:lnTo>
                    <a:lnTo>
                      <a:pt x="188" y="0"/>
                    </a:lnTo>
                    <a:lnTo>
                      <a:pt x="188" y="174"/>
                    </a:lnTo>
                    <a:lnTo>
                      <a:pt x="161" y="174"/>
                    </a:lnTo>
                    <a:lnTo>
                      <a:pt x="161" y="31"/>
                    </a:lnTo>
                    <a:lnTo>
                      <a:pt x="46" y="31"/>
                    </a:lnTo>
                    <a:lnTo>
                      <a:pt x="46" y="174"/>
                    </a:lnTo>
                    <a:lnTo>
                      <a:pt x="0" y="174"/>
                    </a:lnTo>
                    <a:lnTo>
                      <a:pt x="0" y="202"/>
                    </a:lnTo>
                    <a:lnTo>
                      <a:pt x="490" y="202"/>
                    </a:lnTo>
                    <a:lnTo>
                      <a:pt x="490" y="174"/>
                    </a:lnTo>
                    <a:lnTo>
                      <a:pt x="445" y="174"/>
                    </a:lnTo>
                    <a:close/>
                    <a:moveTo>
                      <a:pt x="445" y="174"/>
                    </a:moveTo>
                    <a:lnTo>
                      <a:pt x="445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C10FB684-EFE0-848F-8E6B-55140CDD9C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238" y="3503613"/>
                <a:ext cx="777875" cy="320675"/>
              </a:xfrm>
              <a:custGeom>
                <a:avLst/>
                <a:gdLst>
                  <a:gd name="T0" fmla="*/ 445 w 490"/>
                  <a:gd name="T1" fmla="*/ 174 h 202"/>
                  <a:gd name="T2" fmla="*/ 445 w 490"/>
                  <a:gd name="T3" fmla="*/ 62 h 202"/>
                  <a:gd name="T4" fmla="*/ 334 w 490"/>
                  <a:gd name="T5" fmla="*/ 62 h 202"/>
                  <a:gd name="T6" fmla="*/ 334 w 490"/>
                  <a:gd name="T7" fmla="*/ 174 h 202"/>
                  <a:gd name="T8" fmla="*/ 303 w 490"/>
                  <a:gd name="T9" fmla="*/ 174 h 202"/>
                  <a:gd name="T10" fmla="*/ 303 w 490"/>
                  <a:gd name="T11" fmla="*/ 0 h 202"/>
                  <a:gd name="T12" fmla="*/ 188 w 490"/>
                  <a:gd name="T13" fmla="*/ 0 h 202"/>
                  <a:gd name="T14" fmla="*/ 188 w 490"/>
                  <a:gd name="T15" fmla="*/ 174 h 202"/>
                  <a:gd name="T16" fmla="*/ 161 w 490"/>
                  <a:gd name="T17" fmla="*/ 174 h 202"/>
                  <a:gd name="T18" fmla="*/ 161 w 490"/>
                  <a:gd name="T19" fmla="*/ 31 h 202"/>
                  <a:gd name="T20" fmla="*/ 46 w 490"/>
                  <a:gd name="T21" fmla="*/ 31 h 202"/>
                  <a:gd name="T22" fmla="*/ 46 w 490"/>
                  <a:gd name="T23" fmla="*/ 174 h 202"/>
                  <a:gd name="T24" fmla="*/ 0 w 490"/>
                  <a:gd name="T25" fmla="*/ 174 h 202"/>
                  <a:gd name="T26" fmla="*/ 0 w 490"/>
                  <a:gd name="T27" fmla="*/ 202 h 202"/>
                  <a:gd name="T28" fmla="*/ 490 w 490"/>
                  <a:gd name="T29" fmla="*/ 202 h 202"/>
                  <a:gd name="T30" fmla="*/ 490 w 490"/>
                  <a:gd name="T31" fmla="*/ 174 h 202"/>
                  <a:gd name="T32" fmla="*/ 445 w 490"/>
                  <a:gd name="T33" fmla="*/ 174 h 202"/>
                  <a:gd name="T34" fmla="*/ 445 w 490"/>
                  <a:gd name="T35" fmla="*/ 174 h 202"/>
                  <a:gd name="T36" fmla="*/ 445 w 490"/>
                  <a:gd name="T37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0" h="202">
                    <a:moveTo>
                      <a:pt x="445" y="174"/>
                    </a:moveTo>
                    <a:lnTo>
                      <a:pt x="445" y="62"/>
                    </a:lnTo>
                    <a:lnTo>
                      <a:pt x="334" y="62"/>
                    </a:lnTo>
                    <a:lnTo>
                      <a:pt x="334" y="174"/>
                    </a:lnTo>
                    <a:lnTo>
                      <a:pt x="303" y="174"/>
                    </a:lnTo>
                    <a:lnTo>
                      <a:pt x="303" y="0"/>
                    </a:lnTo>
                    <a:lnTo>
                      <a:pt x="188" y="0"/>
                    </a:lnTo>
                    <a:lnTo>
                      <a:pt x="188" y="174"/>
                    </a:lnTo>
                    <a:lnTo>
                      <a:pt x="161" y="174"/>
                    </a:lnTo>
                    <a:lnTo>
                      <a:pt x="161" y="31"/>
                    </a:lnTo>
                    <a:lnTo>
                      <a:pt x="46" y="31"/>
                    </a:lnTo>
                    <a:lnTo>
                      <a:pt x="46" y="174"/>
                    </a:lnTo>
                    <a:lnTo>
                      <a:pt x="0" y="174"/>
                    </a:lnTo>
                    <a:lnTo>
                      <a:pt x="0" y="202"/>
                    </a:lnTo>
                    <a:lnTo>
                      <a:pt x="490" y="202"/>
                    </a:lnTo>
                    <a:lnTo>
                      <a:pt x="490" y="174"/>
                    </a:lnTo>
                    <a:lnTo>
                      <a:pt x="445" y="174"/>
                    </a:lnTo>
                    <a:moveTo>
                      <a:pt x="445" y="174"/>
                    </a:moveTo>
                    <a:lnTo>
                      <a:pt x="445" y="17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15D3EF29-EF18-6739-531C-534A51239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1963" y="3035300"/>
                <a:ext cx="352425" cy="376238"/>
              </a:xfrm>
              <a:custGeom>
                <a:avLst/>
                <a:gdLst>
                  <a:gd name="T0" fmla="*/ 25 w 58"/>
                  <a:gd name="T1" fmla="*/ 36 h 61"/>
                  <a:gd name="T2" fmla="*/ 25 w 58"/>
                  <a:gd name="T3" fmla="*/ 46 h 61"/>
                  <a:gd name="T4" fmla="*/ 17 w 58"/>
                  <a:gd name="T5" fmla="*/ 46 h 61"/>
                  <a:gd name="T6" fmla="*/ 13 w 58"/>
                  <a:gd name="T7" fmla="*/ 50 h 61"/>
                  <a:gd name="T8" fmla="*/ 13 w 58"/>
                  <a:gd name="T9" fmla="*/ 61 h 61"/>
                  <a:gd name="T10" fmla="*/ 45 w 58"/>
                  <a:gd name="T11" fmla="*/ 61 h 61"/>
                  <a:gd name="T12" fmla="*/ 45 w 58"/>
                  <a:gd name="T13" fmla="*/ 50 h 61"/>
                  <a:gd name="T14" fmla="*/ 41 w 58"/>
                  <a:gd name="T15" fmla="*/ 46 h 61"/>
                  <a:gd name="T16" fmla="*/ 33 w 58"/>
                  <a:gd name="T17" fmla="*/ 46 h 61"/>
                  <a:gd name="T18" fmla="*/ 33 w 58"/>
                  <a:gd name="T19" fmla="*/ 36 h 61"/>
                  <a:gd name="T20" fmla="*/ 46 w 58"/>
                  <a:gd name="T21" fmla="*/ 21 h 61"/>
                  <a:gd name="T22" fmla="*/ 58 w 58"/>
                  <a:gd name="T23" fmla="*/ 21 h 61"/>
                  <a:gd name="T24" fmla="*/ 58 w 58"/>
                  <a:gd name="T25" fmla="*/ 14 h 61"/>
                  <a:gd name="T26" fmla="*/ 46 w 58"/>
                  <a:gd name="T27" fmla="*/ 14 h 61"/>
                  <a:gd name="T28" fmla="*/ 46 w 58"/>
                  <a:gd name="T29" fmla="*/ 8 h 61"/>
                  <a:gd name="T30" fmla="*/ 52 w 58"/>
                  <a:gd name="T31" fmla="*/ 8 h 61"/>
                  <a:gd name="T32" fmla="*/ 52 w 58"/>
                  <a:gd name="T33" fmla="*/ 0 h 61"/>
                  <a:gd name="T34" fmla="*/ 6 w 58"/>
                  <a:gd name="T35" fmla="*/ 0 h 61"/>
                  <a:gd name="T36" fmla="*/ 6 w 58"/>
                  <a:gd name="T37" fmla="*/ 8 h 61"/>
                  <a:gd name="T38" fmla="*/ 12 w 58"/>
                  <a:gd name="T39" fmla="*/ 8 h 61"/>
                  <a:gd name="T40" fmla="*/ 12 w 58"/>
                  <a:gd name="T41" fmla="*/ 14 h 61"/>
                  <a:gd name="T42" fmla="*/ 0 w 58"/>
                  <a:gd name="T43" fmla="*/ 14 h 61"/>
                  <a:gd name="T44" fmla="*/ 0 w 58"/>
                  <a:gd name="T45" fmla="*/ 21 h 61"/>
                  <a:gd name="T46" fmla="*/ 12 w 58"/>
                  <a:gd name="T47" fmla="*/ 21 h 61"/>
                  <a:gd name="T48" fmla="*/ 25 w 58"/>
                  <a:gd name="T49" fmla="*/ 36 h 61"/>
                  <a:gd name="T50" fmla="*/ 25 w 58"/>
                  <a:gd name="T51" fmla="*/ 36 h 61"/>
                  <a:gd name="T52" fmla="*/ 25 w 58"/>
                  <a:gd name="T53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61">
                    <a:moveTo>
                      <a:pt x="25" y="36"/>
                    </a:moveTo>
                    <a:cubicBezTo>
                      <a:pt x="25" y="46"/>
                      <a:pt x="25" y="46"/>
                      <a:pt x="25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6"/>
                      <a:pt x="13" y="48"/>
                      <a:pt x="13" y="5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48"/>
                      <a:pt x="43" y="46"/>
                      <a:pt x="41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40" y="35"/>
                      <a:pt x="45" y="29"/>
                      <a:pt x="46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9"/>
                      <a:pt x="18" y="35"/>
                      <a:pt x="25" y="36"/>
                    </a:cubicBezTo>
                    <a:close/>
                    <a:moveTo>
                      <a:pt x="25" y="36"/>
                    </a:moveTo>
                    <a:cubicBezTo>
                      <a:pt x="25" y="36"/>
                      <a:pt x="25" y="36"/>
                      <a:pt x="25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B7DD2E-EFDA-11AF-75C7-A01A3F7A1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4399" y="2224427"/>
              <a:ext cx="692727" cy="738647"/>
            </a:xfrm>
            <a:custGeom>
              <a:avLst/>
              <a:gdLst>
                <a:gd name="T0" fmla="*/ 86 w 138"/>
                <a:gd name="T1" fmla="*/ 131 h 145"/>
                <a:gd name="T2" fmla="*/ 79 w 138"/>
                <a:gd name="T3" fmla="*/ 141 h 145"/>
                <a:gd name="T4" fmla="*/ 64 w 138"/>
                <a:gd name="T5" fmla="*/ 145 h 145"/>
                <a:gd name="T6" fmla="*/ 58 w 138"/>
                <a:gd name="T7" fmla="*/ 137 h 145"/>
                <a:gd name="T8" fmla="*/ 53 w 138"/>
                <a:gd name="T9" fmla="*/ 126 h 145"/>
                <a:gd name="T10" fmla="*/ 82 w 138"/>
                <a:gd name="T11" fmla="*/ 122 h 145"/>
                <a:gd name="T12" fmla="*/ 105 w 138"/>
                <a:gd name="T13" fmla="*/ 69 h 145"/>
                <a:gd name="T14" fmla="*/ 86 w 138"/>
                <a:gd name="T15" fmla="*/ 112 h 145"/>
                <a:gd name="T16" fmla="*/ 58 w 138"/>
                <a:gd name="T17" fmla="*/ 117 h 145"/>
                <a:gd name="T18" fmla="*/ 44 w 138"/>
                <a:gd name="T19" fmla="*/ 94 h 145"/>
                <a:gd name="T20" fmla="*/ 69 w 138"/>
                <a:gd name="T21" fmla="*/ 34 h 145"/>
                <a:gd name="T22" fmla="*/ 73 w 138"/>
                <a:gd name="T23" fmla="*/ 48 h 145"/>
                <a:gd name="T24" fmla="*/ 44 w 138"/>
                <a:gd name="T25" fmla="*/ 70 h 145"/>
                <a:gd name="T26" fmla="*/ 52 w 138"/>
                <a:gd name="T27" fmla="*/ 70 h 145"/>
                <a:gd name="T28" fmla="*/ 73 w 138"/>
                <a:gd name="T29" fmla="*/ 48 h 145"/>
                <a:gd name="T30" fmla="*/ 73 w 138"/>
                <a:gd name="T31" fmla="*/ 18 h 145"/>
                <a:gd name="T32" fmla="*/ 69 w 138"/>
                <a:gd name="T33" fmla="*/ 0 h 145"/>
                <a:gd name="T34" fmla="*/ 65 w 138"/>
                <a:gd name="T35" fmla="*/ 18 h 145"/>
                <a:gd name="T36" fmla="*/ 22 w 138"/>
                <a:gd name="T37" fmla="*/ 69 h 145"/>
                <a:gd name="T38" fmla="*/ 4 w 138"/>
                <a:gd name="T39" fmla="*/ 65 h 145"/>
                <a:gd name="T40" fmla="*/ 4 w 138"/>
                <a:gd name="T41" fmla="*/ 73 h 145"/>
                <a:gd name="T42" fmla="*/ 22 w 138"/>
                <a:gd name="T43" fmla="*/ 69 h 145"/>
                <a:gd name="T44" fmla="*/ 120 w 138"/>
                <a:gd name="T45" fmla="*/ 65 h 145"/>
                <a:gd name="T46" fmla="*/ 120 w 138"/>
                <a:gd name="T47" fmla="*/ 73 h 145"/>
                <a:gd name="T48" fmla="*/ 138 w 138"/>
                <a:gd name="T49" fmla="*/ 69 h 145"/>
                <a:gd name="T50" fmla="*/ 30 w 138"/>
                <a:gd name="T51" fmla="*/ 103 h 145"/>
                <a:gd name="T52" fmla="*/ 20 w 138"/>
                <a:gd name="T53" fmla="*/ 118 h 145"/>
                <a:gd name="T54" fmla="*/ 26 w 138"/>
                <a:gd name="T55" fmla="*/ 118 h 145"/>
                <a:gd name="T56" fmla="*/ 36 w 138"/>
                <a:gd name="T57" fmla="*/ 103 h 145"/>
                <a:gd name="T58" fmla="*/ 105 w 138"/>
                <a:gd name="T59" fmla="*/ 37 h 145"/>
                <a:gd name="T60" fmla="*/ 118 w 138"/>
                <a:gd name="T61" fmla="*/ 26 h 145"/>
                <a:gd name="T62" fmla="*/ 113 w 138"/>
                <a:gd name="T63" fmla="*/ 20 h 145"/>
                <a:gd name="T64" fmla="*/ 103 w 138"/>
                <a:gd name="T65" fmla="*/ 36 h 145"/>
                <a:gd name="T66" fmla="*/ 30 w 138"/>
                <a:gd name="T67" fmla="*/ 36 h 145"/>
                <a:gd name="T68" fmla="*/ 36 w 138"/>
                <a:gd name="T69" fmla="*/ 36 h 145"/>
                <a:gd name="T70" fmla="*/ 26 w 138"/>
                <a:gd name="T71" fmla="*/ 20 h 145"/>
                <a:gd name="T72" fmla="*/ 20 w 138"/>
                <a:gd name="T73" fmla="*/ 26 h 145"/>
                <a:gd name="T74" fmla="*/ 108 w 138"/>
                <a:gd name="T75" fmla="*/ 103 h 145"/>
                <a:gd name="T76" fmla="*/ 103 w 138"/>
                <a:gd name="T77" fmla="*/ 109 h 145"/>
                <a:gd name="T78" fmla="*/ 115 w 138"/>
                <a:gd name="T79" fmla="*/ 120 h 145"/>
                <a:gd name="T80" fmla="*/ 118 w 138"/>
                <a:gd name="T81" fmla="*/ 113 h 145"/>
                <a:gd name="T82" fmla="*/ 108 w 138"/>
                <a:gd name="T83" fmla="*/ 10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45">
                  <a:moveTo>
                    <a:pt x="86" y="126"/>
                  </a:moveTo>
                  <a:cubicBezTo>
                    <a:pt x="86" y="131"/>
                    <a:pt x="86" y="131"/>
                    <a:pt x="86" y="131"/>
                  </a:cubicBezTo>
                  <a:cubicBezTo>
                    <a:pt x="86" y="134"/>
                    <a:pt x="83" y="137"/>
                    <a:pt x="80" y="137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8" y="143"/>
                    <a:pt x="77" y="145"/>
                    <a:pt x="74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2" y="145"/>
                    <a:pt x="60" y="143"/>
                    <a:pt x="59" y="141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5" y="137"/>
                    <a:pt x="53" y="134"/>
                    <a:pt x="53" y="131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3" y="124"/>
                    <a:pt x="55" y="122"/>
                    <a:pt x="57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4" y="122"/>
                    <a:pt x="86" y="124"/>
                    <a:pt x="86" y="126"/>
                  </a:cubicBezTo>
                  <a:close/>
                  <a:moveTo>
                    <a:pt x="105" y="69"/>
                  </a:moveTo>
                  <a:cubicBezTo>
                    <a:pt x="105" y="79"/>
                    <a:pt x="101" y="88"/>
                    <a:pt x="95" y="94"/>
                  </a:cubicBezTo>
                  <a:cubicBezTo>
                    <a:pt x="90" y="99"/>
                    <a:pt x="87" y="105"/>
                    <a:pt x="86" y="112"/>
                  </a:cubicBezTo>
                  <a:cubicBezTo>
                    <a:pt x="86" y="115"/>
                    <a:pt x="83" y="117"/>
                    <a:pt x="80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5" y="117"/>
                    <a:pt x="53" y="115"/>
                    <a:pt x="52" y="112"/>
                  </a:cubicBezTo>
                  <a:cubicBezTo>
                    <a:pt x="51" y="105"/>
                    <a:pt x="48" y="99"/>
                    <a:pt x="44" y="94"/>
                  </a:cubicBezTo>
                  <a:cubicBezTo>
                    <a:pt x="37" y="88"/>
                    <a:pt x="34" y="79"/>
                    <a:pt x="34" y="70"/>
                  </a:cubicBezTo>
                  <a:cubicBezTo>
                    <a:pt x="33" y="50"/>
                    <a:pt x="49" y="34"/>
                    <a:pt x="69" y="34"/>
                  </a:cubicBezTo>
                  <a:cubicBezTo>
                    <a:pt x="89" y="34"/>
                    <a:pt x="105" y="50"/>
                    <a:pt x="105" y="69"/>
                  </a:cubicBezTo>
                  <a:close/>
                  <a:moveTo>
                    <a:pt x="73" y="48"/>
                  </a:moveTo>
                  <a:cubicBezTo>
                    <a:pt x="73" y="46"/>
                    <a:pt x="71" y="44"/>
                    <a:pt x="69" y="44"/>
                  </a:cubicBezTo>
                  <a:cubicBezTo>
                    <a:pt x="55" y="44"/>
                    <a:pt x="44" y="55"/>
                    <a:pt x="44" y="70"/>
                  </a:cubicBezTo>
                  <a:cubicBezTo>
                    <a:pt x="44" y="72"/>
                    <a:pt x="45" y="74"/>
                    <a:pt x="48" y="74"/>
                  </a:cubicBezTo>
                  <a:cubicBezTo>
                    <a:pt x="50" y="74"/>
                    <a:pt x="52" y="72"/>
                    <a:pt x="52" y="70"/>
                  </a:cubicBezTo>
                  <a:cubicBezTo>
                    <a:pt x="52" y="60"/>
                    <a:pt x="59" y="52"/>
                    <a:pt x="69" y="52"/>
                  </a:cubicBezTo>
                  <a:cubicBezTo>
                    <a:pt x="71" y="52"/>
                    <a:pt x="73" y="50"/>
                    <a:pt x="73" y="48"/>
                  </a:cubicBezTo>
                  <a:close/>
                  <a:moveTo>
                    <a:pt x="69" y="22"/>
                  </a:moveTo>
                  <a:cubicBezTo>
                    <a:pt x="71" y="22"/>
                    <a:pt x="73" y="20"/>
                    <a:pt x="73" y="18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67" y="0"/>
                    <a:pt x="65" y="2"/>
                    <a:pt x="65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20"/>
                    <a:pt x="67" y="22"/>
                    <a:pt x="69" y="22"/>
                  </a:cubicBezTo>
                  <a:close/>
                  <a:moveTo>
                    <a:pt x="22" y="69"/>
                  </a:moveTo>
                  <a:cubicBezTo>
                    <a:pt x="22" y="67"/>
                    <a:pt x="20" y="65"/>
                    <a:pt x="18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5"/>
                    <a:pt x="0" y="67"/>
                    <a:pt x="0" y="69"/>
                  </a:cubicBezTo>
                  <a:cubicBezTo>
                    <a:pt x="0" y="72"/>
                    <a:pt x="2" y="73"/>
                    <a:pt x="4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0" y="73"/>
                    <a:pt x="22" y="72"/>
                    <a:pt x="22" y="69"/>
                  </a:cubicBezTo>
                  <a:close/>
                  <a:moveTo>
                    <a:pt x="134" y="65"/>
                  </a:moveTo>
                  <a:cubicBezTo>
                    <a:pt x="120" y="65"/>
                    <a:pt x="120" y="65"/>
                    <a:pt x="120" y="65"/>
                  </a:cubicBezTo>
                  <a:cubicBezTo>
                    <a:pt x="118" y="65"/>
                    <a:pt x="116" y="67"/>
                    <a:pt x="116" y="69"/>
                  </a:cubicBezTo>
                  <a:cubicBezTo>
                    <a:pt x="116" y="72"/>
                    <a:pt x="118" y="73"/>
                    <a:pt x="120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7" y="73"/>
                    <a:pt x="138" y="72"/>
                    <a:pt x="138" y="69"/>
                  </a:cubicBezTo>
                  <a:cubicBezTo>
                    <a:pt x="138" y="67"/>
                    <a:pt x="137" y="65"/>
                    <a:pt x="134" y="65"/>
                  </a:cubicBezTo>
                  <a:close/>
                  <a:moveTo>
                    <a:pt x="30" y="103"/>
                  </a:moveTo>
                  <a:cubicBezTo>
                    <a:pt x="20" y="113"/>
                    <a:pt x="20" y="113"/>
                    <a:pt x="20" y="113"/>
                  </a:cubicBezTo>
                  <a:cubicBezTo>
                    <a:pt x="19" y="114"/>
                    <a:pt x="19" y="117"/>
                    <a:pt x="20" y="118"/>
                  </a:cubicBezTo>
                  <a:cubicBezTo>
                    <a:pt x="21" y="119"/>
                    <a:pt x="22" y="120"/>
                    <a:pt x="23" y="120"/>
                  </a:cubicBezTo>
                  <a:cubicBezTo>
                    <a:pt x="24" y="120"/>
                    <a:pt x="25" y="119"/>
                    <a:pt x="26" y="118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7" y="107"/>
                    <a:pt x="37" y="104"/>
                    <a:pt x="36" y="103"/>
                  </a:cubicBezTo>
                  <a:cubicBezTo>
                    <a:pt x="34" y="101"/>
                    <a:pt x="32" y="101"/>
                    <a:pt x="30" y="103"/>
                  </a:cubicBezTo>
                  <a:close/>
                  <a:moveTo>
                    <a:pt x="105" y="37"/>
                  </a:moveTo>
                  <a:cubicBezTo>
                    <a:pt x="106" y="37"/>
                    <a:pt x="107" y="37"/>
                    <a:pt x="108" y="3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0" y="25"/>
                    <a:pt x="120" y="22"/>
                    <a:pt x="118" y="20"/>
                  </a:cubicBezTo>
                  <a:cubicBezTo>
                    <a:pt x="117" y="19"/>
                    <a:pt x="114" y="19"/>
                    <a:pt x="113" y="2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1" y="32"/>
                    <a:pt x="101" y="34"/>
                    <a:pt x="103" y="36"/>
                  </a:cubicBezTo>
                  <a:cubicBezTo>
                    <a:pt x="103" y="37"/>
                    <a:pt x="104" y="37"/>
                    <a:pt x="105" y="37"/>
                  </a:cubicBezTo>
                  <a:close/>
                  <a:moveTo>
                    <a:pt x="30" y="36"/>
                  </a:moveTo>
                  <a:cubicBezTo>
                    <a:pt x="31" y="37"/>
                    <a:pt x="32" y="37"/>
                    <a:pt x="33" y="37"/>
                  </a:cubicBezTo>
                  <a:cubicBezTo>
                    <a:pt x="34" y="37"/>
                    <a:pt x="35" y="37"/>
                    <a:pt x="36" y="36"/>
                  </a:cubicBezTo>
                  <a:cubicBezTo>
                    <a:pt x="37" y="34"/>
                    <a:pt x="37" y="32"/>
                    <a:pt x="36" y="3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19"/>
                    <a:pt x="22" y="19"/>
                    <a:pt x="20" y="20"/>
                  </a:cubicBezTo>
                  <a:cubicBezTo>
                    <a:pt x="19" y="22"/>
                    <a:pt x="19" y="25"/>
                    <a:pt x="20" y="26"/>
                  </a:cubicBezTo>
                  <a:lnTo>
                    <a:pt x="30" y="36"/>
                  </a:lnTo>
                  <a:close/>
                  <a:moveTo>
                    <a:pt x="108" y="103"/>
                  </a:moveTo>
                  <a:cubicBezTo>
                    <a:pt x="107" y="101"/>
                    <a:pt x="104" y="101"/>
                    <a:pt x="103" y="103"/>
                  </a:cubicBezTo>
                  <a:cubicBezTo>
                    <a:pt x="101" y="104"/>
                    <a:pt x="101" y="107"/>
                    <a:pt x="103" y="109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9"/>
                    <a:pt x="114" y="120"/>
                    <a:pt x="115" y="120"/>
                  </a:cubicBezTo>
                  <a:cubicBezTo>
                    <a:pt x="116" y="120"/>
                    <a:pt x="117" y="119"/>
                    <a:pt x="118" y="118"/>
                  </a:cubicBezTo>
                  <a:cubicBezTo>
                    <a:pt x="120" y="117"/>
                    <a:pt x="120" y="114"/>
                    <a:pt x="118" y="113"/>
                  </a:cubicBezTo>
                  <a:lnTo>
                    <a:pt x="108" y="103"/>
                  </a:lnTo>
                  <a:close/>
                  <a:moveTo>
                    <a:pt x="108" y="103"/>
                  </a:moveTo>
                  <a:cubicBezTo>
                    <a:pt x="108" y="103"/>
                    <a:pt x="108" y="103"/>
                    <a:pt x="108" y="10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5EE1D2-E76C-05EB-D23B-E817F75B9334}"/>
                </a:ext>
              </a:extLst>
            </p:cNvPr>
            <p:cNvGrpSpPr/>
            <p:nvPr/>
          </p:nvGrpSpPr>
          <p:grpSpPr>
            <a:xfrm>
              <a:off x="4488151" y="2277132"/>
              <a:ext cx="656648" cy="756228"/>
              <a:chOff x="5008563" y="3016250"/>
              <a:chExt cx="722313" cy="831851"/>
            </a:xfrm>
            <a:solidFill>
              <a:sysClr val="window" lastClr="FFFFFF"/>
            </a:solidFill>
          </p:grpSpPr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DAC3F09E-0A8C-5B86-F01E-46BEBBF743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5426" y="3022600"/>
                <a:ext cx="425450" cy="425450"/>
              </a:xfrm>
              <a:custGeom>
                <a:avLst/>
                <a:gdLst>
                  <a:gd name="T0" fmla="*/ 66 w 70"/>
                  <a:gd name="T1" fmla="*/ 55 h 69"/>
                  <a:gd name="T2" fmla="*/ 14 w 70"/>
                  <a:gd name="T3" fmla="*/ 3 h 69"/>
                  <a:gd name="T4" fmla="*/ 3 w 70"/>
                  <a:gd name="T5" fmla="*/ 3 h 69"/>
                  <a:gd name="T6" fmla="*/ 3 w 70"/>
                  <a:gd name="T7" fmla="*/ 14 h 69"/>
                  <a:gd name="T8" fmla="*/ 55 w 70"/>
                  <a:gd name="T9" fmla="*/ 66 h 69"/>
                  <a:gd name="T10" fmla="*/ 66 w 70"/>
                  <a:gd name="T11" fmla="*/ 66 h 69"/>
                  <a:gd name="T12" fmla="*/ 66 w 70"/>
                  <a:gd name="T13" fmla="*/ 55 h 69"/>
                  <a:gd name="T14" fmla="*/ 66 w 70"/>
                  <a:gd name="T15" fmla="*/ 55 h 69"/>
                  <a:gd name="T16" fmla="*/ 66 w 70"/>
                  <a:gd name="T17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9">
                    <a:moveTo>
                      <a:pt x="66" y="55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1" y="0"/>
                      <a:pt x="6" y="0"/>
                      <a:pt x="3" y="3"/>
                    </a:cubicBezTo>
                    <a:cubicBezTo>
                      <a:pt x="0" y="6"/>
                      <a:pt x="0" y="11"/>
                      <a:pt x="3" y="14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8" y="69"/>
                      <a:pt x="63" y="69"/>
                      <a:pt x="66" y="66"/>
                    </a:cubicBezTo>
                    <a:cubicBezTo>
                      <a:pt x="70" y="63"/>
                      <a:pt x="70" y="58"/>
                      <a:pt x="66" y="55"/>
                    </a:cubicBezTo>
                    <a:close/>
                    <a:moveTo>
                      <a:pt x="66" y="55"/>
                    </a:moveTo>
                    <a:cubicBezTo>
                      <a:pt x="66" y="55"/>
                      <a:pt x="66" y="55"/>
                      <a:pt x="66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0C689DAE-4EFF-38EE-25B2-0035381B9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4776" y="3152775"/>
                <a:ext cx="412750" cy="417513"/>
              </a:xfrm>
              <a:custGeom>
                <a:avLst/>
                <a:gdLst>
                  <a:gd name="T0" fmla="*/ 19 w 68"/>
                  <a:gd name="T1" fmla="*/ 0 h 68"/>
                  <a:gd name="T2" fmla="*/ 19 w 68"/>
                  <a:gd name="T3" fmla="*/ 2 h 68"/>
                  <a:gd name="T4" fmla="*/ 0 w 68"/>
                  <a:gd name="T5" fmla="*/ 40 h 68"/>
                  <a:gd name="T6" fmla="*/ 29 w 68"/>
                  <a:gd name="T7" fmla="*/ 68 h 68"/>
                  <a:gd name="T8" fmla="*/ 66 w 68"/>
                  <a:gd name="T9" fmla="*/ 49 h 68"/>
                  <a:gd name="T10" fmla="*/ 68 w 68"/>
                  <a:gd name="T11" fmla="*/ 49 h 68"/>
                  <a:gd name="T12" fmla="*/ 19 w 68"/>
                  <a:gd name="T13" fmla="*/ 0 h 68"/>
                  <a:gd name="T14" fmla="*/ 19 w 68"/>
                  <a:gd name="T15" fmla="*/ 0 h 68"/>
                  <a:gd name="T16" fmla="*/ 19 w 68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19" y="0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6" y="16"/>
                      <a:pt x="9" y="29"/>
                      <a:pt x="0" y="40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9" y="59"/>
                      <a:pt x="52" y="52"/>
                      <a:pt x="66" y="49"/>
                    </a:cubicBezTo>
                    <a:cubicBezTo>
                      <a:pt x="68" y="49"/>
                      <a:pt x="68" y="49"/>
                      <a:pt x="68" y="49"/>
                    </a:cubicBezTo>
                    <a:lnTo>
                      <a:pt x="19" y="0"/>
                    </a:ln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5278E395-9CB7-B5EA-192C-1930184DF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8563" y="3435350"/>
                <a:ext cx="315913" cy="314325"/>
              </a:xfrm>
              <a:custGeom>
                <a:avLst/>
                <a:gdLst>
                  <a:gd name="T0" fmla="*/ 24 w 52"/>
                  <a:gd name="T1" fmla="*/ 0 h 51"/>
                  <a:gd name="T2" fmla="*/ 4 w 52"/>
                  <a:gd name="T3" fmla="*/ 19 h 51"/>
                  <a:gd name="T4" fmla="*/ 4 w 52"/>
                  <a:gd name="T5" fmla="*/ 36 h 51"/>
                  <a:gd name="T6" fmla="*/ 16 w 52"/>
                  <a:gd name="T7" fmla="*/ 47 h 51"/>
                  <a:gd name="T8" fmla="*/ 32 w 52"/>
                  <a:gd name="T9" fmla="*/ 47 h 51"/>
                  <a:gd name="T10" fmla="*/ 52 w 52"/>
                  <a:gd name="T11" fmla="*/ 27 h 51"/>
                  <a:gd name="T12" fmla="*/ 24 w 52"/>
                  <a:gd name="T13" fmla="*/ 0 h 51"/>
                  <a:gd name="T14" fmla="*/ 27 w 52"/>
                  <a:gd name="T15" fmla="*/ 30 h 51"/>
                  <a:gd name="T16" fmla="*/ 21 w 52"/>
                  <a:gd name="T17" fmla="*/ 30 h 51"/>
                  <a:gd name="T18" fmla="*/ 21 w 52"/>
                  <a:gd name="T19" fmla="*/ 25 h 51"/>
                  <a:gd name="T20" fmla="*/ 27 w 52"/>
                  <a:gd name="T21" fmla="*/ 19 h 51"/>
                  <a:gd name="T22" fmla="*/ 32 w 52"/>
                  <a:gd name="T23" fmla="*/ 19 h 51"/>
                  <a:gd name="T24" fmla="*/ 32 w 52"/>
                  <a:gd name="T25" fmla="*/ 25 h 51"/>
                  <a:gd name="T26" fmla="*/ 27 w 52"/>
                  <a:gd name="T27" fmla="*/ 30 h 51"/>
                  <a:gd name="T28" fmla="*/ 27 w 52"/>
                  <a:gd name="T29" fmla="*/ 30 h 51"/>
                  <a:gd name="T30" fmla="*/ 27 w 52"/>
                  <a:gd name="T31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51">
                    <a:moveTo>
                      <a:pt x="24" y="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0" y="24"/>
                      <a:pt x="0" y="31"/>
                      <a:pt x="4" y="3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0" y="51"/>
                      <a:pt x="28" y="51"/>
                      <a:pt x="32" y="47"/>
                    </a:cubicBezTo>
                    <a:cubicBezTo>
                      <a:pt x="52" y="27"/>
                      <a:pt x="52" y="27"/>
                      <a:pt x="52" y="27"/>
                    </a:cubicBezTo>
                    <a:lnTo>
                      <a:pt x="24" y="0"/>
                    </a:lnTo>
                    <a:close/>
                    <a:moveTo>
                      <a:pt x="27" y="30"/>
                    </a:moveTo>
                    <a:cubicBezTo>
                      <a:pt x="25" y="32"/>
                      <a:pt x="23" y="32"/>
                      <a:pt x="21" y="30"/>
                    </a:cubicBezTo>
                    <a:cubicBezTo>
                      <a:pt x="20" y="29"/>
                      <a:pt x="20" y="26"/>
                      <a:pt x="21" y="25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31" y="18"/>
                      <a:pt x="32" y="19"/>
                    </a:cubicBezTo>
                    <a:cubicBezTo>
                      <a:pt x="34" y="21"/>
                      <a:pt x="34" y="23"/>
                      <a:pt x="32" y="25"/>
                    </a:cubicBezTo>
                    <a:lnTo>
                      <a:pt x="27" y="30"/>
                    </a:lnTo>
                    <a:close/>
                    <a:moveTo>
                      <a:pt x="27" y="30"/>
                    </a:moveTo>
                    <a:cubicBezTo>
                      <a:pt x="27" y="30"/>
                      <a:pt x="27" y="30"/>
                      <a:pt x="2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CFD143C1-C4B0-CA6E-7CBF-4B89EFC10C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913" y="3576638"/>
                <a:ext cx="212725" cy="271463"/>
              </a:xfrm>
              <a:custGeom>
                <a:avLst/>
                <a:gdLst>
                  <a:gd name="T0" fmla="*/ 25 w 35"/>
                  <a:gd name="T1" fmla="*/ 26 h 44"/>
                  <a:gd name="T2" fmla="*/ 30 w 35"/>
                  <a:gd name="T3" fmla="*/ 21 h 44"/>
                  <a:gd name="T4" fmla="*/ 30 w 35"/>
                  <a:gd name="T5" fmla="*/ 4 h 44"/>
                  <a:gd name="T6" fmla="*/ 26 w 35"/>
                  <a:gd name="T7" fmla="*/ 0 h 44"/>
                  <a:gd name="T8" fmla="*/ 20 w 35"/>
                  <a:gd name="T9" fmla="*/ 5 h 44"/>
                  <a:gd name="T10" fmla="*/ 25 w 35"/>
                  <a:gd name="T11" fmla="*/ 9 h 44"/>
                  <a:gd name="T12" fmla="*/ 25 w 35"/>
                  <a:gd name="T13" fmla="*/ 15 h 44"/>
                  <a:gd name="T14" fmla="*/ 19 w 35"/>
                  <a:gd name="T15" fmla="*/ 20 h 44"/>
                  <a:gd name="T16" fmla="*/ 11 w 35"/>
                  <a:gd name="T17" fmla="*/ 13 h 44"/>
                  <a:gd name="T18" fmla="*/ 0 w 35"/>
                  <a:gd name="T19" fmla="*/ 24 h 44"/>
                  <a:gd name="T20" fmla="*/ 18 w 35"/>
                  <a:gd name="T21" fmla="*/ 41 h 44"/>
                  <a:gd name="T22" fmla="*/ 29 w 35"/>
                  <a:gd name="T23" fmla="*/ 41 h 44"/>
                  <a:gd name="T24" fmla="*/ 29 w 35"/>
                  <a:gd name="T25" fmla="*/ 30 h 44"/>
                  <a:gd name="T26" fmla="*/ 25 w 35"/>
                  <a:gd name="T27" fmla="*/ 26 h 44"/>
                  <a:gd name="T28" fmla="*/ 25 w 35"/>
                  <a:gd name="T29" fmla="*/ 26 h 44"/>
                  <a:gd name="T30" fmla="*/ 25 w 35"/>
                  <a:gd name="T31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44">
                    <a:moveTo>
                      <a:pt x="25" y="26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6"/>
                      <a:pt x="35" y="9"/>
                      <a:pt x="30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2" y="3"/>
                      <a:pt x="20" y="5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11"/>
                      <a:pt x="26" y="13"/>
                      <a:pt x="25" y="15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21" y="44"/>
                      <a:pt x="26" y="44"/>
                      <a:pt x="29" y="41"/>
                    </a:cubicBezTo>
                    <a:cubicBezTo>
                      <a:pt x="32" y="38"/>
                      <a:pt x="32" y="33"/>
                      <a:pt x="29" y="30"/>
                    </a:cubicBezTo>
                    <a:lnTo>
                      <a:pt x="25" y="26"/>
                    </a:lnTo>
                    <a:close/>
                    <a:moveTo>
                      <a:pt x="25" y="26"/>
                    </a:moveTo>
                    <a:cubicBezTo>
                      <a:pt x="25" y="26"/>
                      <a:pt x="25" y="26"/>
                      <a:pt x="2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36957E89-FA9E-F931-1FE1-C9001603C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338" y="3016250"/>
                <a:ext cx="49213" cy="98425"/>
              </a:xfrm>
              <a:custGeom>
                <a:avLst/>
                <a:gdLst>
                  <a:gd name="T0" fmla="*/ 4 w 8"/>
                  <a:gd name="T1" fmla="*/ 0 h 16"/>
                  <a:gd name="T2" fmla="*/ 0 w 8"/>
                  <a:gd name="T3" fmla="*/ 4 h 16"/>
                  <a:gd name="T4" fmla="*/ 0 w 8"/>
                  <a:gd name="T5" fmla="*/ 12 h 16"/>
                  <a:gd name="T6" fmla="*/ 4 w 8"/>
                  <a:gd name="T7" fmla="*/ 16 h 16"/>
                  <a:gd name="T8" fmla="*/ 8 w 8"/>
                  <a:gd name="T9" fmla="*/ 12 h 16"/>
                  <a:gd name="T10" fmla="*/ 8 w 8"/>
                  <a:gd name="T11" fmla="*/ 4 h 16"/>
                  <a:gd name="T12" fmla="*/ 4 w 8"/>
                  <a:gd name="T13" fmla="*/ 0 h 16"/>
                  <a:gd name="T14" fmla="*/ 4 w 8"/>
                  <a:gd name="T15" fmla="*/ 0 h 16"/>
                  <a:gd name="T16" fmla="*/ 4 w 8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6" y="16"/>
                      <a:pt x="8" y="14"/>
                      <a:pt x="8" y="1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F5EEE4E1-9F07-6E87-410C-E324E05C5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0388" y="3213100"/>
                <a:ext cx="90488" cy="49213"/>
              </a:xfrm>
              <a:custGeom>
                <a:avLst/>
                <a:gdLst>
                  <a:gd name="T0" fmla="*/ 11 w 15"/>
                  <a:gd name="T1" fmla="*/ 0 h 8"/>
                  <a:gd name="T2" fmla="*/ 4 w 15"/>
                  <a:gd name="T3" fmla="*/ 0 h 8"/>
                  <a:gd name="T4" fmla="*/ 0 w 15"/>
                  <a:gd name="T5" fmla="*/ 4 h 8"/>
                  <a:gd name="T6" fmla="*/ 4 w 15"/>
                  <a:gd name="T7" fmla="*/ 8 h 8"/>
                  <a:gd name="T8" fmla="*/ 11 w 15"/>
                  <a:gd name="T9" fmla="*/ 8 h 8"/>
                  <a:gd name="T10" fmla="*/ 15 w 15"/>
                  <a:gd name="T11" fmla="*/ 4 h 8"/>
                  <a:gd name="T12" fmla="*/ 11 w 15"/>
                  <a:gd name="T13" fmla="*/ 0 h 8"/>
                  <a:gd name="T14" fmla="*/ 11 w 15"/>
                  <a:gd name="T15" fmla="*/ 0 h 8"/>
                  <a:gd name="T16" fmla="*/ 11 w 1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8"/>
                      <a:pt x="15" y="6"/>
                      <a:pt x="15" y="4"/>
                    </a:cubicBezTo>
                    <a:cubicBezTo>
                      <a:pt x="15" y="1"/>
                      <a:pt x="14" y="0"/>
                      <a:pt x="11" y="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F9674DCD-9155-D94D-48D9-00221D19E0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4826" y="3065463"/>
                <a:ext cx="103188" cy="98425"/>
              </a:xfrm>
              <a:custGeom>
                <a:avLst/>
                <a:gdLst>
                  <a:gd name="T0" fmla="*/ 15 w 17"/>
                  <a:gd name="T1" fmla="*/ 1 h 16"/>
                  <a:gd name="T2" fmla="*/ 10 w 17"/>
                  <a:gd name="T3" fmla="*/ 1 h 16"/>
                  <a:gd name="T4" fmla="*/ 2 w 17"/>
                  <a:gd name="T5" fmla="*/ 9 h 16"/>
                  <a:gd name="T6" fmla="*/ 2 w 17"/>
                  <a:gd name="T7" fmla="*/ 15 h 16"/>
                  <a:gd name="T8" fmla="*/ 7 w 17"/>
                  <a:gd name="T9" fmla="*/ 15 h 16"/>
                  <a:gd name="T10" fmla="*/ 15 w 17"/>
                  <a:gd name="T11" fmla="*/ 7 h 16"/>
                  <a:gd name="T12" fmla="*/ 15 w 17"/>
                  <a:gd name="T13" fmla="*/ 1 h 16"/>
                  <a:gd name="T14" fmla="*/ 15 w 17"/>
                  <a:gd name="T15" fmla="*/ 1 h 16"/>
                  <a:gd name="T16" fmla="*/ 15 w 17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6">
                    <a:moveTo>
                      <a:pt x="15" y="1"/>
                    </a:moveTo>
                    <a:cubicBezTo>
                      <a:pt x="14" y="0"/>
                      <a:pt x="11" y="0"/>
                      <a:pt x="10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3"/>
                      <a:pt x="2" y="15"/>
                    </a:cubicBezTo>
                    <a:cubicBezTo>
                      <a:pt x="3" y="16"/>
                      <a:pt x="6" y="16"/>
                      <a:pt x="7" y="1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5"/>
                      <a:pt x="17" y="3"/>
                      <a:pt x="15" y="1"/>
                    </a:cubicBezTo>
                    <a:close/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B66AF7-06C0-C493-168E-E813517DC7E9}"/>
                </a:ext>
              </a:extLst>
            </p:cNvPr>
            <p:cNvSpPr txBox="1"/>
            <p:nvPr/>
          </p:nvSpPr>
          <p:spPr>
            <a:xfrm>
              <a:off x="8346916" y="1870028"/>
              <a:ext cx="2933468" cy="68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253A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Widen Our Partner Network</a:t>
              </a:r>
            </a:p>
          </p:txBody>
        </p:sp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id="{6362AA4F-65D6-9B55-949B-6EF6B57548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5016" y="2635737"/>
              <a:ext cx="2895367" cy="9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ts val="2200"/>
                </a:lnSpc>
              </a:pP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 order to expend our sales channels and support the growth, identify and engage with solid long-term both sales and implementation partners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A4E97E-6EC9-338A-7576-B4C28A04BC1B}"/>
                </a:ext>
              </a:extLst>
            </p:cNvPr>
            <p:cNvSpPr txBox="1"/>
            <p:nvPr/>
          </p:nvSpPr>
          <p:spPr>
            <a:xfrm>
              <a:off x="8346916" y="4269942"/>
              <a:ext cx="3042890" cy="68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6DE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Position as Top-Tier Solution</a:t>
              </a: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4F8863A3-4A8A-9600-F30D-84243F366E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3731" y="4969153"/>
              <a:ext cx="2895367" cy="9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ts val="2200"/>
                </a:lnSpc>
              </a:pP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Increase our presence in analyst reports, benchmarks, and studies while supporting our product with more international acceptance.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17B516-75BE-7B13-9C7E-87B18CA8E875}"/>
                </a:ext>
              </a:extLst>
            </p:cNvPr>
            <p:cNvSpPr txBox="1"/>
            <p:nvPr/>
          </p:nvSpPr>
          <p:spPr>
            <a:xfrm>
              <a:off x="737161" y="1902946"/>
              <a:ext cx="2793132" cy="68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13E7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Increase our footprint in Nordics</a:t>
              </a:r>
              <a:endParaRPr lang="en-US" sz="3200" dirty="0">
                <a:solidFill>
                  <a:srgbClr val="013E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C95E9C7A-9E76-0F55-7D00-A181144941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7161" y="2635737"/>
              <a:ext cx="3117382" cy="9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ts val="2200"/>
                </a:lnSpc>
              </a:pP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Fast-tracking the growth in the Finland office and team to support the expanding client base in Nordic countries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08E6E4-F0E2-0D53-CF79-FB1C77FACC85}"/>
                </a:ext>
              </a:extLst>
            </p:cNvPr>
            <p:cNvSpPr txBox="1"/>
            <p:nvPr/>
          </p:nvSpPr>
          <p:spPr>
            <a:xfrm>
              <a:off x="737161" y="4289482"/>
              <a:ext cx="2933468" cy="68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3C96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Expand to Europe &amp; Middle East</a:t>
              </a: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7884732E-8DE4-C2B7-7AE6-B24652A412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7161" y="5041123"/>
              <a:ext cx="2895367" cy="9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ts val="2200"/>
                </a:lnSpc>
              </a:pP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Adding our 3</a:t>
              </a:r>
              <a:r>
                <a:rPr lang="en-US" sz="2000" baseline="30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rd</a:t>
              </a: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4</a:t>
              </a:r>
              <a:r>
                <a:rPr lang="en-US" sz="2000" baseline="30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offices to the United Arab Emirates, United Kingdom to increase our global presence.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D81C2F-B8B7-E91C-A3CA-9A60683C1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335" y="3906390"/>
              <a:ext cx="2884738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394AD2-09A3-28CD-36EB-5AF24252C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5392" y="3903654"/>
              <a:ext cx="2884738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</a:ln>
            <a:effectLst/>
          </p:spPr>
        </p:cxnSp>
      </p:grpSp>
      <p:pic>
        <p:nvPicPr>
          <p:cNvPr id="47" name="Graphic 46" descr="Signal with solid fill">
            <a:extLst>
              <a:ext uri="{FF2B5EF4-FFF2-40B4-BE49-F238E27FC236}">
                <a16:creationId xmlns:a16="http://schemas.microsoft.com/office/drawing/2014/main" id="{35E85C09-158C-6AE1-A644-DC7C9E56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1684" y="7907656"/>
            <a:ext cx="1254532" cy="12545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>
            <a:extLst>
              <a:ext uri="{FF2B5EF4-FFF2-40B4-BE49-F238E27FC236}">
                <a16:creationId xmlns:a16="http://schemas.microsoft.com/office/drawing/2014/main" id="{C29E2ABE-9375-B5A1-644D-A4F6298474F1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2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70FCD618-E4FB-9C8F-6486-2FEA43269E4B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20" name="object 9">
            <a:extLst>
              <a:ext uri="{FF2B5EF4-FFF2-40B4-BE49-F238E27FC236}">
                <a16:creationId xmlns:a16="http://schemas.microsoft.com/office/drawing/2014/main" id="{E1878149-8B4D-159B-F62F-1B2E039F45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C245061-3AB2-BE4C-ECB2-094AA99317B1}"/>
              </a:ext>
            </a:extLst>
          </p:cNvPr>
          <p:cNvSpPr txBox="1"/>
          <p:nvPr/>
        </p:nvSpPr>
        <p:spPr>
          <a:xfrm>
            <a:off x="746045" y="2434802"/>
            <a:ext cx="18616340" cy="1749197"/>
          </a:xfrm>
          <a:prstGeom prst="rect">
            <a:avLst/>
          </a:prstGeom>
          <a:solidFill>
            <a:srgbClr val="FF8900"/>
          </a:solidFill>
        </p:spPr>
        <p:txBody>
          <a:bodyPr vert="horz" wrap="square" lIns="0" tIns="41148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324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Currently, we are raising investments $</a:t>
            </a:r>
            <a:r>
              <a:rPr lang="tr-TR" sz="3000" dirty="0">
                <a:solidFill>
                  <a:srgbClr val="001D3F"/>
                </a:solidFill>
                <a:latin typeface="Arial"/>
                <a:cs typeface="Arial"/>
              </a:rPr>
              <a:t> 1.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5</a:t>
            </a:r>
            <a:r>
              <a:rPr lang="tr-TR" sz="3000" dirty="0">
                <a:solidFill>
                  <a:srgbClr val="001D3F"/>
                </a:solidFill>
                <a:latin typeface="Arial"/>
                <a:cs typeface="Arial"/>
              </a:rPr>
              <a:t>0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0.000 </a:t>
            </a:r>
          </a:p>
          <a:p>
            <a:pPr marL="488950">
              <a:lnSpc>
                <a:spcPct val="100000"/>
              </a:lnSpc>
              <a:spcBef>
                <a:spcPts val="3240"/>
              </a:spcBef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437D409-BEB7-4D03-5788-72F305A20001}"/>
              </a:ext>
            </a:extLst>
          </p:cNvPr>
          <p:cNvSpPr txBox="1"/>
          <p:nvPr/>
        </p:nvSpPr>
        <p:spPr>
          <a:xfrm>
            <a:off x="724536" y="4605596"/>
            <a:ext cx="18616340" cy="1749197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41148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324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Estimated post-investment valuation of the company is  $</a:t>
            </a:r>
            <a:r>
              <a:rPr lang="tr-TR" sz="3000" dirty="0">
                <a:solidFill>
                  <a:srgbClr val="001D3F"/>
                </a:solidFill>
                <a:latin typeface="Arial"/>
                <a:cs typeface="Arial"/>
              </a:rPr>
              <a:t> 15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.</a:t>
            </a:r>
            <a:r>
              <a:rPr lang="tr-TR" sz="3000" dirty="0">
                <a:solidFill>
                  <a:srgbClr val="001D3F"/>
                </a:solidFill>
                <a:latin typeface="Arial"/>
                <a:cs typeface="Arial"/>
              </a:rPr>
              <a:t>0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00.000</a:t>
            </a:r>
          </a:p>
          <a:p>
            <a:pPr marL="488950">
              <a:lnSpc>
                <a:spcPct val="100000"/>
              </a:lnSpc>
              <a:spcBef>
                <a:spcPts val="3240"/>
              </a:spcBef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14F8739-2573-91BB-7459-1FDD2FB8A251}"/>
              </a:ext>
            </a:extLst>
          </p:cNvPr>
          <p:cNvSpPr txBox="1"/>
          <p:nvPr/>
        </p:nvSpPr>
        <p:spPr>
          <a:xfrm>
            <a:off x="724536" y="6938302"/>
            <a:ext cx="18620623" cy="1354217"/>
          </a:xfrm>
          <a:prstGeom prst="rect">
            <a:avLst/>
          </a:prstGeom>
          <a:solidFill>
            <a:srgbClr val="ACC2FF"/>
          </a:solidFill>
        </p:spPr>
        <p:txBody>
          <a:bodyPr vert="horz" wrap="square" lIns="0" tIns="41148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324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PRE-SERIES A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AB796C-DF03-8C7A-73BE-09742C73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Investment</a:t>
            </a:r>
          </a:p>
        </p:txBody>
      </p:sp>
    </p:spTree>
    <p:extLst>
      <p:ext uri="{BB962C8B-B14F-4D97-AF65-F5344CB8AC3E}">
        <p14:creationId xmlns:p14="http://schemas.microsoft.com/office/powerpoint/2010/main" val="332329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90"/>
            <a:ext cx="20104100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90084" y="1142837"/>
            <a:ext cx="10196195" cy="642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en-US" sz="3200" dirty="0">
                <a:solidFill>
                  <a:srgbClr val="009FF6"/>
                </a:solidFill>
                <a:latin typeface="Arial"/>
                <a:cs typeface="Arial"/>
              </a:rPr>
              <a:t>We plan to invest this funds in the following:</a:t>
            </a:r>
          </a:p>
          <a:p>
            <a:pPr marL="12700" marR="5080">
              <a:lnSpc>
                <a:spcPts val="2470"/>
              </a:lnSpc>
              <a:spcBef>
                <a:spcPts val="100"/>
              </a:spcBef>
            </a:pPr>
            <a:endParaRPr lang="en-US" sz="1900" dirty="0">
              <a:solidFill>
                <a:srgbClr val="009FF6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6050" y="518461"/>
            <a:ext cx="6805930" cy="25545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dirty="0">
                <a:solidFill>
                  <a:srgbClr val="009FF6"/>
                </a:solidFill>
              </a:rPr>
              <a:t>Investment Goals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76789" y="2918964"/>
            <a:ext cx="3308985" cy="4619406"/>
          </a:xfrm>
          <a:prstGeom prst="rect">
            <a:avLst/>
          </a:prstGeom>
        </p:spPr>
        <p:txBody>
          <a:bodyPr vert="horz" wrap="square" lIns="0" tIns="688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25"/>
              </a:spcBef>
            </a:pPr>
            <a:r>
              <a:rPr lang="en-US" sz="10000" spc="-20" dirty="0">
                <a:solidFill>
                  <a:srgbClr val="009FF6"/>
                </a:solidFill>
                <a:latin typeface="Arial"/>
                <a:cs typeface="Arial"/>
              </a:rPr>
              <a:t>60%</a:t>
            </a:r>
            <a:endParaRPr sz="10000" dirty="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65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Growth &amp; Sales</a:t>
            </a:r>
            <a:endParaRPr sz="3000" dirty="0">
              <a:latin typeface="Arial"/>
              <a:cs typeface="Arial"/>
            </a:endParaRPr>
          </a:p>
          <a:p>
            <a:pPr marL="54610" marR="5080">
              <a:lnSpc>
                <a:spcPct val="105700"/>
              </a:lnSpc>
              <a:spcBef>
                <a:spcPts val="1930"/>
              </a:spcBef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lang="tr-TR" sz="1900" dirty="0">
                <a:solidFill>
                  <a:srgbClr val="FFFFFF"/>
                </a:solidFill>
                <a:latin typeface="Arial"/>
                <a:cs typeface="Arial"/>
              </a:rPr>
              <a:t>Sales </a:t>
            </a:r>
            <a:r>
              <a:rPr lang="tr-TR" sz="1900" dirty="0" err="1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, Marketing, Channel Management</a:t>
            </a:r>
          </a:p>
          <a:p>
            <a:pPr marL="5461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1842" y="2918947"/>
            <a:ext cx="3914775" cy="3999493"/>
          </a:xfrm>
          <a:prstGeom prst="rect">
            <a:avLst/>
          </a:prstGeom>
        </p:spPr>
        <p:txBody>
          <a:bodyPr vert="horz" wrap="square" lIns="0" tIns="688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25"/>
              </a:spcBef>
            </a:pPr>
            <a:r>
              <a:rPr lang="en-US" sz="10000" spc="-25" dirty="0">
                <a:solidFill>
                  <a:srgbClr val="009FF6"/>
                </a:solidFill>
                <a:latin typeface="Arial"/>
                <a:cs typeface="Arial"/>
              </a:rPr>
              <a:t>25%</a:t>
            </a:r>
            <a:endParaRPr sz="10000" dirty="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65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Product Development</a:t>
            </a:r>
            <a:endParaRPr sz="3000" dirty="0">
              <a:latin typeface="Arial"/>
              <a:cs typeface="Arial"/>
            </a:endParaRPr>
          </a:p>
          <a:p>
            <a:pPr marL="54610" marR="610235">
              <a:lnSpc>
                <a:spcPct val="105700"/>
              </a:lnSpc>
              <a:spcBef>
                <a:spcPts val="1930"/>
              </a:spcBef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AI, Gamification, Lower-Code</a:t>
            </a:r>
          </a:p>
          <a:p>
            <a:pPr marL="54610" marR="610235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8182" y="2918947"/>
            <a:ext cx="4065270" cy="4309449"/>
          </a:xfrm>
          <a:prstGeom prst="rect">
            <a:avLst/>
          </a:prstGeom>
        </p:spPr>
        <p:txBody>
          <a:bodyPr vert="horz" wrap="square" lIns="0" tIns="688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25"/>
              </a:spcBef>
            </a:pPr>
            <a:r>
              <a:rPr lang="en-US" sz="10000" spc="-10" dirty="0">
                <a:solidFill>
                  <a:srgbClr val="009FF6"/>
                </a:solidFill>
                <a:latin typeface="Arial"/>
                <a:cs typeface="Arial"/>
              </a:rPr>
              <a:t>15%</a:t>
            </a:r>
            <a:endParaRPr sz="10000" dirty="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650"/>
              </a:spcBef>
            </a:pPr>
            <a:r>
              <a:rPr lang="en-US" sz="3000" spc="-10" dirty="0">
                <a:solidFill>
                  <a:srgbClr val="FFFFFF"/>
                </a:solidFill>
                <a:latin typeface="Arial"/>
                <a:cs typeface="Arial"/>
              </a:rPr>
              <a:t>OPEX</a:t>
            </a:r>
            <a:endParaRPr sz="3000" dirty="0">
              <a:latin typeface="Arial"/>
              <a:cs typeface="Arial"/>
            </a:endParaRPr>
          </a:p>
          <a:p>
            <a:pPr marL="54610" marR="761365">
              <a:lnSpc>
                <a:spcPct val="105700"/>
              </a:lnSpc>
              <a:spcBef>
                <a:spcPts val="1930"/>
              </a:spcBef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This money will be enough for </a:t>
            </a:r>
            <a:r>
              <a:rPr lang="tr-TR" sz="19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 months</a:t>
            </a:r>
          </a:p>
          <a:p>
            <a:pPr marL="54610" marR="761365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2B22D7DD-2E1C-D158-08C8-E2D9EAC6AC06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E66EA9-9C43-A876-0C64-67CAF786D215}"/>
              </a:ext>
            </a:extLst>
          </p:cNvPr>
          <p:cNvCxnSpPr/>
          <p:nvPr/>
        </p:nvCxnSpPr>
        <p:spPr>
          <a:xfrm>
            <a:off x="1976789" y="10847089"/>
            <a:ext cx="5255861" cy="0"/>
          </a:xfrm>
          <a:prstGeom prst="line">
            <a:avLst/>
          </a:prstGeom>
          <a:ln w="19050">
            <a:solidFill>
              <a:srgbClr val="00A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8000" spc="-10" dirty="0" err="1"/>
              <a:t>Cap</a:t>
            </a:r>
            <a:r>
              <a:rPr lang="tr-TR" sz="8000" spc="-10" dirty="0"/>
              <a:t> </a:t>
            </a:r>
            <a:r>
              <a:rPr lang="tr-TR" sz="8000" spc="-10" dirty="0" err="1"/>
              <a:t>Table</a:t>
            </a:r>
            <a:endParaRPr sz="80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30860" y="7886384"/>
            <a:ext cx="4370148" cy="244938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Mustafa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Teber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Strategic Execution </a:t>
            </a:r>
            <a:endParaRPr lang="tr-TR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Growth &amp; Branding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Finance and Investment Process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4B03E6C-E90D-26E1-CB60-DD63073A37E0}"/>
              </a:ext>
            </a:extLst>
          </p:cNvPr>
          <p:cNvSpPr txBox="1"/>
          <p:nvPr/>
        </p:nvSpPr>
        <p:spPr>
          <a:xfrm>
            <a:off x="9720362" y="7881298"/>
            <a:ext cx="4368816" cy="244938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Veysel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Karsli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Chief of Staff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Technical Leader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System Architect 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Technology Development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6C6CCE9-E611-4C4D-5AD5-5BAA6C9BC209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pic>
        <p:nvPicPr>
          <p:cNvPr id="4" name="Picture 2" descr="Profile photo of Mustafa Teber">
            <a:extLst>
              <a:ext uri="{FF2B5EF4-FFF2-40B4-BE49-F238E27FC236}">
                <a16:creationId xmlns:a16="http://schemas.microsoft.com/office/drawing/2014/main" id="{6AA63A1F-A734-0DC5-B6CD-4FE3C4F8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r="18499" b="41751"/>
          <a:stretch/>
        </p:blipFill>
        <p:spPr bwMode="auto">
          <a:xfrm>
            <a:off x="816351" y="3028242"/>
            <a:ext cx="4370149" cy="4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file photo of Veysel Karslı">
            <a:extLst>
              <a:ext uri="{FF2B5EF4-FFF2-40B4-BE49-F238E27FC236}">
                <a16:creationId xmlns:a16="http://schemas.microsoft.com/office/drawing/2014/main" id="{28DF9AF5-7F59-8D6B-8842-D4C2228E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55" y="3028242"/>
            <a:ext cx="4370400" cy="43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26C4E-A446-8E8B-D4E3-737A36C7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C2CA3C-1A4F-9C28-60F3-EF92A5DCD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spc="-10" dirty="0"/>
              <a:t>Our Team</a:t>
            </a:r>
            <a:endParaRPr sz="80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BC68AE-A0ED-673D-2BE9-F33ECE9E598E}"/>
              </a:ext>
            </a:extLst>
          </p:cNvPr>
          <p:cNvSpPr txBox="1"/>
          <p:nvPr/>
        </p:nvSpPr>
        <p:spPr>
          <a:xfrm>
            <a:off x="830860" y="7568609"/>
            <a:ext cx="3780000" cy="274177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Doruk Sardag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Chief Growth Advisor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Leader in business development, marketing, and sales</a:t>
            </a:r>
            <a:endParaRPr lang="tr-TR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Advisor to the board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330620B2-21A4-4434-7BD0-84818D193F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CB474CD5-D5EC-0A11-DE3C-21AAE2702A8A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3406ECF-CB92-21D3-DC39-9089075E9327}"/>
              </a:ext>
            </a:extLst>
          </p:cNvPr>
          <p:cNvSpPr txBox="1"/>
          <p:nvPr/>
        </p:nvSpPr>
        <p:spPr>
          <a:xfrm>
            <a:off x="5024182" y="7568609"/>
            <a:ext cx="3778668" cy="311110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Caglayan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Yilmaz 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Project Management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Leader of the development team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Gathering and </a:t>
            </a:r>
            <a:r>
              <a:rPr lang="en-US" sz="1900" spc="-10" dirty="0" err="1">
                <a:solidFill>
                  <a:srgbClr val="001D3F"/>
                </a:solidFill>
                <a:latin typeface="Arial"/>
                <a:cs typeface="Arial"/>
              </a:rPr>
              <a:t>analysing</a:t>
            </a: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 feedback about the product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FE33C8B-B3AB-6409-DAA7-1BCDF42DE359}"/>
              </a:ext>
            </a:extLst>
          </p:cNvPr>
          <p:cNvSpPr txBox="1"/>
          <p:nvPr/>
        </p:nvSpPr>
        <p:spPr>
          <a:xfrm>
            <a:off x="9233845" y="7559675"/>
            <a:ext cx="3775502" cy="28187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Ekrem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Kupeli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Business Dev. Manager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Partner Ecosystem 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Corporate Solution Network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spc="-1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8B1664C-5928-2A6B-1CB0-F74127E97E05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BE42AED-8551-33B8-ECE3-53E7980A1DFB}"/>
              </a:ext>
            </a:extLst>
          </p:cNvPr>
          <p:cNvSpPr txBox="1"/>
          <p:nvPr/>
        </p:nvSpPr>
        <p:spPr>
          <a:xfrm>
            <a:off x="13448006" y="7559675"/>
            <a:ext cx="3775502" cy="332655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Hulya </a:t>
            </a:r>
            <a:r>
              <a:rPr lang="en-US" sz="3000" dirty="0" err="1">
                <a:solidFill>
                  <a:srgbClr val="001D3F"/>
                </a:solidFill>
                <a:latin typeface="Arial"/>
                <a:cs typeface="Arial"/>
              </a:rPr>
              <a:t>Karsli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Product Manager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lang="en-US" sz="1900" dirty="0">
              <a:latin typeface="Arial"/>
              <a:cs typeface="Arial"/>
            </a:endParaRPr>
          </a:p>
          <a:p>
            <a:pPr marL="12700"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Researching the product, competitors and market, product strategy </a:t>
            </a:r>
          </a:p>
          <a:p>
            <a:pPr marL="12700">
              <a:spcBef>
                <a:spcPts val="645"/>
              </a:spcBef>
            </a:pPr>
            <a:r>
              <a:rPr lang="en-US" sz="1900" spc="-10" dirty="0">
                <a:solidFill>
                  <a:srgbClr val="001D3F"/>
                </a:solidFill>
                <a:latin typeface="Arial"/>
                <a:cs typeface="Arial"/>
              </a:rPr>
              <a:t>Developing multi-year roadmaps for products and services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15" name="Picture 2" descr="profile image">
            <a:extLst>
              <a:ext uri="{FF2B5EF4-FFF2-40B4-BE49-F238E27FC236}">
                <a16:creationId xmlns:a16="http://schemas.microsoft.com/office/drawing/2014/main" id="{9C6789A3-00A6-8153-7245-F20B9AD9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0" y="2982022"/>
            <a:ext cx="3776400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ofile photo of Çağlayan Yılmaz Karslı">
            <a:extLst>
              <a:ext uri="{FF2B5EF4-FFF2-40B4-BE49-F238E27FC236}">
                <a16:creationId xmlns:a16="http://schemas.microsoft.com/office/drawing/2014/main" id="{3BE4A8D5-0552-AD0D-CEBB-4D87A0FA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31" y="2982022"/>
            <a:ext cx="3776400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Profile photo of HULYA KARSLI">
            <a:extLst>
              <a:ext uri="{FF2B5EF4-FFF2-40B4-BE49-F238E27FC236}">
                <a16:creationId xmlns:a16="http://schemas.microsoft.com/office/drawing/2014/main" id="{D41486C9-2CE3-884B-15AF-0E430A43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102" y="3021275"/>
            <a:ext cx="3776400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ofile photo of Ekrem KUPELI">
            <a:extLst>
              <a:ext uri="{FF2B5EF4-FFF2-40B4-BE49-F238E27FC236}">
                <a16:creationId xmlns:a16="http://schemas.microsoft.com/office/drawing/2014/main" id="{47EB8932-6C7E-C716-FDEC-8C05043A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86" y="3021275"/>
            <a:ext cx="3776400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08824" y="8808697"/>
            <a:ext cx="17048480" cy="0"/>
          </a:xfrm>
          <a:custGeom>
            <a:avLst/>
            <a:gdLst/>
            <a:ahLst/>
            <a:cxnLst/>
            <a:rect l="l" t="t" r="r" b="b"/>
            <a:pathLst>
              <a:path w="17048480">
                <a:moveTo>
                  <a:pt x="0" y="0"/>
                </a:moveTo>
                <a:lnTo>
                  <a:pt x="1704836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6050" y="642455"/>
            <a:ext cx="9606915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0" spc="-10" dirty="0">
                <a:solidFill>
                  <a:srgbClr val="009FF6"/>
                </a:solidFill>
              </a:rPr>
              <a:t>Thank You!</a:t>
            </a:r>
            <a:endParaRPr sz="10000" dirty="0"/>
          </a:p>
        </p:txBody>
      </p:sp>
      <p:sp>
        <p:nvSpPr>
          <p:cNvPr id="5" name="object 5"/>
          <p:cNvSpPr txBox="1"/>
          <p:nvPr/>
        </p:nvSpPr>
        <p:spPr>
          <a:xfrm>
            <a:off x="15913726" y="9523940"/>
            <a:ext cx="2686592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tr-TR" sz="2000" b="0" i="0" dirty="0">
              <a:solidFill>
                <a:srgbClr val="FFFFFF"/>
              </a:solidFill>
              <a:effectLst/>
              <a:latin typeface="Plus Jakarta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1900" spc="-10" dirty="0" err="1">
                <a:solidFill>
                  <a:srgbClr val="0000FF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www.codease.io</a:t>
            </a:r>
            <a:endParaRPr lang="tr-TR"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4323" y="9428195"/>
            <a:ext cx="3266999" cy="973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tr-TR" sz="2000" b="0" i="0" u="none" strike="noStrike" dirty="0">
                <a:solidFill>
                  <a:srgbClr val="FFFFFF"/>
                </a:solidFill>
                <a:effectLst/>
                <a:latin typeface="Aeonik Regular"/>
              </a:rPr>
              <a:t>🇹🇷 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Aeonik Regular"/>
              </a:rPr>
              <a:t>Technology </a:t>
            </a:r>
            <a:r>
              <a:rPr lang="tr-TR" sz="2000" b="0" i="0" dirty="0" err="1">
                <a:solidFill>
                  <a:srgbClr val="FFFFFF"/>
                </a:solidFill>
                <a:effectLst/>
                <a:latin typeface="Aeonik Regular"/>
              </a:rPr>
              <a:t>Development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Aeonik Regular"/>
              </a:rPr>
              <a:t> Zone / Bilisim Vadisi</a:t>
            </a:r>
          </a:p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tr-TR" sz="2000" dirty="0">
                <a:solidFill>
                  <a:srgbClr val="FFFFFF"/>
                </a:solidFill>
                <a:latin typeface="Aeonik Regular"/>
                <a:cs typeface="Arial"/>
              </a:rPr>
              <a:t>Gebze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6DF564-1783-A1A9-CF51-7745CA753E0E}"/>
              </a:ext>
            </a:extLst>
          </p:cNvPr>
          <p:cNvGrpSpPr/>
          <p:nvPr/>
        </p:nvGrpSpPr>
        <p:grpSpPr>
          <a:xfrm>
            <a:off x="1108824" y="9491364"/>
            <a:ext cx="3963759" cy="701040"/>
            <a:chOff x="1108824" y="9491364"/>
            <a:chExt cx="3963759" cy="701040"/>
          </a:xfrm>
        </p:grpSpPr>
        <p:sp>
          <p:nvSpPr>
            <p:cNvPr id="7" name="object 7"/>
            <p:cNvSpPr/>
            <p:nvPr/>
          </p:nvSpPr>
          <p:spPr>
            <a:xfrm>
              <a:off x="2090890" y="9604165"/>
              <a:ext cx="935355" cy="475615"/>
            </a:xfrm>
            <a:custGeom>
              <a:avLst/>
              <a:gdLst/>
              <a:ahLst/>
              <a:cxnLst/>
              <a:rect l="l" t="t" r="r" b="b"/>
              <a:pathLst>
                <a:path w="935355" h="475615">
                  <a:moveTo>
                    <a:pt x="429044" y="170815"/>
                  </a:moveTo>
                  <a:lnTo>
                    <a:pt x="418363" y="123113"/>
                  </a:lnTo>
                  <a:lnTo>
                    <a:pt x="397014" y="81394"/>
                  </a:lnTo>
                  <a:lnTo>
                    <a:pt x="366153" y="47040"/>
                  </a:lnTo>
                  <a:lnTo>
                    <a:pt x="326948" y="21348"/>
                  </a:lnTo>
                  <a:lnTo>
                    <a:pt x="280746" y="5334"/>
                  </a:lnTo>
                  <a:lnTo>
                    <a:pt x="228866" y="0"/>
                  </a:lnTo>
                  <a:lnTo>
                    <a:pt x="194983" y="1828"/>
                  </a:lnTo>
                  <a:lnTo>
                    <a:pt x="134099" y="16510"/>
                  </a:lnTo>
                  <a:lnTo>
                    <a:pt x="82740" y="45567"/>
                  </a:lnTo>
                  <a:lnTo>
                    <a:pt x="43040" y="87096"/>
                  </a:lnTo>
                  <a:lnTo>
                    <a:pt x="15582" y="140398"/>
                  </a:lnTo>
                  <a:lnTo>
                    <a:pt x="1727" y="202946"/>
                  </a:lnTo>
                  <a:lnTo>
                    <a:pt x="0" y="237540"/>
                  </a:lnTo>
                  <a:lnTo>
                    <a:pt x="1727" y="272135"/>
                  </a:lnTo>
                  <a:lnTo>
                    <a:pt x="15582" y="334695"/>
                  </a:lnTo>
                  <a:lnTo>
                    <a:pt x="43040" y="387985"/>
                  </a:lnTo>
                  <a:lnTo>
                    <a:pt x="82740" y="429526"/>
                  </a:lnTo>
                  <a:lnTo>
                    <a:pt x="134099" y="458571"/>
                  </a:lnTo>
                  <a:lnTo>
                    <a:pt x="194983" y="473252"/>
                  </a:lnTo>
                  <a:lnTo>
                    <a:pt x="228866" y="475081"/>
                  </a:lnTo>
                  <a:lnTo>
                    <a:pt x="255524" y="473748"/>
                  </a:lnTo>
                  <a:lnTo>
                    <a:pt x="304558" y="463080"/>
                  </a:lnTo>
                  <a:lnTo>
                    <a:pt x="347599" y="441972"/>
                  </a:lnTo>
                  <a:lnTo>
                    <a:pt x="382625" y="411949"/>
                  </a:lnTo>
                  <a:lnTo>
                    <a:pt x="409028" y="373583"/>
                  </a:lnTo>
                  <a:lnTo>
                    <a:pt x="425043" y="328879"/>
                  </a:lnTo>
                  <a:lnTo>
                    <a:pt x="429044" y="304266"/>
                  </a:lnTo>
                  <a:lnTo>
                    <a:pt x="328968" y="304266"/>
                  </a:lnTo>
                  <a:lnTo>
                    <a:pt x="323430" y="323227"/>
                  </a:lnTo>
                  <a:lnTo>
                    <a:pt x="315531" y="340055"/>
                  </a:lnTo>
                  <a:lnTo>
                    <a:pt x="277888" y="377393"/>
                  </a:lnTo>
                  <a:lnTo>
                    <a:pt x="223532" y="390347"/>
                  </a:lnTo>
                  <a:lnTo>
                    <a:pt x="196964" y="387692"/>
                  </a:lnTo>
                  <a:lnTo>
                    <a:pt x="152590" y="366509"/>
                  </a:lnTo>
                  <a:lnTo>
                    <a:pt x="120484" y="325183"/>
                  </a:lnTo>
                  <a:lnTo>
                    <a:pt x="104140" y="269963"/>
                  </a:lnTo>
                  <a:lnTo>
                    <a:pt x="102095" y="237540"/>
                  </a:lnTo>
                  <a:lnTo>
                    <a:pt x="104140" y="204851"/>
                  </a:lnTo>
                  <a:lnTo>
                    <a:pt x="120484" y="149466"/>
                  </a:lnTo>
                  <a:lnTo>
                    <a:pt x="152590" y="108394"/>
                  </a:lnTo>
                  <a:lnTo>
                    <a:pt x="196964" y="87363"/>
                  </a:lnTo>
                  <a:lnTo>
                    <a:pt x="223532" y="84734"/>
                  </a:lnTo>
                  <a:lnTo>
                    <a:pt x="243357" y="86182"/>
                  </a:lnTo>
                  <a:lnTo>
                    <a:pt x="292595" y="107759"/>
                  </a:lnTo>
                  <a:lnTo>
                    <a:pt x="323430" y="151866"/>
                  </a:lnTo>
                  <a:lnTo>
                    <a:pt x="328968" y="170815"/>
                  </a:lnTo>
                  <a:lnTo>
                    <a:pt x="429044" y="170815"/>
                  </a:lnTo>
                  <a:close/>
                </a:path>
                <a:path w="935355" h="475615">
                  <a:moveTo>
                    <a:pt x="934999" y="237540"/>
                  </a:moveTo>
                  <a:lnTo>
                    <a:pt x="927658" y="173405"/>
                  </a:lnTo>
                  <a:lnTo>
                    <a:pt x="905624" y="115773"/>
                  </a:lnTo>
                  <a:lnTo>
                    <a:pt x="885037" y="84747"/>
                  </a:lnTo>
                  <a:lnTo>
                    <a:pt x="870432" y="67310"/>
                  </a:lnTo>
                  <a:lnTo>
                    <a:pt x="848461" y="47523"/>
                  </a:lnTo>
                  <a:lnTo>
                    <a:pt x="832243" y="36563"/>
                  </a:lnTo>
                  <a:lnTo>
                    <a:pt x="832243" y="237540"/>
                  </a:lnTo>
                  <a:lnTo>
                    <a:pt x="831240" y="258978"/>
                  </a:lnTo>
                  <a:lnTo>
                    <a:pt x="823226" y="298348"/>
                  </a:lnTo>
                  <a:lnTo>
                    <a:pt x="796874" y="347230"/>
                  </a:lnTo>
                  <a:lnTo>
                    <a:pt x="755624" y="379272"/>
                  </a:lnTo>
                  <a:lnTo>
                    <a:pt x="703453" y="390347"/>
                  </a:lnTo>
                  <a:lnTo>
                    <a:pt x="684695" y="389115"/>
                  </a:lnTo>
                  <a:lnTo>
                    <a:pt x="635393" y="370662"/>
                  </a:lnTo>
                  <a:lnTo>
                    <a:pt x="598868" y="332689"/>
                  </a:lnTo>
                  <a:lnTo>
                    <a:pt x="578015" y="279247"/>
                  </a:lnTo>
                  <a:lnTo>
                    <a:pt x="574001" y="237540"/>
                  </a:lnTo>
                  <a:lnTo>
                    <a:pt x="575005" y="216103"/>
                  </a:lnTo>
                  <a:lnTo>
                    <a:pt x="583018" y="176733"/>
                  </a:lnTo>
                  <a:lnTo>
                    <a:pt x="609371" y="127863"/>
                  </a:lnTo>
                  <a:lnTo>
                    <a:pt x="650659" y="95821"/>
                  </a:lnTo>
                  <a:lnTo>
                    <a:pt x="703453" y="84747"/>
                  </a:lnTo>
                  <a:lnTo>
                    <a:pt x="721931" y="85966"/>
                  </a:lnTo>
                  <a:lnTo>
                    <a:pt x="770851" y="104432"/>
                  </a:lnTo>
                  <a:lnTo>
                    <a:pt x="807389" y="142392"/>
                  </a:lnTo>
                  <a:lnTo>
                    <a:pt x="828230" y="195846"/>
                  </a:lnTo>
                  <a:lnTo>
                    <a:pt x="832243" y="237540"/>
                  </a:lnTo>
                  <a:lnTo>
                    <a:pt x="832243" y="36563"/>
                  </a:lnTo>
                  <a:lnTo>
                    <a:pt x="796290" y="17259"/>
                  </a:lnTo>
                  <a:lnTo>
                    <a:pt x="736231" y="1917"/>
                  </a:lnTo>
                  <a:lnTo>
                    <a:pt x="703453" y="0"/>
                  </a:lnTo>
                  <a:lnTo>
                    <a:pt x="670674" y="1917"/>
                  </a:lnTo>
                  <a:lnTo>
                    <a:pt x="610628" y="17259"/>
                  </a:lnTo>
                  <a:lnTo>
                    <a:pt x="558457" y="47523"/>
                  </a:lnTo>
                  <a:lnTo>
                    <a:pt x="517423" y="90055"/>
                  </a:lnTo>
                  <a:lnTo>
                    <a:pt x="488429" y="143776"/>
                  </a:lnTo>
                  <a:lnTo>
                    <a:pt x="473760" y="204660"/>
                  </a:lnTo>
                  <a:lnTo>
                    <a:pt x="471932" y="237540"/>
                  </a:lnTo>
                  <a:lnTo>
                    <a:pt x="473760" y="270433"/>
                  </a:lnTo>
                  <a:lnTo>
                    <a:pt x="488429" y="331317"/>
                  </a:lnTo>
                  <a:lnTo>
                    <a:pt x="517423" y="385025"/>
                  </a:lnTo>
                  <a:lnTo>
                    <a:pt x="558457" y="427558"/>
                  </a:lnTo>
                  <a:lnTo>
                    <a:pt x="610628" y="457822"/>
                  </a:lnTo>
                  <a:lnTo>
                    <a:pt x="670674" y="473163"/>
                  </a:lnTo>
                  <a:lnTo>
                    <a:pt x="703453" y="475081"/>
                  </a:lnTo>
                  <a:lnTo>
                    <a:pt x="736231" y="473163"/>
                  </a:lnTo>
                  <a:lnTo>
                    <a:pt x="796290" y="457822"/>
                  </a:lnTo>
                  <a:lnTo>
                    <a:pt x="848461" y="427558"/>
                  </a:lnTo>
                  <a:lnTo>
                    <a:pt x="885037" y="390347"/>
                  </a:lnTo>
                  <a:lnTo>
                    <a:pt x="918476" y="331317"/>
                  </a:lnTo>
                  <a:lnTo>
                    <a:pt x="933170" y="270433"/>
                  </a:lnTo>
                  <a:lnTo>
                    <a:pt x="934999" y="237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8445" y="9608169"/>
              <a:ext cx="398145" cy="467359"/>
            </a:xfrm>
            <a:custGeom>
              <a:avLst/>
              <a:gdLst/>
              <a:ahLst/>
              <a:cxnLst/>
              <a:rect l="l" t="t" r="r" b="b"/>
              <a:pathLst>
                <a:path w="398145" h="467359">
                  <a:moveTo>
                    <a:pt x="162141" y="0"/>
                  </a:moveTo>
                  <a:lnTo>
                    <a:pt x="0" y="0"/>
                  </a:lnTo>
                  <a:lnTo>
                    <a:pt x="0" y="467074"/>
                  </a:lnTo>
                  <a:lnTo>
                    <a:pt x="162141" y="467074"/>
                  </a:lnTo>
                  <a:lnTo>
                    <a:pt x="196151" y="465217"/>
                  </a:lnTo>
                  <a:lnTo>
                    <a:pt x="258039" y="450368"/>
                  </a:lnTo>
                  <a:lnTo>
                    <a:pt x="311232" y="421074"/>
                  </a:lnTo>
                  <a:lnTo>
                    <a:pt x="349178" y="383663"/>
                  </a:lnTo>
                  <a:lnTo>
                    <a:pt x="100091" y="383663"/>
                  </a:lnTo>
                  <a:lnTo>
                    <a:pt x="100091" y="83400"/>
                  </a:lnTo>
                  <a:lnTo>
                    <a:pt x="349176" y="83400"/>
                  </a:lnTo>
                  <a:lnTo>
                    <a:pt x="333461" y="65220"/>
                  </a:lnTo>
                  <a:lnTo>
                    <a:pt x="285917" y="29684"/>
                  </a:lnTo>
                  <a:lnTo>
                    <a:pt x="228117" y="7421"/>
                  </a:lnTo>
                  <a:lnTo>
                    <a:pt x="196151" y="1855"/>
                  </a:lnTo>
                  <a:lnTo>
                    <a:pt x="162141" y="0"/>
                  </a:lnTo>
                  <a:close/>
                </a:path>
                <a:path w="398145" h="467359">
                  <a:moveTo>
                    <a:pt x="349176" y="83400"/>
                  </a:moveTo>
                  <a:lnTo>
                    <a:pt x="162141" y="83400"/>
                  </a:lnTo>
                  <a:lnTo>
                    <a:pt x="192064" y="85964"/>
                  </a:lnTo>
                  <a:lnTo>
                    <a:pt x="218442" y="93658"/>
                  </a:lnTo>
                  <a:lnTo>
                    <a:pt x="260567" y="124436"/>
                  </a:lnTo>
                  <a:lnTo>
                    <a:pt x="286836" y="172230"/>
                  </a:lnTo>
                  <a:lnTo>
                    <a:pt x="295593" y="233532"/>
                  </a:lnTo>
                  <a:lnTo>
                    <a:pt x="293404" y="265875"/>
                  </a:lnTo>
                  <a:lnTo>
                    <a:pt x="275891" y="320421"/>
                  </a:lnTo>
                  <a:lnTo>
                    <a:pt x="241276" y="360582"/>
                  </a:lnTo>
                  <a:lnTo>
                    <a:pt x="192064" y="381099"/>
                  </a:lnTo>
                  <a:lnTo>
                    <a:pt x="162141" y="383663"/>
                  </a:lnTo>
                  <a:lnTo>
                    <a:pt x="349178" y="383663"/>
                  </a:lnTo>
                  <a:lnTo>
                    <a:pt x="381357" y="327179"/>
                  </a:lnTo>
                  <a:lnTo>
                    <a:pt x="395870" y="266627"/>
                  </a:lnTo>
                  <a:lnTo>
                    <a:pt x="397684" y="233532"/>
                  </a:lnTo>
                  <a:lnTo>
                    <a:pt x="395911" y="201192"/>
                  </a:lnTo>
                  <a:lnTo>
                    <a:pt x="395870" y="200442"/>
                  </a:lnTo>
                  <a:lnTo>
                    <a:pt x="390427" y="169229"/>
                  </a:lnTo>
                  <a:lnTo>
                    <a:pt x="381357" y="139890"/>
                  </a:lnTo>
                  <a:lnTo>
                    <a:pt x="368658" y="112425"/>
                  </a:lnTo>
                  <a:lnTo>
                    <a:pt x="352603" y="87364"/>
                  </a:lnTo>
                  <a:lnTo>
                    <a:pt x="349176" y="8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7508" y="9604165"/>
              <a:ext cx="1153795" cy="475615"/>
            </a:xfrm>
            <a:custGeom>
              <a:avLst/>
              <a:gdLst/>
              <a:ahLst/>
              <a:cxnLst/>
              <a:rect l="l" t="t" r="r" b="b"/>
              <a:pathLst>
                <a:path w="1153795" h="475615">
                  <a:moveTo>
                    <a:pt x="320954" y="385000"/>
                  </a:moveTo>
                  <a:lnTo>
                    <a:pt x="100088" y="385000"/>
                  </a:lnTo>
                  <a:lnTo>
                    <a:pt x="100088" y="277050"/>
                  </a:lnTo>
                  <a:lnTo>
                    <a:pt x="273583" y="277050"/>
                  </a:lnTo>
                  <a:lnTo>
                    <a:pt x="273583" y="194500"/>
                  </a:lnTo>
                  <a:lnTo>
                    <a:pt x="100088" y="194500"/>
                  </a:lnTo>
                  <a:lnTo>
                    <a:pt x="100088" y="90360"/>
                  </a:lnTo>
                  <a:lnTo>
                    <a:pt x="313613" y="90360"/>
                  </a:lnTo>
                  <a:lnTo>
                    <a:pt x="313613" y="4000"/>
                  </a:lnTo>
                  <a:lnTo>
                    <a:pt x="0" y="4000"/>
                  </a:lnTo>
                  <a:lnTo>
                    <a:pt x="0" y="90360"/>
                  </a:lnTo>
                  <a:lnTo>
                    <a:pt x="0" y="194500"/>
                  </a:lnTo>
                  <a:lnTo>
                    <a:pt x="0" y="277050"/>
                  </a:lnTo>
                  <a:lnTo>
                    <a:pt x="0" y="385000"/>
                  </a:lnTo>
                  <a:lnTo>
                    <a:pt x="0" y="471360"/>
                  </a:lnTo>
                  <a:lnTo>
                    <a:pt x="320954" y="471360"/>
                  </a:lnTo>
                  <a:lnTo>
                    <a:pt x="320954" y="385000"/>
                  </a:lnTo>
                  <a:close/>
                </a:path>
                <a:path w="1153795" h="475615">
                  <a:moveTo>
                    <a:pt x="772020" y="471081"/>
                  </a:moveTo>
                  <a:lnTo>
                    <a:pt x="613219" y="4013"/>
                  </a:lnTo>
                  <a:lnTo>
                    <a:pt x="493776" y="4013"/>
                  </a:lnTo>
                  <a:lnTo>
                    <a:pt x="335648" y="471081"/>
                  </a:lnTo>
                  <a:lnTo>
                    <a:pt x="439064" y="471081"/>
                  </a:lnTo>
                  <a:lnTo>
                    <a:pt x="553834" y="125450"/>
                  </a:lnTo>
                  <a:lnTo>
                    <a:pt x="665924" y="471081"/>
                  </a:lnTo>
                  <a:lnTo>
                    <a:pt x="772020" y="471081"/>
                  </a:lnTo>
                  <a:close/>
                </a:path>
                <a:path w="1153795" h="475615">
                  <a:moveTo>
                    <a:pt x="1153693" y="326288"/>
                  </a:moveTo>
                  <a:lnTo>
                    <a:pt x="1148778" y="286664"/>
                  </a:lnTo>
                  <a:lnTo>
                    <a:pt x="1123403" y="243547"/>
                  </a:lnTo>
                  <a:lnTo>
                    <a:pt x="1082306" y="216522"/>
                  </a:lnTo>
                  <a:lnTo>
                    <a:pt x="1026007" y="199440"/>
                  </a:lnTo>
                  <a:lnTo>
                    <a:pt x="982052" y="190652"/>
                  </a:lnTo>
                  <a:lnTo>
                    <a:pt x="963536" y="186753"/>
                  </a:lnTo>
                  <a:lnTo>
                    <a:pt x="925131" y="176403"/>
                  </a:lnTo>
                  <a:lnTo>
                    <a:pt x="892479" y="150723"/>
                  </a:lnTo>
                  <a:lnTo>
                    <a:pt x="889469" y="134112"/>
                  </a:lnTo>
                  <a:lnTo>
                    <a:pt x="890727" y="121856"/>
                  </a:lnTo>
                  <a:lnTo>
                    <a:pt x="920330" y="87960"/>
                  </a:lnTo>
                  <a:lnTo>
                    <a:pt x="962875" y="80073"/>
                  </a:lnTo>
                  <a:lnTo>
                    <a:pt x="980008" y="81229"/>
                  </a:lnTo>
                  <a:lnTo>
                    <a:pt x="1020927" y="98425"/>
                  </a:lnTo>
                  <a:lnTo>
                    <a:pt x="1043444" y="132511"/>
                  </a:lnTo>
                  <a:lnTo>
                    <a:pt x="1046276" y="146799"/>
                  </a:lnTo>
                  <a:lnTo>
                    <a:pt x="1144358" y="146799"/>
                  </a:lnTo>
                  <a:lnTo>
                    <a:pt x="1137945" y="106934"/>
                  </a:lnTo>
                  <a:lnTo>
                    <a:pt x="1120000" y="71399"/>
                  </a:lnTo>
                  <a:lnTo>
                    <a:pt x="1091984" y="41617"/>
                  </a:lnTo>
                  <a:lnTo>
                    <a:pt x="1055281" y="19024"/>
                  </a:lnTo>
                  <a:lnTo>
                    <a:pt x="1011656" y="4762"/>
                  </a:lnTo>
                  <a:lnTo>
                    <a:pt x="962875" y="0"/>
                  </a:lnTo>
                  <a:lnTo>
                    <a:pt x="938491" y="1155"/>
                  </a:lnTo>
                  <a:lnTo>
                    <a:pt x="893622" y="10325"/>
                  </a:lnTo>
                  <a:lnTo>
                    <a:pt x="854354" y="28384"/>
                  </a:lnTo>
                  <a:lnTo>
                    <a:pt x="823328" y="53568"/>
                  </a:lnTo>
                  <a:lnTo>
                    <a:pt x="801281" y="85280"/>
                  </a:lnTo>
                  <a:lnTo>
                    <a:pt x="788708" y="141452"/>
                  </a:lnTo>
                  <a:lnTo>
                    <a:pt x="789940" y="162712"/>
                  </a:lnTo>
                  <a:lnTo>
                    <a:pt x="808393" y="213194"/>
                  </a:lnTo>
                  <a:lnTo>
                    <a:pt x="844499" y="246214"/>
                  </a:lnTo>
                  <a:lnTo>
                    <a:pt x="894473" y="266319"/>
                  </a:lnTo>
                  <a:lnTo>
                    <a:pt x="958672" y="280720"/>
                  </a:lnTo>
                  <a:lnTo>
                    <a:pt x="977468" y="284835"/>
                  </a:lnTo>
                  <a:lnTo>
                    <a:pt x="1016457" y="295389"/>
                  </a:lnTo>
                  <a:lnTo>
                    <a:pt x="1049858" y="322199"/>
                  </a:lnTo>
                  <a:lnTo>
                    <a:pt x="1052944" y="338975"/>
                  </a:lnTo>
                  <a:lnTo>
                    <a:pt x="1051547" y="351586"/>
                  </a:lnTo>
                  <a:lnTo>
                    <a:pt x="1018603" y="387235"/>
                  </a:lnTo>
                  <a:lnTo>
                    <a:pt x="972870" y="395681"/>
                  </a:lnTo>
                  <a:lnTo>
                    <a:pt x="952588" y="394360"/>
                  </a:lnTo>
                  <a:lnTo>
                    <a:pt x="904481" y="374662"/>
                  </a:lnTo>
                  <a:lnTo>
                    <a:pt x="878890" y="335445"/>
                  </a:lnTo>
                  <a:lnTo>
                    <a:pt x="876122" y="318947"/>
                  </a:lnTo>
                  <a:lnTo>
                    <a:pt x="778040" y="317614"/>
                  </a:lnTo>
                  <a:lnTo>
                    <a:pt x="784707" y="360146"/>
                  </a:lnTo>
                  <a:lnTo>
                    <a:pt x="803389" y="398348"/>
                  </a:lnTo>
                  <a:lnTo>
                    <a:pt x="832840" y="430466"/>
                  </a:lnTo>
                  <a:lnTo>
                    <a:pt x="871791" y="454736"/>
                  </a:lnTo>
                  <a:lnTo>
                    <a:pt x="918578" y="470001"/>
                  </a:lnTo>
                  <a:lnTo>
                    <a:pt x="971537" y="475081"/>
                  </a:lnTo>
                  <a:lnTo>
                    <a:pt x="996911" y="473875"/>
                  </a:lnTo>
                  <a:lnTo>
                    <a:pt x="1043787" y="464197"/>
                  </a:lnTo>
                  <a:lnTo>
                    <a:pt x="1084999" y="445160"/>
                  </a:lnTo>
                  <a:lnTo>
                    <a:pt x="1117523" y="418642"/>
                  </a:lnTo>
                  <a:lnTo>
                    <a:pt x="1140561" y="385279"/>
                  </a:lnTo>
                  <a:lnTo>
                    <a:pt x="1152232" y="347078"/>
                  </a:lnTo>
                  <a:lnTo>
                    <a:pt x="1153693" y="326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1273" y="9608166"/>
              <a:ext cx="321310" cy="467359"/>
            </a:xfrm>
            <a:custGeom>
              <a:avLst/>
              <a:gdLst/>
              <a:ahLst/>
              <a:cxnLst/>
              <a:rect l="l" t="t" r="r" b="b"/>
              <a:pathLst>
                <a:path w="321310" h="467359">
                  <a:moveTo>
                    <a:pt x="320954" y="381000"/>
                  </a:moveTo>
                  <a:lnTo>
                    <a:pt x="100088" y="381000"/>
                  </a:lnTo>
                  <a:lnTo>
                    <a:pt x="100088" y="273050"/>
                  </a:lnTo>
                  <a:lnTo>
                    <a:pt x="273583" y="273050"/>
                  </a:lnTo>
                  <a:lnTo>
                    <a:pt x="273583" y="190500"/>
                  </a:lnTo>
                  <a:lnTo>
                    <a:pt x="100088" y="190500"/>
                  </a:lnTo>
                  <a:lnTo>
                    <a:pt x="100088" y="86360"/>
                  </a:lnTo>
                  <a:lnTo>
                    <a:pt x="313613" y="86360"/>
                  </a:lnTo>
                  <a:lnTo>
                    <a:pt x="313613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90500"/>
                  </a:lnTo>
                  <a:lnTo>
                    <a:pt x="0" y="273050"/>
                  </a:lnTo>
                  <a:lnTo>
                    <a:pt x="0" y="381000"/>
                  </a:lnTo>
                  <a:lnTo>
                    <a:pt x="0" y="467360"/>
                  </a:lnTo>
                  <a:lnTo>
                    <a:pt x="320954" y="467360"/>
                  </a:lnTo>
                  <a:lnTo>
                    <a:pt x="320954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8824" y="9491364"/>
              <a:ext cx="748665" cy="701040"/>
            </a:xfrm>
            <a:custGeom>
              <a:avLst/>
              <a:gdLst/>
              <a:ahLst/>
              <a:cxnLst/>
              <a:rect l="l" t="t" r="r" b="b"/>
              <a:pathLst>
                <a:path w="748664" h="701040">
                  <a:moveTo>
                    <a:pt x="259943" y="124904"/>
                  </a:moveTo>
                  <a:lnTo>
                    <a:pt x="135051" y="124904"/>
                  </a:lnTo>
                  <a:lnTo>
                    <a:pt x="131737" y="157759"/>
                  </a:lnTo>
                  <a:lnTo>
                    <a:pt x="122237" y="188353"/>
                  </a:lnTo>
                  <a:lnTo>
                    <a:pt x="87274" y="240169"/>
                  </a:lnTo>
                  <a:lnTo>
                    <a:pt x="47599" y="269328"/>
                  </a:lnTo>
                  <a:lnTo>
                    <a:pt x="0" y="285432"/>
                  </a:lnTo>
                  <a:lnTo>
                    <a:pt x="0" y="415099"/>
                  </a:lnTo>
                  <a:lnTo>
                    <a:pt x="41135" y="428002"/>
                  </a:lnTo>
                  <a:lnTo>
                    <a:pt x="76746" y="450748"/>
                  </a:lnTo>
                  <a:lnTo>
                    <a:pt x="119265" y="505587"/>
                  </a:lnTo>
                  <a:lnTo>
                    <a:pt x="135051" y="575627"/>
                  </a:lnTo>
                  <a:lnTo>
                    <a:pt x="259943" y="575627"/>
                  </a:lnTo>
                  <a:lnTo>
                    <a:pt x="252564" y="510578"/>
                  </a:lnTo>
                  <a:lnTo>
                    <a:pt x="231521" y="450748"/>
                  </a:lnTo>
                  <a:lnTo>
                    <a:pt x="196888" y="395846"/>
                  </a:lnTo>
                  <a:lnTo>
                    <a:pt x="151117" y="350266"/>
                  </a:lnTo>
                  <a:lnTo>
                    <a:pt x="177114" y="326910"/>
                  </a:lnTo>
                  <a:lnTo>
                    <a:pt x="219811" y="271564"/>
                  </a:lnTo>
                  <a:lnTo>
                    <a:pt x="246189" y="213042"/>
                  </a:lnTo>
                  <a:lnTo>
                    <a:pt x="258368" y="155244"/>
                  </a:lnTo>
                  <a:lnTo>
                    <a:pt x="259943" y="124904"/>
                  </a:lnTo>
                  <a:close/>
                </a:path>
                <a:path w="748664" h="701040">
                  <a:moveTo>
                    <a:pt x="623633" y="575640"/>
                  </a:moveTo>
                  <a:lnTo>
                    <a:pt x="259943" y="575640"/>
                  </a:lnTo>
                  <a:lnTo>
                    <a:pt x="259943" y="700532"/>
                  </a:lnTo>
                  <a:lnTo>
                    <a:pt x="623633" y="700532"/>
                  </a:lnTo>
                  <a:lnTo>
                    <a:pt x="623633" y="575640"/>
                  </a:lnTo>
                  <a:close/>
                </a:path>
                <a:path w="748664" h="701040">
                  <a:moveTo>
                    <a:pt x="623633" y="0"/>
                  </a:moveTo>
                  <a:lnTo>
                    <a:pt x="259943" y="0"/>
                  </a:lnTo>
                  <a:lnTo>
                    <a:pt x="259943" y="124891"/>
                  </a:lnTo>
                  <a:lnTo>
                    <a:pt x="623633" y="124891"/>
                  </a:lnTo>
                  <a:lnTo>
                    <a:pt x="623633" y="0"/>
                  </a:lnTo>
                  <a:close/>
                </a:path>
                <a:path w="748664" h="701040">
                  <a:moveTo>
                    <a:pt x="748525" y="450723"/>
                  </a:moveTo>
                  <a:lnTo>
                    <a:pt x="623633" y="450723"/>
                  </a:lnTo>
                  <a:lnTo>
                    <a:pt x="623633" y="575627"/>
                  </a:lnTo>
                  <a:lnTo>
                    <a:pt x="748525" y="575627"/>
                  </a:lnTo>
                  <a:lnTo>
                    <a:pt x="748525" y="450723"/>
                  </a:lnTo>
                  <a:close/>
                </a:path>
                <a:path w="748664" h="701040">
                  <a:moveTo>
                    <a:pt x="748525" y="124904"/>
                  </a:moveTo>
                  <a:lnTo>
                    <a:pt x="623633" y="124904"/>
                  </a:lnTo>
                  <a:lnTo>
                    <a:pt x="623633" y="249796"/>
                  </a:lnTo>
                  <a:lnTo>
                    <a:pt x="748525" y="249796"/>
                  </a:lnTo>
                  <a:lnTo>
                    <a:pt x="748525" y="124904"/>
                  </a:lnTo>
                  <a:close/>
                </a:path>
              </a:pathLst>
            </a:custGeom>
            <a:solidFill>
              <a:srgbClr val="009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A509780B-3144-4469-7C28-DF7950C340EC}"/>
              </a:ext>
            </a:extLst>
          </p:cNvPr>
          <p:cNvSpPr txBox="1"/>
          <p:nvPr/>
        </p:nvSpPr>
        <p:spPr>
          <a:xfrm>
            <a:off x="766739" y="3434731"/>
            <a:ext cx="7128559" cy="152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48"/>
              </a:lnSpc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ea typeface="Bebas Neue Bold"/>
                <a:cs typeface="Arial" panose="020B0604020202020204" pitchFamily="34" charset="0"/>
                <a:sym typeface="Bebas Neue Bold"/>
              </a:rPr>
              <a:t>Mustafa </a:t>
            </a:r>
            <a:r>
              <a:rPr lang="en-US" sz="2800" b="1" dirty="0" err="1">
                <a:solidFill>
                  <a:schemeClr val="bg2"/>
                </a:solidFill>
                <a:latin typeface="Arial" panose="020B0604020202020204" pitchFamily="34" charset="0"/>
                <a:ea typeface="Bebas Neue Bold"/>
                <a:cs typeface="Arial" panose="020B0604020202020204" pitchFamily="34" charset="0"/>
                <a:sym typeface="Bebas Neue Bold"/>
              </a:rPr>
              <a:t>Teber</a:t>
            </a: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ea typeface="Bebas Neue Bold"/>
                <a:cs typeface="Arial" panose="020B0604020202020204" pitchFamily="34" charset="0"/>
                <a:sym typeface="Bebas Neue Bold"/>
              </a:rPr>
              <a:t> </a:t>
            </a:r>
          </a:p>
          <a:p>
            <a:pPr algn="l">
              <a:lnSpc>
                <a:spcPts val="3168"/>
              </a:lnSpc>
            </a:pP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Managing Partner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DFD236C-14E8-DEE9-55A1-67F24A466260}"/>
              </a:ext>
            </a:extLst>
          </p:cNvPr>
          <p:cNvSpPr txBox="1"/>
          <p:nvPr/>
        </p:nvSpPr>
        <p:spPr>
          <a:xfrm>
            <a:off x="766739" y="5278883"/>
            <a:ext cx="5798175" cy="44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799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mustafa.teber@codease.io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570B053E-6FE8-C07B-B94B-1CD75BDA50B5}"/>
              </a:ext>
            </a:extLst>
          </p:cNvPr>
          <p:cNvSpPr txBox="1"/>
          <p:nvPr/>
        </p:nvSpPr>
        <p:spPr>
          <a:xfrm>
            <a:off x="9890149" y="9428194"/>
            <a:ext cx="2469515" cy="960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tr-TR" sz="2000" b="0" i="0" u="none" strike="noStrike" dirty="0">
                <a:solidFill>
                  <a:srgbClr val="FFFFFF"/>
                </a:solidFill>
                <a:effectLst/>
                <a:latin typeface="Aeonik Regular"/>
              </a:rPr>
              <a:t>🇹🇷 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Nida Kule, Barbaros </a:t>
            </a:r>
            <a:r>
              <a:rPr lang="en-US" sz="2000" b="0" i="0" dirty="0" err="1">
                <a:solidFill>
                  <a:srgbClr val="FFFFFF"/>
                </a:solidFill>
                <a:effectLst/>
                <a:latin typeface="Aeonik Regular"/>
              </a:rPr>
              <a:t>Mahallesi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, Begonya Sk.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</a:b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No:1, Ataşehir, İstanbul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B3B62B23-46DD-BADA-869E-C4ED20DD4258}"/>
              </a:ext>
            </a:extLst>
          </p:cNvPr>
          <p:cNvSpPr txBox="1"/>
          <p:nvPr/>
        </p:nvSpPr>
        <p:spPr>
          <a:xfrm>
            <a:off x="13071720" y="9491364"/>
            <a:ext cx="2469515" cy="193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🇫🇮 Finland Office</a:t>
            </a:r>
          </a:p>
          <a:p>
            <a:pPr marL="12700" marR="5080">
              <a:lnSpc>
                <a:spcPts val="2470"/>
              </a:lnSpc>
              <a:spcBef>
                <a:spcPts val="100"/>
              </a:spcBef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Platform6 </a:t>
            </a:r>
            <a:r>
              <a:rPr lang="en-US" sz="2000" b="0" i="0" dirty="0" err="1">
                <a:solidFill>
                  <a:srgbClr val="FFFFFF"/>
                </a:solidFill>
                <a:effectLst/>
                <a:latin typeface="Aeonik Regular"/>
              </a:rPr>
              <a:t>Åkerlundinkatu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  <a:t> 8, 33100 Tampere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Aeonik Regular"/>
              </a:rPr>
            </a:br>
            <a:endParaRPr lang="en-US" sz="2000" b="0" i="0" dirty="0">
              <a:solidFill>
                <a:srgbClr val="FFFFFF"/>
              </a:solidFill>
              <a:effectLst/>
              <a:latin typeface="Aeonik Regular"/>
            </a:endParaRPr>
          </a:p>
          <a:p>
            <a:pPr marL="12700" marR="5080">
              <a:lnSpc>
                <a:spcPts val="2470"/>
              </a:lnSpc>
              <a:spcBef>
                <a:spcPts val="100"/>
              </a:spcBef>
            </a:pPr>
            <a:endParaRPr lang="en-US"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7EE04-1A68-3323-623D-A0632D44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EEDF30-E454-6C8B-B159-BF20542D18CF}"/>
              </a:ext>
            </a:extLst>
          </p:cNvPr>
          <p:cNvSpPr/>
          <p:nvPr/>
        </p:nvSpPr>
        <p:spPr>
          <a:xfrm>
            <a:off x="0" y="-13759"/>
            <a:ext cx="20104100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8E49FA-8D5B-2D7D-D0BC-33D939C1D9DA}"/>
              </a:ext>
            </a:extLst>
          </p:cNvPr>
          <p:cNvSpPr txBox="1"/>
          <p:nvPr/>
        </p:nvSpPr>
        <p:spPr>
          <a:xfrm>
            <a:off x="679450" y="5706040"/>
            <a:ext cx="3267075" cy="32244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Company established 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Istanbul /Turkey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54604DD-96B4-0A47-108C-E3210EA4A998}"/>
              </a:ext>
            </a:extLst>
          </p:cNvPr>
          <p:cNvSpPr txBox="1"/>
          <p:nvPr/>
        </p:nvSpPr>
        <p:spPr>
          <a:xfrm>
            <a:off x="757135" y="8600365"/>
            <a:ext cx="17372115" cy="629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2470"/>
              </a:lnSpc>
              <a:spcBef>
                <a:spcPts val="100"/>
              </a:spcBef>
            </a:pP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* In 2018, this platform,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which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started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to be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developed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Bootstrapping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Phase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),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took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its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place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in the market with the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visionof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becoming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a global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brand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1900" dirty="0" err="1">
                <a:solidFill>
                  <a:schemeClr val="bg1"/>
                </a:solidFill>
                <a:latin typeface="Arial"/>
                <a:cs typeface="Arial"/>
              </a:rPr>
              <a:t>under</a:t>
            </a:r>
            <a:r>
              <a:rPr lang="tr-TR" sz="1900" dirty="0">
                <a:solidFill>
                  <a:schemeClr val="bg1"/>
                </a:solidFill>
                <a:latin typeface="Arial"/>
                <a:cs typeface="Arial"/>
              </a:rPr>
              <a:t> the name CodEase.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ACF5BD0-45E8-D537-6D0D-7EE86A40C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044" y="376052"/>
            <a:ext cx="121254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dirty="0">
                <a:solidFill>
                  <a:srgbClr val="009FF6"/>
                </a:solidFill>
              </a:rPr>
              <a:t>The Idea Origin of Story</a:t>
            </a:r>
            <a:endParaRPr sz="8000" spc="-10" dirty="0">
              <a:solidFill>
                <a:srgbClr val="009FF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D4E983F-8AA5-EF93-70F2-C2292501383C}"/>
              </a:ext>
            </a:extLst>
          </p:cNvPr>
          <p:cNvSpPr/>
          <p:nvPr/>
        </p:nvSpPr>
        <p:spPr>
          <a:xfrm>
            <a:off x="757277" y="4890987"/>
            <a:ext cx="17219573" cy="77888"/>
          </a:xfrm>
          <a:custGeom>
            <a:avLst/>
            <a:gdLst/>
            <a:ahLst/>
            <a:cxnLst/>
            <a:rect l="l" t="t" r="r" b="b"/>
            <a:pathLst>
              <a:path w="14954885">
                <a:moveTo>
                  <a:pt x="0" y="0"/>
                </a:moveTo>
                <a:lnTo>
                  <a:pt x="14954497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CE44C91-0E72-8925-C8A9-8E7646E6F044}"/>
              </a:ext>
            </a:extLst>
          </p:cNvPr>
          <p:cNvSpPr txBox="1"/>
          <p:nvPr/>
        </p:nvSpPr>
        <p:spPr>
          <a:xfrm>
            <a:off x="4676608" y="5706040"/>
            <a:ext cx="3267075" cy="24271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2 Partners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7 Customer acquisition    (4 On-Prem, 3 Cloud)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304A1DAB-8C8A-FEE0-FA2F-863C40FC81E2}"/>
              </a:ext>
            </a:extLst>
          </p:cNvPr>
          <p:cNvSpPr txBox="1"/>
          <p:nvPr/>
        </p:nvSpPr>
        <p:spPr>
          <a:xfrm>
            <a:off x="8673766" y="5706040"/>
            <a:ext cx="3267075" cy="24271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First international sales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Release of the 4th version of the platform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225BAB1-DB8E-B291-FF69-520232E3EB67}"/>
              </a:ext>
            </a:extLst>
          </p:cNvPr>
          <p:cNvSpPr txBox="1"/>
          <p:nvPr/>
        </p:nvSpPr>
        <p:spPr>
          <a:xfrm>
            <a:off x="12670924" y="5706040"/>
            <a:ext cx="3267075" cy="32907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First global partner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Distribution channel in Turkey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Lead generation automatization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5501F9E2-835A-1319-C4B1-E913C4ACF9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D8901D64-29B0-F661-550F-49D11DA235F2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46B47-9BAA-6D50-E15F-F8C1D18584B8}"/>
              </a:ext>
            </a:extLst>
          </p:cNvPr>
          <p:cNvCxnSpPr/>
          <p:nvPr/>
        </p:nvCxnSpPr>
        <p:spPr>
          <a:xfrm>
            <a:off x="1976789" y="10847089"/>
            <a:ext cx="5255861" cy="0"/>
          </a:xfrm>
          <a:prstGeom prst="line">
            <a:avLst/>
          </a:prstGeom>
          <a:ln w="19050">
            <a:solidFill>
              <a:srgbClr val="00A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3">
            <a:extLst>
              <a:ext uri="{FF2B5EF4-FFF2-40B4-BE49-F238E27FC236}">
                <a16:creationId xmlns:a16="http://schemas.microsoft.com/office/drawing/2014/main" id="{3D3D022F-4083-0F21-EF36-3F0E994D17FB}"/>
              </a:ext>
            </a:extLst>
          </p:cNvPr>
          <p:cNvSpPr txBox="1"/>
          <p:nvPr/>
        </p:nvSpPr>
        <p:spPr>
          <a:xfrm>
            <a:off x="16668082" y="5706040"/>
            <a:ext cx="3267075" cy="1563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tr-TR" sz="3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Finland Office established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21558A2-8B4F-F176-5FD0-ADE099890F99}"/>
              </a:ext>
            </a:extLst>
          </p:cNvPr>
          <p:cNvSpPr/>
          <p:nvPr/>
        </p:nvSpPr>
        <p:spPr>
          <a:xfrm>
            <a:off x="509624" y="4638987"/>
            <a:ext cx="504000" cy="504000"/>
          </a:xfrm>
          <a:prstGeom prst="ellips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F9D2C12-CDC6-2FD7-D764-1C14E7372046}"/>
              </a:ext>
            </a:extLst>
          </p:cNvPr>
          <p:cNvSpPr/>
          <p:nvPr/>
        </p:nvSpPr>
        <p:spPr>
          <a:xfrm>
            <a:off x="4424608" y="4606470"/>
            <a:ext cx="504000" cy="504000"/>
          </a:xfrm>
          <a:prstGeom prst="ellips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34DA414-FE8D-5B0A-3560-9A887938FAF0}"/>
              </a:ext>
            </a:extLst>
          </p:cNvPr>
          <p:cNvSpPr/>
          <p:nvPr/>
        </p:nvSpPr>
        <p:spPr>
          <a:xfrm>
            <a:off x="8495244" y="4638987"/>
            <a:ext cx="504000" cy="504000"/>
          </a:xfrm>
          <a:prstGeom prst="ellips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7618D96-9E71-40E2-FAE5-814728860EEB}"/>
              </a:ext>
            </a:extLst>
          </p:cNvPr>
          <p:cNvSpPr/>
          <p:nvPr/>
        </p:nvSpPr>
        <p:spPr>
          <a:xfrm>
            <a:off x="12670924" y="4661846"/>
            <a:ext cx="504000" cy="504000"/>
          </a:xfrm>
          <a:prstGeom prst="ellips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BB10CFE-EBF1-7C56-28A9-2D12C1962EBC}"/>
              </a:ext>
            </a:extLst>
          </p:cNvPr>
          <p:cNvSpPr/>
          <p:nvPr/>
        </p:nvSpPr>
        <p:spPr>
          <a:xfrm>
            <a:off x="16480864" y="4662316"/>
            <a:ext cx="504000" cy="504000"/>
          </a:xfrm>
          <a:prstGeom prst="ellips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4CA6D025-CD13-B693-51EE-9E519E0E5AC5}"/>
              </a:ext>
            </a:extLst>
          </p:cNvPr>
          <p:cNvSpPr/>
          <p:nvPr/>
        </p:nvSpPr>
        <p:spPr>
          <a:xfrm rot="5400000">
            <a:off x="17786350" y="4778375"/>
            <a:ext cx="457200" cy="228600"/>
          </a:xfrm>
          <a:prstGeom prst="triangle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21A4A-FE50-A38E-F3D3-69A940DFE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375E22-3B4F-AA3C-AE6C-3CEBC556A0C4}"/>
              </a:ext>
            </a:extLst>
          </p:cNvPr>
          <p:cNvSpPr/>
          <p:nvPr/>
        </p:nvSpPr>
        <p:spPr>
          <a:xfrm>
            <a:off x="0" y="4445"/>
            <a:ext cx="20104100" cy="11300460"/>
          </a:xfrm>
          <a:custGeom>
            <a:avLst/>
            <a:gdLst/>
            <a:ahLst/>
            <a:cxnLst/>
            <a:rect l="l" t="t" r="r" b="b"/>
            <a:pathLst>
              <a:path w="20104100" h="11300460">
                <a:moveTo>
                  <a:pt x="20104099" y="0"/>
                </a:moveTo>
                <a:lnTo>
                  <a:pt x="0" y="0"/>
                </a:lnTo>
                <a:lnTo>
                  <a:pt x="0" y="11300409"/>
                </a:lnTo>
                <a:lnTo>
                  <a:pt x="20104099" y="1130040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1D3F"/>
          </a:solidFill>
        </p:spPr>
        <p:txBody>
          <a:bodyPr wrap="square" lIns="0" tIns="0" rIns="0" bIns="0" rtlCol="0"/>
          <a:lstStyle/>
          <a:p>
            <a:r>
              <a:rPr lang="tr-TR" dirty="0"/>
              <a:t>4</a:t>
            </a:r>
            <a:endParaRPr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4D1C009-C0BF-1D07-5017-1A4D9F3B0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dirty="0">
                <a:solidFill>
                  <a:srgbClr val="009FF6"/>
                </a:solidFill>
              </a:rPr>
              <a:t>Future Roadmap</a:t>
            </a:r>
            <a:endParaRPr sz="8000" spc="-10" dirty="0">
              <a:solidFill>
                <a:srgbClr val="009FF6"/>
              </a:solidFill>
            </a:endParaRP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5A9CC67A-A930-512E-0FC3-0ADAC0DA38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351EF040-9687-3078-8C0C-A430C1CF9F12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B700F5-6C01-9191-AC9C-4649EA237137}"/>
              </a:ext>
            </a:extLst>
          </p:cNvPr>
          <p:cNvCxnSpPr/>
          <p:nvPr/>
        </p:nvCxnSpPr>
        <p:spPr>
          <a:xfrm>
            <a:off x="1976789" y="10847089"/>
            <a:ext cx="5255861" cy="0"/>
          </a:xfrm>
          <a:prstGeom prst="line">
            <a:avLst/>
          </a:prstGeom>
          <a:ln w="19050">
            <a:solidFill>
              <a:srgbClr val="00A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3">
            <a:extLst>
              <a:ext uri="{FF2B5EF4-FFF2-40B4-BE49-F238E27FC236}">
                <a16:creationId xmlns:a16="http://schemas.microsoft.com/office/drawing/2014/main" id="{89FF9B05-E6AB-50B4-B724-3A1739206A6E}"/>
              </a:ext>
            </a:extLst>
          </p:cNvPr>
          <p:cNvSpPr txBox="1"/>
          <p:nvPr/>
        </p:nvSpPr>
        <p:spPr>
          <a:xfrm>
            <a:off x="744454" y="5706040"/>
            <a:ext cx="3960000" cy="39106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Pre-Series A 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round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Solution partner network attached to the Finland Office in each Nordic countries. 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Release of the AI-enabled  version 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FFFFFF"/>
                </a:solidFill>
                <a:latin typeface="Arial"/>
                <a:cs typeface="Arial"/>
              </a:rPr>
              <a:t>UAE</a:t>
            </a: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 Office – Gulf Countries Partner Community</a:t>
            </a:r>
            <a:endParaRPr lang="tr-TR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EFCF074F-5DD3-2CB8-6C19-492DEC15F3A4}"/>
              </a:ext>
            </a:extLst>
          </p:cNvPr>
          <p:cNvSpPr/>
          <p:nvPr/>
        </p:nvSpPr>
        <p:spPr>
          <a:xfrm>
            <a:off x="1" y="4845269"/>
            <a:ext cx="15712036" cy="45719"/>
          </a:xfrm>
          <a:custGeom>
            <a:avLst/>
            <a:gdLst/>
            <a:ahLst/>
            <a:cxnLst/>
            <a:rect l="l" t="t" r="r" b="b"/>
            <a:pathLst>
              <a:path w="14954885">
                <a:moveTo>
                  <a:pt x="0" y="0"/>
                </a:moveTo>
                <a:lnTo>
                  <a:pt x="14954497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311C37AC-78CC-57FB-67E5-D171DB56ACBE}"/>
              </a:ext>
            </a:extLst>
          </p:cNvPr>
          <p:cNvSpPr/>
          <p:nvPr/>
        </p:nvSpPr>
        <p:spPr>
          <a:xfrm>
            <a:off x="757135" y="4632496"/>
            <a:ext cx="15213330" cy="517525"/>
          </a:xfrm>
          <a:custGeom>
            <a:avLst/>
            <a:gdLst/>
            <a:ahLst/>
            <a:cxnLst/>
            <a:rect l="l" t="t" r="r" b="b"/>
            <a:pathLst>
              <a:path w="15213330" h="517525">
                <a:moveTo>
                  <a:pt x="517004" y="258495"/>
                </a:moveTo>
                <a:lnTo>
                  <a:pt x="512838" y="212039"/>
                </a:lnTo>
                <a:lnTo>
                  <a:pt x="500837" y="168300"/>
                </a:lnTo>
                <a:lnTo>
                  <a:pt x="481711" y="128028"/>
                </a:lnTo>
                <a:lnTo>
                  <a:pt x="456209" y="91960"/>
                </a:lnTo>
                <a:lnTo>
                  <a:pt x="425056" y="60794"/>
                </a:lnTo>
                <a:lnTo>
                  <a:pt x="388975" y="35293"/>
                </a:lnTo>
                <a:lnTo>
                  <a:pt x="348703" y="16179"/>
                </a:lnTo>
                <a:lnTo>
                  <a:pt x="304977" y="4165"/>
                </a:lnTo>
                <a:lnTo>
                  <a:pt x="258508" y="0"/>
                </a:lnTo>
                <a:lnTo>
                  <a:pt x="212039" y="4165"/>
                </a:lnTo>
                <a:lnTo>
                  <a:pt x="168313" y="16179"/>
                </a:lnTo>
                <a:lnTo>
                  <a:pt x="128041" y="35293"/>
                </a:lnTo>
                <a:lnTo>
                  <a:pt x="91960" y="60794"/>
                </a:lnTo>
                <a:lnTo>
                  <a:pt x="60794" y="91960"/>
                </a:lnTo>
                <a:lnTo>
                  <a:pt x="35293" y="128028"/>
                </a:lnTo>
                <a:lnTo>
                  <a:pt x="16179" y="168300"/>
                </a:lnTo>
                <a:lnTo>
                  <a:pt x="4165" y="212039"/>
                </a:lnTo>
                <a:lnTo>
                  <a:pt x="0" y="258495"/>
                </a:lnTo>
                <a:lnTo>
                  <a:pt x="4165" y="304965"/>
                </a:lnTo>
                <a:lnTo>
                  <a:pt x="16179" y="348691"/>
                </a:lnTo>
                <a:lnTo>
                  <a:pt x="35293" y="388962"/>
                </a:lnTo>
                <a:lnTo>
                  <a:pt x="60794" y="425043"/>
                </a:lnTo>
                <a:lnTo>
                  <a:pt x="91960" y="456196"/>
                </a:lnTo>
                <a:lnTo>
                  <a:pt x="128041" y="481698"/>
                </a:lnTo>
                <a:lnTo>
                  <a:pt x="168313" y="500824"/>
                </a:lnTo>
                <a:lnTo>
                  <a:pt x="212039" y="512826"/>
                </a:lnTo>
                <a:lnTo>
                  <a:pt x="258508" y="516991"/>
                </a:lnTo>
                <a:lnTo>
                  <a:pt x="304977" y="512826"/>
                </a:lnTo>
                <a:lnTo>
                  <a:pt x="348703" y="500824"/>
                </a:lnTo>
                <a:lnTo>
                  <a:pt x="388975" y="481698"/>
                </a:lnTo>
                <a:lnTo>
                  <a:pt x="425056" y="456196"/>
                </a:lnTo>
                <a:lnTo>
                  <a:pt x="456209" y="425043"/>
                </a:lnTo>
                <a:lnTo>
                  <a:pt x="481711" y="388962"/>
                </a:lnTo>
                <a:lnTo>
                  <a:pt x="500837" y="348691"/>
                </a:lnTo>
                <a:lnTo>
                  <a:pt x="512838" y="304965"/>
                </a:lnTo>
                <a:lnTo>
                  <a:pt x="517004" y="258495"/>
                </a:lnTo>
                <a:close/>
              </a:path>
              <a:path w="15213330" h="517525">
                <a:moveTo>
                  <a:pt x="5474119" y="258495"/>
                </a:moveTo>
                <a:lnTo>
                  <a:pt x="5469953" y="212039"/>
                </a:lnTo>
                <a:lnTo>
                  <a:pt x="5457952" y="168300"/>
                </a:lnTo>
                <a:lnTo>
                  <a:pt x="5438826" y="128028"/>
                </a:lnTo>
                <a:lnTo>
                  <a:pt x="5413324" y="91960"/>
                </a:lnTo>
                <a:lnTo>
                  <a:pt x="5382171" y="60794"/>
                </a:lnTo>
                <a:lnTo>
                  <a:pt x="5346090" y="35293"/>
                </a:lnTo>
                <a:lnTo>
                  <a:pt x="5305818" y="16179"/>
                </a:lnTo>
                <a:lnTo>
                  <a:pt x="5262092" y="4165"/>
                </a:lnTo>
                <a:lnTo>
                  <a:pt x="5215623" y="0"/>
                </a:lnTo>
                <a:lnTo>
                  <a:pt x="5169154" y="4165"/>
                </a:lnTo>
                <a:lnTo>
                  <a:pt x="5125428" y="16179"/>
                </a:lnTo>
                <a:lnTo>
                  <a:pt x="5085156" y="35293"/>
                </a:lnTo>
                <a:lnTo>
                  <a:pt x="5049075" y="60794"/>
                </a:lnTo>
                <a:lnTo>
                  <a:pt x="5017922" y="91960"/>
                </a:lnTo>
                <a:lnTo>
                  <a:pt x="4992421" y="128028"/>
                </a:lnTo>
                <a:lnTo>
                  <a:pt x="4973294" y="168300"/>
                </a:lnTo>
                <a:lnTo>
                  <a:pt x="4961280" y="212039"/>
                </a:lnTo>
                <a:lnTo>
                  <a:pt x="4957127" y="258495"/>
                </a:lnTo>
                <a:lnTo>
                  <a:pt x="4961280" y="304965"/>
                </a:lnTo>
                <a:lnTo>
                  <a:pt x="4973294" y="348691"/>
                </a:lnTo>
                <a:lnTo>
                  <a:pt x="4992421" y="388962"/>
                </a:lnTo>
                <a:lnTo>
                  <a:pt x="5017922" y="425043"/>
                </a:lnTo>
                <a:lnTo>
                  <a:pt x="5049075" y="456196"/>
                </a:lnTo>
                <a:lnTo>
                  <a:pt x="5085156" y="481698"/>
                </a:lnTo>
                <a:lnTo>
                  <a:pt x="5125428" y="500824"/>
                </a:lnTo>
                <a:lnTo>
                  <a:pt x="5169154" y="512826"/>
                </a:lnTo>
                <a:lnTo>
                  <a:pt x="5215623" y="516991"/>
                </a:lnTo>
                <a:lnTo>
                  <a:pt x="5262092" y="512826"/>
                </a:lnTo>
                <a:lnTo>
                  <a:pt x="5305818" y="500824"/>
                </a:lnTo>
                <a:lnTo>
                  <a:pt x="5346090" y="481698"/>
                </a:lnTo>
                <a:lnTo>
                  <a:pt x="5382171" y="456196"/>
                </a:lnTo>
                <a:lnTo>
                  <a:pt x="5413324" y="425043"/>
                </a:lnTo>
                <a:lnTo>
                  <a:pt x="5438826" y="388962"/>
                </a:lnTo>
                <a:lnTo>
                  <a:pt x="5457952" y="348691"/>
                </a:lnTo>
                <a:lnTo>
                  <a:pt x="5469953" y="304965"/>
                </a:lnTo>
                <a:lnTo>
                  <a:pt x="5474119" y="258495"/>
                </a:lnTo>
                <a:close/>
              </a:path>
              <a:path w="15213330" h="517525">
                <a:moveTo>
                  <a:pt x="10431234" y="258495"/>
                </a:moveTo>
                <a:lnTo>
                  <a:pt x="10427068" y="212039"/>
                </a:lnTo>
                <a:lnTo>
                  <a:pt x="10415067" y="168300"/>
                </a:lnTo>
                <a:lnTo>
                  <a:pt x="10395941" y="128028"/>
                </a:lnTo>
                <a:lnTo>
                  <a:pt x="10370439" y="91960"/>
                </a:lnTo>
                <a:lnTo>
                  <a:pt x="10339286" y="60794"/>
                </a:lnTo>
                <a:lnTo>
                  <a:pt x="10303205" y="35293"/>
                </a:lnTo>
                <a:lnTo>
                  <a:pt x="10262933" y="16179"/>
                </a:lnTo>
                <a:lnTo>
                  <a:pt x="10219207" y="4165"/>
                </a:lnTo>
                <a:lnTo>
                  <a:pt x="10172738" y="0"/>
                </a:lnTo>
                <a:lnTo>
                  <a:pt x="10126281" y="4165"/>
                </a:lnTo>
                <a:lnTo>
                  <a:pt x="10082543" y="16179"/>
                </a:lnTo>
                <a:lnTo>
                  <a:pt x="10042271" y="35293"/>
                </a:lnTo>
                <a:lnTo>
                  <a:pt x="10006190" y="60794"/>
                </a:lnTo>
                <a:lnTo>
                  <a:pt x="9975037" y="91960"/>
                </a:lnTo>
                <a:lnTo>
                  <a:pt x="9949536" y="128028"/>
                </a:lnTo>
                <a:lnTo>
                  <a:pt x="9930422" y="168300"/>
                </a:lnTo>
                <a:lnTo>
                  <a:pt x="9918408" y="212039"/>
                </a:lnTo>
                <a:lnTo>
                  <a:pt x="9914242" y="258495"/>
                </a:lnTo>
                <a:lnTo>
                  <a:pt x="9918408" y="304965"/>
                </a:lnTo>
                <a:lnTo>
                  <a:pt x="9930422" y="348691"/>
                </a:lnTo>
                <a:lnTo>
                  <a:pt x="9949536" y="388962"/>
                </a:lnTo>
                <a:lnTo>
                  <a:pt x="9975037" y="425043"/>
                </a:lnTo>
                <a:lnTo>
                  <a:pt x="10006190" y="456196"/>
                </a:lnTo>
                <a:lnTo>
                  <a:pt x="10042271" y="481698"/>
                </a:lnTo>
                <a:lnTo>
                  <a:pt x="10082543" y="500824"/>
                </a:lnTo>
                <a:lnTo>
                  <a:pt x="10126281" y="512826"/>
                </a:lnTo>
                <a:lnTo>
                  <a:pt x="10172738" y="516991"/>
                </a:lnTo>
                <a:lnTo>
                  <a:pt x="10219207" y="512826"/>
                </a:lnTo>
                <a:lnTo>
                  <a:pt x="10262933" y="500824"/>
                </a:lnTo>
                <a:lnTo>
                  <a:pt x="10303205" y="481698"/>
                </a:lnTo>
                <a:lnTo>
                  <a:pt x="10339286" y="456196"/>
                </a:lnTo>
                <a:lnTo>
                  <a:pt x="10370439" y="425043"/>
                </a:lnTo>
                <a:lnTo>
                  <a:pt x="10395941" y="388962"/>
                </a:lnTo>
                <a:lnTo>
                  <a:pt x="10415067" y="348691"/>
                </a:lnTo>
                <a:lnTo>
                  <a:pt x="10427068" y="304965"/>
                </a:lnTo>
                <a:lnTo>
                  <a:pt x="10431234" y="258495"/>
                </a:lnTo>
                <a:close/>
              </a:path>
              <a:path w="15213330" h="517525">
                <a:moveTo>
                  <a:pt x="15213000" y="258495"/>
                </a:moveTo>
                <a:lnTo>
                  <a:pt x="15208834" y="212039"/>
                </a:lnTo>
                <a:lnTo>
                  <a:pt x="15196833" y="168300"/>
                </a:lnTo>
                <a:lnTo>
                  <a:pt x="15177707" y="128028"/>
                </a:lnTo>
                <a:lnTo>
                  <a:pt x="15152205" y="91960"/>
                </a:lnTo>
                <a:lnTo>
                  <a:pt x="15121052" y="60794"/>
                </a:lnTo>
                <a:lnTo>
                  <a:pt x="15084971" y="35293"/>
                </a:lnTo>
                <a:lnTo>
                  <a:pt x="15044700" y="16179"/>
                </a:lnTo>
                <a:lnTo>
                  <a:pt x="15000974" y="4165"/>
                </a:lnTo>
                <a:lnTo>
                  <a:pt x="14954504" y="0"/>
                </a:lnTo>
                <a:lnTo>
                  <a:pt x="14908035" y="4165"/>
                </a:lnTo>
                <a:lnTo>
                  <a:pt x="14864309" y="16179"/>
                </a:lnTo>
                <a:lnTo>
                  <a:pt x="14824037" y="35293"/>
                </a:lnTo>
                <a:lnTo>
                  <a:pt x="14787956" y="60794"/>
                </a:lnTo>
                <a:lnTo>
                  <a:pt x="14756803" y="91960"/>
                </a:lnTo>
                <a:lnTo>
                  <a:pt x="14731302" y="128028"/>
                </a:lnTo>
                <a:lnTo>
                  <a:pt x="14712175" y="168300"/>
                </a:lnTo>
                <a:lnTo>
                  <a:pt x="14700174" y="212039"/>
                </a:lnTo>
                <a:lnTo>
                  <a:pt x="14696008" y="258495"/>
                </a:lnTo>
                <a:lnTo>
                  <a:pt x="14700174" y="304965"/>
                </a:lnTo>
                <a:lnTo>
                  <a:pt x="14712175" y="348691"/>
                </a:lnTo>
                <a:lnTo>
                  <a:pt x="14731302" y="388962"/>
                </a:lnTo>
                <a:lnTo>
                  <a:pt x="14756803" y="425043"/>
                </a:lnTo>
                <a:lnTo>
                  <a:pt x="14787956" y="456196"/>
                </a:lnTo>
                <a:lnTo>
                  <a:pt x="14824037" y="481698"/>
                </a:lnTo>
                <a:lnTo>
                  <a:pt x="14864309" y="500824"/>
                </a:lnTo>
                <a:lnTo>
                  <a:pt x="14908035" y="512826"/>
                </a:lnTo>
                <a:lnTo>
                  <a:pt x="14954504" y="516991"/>
                </a:lnTo>
                <a:lnTo>
                  <a:pt x="15000974" y="512826"/>
                </a:lnTo>
                <a:lnTo>
                  <a:pt x="15044700" y="500824"/>
                </a:lnTo>
                <a:lnTo>
                  <a:pt x="15084971" y="481698"/>
                </a:lnTo>
                <a:lnTo>
                  <a:pt x="15121052" y="456196"/>
                </a:lnTo>
                <a:lnTo>
                  <a:pt x="15152205" y="425043"/>
                </a:lnTo>
                <a:lnTo>
                  <a:pt x="15177707" y="388962"/>
                </a:lnTo>
                <a:lnTo>
                  <a:pt x="15196833" y="348691"/>
                </a:lnTo>
                <a:lnTo>
                  <a:pt x="15208834" y="304965"/>
                </a:lnTo>
                <a:lnTo>
                  <a:pt x="15213000" y="258495"/>
                </a:lnTo>
                <a:close/>
              </a:path>
            </a:pathLst>
          </a:custGeom>
          <a:solidFill>
            <a:srgbClr val="009F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965B2ECE-252B-8BEE-6238-7B71D829B41B}"/>
              </a:ext>
            </a:extLst>
          </p:cNvPr>
          <p:cNvSpPr txBox="1"/>
          <p:nvPr/>
        </p:nvSpPr>
        <p:spPr>
          <a:xfrm>
            <a:off x="5798366" y="5706040"/>
            <a:ext cx="3960000" cy="39106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2026-2027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Citizen Development Community - User Guides, Virtual Library, Digital Courses 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Series A round ($75M valuation)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London Office – Europe, Partner Community</a:t>
            </a: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2BA5B880-2009-255B-6F64-3AF515D9D80C}"/>
              </a:ext>
            </a:extLst>
          </p:cNvPr>
          <p:cNvSpPr txBox="1"/>
          <p:nvPr/>
        </p:nvSpPr>
        <p:spPr>
          <a:xfrm>
            <a:off x="10703999" y="5706040"/>
            <a:ext cx="3960000" cy="4464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2028-2029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Gamification for developers and end-users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Series B round ($200M valuation)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Singapore Office –Asia Partner Community 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Series C round ($500M valuation)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01C8E17D-91F8-6A68-FD25-9F9152591A1F}"/>
              </a:ext>
            </a:extLst>
          </p:cNvPr>
          <p:cNvSpPr txBox="1"/>
          <p:nvPr/>
        </p:nvSpPr>
        <p:spPr>
          <a:xfrm>
            <a:off x="15547848" y="5706040"/>
            <a:ext cx="3960000" cy="211718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USA Office-Headquarter</a:t>
            </a:r>
          </a:p>
          <a:p>
            <a:pPr marL="355600" marR="5080" indent="-342900">
              <a:lnSpc>
                <a:spcPct val="105700"/>
              </a:lnSpc>
              <a:spcBef>
                <a:spcPts val="193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Exit ($1B valuation)</a:t>
            </a:r>
          </a:p>
          <a:p>
            <a:pPr marL="12700" marR="5080">
              <a:lnSpc>
                <a:spcPct val="105700"/>
              </a:lnSpc>
              <a:spcBef>
                <a:spcPts val="1930"/>
              </a:spcBef>
            </a:pPr>
            <a:endParaRPr lang="en-US" sz="19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8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E06F1C-B1A7-1C8A-DD5C-45C148F6AD58}"/>
              </a:ext>
            </a:extLst>
          </p:cNvPr>
          <p:cNvSpPr/>
          <p:nvPr/>
        </p:nvSpPr>
        <p:spPr>
          <a:xfrm>
            <a:off x="0" y="0"/>
            <a:ext cx="10175760" cy="11309350"/>
          </a:xfrm>
          <a:prstGeom prst="rect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876" y="2477320"/>
            <a:ext cx="5963920" cy="115608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Our 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125" y="4583023"/>
            <a:ext cx="7613015" cy="192616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320"/>
              </a:spcBef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aim for a world where humans analyze and machines develop software.</a:t>
            </a:r>
          </a:p>
          <a:p>
            <a:pPr marL="12700" marR="5080">
              <a:lnSpc>
                <a:spcPts val="3629"/>
              </a:lnSpc>
              <a:spcBef>
                <a:spcPts val="320"/>
              </a:spcBef>
            </a:pPr>
            <a:endParaRPr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66450" y="4592782"/>
            <a:ext cx="7583805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To be one of the leaders in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 Bold"/>
              </a:rPr>
              <a:t>low-code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technology, provide advanced solutions, and promote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 Bold"/>
              </a:rPr>
              <a:t>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software development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with cost &amp; time efficiency.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A67103B-E2CE-6B89-A1EB-465978728E40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4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5B8D571-2A0F-D0D5-F726-E1B038CD8E17}"/>
              </a:ext>
            </a:extLst>
          </p:cNvPr>
          <p:cNvSpPr txBox="1">
            <a:spLocks/>
          </p:cNvSpPr>
          <p:nvPr/>
        </p:nvSpPr>
        <p:spPr>
          <a:xfrm>
            <a:off x="11078833" y="2472709"/>
            <a:ext cx="5963920" cy="115608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>
            <a:lvl1pPr>
              <a:defRPr sz="8250" b="0" i="0">
                <a:solidFill>
                  <a:srgbClr val="001D3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b="1" dirty="0">
                <a:solidFill>
                  <a:schemeClr val="tx2"/>
                </a:solidFill>
              </a:rPr>
              <a:t>Our Mission</a:t>
            </a:r>
          </a:p>
        </p:txBody>
      </p:sp>
      <p:pic>
        <p:nvPicPr>
          <p:cNvPr id="12" name="Graphic 11" descr="Rocket outline">
            <a:extLst>
              <a:ext uri="{FF2B5EF4-FFF2-40B4-BE49-F238E27FC236}">
                <a16:creationId xmlns:a16="http://schemas.microsoft.com/office/drawing/2014/main" id="{ECC4B0E2-1555-286B-D3EE-B0AAEA1BB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25941" y="2387266"/>
            <a:ext cx="1433624" cy="1433624"/>
          </a:xfrm>
          <a:prstGeom prst="rect">
            <a:avLst/>
          </a:prstGeom>
        </p:spPr>
      </p:pic>
      <p:pic>
        <p:nvPicPr>
          <p:cNvPr id="14" name="Graphic 13" descr="Lights On outline">
            <a:extLst>
              <a:ext uri="{FF2B5EF4-FFF2-40B4-BE49-F238E27FC236}">
                <a16:creationId xmlns:a16="http://schemas.microsoft.com/office/drawing/2014/main" id="{4097477D-DFC9-ABF6-1922-A7F6EE31A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9050" y="2378075"/>
            <a:ext cx="1219333" cy="1219333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044" y="376061"/>
            <a:ext cx="9306005" cy="128432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814"/>
              </a:spcBef>
            </a:pPr>
            <a:r>
              <a:rPr lang="en-US" sz="8000" dirty="0"/>
              <a:t>Our Target Clients</a:t>
            </a:r>
            <a:endParaRPr sz="80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46044" y="2643357"/>
            <a:ext cx="7501255" cy="55034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In-house Software Developers </a:t>
            </a:r>
          </a:p>
          <a:p>
            <a:pPr marL="1166813" marR="5080" lvl="7" indent="-471488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Corporate Firms</a:t>
            </a:r>
          </a:p>
          <a:p>
            <a:pPr marL="1166813" marR="5080" lvl="4" indent="-471488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SMEs</a:t>
            </a:r>
          </a:p>
          <a:p>
            <a:pPr marL="1166813" marR="5080" lvl="4" indent="-471488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State Institutions 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System Integrators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Software Vendors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Citizen Developers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AEAEF0BF-A497-F476-3FEF-B7765FF246A5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B73E434-D03C-FD6B-4F48-E085A31B5479}"/>
              </a:ext>
            </a:extLst>
          </p:cNvPr>
          <p:cNvSpPr/>
          <p:nvPr/>
        </p:nvSpPr>
        <p:spPr>
          <a:xfrm>
            <a:off x="11201400" y="0"/>
            <a:ext cx="8985250" cy="11307330"/>
          </a:xfrm>
          <a:custGeom>
            <a:avLst/>
            <a:gdLst/>
            <a:ahLst/>
            <a:cxnLst/>
            <a:rect l="l" t="t" r="r" b="b"/>
            <a:pathLst>
              <a:path w="6520070" h="8267474">
                <a:moveTo>
                  <a:pt x="0" y="0"/>
                </a:moveTo>
                <a:lnTo>
                  <a:pt x="6520070" y="0"/>
                </a:lnTo>
                <a:lnTo>
                  <a:pt x="6520070" y="8267474"/>
                </a:lnTo>
                <a:lnTo>
                  <a:pt x="0" y="8267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164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16B3-8347-DDC0-9C87-C3DA6864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4B33A3-6AE0-B2F2-63B1-C1B5885400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044" y="376061"/>
            <a:ext cx="9306005" cy="128432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814"/>
              </a:spcBef>
            </a:pPr>
            <a:r>
              <a:rPr lang="en-US" sz="8000" spc="-10" dirty="0"/>
              <a:t>Client Problems</a:t>
            </a:r>
            <a:endParaRPr sz="80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F67FF7-B593-F550-F502-0123EB8B471C}"/>
              </a:ext>
            </a:extLst>
          </p:cNvPr>
          <p:cNvSpPr txBox="1"/>
          <p:nvPr/>
        </p:nvSpPr>
        <p:spPr>
          <a:xfrm>
            <a:off x="746044" y="2643357"/>
            <a:ext cx="9306005" cy="735008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Complexity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and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time consumption 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in software development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High costs 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of human resources and application development processes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The challenges of managing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too many applications 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and their suppliers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Low quality of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maintenance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and upkeep work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Failure to ensure technological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continuity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and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organizational memory</a:t>
            </a: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1F4A0FE4-ADC7-BFB5-8878-E36CEBE8B5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A3300A33-6CCA-958C-7A83-0A1A0DD26822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3E16382E-FEBE-96F3-83BB-2895A02F13C0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4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05F5847-D2B3-9958-7E5C-A0626193718C}"/>
              </a:ext>
            </a:extLst>
          </p:cNvPr>
          <p:cNvSpPr/>
          <p:nvPr/>
        </p:nvSpPr>
        <p:spPr>
          <a:xfrm>
            <a:off x="11212771" y="-16023"/>
            <a:ext cx="8973880" cy="11307330"/>
          </a:xfrm>
          <a:custGeom>
            <a:avLst/>
            <a:gdLst/>
            <a:ahLst/>
            <a:cxnLst/>
            <a:rect l="l" t="t" r="r" b="b"/>
            <a:pathLst>
              <a:path w="6995772" h="8284102">
                <a:moveTo>
                  <a:pt x="0" y="0"/>
                </a:moveTo>
                <a:lnTo>
                  <a:pt x="6995772" y="0"/>
                </a:lnTo>
                <a:lnTo>
                  <a:pt x="6995772" y="8284102"/>
                </a:lnTo>
                <a:lnTo>
                  <a:pt x="0" y="8284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r="-7642"/>
            </a:stretch>
          </a:blipFill>
        </p:spPr>
        <p:txBody>
          <a:bodyPr/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664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75AE1E-0B3C-B5EE-E634-B5EB12719DDD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A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8909050" y="4691270"/>
            <a:ext cx="9889490" cy="423513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325"/>
              </a:spcBef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Many businesses still rely on inefficient and high-cost traditional software solutions, resulting in increased operational costs and reduced productivity.</a:t>
            </a:r>
          </a:p>
          <a:p>
            <a:pPr marL="12700" marR="5080">
              <a:lnSpc>
                <a:spcPts val="3629"/>
              </a:lnSpc>
              <a:spcBef>
                <a:spcPts val="325"/>
              </a:spcBef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6054" y="376061"/>
            <a:ext cx="7026699" cy="233589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814"/>
              </a:spcBef>
            </a:pPr>
            <a:r>
              <a:rPr lang="tr-TR" sz="8000" spc="-10" dirty="0" err="1"/>
              <a:t>Confirmation</a:t>
            </a:r>
            <a:r>
              <a:rPr lang="tr-TR" sz="8000" spc="-10" dirty="0"/>
              <a:t> of the problem</a:t>
            </a:r>
            <a:endParaRPr sz="8000" spc="-10" dirty="0">
              <a:solidFill>
                <a:schemeClr val="bg1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11AC36C8-D108-5A2E-4DCA-3DC7BB4DEE6C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1718F-5C35-4882-7BAC-788E6A28C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B22A44-DD31-C2A8-4844-7C792FB62D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dirty="0"/>
              <a:t>Solution</a:t>
            </a:r>
            <a:endParaRPr sz="80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E57360-C2FF-B618-A6B9-4E4B790C6B79}"/>
              </a:ext>
            </a:extLst>
          </p:cNvPr>
          <p:cNvSpPr txBox="1"/>
          <p:nvPr/>
        </p:nvSpPr>
        <p:spPr>
          <a:xfrm>
            <a:off x="9913678" y="3251139"/>
            <a:ext cx="9815772" cy="585096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CodEase enables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low-code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development, reducing programming time by </a:t>
            </a:r>
            <a:r>
              <a:rPr lang="tr-TR" sz="3000" b="1" dirty="0">
                <a:solidFill>
                  <a:srgbClr val="001D3F"/>
                </a:solidFill>
                <a:latin typeface="Arial"/>
                <a:cs typeface="Arial"/>
              </a:rPr>
              <a:t>9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0%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and costs by over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60%</a:t>
            </a: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All applications can be managed on a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single platform</a:t>
            </a: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Maximizes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productivity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and increases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agility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by improving customer and employee experiences and increasing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collaboration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between business and IT. </a:t>
            </a: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3629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Democratizes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 software development by enabling </a:t>
            </a:r>
            <a:r>
              <a:rPr lang="en-US" sz="3000" b="1" dirty="0">
                <a:solidFill>
                  <a:srgbClr val="001D3F"/>
                </a:solidFill>
                <a:latin typeface="Arial"/>
                <a:cs typeface="Arial"/>
              </a:rPr>
              <a:t>citizen developers </a:t>
            </a:r>
            <a:r>
              <a:rPr lang="en-US" sz="3000" dirty="0">
                <a:solidFill>
                  <a:srgbClr val="001D3F"/>
                </a:solidFill>
                <a:latin typeface="Arial"/>
                <a:cs typeface="Arial"/>
              </a:rPr>
              <a:t>to build applications.</a:t>
            </a:r>
          </a:p>
          <a:p>
            <a:pPr marL="12700" marR="5080">
              <a:lnSpc>
                <a:spcPts val="3629"/>
              </a:lnSpc>
              <a:spcBef>
                <a:spcPts val="325"/>
              </a:spcBef>
            </a:pPr>
            <a:endParaRPr lang="en-US" sz="3000" dirty="0">
              <a:solidFill>
                <a:srgbClr val="001D3F"/>
              </a:solidFill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EB3AA74-EB71-931A-2EE2-DAC52710D3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754" y="10630168"/>
            <a:ext cx="337386" cy="31577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F3AD8AB-6EEA-8AA2-E849-9EA460C62D0A}"/>
              </a:ext>
            </a:extLst>
          </p:cNvPr>
          <p:cNvSpPr txBox="1"/>
          <p:nvPr/>
        </p:nvSpPr>
        <p:spPr>
          <a:xfrm>
            <a:off x="1976783" y="10696904"/>
            <a:ext cx="5210175" cy="165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196840" algn="l"/>
              </a:tabLst>
            </a:pPr>
            <a:r>
              <a:rPr sz="950" u="sng" dirty="0">
                <a:solidFill>
                  <a:srgbClr val="001D3F"/>
                </a:solidFill>
                <a:uFill>
                  <a:solidFill>
                    <a:srgbClr val="001D3F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7B93F189-732C-7EF7-F653-075A2CB31F4B}"/>
              </a:ext>
            </a:extLst>
          </p:cNvPr>
          <p:cNvSpPr txBox="1"/>
          <p:nvPr/>
        </p:nvSpPr>
        <p:spPr>
          <a:xfrm>
            <a:off x="477049" y="10695124"/>
            <a:ext cx="1073150" cy="15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tr-TR" sz="950" u="sng" spc="-10" dirty="0" err="1">
                <a:solidFill>
                  <a:srgbClr val="001D3F"/>
                </a:solidFill>
                <a:latin typeface="Arial"/>
                <a:cs typeface="Arial"/>
                <a:hlinkClick r:id="rId3"/>
              </a:rPr>
              <a:t>www.codease.io</a:t>
            </a:r>
            <a:endParaRPr lang="tr-TR" sz="950" u="sng" dirty="0">
              <a:latin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7E03A56-517B-0D2E-716A-492A22847EF2}"/>
              </a:ext>
            </a:extLst>
          </p:cNvPr>
          <p:cNvSpPr/>
          <p:nvPr/>
        </p:nvSpPr>
        <p:spPr>
          <a:xfrm>
            <a:off x="1013624" y="2555609"/>
            <a:ext cx="8313810" cy="7242020"/>
          </a:xfrm>
          <a:custGeom>
            <a:avLst/>
            <a:gdLst/>
            <a:ahLst/>
            <a:cxnLst/>
            <a:rect l="l" t="t" r="r" b="b"/>
            <a:pathLst>
              <a:path w="8313810" h="7242020">
                <a:moveTo>
                  <a:pt x="0" y="0"/>
                </a:moveTo>
                <a:lnTo>
                  <a:pt x="8313810" y="0"/>
                </a:lnTo>
                <a:lnTo>
                  <a:pt x="8313810" y="7242020"/>
                </a:lnTo>
                <a:lnTo>
                  <a:pt x="0" y="7242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279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2039</Words>
  <Application>Microsoft Office PowerPoint</Application>
  <PresentationFormat>Özel</PresentationFormat>
  <Paragraphs>290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Theme</vt:lpstr>
      <vt:lpstr>AI-enhanced  Low-Code Platform</vt:lpstr>
      <vt:lpstr>Introduction</vt:lpstr>
      <vt:lpstr>The Idea Origin of Story</vt:lpstr>
      <vt:lpstr>Future Roadmap</vt:lpstr>
      <vt:lpstr>Our Vision</vt:lpstr>
      <vt:lpstr>Our Target Clients</vt:lpstr>
      <vt:lpstr>Client Problems</vt:lpstr>
      <vt:lpstr>Confirmation of the problem</vt:lpstr>
      <vt:lpstr>Solution</vt:lpstr>
      <vt:lpstr>Our Technology</vt:lpstr>
      <vt:lpstr>How does it work?</vt:lpstr>
      <vt:lpstr>Value for clients</vt:lpstr>
      <vt:lpstr>Value for Clients</vt:lpstr>
      <vt:lpstr>Market Strategy</vt:lpstr>
      <vt:lpstr>Competitors</vt:lpstr>
      <vt:lpstr>The weakness of our competitors</vt:lpstr>
      <vt:lpstr>Our value Proposition</vt:lpstr>
      <vt:lpstr>Our Advantages</vt:lpstr>
      <vt:lpstr>What client pays for and Business Model</vt:lpstr>
      <vt:lpstr>Why now?</vt:lpstr>
      <vt:lpstr>Why CodEase?</vt:lpstr>
      <vt:lpstr>Our growth plan</vt:lpstr>
      <vt:lpstr>Raising Investment</vt:lpstr>
      <vt:lpstr>Investment Goals</vt:lpstr>
      <vt:lpstr>Cap Table</vt:lpstr>
      <vt:lpstr>Our Team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codease_ppt</dc:title>
  <dc:creator>Adi</dc:creator>
  <cp:lastModifiedBy>mustafateber@gmail.com</cp:lastModifiedBy>
  <cp:revision>20</cp:revision>
  <dcterms:created xsi:type="dcterms:W3CDTF">2024-11-23T14:33:41Z</dcterms:created>
  <dcterms:modified xsi:type="dcterms:W3CDTF">2025-08-26T11:04:33Z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2024-11-23T00:00:00Z</vt:filetime>
  </property>
  <property fmtid="{D5CDD505-2E9C-101B-9397-08002B2CF9AE}" pid="3" name="Creator">
    <vt:lpwstr>Adobe Illustrator 29.1 (Macintosh)</vt:lpwstr>
  </property>
  <property fmtid="{D5CDD505-2E9C-101B-9397-08002B2CF9AE}" pid="4" name="LastSaved">
    <vt:filetime>2024-11-23T00:00:00Z</vt:filetime>
  </property>
  <property fmtid="{D5CDD505-2E9C-101B-9397-08002B2CF9AE}" pid="5" name="Producer">
    <vt:lpwstr>Adobe PDF library 17.00</vt:lpwstr>
  </property>
</Properties>
</file>