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2" r:id="rId6"/>
    <p:sldId id="264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80"/>
    <p:restoredTop sz="94624"/>
  </p:normalViewPr>
  <p:slideViewPr>
    <p:cSldViewPr snapToGrid="0">
      <p:cViewPr>
        <p:scale>
          <a:sx n="75" d="100"/>
          <a:sy n="75" d="100"/>
        </p:scale>
        <p:origin x="888" y="6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997FB1-FCD7-69B7-B3FB-C0F1F218E6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FB187A81-1F68-EAF8-5ECD-09AFA52C29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47DD6CD-A3ED-49C1-18E3-B56E3B2C5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5A6E1-5D9A-5147-919F-739179A14A6E}" type="datetimeFigureOut">
              <a:rPr lang="nl-NL" smtClean="0"/>
              <a:t>20-02-2025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D426AEF-AB56-2293-818F-56DD254DD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6A42523-6A2C-22F1-9B0A-8E275B714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6910B-825A-C94A-B994-D6914DB916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38746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5E8F7F-1A3B-467B-4FDA-13155F7CC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C19B065-AAB7-26BB-0D23-07FD846393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53948E8-DCF2-11C8-F40B-452C55260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5A6E1-5D9A-5147-919F-739179A14A6E}" type="datetimeFigureOut">
              <a:rPr lang="nl-NL" smtClean="0"/>
              <a:t>20-02-2025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3C161DF-A3B8-F5DD-9618-2AB00E1DB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DF16658-65BA-7ECC-00DA-1C3032276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6910B-825A-C94A-B994-D6914DB916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4092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6DBE662F-586F-4984-D6BF-33FD6AE18D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4048B371-35F3-7753-2CC4-BB8CFBDED8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2015D42-370C-A645-3350-02E1E854B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5A6E1-5D9A-5147-919F-739179A14A6E}" type="datetimeFigureOut">
              <a:rPr lang="nl-NL" smtClean="0"/>
              <a:t>20-02-2025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3C95F4E-2309-FFCF-05D3-07C519EF2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F6B7D82-2060-7148-C3A9-97D22384D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6910B-825A-C94A-B994-D6914DB916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35432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CE7612-5A9C-F5FB-687C-C3B1341D9C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7F5B083-F3F5-40BB-CAB6-93536BD5F5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F358441-C439-9E95-7078-5003B5A68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5A6E1-5D9A-5147-919F-739179A14A6E}" type="datetimeFigureOut">
              <a:rPr lang="nl-NL" smtClean="0"/>
              <a:t>20-02-2025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4F0A72F-02AB-AFE0-933C-A2130BBDA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73DFCED-A0D0-25A4-CD01-815AE7061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6910B-825A-C94A-B994-D6914DB916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1679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A544EF-21B1-C69C-C8E8-FBF22963E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334D371-190E-6A88-CF1D-B4DD327825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6CE94AC-1B30-2C13-8025-53C502640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5A6E1-5D9A-5147-919F-739179A14A6E}" type="datetimeFigureOut">
              <a:rPr lang="nl-NL" smtClean="0"/>
              <a:t>20-02-2025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8E13443-156C-13A1-0F6E-1E1313F81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1DBF7D9-FAB9-DF78-0E90-1C1E6736F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6910B-825A-C94A-B994-D6914DB916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465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ECEE62-4D20-6CC5-8030-AB1C589B43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9ABC7CF-E239-B0E7-679E-2F67C1DCD5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2064C85-C197-4736-D251-70C57C9AA1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BAA6678-3068-9A7A-9F48-5BD49A0A0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5A6E1-5D9A-5147-919F-739179A14A6E}" type="datetimeFigureOut">
              <a:rPr lang="nl-NL" smtClean="0"/>
              <a:t>20-02-2025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ABB37CB-A6BE-D5E7-D710-9033C07D9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8A8E509-5056-D172-E3F1-1AC23CB1A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6910B-825A-C94A-B994-D6914DB916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07809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18BBCC-D13D-CBD3-98AA-4FD32DE1F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F9E4C4D-DBBB-3768-B6F7-49359CFBA0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4984E8C-52F3-0CA2-4C83-3C461ADCFD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4CBEDF5B-DDBD-B51E-A0D7-C437FBA0D5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E385F949-D655-6236-66C0-6FE75F6352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BBF05C00-2883-7601-9959-E3597CE4B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5A6E1-5D9A-5147-919F-739179A14A6E}" type="datetimeFigureOut">
              <a:rPr lang="nl-NL" smtClean="0"/>
              <a:t>20-02-2025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8C26962D-6A9C-3AED-E7D2-F1850EC17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3E4F4945-1C14-5A46-ED52-4FC1CBF5B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6910B-825A-C94A-B994-D6914DB916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1100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6904F4-D19E-73B1-E640-913FB4D22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E05C6111-80CC-35E9-E7D5-FC292C307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5A6E1-5D9A-5147-919F-739179A14A6E}" type="datetimeFigureOut">
              <a:rPr lang="nl-NL" smtClean="0"/>
              <a:t>20-02-2025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48F14DBA-A35F-027F-6DAE-44C7971C5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8D05A1AE-DD6B-7712-F19D-D97058410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6910B-825A-C94A-B994-D6914DB916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51725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9BDCA840-53E3-B958-F431-7E11DD76F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5A6E1-5D9A-5147-919F-739179A14A6E}" type="datetimeFigureOut">
              <a:rPr lang="nl-NL" smtClean="0"/>
              <a:t>20-02-2025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8A5007D3-8E8A-F6D7-4E66-AD4672D7C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780D447-60D6-F811-8CA7-B78AA6448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6910B-825A-C94A-B994-D6914DB916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2620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3B4F60-ADBB-436B-669C-0ABBAB469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FA43EC2-0612-0C55-CE03-2D052094DB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0BF5933-2D3A-DC0D-376B-F96BB6D3F0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9346B17-E290-3899-7C7B-1511930B2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5A6E1-5D9A-5147-919F-739179A14A6E}" type="datetimeFigureOut">
              <a:rPr lang="nl-NL" smtClean="0"/>
              <a:t>20-02-2025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3CAE9A3-44AF-6613-F4B2-DE10D3189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AE16CF5-E629-1661-2454-BC59C5CD3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6910B-825A-C94A-B994-D6914DB916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3871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B69DF0-77CE-7841-5250-94916F2D4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E89285A5-BF48-9CB2-417B-6279EEB91B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D9090EB-0CAC-02AE-D88F-0B11BA218B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2FBA743-4BF2-173D-AF50-BEFE82A7D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5A6E1-5D9A-5147-919F-739179A14A6E}" type="datetimeFigureOut">
              <a:rPr lang="nl-NL" smtClean="0"/>
              <a:t>20-02-2025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A1405DC-A550-291B-2467-67B7C94B9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56AE706-6BF1-7380-E99F-35C919637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6910B-825A-C94A-B994-D6914DB916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98290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E7899530-2155-01C5-B039-30A868158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DCFBC1A-B58A-6E1A-4C61-593C069447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44B4E3A-91F7-563C-4943-7B8AD09C26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E5A6E1-5D9A-5147-919F-739179A14A6E}" type="datetimeFigureOut">
              <a:rPr lang="nl-NL" smtClean="0"/>
              <a:t>20-02-2025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953F267-95C0-98D4-5DE8-F4A1EEFF76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1EF7A29-7E76-2E70-45A0-FAD9320705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F6910B-825A-C94A-B994-D6914DB916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4730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vvh.nl/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vvh.nl/en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vvh.nl/en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vvh.nl/en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vvh.nl/en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linkedin.com/in/matthewvanhoorn/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F6577C-6491-BE55-2B6D-D3F4F159FA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6B611E68-E2A3-090D-C225-909B3D8F98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5" name="Afbeelding 4" descr="Afbeelding met kaart, zwart-wit&#10;&#10;Door AI gegenereerde inhoud is mogelijk onjuist.">
            <a:extLst>
              <a:ext uri="{FF2B5EF4-FFF2-40B4-BE49-F238E27FC236}">
                <a16:creationId xmlns:a16="http://schemas.microsoft.com/office/drawing/2014/main" id="{FF7EFD61-2434-427B-774E-DB9B93E508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7055"/>
            <a:ext cx="12192000" cy="6872109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083AA5F9-7633-8917-9D63-D7A84CE2F226}"/>
              </a:ext>
            </a:extLst>
          </p:cNvPr>
          <p:cNvSpPr txBox="1"/>
          <p:nvPr/>
        </p:nvSpPr>
        <p:spPr>
          <a:xfrm>
            <a:off x="2827302" y="3423411"/>
            <a:ext cx="6537391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l-NL" sz="3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VVH business </a:t>
            </a:r>
            <a:r>
              <a:rPr lang="nl-NL" sz="30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translations</a:t>
            </a:r>
            <a:r>
              <a:rPr lang="nl-NL" sz="3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br>
              <a:rPr lang="nl-NL" sz="3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nl-NL" sz="3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professional </a:t>
            </a:r>
            <a:r>
              <a:rPr lang="nl-NL" sz="30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one</a:t>
            </a:r>
            <a:r>
              <a:rPr lang="nl-NL" sz="3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-stop </a:t>
            </a:r>
          </a:p>
          <a:p>
            <a:pPr algn="ctr"/>
            <a:r>
              <a:rPr lang="nl-NL" sz="30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translation</a:t>
            </a:r>
            <a:r>
              <a:rPr lang="nl-NL" sz="3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service</a:t>
            </a:r>
            <a:endParaRPr lang="nl-NL" sz="3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8" name="Afbeelding 27" descr="Afbeelding met tekst, Lettertype, schermopname, logo&#10;&#10;Door AI gegenereerde inhoud is mogelijk onjuist.">
            <a:extLst>
              <a:ext uri="{FF2B5EF4-FFF2-40B4-BE49-F238E27FC236}">
                <a16:creationId xmlns:a16="http://schemas.microsoft.com/office/drawing/2014/main" id="{9C8C8925-8281-85F8-3F28-434ED690BD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27301" y="1409728"/>
            <a:ext cx="6537391" cy="1834844"/>
          </a:xfrm>
          <a:prstGeom prst="rect">
            <a:avLst/>
          </a:prstGeom>
        </p:spPr>
      </p:pic>
      <p:pic>
        <p:nvPicPr>
          <p:cNvPr id="29" name="Tijdelijke aanduiding voor inhoud 4" descr="Afbeelding met rood, Kastanjebruin&#10;&#10;Door AI gegenereerde inhoud is mogelijk onjuist.">
            <a:extLst>
              <a:ext uri="{FF2B5EF4-FFF2-40B4-BE49-F238E27FC236}">
                <a16:creationId xmlns:a16="http://schemas.microsoft.com/office/drawing/2014/main" id="{6504DE18-5253-2CD3-87D8-2067F84A60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5524146" y="-5523519"/>
            <a:ext cx="1143709" cy="12192002"/>
          </a:xfrm>
          <a:prstGeom prst="rect">
            <a:avLst/>
          </a:prstGeom>
        </p:spPr>
      </p:pic>
      <p:pic>
        <p:nvPicPr>
          <p:cNvPr id="30" name="Tijdelijke aanduiding voor inhoud 4" descr="Afbeelding met rood, Kastanjebruin&#10;&#10;Door AI gegenereerde inhoud is mogelijk onjuist.">
            <a:extLst>
              <a:ext uri="{FF2B5EF4-FFF2-40B4-BE49-F238E27FC236}">
                <a16:creationId xmlns:a16="http://schemas.microsoft.com/office/drawing/2014/main" id="{E8449096-F5BD-B185-033C-E43996DA2D9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5524147" y="177418"/>
            <a:ext cx="1143709" cy="12192002"/>
          </a:xfrm>
          <a:prstGeom prst="rect">
            <a:avLst/>
          </a:prstGeom>
        </p:spPr>
      </p:pic>
      <p:sp>
        <p:nvSpPr>
          <p:cNvPr id="18" name="Tekstvak 17">
            <a:extLst>
              <a:ext uri="{FF2B5EF4-FFF2-40B4-BE49-F238E27FC236}">
                <a16:creationId xmlns:a16="http://schemas.microsoft.com/office/drawing/2014/main" id="{E1B215B9-9DB4-2FBF-96EB-56DAA4EA52C7}"/>
              </a:ext>
            </a:extLst>
          </p:cNvPr>
          <p:cNvSpPr txBox="1"/>
          <p:nvPr/>
        </p:nvSpPr>
        <p:spPr>
          <a:xfrm>
            <a:off x="3122515" y="5825886"/>
            <a:ext cx="624217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l-NL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Est. 1995</a:t>
            </a:r>
          </a:p>
          <a:p>
            <a:pPr algn="ctr"/>
            <a:r>
              <a:rPr lang="en-US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nl-NL" sz="18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trecht</a:t>
            </a:r>
            <a:r>
              <a:rPr lang="nl-NL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The Netherlands</a:t>
            </a:r>
            <a:br>
              <a:rPr lang="nl-NL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nl-NL" b="1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www.vvh.nl</a:t>
            </a:r>
            <a:endParaRPr lang="nl-NL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3064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3F1609-293A-D089-A6B6-17EDF8D462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Tijdelijke aanduiding voor inhoud 4" descr="Afbeelding met rood, Kastanjebruin&#10;&#10;Door AI gegenereerde inhoud is mogelijk onjuist.">
            <a:extLst>
              <a:ext uri="{FF2B5EF4-FFF2-40B4-BE49-F238E27FC236}">
                <a16:creationId xmlns:a16="http://schemas.microsoft.com/office/drawing/2014/main" id="{0435D203-6200-D2CC-BC38-FFD9255783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524142" y="184389"/>
            <a:ext cx="1143709" cy="12192002"/>
          </a:xfrm>
          <a:prstGeom prst="rect">
            <a:avLst/>
          </a:prstGeom>
        </p:spPr>
      </p:pic>
      <p:pic>
        <p:nvPicPr>
          <p:cNvPr id="16" name="Tijdelijke aanduiding voor inhoud 4" descr="Afbeelding met rood, Kastanjebruin&#10;&#10;Door AI gegenereerde inhoud is mogelijk onjuist.">
            <a:extLst>
              <a:ext uri="{FF2B5EF4-FFF2-40B4-BE49-F238E27FC236}">
                <a16:creationId xmlns:a16="http://schemas.microsoft.com/office/drawing/2014/main" id="{138745FA-4144-341E-C4C9-F64EC8B5D2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524146" y="-5523519"/>
            <a:ext cx="1143709" cy="12192002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39A119D-FA3D-3B55-8B2B-108B1F387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6" y="248258"/>
            <a:ext cx="10515600" cy="761999"/>
          </a:xfrm>
        </p:spPr>
        <p:txBody>
          <a:bodyPr>
            <a:noAutofit/>
          </a:bodyPr>
          <a:lstStyle/>
          <a:p>
            <a:r>
              <a:rPr lang="nl-NL" sz="30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Our</a:t>
            </a:r>
            <a:r>
              <a:rPr lang="nl-NL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l-NL" sz="30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world</a:t>
            </a:r>
            <a:r>
              <a:rPr lang="nl-NL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nl-NL" sz="30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(small company, big </a:t>
            </a:r>
            <a:r>
              <a:rPr lang="nl-NL" sz="3000" b="1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reach</a:t>
            </a:r>
            <a:r>
              <a:rPr lang="nl-NL" sz="30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nl-NL" sz="3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B618AFB4-4937-24B0-C26F-7D3C8F85BB37}"/>
              </a:ext>
            </a:extLst>
          </p:cNvPr>
          <p:cNvSpPr txBox="1"/>
          <p:nvPr/>
        </p:nvSpPr>
        <p:spPr>
          <a:xfrm>
            <a:off x="-1468582" y="-130232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l-NL" dirty="0"/>
          </a:p>
        </p:txBody>
      </p:sp>
      <p:sp>
        <p:nvSpPr>
          <p:cNvPr id="19" name="Tijdelijke aanduiding voor inhoud 18">
            <a:extLst>
              <a:ext uri="{FF2B5EF4-FFF2-40B4-BE49-F238E27FC236}">
                <a16:creationId xmlns:a16="http://schemas.microsoft.com/office/drawing/2014/main" id="{06C3BDFC-6EBB-7B4B-CAAB-0D3F20CCC0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6" y="1391968"/>
            <a:ext cx="10515600" cy="3209420"/>
          </a:xfrm>
        </p:spPr>
        <p:txBody>
          <a:bodyPr>
            <a:normAutofit/>
          </a:bodyPr>
          <a:lstStyle/>
          <a:p>
            <a:endParaRPr lang="en-US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Internal staff of three:	</a:t>
            </a:r>
            <a:b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- Project management, translation, editing, proofreading 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	- Communications, client service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	- Scalable when needed</a:t>
            </a:r>
          </a:p>
          <a:p>
            <a:pPr marL="0" indent="0">
              <a:buNone/>
            </a:pP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External network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	- Translators across 50+ countries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	- Clients in 10+ countries</a:t>
            </a:r>
            <a:endParaRPr lang="nl-N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nl-N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" name="Afbeelding 19" descr="Afbeelding met tekst, Lettertype, schermopname, logo&#10;&#10;Door AI gegenereerde inhoud is mogelijk onjuist.">
            <a:extLst>
              <a:ext uri="{FF2B5EF4-FFF2-40B4-BE49-F238E27FC236}">
                <a16:creationId xmlns:a16="http://schemas.microsoft.com/office/drawing/2014/main" id="{5D416DB6-9752-7319-FBF5-4D6C7C65E8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057" y="4564824"/>
            <a:ext cx="4074941" cy="1143710"/>
          </a:xfrm>
          <a:prstGeom prst="rect">
            <a:avLst/>
          </a:prstGeom>
        </p:spPr>
      </p:pic>
      <p:sp>
        <p:nvSpPr>
          <p:cNvPr id="21" name="Tekstvak 20">
            <a:extLst>
              <a:ext uri="{FF2B5EF4-FFF2-40B4-BE49-F238E27FC236}">
                <a16:creationId xmlns:a16="http://schemas.microsoft.com/office/drawing/2014/main" id="{9E0FD695-E2DE-BBE6-338F-11EC45A79833}"/>
              </a:ext>
            </a:extLst>
          </p:cNvPr>
          <p:cNvSpPr txBox="1"/>
          <p:nvPr/>
        </p:nvSpPr>
        <p:spPr>
          <a:xfrm>
            <a:off x="394378" y="5957224"/>
            <a:ext cx="115589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VVH business translations </a:t>
            </a:r>
            <a:b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2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Hollandsche</a:t>
            </a:r>
            <a: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Rading</a:t>
            </a:r>
            <a: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(Utrecht), The Netherlands</a:t>
            </a:r>
            <a:b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nl-NL" sz="1200" b="1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www.vvh.nl</a:t>
            </a:r>
            <a: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info@vvh.nl, tel. +31 (0)30 2711 294</a:t>
            </a:r>
            <a:endParaRPr lang="nl-NL" sz="1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7616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7DD61C-85E2-45F6-EC1C-C66113E2D1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Tijdelijke aanduiding voor inhoud 4" descr="Afbeelding met rood, Kastanjebruin&#10;&#10;Door AI gegenereerde inhoud is mogelijk onjuist.">
            <a:extLst>
              <a:ext uri="{FF2B5EF4-FFF2-40B4-BE49-F238E27FC236}">
                <a16:creationId xmlns:a16="http://schemas.microsoft.com/office/drawing/2014/main" id="{624A5C2E-834F-8447-A959-0EA8EF314B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524142" y="184389"/>
            <a:ext cx="1143709" cy="12192002"/>
          </a:xfrm>
          <a:prstGeom prst="rect">
            <a:avLst/>
          </a:prstGeom>
        </p:spPr>
      </p:pic>
      <p:pic>
        <p:nvPicPr>
          <p:cNvPr id="16" name="Tijdelijke aanduiding voor inhoud 4" descr="Afbeelding met rood, Kastanjebruin&#10;&#10;Door AI gegenereerde inhoud is mogelijk onjuist.">
            <a:extLst>
              <a:ext uri="{FF2B5EF4-FFF2-40B4-BE49-F238E27FC236}">
                <a16:creationId xmlns:a16="http://schemas.microsoft.com/office/drawing/2014/main" id="{0D38FD55-8766-DFBD-D3A0-AD971879BC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524146" y="-5523519"/>
            <a:ext cx="1143709" cy="12192002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A77AC3D1-ADB0-99EE-2646-EC96A745E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6" y="248258"/>
            <a:ext cx="10515600" cy="761999"/>
          </a:xfrm>
        </p:spPr>
        <p:txBody>
          <a:bodyPr>
            <a:no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Our clients</a:t>
            </a:r>
            <a:endParaRPr lang="nl-NL" sz="3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F6945408-0BAF-E83B-9399-14C247142824}"/>
              </a:ext>
            </a:extLst>
          </p:cNvPr>
          <p:cNvSpPr txBox="1"/>
          <p:nvPr/>
        </p:nvSpPr>
        <p:spPr>
          <a:xfrm>
            <a:off x="-1468582" y="-130232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l-NL" dirty="0"/>
          </a:p>
        </p:txBody>
      </p:sp>
      <p:sp>
        <p:nvSpPr>
          <p:cNvPr id="19" name="Tijdelijke aanduiding voor inhoud 18">
            <a:extLst>
              <a:ext uri="{FF2B5EF4-FFF2-40B4-BE49-F238E27FC236}">
                <a16:creationId xmlns:a16="http://schemas.microsoft.com/office/drawing/2014/main" id="{FF84259B-404D-0EB2-CB1F-62F490E80E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6" y="1391968"/>
            <a:ext cx="10515600" cy="3498084"/>
          </a:xfrm>
        </p:spPr>
        <p:txBody>
          <a:bodyPr>
            <a:normAutofit fontScale="70000" lnSpcReduction="20000"/>
          </a:bodyPr>
          <a:lstStyle/>
          <a:p>
            <a:pPr marL="45720" indent="0">
              <a:buNone/>
            </a:pPr>
            <a:endParaRPr lang="nl-NL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buNone/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Institutions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: 	Policymakers, think tanks, consultants , NGOs, etc.</a:t>
            </a:r>
          </a:p>
          <a:p>
            <a:pPr marL="45720" indent="0">
              <a:buNone/>
            </a:pPr>
            <a:endParaRPr lang="en-US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buNone/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Businesses: 	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Corporates and SMEs across industries at home and abroad</a:t>
            </a:r>
          </a:p>
          <a:p>
            <a:pPr marL="45720" indent="0">
              <a:buNone/>
            </a:pPr>
            <a:endParaRPr lang="en-US" sz="32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Examples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:	World Bank (IBRD), GIZ, Climate Focus, </a:t>
            </a:r>
            <a:b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		the </a:t>
            </a:r>
            <a:r>
              <a:rPr lang="en-US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Clingendael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Institute, the Netherlands Red Cross, </a:t>
            </a:r>
            <a:b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		Ipsos, Capgemini and others</a:t>
            </a:r>
            <a:br>
              <a:rPr lang="en-US" sz="31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23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300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en-US" sz="2500" dirty="0">
                <a:latin typeface="Calibri" panose="020F0502020204030204" pitchFamily="34" charset="0"/>
                <a:cs typeface="Calibri" panose="020F0502020204030204" pitchFamily="34" charset="0"/>
              </a:rPr>
              <a:t>UN Global Marketplace Account #1072680, Level 1 registration</a:t>
            </a:r>
            <a:br>
              <a:rPr lang="en-US" sz="25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500" dirty="0">
                <a:latin typeface="Calibri" panose="020F0502020204030204" pitchFamily="34" charset="0"/>
                <a:cs typeface="Calibri" panose="020F0502020204030204" pitchFamily="34" charset="0"/>
              </a:rPr>
              <a:t>		World Bank Vendor Number 173585</a:t>
            </a:r>
            <a:endParaRPr lang="nl-NL" sz="2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" name="Afbeelding 19" descr="Afbeelding met tekst, Lettertype, schermopname, logo&#10;&#10;Door AI gegenereerde inhoud is mogelijk onjuist.">
            <a:extLst>
              <a:ext uri="{FF2B5EF4-FFF2-40B4-BE49-F238E27FC236}">
                <a16:creationId xmlns:a16="http://schemas.microsoft.com/office/drawing/2014/main" id="{6623A7E6-0BD9-1C4D-F6FE-156E1ED9C3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057" y="4564824"/>
            <a:ext cx="4074941" cy="1143710"/>
          </a:xfrm>
          <a:prstGeom prst="rect">
            <a:avLst/>
          </a:prstGeom>
        </p:spPr>
      </p:pic>
      <p:sp>
        <p:nvSpPr>
          <p:cNvPr id="21" name="Tekstvak 20">
            <a:extLst>
              <a:ext uri="{FF2B5EF4-FFF2-40B4-BE49-F238E27FC236}">
                <a16:creationId xmlns:a16="http://schemas.microsoft.com/office/drawing/2014/main" id="{33A81377-1090-02E0-84E2-FF5709985C10}"/>
              </a:ext>
            </a:extLst>
          </p:cNvPr>
          <p:cNvSpPr txBox="1"/>
          <p:nvPr/>
        </p:nvSpPr>
        <p:spPr>
          <a:xfrm>
            <a:off x="450037" y="5814100"/>
            <a:ext cx="115589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US" sz="1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VVH business translations </a:t>
            </a:r>
            <a:b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2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Hollandsche</a:t>
            </a:r>
            <a: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Rading</a:t>
            </a:r>
            <a: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(Utrecht), The Netherlands</a:t>
            </a:r>
            <a:b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nl-NL" sz="1200" b="1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www.vvh.nl</a:t>
            </a:r>
            <a: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info@vvh.nl, tel. +31 (0)30 2711 294</a:t>
            </a:r>
            <a:endParaRPr lang="nl-NL" sz="1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868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795B4C-6350-7B14-CCF3-DB93E8FECB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Tijdelijke aanduiding voor inhoud 4" descr="Afbeelding met rood, Kastanjebruin&#10;&#10;Door AI gegenereerde inhoud is mogelijk onjuist.">
            <a:extLst>
              <a:ext uri="{FF2B5EF4-FFF2-40B4-BE49-F238E27FC236}">
                <a16:creationId xmlns:a16="http://schemas.microsoft.com/office/drawing/2014/main" id="{C36CC4EF-77BE-CDE7-9EEE-142D14F07B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524142" y="184389"/>
            <a:ext cx="1143709" cy="12192002"/>
          </a:xfrm>
          <a:prstGeom prst="rect">
            <a:avLst/>
          </a:prstGeom>
        </p:spPr>
      </p:pic>
      <p:pic>
        <p:nvPicPr>
          <p:cNvPr id="16" name="Tijdelijke aanduiding voor inhoud 4" descr="Afbeelding met rood, Kastanjebruin&#10;&#10;Door AI gegenereerde inhoud is mogelijk onjuist.">
            <a:extLst>
              <a:ext uri="{FF2B5EF4-FFF2-40B4-BE49-F238E27FC236}">
                <a16:creationId xmlns:a16="http://schemas.microsoft.com/office/drawing/2014/main" id="{6CBF0BC5-40E1-6642-64CD-441D0AB368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524146" y="-5523519"/>
            <a:ext cx="1143709" cy="12192002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BCC9EB30-3FEA-BB3A-E8C5-7AA8B828E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6" y="248258"/>
            <a:ext cx="10515600" cy="761999"/>
          </a:xfrm>
        </p:spPr>
        <p:txBody>
          <a:bodyPr>
            <a:no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we offer</a:t>
            </a:r>
            <a:endParaRPr lang="nl-NL" sz="3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4583B3FE-68AF-5C9D-0186-4184239D8F06}"/>
              </a:ext>
            </a:extLst>
          </p:cNvPr>
          <p:cNvSpPr txBox="1"/>
          <p:nvPr/>
        </p:nvSpPr>
        <p:spPr>
          <a:xfrm>
            <a:off x="-1468582" y="-130232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l-NL" dirty="0"/>
          </a:p>
        </p:txBody>
      </p:sp>
      <p:sp>
        <p:nvSpPr>
          <p:cNvPr id="19" name="Tijdelijke aanduiding voor inhoud 18">
            <a:extLst>
              <a:ext uri="{FF2B5EF4-FFF2-40B4-BE49-F238E27FC236}">
                <a16:creationId xmlns:a16="http://schemas.microsoft.com/office/drawing/2014/main" id="{B2DD5D93-ED44-A50F-109B-39D83EEB6C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6" y="1384017"/>
            <a:ext cx="10697312" cy="3209420"/>
          </a:xfrm>
        </p:spPr>
        <p:txBody>
          <a:bodyPr>
            <a:normAutofit fontScale="25000" lnSpcReduction="20000"/>
          </a:bodyPr>
          <a:lstStyle/>
          <a:p>
            <a:pPr marL="45720" indent="0">
              <a:buNone/>
            </a:pPr>
            <a:endParaRPr lang="en-US" sz="8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sz="8000" b="1" dirty="0">
                <a:latin typeface="Calibri" panose="020F0502020204030204" pitchFamily="34" charset="0"/>
                <a:cs typeface="Calibri" panose="020F0502020204030204" pitchFamily="34" charset="0"/>
              </a:rPr>
              <a:t>Service portfolio:		</a:t>
            </a:r>
            <a: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  <a:t>Translation</a:t>
            </a:r>
            <a:b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  <a:t>				Editing and proofreading</a:t>
            </a:r>
            <a:b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  <a:t>				Copywriting</a:t>
            </a:r>
            <a:b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  <a:t>				Transcription</a:t>
            </a:r>
            <a:b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  <a:t>				Subtitling </a:t>
            </a:r>
            <a:b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8000" b="1" dirty="0">
                <a:latin typeface="Calibri" panose="020F0502020204030204" pitchFamily="34" charset="0"/>
                <a:cs typeface="Calibri" panose="020F0502020204030204" pitchFamily="34" charset="0"/>
              </a:rPr>
              <a:t>Approach:			</a:t>
            </a:r>
            <a: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  <a:t>Strict native speaker principle</a:t>
            </a:r>
            <a:b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  <a:t>				Experienced, highly educated translators</a:t>
            </a:r>
            <a:b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  <a:t>				Consistency in selection of resources </a:t>
            </a:r>
            <a:b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  <a:t>				CAT tools (no straight machine translations)</a:t>
            </a:r>
            <a:b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  <a:t>				Translation memories &amp; term bases</a:t>
            </a:r>
            <a:b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  <a:t>				Terminology management</a:t>
            </a:r>
            <a:b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  <a:t>				In-built double-checks</a:t>
            </a:r>
            <a:endParaRPr lang="nl-NL" sz="80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buNone/>
            </a:pPr>
            <a:b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nl-NL" sz="23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" name="Afbeelding 19" descr="Afbeelding met tekst, Lettertype, schermopname, logo&#10;&#10;Door AI gegenereerde inhoud is mogelijk onjuist.">
            <a:extLst>
              <a:ext uri="{FF2B5EF4-FFF2-40B4-BE49-F238E27FC236}">
                <a16:creationId xmlns:a16="http://schemas.microsoft.com/office/drawing/2014/main" id="{FB58CAF3-42F3-94FE-A561-9951B0BF07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057" y="4564824"/>
            <a:ext cx="4074941" cy="1143710"/>
          </a:xfrm>
          <a:prstGeom prst="rect">
            <a:avLst/>
          </a:prstGeom>
        </p:spPr>
      </p:pic>
      <p:sp>
        <p:nvSpPr>
          <p:cNvPr id="21" name="Tekstvak 20">
            <a:extLst>
              <a:ext uri="{FF2B5EF4-FFF2-40B4-BE49-F238E27FC236}">
                <a16:creationId xmlns:a16="http://schemas.microsoft.com/office/drawing/2014/main" id="{D0BF6122-96BD-E1D3-9EF5-627633182B1E}"/>
              </a:ext>
            </a:extLst>
          </p:cNvPr>
          <p:cNvSpPr txBox="1"/>
          <p:nvPr/>
        </p:nvSpPr>
        <p:spPr>
          <a:xfrm>
            <a:off x="394378" y="5957224"/>
            <a:ext cx="115589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VVH business translations </a:t>
            </a:r>
            <a:b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2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Hollandsche</a:t>
            </a:r>
            <a: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Rading</a:t>
            </a:r>
            <a: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(Utrecht), The Netherlands</a:t>
            </a:r>
            <a:b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nl-NL" sz="1200" b="1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www.vvh.nl</a:t>
            </a:r>
            <a: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info@vvh.nl, tel. +31 (0)30 2711 294</a:t>
            </a:r>
            <a:endParaRPr lang="nl-NL" sz="1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7050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266D1D-19F6-A860-DAF3-3EFDBB9780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Tijdelijke aanduiding voor inhoud 4" descr="Afbeelding met rood, Kastanjebruin&#10;&#10;Door AI gegenereerde inhoud is mogelijk onjuist.">
            <a:extLst>
              <a:ext uri="{FF2B5EF4-FFF2-40B4-BE49-F238E27FC236}">
                <a16:creationId xmlns:a16="http://schemas.microsoft.com/office/drawing/2014/main" id="{C7D82EF1-36C0-ADEB-C06E-55340E21DC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524142" y="184389"/>
            <a:ext cx="1143709" cy="12192002"/>
          </a:xfrm>
          <a:prstGeom prst="rect">
            <a:avLst/>
          </a:prstGeom>
        </p:spPr>
      </p:pic>
      <p:pic>
        <p:nvPicPr>
          <p:cNvPr id="16" name="Tijdelijke aanduiding voor inhoud 4" descr="Afbeelding met rood, Kastanjebruin&#10;&#10;Door AI gegenereerde inhoud is mogelijk onjuist.">
            <a:extLst>
              <a:ext uri="{FF2B5EF4-FFF2-40B4-BE49-F238E27FC236}">
                <a16:creationId xmlns:a16="http://schemas.microsoft.com/office/drawing/2014/main" id="{AFEEC3BD-44BC-BBBE-43BF-DF9CF5878C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524146" y="-5523519"/>
            <a:ext cx="1143709" cy="12192002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751697AE-880C-6C10-B3E7-9D8100EED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6" y="248258"/>
            <a:ext cx="10515600" cy="761999"/>
          </a:xfrm>
        </p:spPr>
        <p:txBody>
          <a:bodyPr>
            <a:noAutofit/>
          </a:bodyPr>
          <a:lstStyle/>
          <a:p>
            <a:r>
              <a:rPr lang="nl-NL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Fields of expertise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0A72598A-0461-62BF-F725-453769E919F8}"/>
              </a:ext>
            </a:extLst>
          </p:cNvPr>
          <p:cNvSpPr txBox="1"/>
          <p:nvPr/>
        </p:nvSpPr>
        <p:spPr>
          <a:xfrm>
            <a:off x="-1468582" y="-130232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l-NL" dirty="0"/>
          </a:p>
        </p:txBody>
      </p:sp>
      <p:sp>
        <p:nvSpPr>
          <p:cNvPr id="19" name="Tijdelijke aanduiding voor inhoud 18">
            <a:extLst>
              <a:ext uri="{FF2B5EF4-FFF2-40B4-BE49-F238E27FC236}">
                <a16:creationId xmlns:a16="http://schemas.microsoft.com/office/drawing/2014/main" id="{88CED7D9-F148-3974-B344-C2BA93EC88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6" y="1391968"/>
            <a:ext cx="10515600" cy="3209420"/>
          </a:xfrm>
        </p:spPr>
        <p:txBody>
          <a:bodyPr>
            <a:normAutofit fontScale="85000" lnSpcReduction="20000"/>
          </a:bodyPr>
          <a:lstStyle/>
          <a:p>
            <a:pPr marL="45720" indent="0">
              <a:lnSpc>
                <a:spcPct val="100000"/>
              </a:lnSpc>
              <a:buNone/>
            </a:pPr>
            <a:endParaRPr lang="nl-NL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Subject matter we cover:		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International cooperation</a:t>
            </a:r>
            <a:b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				Sustainability</a:t>
            </a:r>
            <a:b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				Politics</a:t>
            </a:r>
            <a:b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				Consultancy</a:t>
            </a:r>
            <a:b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				Business</a:t>
            </a:r>
            <a:b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				Finance											Legal</a:t>
            </a:r>
            <a:b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				Engineering</a:t>
            </a:r>
            <a:b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				Market &amp; opinion research</a:t>
            </a:r>
            <a:b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				Media</a:t>
            </a:r>
            <a:endParaRPr lang="nl-N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" indent="0">
              <a:lnSpc>
                <a:spcPct val="100000"/>
              </a:lnSpc>
              <a:buNone/>
            </a:pP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" name="Afbeelding 19" descr="Afbeelding met tekst, Lettertype, schermopname, logo&#10;&#10;Door AI gegenereerde inhoud is mogelijk onjuist.">
            <a:extLst>
              <a:ext uri="{FF2B5EF4-FFF2-40B4-BE49-F238E27FC236}">
                <a16:creationId xmlns:a16="http://schemas.microsoft.com/office/drawing/2014/main" id="{5B06DEFD-3915-EC3A-307F-17BF67E66C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057" y="4564824"/>
            <a:ext cx="4074941" cy="1143710"/>
          </a:xfrm>
          <a:prstGeom prst="rect">
            <a:avLst/>
          </a:prstGeom>
        </p:spPr>
      </p:pic>
      <p:sp>
        <p:nvSpPr>
          <p:cNvPr id="21" name="Tekstvak 20">
            <a:extLst>
              <a:ext uri="{FF2B5EF4-FFF2-40B4-BE49-F238E27FC236}">
                <a16:creationId xmlns:a16="http://schemas.microsoft.com/office/drawing/2014/main" id="{E37A0074-57F4-1D85-F22A-BE59D42CAE51}"/>
              </a:ext>
            </a:extLst>
          </p:cNvPr>
          <p:cNvSpPr txBox="1"/>
          <p:nvPr/>
        </p:nvSpPr>
        <p:spPr>
          <a:xfrm>
            <a:off x="394378" y="5957224"/>
            <a:ext cx="115589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VVH business translations </a:t>
            </a:r>
            <a:b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2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Hollandsche</a:t>
            </a:r>
            <a: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Rading</a:t>
            </a:r>
            <a: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(Utrecht), The Netherlands</a:t>
            </a:r>
            <a:b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nl-NL" sz="1200" b="1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www.vvh.nl</a:t>
            </a:r>
            <a: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info@vvh.nl, tel. +31 (0)30 2711 294</a:t>
            </a:r>
            <a:endParaRPr lang="nl-NL" sz="1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9747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0EE807-73DE-7280-245D-6908E9E16F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ADA38A-0D87-5565-8F7C-FB25E9CA4F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75A60AA-6F3D-8335-8E2B-D897D98AB1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5" name="Afbeelding 4" descr="Afbeelding met kaart, zwart-wit&#10;&#10;Door AI gegenereerde inhoud is mogelijk onjuist.">
            <a:extLst>
              <a:ext uri="{FF2B5EF4-FFF2-40B4-BE49-F238E27FC236}">
                <a16:creationId xmlns:a16="http://schemas.microsoft.com/office/drawing/2014/main" id="{EB494C8F-28F6-ACCB-E14D-D29C57D14A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726"/>
            <a:ext cx="12192000" cy="6872109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FF22351B-6AAE-BE4B-6CEB-FE5CC64247A5}"/>
              </a:ext>
            </a:extLst>
          </p:cNvPr>
          <p:cNvSpPr txBox="1"/>
          <p:nvPr/>
        </p:nvSpPr>
        <p:spPr>
          <a:xfrm>
            <a:off x="2827303" y="1609315"/>
            <a:ext cx="6537391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br>
              <a:rPr lang="en-US" sz="2800" b="1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Right. That’s enough about us.</a:t>
            </a:r>
            <a:br>
              <a:rPr lang="en-US" sz="3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can we do for you?</a:t>
            </a:r>
          </a:p>
        </p:txBody>
      </p:sp>
      <p:pic>
        <p:nvPicPr>
          <p:cNvPr id="28" name="Afbeelding 27" descr="Afbeelding met tekst, Lettertype, schermopname, logo&#10;&#10;Door AI gegenereerde inhoud is mogelijk onjuist.">
            <a:extLst>
              <a:ext uri="{FF2B5EF4-FFF2-40B4-BE49-F238E27FC236}">
                <a16:creationId xmlns:a16="http://schemas.microsoft.com/office/drawing/2014/main" id="{86601BF8-8A71-C44B-5623-C52F4CBA96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27304" y="3429000"/>
            <a:ext cx="6537391" cy="1834844"/>
          </a:xfrm>
          <a:prstGeom prst="rect">
            <a:avLst/>
          </a:prstGeom>
        </p:spPr>
      </p:pic>
      <p:pic>
        <p:nvPicPr>
          <p:cNvPr id="29" name="Tijdelijke aanduiding voor inhoud 4" descr="Afbeelding met rood, Kastanjebruin&#10;&#10;Door AI gegenereerde inhoud is mogelijk onjuist.">
            <a:extLst>
              <a:ext uri="{FF2B5EF4-FFF2-40B4-BE49-F238E27FC236}">
                <a16:creationId xmlns:a16="http://schemas.microsoft.com/office/drawing/2014/main" id="{21D7AA59-56D0-B37A-DCC3-31025FED15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5524146" y="-5523519"/>
            <a:ext cx="1143709" cy="12192002"/>
          </a:xfrm>
          <a:prstGeom prst="rect">
            <a:avLst/>
          </a:prstGeom>
        </p:spPr>
      </p:pic>
      <p:pic>
        <p:nvPicPr>
          <p:cNvPr id="30" name="Tijdelijke aanduiding voor inhoud 4" descr="Afbeelding met rood, Kastanjebruin&#10;&#10;Door AI gegenereerde inhoud is mogelijk onjuist.">
            <a:extLst>
              <a:ext uri="{FF2B5EF4-FFF2-40B4-BE49-F238E27FC236}">
                <a16:creationId xmlns:a16="http://schemas.microsoft.com/office/drawing/2014/main" id="{BF4CA740-26FE-4C58-8051-5A628B00E6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5524147" y="177418"/>
            <a:ext cx="1143709" cy="12192002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48096BA0-4AAB-078F-5013-2154AD1AD6F4}"/>
              </a:ext>
            </a:extLst>
          </p:cNvPr>
          <p:cNvSpPr txBox="1"/>
          <p:nvPr/>
        </p:nvSpPr>
        <p:spPr>
          <a:xfrm>
            <a:off x="394378" y="5957224"/>
            <a:ext cx="115589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VVH business translations </a:t>
            </a:r>
            <a:b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2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Hollandsche</a:t>
            </a:r>
            <a: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Rading</a:t>
            </a:r>
            <a: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(Utrecht), The Netherlands</a:t>
            </a:r>
            <a:b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www.vvh.nl, info@vvh.nl, tel. +31 (0)30 2711 294</a:t>
            </a:r>
            <a:endParaRPr lang="nl-NL" sz="1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14CE188A-F0DB-EDEE-5BA3-5D7788F20A90}"/>
              </a:ext>
            </a:extLst>
          </p:cNvPr>
          <p:cNvSpPr txBox="1"/>
          <p:nvPr/>
        </p:nvSpPr>
        <p:spPr>
          <a:xfrm>
            <a:off x="264695" y="5957224"/>
            <a:ext cx="50652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nl-NL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contact:</a:t>
            </a:r>
          </a:p>
          <a:p>
            <a:r>
              <a:rPr lang="nl-NL" sz="1200" b="1" u="sng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Matthew van Hoorn</a:t>
            </a:r>
            <a:endParaRPr lang="nl-NL" sz="1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nl-NL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Tel. +31 6 5517 4417 </a:t>
            </a:r>
          </a:p>
          <a:p>
            <a:endParaRPr lang="nl-NL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500778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431</TotalTime>
  <Words>535</Words>
  <Application>Microsoft Office PowerPoint</Application>
  <PresentationFormat>Breedbeeld</PresentationFormat>
  <Paragraphs>32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Kantoorthema</vt:lpstr>
      <vt:lpstr>PowerPoint-presentatie</vt:lpstr>
      <vt:lpstr>Our world  (small company, big reach)</vt:lpstr>
      <vt:lpstr>Our clients</vt:lpstr>
      <vt:lpstr>What we offer</vt:lpstr>
      <vt:lpstr>Fields of expertise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Isa van Hoorn</dc:creator>
  <cp:lastModifiedBy>Matthijs van Hoorn | VVH business translations</cp:lastModifiedBy>
  <cp:revision>31</cp:revision>
  <dcterms:created xsi:type="dcterms:W3CDTF">2025-01-28T09:47:17Z</dcterms:created>
  <dcterms:modified xsi:type="dcterms:W3CDTF">2025-02-20T14:28:08Z</dcterms:modified>
</cp:coreProperties>
</file>