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6" r:id="rId6"/>
    <p:sldId id="289" r:id="rId7"/>
    <p:sldId id="290" r:id="rId8"/>
    <p:sldId id="272" r:id="rId9"/>
    <p:sldId id="293" r:id="rId10"/>
    <p:sldId id="3009" r:id="rId11"/>
    <p:sldId id="3010" r:id="rId12"/>
    <p:sldId id="3011" r:id="rId13"/>
    <p:sldId id="262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F6B"/>
    <a:srgbClr val="5CA092"/>
    <a:srgbClr val="8A0E57"/>
    <a:srgbClr val="BA1918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92" autoAdjust="0"/>
    <p:restoredTop sz="94668"/>
  </p:normalViewPr>
  <p:slideViewPr>
    <p:cSldViewPr snapToGrid="0">
      <p:cViewPr varScale="1">
        <p:scale>
          <a:sx n="59" d="100"/>
          <a:sy n="59" d="100"/>
        </p:scale>
        <p:origin x="10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5C9269-64F2-5BB3-E6AD-A6F621E72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0F6E6D9-7AB1-1971-B84B-3D8B3A67C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0348CBD-9850-6FA8-AE05-87D8E61D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9D07-A239-4F03-819D-16B7C906CD36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0772CE3-771C-A1B9-6ECC-8CE623B68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670B6D-970E-7400-76F2-BAB0D56E0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F860-6B72-422A-BA28-12A9995C7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0817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DA6329A-CD82-5A88-D02C-628BF609B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2ABC6C9-25C5-CAE4-99F4-CCF850BCD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410A73F-8E61-5944-C949-EECE6C9A5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9D07-A239-4F03-819D-16B7C906CD36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5362714-324E-F9C8-C3C5-A102FB0A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61A560A-2B0B-5400-DBE1-C9B1BB86B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F860-6B72-422A-BA28-12A9995C7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573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CC65117-2524-89AB-A001-C0991644E2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3A04951-8437-0C32-8E44-BF0F453BC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49D624B-7737-BAED-EC32-C8F670A85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9D07-A239-4F03-819D-16B7C906CD36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AA1DC4F-4C2A-86D2-F2CF-0E705DF5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1359E84-AB78-651E-AFF9-89D390A10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F860-6B72-422A-BA28-12A9995C7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6714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7B0BDB5-78D0-7ADC-B8D7-CF0E8B173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D63BDA-DB42-0394-5FF3-1F51B4A10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383AFE0-EF19-3F05-427E-B314DA07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9D07-A239-4F03-819D-16B7C906CD36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24C97D3-CFA1-9EA1-D72F-EBDD2AAD9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3C663A-BBCA-358C-752B-9D6EA56E1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F860-6B72-422A-BA28-12A9995C7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324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7E548BD-BE6A-B289-6246-63422012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B336B04-7A05-A979-0D77-230E236DE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6ABB452-20A5-4056-A903-93893F6A6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9D07-A239-4F03-819D-16B7C906CD36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080E762-1F82-F808-16D3-06E84C869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6AD701A-898B-8C05-BFCE-0064FC31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F860-6B72-422A-BA28-12A9995C7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75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B5C932-84DC-8B88-4EA8-27D99B0A4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FE9E87A-EA91-3716-D1BD-063914ABE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8B81CC1-6CE0-410A-CE52-504EFF30E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02C8B4B2-2BE1-8A75-757C-9464F716E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9D07-A239-4F03-819D-16B7C906CD36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D0331B6-E438-159C-4BC6-6A7C93F53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5DA239A-3E95-9C0B-11D6-812C75B75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F860-6B72-422A-BA28-12A9995C7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366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0F0751-B62B-6972-BE81-F9CB30B2A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01D5F41-52D7-B2E1-0E89-7D00314AB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96335F3-3CDA-BE35-196F-E6D20BBB6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ECE08BFC-BD48-AD3E-9FA0-BBB0235FF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BB02E9E-FD64-44D9-87B3-8CD050C267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BCB50DA4-452B-6C07-C56F-2AF54AF12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9D07-A239-4F03-819D-16B7C906CD36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34289C0E-3356-6EB3-1DA0-736F73E23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43AEA37-D754-9453-F863-C73C7F87B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F860-6B72-422A-BA28-12A9995C7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9348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EBE6A58-0E38-64F0-9DC1-4B204166C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23E0C09C-D5C4-7095-0D0F-F1A3ACD20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9D07-A239-4F03-819D-16B7C906CD36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2F183A36-20A9-FF9D-61FD-0D1698E79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4C1089F-5E45-0876-1E2A-046FACAE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F860-6B72-422A-BA28-12A9995C7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7788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29FF949-AB11-323E-079D-6F76CA809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9D07-A239-4F03-819D-16B7C906CD36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F4199D5C-4445-5244-68F7-8650968C2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DBC3441-CD3D-07FA-0E3C-9EA3A6C46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F860-6B72-422A-BA28-12A9995C7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595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DB8BCE-A0D1-50BB-5C97-83BD503C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260AFB8-B964-AAC2-AC2E-FDE66F7B92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01AD1A4-3CE5-0408-9624-F71FB34F13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EEDB32A-2034-9104-E397-AEB2987F0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9D07-A239-4F03-819D-16B7C906CD36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E3E8438-AA5F-9D5F-7BC1-E63C16533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1F38939-685A-6226-F70D-3E5BB2BDE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F860-6B72-422A-BA28-12A9995C7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2816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A51DFA-E1B4-BDC2-2870-5580C7F61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F9911DE-845C-54BB-15FF-2151A7188F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71FEEBD-0EA6-7D3D-10D1-8272372DA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0A1130D-6D1A-F943-5AFE-7F81C3CE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9D07-A239-4F03-819D-16B7C906CD36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653BD40-4CF7-E86C-BCFF-A7AFB4950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FCD9489-9ABB-A083-71A2-7152A2FE0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F860-6B72-422A-BA28-12A9995C7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7564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FAE14E36-BFE6-86C6-453C-C105747F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695B4A5-AA8A-9E4E-782F-795CA3B8C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B19930A-924B-A0B3-DDCA-604A1E8845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09D07-A239-4F03-819D-16B7C906CD36}" type="datetimeFigureOut">
              <a:rPr lang="tr-TR" smtClean="0"/>
              <a:t>7.05.2026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214CFDD-7BB3-AD96-070D-2979B0662A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72AA2F9-24D6-A805-0AD9-16261601A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9F860-6B72-422A-BA28-12A9995C7E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836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.xlsx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58D182-3F33-88BB-636D-F3602968C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28BB749E-833D-E4A2-5564-54DDE5319FAA}"/>
              </a:ext>
            </a:extLst>
          </p:cNvPr>
          <p:cNvSpPr txBox="1"/>
          <p:nvPr/>
        </p:nvSpPr>
        <p:spPr>
          <a:xfrm>
            <a:off x="493440" y="4435866"/>
            <a:ext cx="3697793" cy="1348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b="1" dirty="0">
                <a:solidFill>
                  <a:schemeClr val="bg1"/>
                </a:solidFill>
                <a:latin typeface="Mont Bold" panose="00000900000000000000" pitchFamily="50" charset="0"/>
              </a:rPr>
              <a:t>PRESENTER FULL NAME:  HALİL AKGÜL</a:t>
            </a:r>
          </a:p>
          <a:p>
            <a:pPr>
              <a:lnSpc>
                <a:spcPct val="150000"/>
              </a:lnSpc>
            </a:pPr>
            <a:r>
              <a:rPr lang="tr-TR" sz="1400" b="1" dirty="0">
                <a:solidFill>
                  <a:schemeClr val="bg1"/>
                </a:solidFill>
                <a:latin typeface="Mont Bold" panose="00000900000000000000" pitchFamily="50" charset="0"/>
              </a:rPr>
              <a:t>ORGANIZATION: PRESSURA  / FLOTEKS</a:t>
            </a:r>
          </a:p>
          <a:p>
            <a:pPr>
              <a:lnSpc>
                <a:spcPct val="150000"/>
              </a:lnSpc>
            </a:pPr>
            <a:r>
              <a:rPr lang="tr-TR" sz="1400" b="1" dirty="0">
                <a:solidFill>
                  <a:schemeClr val="bg1"/>
                </a:solidFill>
                <a:latin typeface="Mont Bold" panose="00000900000000000000" pitchFamily="50" charset="0"/>
              </a:rPr>
              <a:t>WORKSHOP NAME:</a:t>
            </a:r>
          </a:p>
          <a:p>
            <a:pPr>
              <a:lnSpc>
                <a:spcPct val="150000"/>
              </a:lnSpc>
            </a:pPr>
            <a:r>
              <a:rPr lang="tr-TR" sz="1400" b="1" dirty="0">
                <a:solidFill>
                  <a:schemeClr val="bg1"/>
                </a:solidFill>
                <a:latin typeface="Mont Bold" panose="00000900000000000000" pitchFamily="50" charset="0"/>
              </a:rPr>
              <a:t>E-MAIL: hakgul@floteks.com.tr</a:t>
            </a:r>
          </a:p>
        </p:txBody>
      </p:sp>
    </p:spTree>
    <p:extLst>
      <p:ext uri="{BB962C8B-B14F-4D97-AF65-F5344CB8AC3E}">
        <p14:creationId xmlns:p14="http://schemas.microsoft.com/office/powerpoint/2010/main" val="3489029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AA93B-CF0E-5DAB-CE4D-0A128F340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A1FE1A-B7D3-32AB-DD4E-EF5BC2535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9EE5B944-96E2-16BE-8400-2B3FF0C933CA}"/>
              </a:ext>
            </a:extLst>
          </p:cNvPr>
          <p:cNvSpPr txBox="1"/>
          <p:nvPr/>
        </p:nvSpPr>
        <p:spPr>
          <a:xfrm>
            <a:off x="659900" y="1140893"/>
            <a:ext cx="5011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  <a:latin typeface="Montserrat" pitchFamily="2" charset="77"/>
              </a:rPr>
              <a:t>PRESENTER CONTACT</a:t>
            </a:r>
          </a:p>
          <a:p>
            <a:r>
              <a:rPr lang="tr-TR" dirty="0">
                <a:solidFill>
                  <a:schemeClr val="bg1"/>
                </a:solidFill>
                <a:latin typeface="Montserrat" pitchFamily="2" charset="77"/>
              </a:rPr>
              <a:t>DETAILS:  hakgul@floteks.com.tr</a:t>
            </a:r>
          </a:p>
          <a:p>
            <a:endParaRPr lang="en-GB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GB" dirty="0">
                <a:solidFill>
                  <a:schemeClr val="bg1"/>
                </a:solidFill>
                <a:latin typeface="Montserrat" pitchFamily="2" charset="77"/>
              </a:rPr>
              <a:t>COUNTRY:</a:t>
            </a:r>
            <a:r>
              <a:rPr lang="tr-TR" dirty="0">
                <a:solidFill>
                  <a:schemeClr val="bg1"/>
                </a:solidFill>
                <a:latin typeface="Montserrat" pitchFamily="2" charset="77"/>
              </a:rPr>
              <a:t> TÜRKİYE</a:t>
            </a:r>
          </a:p>
        </p:txBody>
      </p:sp>
    </p:spTree>
    <p:extLst>
      <p:ext uri="{BB962C8B-B14F-4D97-AF65-F5344CB8AC3E}">
        <p14:creationId xmlns:p14="http://schemas.microsoft.com/office/powerpoint/2010/main" val="1133410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41"/>
          <p:cNvSpPr/>
          <p:nvPr/>
        </p:nvSpPr>
        <p:spPr>
          <a:xfrm>
            <a:off x="0" y="17936"/>
            <a:ext cx="12192000" cy="7921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3000" b="1" dirty="0">
                <a:solidFill>
                  <a:schemeClr val="tx2"/>
                </a:solidFill>
              </a:rPr>
              <a:t>FLOTEKS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95943" y="1221353"/>
            <a:ext cx="6694714" cy="283154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449580"/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Floteks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manufactures plastic parts using  rotational moulding technology.</a:t>
            </a:r>
            <a:endParaRPr lang="tr-T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49580"/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Establishment year: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1977</a:t>
            </a:r>
          </a:p>
          <a:p>
            <a:pPr marL="449580"/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 area: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30.000 m2</a:t>
            </a:r>
          </a:p>
          <a:p>
            <a:pPr marL="449580"/>
            <a:r>
              <a:rPr lang="tr-T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</a:t>
            </a:r>
            <a:r>
              <a:rPr lang="tr-TR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customers</a:t>
            </a:r>
            <a:r>
              <a:rPr lang="tr-T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</a:t>
            </a:r>
            <a:r>
              <a:rPr lang="tr-T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Bus</a:t>
            </a: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Truck, </a:t>
            </a:r>
            <a:r>
              <a:rPr lang="tr-T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Tractor</a:t>
            </a: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Construction </a:t>
            </a:r>
            <a:r>
              <a:rPr lang="tr-T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machinery</a:t>
            </a: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manufacturers</a:t>
            </a: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49580"/>
            <a:r>
              <a:rPr lang="tr-T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</a:t>
            </a:r>
            <a:r>
              <a:rPr lang="tr-TR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</a:t>
            </a:r>
            <a:r>
              <a:rPr lang="tr-T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tr-T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Diesel</a:t>
            </a: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Adblue</a:t>
            </a: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tanks</a:t>
            </a:r>
            <a:endParaRPr lang="tr-T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49580"/>
            <a:r>
              <a:rPr lang="tr-TR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Company</a:t>
            </a:r>
            <a:r>
              <a:rPr lang="tr-TR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Type</a:t>
            </a:r>
            <a:r>
              <a:rPr lang="tr-T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SME</a:t>
            </a:r>
          </a:p>
          <a:p>
            <a:pPr marL="449580"/>
            <a:endParaRPr lang="tr-TR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960" y="291665"/>
            <a:ext cx="1030313" cy="49991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C1C4155-3919-8301-3129-948B6A1E3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9FA1-3233-4056-8706-2BD5F8105A74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142185-7B01-440E-FD6D-ACEC73547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573" y="1150304"/>
            <a:ext cx="4655228" cy="25934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0E0D21-D214-5317-52B8-CAE484EDE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04" y="3905546"/>
            <a:ext cx="3877392" cy="2450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42FC56-9C5B-3CE3-87BE-A4EF61C78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277" y="4083952"/>
            <a:ext cx="3376461" cy="24344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10335C-E823-7EDA-02BB-662EEEC32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>
          <a:xfrm>
            <a:off x="8503792" y="3916093"/>
            <a:ext cx="2956816" cy="226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13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246" r="34334" b="8656"/>
          <a:stretch/>
        </p:blipFill>
        <p:spPr>
          <a:xfrm>
            <a:off x="5344160" y="1311138"/>
            <a:ext cx="3413760" cy="2282676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0" y="-43241"/>
            <a:ext cx="12050973" cy="7921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3000" b="1" dirty="0">
                <a:solidFill>
                  <a:schemeClr val="tx2"/>
                </a:solidFill>
              </a:rPr>
              <a:t>R&amp;D </a:t>
            </a:r>
          </a:p>
        </p:txBody>
      </p:sp>
      <p:sp>
        <p:nvSpPr>
          <p:cNvPr id="12" name="Oval 11"/>
          <p:cNvSpPr/>
          <p:nvPr/>
        </p:nvSpPr>
        <p:spPr>
          <a:xfrm>
            <a:off x="5414445" y="2612722"/>
            <a:ext cx="924561" cy="233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kdörtgen 12"/>
          <p:cNvSpPr/>
          <p:nvPr/>
        </p:nvSpPr>
        <p:spPr>
          <a:xfrm>
            <a:off x="56198" y="1243234"/>
            <a:ext cx="5344160" cy="2350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Floteks possesses a strong R&amp;D culture and expertise.</a:t>
            </a:r>
            <a:endParaRPr lang="tr-TR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Floteks R&amp;D Center is </a:t>
            </a:r>
            <a:r>
              <a:rPr lang="tr-T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certified</a:t>
            </a: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by</a:t>
            </a: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Ministery</a:t>
            </a: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tr-T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Technology</a:t>
            </a: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Industry</a:t>
            </a:r>
            <a:r>
              <a:rPr lang="tr-T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Floteks has been most successful industrial enterprise, in the SME scale, in European Union Horizon 2020 programs.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2960" y="291665"/>
            <a:ext cx="1030313" cy="49991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/>
          <a:srcRect l="-3380" t="27258" r="3380" b="39620"/>
          <a:stretch/>
        </p:blipFill>
        <p:spPr>
          <a:xfrm>
            <a:off x="147031" y="4088127"/>
            <a:ext cx="8610889" cy="2745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79388A-E4B8-B21B-BA90-1D40DFD35B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19" r="19569"/>
          <a:stretch>
            <a:fillRect/>
          </a:stretch>
        </p:blipFill>
        <p:spPr>
          <a:xfrm>
            <a:off x="8828205" y="893760"/>
            <a:ext cx="3307597" cy="593957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EBB11A-E89C-03D4-BAC7-41B4BD25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9FA1-3233-4056-8706-2BD5F8105A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95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41"/>
          <p:cNvSpPr/>
          <p:nvPr/>
        </p:nvSpPr>
        <p:spPr>
          <a:xfrm>
            <a:off x="-39914" y="-7922"/>
            <a:ext cx="12192000" cy="7921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9914" y="268360"/>
            <a:ext cx="101284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tr-TR" sz="2800" dirty="0">
                <a:solidFill>
                  <a:schemeClr val="tx2">
                    <a:lumMod val="75000"/>
                  </a:schemeClr>
                </a:solidFill>
              </a:rPr>
              <a:t>FLOTEKS SUCCESS IN EU PROJECTS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960" y="291665"/>
            <a:ext cx="1030313" cy="49991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48" y="5675833"/>
            <a:ext cx="2161784" cy="101205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485" y="5534245"/>
            <a:ext cx="1233064" cy="90734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225" y="5537195"/>
            <a:ext cx="1968135" cy="1056474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1036" y="5815454"/>
            <a:ext cx="1662894" cy="489468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8362" y="5675833"/>
            <a:ext cx="1927631" cy="768711"/>
          </a:xfrm>
          <a:prstGeom prst="rect">
            <a:avLst/>
          </a:prstGeom>
        </p:spPr>
      </p:pic>
      <p:sp>
        <p:nvSpPr>
          <p:cNvPr id="22" name="Dikdörtgen 21"/>
          <p:cNvSpPr/>
          <p:nvPr/>
        </p:nvSpPr>
        <p:spPr>
          <a:xfrm>
            <a:off x="1148991" y="1116106"/>
            <a:ext cx="90494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In 2012 </a:t>
            </a:r>
            <a:r>
              <a:rPr lang="en-GB" dirty="0" err="1"/>
              <a:t>Floteks</a:t>
            </a:r>
            <a:r>
              <a:rPr lang="en-GB" dirty="0"/>
              <a:t> started doing EU funded  projects in cooperation with many partners in EU.  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Nesne 1"/>
          <p:cNvGraphicFramePr>
            <a:graphicFrameLocks noChangeAspect="1"/>
          </p:cNvGraphicFramePr>
          <p:nvPr/>
        </p:nvGraphicFramePr>
        <p:xfrm>
          <a:off x="771657" y="1615472"/>
          <a:ext cx="10360520" cy="3785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8810528" imgH="3219529" progId="Excel.Sheet.12">
                  <p:embed/>
                </p:oleObj>
              </mc:Choice>
              <mc:Fallback>
                <p:oleObj name="Worksheet" r:id="rId8" imgW="8810528" imgH="3219529" progId="Excel.Sheet.12">
                  <p:embed/>
                  <p:pic>
                    <p:nvPicPr>
                      <p:cNvPr id="2" name="Nesne 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71657" y="1615472"/>
                        <a:ext cx="10360520" cy="37857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D0C0461-9E54-6775-9313-F033AAA54912}"/>
              </a:ext>
            </a:extLst>
          </p:cNvPr>
          <p:cNvSpPr txBox="1"/>
          <p:nvPr/>
        </p:nvSpPr>
        <p:spPr>
          <a:xfrm>
            <a:off x="7936453" y="5346630"/>
            <a:ext cx="1983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Total  12.627.535 €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70916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41">
            <a:extLst>
              <a:ext uri="{FF2B5EF4-FFF2-40B4-BE49-F238E27FC236}">
                <a16:creationId xmlns:a16="http://schemas.microsoft.com/office/drawing/2014/main" id="{B8D76C46-2496-9FD4-32DF-114DBEB23F0F}"/>
              </a:ext>
            </a:extLst>
          </p:cNvPr>
          <p:cNvSpPr/>
          <p:nvPr/>
        </p:nvSpPr>
        <p:spPr>
          <a:xfrm>
            <a:off x="0" y="-62078"/>
            <a:ext cx="12191999" cy="7921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r-TR" sz="3000" b="1" dirty="0">
              <a:solidFill>
                <a:schemeClr val="tx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E2670F-350D-472E-0940-37ABB2B69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993" y="5030194"/>
            <a:ext cx="4086166" cy="179113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328" y="1151059"/>
            <a:ext cx="3709872" cy="1638095"/>
          </a:xfrm>
          <a:prstGeom prst="rect">
            <a:avLst/>
          </a:prstGeom>
        </p:spPr>
      </p:pic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45417" y="94982"/>
            <a:ext cx="101284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tr-TR" sz="2800" dirty="0">
                <a:solidFill>
                  <a:schemeClr val="tx2">
                    <a:lumMod val="75000"/>
                  </a:schemeClr>
                </a:solidFill>
              </a:rPr>
              <a:t>R&amp;D PROJECTS SUPPORTED BY TUBITAK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960" y="291665"/>
            <a:ext cx="1030313" cy="499915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0" y="904387"/>
            <a:ext cx="920303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r-TR" sz="2000" b="1" dirty="0"/>
              <a:t>CNG Tank set </a:t>
            </a:r>
            <a:r>
              <a:rPr lang="tr-TR" sz="2000" b="1" dirty="0" err="1"/>
              <a:t>for</a:t>
            </a:r>
            <a:r>
              <a:rPr lang="tr-TR" sz="2000" b="1" dirty="0"/>
              <a:t> </a:t>
            </a:r>
            <a:r>
              <a:rPr lang="tr-TR" sz="2000" b="1" dirty="0" err="1"/>
              <a:t>buses</a:t>
            </a:r>
            <a:r>
              <a:rPr lang="tr-TR" sz="2000" b="1" dirty="0"/>
              <a:t> .</a:t>
            </a:r>
            <a:r>
              <a:rPr lang="tr-TR" sz="2000" dirty="0"/>
              <a:t> </a:t>
            </a:r>
            <a:r>
              <a:rPr lang="tr-TR" sz="2000" dirty="0" err="1"/>
              <a:t>Working</a:t>
            </a:r>
            <a:r>
              <a:rPr lang="tr-TR" sz="2000" dirty="0"/>
              <a:t> </a:t>
            </a:r>
            <a:r>
              <a:rPr lang="tr-TR" sz="2000" dirty="0" err="1"/>
              <a:t>Pressure</a:t>
            </a:r>
            <a:r>
              <a:rPr lang="tr-TR" sz="2000" dirty="0"/>
              <a:t> 200 bar</a:t>
            </a:r>
          </a:p>
          <a:p>
            <a:r>
              <a:rPr lang="tr-TR" sz="2000" dirty="0"/>
              <a:t>       Start: April 2021   </a:t>
            </a:r>
            <a:r>
              <a:rPr lang="tr-TR" sz="2000" dirty="0" err="1"/>
              <a:t>End</a:t>
            </a:r>
            <a:r>
              <a:rPr lang="tr-TR" sz="2000" dirty="0"/>
              <a:t>: April 2023</a:t>
            </a:r>
          </a:p>
          <a:p>
            <a:endParaRPr lang="tr-TR" sz="2000" dirty="0"/>
          </a:p>
          <a:p>
            <a:pPr marL="342900" indent="-342900">
              <a:buFont typeface="+mj-lt"/>
              <a:buAutoNum type="arabicPeriod"/>
            </a:pPr>
            <a:endParaRPr lang="tr-TR" sz="2000" dirty="0"/>
          </a:p>
          <a:p>
            <a:r>
              <a:rPr lang="tr-TR" sz="2000" dirty="0"/>
              <a:t>2.   </a:t>
            </a:r>
            <a:r>
              <a:rPr lang="tr-TR" sz="2000" b="1" dirty="0"/>
              <a:t>TYPE 4 TANK FOR H2. </a:t>
            </a:r>
            <a:r>
              <a:rPr lang="en-GB" sz="2000" dirty="0"/>
              <a:t>Working Pressure 350 bar</a:t>
            </a:r>
            <a:endParaRPr lang="tr-TR" sz="2000" b="1" dirty="0"/>
          </a:p>
          <a:p>
            <a:r>
              <a:rPr lang="tr-TR" sz="2000" b="1" dirty="0"/>
              <a:t>       </a:t>
            </a:r>
            <a:r>
              <a:rPr lang="en-GB" sz="2000" dirty="0"/>
              <a:t>Start: Sept 2022  End : June 2024</a:t>
            </a:r>
            <a:endParaRPr lang="tr-TR" sz="2000" dirty="0"/>
          </a:p>
          <a:p>
            <a:endParaRPr lang="tr-TR" sz="2000" dirty="0"/>
          </a:p>
          <a:p>
            <a:endParaRPr lang="tr-TR" sz="2000" dirty="0"/>
          </a:p>
          <a:p>
            <a:r>
              <a:rPr lang="tr-TR" sz="2000" dirty="0"/>
              <a:t>3.   </a:t>
            </a:r>
            <a:r>
              <a:rPr lang="tr-TR" sz="2000" b="1" dirty="0"/>
              <a:t>H2 </a:t>
            </a:r>
            <a:r>
              <a:rPr lang="tr-TR" sz="2000" b="1" dirty="0" err="1"/>
              <a:t>Tanks</a:t>
            </a:r>
            <a:r>
              <a:rPr lang="tr-TR" sz="2000" b="1" dirty="0"/>
              <a:t> </a:t>
            </a:r>
            <a:r>
              <a:rPr lang="tr-TR" sz="2000" b="1" dirty="0" err="1"/>
              <a:t>for</a:t>
            </a:r>
            <a:r>
              <a:rPr lang="tr-TR" sz="2000" b="1" dirty="0"/>
              <a:t> </a:t>
            </a:r>
            <a:r>
              <a:rPr lang="tr-TR" sz="2000" b="1" dirty="0" err="1"/>
              <a:t>Gas</a:t>
            </a:r>
            <a:r>
              <a:rPr lang="tr-TR" sz="2000" b="1" dirty="0"/>
              <a:t> </a:t>
            </a:r>
            <a:r>
              <a:rPr lang="tr-TR" sz="2000" b="1" dirty="0" err="1"/>
              <a:t>Transportation</a:t>
            </a:r>
            <a:r>
              <a:rPr lang="tr-TR" sz="2000" b="1" dirty="0"/>
              <a:t>   </a:t>
            </a:r>
            <a:r>
              <a:rPr lang="tr-TR" sz="2000" dirty="0" err="1"/>
              <a:t>Working</a:t>
            </a:r>
            <a:r>
              <a:rPr lang="tr-TR" sz="2000" dirty="0"/>
              <a:t> </a:t>
            </a:r>
            <a:r>
              <a:rPr lang="tr-TR" sz="2000" dirty="0" err="1"/>
              <a:t>Pressure</a:t>
            </a:r>
            <a:r>
              <a:rPr lang="tr-TR" sz="2000" dirty="0"/>
              <a:t> 380 bar</a:t>
            </a:r>
          </a:p>
          <a:p>
            <a:r>
              <a:rPr lang="tr-TR" sz="2000" dirty="0"/>
              <a:t>       Start : 1.4.2024    </a:t>
            </a:r>
            <a:r>
              <a:rPr lang="tr-TR" sz="2000" dirty="0" err="1"/>
              <a:t>End</a:t>
            </a:r>
            <a:r>
              <a:rPr lang="tr-TR" sz="2000" dirty="0"/>
              <a:t>: 31.12.2025 </a:t>
            </a:r>
          </a:p>
          <a:p>
            <a:endParaRPr lang="tr-TR" sz="2000" dirty="0"/>
          </a:p>
          <a:p>
            <a:endParaRPr lang="tr-TR" sz="2000" dirty="0"/>
          </a:p>
          <a:p>
            <a:pPr marL="342900" indent="-342900">
              <a:buAutoNum type="arabicPeriod" startAt="4"/>
            </a:pPr>
            <a:r>
              <a:rPr lang="en-GB" sz="2000" b="1" dirty="0"/>
              <a:t>Development of Rotational Moulding </a:t>
            </a:r>
            <a:r>
              <a:rPr lang="tr-TR" sz="2000" b="1" dirty="0"/>
              <a:t> </a:t>
            </a:r>
            <a:r>
              <a:rPr lang="en-GB" sz="2000" b="1" dirty="0"/>
              <a:t>Technology  to Produce Liner</a:t>
            </a:r>
            <a:r>
              <a:rPr lang="en-GB" sz="2000" dirty="0"/>
              <a:t>.</a:t>
            </a:r>
            <a:endParaRPr lang="tr-TR" sz="2000" dirty="0"/>
          </a:p>
          <a:p>
            <a:r>
              <a:rPr lang="tr-TR" sz="2000" dirty="0"/>
              <a:t>        Start : 1.4 24   </a:t>
            </a:r>
            <a:r>
              <a:rPr lang="tr-TR" sz="2000" dirty="0" err="1"/>
              <a:t>End</a:t>
            </a:r>
            <a:r>
              <a:rPr lang="tr-TR" sz="2000" dirty="0"/>
              <a:t> :  30.6.25 </a:t>
            </a:r>
            <a:r>
              <a:rPr lang="en-GB" sz="2000" dirty="0"/>
              <a:t> </a:t>
            </a:r>
            <a:endParaRPr lang="tr-TR" sz="2000" dirty="0"/>
          </a:p>
          <a:p>
            <a:endParaRPr lang="tr-T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4FE54A-4204-233B-7E42-C8584584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8449" y="1424943"/>
            <a:ext cx="1518187" cy="2888838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B0E2B8C-8BB2-9091-7D73-FBBA978EE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9FA1-3233-4056-8706-2BD5F8105A74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6F7930-41DB-F482-3480-BC88FF2D2D7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0990"/>
          <a:stretch>
            <a:fillRect/>
          </a:stretch>
        </p:blipFill>
        <p:spPr>
          <a:xfrm>
            <a:off x="8444457" y="4856276"/>
            <a:ext cx="3458816" cy="179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95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5AB9D-0AF7-C0D3-334E-DCC09BBA7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0E2AA-DF5C-4A7A-B00C-EBD8DEB901F5}" type="slidenum">
              <a:rPr lang="tr-TR" smtClean="0"/>
              <a:t>6</a:t>
            </a:fld>
            <a:endParaRPr lang="tr-TR"/>
          </a:p>
        </p:txBody>
      </p:sp>
      <p:pic>
        <p:nvPicPr>
          <p:cNvPr id="2" name="Resim 4">
            <a:extLst>
              <a:ext uri="{FF2B5EF4-FFF2-40B4-BE49-F238E27FC236}">
                <a16:creationId xmlns:a16="http://schemas.microsoft.com/office/drawing/2014/main" id="{984AE422-DF5D-F89C-8C43-5933CE8386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36"/>
          <a:stretch/>
        </p:blipFill>
        <p:spPr>
          <a:xfrm>
            <a:off x="566813" y="2766715"/>
            <a:ext cx="2949702" cy="1850631"/>
          </a:xfrm>
          <a:prstGeom prst="rect">
            <a:avLst/>
          </a:prstGeom>
        </p:spPr>
      </p:pic>
      <p:sp>
        <p:nvSpPr>
          <p:cNvPr id="7" name="Dikdörtgen 41">
            <a:extLst>
              <a:ext uri="{FF2B5EF4-FFF2-40B4-BE49-F238E27FC236}">
                <a16:creationId xmlns:a16="http://schemas.microsoft.com/office/drawing/2014/main" id="{6D4DD487-85CF-60DF-5D3C-D3426784419D}"/>
              </a:ext>
            </a:extLst>
          </p:cNvPr>
          <p:cNvSpPr/>
          <p:nvPr/>
        </p:nvSpPr>
        <p:spPr>
          <a:xfrm>
            <a:off x="0" y="0"/>
            <a:ext cx="12192000" cy="7921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>
                <a:solidFill>
                  <a:schemeClr val="tx2">
                    <a:lumMod val="75000"/>
                  </a:schemeClr>
                </a:solidFill>
              </a:rPr>
              <a:t>R&amp;D PROJECT SUPPORTED BY EU: ADAPT-H2 TANK </a:t>
            </a:r>
            <a:endParaRPr lang="tr-TR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FCFDAB-7056-21FF-3EFE-24A2EE3DC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07" y="2663292"/>
            <a:ext cx="2657860" cy="16256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88C820-C692-E9E7-0BE5-60ECF56BB32D}"/>
              </a:ext>
            </a:extLst>
          </p:cNvPr>
          <p:cNvSpPr txBox="1"/>
          <p:nvPr/>
        </p:nvSpPr>
        <p:spPr>
          <a:xfrm>
            <a:off x="123980" y="908966"/>
            <a:ext cx="11788896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b="1" dirty="0"/>
              <a:t>IRASME Project  </a:t>
            </a:r>
            <a:r>
              <a:rPr lang="tr-TR" b="1" dirty="0" err="1"/>
              <a:t>Supported</a:t>
            </a:r>
            <a:r>
              <a:rPr lang="tr-TR" b="1" dirty="0"/>
              <a:t> </a:t>
            </a:r>
            <a:r>
              <a:rPr lang="tr-TR" b="1" dirty="0" err="1"/>
              <a:t>by</a:t>
            </a:r>
            <a:r>
              <a:rPr lang="tr-TR" b="1" dirty="0"/>
              <a:t> EU: </a:t>
            </a:r>
            <a:r>
              <a:rPr lang="en-GB" dirty="0"/>
              <a:t>Adaptive Design for Advanced Performance of Type 4 </a:t>
            </a:r>
            <a:r>
              <a:rPr lang="en-GB" b="1" dirty="0"/>
              <a:t>H2 Tanks </a:t>
            </a:r>
            <a:endParaRPr lang="tr-T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Start : </a:t>
            </a:r>
            <a:r>
              <a:rPr lang="tr-TR" dirty="0"/>
              <a:t>1.2.2024  </a:t>
            </a:r>
            <a:r>
              <a:rPr lang="tr-TR" b="1" dirty="0"/>
              <a:t>  </a:t>
            </a:r>
            <a:r>
              <a:rPr lang="tr-TR" b="1" dirty="0" err="1"/>
              <a:t>End</a:t>
            </a:r>
            <a:r>
              <a:rPr lang="tr-TR" b="1" dirty="0"/>
              <a:t>: </a:t>
            </a:r>
            <a:r>
              <a:rPr lang="tr-TR" dirty="0"/>
              <a:t>30.06.2026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 err="1"/>
              <a:t>Working</a:t>
            </a:r>
            <a:r>
              <a:rPr lang="tr-TR" b="1" dirty="0"/>
              <a:t> </a:t>
            </a:r>
            <a:r>
              <a:rPr lang="tr-TR" b="1" dirty="0" err="1"/>
              <a:t>Pressure</a:t>
            </a:r>
            <a:r>
              <a:rPr lang="tr-TR" b="1" dirty="0"/>
              <a:t>: </a:t>
            </a:r>
            <a:r>
              <a:rPr lang="tr-TR" dirty="0"/>
              <a:t>700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dirty="0"/>
              <a:t>Project </a:t>
            </a:r>
            <a:r>
              <a:rPr lang="tr-TR" b="1" dirty="0" err="1"/>
              <a:t>Partners</a:t>
            </a:r>
            <a:r>
              <a:rPr lang="tr-TR" b="1" dirty="0"/>
              <a:t>: </a:t>
            </a:r>
            <a:r>
              <a:rPr lang="tr-TR" dirty="0"/>
              <a:t>Technical </a:t>
            </a:r>
            <a:r>
              <a:rPr lang="tr-TR" dirty="0" err="1"/>
              <a:t>University</a:t>
            </a:r>
            <a:r>
              <a:rPr lang="tr-TR" dirty="0"/>
              <a:t> of </a:t>
            </a:r>
            <a:r>
              <a:rPr lang="tr-TR" dirty="0" err="1"/>
              <a:t>Munich</a:t>
            </a:r>
            <a:r>
              <a:rPr lang="tr-TR" dirty="0"/>
              <a:t> (TUM), Mefex Germany, Floteks Türkiye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Target: </a:t>
            </a:r>
            <a:r>
              <a:rPr lang="en-GB" dirty="0"/>
              <a:t>Design and production of a hydrogen fuel tank suitable for the rectangular prism-shaped volume that appears when the battery pack  is removed.</a:t>
            </a:r>
            <a:endParaRPr lang="tr-TR" dirty="0"/>
          </a:p>
        </p:txBody>
      </p:sp>
      <p:pic>
        <p:nvPicPr>
          <p:cNvPr id="5" name="Resim 3">
            <a:extLst>
              <a:ext uri="{FF2B5EF4-FFF2-40B4-BE49-F238E27FC236}">
                <a16:creationId xmlns:a16="http://schemas.microsoft.com/office/drawing/2014/main" id="{57F2792C-93E8-2406-75FE-EBF7FD01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5067" y="158928"/>
            <a:ext cx="1030313" cy="499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1D6FF7-29DA-A81F-DF94-22EC5ACA3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555" y="4288905"/>
            <a:ext cx="2313912" cy="24987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FA3A41-EF04-D70C-D3C4-2CA4E3D9D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889" b="76667" l="45469" r="80208">
                        <a14:foregroundMark x1="79167" y1="55185" x2="76406" y2="61481"/>
                        <a14:foregroundMark x1="69323" y1="76667" x2="70000" y2="76667"/>
                        <a14:foregroundMark x1="80208" y1="57963" x2="80208" y2="57963"/>
                      </a14:backgroundRemoval>
                    </a14:imgEffect>
                  </a14:imgLayer>
                </a14:imgProps>
              </a:ext>
            </a:extLst>
          </a:blip>
          <a:srcRect l="54527" t="45004" r="17826" b="17725"/>
          <a:stretch>
            <a:fillRect/>
          </a:stretch>
        </p:blipFill>
        <p:spPr>
          <a:xfrm>
            <a:off x="6773332" y="2549420"/>
            <a:ext cx="3411326" cy="2586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236692-3130-8C50-4989-17CD46E873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22409"/>
          <a:stretch>
            <a:fillRect/>
          </a:stretch>
        </p:blipFill>
        <p:spPr>
          <a:xfrm>
            <a:off x="580167" y="4784586"/>
            <a:ext cx="2657860" cy="18506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A2B4DC-FD16-F3E8-7A16-C91B202F3D4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1751"/>
          <a:stretch>
            <a:fillRect/>
          </a:stretch>
        </p:blipFill>
        <p:spPr>
          <a:xfrm>
            <a:off x="7250558" y="5672222"/>
            <a:ext cx="3257021" cy="8175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BE7B4D-5E58-88CA-ED44-E55096A3AB2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8659" t="42540" r="16466" b="21024"/>
          <a:stretch>
            <a:fillRect/>
          </a:stretch>
        </p:blipFill>
        <p:spPr>
          <a:xfrm>
            <a:off x="10184658" y="3059303"/>
            <a:ext cx="1648113" cy="227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24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41">
            <a:extLst>
              <a:ext uri="{FF2B5EF4-FFF2-40B4-BE49-F238E27FC236}">
                <a16:creationId xmlns:a16="http://schemas.microsoft.com/office/drawing/2014/main" id="{BEC85F47-6E6D-E76C-713B-2D6CA124B3C1}"/>
              </a:ext>
            </a:extLst>
          </p:cNvPr>
          <p:cNvSpPr/>
          <p:nvPr/>
        </p:nvSpPr>
        <p:spPr>
          <a:xfrm>
            <a:off x="0" y="13381"/>
            <a:ext cx="12192000" cy="7921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>
                <a:solidFill>
                  <a:schemeClr val="tx2">
                    <a:lumMod val="75000"/>
                  </a:schemeClr>
                </a:solidFill>
              </a:rPr>
              <a:t>SPİN-OFF COMPANY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5240AD0-4FE8-AC71-88C5-889F6DC17CFD}"/>
              </a:ext>
            </a:extLst>
          </p:cNvPr>
          <p:cNvSpPr txBox="1">
            <a:spLocks/>
          </p:cNvSpPr>
          <p:nvPr/>
        </p:nvSpPr>
        <p:spPr>
          <a:xfrm>
            <a:off x="254726" y="984373"/>
            <a:ext cx="7923700" cy="2140399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Pressura</a:t>
            </a:r>
            <a:r>
              <a:rPr lang="en-GB" sz="2000" dirty="0"/>
              <a:t> is a spin-off company established by Floteks with a strategic focus on the design, manufacturing and testing of Type IV composite pressure vessels. </a:t>
            </a:r>
            <a:endParaRPr lang="tr-TR" sz="2000" dirty="0"/>
          </a:p>
          <a:p>
            <a:pPr marL="735330" indent="-285750"/>
            <a:r>
              <a:rPr lang="en-GB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Establishment year: </a:t>
            </a:r>
            <a:r>
              <a:rPr lang="tr-TR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2024</a:t>
            </a:r>
            <a:endParaRPr lang="en-GB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35330" indent="-285750"/>
            <a:r>
              <a:rPr lang="en-GB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Production area: </a:t>
            </a:r>
            <a:r>
              <a:rPr lang="tr-TR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GB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.000 m2</a:t>
            </a:r>
            <a:endParaRPr lang="tr-TR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35330" indent="-285750"/>
            <a:r>
              <a:rPr lang="tr-TR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 </a:t>
            </a:r>
            <a:r>
              <a:rPr lang="tr-TR" sz="19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</a:t>
            </a:r>
            <a:r>
              <a:rPr lang="tr-TR" sz="1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tr-TR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Type</a:t>
            </a:r>
            <a:r>
              <a:rPr lang="tr-TR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tr-TR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Pressure</a:t>
            </a:r>
            <a:r>
              <a:rPr lang="tr-TR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Vessel</a:t>
            </a:r>
            <a:endParaRPr lang="en-GB" sz="1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tr-TR" sz="1800" dirty="0"/>
          </a:p>
          <a:p>
            <a:endParaRPr lang="tr-TR" sz="1800" dirty="0"/>
          </a:p>
        </p:txBody>
      </p:sp>
      <p:pic>
        <p:nvPicPr>
          <p:cNvPr id="11" name="Grafik 2">
            <a:extLst>
              <a:ext uri="{FF2B5EF4-FFF2-40B4-BE49-F238E27FC236}">
                <a16:creationId xmlns:a16="http://schemas.microsoft.com/office/drawing/2014/main" id="{A44E14F7-A154-6EF6-B60B-DE6645CF66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33970" y="230653"/>
            <a:ext cx="1973251" cy="241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23CBEF-4215-96B0-E966-28B8B6090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825" y="3236612"/>
            <a:ext cx="4699243" cy="3529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E701AB-09BD-FA1B-5732-BF8C69702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51" t="11746" r="23082" b="12819"/>
          <a:stretch/>
        </p:blipFill>
        <p:spPr>
          <a:xfrm>
            <a:off x="8433970" y="854187"/>
            <a:ext cx="3273068" cy="227058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32EEC-EA07-4374-3D3B-4EA141848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9FA1-3233-4056-8706-2BD5F8105A74}" type="slidenum">
              <a:rPr lang="en-US" smtClean="0"/>
              <a:t>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46096D-CC85-0542-F018-49E3AEC89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31" y="3236612"/>
            <a:ext cx="6937011" cy="354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93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41"/>
          <p:cNvSpPr/>
          <p:nvPr/>
        </p:nvSpPr>
        <p:spPr>
          <a:xfrm>
            <a:off x="0" y="18319"/>
            <a:ext cx="12192000" cy="7921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" y="161464"/>
            <a:ext cx="101284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tr-TR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tr-TR" sz="2800" dirty="0">
                <a:solidFill>
                  <a:schemeClr val="tx2">
                    <a:lumMod val="75000"/>
                  </a:schemeClr>
                </a:solidFill>
              </a:rPr>
              <a:t>TESTING CAPACİTY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12F1DB-62B7-D1B1-A097-BD10B3657CCE}"/>
              </a:ext>
            </a:extLst>
          </p:cNvPr>
          <p:cNvSpPr txBox="1"/>
          <p:nvPr/>
        </p:nvSpPr>
        <p:spPr>
          <a:xfrm>
            <a:off x="7112784" y="1022815"/>
            <a:ext cx="4770548" cy="203132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house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Proof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pressure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Hydrostatic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burst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pressure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test </a:t>
            </a: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up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1200 bar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Pressure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Cycle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Test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Gas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leak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test: </a:t>
            </a: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up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700 bar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Accelerated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Stress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Rupture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r-T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Drop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2509CD-6EDD-780B-CAD3-2EF8CB0E5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018" y="896204"/>
            <a:ext cx="3774450" cy="2830838"/>
          </a:xfrm>
          <a:prstGeom prst="rect">
            <a:avLst/>
          </a:prstGeom>
        </p:spPr>
      </p:pic>
      <p:pic>
        <p:nvPicPr>
          <p:cNvPr id="2" name="Grafik 2">
            <a:extLst>
              <a:ext uri="{FF2B5EF4-FFF2-40B4-BE49-F238E27FC236}">
                <a16:creationId xmlns:a16="http://schemas.microsoft.com/office/drawing/2014/main" id="{64AF9247-E549-7298-71D5-59A23C0F9D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3970" y="230653"/>
            <a:ext cx="1973251" cy="2413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220911-76F7-9680-AFA7-1B5AB90F0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6" y="896204"/>
            <a:ext cx="3046086" cy="283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B689FC-5652-7428-47CD-90231FDAA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03" y="4020571"/>
            <a:ext cx="3069893" cy="23044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B11E9-92AF-D0F8-E453-28E7F9492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9FA1-3233-4056-8706-2BD5F8105A74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13FA58-DEDA-ADBE-DBF0-EAFF5E1EC2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6523" y="4020571"/>
            <a:ext cx="3468925" cy="23044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C4E480-CBC2-3000-0CDC-B0B46B6E4F67}"/>
              </a:ext>
            </a:extLst>
          </p:cNvPr>
          <p:cNvSpPr txBox="1"/>
          <p:nvPr/>
        </p:nvSpPr>
        <p:spPr>
          <a:xfrm>
            <a:off x="7112784" y="3385457"/>
            <a:ext cx="4770548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tr-TR" b="1" dirty="0" err="1"/>
              <a:t>External</a:t>
            </a:r>
            <a:r>
              <a:rPr lang="tr-TR" b="1" dirty="0"/>
              <a:t> </a:t>
            </a:r>
            <a:r>
              <a:rPr lang="tr-TR" b="1" dirty="0" err="1"/>
              <a:t>Lab</a:t>
            </a:r>
            <a:r>
              <a:rPr lang="tr-TR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Gas Cycle </a:t>
            </a:r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Extreme Temperature</a:t>
            </a:r>
            <a:r>
              <a:rPr lang="tr-TR" dirty="0"/>
              <a:t> </a:t>
            </a:r>
            <a:r>
              <a:rPr lang="tr-TR" dirty="0" err="1"/>
              <a:t>cycle</a:t>
            </a:r>
            <a:r>
              <a:rPr lang="tr-TR" dirty="0"/>
              <a:t>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Gun fire </a:t>
            </a:r>
            <a:r>
              <a:rPr lang="tr-TR" dirty="0"/>
              <a:t>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Bonfire Test</a:t>
            </a:r>
            <a:r>
              <a:rPr lang="tr-TR" dirty="0"/>
              <a:t> 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F1B77-AD48-01D6-AA62-899614636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4527" y="5117946"/>
            <a:ext cx="5145470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6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6585E-DFA9-B09F-9219-48C742183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 41">
            <a:extLst>
              <a:ext uri="{FF2B5EF4-FFF2-40B4-BE49-F238E27FC236}">
                <a16:creationId xmlns:a16="http://schemas.microsoft.com/office/drawing/2014/main" id="{36B2B890-22AD-BE71-7BD0-1B340FD97ACE}"/>
              </a:ext>
            </a:extLst>
          </p:cNvPr>
          <p:cNvSpPr/>
          <p:nvPr/>
        </p:nvSpPr>
        <p:spPr>
          <a:xfrm>
            <a:off x="0" y="13381"/>
            <a:ext cx="12192000" cy="79216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b="1" dirty="0">
                <a:solidFill>
                  <a:schemeClr val="tx2">
                    <a:lumMod val="75000"/>
                  </a:schemeClr>
                </a:solidFill>
              </a:rPr>
              <a:t>PROJECT </a:t>
            </a:r>
            <a:r>
              <a:rPr lang="en-US" sz="2800" b="1" noProof="0" dirty="0">
                <a:solidFill>
                  <a:schemeClr val="tx2">
                    <a:lumMod val="75000"/>
                  </a:schemeClr>
                </a:solidFill>
              </a:rPr>
              <a:t>PARTNERSHIP</a:t>
            </a:r>
            <a:endParaRPr lang="tr-TR" sz="2800" dirty="0"/>
          </a:p>
        </p:txBody>
      </p:sp>
      <p:pic>
        <p:nvPicPr>
          <p:cNvPr id="12" name="Picture 2" descr="C:\Users\sozturk\Desktop\Flo Logo.jpg">
            <a:extLst>
              <a:ext uri="{FF2B5EF4-FFF2-40B4-BE49-F238E27FC236}">
                <a16:creationId xmlns:a16="http://schemas.microsoft.com/office/drawing/2014/main" id="{69380D56-D06D-8DA6-0A4F-E83E2AABF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82058" y="98973"/>
            <a:ext cx="912506" cy="4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2">
            <a:extLst>
              <a:ext uri="{FF2B5EF4-FFF2-40B4-BE49-F238E27FC236}">
                <a16:creationId xmlns:a16="http://schemas.microsoft.com/office/drawing/2014/main" id="{1EE03349-AA8B-F409-5B48-67872E05E2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3970" y="230653"/>
            <a:ext cx="1973251" cy="2413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247702-A9A1-451C-9326-A71FDC1F746F}"/>
              </a:ext>
            </a:extLst>
          </p:cNvPr>
          <p:cNvSpPr txBox="1"/>
          <p:nvPr/>
        </p:nvSpPr>
        <p:spPr>
          <a:xfrm>
            <a:off x="163286" y="1290934"/>
            <a:ext cx="5475514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Type 4 pressure vessels for different gas storage applications: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noProof="0" dirty="0"/>
              <a:t>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Drones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noProof="0" dirty="0"/>
              <a:t>Marine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Railways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noProof="0" dirty="0"/>
              <a:t>Health</a:t>
            </a:r>
            <a:endParaRPr lang="tr-TR" sz="2000" noProof="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000" dirty="0"/>
              <a:t>H2 </a:t>
            </a:r>
            <a:r>
              <a:rPr lang="tr-TR" sz="2000" dirty="0" err="1"/>
              <a:t>buses</a:t>
            </a:r>
            <a:endParaRPr lang="tr-T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000" noProof="0" dirty="0"/>
              <a:t>CNG </a:t>
            </a:r>
            <a:r>
              <a:rPr lang="tr-TR" sz="2000" noProof="0" dirty="0" err="1"/>
              <a:t>trucks</a:t>
            </a:r>
            <a:endParaRPr lang="en-US" sz="2000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FA3534-6ACF-E3CC-2A50-95C35A7F8935}"/>
              </a:ext>
            </a:extLst>
          </p:cNvPr>
          <p:cNvSpPr txBox="1"/>
          <p:nvPr/>
        </p:nvSpPr>
        <p:spPr>
          <a:xfrm>
            <a:off x="239486" y="817406"/>
            <a:ext cx="1989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noProof="0" dirty="0"/>
              <a:t>Project I</a:t>
            </a:r>
            <a:r>
              <a:rPr lang="en-US" sz="2400" b="1" noProof="0" dirty="0" err="1"/>
              <a:t>dea</a:t>
            </a:r>
            <a:r>
              <a:rPr lang="tr-TR" sz="2400" b="1" noProof="0" dirty="0"/>
              <a:t>s</a:t>
            </a:r>
            <a:r>
              <a:rPr lang="en-US" sz="2400" b="1" noProof="0" dirty="0"/>
              <a:t>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F4E3A-D362-FBD8-9C1B-B04A764B3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3258" y="6436538"/>
            <a:ext cx="2743200" cy="365125"/>
          </a:xfrm>
        </p:spPr>
        <p:txBody>
          <a:bodyPr/>
          <a:lstStyle/>
          <a:p>
            <a:fld id="{CD999FA1-3233-4056-8706-2BD5F8105A74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7602DC-BDEA-EEE5-D63C-387849AA51E2}"/>
              </a:ext>
            </a:extLst>
          </p:cNvPr>
          <p:cNvSpPr txBox="1"/>
          <p:nvPr/>
        </p:nvSpPr>
        <p:spPr>
          <a:xfrm>
            <a:off x="6038050" y="2151727"/>
            <a:ext cx="5856514" cy="25545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noProof="0" dirty="0"/>
              <a:t>Rotational molding parts for different applications.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Marine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noProof="0" dirty="0"/>
              <a:t>Environment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Water purification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Rainwater storage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Automotive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noProof="0" dirty="0"/>
              <a:t>Construction machinery</a:t>
            </a:r>
            <a:endParaRPr lang="tr-TR" sz="2000" noProof="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000" dirty="0" err="1"/>
              <a:t>Hybrid</a:t>
            </a:r>
            <a:r>
              <a:rPr lang="tr-TR" sz="2000" dirty="0"/>
              <a:t> </a:t>
            </a:r>
            <a:r>
              <a:rPr lang="tr-TR" sz="2000" dirty="0" err="1"/>
              <a:t>products</a:t>
            </a:r>
            <a:r>
              <a:rPr lang="tr-TR" sz="2000" dirty="0"/>
              <a:t>: </a:t>
            </a:r>
            <a:r>
              <a:rPr lang="tr-TR" sz="2000" dirty="0" err="1"/>
              <a:t>Plastic</a:t>
            </a:r>
            <a:r>
              <a:rPr lang="tr-TR" sz="2000" dirty="0"/>
              <a:t> + </a:t>
            </a:r>
            <a:r>
              <a:rPr lang="tr-TR" sz="2000" dirty="0" err="1"/>
              <a:t>Composite</a:t>
            </a:r>
            <a:endParaRPr lang="en-US" sz="2000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797BDE-498E-0D62-4867-7B231064076B}"/>
              </a:ext>
            </a:extLst>
          </p:cNvPr>
          <p:cNvSpPr txBox="1"/>
          <p:nvPr/>
        </p:nvSpPr>
        <p:spPr>
          <a:xfrm>
            <a:off x="163286" y="4800219"/>
            <a:ext cx="5475514" cy="16312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000" b="1" dirty="0" err="1"/>
              <a:t>Products</a:t>
            </a:r>
            <a:r>
              <a:rPr lang="tr-TR" sz="2000" b="1" dirty="0"/>
              <a:t> </a:t>
            </a:r>
            <a:r>
              <a:rPr lang="tr-TR" sz="2000" b="1" dirty="0" err="1"/>
              <a:t>produced</a:t>
            </a:r>
            <a:r>
              <a:rPr lang="tr-TR" sz="2000" b="1" dirty="0"/>
              <a:t> </a:t>
            </a:r>
            <a:r>
              <a:rPr lang="tr-TR" sz="2000" b="1" dirty="0" err="1"/>
              <a:t>by</a:t>
            </a:r>
            <a:r>
              <a:rPr lang="tr-TR" sz="2000" b="1" dirty="0"/>
              <a:t> filament </a:t>
            </a:r>
            <a:r>
              <a:rPr lang="tr-TR" sz="2000" b="1" dirty="0" err="1"/>
              <a:t>winding</a:t>
            </a:r>
            <a:r>
              <a:rPr lang="tr-TR" sz="2000" b="1" dirty="0"/>
              <a:t> </a:t>
            </a:r>
            <a:r>
              <a:rPr lang="tr-TR" sz="2000" b="1" dirty="0" err="1"/>
              <a:t>method</a:t>
            </a:r>
            <a:endParaRPr lang="en-US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000" noProof="0" dirty="0" err="1"/>
              <a:t>Composite</a:t>
            </a:r>
            <a:r>
              <a:rPr lang="tr-TR" sz="2000" noProof="0" dirty="0"/>
              <a:t> </a:t>
            </a:r>
            <a:r>
              <a:rPr lang="tr-TR" sz="2000" noProof="0" dirty="0" err="1"/>
              <a:t>shafts</a:t>
            </a:r>
            <a:endParaRPr lang="tr-TR" sz="2000" noProof="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sz="2000" dirty="0" err="1"/>
              <a:t>Sleeves</a:t>
            </a:r>
            <a:endParaRPr lang="en-US" sz="2000" noProof="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1352880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B6713C34D18B0F42A0B508897DC58628" ma:contentTypeVersion="14" ma:contentTypeDescription="Yeni belge oluşturun." ma:contentTypeScope="" ma:versionID="d15330586afc4991e9df59f8d83b942b">
  <xsd:schema xmlns:xsd="http://www.w3.org/2001/XMLSchema" xmlns:xs="http://www.w3.org/2001/XMLSchema" xmlns:p="http://schemas.microsoft.com/office/2006/metadata/properties" xmlns:ns2="c59e70b5-6596-4108-8334-5e599d3d07dd" xmlns:ns3="03ba2a3b-5597-481c-a610-d1710df72709" targetNamespace="http://schemas.microsoft.com/office/2006/metadata/properties" ma:root="true" ma:fieldsID="bab63fced616b5030e2435e1284a1eba" ns2:_="" ns3:_="">
    <xsd:import namespace="c59e70b5-6596-4108-8334-5e599d3d07dd"/>
    <xsd:import namespace="03ba2a3b-5597-481c-a610-d1710df727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9e70b5-6596-4108-8334-5e599d3d07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e759eaa0-9120-4d4a-a496-79ddea16a2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ba2a3b-5597-481c-a610-d1710df7270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0c39889-29cf-4e6a-953f-7858127deb1e}" ma:internalName="TaxCatchAll" ma:showField="CatchAllData" ma:web="03ba2a3b-5597-481c-a610-d1710df727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59e70b5-6596-4108-8334-5e599d3d07dd">
      <Terms xmlns="http://schemas.microsoft.com/office/infopath/2007/PartnerControls"/>
    </lcf76f155ced4ddcb4097134ff3c332f>
    <TaxCatchAll xmlns="03ba2a3b-5597-481c-a610-d1710df72709" xsi:nil="true"/>
  </documentManagement>
</p:properties>
</file>

<file path=customXml/itemProps1.xml><?xml version="1.0" encoding="utf-8"?>
<ds:datastoreItem xmlns:ds="http://schemas.openxmlformats.org/officeDocument/2006/customXml" ds:itemID="{F3025C06-6CB4-41B2-B8B8-01E3745FED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9e70b5-6596-4108-8334-5e599d3d07dd"/>
    <ds:schemaRef ds:uri="03ba2a3b-5597-481c-a610-d1710df727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EA8AB5-0425-421C-A000-44E97DF668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A30F02-A9AD-49FE-983C-AD0106AEE295}">
  <ds:schemaRefs>
    <ds:schemaRef ds:uri="http://schemas.microsoft.com/office/2006/metadata/properties"/>
    <ds:schemaRef ds:uri="http://schemas.microsoft.com/office/infopath/2007/PartnerControls"/>
    <ds:schemaRef ds:uri="c59e70b5-6596-4108-8334-5e599d3d07dd"/>
    <ds:schemaRef ds:uri="03ba2a3b-5597-481c-a610-d1710df7270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469</Words>
  <Application>Microsoft Office PowerPoint</Application>
  <PresentationFormat>Widescreen</PresentationFormat>
  <Paragraphs>89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Mont Bold</vt:lpstr>
      <vt:lpstr>Montserrat</vt:lpstr>
      <vt:lpstr>Office Teması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Su Demirel</dc:creator>
  <cp:lastModifiedBy>Halil AKGÜL</cp:lastModifiedBy>
  <cp:revision>22</cp:revision>
  <dcterms:created xsi:type="dcterms:W3CDTF">2025-01-22T10:16:35Z</dcterms:created>
  <dcterms:modified xsi:type="dcterms:W3CDTF">2026-05-07T08:13:41Z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0x010100B6713C34D18B0F42A0B508897DC58628</vt:lpwstr>
  </property>
  <property fmtid="{D5CDD505-2E9C-101B-9397-08002B2CF9AE}" pid="3" name="MediaServiceImageTags">
    <vt:lpwstr/>
  </property>
</Properties>
</file>