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22"/>
  </p:notesMasterIdLst>
  <p:sldIdLst>
    <p:sldId id="340" r:id="rId2"/>
    <p:sldId id="256" r:id="rId3"/>
    <p:sldId id="341" r:id="rId4"/>
    <p:sldId id="342" r:id="rId5"/>
    <p:sldId id="273" r:id="rId6"/>
    <p:sldId id="275" r:id="rId7"/>
    <p:sldId id="276" r:id="rId8"/>
    <p:sldId id="279" r:id="rId9"/>
    <p:sldId id="280" r:id="rId10"/>
    <p:sldId id="343" r:id="rId11"/>
    <p:sldId id="271" r:id="rId12"/>
    <p:sldId id="265" r:id="rId13"/>
    <p:sldId id="314" r:id="rId14"/>
    <p:sldId id="329" r:id="rId15"/>
    <p:sldId id="337" r:id="rId16"/>
    <p:sldId id="332" r:id="rId17"/>
    <p:sldId id="330" r:id="rId18"/>
    <p:sldId id="344" r:id="rId19"/>
    <p:sldId id="336" r:id="rId20"/>
    <p:sldId id="328"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D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22"/>
    <p:restoredTop sz="95196"/>
  </p:normalViewPr>
  <p:slideViewPr>
    <p:cSldViewPr snapToGrid="0" snapToObjects="1">
      <p:cViewPr varScale="1">
        <p:scale>
          <a:sx n="91" d="100"/>
          <a:sy n="91" d="100"/>
        </p:scale>
        <p:origin x="1024" y="184"/>
      </p:cViewPr>
      <p:guideLst>
        <p:guide orient="horz" pos="2160"/>
        <p:guide pos="3840"/>
      </p:guideLst>
    </p:cSldViewPr>
  </p:slideViewPr>
  <p:outlineViewPr>
    <p:cViewPr>
      <p:scale>
        <a:sx n="33" d="100"/>
        <a:sy n="33" d="100"/>
      </p:scale>
      <p:origin x="0" y="-4416"/>
    </p:cViewPr>
  </p:outlineViewPr>
  <p:notesTextViewPr>
    <p:cViewPr>
      <p:scale>
        <a:sx n="1" d="1"/>
        <a:sy n="1" d="1"/>
      </p:scale>
      <p:origin x="0" y="0"/>
    </p:cViewPr>
  </p:notesTextViewPr>
  <p:notesViewPr>
    <p:cSldViewPr snapToGrid="0" snapToObjects="1">
      <p:cViewPr varScale="1">
        <p:scale>
          <a:sx n="73" d="100"/>
          <a:sy n="73" d="100"/>
        </p:scale>
        <p:origin x="356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C474A2-E400-C04A-8833-24272FBBE4CD}" type="datetimeFigureOut">
              <a:rPr lang="nl-BE" smtClean="0"/>
              <a:t>19/10/2023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9E910-BE8C-9D42-A4FD-27CE41CE1C28}" type="slidenum">
              <a:rPr lang="nl-BE" smtClean="0"/>
              <a:t>‹nr.›</a:t>
            </a:fld>
            <a:endParaRPr lang="nl-BE"/>
          </a:p>
        </p:txBody>
      </p:sp>
    </p:spTree>
    <p:extLst>
      <p:ext uri="{BB962C8B-B14F-4D97-AF65-F5344CB8AC3E}">
        <p14:creationId xmlns:p14="http://schemas.microsoft.com/office/powerpoint/2010/main" val="468941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Hello, my name is Marc Moons from Viktor Goes Green. We build installations for the production of biochar and take the initiative to set up our own productions. This can range from small installations of 50 kg per batch to industrial projects of several tons per hour. Today I would like to introduce you to two projects related to biochar production. </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1</a:t>
            </a:fld>
            <a:endParaRPr lang="nl-BE"/>
          </a:p>
        </p:txBody>
      </p:sp>
    </p:spTree>
    <p:extLst>
      <p:ext uri="{BB962C8B-B14F-4D97-AF65-F5344CB8AC3E}">
        <p14:creationId xmlns:p14="http://schemas.microsoft.com/office/powerpoint/2010/main" val="4032182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are currently developing a system so that local producers of charcoal and biochar can use the installations free of charge.</a:t>
            </a:r>
          </a:p>
          <a:p>
            <a:r>
              <a:rPr lang="nl-BE" dirty="0"/>
              <a:t>An installation easily costs between 13 and 16,000 euros. Depending on the transport costs. It is still cheaper for a local producer to use the traditional method.</a:t>
            </a:r>
          </a:p>
          <a:p>
            <a:r>
              <a:rPr lang="nl-BE" dirty="0"/>
              <a:t>We want to set up a concept with local parties that can demonstrate how much less greenhouse gases are released into the atmosphere and how much extra CO2 is stored. It can be used for both biochar production and charcoal production. Local parties can be NGOs or agencies.</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10</a:t>
            </a:fld>
            <a:endParaRPr lang="nl-BE"/>
          </a:p>
        </p:txBody>
      </p:sp>
    </p:spTree>
    <p:extLst>
      <p:ext uri="{BB962C8B-B14F-4D97-AF65-F5344CB8AC3E}">
        <p14:creationId xmlns:p14="http://schemas.microsoft.com/office/powerpoint/2010/main" val="3615094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The second project I would like to present is our bamboo to bambochar project.</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12</a:t>
            </a:fld>
            <a:endParaRPr lang="nl-BE"/>
          </a:p>
        </p:txBody>
      </p:sp>
    </p:spTree>
    <p:extLst>
      <p:ext uri="{BB962C8B-B14F-4D97-AF65-F5344CB8AC3E}">
        <p14:creationId xmlns:p14="http://schemas.microsoft.com/office/powerpoint/2010/main" val="2730956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Our bamboo project is located in Benin, where we want to turn our own bamboo production into bamboochar. Bamboo char is natural biochar made from bamboo.</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13</a:t>
            </a:fld>
            <a:endParaRPr lang="nl-BE"/>
          </a:p>
        </p:txBody>
      </p:sp>
    </p:spTree>
    <p:extLst>
      <p:ext uri="{BB962C8B-B14F-4D97-AF65-F5344CB8AC3E}">
        <p14:creationId xmlns:p14="http://schemas.microsoft.com/office/powerpoint/2010/main" val="2251019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We have planted our own bamboo forest in Benin.</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14</a:t>
            </a:fld>
            <a:endParaRPr lang="nl-BE"/>
          </a:p>
        </p:txBody>
      </p:sp>
    </p:spTree>
    <p:extLst>
      <p:ext uri="{BB962C8B-B14F-4D97-AF65-F5344CB8AC3E}">
        <p14:creationId xmlns:p14="http://schemas.microsoft.com/office/powerpoint/2010/main" val="39980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When we talk about biomass production, bamboo is a great crop.</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15</a:t>
            </a:fld>
            <a:endParaRPr lang="nl-BE"/>
          </a:p>
        </p:txBody>
      </p:sp>
    </p:spTree>
    <p:extLst>
      <p:ext uri="{BB962C8B-B14F-4D97-AF65-F5344CB8AC3E}">
        <p14:creationId xmlns:p14="http://schemas.microsoft.com/office/powerpoint/2010/main" val="352743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The planting started in 2014. We planted parts in 2014, 15, 16 and 17</a:t>
            </a:r>
          </a:p>
          <a:p>
            <a:r>
              <a:rPr lang="nl-BE" dirty="0"/>
              <a:t>About 350-400 hectares have been planted. There is room for much more.</a:t>
            </a:r>
          </a:p>
          <a:p>
            <a:r>
              <a:rPr lang="nl-BE" dirty="0"/>
              <a:t>The first plantings are now maturing and can be harvested.</a:t>
            </a:r>
          </a:p>
          <a:p>
            <a:r>
              <a:rPr lang="nl-BE" dirty="0"/>
              <a:t>The big advantage of bamboo is that it can be harvested every three to four years once the plants are mature.</a:t>
            </a:r>
          </a:p>
          <a:p>
            <a:r>
              <a:rPr lang="nl-BE" dirty="0"/>
              <a:t>We use no irrigation and no chemicals. We only mow the undergrowing vegetation once a year</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16</a:t>
            </a:fld>
            <a:endParaRPr lang="nl-BE"/>
          </a:p>
        </p:txBody>
      </p:sp>
    </p:spTree>
    <p:extLst>
      <p:ext uri="{BB962C8B-B14F-4D97-AF65-F5344CB8AC3E}">
        <p14:creationId xmlns:p14="http://schemas.microsoft.com/office/powerpoint/2010/main" val="256278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This is a schematic representation of what we want to do with the bamboo.</a:t>
            </a:r>
          </a:p>
          <a:p>
            <a:r>
              <a:rPr lang="nl-BE" dirty="0"/>
              <a:t>We want to sell the better stems directly. The rest is chipped and goes into the installation as feedstock.</a:t>
            </a:r>
          </a:p>
          <a:p>
            <a:r>
              <a:rPr lang="nl-BE" dirty="0"/>
              <a:t>This installation is a continuous installation with a gasifier and a cogeneration. The installation uses approximately 1 ton of dried bamboo per hour. This produces approximately 700 kilowatts of electricity and 250kg of bamboo char. The rest is heat. We are looking at using these locally for drying fruit, nuts, rice, ...</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17</a:t>
            </a:fld>
            <a:endParaRPr lang="nl-BE"/>
          </a:p>
        </p:txBody>
      </p:sp>
    </p:spTree>
    <p:extLst>
      <p:ext uri="{BB962C8B-B14F-4D97-AF65-F5344CB8AC3E}">
        <p14:creationId xmlns:p14="http://schemas.microsoft.com/office/powerpoint/2010/main" val="824179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Here's a better view of our gasifier.</a:t>
            </a:r>
          </a:p>
          <a:p>
            <a:r>
              <a:rPr lang="nl-BE" dirty="0"/>
              <a:t>The red tube at the bottom is the place where the bamboo char comes out of the installation.</a:t>
            </a:r>
          </a:p>
          <a:p>
            <a:r>
              <a:rPr lang="nl-BE" dirty="0"/>
              <a:t>On the right you see a complete setup. From storage bunkers to cogeneration.</a:t>
            </a:r>
          </a:p>
          <a:p>
            <a:r>
              <a:rPr lang="nl-BE" dirty="0"/>
              <a:t>the total investment of this setup is 2-2.5 million euros.</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18</a:t>
            </a:fld>
            <a:endParaRPr lang="nl-BE"/>
          </a:p>
        </p:txBody>
      </p:sp>
    </p:spTree>
    <p:extLst>
      <p:ext uri="{BB962C8B-B14F-4D97-AF65-F5344CB8AC3E}">
        <p14:creationId xmlns:p14="http://schemas.microsoft.com/office/powerpoint/2010/main" val="1451189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The electricity and heat are valorized locally. We are currently negotiating with major industrial customers for the sale of the biochar.</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19</a:t>
            </a:fld>
            <a:endParaRPr lang="nl-BE"/>
          </a:p>
        </p:txBody>
      </p:sp>
    </p:spTree>
    <p:extLst>
      <p:ext uri="{BB962C8B-B14F-4D97-AF65-F5344CB8AC3E}">
        <p14:creationId xmlns:p14="http://schemas.microsoft.com/office/powerpoint/2010/main" val="1164188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And then there are the contact details and photos of both our local partners.</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20</a:t>
            </a:fld>
            <a:endParaRPr lang="nl-BE"/>
          </a:p>
        </p:txBody>
      </p:sp>
    </p:spTree>
    <p:extLst>
      <p:ext uri="{BB962C8B-B14F-4D97-AF65-F5344CB8AC3E}">
        <p14:creationId xmlns:p14="http://schemas.microsoft.com/office/powerpoint/2010/main" val="530581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our workshops in Ghent, Belgium, we developed a simple but very efficient device to produce charcoal or high-quality biochar. The device has been specially developed for the African market. During our visits to Benin in Africa we saw the traditional production methods for the production of charcoal. And then we started tinkering with a design to produce the same amount of charcoal with less wood and fewer greenhouse gas emissions. </a:t>
            </a:r>
          </a:p>
          <a:p>
            <a:r>
              <a:rPr lang="nl-BE" dirty="0"/>
              <a:t>When the demand came for biochar to be used in pineapple cultivation from the benin agricultur deveolpment agency, we decided to build some  installations.</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2</a:t>
            </a:fld>
            <a:endParaRPr lang="nl-BE"/>
          </a:p>
        </p:txBody>
      </p:sp>
    </p:spTree>
    <p:extLst>
      <p:ext uri="{BB962C8B-B14F-4D97-AF65-F5344CB8AC3E}">
        <p14:creationId xmlns:p14="http://schemas.microsoft.com/office/powerpoint/2010/main" val="2570173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With the support of the Belgian government, we have succeeded in building the first 20 installations for Benin. These 20 installations are a gift from the Belgian government to Benin and are being set up at various locations as a demo project. Some of them as biochar production. The biochar will be used in pineapple cultivation.</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3</a:t>
            </a:fld>
            <a:endParaRPr lang="nl-BE"/>
          </a:p>
        </p:txBody>
      </p:sp>
    </p:spTree>
    <p:extLst>
      <p:ext uri="{BB962C8B-B14F-4D97-AF65-F5344CB8AC3E}">
        <p14:creationId xmlns:p14="http://schemas.microsoft.com/office/powerpoint/2010/main" val="144087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The design of the reactor is simply an inverted barrel with a chimney through the middle. The barrel is open at the bottom and you turn the reactor in an horizontal position to fil it. The combustion chamber is at the bottom. The fire to heat the reactor is only in the combustion chamber. The heat from the fire passes through the chimney in the midle and heats the reactor. In the reactor you get a circulation of the produced gases. So the temperatur is almost the same on every place in the reactor. The gases can only leave the reactor by passing the combustion chamber and inflame. This fire drives the temperature of the reactor to more than 400 degrees. Once gas production stops and the fire goes out, the charcoal or biochar is ready and of very good quality.</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4</a:t>
            </a:fld>
            <a:endParaRPr lang="nl-BE"/>
          </a:p>
        </p:txBody>
      </p:sp>
    </p:spTree>
    <p:extLst>
      <p:ext uri="{BB962C8B-B14F-4D97-AF65-F5344CB8AC3E}">
        <p14:creationId xmlns:p14="http://schemas.microsoft.com/office/powerpoint/2010/main" val="3461391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Some technical information</a:t>
            </a:r>
          </a:p>
          <a:p>
            <a:r>
              <a:rPr lang="nl-BE" dirty="0"/>
              <a:t>The capacity 1,4 cubic meters</a:t>
            </a:r>
          </a:p>
          <a:p>
            <a:r>
              <a:rPr lang="nl-BE" dirty="0"/>
              <a:t>There are no electronics on the installation, no controls. It is an autonomously running process</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5</a:t>
            </a:fld>
            <a:endParaRPr lang="nl-BE"/>
          </a:p>
        </p:txBody>
      </p:sp>
    </p:spTree>
    <p:extLst>
      <p:ext uri="{BB962C8B-B14F-4D97-AF65-F5344CB8AC3E}">
        <p14:creationId xmlns:p14="http://schemas.microsoft.com/office/powerpoint/2010/main" val="913948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Compared to traditional methods, our installation only uses 1/2 to 1/3 of the wood for the same amount of charcoal.</a:t>
            </a:r>
          </a:p>
          <a:p>
            <a:r>
              <a:rPr lang="nl-BE" dirty="0"/>
              <a:t>The production time and working conditions are much better.</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6</a:t>
            </a:fld>
            <a:endParaRPr lang="nl-BE"/>
          </a:p>
        </p:txBody>
      </p:sp>
    </p:spTree>
    <p:extLst>
      <p:ext uri="{BB962C8B-B14F-4D97-AF65-F5344CB8AC3E}">
        <p14:creationId xmlns:p14="http://schemas.microsoft.com/office/powerpoint/2010/main" val="2009271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On the left you see a photo of a traditional method that is used almost everywhere in Africa.</a:t>
            </a:r>
          </a:p>
          <a:p>
            <a:r>
              <a:rPr lang="nl-BE" dirty="0"/>
              <a:t>The process takes several days to sometimes 2 weeks</a:t>
            </a:r>
          </a:p>
          <a:p>
            <a:r>
              <a:rPr lang="nl-BE" dirty="0"/>
              <a:t>The gases leave the covered pile without burning. These contain high concentrations of greenhouse gases</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7</a:t>
            </a:fld>
            <a:endParaRPr lang="nl-BE"/>
          </a:p>
        </p:txBody>
      </p:sp>
    </p:spTree>
    <p:extLst>
      <p:ext uri="{BB962C8B-B14F-4D97-AF65-F5344CB8AC3E}">
        <p14:creationId xmlns:p14="http://schemas.microsoft.com/office/powerpoint/2010/main" val="3186496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 also include the instructions for use.</a:t>
            </a:r>
          </a:p>
          <a:p>
            <a:r>
              <a:rPr lang="nl-BE" dirty="0"/>
              <a:t>It is a very simple installation to use.</a:t>
            </a:r>
          </a:p>
          <a:p>
            <a:r>
              <a:rPr lang="nl-BE" dirty="0"/>
              <a:t>In the horizontal position you fill the reactor.</a:t>
            </a:r>
          </a:p>
          <a:p>
            <a:r>
              <a:rPr lang="nl-BE" dirty="0"/>
              <a:t>In these photos you can also see the fireplace in the middle, the closing covers to keep the wood in place in a vertical position and the combustion chamber below.</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8</a:t>
            </a:fld>
            <a:endParaRPr lang="nl-BE"/>
          </a:p>
        </p:txBody>
      </p:sp>
    </p:spTree>
    <p:extLst>
      <p:ext uri="{BB962C8B-B14F-4D97-AF65-F5344CB8AC3E}">
        <p14:creationId xmlns:p14="http://schemas.microsoft.com/office/powerpoint/2010/main" val="3395324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the vertical position the combustion chamber is closed with the reactor.</a:t>
            </a:r>
          </a:p>
          <a:p>
            <a:r>
              <a:rPr lang="nl-BE" dirty="0"/>
              <a:t>The fire is only started in the combustion chamber.</a:t>
            </a:r>
          </a:p>
          <a:p>
            <a:r>
              <a:rPr lang="nl-BE" dirty="0"/>
              <a:t>Once the reactor is above 200 degrees, the gases in the wood are released and these must pass through the combustion chamber. This causes the gases to ignite.</a:t>
            </a:r>
          </a:p>
          <a:p>
            <a:r>
              <a:rPr lang="nl-BE" dirty="0"/>
              <a:t>From now on it is an autonomous process. The burning gases further increase the temperature of the reactor to 400 degrees.</a:t>
            </a:r>
          </a:p>
          <a:p>
            <a:r>
              <a:rPr lang="nl-BE" dirty="0"/>
              <a:t>When the gases have burned out, the reaction is complete and you have to wait for cooling.</a:t>
            </a:r>
          </a:p>
          <a:p>
            <a:r>
              <a:rPr lang="nl-BE" dirty="0"/>
              <a:t>The result is a high-quality biochar with a carbon content higher than 90%.</a:t>
            </a:r>
          </a:p>
        </p:txBody>
      </p:sp>
      <p:sp>
        <p:nvSpPr>
          <p:cNvPr id="4" name="Tijdelijke aanduiding voor dianummer 3"/>
          <p:cNvSpPr>
            <a:spLocks noGrp="1"/>
          </p:cNvSpPr>
          <p:nvPr>
            <p:ph type="sldNum" sz="quarter" idx="5"/>
          </p:nvPr>
        </p:nvSpPr>
        <p:spPr/>
        <p:txBody>
          <a:bodyPr/>
          <a:lstStyle/>
          <a:p>
            <a:fld id="{7AC9E910-BE8C-9D42-A4FD-27CE41CE1C28}" type="slidenum">
              <a:rPr lang="nl-BE" smtClean="0"/>
              <a:t>9</a:t>
            </a:fld>
            <a:endParaRPr lang="nl-BE"/>
          </a:p>
        </p:txBody>
      </p:sp>
    </p:spTree>
    <p:extLst>
      <p:ext uri="{BB962C8B-B14F-4D97-AF65-F5344CB8AC3E}">
        <p14:creationId xmlns:p14="http://schemas.microsoft.com/office/powerpoint/2010/main" val="242197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nl-NL"/>
              <a:t>Klik om stijl te bewerken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10/19/23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2823434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8664C608-40B1-4030-A28D-5B74BC98ADCE}" type="datetimeFigureOut">
              <a:rPr lang="en-US" smtClean="0"/>
              <a:t>10/19/23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96326478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664C608-40B1-4030-A28D-5B74BC98ADCE}" type="datetimeFigureOut">
              <a:rPr lang="en-US" smtClean="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88223398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nl-NL"/>
              <a:t>Klikken om de tekststijl van het model te bewerken</a:t>
            </a:r>
          </a:p>
        </p:txBody>
      </p:sp>
      <p:sp>
        <p:nvSpPr>
          <p:cNvPr id="4" name="Date Placeholder 3"/>
          <p:cNvSpPr>
            <a:spLocks noGrp="1"/>
          </p:cNvSpPr>
          <p:nvPr>
            <p:ph type="dt" sz="half" idx="10"/>
          </p:nvPr>
        </p:nvSpPr>
        <p:spPr/>
        <p:txBody>
          <a:bodyPr/>
          <a:lstStyle/>
          <a:p>
            <a:fld id="{8664C608-40B1-4030-A28D-5B74BC98ADCE}" type="datetimeFigureOut">
              <a:rPr lang="en-US" smtClean="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5544407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nl-NL"/>
              <a:t>Klikken om de tekststijl van het model te bewerken</a:t>
            </a:r>
          </a:p>
        </p:txBody>
      </p:sp>
      <p:sp>
        <p:nvSpPr>
          <p:cNvPr id="4" name="Date Placeholder 3"/>
          <p:cNvSpPr>
            <a:spLocks noGrp="1"/>
          </p:cNvSpPr>
          <p:nvPr>
            <p:ph type="dt" sz="half" idx="10"/>
          </p:nvPr>
        </p:nvSpPr>
        <p:spPr/>
        <p:txBody>
          <a:bodyPr/>
          <a:lstStyle/>
          <a:p>
            <a:fld id="{8664C608-40B1-4030-A28D-5B74BC98ADCE}" type="datetimeFigureOut">
              <a:rPr lang="en-US" smtClean="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358171159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nl-NL"/>
              <a:t>Klik om stijl te bewerken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664C608-40B1-4030-A28D-5B74BC98ADCE}" type="datetimeFigureOut">
              <a:rPr lang="en-US" smtClean="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1639453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nl-NL"/>
              <a:t>Klik om stijl te bewerken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8664C608-40B1-4030-A28D-5B74BC98ADCE}" type="datetimeFigureOut">
              <a:rPr lang="en-US" smtClean="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31466083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10/19/23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078510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10/19/23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678392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10/19/23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773739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nl-NL"/>
              <a:t>Klik om stijl te bewerken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C6F822A4-8DA6-4447-9B1F-C5DB58435268}" type="datetimeFigureOut">
              <a:rPr lang="en-US" smtClean="0"/>
              <a:t>10/19/23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63730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10/19/23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40712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10/19/23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907886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10/19/23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321521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10/19/23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2210279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DA16AA21-1863-4931-97CB-99D0A168701B}" type="datetimeFigureOut">
              <a:rPr lang="en-US" smtClean="0"/>
              <a:t>10/19/23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763807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nl-NL"/>
              <a:t>Klik om stijl te bewerken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a:xfrm>
            <a:off x="6399212" y="5883275"/>
            <a:ext cx="914400" cy="365125"/>
          </a:xfrm>
        </p:spPr>
        <p:txBody>
          <a:bodyPr/>
          <a:lstStyle/>
          <a:p>
            <a:fld id="{3772C379-9A7C-4C87-A116-CBE9F58B04C5}" type="datetimeFigureOut">
              <a:rPr lang="en-US" smtClean="0"/>
              <a:t>10/19/23</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4FAB73BC-B049-4115-A692-8D63A059BFB8}" type="slidenum">
              <a:rPr lang="en-US" smtClean="0"/>
              <a:t>‹nr.›</a:t>
            </a:fld>
            <a:endParaRPr lang="en-US"/>
          </a:p>
        </p:txBody>
      </p:sp>
    </p:spTree>
    <p:extLst>
      <p:ext uri="{BB962C8B-B14F-4D97-AF65-F5344CB8AC3E}">
        <p14:creationId xmlns:p14="http://schemas.microsoft.com/office/powerpoint/2010/main" val="1376321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664C608-40B1-4030-A28D-5B74BC98ADCE}" type="datetimeFigureOut">
              <a:rPr lang="en-US" smtClean="0"/>
              <a:t>10/19/23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4FAB73BC-B049-4115-A692-8D63A059BFB8}" type="slidenum">
              <a:rPr lang="en-US" smtClean="0"/>
              <a:pPr/>
              <a:t>‹nr.›</a:t>
            </a:fld>
            <a:endParaRPr lang="en-US" dirty="0"/>
          </a:p>
        </p:txBody>
      </p:sp>
    </p:spTree>
    <p:extLst>
      <p:ext uri="{BB962C8B-B14F-4D97-AF65-F5344CB8AC3E}">
        <p14:creationId xmlns:p14="http://schemas.microsoft.com/office/powerpoint/2010/main" val="1091439669"/>
      </p:ext>
    </p:extLst>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p:hf sldNum="0" hdr="0" ftr="0" dt="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8.jpe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5.png"/><Relationship Id="rId3" Type="http://schemas.openxmlformats.org/officeDocument/2006/relationships/image" Target="../media/image30.emf"/><Relationship Id="rId7" Type="http://schemas.openxmlformats.org/officeDocument/2006/relationships/hyperlink" Target="https://pixabay.com/en/power-plug-symbol-icon-plug-power-309142/" TargetMode="External"/><Relationship Id="rId12" Type="http://schemas.openxmlformats.org/officeDocument/2006/relationships/hyperlink" Target="http://raspberrypi.stackexchange.com/questions/56468/how-to-remove-thermometer-in-raspbian-8-jessie-pixe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4.png"/><Relationship Id="rId5" Type="http://schemas.openxmlformats.org/officeDocument/2006/relationships/hyperlink" Target="https://missnysha.deviantart.com/art/Bamboo-Zen-65293338" TargetMode="External"/><Relationship Id="rId10" Type="http://schemas.openxmlformats.org/officeDocument/2006/relationships/hyperlink" Target="https://en.wikipedia.org/wiki/Biochar" TargetMode="External"/><Relationship Id="rId4" Type="http://schemas.openxmlformats.org/officeDocument/2006/relationships/image" Target="../media/image31.jpe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18.jpeg"/><Relationship Id="rId7"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6.jp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3.tiff"/><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E5FA1-C92D-480E-854D-91C4DB024B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useBgFill="1">
        <p:nvSpPr>
          <p:cNvPr id="12" name="Rounded Rectangle 7">
            <a:extLst>
              <a:ext uri="{FF2B5EF4-FFF2-40B4-BE49-F238E27FC236}">
                <a16:creationId xmlns:a16="http://schemas.microsoft.com/office/drawing/2014/main" id="{C3B99355-AB5C-473C-AD09-E151232C0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799063"/>
            <a:ext cx="7325537" cy="5260058"/>
          </a:xfrm>
          <a:prstGeom prst="roundRect">
            <a:avLst>
              <a:gd name="adj" fmla="val 3812"/>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cilinder, brouwerij, pijp, Aluminium&#10;&#10;Automatisch gegenereerde beschrijving">
            <a:extLst>
              <a:ext uri="{FF2B5EF4-FFF2-40B4-BE49-F238E27FC236}">
                <a16:creationId xmlns:a16="http://schemas.microsoft.com/office/drawing/2014/main" id="{8D2B3188-304E-5BA0-4913-2AD5370E2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146" y="1123525"/>
            <a:ext cx="6148178" cy="4611134"/>
          </a:xfrm>
          <a:prstGeom prst="rect">
            <a:avLst/>
          </a:prstGeom>
        </p:spPr>
      </p:pic>
      <p:sp useBgFill="1">
        <p:nvSpPr>
          <p:cNvPr id="14" name="Rounded Rectangle 7">
            <a:extLst>
              <a:ext uri="{FF2B5EF4-FFF2-40B4-BE49-F238E27FC236}">
                <a16:creationId xmlns:a16="http://schemas.microsoft.com/office/drawing/2014/main" id="{CF50C020-4FFB-4799-8764-2B7274AE7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2" y="799063"/>
            <a:ext cx="3418661" cy="5260058"/>
          </a:xfrm>
          <a:prstGeom prst="roundRect">
            <a:avLst>
              <a:gd name="adj" fmla="val 3812"/>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B9441173-ED9F-155F-5CF7-1CE2E93A166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51462" y="2103973"/>
            <a:ext cx="2775479" cy="26444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23848"/>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B7E457-58B6-7A5F-D5FE-5DAFEF6F568E}"/>
              </a:ext>
            </a:extLst>
          </p:cNvPr>
          <p:cNvSpPr>
            <a:spLocks noGrp="1"/>
          </p:cNvSpPr>
          <p:nvPr>
            <p:ph type="title"/>
          </p:nvPr>
        </p:nvSpPr>
        <p:spPr>
          <a:xfrm>
            <a:off x="643192" y="609600"/>
            <a:ext cx="3643674" cy="1905000"/>
          </a:xfrm>
        </p:spPr>
        <p:txBody>
          <a:bodyPr vert="horz" lIns="91440" tIns="45720" rIns="91440" bIns="45720" rtlCol="0" anchor="ctr">
            <a:normAutofit/>
          </a:bodyPr>
          <a:lstStyle/>
          <a:p>
            <a:r>
              <a:rPr lang="en-US" dirty="0"/>
              <a:t>What's next?</a:t>
            </a:r>
            <a:br>
              <a:rPr lang="en-US" dirty="0"/>
            </a:br>
            <a:br>
              <a:rPr lang="en-US" dirty="0"/>
            </a:br>
            <a:r>
              <a:rPr lang="en-US" b="1" dirty="0"/>
              <a:t>Free use for local producers</a:t>
            </a:r>
          </a:p>
        </p:txBody>
      </p:sp>
      <p:sp>
        <p:nvSpPr>
          <p:cNvPr id="6" name="Tijdelijke aanduiding voor tekst 5">
            <a:extLst>
              <a:ext uri="{FF2B5EF4-FFF2-40B4-BE49-F238E27FC236}">
                <a16:creationId xmlns:a16="http://schemas.microsoft.com/office/drawing/2014/main" id="{A11A1D03-6345-5F6B-728B-F2AE332AA5C2}"/>
              </a:ext>
            </a:extLst>
          </p:cNvPr>
          <p:cNvSpPr>
            <a:spLocks noGrp="1"/>
          </p:cNvSpPr>
          <p:nvPr>
            <p:ph type="body" sz="half" idx="2"/>
          </p:nvPr>
        </p:nvSpPr>
        <p:spPr>
          <a:xfrm>
            <a:off x="643192" y="2666999"/>
            <a:ext cx="3643674" cy="3216276"/>
          </a:xfrm>
        </p:spPr>
        <p:txBody>
          <a:bodyPr vert="horz" lIns="91440" tIns="45720" rIns="91440" bIns="45720" rtlCol="0" anchor="t">
            <a:normAutofit/>
          </a:bodyPr>
          <a:lstStyle/>
          <a:p>
            <a:endParaRPr lang="en-US" dirty="0"/>
          </a:p>
          <a:p>
            <a:pPr>
              <a:buFont typeface="Arial"/>
              <a:buChar char="•"/>
            </a:pPr>
            <a:r>
              <a:rPr lang="en-US" dirty="0"/>
              <a:t> With local parties, for follow-up and registration</a:t>
            </a:r>
          </a:p>
          <a:p>
            <a:pPr lvl="1">
              <a:buFont typeface="Arial"/>
              <a:buChar char="•"/>
            </a:pPr>
            <a:r>
              <a:rPr lang="en-US" dirty="0"/>
              <a:t> NGOs</a:t>
            </a:r>
          </a:p>
          <a:p>
            <a:pPr lvl="1">
              <a:buFont typeface="Arial"/>
              <a:buChar char="•"/>
            </a:pPr>
            <a:r>
              <a:rPr lang="en-US" dirty="0"/>
              <a:t> Agencies attached to ministries</a:t>
            </a:r>
          </a:p>
          <a:p>
            <a:pPr>
              <a:buFont typeface="Arial"/>
              <a:buChar char="•"/>
            </a:pPr>
            <a:r>
              <a:rPr lang="en-US" dirty="0"/>
              <a:t> Combination with forest planting and a good management plan</a:t>
            </a:r>
          </a:p>
          <a:p>
            <a:pPr>
              <a:buFont typeface="Arial"/>
              <a:buChar char="•"/>
            </a:pPr>
            <a:r>
              <a:rPr lang="en-US" dirty="0"/>
              <a:t> CO</a:t>
            </a:r>
            <a:r>
              <a:rPr lang="en-US" baseline="-25000" dirty="0"/>
              <a:t>2</a:t>
            </a:r>
            <a:r>
              <a:rPr lang="en-US" dirty="0"/>
              <a:t> certificates</a:t>
            </a:r>
          </a:p>
        </p:txBody>
      </p:sp>
      <p:pic>
        <p:nvPicPr>
          <p:cNvPr id="7" name="Afbeelding 6" descr="Afbeelding met cilinder, brouwerij, pijp, Aluminium&#10;&#10;Automatisch gegenereerde beschrijving">
            <a:extLst>
              <a:ext uri="{FF2B5EF4-FFF2-40B4-BE49-F238E27FC236}">
                <a16:creationId xmlns:a16="http://schemas.microsoft.com/office/drawing/2014/main" id="{E638DFFD-DC18-5067-FCA7-3567D4CDA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994" y="675242"/>
            <a:ext cx="6916633" cy="5187474"/>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972358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64487B-E2C7-504D-B313-C2C1625BD30B}"/>
              </a:ext>
            </a:extLst>
          </p:cNvPr>
          <p:cNvSpPr>
            <a:spLocks noGrp="1"/>
          </p:cNvSpPr>
          <p:nvPr>
            <p:ph type="title"/>
          </p:nvPr>
        </p:nvSpPr>
        <p:spPr>
          <a:xfrm>
            <a:off x="1988532" y="641207"/>
            <a:ext cx="3969504" cy="1849251"/>
          </a:xfrm>
        </p:spPr>
        <p:txBody>
          <a:bodyPr vert="horz" lIns="91440" tIns="45720" rIns="91440" bIns="45720" rtlCol="0" anchor="t">
            <a:normAutofit fontScale="90000"/>
          </a:bodyPr>
          <a:lstStyle/>
          <a:p>
            <a:pPr algn="l"/>
            <a:br>
              <a:rPr lang="en-US" dirty="0"/>
            </a:br>
            <a:br>
              <a:rPr lang="en-US" dirty="0"/>
            </a:br>
            <a:br>
              <a:rPr lang="en-US" dirty="0"/>
            </a:br>
            <a:r>
              <a:rPr lang="en-US" dirty="0"/>
              <a:t>Contact</a:t>
            </a:r>
          </a:p>
        </p:txBody>
      </p:sp>
      <p:sp>
        <p:nvSpPr>
          <p:cNvPr id="3" name="Tekstvak 2">
            <a:extLst>
              <a:ext uri="{FF2B5EF4-FFF2-40B4-BE49-F238E27FC236}">
                <a16:creationId xmlns:a16="http://schemas.microsoft.com/office/drawing/2014/main" id="{5716CDA1-4117-CB4F-B1AC-1B65DA95831F}"/>
              </a:ext>
            </a:extLst>
          </p:cNvPr>
          <p:cNvSpPr txBox="1"/>
          <p:nvPr/>
        </p:nvSpPr>
        <p:spPr>
          <a:xfrm>
            <a:off x="1969803" y="2052116"/>
            <a:ext cx="3969505" cy="3997828"/>
          </a:xfrm>
          <a:prstGeom prst="rect">
            <a:avLst/>
          </a:prstGeom>
        </p:spPr>
        <p:txBody>
          <a:bodyPr vert="horz" lIns="91440" tIns="45720" rIns="91440" bIns="45720" rtlCol="0" anchor="ctr">
            <a:normAutofit/>
          </a:bodyPr>
          <a:lstStyle/>
          <a:p>
            <a:pPr defTabSz="914400">
              <a:lnSpc>
                <a:spcPct val="110000"/>
              </a:lnSpc>
              <a:spcAft>
                <a:spcPts val="600"/>
              </a:spcAft>
              <a:buClr>
                <a:schemeClr val="accent6"/>
              </a:buClr>
              <a:buSzPct val="90000"/>
            </a:pPr>
            <a:r>
              <a:rPr lang="en-US" sz="1500" b="1" dirty="0"/>
              <a:t>Marc Moons</a:t>
            </a:r>
            <a:endParaRPr lang="en-US" sz="1500" dirty="0"/>
          </a:p>
          <a:p>
            <a:pPr defTabSz="914400">
              <a:lnSpc>
                <a:spcPct val="110000"/>
              </a:lnSpc>
              <a:spcAft>
                <a:spcPts val="600"/>
              </a:spcAft>
              <a:buClr>
                <a:schemeClr val="accent6"/>
              </a:buClr>
              <a:buSzPct val="90000"/>
            </a:pPr>
            <a:r>
              <a:rPr lang="en-US" sz="1500" dirty="0"/>
              <a:t>+32 497 45 21 44</a:t>
            </a:r>
          </a:p>
          <a:p>
            <a:pPr defTabSz="914400">
              <a:lnSpc>
                <a:spcPct val="110000"/>
              </a:lnSpc>
              <a:spcAft>
                <a:spcPts val="600"/>
              </a:spcAft>
              <a:buClr>
                <a:schemeClr val="accent6"/>
              </a:buClr>
              <a:buSzPct val="90000"/>
            </a:pPr>
            <a:r>
              <a:rPr lang="en-US" sz="1500" dirty="0" err="1"/>
              <a:t>marc@viktorgoesgreen.be</a:t>
            </a:r>
            <a:endParaRPr lang="en-US" sz="1500" dirty="0"/>
          </a:p>
          <a:p>
            <a:pPr defTabSz="914400">
              <a:lnSpc>
                <a:spcPct val="110000"/>
              </a:lnSpc>
              <a:spcAft>
                <a:spcPts val="600"/>
              </a:spcAft>
              <a:buClr>
                <a:schemeClr val="accent6"/>
              </a:buClr>
              <a:buSzPct val="90000"/>
            </a:pPr>
            <a:endParaRPr lang="en-US" sz="1500" dirty="0"/>
          </a:p>
          <a:p>
            <a:pPr defTabSz="914400">
              <a:lnSpc>
                <a:spcPct val="110000"/>
              </a:lnSpc>
              <a:spcAft>
                <a:spcPts val="600"/>
              </a:spcAft>
              <a:buClr>
                <a:schemeClr val="accent6"/>
              </a:buClr>
              <a:buSzPct val="90000"/>
            </a:pPr>
            <a:endParaRPr lang="en-US" sz="1500" dirty="0"/>
          </a:p>
          <a:p>
            <a:pPr defTabSz="914400">
              <a:lnSpc>
                <a:spcPct val="110000"/>
              </a:lnSpc>
              <a:spcAft>
                <a:spcPts val="600"/>
              </a:spcAft>
              <a:buClr>
                <a:schemeClr val="accent6"/>
              </a:buClr>
              <a:buSzPct val="90000"/>
            </a:pPr>
            <a:endParaRPr lang="en-US" sz="1500" dirty="0"/>
          </a:p>
        </p:txBody>
      </p:sp>
      <p:pic>
        <p:nvPicPr>
          <p:cNvPr id="12" name="Afbeelding 11">
            <a:extLst>
              <a:ext uri="{FF2B5EF4-FFF2-40B4-BE49-F238E27FC236}">
                <a16:creationId xmlns:a16="http://schemas.microsoft.com/office/drawing/2014/main" id="{1DE53959-FE12-BD48-8635-02EFFE34E04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73480" y="641207"/>
            <a:ext cx="2751192" cy="2621275"/>
          </a:xfrm>
          <a:prstGeom prst="rect">
            <a:avLst/>
          </a:prstGeom>
          <a:noFill/>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091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692BE56A-D934-48A9-AA25-BC091203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799063"/>
            <a:ext cx="3418661" cy="5260058"/>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5056" y="2261196"/>
            <a:ext cx="2775479" cy="2329968"/>
          </a:xfrm>
          <a:prstGeom prst="rect">
            <a:avLst/>
          </a:prstGeom>
        </p:spPr>
      </p:pic>
      <p:sp>
        <p:nvSpPr>
          <p:cNvPr id="11" name="Rounded Rectangle 7">
            <a:extLst>
              <a:ext uri="{FF2B5EF4-FFF2-40B4-BE49-F238E27FC236}">
                <a16:creationId xmlns:a16="http://schemas.microsoft.com/office/drawing/2014/main" id="{033BC724-9BE0-49C5-855C-1C246EA91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2994" y="799063"/>
            <a:ext cx="7325537" cy="5260058"/>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boom, buiten, gras, plant&#10;&#10;Automatisch gegenereerde beschrijvingBam">
            <a:extLst>
              <a:ext uri="{FF2B5EF4-FFF2-40B4-BE49-F238E27FC236}">
                <a16:creationId xmlns:a16="http://schemas.microsoft.com/office/drawing/2014/main" id="{11554A4C-E8F5-302C-D4E7-84DE9647EC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44584" y="1549679"/>
            <a:ext cx="6682356" cy="3758825"/>
          </a:xfrm>
          <a:prstGeom prst="rect">
            <a:avLst/>
          </a:prstGeom>
        </p:spPr>
      </p:pic>
      <p:sp>
        <p:nvSpPr>
          <p:cNvPr id="5" name="Tekstvak 4">
            <a:extLst>
              <a:ext uri="{FF2B5EF4-FFF2-40B4-BE49-F238E27FC236}">
                <a16:creationId xmlns:a16="http://schemas.microsoft.com/office/drawing/2014/main" id="{DD5488CA-4CB9-6E7D-2E2F-E424086FB3E2}"/>
              </a:ext>
            </a:extLst>
          </p:cNvPr>
          <p:cNvSpPr txBox="1"/>
          <p:nvPr/>
        </p:nvSpPr>
        <p:spPr>
          <a:xfrm>
            <a:off x="1325109" y="5165780"/>
            <a:ext cx="2380780" cy="646331"/>
          </a:xfrm>
          <a:prstGeom prst="rect">
            <a:avLst/>
          </a:prstGeom>
          <a:noFill/>
        </p:spPr>
        <p:txBody>
          <a:bodyPr wrap="none" rtlCol="0">
            <a:spAutoFit/>
          </a:bodyPr>
          <a:lstStyle/>
          <a:p>
            <a:pPr algn="ctr"/>
            <a:r>
              <a:rPr lang="nl-BE" cap="all" dirty="0">
                <a:solidFill>
                  <a:schemeClr val="bg2"/>
                </a:solidFill>
              </a:rPr>
              <a:t>Bamboochar</a:t>
            </a:r>
          </a:p>
          <a:p>
            <a:pPr algn="ctr"/>
            <a:r>
              <a:rPr lang="nl-BE" cap="all" dirty="0">
                <a:solidFill>
                  <a:schemeClr val="bg2"/>
                </a:solidFill>
              </a:rPr>
              <a:t>Project summary</a:t>
            </a:r>
          </a:p>
        </p:txBody>
      </p:sp>
    </p:spTree>
    <p:extLst>
      <p:ext uri="{BB962C8B-B14F-4D97-AF65-F5344CB8AC3E}">
        <p14:creationId xmlns:p14="http://schemas.microsoft.com/office/powerpoint/2010/main" val="1705270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1045" name="Rectangle 1039">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7" name="Rectangle 1041">
            <a:extLst>
              <a:ext uri="{FF2B5EF4-FFF2-40B4-BE49-F238E27FC236}">
                <a16:creationId xmlns:a16="http://schemas.microsoft.com/office/drawing/2014/main" id="{274DCCB7-4DF4-4AD0-A3D4-1D170E295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F1F49850-7946-7A44-8E87-2DC3C85AF755}"/>
              </a:ext>
            </a:extLst>
          </p:cNvPr>
          <p:cNvSpPr>
            <a:spLocks noGrp="1"/>
          </p:cNvSpPr>
          <p:nvPr>
            <p:ph type="ctrTitle"/>
          </p:nvPr>
        </p:nvSpPr>
        <p:spPr>
          <a:xfrm>
            <a:off x="4553372" y="4157611"/>
            <a:ext cx="6475226" cy="2365169"/>
          </a:xfrm>
        </p:spPr>
        <p:txBody>
          <a:bodyPr>
            <a:normAutofit/>
          </a:bodyPr>
          <a:lstStyle/>
          <a:p>
            <a:pPr algn="l">
              <a:lnSpc>
                <a:spcPct val="90000"/>
              </a:lnSpc>
            </a:pPr>
            <a:r>
              <a:rPr lang="nl-BE" sz="2000" cap="all" dirty="0"/>
              <a:t>BamboO</a:t>
            </a:r>
            <a:br>
              <a:rPr lang="nl-BE" sz="2000" cap="all" dirty="0"/>
            </a:br>
            <a:br>
              <a:rPr lang="nl-BE" sz="2000" cap="all" dirty="0"/>
            </a:br>
            <a:r>
              <a:rPr lang="nl-BE" sz="2000" cap="all" dirty="0"/>
              <a:t>Bamboochar</a:t>
            </a:r>
            <a:br>
              <a:rPr lang="nl-BE" sz="2000" cap="all" dirty="0"/>
            </a:br>
            <a:br>
              <a:rPr lang="nl-BE" sz="2000" cap="all" dirty="0"/>
            </a:br>
            <a:r>
              <a:rPr lang="nl-BE" sz="2000" cap="all" dirty="0"/>
              <a:t>Green energy</a:t>
            </a:r>
            <a:br>
              <a:rPr lang="nl-BE" sz="2000" cap="all" dirty="0"/>
            </a:br>
            <a:br>
              <a:rPr lang="nl-BE" sz="2000" cap="all" dirty="0"/>
            </a:br>
            <a:r>
              <a:rPr lang="nl-BE" sz="2000" cap="all" dirty="0"/>
              <a:t>Local economy</a:t>
            </a:r>
            <a:br>
              <a:rPr lang="nl-BE" sz="2000" cap="all" dirty="0"/>
            </a:br>
            <a:endParaRPr lang="nl-BE" sz="2000" cap="all" dirty="0"/>
          </a:p>
        </p:txBody>
      </p:sp>
      <p:sp>
        <p:nvSpPr>
          <p:cNvPr id="3" name="Ondertitel 2">
            <a:extLst>
              <a:ext uri="{FF2B5EF4-FFF2-40B4-BE49-F238E27FC236}">
                <a16:creationId xmlns:a16="http://schemas.microsoft.com/office/drawing/2014/main" id="{A0B6EC5B-9E33-E94B-B823-5879993EC415}"/>
              </a:ext>
            </a:extLst>
          </p:cNvPr>
          <p:cNvSpPr>
            <a:spLocks noGrp="1"/>
          </p:cNvSpPr>
          <p:nvPr>
            <p:ph type="subTitle" idx="1"/>
          </p:nvPr>
        </p:nvSpPr>
        <p:spPr>
          <a:xfrm>
            <a:off x="4556010" y="3223200"/>
            <a:ext cx="6475226" cy="678715"/>
          </a:xfrm>
        </p:spPr>
        <p:txBody>
          <a:bodyPr>
            <a:normAutofit/>
          </a:bodyPr>
          <a:lstStyle/>
          <a:p>
            <a:pPr algn="l">
              <a:lnSpc>
                <a:spcPct val="90000"/>
              </a:lnSpc>
              <a:spcAft>
                <a:spcPts val="600"/>
              </a:spcAft>
            </a:pPr>
            <a:r>
              <a:rPr lang="nl-BE" sz="1300" cap="all" dirty="0"/>
              <a:t> </a:t>
            </a:r>
          </a:p>
          <a:p>
            <a:pPr algn="l">
              <a:lnSpc>
                <a:spcPct val="90000"/>
              </a:lnSpc>
              <a:spcAft>
                <a:spcPts val="600"/>
              </a:spcAft>
            </a:pPr>
            <a:r>
              <a:rPr lang="nl-BE" sz="1300" cap="all" dirty="0"/>
              <a:t>12</a:t>
            </a:r>
            <a:r>
              <a:rPr lang="nl-BE" sz="1300" dirty="0"/>
              <a:t> Novembre 2022</a:t>
            </a:r>
          </a:p>
          <a:p>
            <a:pPr algn="l">
              <a:lnSpc>
                <a:spcPct val="90000"/>
              </a:lnSpc>
              <a:spcAft>
                <a:spcPts val="600"/>
              </a:spcAft>
            </a:pPr>
            <a:endParaRPr lang="nl-BE" sz="1300" dirty="0"/>
          </a:p>
        </p:txBody>
      </p:sp>
      <p:sp>
        <p:nvSpPr>
          <p:cNvPr id="1044" name="Freeform: Shape 1043">
            <a:extLst>
              <a:ext uri="{FF2B5EF4-FFF2-40B4-BE49-F238E27FC236}">
                <a16:creationId xmlns:a16="http://schemas.microsoft.com/office/drawing/2014/main" id="{A2B85940-9F99-4F36-BC8A-F83B0BCBD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3467"/>
            <a:ext cx="4060371" cy="2738453"/>
          </a:xfrm>
          <a:custGeom>
            <a:avLst/>
            <a:gdLst>
              <a:gd name="connsiteX0" fmla="*/ 0 w 4060371"/>
              <a:gd name="connsiteY0" fmla="*/ 0 h 2738453"/>
              <a:gd name="connsiteX1" fmla="*/ 3917369 w 4060371"/>
              <a:gd name="connsiteY1" fmla="*/ 0 h 2738453"/>
              <a:gd name="connsiteX2" fmla="*/ 4060371 w 4060371"/>
              <a:gd name="connsiteY2" fmla="*/ 143002 h 2738453"/>
              <a:gd name="connsiteX3" fmla="*/ 4060371 w 4060371"/>
              <a:gd name="connsiteY3" fmla="*/ 2595451 h 2738453"/>
              <a:gd name="connsiteX4" fmla="*/ 3917369 w 4060371"/>
              <a:gd name="connsiteY4" fmla="*/ 2738453 h 2738453"/>
              <a:gd name="connsiteX5" fmla="*/ 0 w 4060371"/>
              <a:gd name="connsiteY5" fmla="*/ 2738453 h 2738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0371" h="2738453">
                <a:moveTo>
                  <a:pt x="0" y="0"/>
                </a:moveTo>
                <a:lnTo>
                  <a:pt x="3917369" y="0"/>
                </a:lnTo>
                <a:cubicBezTo>
                  <a:pt x="3996347" y="0"/>
                  <a:pt x="4060371" y="64024"/>
                  <a:pt x="4060371" y="143002"/>
                </a:cubicBezTo>
                <a:lnTo>
                  <a:pt x="4060371" y="2595451"/>
                </a:lnTo>
                <a:cubicBezTo>
                  <a:pt x="4060371" y="2674429"/>
                  <a:pt x="3996347" y="2738453"/>
                  <a:pt x="3917369" y="2738453"/>
                </a:cubicBezTo>
                <a:lnTo>
                  <a:pt x="0" y="2738453"/>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6" name="Freeform: Shape 1045">
            <a:extLst>
              <a:ext uri="{FF2B5EF4-FFF2-40B4-BE49-F238E27FC236}">
                <a16:creationId xmlns:a16="http://schemas.microsoft.com/office/drawing/2014/main" id="{084A567D-6B75-4E74-8348-2932D3327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05685"/>
            <a:ext cx="3894493" cy="2414016"/>
          </a:xfrm>
          <a:custGeom>
            <a:avLst/>
            <a:gdLst>
              <a:gd name="connsiteX0" fmla="*/ 0 w 3894493"/>
              <a:gd name="connsiteY0" fmla="*/ 0 h 2414016"/>
              <a:gd name="connsiteX1" fmla="*/ 3821590 w 3894493"/>
              <a:gd name="connsiteY1" fmla="*/ 0 h 2414016"/>
              <a:gd name="connsiteX2" fmla="*/ 3894493 w 3894493"/>
              <a:gd name="connsiteY2" fmla="*/ 72903 h 2414016"/>
              <a:gd name="connsiteX3" fmla="*/ 3894493 w 3894493"/>
              <a:gd name="connsiteY3" fmla="*/ 2341113 h 2414016"/>
              <a:gd name="connsiteX4" fmla="*/ 3821590 w 3894493"/>
              <a:gd name="connsiteY4" fmla="*/ 2414016 h 2414016"/>
              <a:gd name="connsiteX5" fmla="*/ 0 w 3894493"/>
              <a:gd name="connsiteY5" fmla="*/ 2414016 h 2414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4493" h="2414016">
                <a:moveTo>
                  <a:pt x="0" y="0"/>
                </a:moveTo>
                <a:lnTo>
                  <a:pt x="3821590" y="0"/>
                </a:lnTo>
                <a:cubicBezTo>
                  <a:pt x="3861853" y="0"/>
                  <a:pt x="3894493" y="32640"/>
                  <a:pt x="3894493" y="72903"/>
                </a:cubicBezTo>
                <a:lnTo>
                  <a:pt x="3894493" y="2341113"/>
                </a:lnTo>
                <a:cubicBezTo>
                  <a:pt x="3894493" y="2381376"/>
                  <a:pt x="3861853" y="2414016"/>
                  <a:pt x="3821590" y="2414016"/>
                </a:cubicBezTo>
                <a:lnTo>
                  <a:pt x="0" y="2414016"/>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8" name="Freeform: Shape 1047">
            <a:extLst>
              <a:ext uri="{FF2B5EF4-FFF2-40B4-BE49-F238E27FC236}">
                <a16:creationId xmlns:a16="http://schemas.microsoft.com/office/drawing/2014/main" id="{35B1BBDD-BDA4-4684-BEEC-8E7101BEA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3372" y="0"/>
            <a:ext cx="3712695" cy="3131604"/>
          </a:xfrm>
          <a:custGeom>
            <a:avLst/>
            <a:gdLst>
              <a:gd name="connsiteX0" fmla="*/ 0 w 3712695"/>
              <a:gd name="connsiteY0" fmla="*/ 0 h 3131604"/>
              <a:gd name="connsiteX1" fmla="*/ 3712695 w 3712695"/>
              <a:gd name="connsiteY1" fmla="*/ 0 h 3131604"/>
              <a:gd name="connsiteX2" fmla="*/ 3712695 w 3712695"/>
              <a:gd name="connsiteY2" fmla="*/ 2992145 h 3131604"/>
              <a:gd name="connsiteX3" fmla="*/ 3573236 w 3712695"/>
              <a:gd name="connsiteY3" fmla="*/ 3131604 h 3131604"/>
              <a:gd name="connsiteX4" fmla="*/ 139459 w 3712695"/>
              <a:gd name="connsiteY4" fmla="*/ 3131604 h 3131604"/>
              <a:gd name="connsiteX5" fmla="*/ 0 w 3712695"/>
              <a:gd name="connsiteY5" fmla="*/ 2992145 h 313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2695" h="3131604">
                <a:moveTo>
                  <a:pt x="0" y="0"/>
                </a:moveTo>
                <a:lnTo>
                  <a:pt x="3712695" y="0"/>
                </a:lnTo>
                <a:lnTo>
                  <a:pt x="3712695" y="2992145"/>
                </a:lnTo>
                <a:cubicBezTo>
                  <a:pt x="3712695" y="3069166"/>
                  <a:pt x="3650257" y="3131604"/>
                  <a:pt x="3573236" y="3131604"/>
                </a:cubicBezTo>
                <a:lnTo>
                  <a:pt x="139459" y="3131604"/>
                </a:lnTo>
                <a:cubicBezTo>
                  <a:pt x="62438" y="3131604"/>
                  <a:pt x="0" y="3069166"/>
                  <a:pt x="0" y="2992145"/>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0" name="Freeform: Shape 1049">
            <a:extLst>
              <a:ext uri="{FF2B5EF4-FFF2-40B4-BE49-F238E27FC236}">
                <a16:creationId xmlns:a16="http://schemas.microsoft.com/office/drawing/2014/main" id="{C55D5D7A-01ED-4FFD-A960-36EB191D0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079" y="2"/>
            <a:ext cx="3383280" cy="2943355"/>
          </a:xfrm>
          <a:custGeom>
            <a:avLst/>
            <a:gdLst>
              <a:gd name="connsiteX0" fmla="*/ 0 w 3383280"/>
              <a:gd name="connsiteY0" fmla="*/ 0 h 2943355"/>
              <a:gd name="connsiteX1" fmla="*/ 3383280 w 3383280"/>
              <a:gd name="connsiteY1" fmla="*/ 0 h 2943355"/>
              <a:gd name="connsiteX2" fmla="*/ 3383280 w 3383280"/>
              <a:gd name="connsiteY2" fmla="*/ 2835304 h 2943355"/>
              <a:gd name="connsiteX3" fmla="*/ 3275229 w 3383280"/>
              <a:gd name="connsiteY3" fmla="*/ 2943355 h 2943355"/>
              <a:gd name="connsiteX4" fmla="*/ 108051 w 3383280"/>
              <a:gd name="connsiteY4" fmla="*/ 2943355 h 2943355"/>
              <a:gd name="connsiteX5" fmla="*/ 0 w 3383280"/>
              <a:gd name="connsiteY5" fmla="*/ 2835304 h 2943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83280" h="2943355">
                <a:moveTo>
                  <a:pt x="0" y="0"/>
                </a:moveTo>
                <a:lnTo>
                  <a:pt x="3383280" y="0"/>
                </a:lnTo>
                <a:lnTo>
                  <a:pt x="3383280" y="2835304"/>
                </a:lnTo>
                <a:cubicBezTo>
                  <a:pt x="3383280" y="2894979"/>
                  <a:pt x="3334904" y="2943355"/>
                  <a:pt x="3275229" y="2943355"/>
                </a:cubicBezTo>
                <a:lnTo>
                  <a:pt x="108051" y="2943355"/>
                </a:lnTo>
                <a:cubicBezTo>
                  <a:pt x="48376" y="2943355"/>
                  <a:pt x="0" y="2894979"/>
                  <a:pt x="0" y="283530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2" name="Rectangle: Rounded Corners 1051">
            <a:extLst>
              <a:ext uri="{FF2B5EF4-FFF2-40B4-BE49-F238E27FC236}">
                <a16:creationId xmlns:a16="http://schemas.microsoft.com/office/drawing/2014/main" id="{54420D42-D668-4D84-9204-99408630E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440" y="3807643"/>
            <a:ext cx="3429000" cy="2556876"/>
          </a:xfrm>
          <a:prstGeom prst="roundRect">
            <a:avLst>
              <a:gd name="adj" fmla="val 5957"/>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Freeform: Shape 1053">
            <a:extLst>
              <a:ext uri="{FF2B5EF4-FFF2-40B4-BE49-F238E27FC236}">
                <a16:creationId xmlns:a16="http://schemas.microsoft.com/office/drawing/2014/main" id="{B3E0FE0F-ED75-498E-B6A1-477D15ED3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2032" y="3970513"/>
            <a:ext cx="3099816" cy="2231136"/>
          </a:xfrm>
          <a:custGeom>
            <a:avLst/>
            <a:gdLst>
              <a:gd name="connsiteX0" fmla="*/ 90383 w 3099816"/>
              <a:gd name="connsiteY0" fmla="*/ 0 h 2231136"/>
              <a:gd name="connsiteX1" fmla="*/ 3009433 w 3099816"/>
              <a:gd name="connsiteY1" fmla="*/ 0 h 2231136"/>
              <a:gd name="connsiteX2" fmla="*/ 3099816 w 3099816"/>
              <a:gd name="connsiteY2" fmla="*/ 90383 h 2231136"/>
              <a:gd name="connsiteX3" fmla="*/ 3099816 w 3099816"/>
              <a:gd name="connsiteY3" fmla="*/ 2140753 h 2231136"/>
              <a:gd name="connsiteX4" fmla="*/ 3009433 w 3099816"/>
              <a:gd name="connsiteY4" fmla="*/ 2231136 h 2231136"/>
              <a:gd name="connsiteX5" fmla="*/ 90383 w 3099816"/>
              <a:gd name="connsiteY5" fmla="*/ 2231136 h 2231136"/>
              <a:gd name="connsiteX6" fmla="*/ 0 w 3099816"/>
              <a:gd name="connsiteY6" fmla="*/ 2140753 h 2231136"/>
              <a:gd name="connsiteX7" fmla="*/ 0 w 3099816"/>
              <a:gd name="connsiteY7" fmla="*/ 90383 h 2231136"/>
              <a:gd name="connsiteX8" fmla="*/ 90383 w 3099816"/>
              <a:gd name="connsiteY8" fmla="*/ 0 h 223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816" h="2231136">
                <a:moveTo>
                  <a:pt x="90383" y="0"/>
                </a:moveTo>
                <a:lnTo>
                  <a:pt x="3009433" y="0"/>
                </a:lnTo>
                <a:cubicBezTo>
                  <a:pt x="3059350" y="0"/>
                  <a:pt x="3099816" y="40466"/>
                  <a:pt x="3099816" y="90383"/>
                </a:cubicBezTo>
                <a:lnTo>
                  <a:pt x="3099816" y="2140753"/>
                </a:lnTo>
                <a:cubicBezTo>
                  <a:pt x="3099816" y="2190670"/>
                  <a:pt x="3059350" y="2231136"/>
                  <a:pt x="3009433" y="2231136"/>
                </a:cubicBezTo>
                <a:lnTo>
                  <a:pt x="90383" y="2231136"/>
                </a:lnTo>
                <a:cubicBezTo>
                  <a:pt x="40466" y="2231136"/>
                  <a:pt x="0" y="2190670"/>
                  <a:pt x="0" y="2140753"/>
                </a:cubicBezTo>
                <a:lnTo>
                  <a:pt x="0" y="90383"/>
                </a:lnTo>
                <a:cubicBezTo>
                  <a:pt x="0" y="40466"/>
                  <a:pt x="40466" y="0"/>
                  <a:pt x="9038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6" name="Freeform: Shape 1055">
            <a:extLst>
              <a:ext uri="{FF2B5EF4-FFF2-40B4-BE49-F238E27FC236}">
                <a16:creationId xmlns:a16="http://schemas.microsoft.com/office/drawing/2014/main" id="{632CCE7B-F514-48E9-84AE-10FC22090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0" y="643467"/>
            <a:ext cx="3429000" cy="3383280"/>
          </a:xfrm>
          <a:custGeom>
            <a:avLst/>
            <a:gdLst>
              <a:gd name="connsiteX0" fmla="*/ 150082 w 3429000"/>
              <a:gd name="connsiteY0" fmla="*/ 0 h 3383280"/>
              <a:gd name="connsiteX1" fmla="*/ 3429000 w 3429000"/>
              <a:gd name="connsiteY1" fmla="*/ 0 h 3383280"/>
              <a:gd name="connsiteX2" fmla="*/ 3429000 w 3429000"/>
              <a:gd name="connsiteY2" fmla="*/ 3383280 h 3383280"/>
              <a:gd name="connsiteX3" fmla="*/ 150082 w 3429000"/>
              <a:gd name="connsiteY3" fmla="*/ 3383280 h 3383280"/>
              <a:gd name="connsiteX4" fmla="*/ 0 w 3429000"/>
              <a:gd name="connsiteY4" fmla="*/ 3233198 h 3383280"/>
              <a:gd name="connsiteX5" fmla="*/ 0 w 3429000"/>
              <a:gd name="connsiteY5" fmla="*/ 150082 h 3383280"/>
              <a:gd name="connsiteX6" fmla="*/ 150082 w 3429000"/>
              <a:gd name="connsiteY6" fmla="*/ 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29000" h="3383280">
                <a:moveTo>
                  <a:pt x="150082" y="0"/>
                </a:moveTo>
                <a:lnTo>
                  <a:pt x="3429000" y="0"/>
                </a:lnTo>
                <a:lnTo>
                  <a:pt x="3429000" y="3383280"/>
                </a:lnTo>
                <a:lnTo>
                  <a:pt x="150082" y="3383280"/>
                </a:lnTo>
                <a:cubicBezTo>
                  <a:pt x="67194" y="3383280"/>
                  <a:pt x="0" y="3316086"/>
                  <a:pt x="0" y="3233198"/>
                </a:cubicBezTo>
                <a:lnTo>
                  <a:pt x="0" y="150082"/>
                </a:lnTo>
                <a:cubicBezTo>
                  <a:pt x="0" y="67194"/>
                  <a:pt x="67194" y="0"/>
                  <a:pt x="150082"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8" name="Freeform: Shape 1057">
            <a:extLst>
              <a:ext uri="{FF2B5EF4-FFF2-40B4-BE49-F238E27FC236}">
                <a16:creationId xmlns:a16="http://schemas.microsoft.com/office/drawing/2014/main" id="{26897DC6-FACF-485E-813E-C7C372A73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28878" y="808058"/>
            <a:ext cx="3275624" cy="3054096"/>
          </a:xfrm>
          <a:custGeom>
            <a:avLst/>
            <a:gdLst>
              <a:gd name="connsiteX0" fmla="*/ 135480 w 3275624"/>
              <a:gd name="connsiteY0" fmla="*/ 0 h 3054096"/>
              <a:gd name="connsiteX1" fmla="*/ 3275624 w 3275624"/>
              <a:gd name="connsiteY1" fmla="*/ 0 h 3054096"/>
              <a:gd name="connsiteX2" fmla="*/ 3275624 w 3275624"/>
              <a:gd name="connsiteY2" fmla="*/ 3054096 h 3054096"/>
              <a:gd name="connsiteX3" fmla="*/ 135480 w 3275624"/>
              <a:gd name="connsiteY3" fmla="*/ 3054096 h 3054096"/>
              <a:gd name="connsiteX4" fmla="*/ 0 w 3275624"/>
              <a:gd name="connsiteY4" fmla="*/ 2918616 h 3054096"/>
              <a:gd name="connsiteX5" fmla="*/ 0 w 3275624"/>
              <a:gd name="connsiteY5" fmla="*/ 135480 h 3054096"/>
              <a:gd name="connsiteX6" fmla="*/ 135480 w 3275624"/>
              <a:gd name="connsiteY6" fmla="*/ 0 h 305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5624" h="3054096">
                <a:moveTo>
                  <a:pt x="135480" y="0"/>
                </a:moveTo>
                <a:lnTo>
                  <a:pt x="3275624" y="0"/>
                </a:lnTo>
                <a:lnTo>
                  <a:pt x="3275624" y="3054096"/>
                </a:lnTo>
                <a:lnTo>
                  <a:pt x="135480" y="3054096"/>
                </a:lnTo>
                <a:cubicBezTo>
                  <a:pt x="60656" y="3054096"/>
                  <a:pt x="0" y="2993440"/>
                  <a:pt x="0" y="2918616"/>
                </a:cubicBezTo>
                <a:lnTo>
                  <a:pt x="0" y="135480"/>
                </a:lnTo>
                <a:cubicBezTo>
                  <a:pt x="0" y="60656"/>
                  <a:pt x="60656" y="0"/>
                  <a:pt x="1354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Afbeelding 8" descr="Afbeelding met boom, buiten, lucht, plant&#10;&#10;Automatisch gegenereerde beschrijving">
            <a:extLst>
              <a:ext uri="{FF2B5EF4-FFF2-40B4-BE49-F238E27FC236}">
                <a16:creationId xmlns:a16="http://schemas.microsoft.com/office/drawing/2014/main" id="{4067B81F-4524-40D0-649C-983CD6F7F73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55638" y="1040884"/>
            <a:ext cx="2291197" cy="2619603"/>
          </a:xfrm>
          <a:prstGeom prst="rect">
            <a:avLst/>
          </a:prstGeom>
        </p:spPr>
      </p:pic>
      <p:pic>
        <p:nvPicPr>
          <p:cNvPr id="7" name="Afbeelding 6">
            <a:extLst>
              <a:ext uri="{FF2B5EF4-FFF2-40B4-BE49-F238E27FC236}">
                <a16:creationId xmlns:a16="http://schemas.microsoft.com/office/drawing/2014/main" id="{83A05B7E-65CA-6A5C-93C1-37992B4247D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4488" y="4208450"/>
            <a:ext cx="2051173" cy="1721926"/>
          </a:xfrm>
          <a:prstGeom prst="rect">
            <a:avLst/>
          </a:prstGeom>
        </p:spPr>
      </p:pic>
      <p:sp>
        <p:nvSpPr>
          <p:cNvPr id="4" name="AutoShape 2">
            <a:extLst>
              <a:ext uri="{FF2B5EF4-FFF2-40B4-BE49-F238E27FC236}">
                <a16:creationId xmlns:a16="http://schemas.microsoft.com/office/drawing/2014/main" id="{74D5750E-6B66-DF4B-AEC5-59C473D028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5" name="AutoShape 4">
            <a:extLst>
              <a:ext uri="{FF2B5EF4-FFF2-40B4-BE49-F238E27FC236}">
                <a16:creationId xmlns:a16="http://schemas.microsoft.com/office/drawing/2014/main" id="{A465449F-D5A6-E341-AB76-94C08971765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8" name="Picture 2" descr="Biochar">
            <a:extLst>
              <a:ext uri="{FF2B5EF4-FFF2-40B4-BE49-F238E27FC236}">
                <a16:creationId xmlns:a16="http://schemas.microsoft.com/office/drawing/2014/main" id="{E20E99A5-FE7A-FCB3-EFB1-B7F035877E1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a:ext>
            </a:extLst>
          </a:blip>
          <a:stretch>
            <a:fillRect/>
          </a:stretch>
        </p:blipFill>
        <p:spPr bwMode="auto">
          <a:xfrm>
            <a:off x="450151" y="1040884"/>
            <a:ext cx="2915510" cy="19401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beeldingsresultaat voor benin">
            <a:extLst>
              <a:ext uri="{FF2B5EF4-FFF2-40B4-BE49-F238E27FC236}">
                <a16:creationId xmlns:a16="http://schemas.microsoft.com/office/drawing/2014/main" id="{81C0F072-38A1-02C1-56F4-BEE3248DCD4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940300" y="684105"/>
            <a:ext cx="2918862" cy="194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438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84600E4-8385-FD4C-A7CB-8CAE404D5F2E}"/>
              </a:ext>
            </a:extLst>
          </p:cNvPr>
          <p:cNvSpPr>
            <a:spLocks noGrp="1"/>
          </p:cNvSpPr>
          <p:nvPr>
            <p:ph type="title"/>
          </p:nvPr>
        </p:nvSpPr>
        <p:spPr/>
        <p:txBody>
          <a:bodyPr/>
          <a:lstStyle/>
          <a:p>
            <a:endParaRPr lang="nl-BE"/>
          </a:p>
        </p:txBody>
      </p:sp>
      <p:pic>
        <p:nvPicPr>
          <p:cNvPr id="9" name="Tijdelijke aanduiding voor inhoud 8">
            <a:extLst>
              <a:ext uri="{FF2B5EF4-FFF2-40B4-BE49-F238E27FC236}">
                <a16:creationId xmlns:a16="http://schemas.microsoft.com/office/drawing/2014/main" id="{8C343BF0-23ED-874A-BFE5-F5FE86B48DEF}"/>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217" y="0"/>
            <a:ext cx="12227217" cy="6858000"/>
          </a:xfrm>
        </p:spPr>
      </p:pic>
      <p:pic>
        <p:nvPicPr>
          <p:cNvPr id="10" name="Afbeelding 9">
            <a:extLst>
              <a:ext uri="{FF2B5EF4-FFF2-40B4-BE49-F238E27FC236}">
                <a16:creationId xmlns:a16="http://schemas.microsoft.com/office/drawing/2014/main" id="{ED8570AE-0F43-9F4E-A2A5-A25747D937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176" y="3707342"/>
            <a:ext cx="3318151" cy="2785533"/>
          </a:xfrm>
          <a:prstGeom prst="rect">
            <a:avLst/>
          </a:prstGeom>
        </p:spPr>
      </p:pic>
      <p:sp>
        <p:nvSpPr>
          <p:cNvPr id="2" name="Tekstvak 1">
            <a:extLst>
              <a:ext uri="{FF2B5EF4-FFF2-40B4-BE49-F238E27FC236}">
                <a16:creationId xmlns:a16="http://schemas.microsoft.com/office/drawing/2014/main" id="{6DA10F0A-F8A3-7020-67AD-0A3B559120A8}"/>
              </a:ext>
            </a:extLst>
          </p:cNvPr>
          <p:cNvSpPr txBox="1"/>
          <p:nvPr/>
        </p:nvSpPr>
        <p:spPr>
          <a:xfrm>
            <a:off x="3893720" y="4869275"/>
            <a:ext cx="8076250" cy="461665"/>
          </a:xfrm>
          <a:prstGeom prst="rect">
            <a:avLst/>
          </a:prstGeom>
          <a:noFill/>
        </p:spPr>
        <p:txBody>
          <a:bodyPr wrap="none" rtlCol="0">
            <a:spAutoFit/>
          </a:bodyPr>
          <a:lstStyle/>
          <a:p>
            <a:r>
              <a:rPr lang="nl-BE" sz="2400" b="1" cap="all" dirty="0"/>
              <a:t>Biomass From our own sustainable production</a:t>
            </a:r>
          </a:p>
        </p:txBody>
      </p:sp>
    </p:spTree>
    <p:extLst>
      <p:ext uri="{BB962C8B-B14F-4D97-AF65-F5344CB8AC3E}">
        <p14:creationId xmlns:p14="http://schemas.microsoft.com/office/powerpoint/2010/main" val="129789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06BAB-0E2E-318B-0DCA-307EE44AA1DB}"/>
              </a:ext>
            </a:extLst>
          </p:cNvPr>
          <p:cNvSpPr>
            <a:spLocks noGrp="1"/>
          </p:cNvSpPr>
          <p:nvPr>
            <p:ph type="title"/>
          </p:nvPr>
        </p:nvSpPr>
        <p:spPr>
          <a:xfrm>
            <a:off x="6735098" y="609600"/>
            <a:ext cx="4798142" cy="3642851"/>
          </a:xfrm>
        </p:spPr>
        <p:txBody>
          <a:bodyPr vert="horz" lIns="91440" tIns="45720" rIns="91440" bIns="45720" rtlCol="0" anchor="b">
            <a:normAutofit/>
          </a:bodyPr>
          <a:lstStyle/>
          <a:p>
            <a:pPr algn="ctr"/>
            <a:r>
              <a:rPr lang="en-US" sz="4800" dirty="0" err="1">
                <a:effectLst>
                  <a:glow rad="38100">
                    <a:schemeClr val="bg1">
                      <a:lumMod val="65000"/>
                      <a:lumOff val="35000"/>
                      <a:alpha val="50000"/>
                    </a:schemeClr>
                  </a:glow>
                  <a:outerShdw blurRad="28575" dist="31750" dir="13200000" algn="tl" rotWithShape="0">
                    <a:srgbClr val="000000">
                      <a:alpha val="25000"/>
                    </a:srgbClr>
                  </a:outerShdw>
                </a:effectLst>
              </a:rPr>
              <a:t>BamboO</a:t>
            </a:r>
            <a:b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br>
            <a:endParaRPr lang="en-US" sz="48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4" name="Tijdelijke aanduiding voor tekst 3">
            <a:extLst>
              <a:ext uri="{FF2B5EF4-FFF2-40B4-BE49-F238E27FC236}">
                <a16:creationId xmlns:a16="http://schemas.microsoft.com/office/drawing/2014/main" id="{D7FE3F2C-C4DA-B8CD-BCA5-2ADBD9318198}"/>
              </a:ext>
            </a:extLst>
          </p:cNvPr>
          <p:cNvSpPr>
            <a:spLocks noGrp="1"/>
          </p:cNvSpPr>
          <p:nvPr>
            <p:ph type="body" sz="half" idx="2"/>
          </p:nvPr>
        </p:nvSpPr>
        <p:spPr>
          <a:xfrm>
            <a:off x="6735098" y="3793067"/>
            <a:ext cx="4798140" cy="2365509"/>
          </a:xfrm>
        </p:spPr>
        <p:txBody>
          <a:bodyPr vert="horz" lIns="91440" tIns="45720" rIns="91440" bIns="45720" rtlCol="0" anchor="t">
            <a:normAutofit/>
          </a:bodyPr>
          <a:lstStyle/>
          <a:p>
            <a:pPr algn="ctr"/>
            <a:r>
              <a:rPr lang="en-US" sz="2100" dirty="0">
                <a:gradFill flip="none" rotWithShape="1">
                  <a:gsLst>
                    <a:gs pos="0">
                      <a:schemeClr val="tx1"/>
                    </a:gs>
                    <a:gs pos="100000">
                      <a:schemeClr val="tx1">
                        <a:lumMod val="75000"/>
                      </a:schemeClr>
                    </a:gs>
                  </a:gsLst>
                  <a:lin ang="5400000" scaled="0"/>
                  <a:tileRect/>
                </a:gradFill>
              </a:rPr>
              <a:t>Bamboo is the only type of grass that can diversify in a forest.</a:t>
            </a:r>
          </a:p>
          <a:p>
            <a:pPr algn="ctr"/>
            <a:r>
              <a:rPr lang="en-US" sz="2100" dirty="0">
                <a:gradFill flip="none" rotWithShape="1">
                  <a:gsLst>
                    <a:gs pos="0">
                      <a:schemeClr val="tx1"/>
                    </a:gs>
                    <a:gs pos="100000">
                      <a:schemeClr val="tx1">
                        <a:lumMod val="75000"/>
                      </a:schemeClr>
                    </a:gs>
                  </a:gsLst>
                  <a:lin ang="5400000" scaled="0"/>
                  <a:tileRect/>
                </a:gradFill>
              </a:rPr>
              <a:t>Bamboo is a type of grass. Does not therefore belong to the category of trees. But it can produce wood and turn into a forest on larger areas.</a:t>
            </a:r>
          </a:p>
        </p:txBody>
      </p:sp>
      <p:sp>
        <p:nvSpPr>
          <p:cNvPr id="11" name="Rounded Rectangle 7">
            <a:extLst>
              <a:ext uri="{FF2B5EF4-FFF2-40B4-BE49-F238E27FC236}">
                <a16:creationId xmlns:a16="http://schemas.microsoft.com/office/drawing/2014/main" id="{9DAC9F73-F9E1-419D-8673-AF4E754CE6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90" y="620720"/>
            <a:ext cx="5457375" cy="5597200"/>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ijdelijke aanduiding voor inhoud 5" descr="Afbeelding met boom, buiten, lucht, plant&#10;&#10;Automatisch gegenereerde beschrijving">
            <a:extLst>
              <a:ext uri="{FF2B5EF4-FFF2-40B4-BE49-F238E27FC236}">
                <a16:creationId xmlns:a16="http://schemas.microsoft.com/office/drawing/2014/main" id="{52F8734D-6BA7-857D-C8E5-901F1964797C}"/>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r="-3"/>
          <a:stretch/>
        </p:blipFill>
        <p:spPr>
          <a:xfrm>
            <a:off x="1142167" y="1115604"/>
            <a:ext cx="4489621" cy="4675596"/>
          </a:xfrm>
          <a:prstGeom prst="rect">
            <a:avLst/>
          </a:prstGeom>
        </p:spPr>
      </p:pic>
    </p:spTree>
    <p:extLst>
      <p:ext uri="{BB962C8B-B14F-4D97-AF65-F5344CB8AC3E}">
        <p14:creationId xmlns:p14="http://schemas.microsoft.com/office/powerpoint/2010/main" val="1402456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3CF5863-62A8-0DC2-94C8-CFD19E62559A}"/>
              </a:ext>
            </a:extLst>
          </p:cNvPr>
          <p:cNvSpPr>
            <a:spLocks noGrp="1"/>
          </p:cNvSpPr>
          <p:nvPr>
            <p:ph type="body" sz="half" idx="2"/>
          </p:nvPr>
        </p:nvSpPr>
        <p:spPr>
          <a:xfrm>
            <a:off x="278296" y="660401"/>
            <a:ext cx="5579579" cy="5952434"/>
          </a:xfrm>
        </p:spPr>
        <p:txBody>
          <a:bodyPr vert="horz" lIns="91440" tIns="45720" rIns="91440" bIns="45720" rtlCol="0" anchor="ctr">
            <a:normAutofit fontScale="70000" lnSpcReduction="20000"/>
          </a:bodyPr>
          <a:lstStyle/>
          <a:p>
            <a:r>
              <a:rPr lang="en-US" sz="3800" b="1" dirty="0"/>
              <a:t>Project history</a:t>
            </a:r>
            <a:endParaRPr lang="en-US" sz="2600" b="1" u="sng" dirty="0"/>
          </a:p>
          <a:p>
            <a:r>
              <a:rPr lang="en-US" sz="2400" b="1" dirty="0"/>
              <a:t>Started in 2014</a:t>
            </a:r>
          </a:p>
          <a:p>
            <a:r>
              <a:rPr lang="en-US" sz="2000" b="1" dirty="0"/>
              <a:t>	</a:t>
            </a:r>
            <a:r>
              <a:rPr lang="en-US" sz="2000" dirty="0"/>
              <a:t>As a company registered in Benin</a:t>
            </a:r>
          </a:p>
          <a:p>
            <a:r>
              <a:rPr lang="en-US" sz="2400" b="1" dirty="0"/>
              <a:t>350 ha planted</a:t>
            </a:r>
          </a:p>
          <a:p>
            <a:pPr lvl="1"/>
            <a:r>
              <a:rPr lang="en-US" sz="2000" dirty="0"/>
              <a:t>Planted in phases from 2014 to 2017</a:t>
            </a:r>
          </a:p>
          <a:p>
            <a:r>
              <a:rPr lang="en-US" sz="2800" b="1" dirty="0"/>
              <a:t>Plantation unique</a:t>
            </a:r>
          </a:p>
          <a:p>
            <a:pPr lvl="1"/>
            <a:r>
              <a:rPr lang="en-US" sz="2000" dirty="0"/>
              <a:t>When the bamboo is harvested, it does not need to be replanted. Plants immediately give new shoots. After two years, these become a complete forest again.</a:t>
            </a:r>
          </a:p>
          <a:p>
            <a:r>
              <a:rPr lang="en-US" sz="2800" b="1" dirty="0"/>
              <a:t>Cycle de 3-4 </a:t>
            </a:r>
            <a:r>
              <a:rPr lang="en-US" sz="2800" b="1" dirty="0" err="1"/>
              <a:t>ans</a:t>
            </a:r>
            <a:endParaRPr lang="en-US" sz="2800" b="1" dirty="0"/>
          </a:p>
          <a:p>
            <a:pPr lvl="1"/>
            <a:r>
              <a:rPr lang="en-US" sz="2000" dirty="0"/>
              <a:t>Depending on growth, harvesting can take place every three to four years.</a:t>
            </a:r>
          </a:p>
          <a:p>
            <a:r>
              <a:rPr lang="en-US" sz="2400" b="1" dirty="0"/>
              <a:t>no irrigation</a:t>
            </a:r>
          </a:p>
          <a:p>
            <a:pPr lvl="1"/>
            <a:r>
              <a:rPr lang="en-US" sz="2000" dirty="0"/>
              <a:t>Only after planting young plants, a small amount of water is given manually. The same during the next dry season. After that, the plants are developed enough to find water themselves, at great depths.</a:t>
            </a:r>
          </a:p>
          <a:p>
            <a:r>
              <a:rPr lang="en-US" sz="2800" b="1" dirty="0"/>
              <a:t>no chemistry</a:t>
            </a:r>
          </a:p>
          <a:p>
            <a:pPr lvl="1"/>
            <a:r>
              <a:rPr lang="en-US" sz="2100" dirty="0"/>
              <a:t>bamboo has few natural enemies, so chemical control is not necessary.</a:t>
            </a:r>
          </a:p>
        </p:txBody>
      </p:sp>
      <p:sp>
        <p:nvSpPr>
          <p:cNvPr id="11" name="Rectangle 10">
            <a:extLst>
              <a:ext uri="{FF2B5EF4-FFF2-40B4-BE49-F238E27FC236}">
                <a16:creationId xmlns:a16="http://schemas.microsoft.com/office/drawing/2014/main" id="{2C8C8ED6-A932-44F5-83A5-5793DDA44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1" y="0"/>
            <a:ext cx="6096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182811E-FB7E-4C44-8776-8FBD8D9AA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85061" y="160868"/>
            <a:ext cx="1846073" cy="27788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4658732-4596-4018-974F-676F1F66D1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7" y="4071410"/>
            <a:ext cx="1898121" cy="264451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a:extLst>
              <a:ext uri="{FF2B5EF4-FFF2-40B4-BE49-F238E27FC236}">
                <a16:creationId xmlns:a16="http://schemas.microsoft.com/office/drawing/2014/main" id="{97C37DED-0AFD-6DF1-E9F9-A2679E048979}"/>
              </a:ext>
            </a:extLst>
          </p:cNvPr>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8314455" y="3100590"/>
            <a:ext cx="3716680" cy="3615331"/>
          </a:xfrm>
          <a:prstGeom prst="rect">
            <a:avLst/>
          </a:prstGeom>
        </p:spPr>
      </p:pic>
      <p:pic>
        <p:nvPicPr>
          <p:cNvPr id="6" name="Afbeelding 5">
            <a:extLst>
              <a:ext uri="{FF2B5EF4-FFF2-40B4-BE49-F238E27FC236}">
                <a16:creationId xmlns:a16="http://schemas.microsoft.com/office/drawing/2014/main" id="{4FEB3E2D-9C1B-DC10-47A3-96567249134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8126" r="7489" b="1"/>
          <a:stretch/>
        </p:blipFill>
        <p:spPr>
          <a:xfrm>
            <a:off x="6256867" y="160867"/>
            <a:ext cx="3767328" cy="3747805"/>
          </a:xfrm>
          <a:custGeom>
            <a:avLst/>
            <a:gdLst/>
            <a:ahLst/>
            <a:cxnLst/>
            <a:rect l="l" t="t" r="r" b="b"/>
            <a:pathLst>
              <a:path w="3767328" h="3747805">
                <a:moveTo>
                  <a:pt x="0" y="0"/>
                </a:moveTo>
                <a:lnTo>
                  <a:pt x="3767328" y="0"/>
                </a:lnTo>
                <a:lnTo>
                  <a:pt x="3767328" y="2778856"/>
                </a:lnTo>
                <a:lnTo>
                  <a:pt x="1896721" y="2778856"/>
                </a:lnTo>
                <a:lnTo>
                  <a:pt x="1896721" y="3747805"/>
                </a:lnTo>
                <a:lnTo>
                  <a:pt x="0" y="3747805"/>
                </a:lnTo>
                <a:close/>
              </a:path>
            </a:pathLst>
          </a:custGeom>
        </p:spPr>
      </p:pic>
    </p:spTree>
    <p:extLst>
      <p:ext uri="{BB962C8B-B14F-4D97-AF65-F5344CB8AC3E}">
        <p14:creationId xmlns:p14="http://schemas.microsoft.com/office/powerpoint/2010/main" val="2371545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fbeelding 25">
            <a:extLst>
              <a:ext uri="{FF2B5EF4-FFF2-40B4-BE49-F238E27FC236}">
                <a16:creationId xmlns:a16="http://schemas.microsoft.com/office/drawing/2014/main" id="{CE619FF9-CDCD-8427-D9EA-E701AADDED5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214" t="45917" r="22538" b="2733"/>
          <a:stretch/>
        </p:blipFill>
        <p:spPr>
          <a:xfrm>
            <a:off x="3707747" y="2167191"/>
            <a:ext cx="2591456" cy="4453741"/>
          </a:xfrm>
          <a:prstGeom prst="rect">
            <a:avLst/>
          </a:prstGeom>
          <a:solidFill>
            <a:srgbClr val="FFFD78"/>
          </a:solidFill>
        </p:spPr>
      </p:pic>
      <p:pic>
        <p:nvPicPr>
          <p:cNvPr id="8" name="Afbeelding 7" descr="Afbeelding met plant, palm, agave&#10;&#10;Automatisch gegenereerde beschrijving">
            <a:extLst>
              <a:ext uri="{FF2B5EF4-FFF2-40B4-BE49-F238E27FC236}">
                <a16:creationId xmlns:a16="http://schemas.microsoft.com/office/drawing/2014/main" id="{B2ABEDE0-4CB8-74B6-11E6-A94CC34EEB26}"/>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0" y="2167192"/>
            <a:ext cx="3691467" cy="4453741"/>
          </a:xfrm>
          <a:prstGeom prst="rect">
            <a:avLst/>
          </a:prstGeom>
        </p:spPr>
      </p:pic>
      <p:pic>
        <p:nvPicPr>
          <p:cNvPr id="11" name="Afbeelding 10">
            <a:extLst>
              <a:ext uri="{FF2B5EF4-FFF2-40B4-BE49-F238E27FC236}">
                <a16:creationId xmlns:a16="http://schemas.microsoft.com/office/drawing/2014/main" id="{82405195-B8B4-300C-ABA1-CBAD57C0CFFF}"/>
              </a:ext>
            </a:extLst>
          </p:cNvPr>
          <p:cNvPicPr>
            <a:picLocks noChangeAspect="1"/>
          </p:cNvPicPr>
          <p:nvPr/>
        </p:nvPicPr>
        <p:blipFill>
          <a:blip r:embed="rId6" cstate="email">
            <a:extLst>
              <a:ext uri="{28A0092B-C50C-407E-A947-70E740481C1C}">
                <a14:useLocalDpi xmlns:a14="http://schemas.microsoft.com/office/drawing/2010/main"/>
              </a:ext>
              <a:ext uri="{837473B0-CC2E-450A-ABE3-18F120FF3D39}">
                <a1611:picAttrSrcUrl xmlns:a1611="http://schemas.microsoft.com/office/drawing/2016/11/main" r:id="rId7"/>
              </a:ext>
            </a:extLst>
          </a:blip>
          <a:stretch>
            <a:fillRect/>
          </a:stretch>
        </p:blipFill>
        <p:spPr>
          <a:xfrm>
            <a:off x="7247466" y="2217717"/>
            <a:ext cx="1409700" cy="1418566"/>
          </a:xfrm>
          <a:prstGeom prst="rect">
            <a:avLst/>
          </a:prstGeom>
        </p:spPr>
      </p:pic>
      <p:pic>
        <p:nvPicPr>
          <p:cNvPr id="16" name="Afbeelding 15">
            <a:extLst>
              <a:ext uri="{FF2B5EF4-FFF2-40B4-BE49-F238E27FC236}">
                <a16:creationId xmlns:a16="http://schemas.microsoft.com/office/drawing/2014/main" id="{A351C59E-CC5B-1CFF-C2DB-30B1ED9048C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10"/>
              </a:ext>
            </a:extLst>
          </a:blip>
          <a:stretch>
            <a:fillRect/>
          </a:stretch>
        </p:blipFill>
        <p:spPr>
          <a:xfrm>
            <a:off x="6315483" y="5012267"/>
            <a:ext cx="2709332" cy="1608665"/>
          </a:xfrm>
          <a:prstGeom prst="rect">
            <a:avLst/>
          </a:prstGeom>
        </p:spPr>
      </p:pic>
      <p:graphicFrame>
        <p:nvGraphicFramePr>
          <p:cNvPr id="4" name="Tabel 4">
            <a:extLst>
              <a:ext uri="{FF2B5EF4-FFF2-40B4-BE49-F238E27FC236}">
                <a16:creationId xmlns:a16="http://schemas.microsoft.com/office/drawing/2014/main" id="{0ADC0A1D-0C9C-F10F-9CED-86091532F852}"/>
              </a:ext>
            </a:extLst>
          </p:cNvPr>
          <p:cNvGraphicFramePr>
            <a:graphicFrameLocks noGrp="1"/>
          </p:cNvGraphicFramePr>
          <p:nvPr>
            <p:extLst>
              <p:ext uri="{D42A27DB-BD31-4B8C-83A1-F6EECF244321}">
                <p14:modId xmlns:p14="http://schemas.microsoft.com/office/powerpoint/2010/main" val="2091525750"/>
              </p:ext>
            </p:extLst>
          </p:nvPr>
        </p:nvGraphicFramePr>
        <p:xfrm>
          <a:off x="982135" y="732229"/>
          <a:ext cx="10634136" cy="5749290"/>
        </p:xfrm>
        <a:graphic>
          <a:graphicData uri="http://schemas.openxmlformats.org/drawingml/2006/table">
            <a:tbl>
              <a:tblPr firstRow="1" bandRow="1">
                <a:tableStyleId>{5C22544A-7EE6-4342-B048-85BDC9FD1C3A}</a:tableStyleId>
              </a:tblPr>
              <a:tblGrid>
                <a:gridCol w="2658534">
                  <a:extLst>
                    <a:ext uri="{9D8B030D-6E8A-4147-A177-3AD203B41FA5}">
                      <a16:colId xmlns:a16="http://schemas.microsoft.com/office/drawing/2014/main" val="3033314926"/>
                    </a:ext>
                  </a:extLst>
                </a:gridCol>
                <a:gridCol w="2658534">
                  <a:extLst>
                    <a:ext uri="{9D8B030D-6E8A-4147-A177-3AD203B41FA5}">
                      <a16:colId xmlns:a16="http://schemas.microsoft.com/office/drawing/2014/main" val="1709544458"/>
                    </a:ext>
                  </a:extLst>
                </a:gridCol>
                <a:gridCol w="2658534">
                  <a:extLst>
                    <a:ext uri="{9D8B030D-6E8A-4147-A177-3AD203B41FA5}">
                      <a16:colId xmlns:a16="http://schemas.microsoft.com/office/drawing/2014/main" val="2594009054"/>
                    </a:ext>
                  </a:extLst>
                </a:gridCol>
                <a:gridCol w="2658534">
                  <a:extLst>
                    <a:ext uri="{9D8B030D-6E8A-4147-A177-3AD203B41FA5}">
                      <a16:colId xmlns:a16="http://schemas.microsoft.com/office/drawing/2014/main" val="3066914003"/>
                    </a:ext>
                  </a:extLst>
                </a:gridCol>
              </a:tblGrid>
              <a:tr h="1428750">
                <a:tc>
                  <a:txBody>
                    <a:bodyPr/>
                    <a:lstStyle/>
                    <a:p>
                      <a:pPr algn="ctr"/>
                      <a:r>
                        <a:rPr lang="nl-BE" dirty="0"/>
                        <a:t>Raw material</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BE" dirty="0"/>
                        <a:t>Transformation</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BE" dirty="0"/>
                        <a:t>Production</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nl-BE" dirty="0"/>
                        <a:t>Use</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3543245"/>
                  </a:ext>
                </a:extLst>
              </a:tr>
              <a:tr h="1428750">
                <a:tc>
                  <a:txBody>
                    <a:bodyPr/>
                    <a:lstStyle/>
                    <a:p>
                      <a:r>
                        <a:rPr lang="nl-BE" b="1" dirty="0">
                          <a:solidFill>
                            <a:schemeClr val="bg1"/>
                          </a:solidFill>
                        </a:rPr>
                        <a:t>Bamboo</a:t>
                      </a:r>
                    </a:p>
                    <a:p>
                      <a:r>
                        <a:rPr lang="nl-BE" b="1" dirty="0">
                          <a:solidFill>
                            <a:schemeClr val="bg1"/>
                          </a:solidFill>
                        </a:rPr>
                        <a:t>Sustainable local production</a:t>
                      </a:r>
                      <a:endParaRPr lang="nl-BE" dirty="0">
                        <a:solidFill>
                          <a:schemeClr val="bg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nl-BE" b="1" dirty="0">
                          <a:solidFill>
                            <a:schemeClr val="bg1"/>
                          </a:solidFill>
                        </a:rPr>
                        <a:t>Gasifier</a:t>
                      </a:r>
                    </a:p>
                    <a:p>
                      <a:r>
                        <a:rPr lang="nl-BE" b="1" dirty="0">
                          <a:solidFill>
                            <a:schemeClr val="bg1"/>
                          </a:solidFill>
                        </a:rPr>
                        <a:t>&amp;</a:t>
                      </a:r>
                    </a:p>
                    <a:p>
                      <a:r>
                        <a:rPr lang="nl-BE" b="1" dirty="0">
                          <a:solidFill>
                            <a:schemeClr val="bg1"/>
                          </a:solidFill>
                        </a:rPr>
                        <a:t>Cogeneration</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nl-BE" b="1" dirty="0">
                          <a:solidFill>
                            <a:schemeClr val="tx1"/>
                          </a:solidFill>
                        </a:rPr>
                        <a:t>Electricity</a:t>
                      </a: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nl-BE" dirty="0">
                          <a:solidFill>
                            <a:srgbClr val="FFC000"/>
                          </a:solidFill>
                          <a:sym typeface="Wingdings" pitchFamily="2" charset="2"/>
                        </a:rPr>
                        <a:t></a:t>
                      </a:r>
                      <a:r>
                        <a:rPr lang="nl-BE" dirty="0">
                          <a:solidFill>
                            <a:schemeClr val="tx1"/>
                          </a:solidFill>
                        </a:rPr>
                        <a:t>Local electrical network</a:t>
                      </a:r>
                      <a:endParaRPr lang="nl-BE" b="1" dirty="0">
                        <a:solidFill>
                          <a:schemeClr val="tx1"/>
                        </a:solidFill>
                      </a:endParaRPr>
                    </a:p>
                    <a:p>
                      <a:endParaRPr lang="nl-BE" dirty="0">
                        <a:solidFill>
                          <a:schemeClr val="tx1"/>
                        </a:solidFill>
                      </a:endParaRPr>
                    </a:p>
                    <a:p>
                      <a:r>
                        <a:rPr lang="nl-BE" dirty="0">
                          <a:solidFill>
                            <a:srgbClr val="FFC000"/>
                          </a:solidFill>
                          <a:sym typeface="Wingdings" pitchFamily="2" charset="2"/>
                        </a:rPr>
                        <a:t></a:t>
                      </a:r>
                      <a:r>
                        <a:rPr lang="nl-BE" dirty="0">
                          <a:solidFill>
                            <a:schemeClr val="tx1"/>
                          </a:solidFill>
                        </a:rPr>
                        <a:t>Business for local use</a:t>
                      </a:r>
                      <a:endParaRPr lang="nl-BE" b="1" dirty="0">
                        <a:solidFill>
                          <a:schemeClr val="tx1"/>
                        </a:solidFill>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6599984"/>
                  </a:ext>
                </a:extLst>
              </a:tr>
              <a:tr h="1428750">
                <a:tc>
                  <a:txBody>
                    <a:bodyPr/>
                    <a:lstStyle/>
                    <a:p>
                      <a:endParaRPr lang="nl-BE"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l-BE"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l-BE" b="1" dirty="0">
                          <a:solidFill>
                            <a:schemeClr val="tx1"/>
                          </a:solidFill>
                        </a:rPr>
                        <a:t>Heat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l-BE" dirty="0">
                          <a:solidFill>
                            <a:srgbClr val="FFC000"/>
                          </a:solidFill>
                          <a:sym typeface="Wingdings" pitchFamily="2" charset="2"/>
                        </a:rPr>
                        <a:t></a:t>
                      </a:r>
                      <a:r>
                        <a:rPr lang="nl-BE" dirty="0">
                          <a:solidFill>
                            <a:schemeClr val="tx1"/>
                          </a:solidFill>
                        </a:rPr>
                        <a:t>Business for local use</a:t>
                      </a:r>
                    </a:p>
                    <a:p>
                      <a:pPr lvl="1"/>
                      <a:r>
                        <a:rPr lang="nl-BE" dirty="0">
                          <a:solidFill>
                            <a:schemeClr val="tx1"/>
                          </a:solidFill>
                        </a:rPr>
                        <a:t>- Drying of fruits, nuts, rice,...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1682973"/>
                  </a:ext>
                </a:extLst>
              </a:tr>
              <a:tr h="1428750">
                <a:tc>
                  <a:txBody>
                    <a:bodyPr/>
                    <a:lstStyle/>
                    <a:p>
                      <a:endParaRPr lang="nl-BE"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nl-BE" dirty="0">
                        <a:solidFill>
                          <a:schemeClr val="tx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l-BE" b="1" dirty="0">
                          <a:solidFill>
                            <a:schemeClr val="tx1"/>
                          </a:solidFill>
                        </a:rPr>
                        <a:t>Bamboochar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nl-BE" b="1" dirty="0">
                          <a:solidFill>
                            <a:srgbClr val="FFC000"/>
                          </a:solidFill>
                          <a:sym typeface="Wingdings" pitchFamily="2" charset="2"/>
                        </a:rPr>
                        <a:t></a:t>
                      </a:r>
                      <a:r>
                        <a:rPr lang="nl-BE" b="1" dirty="0">
                          <a:solidFill>
                            <a:schemeClr val="tx1"/>
                          </a:solidFill>
                        </a:rPr>
                        <a:t>raw material for industry</a:t>
                      </a:r>
                    </a:p>
                    <a:p>
                      <a:r>
                        <a:rPr lang="nl-BE" b="1" dirty="0">
                          <a:solidFill>
                            <a:srgbClr val="FFC000"/>
                          </a:solidFill>
                          <a:sym typeface="Wingdings" pitchFamily="2" charset="2"/>
                        </a:rPr>
                        <a:t></a:t>
                      </a:r>
                      <a:r>
                        <a:rPr lang="nl-BE" b="1" dirty="0">
                          <a:solidFill>
                            <a:schemeClr val="tx1"/>
                          </a:solidFill>
                        </a:rPr>
                        <a:t>CO2 storage</a:t>
                      </a:r>
                    </a:p>
                    <a:p>
                      <a:r>
                        <a:rPr lang="nl-BE" b="1" dirty="0">
                          <a:solidFill>
                            <a:srgbClr val="FFC000"/>
                          </a:solidFill>
                          <a:sym typeface="Wingdings" pitchFamily="2" charset="2"/>
                        </a:rPr>
                        <a:t></a:t>
                      </a:r>
                      <a:r>
                        <a:rPr lang="nl-BE" b="1" dirty="0">
                          <a:solidFill>
                            <a:schemeClr val="tx1"/>
                          </a:solidFill>
                          <a:sym typeface="Wingdings" pitchFamily="2" charset="2"/>
                        </a:rPr>
                        <a:t>S</a:t>
                      </a:r>
                      <a:r>
                        <a:rPr lang="nl-BE" b="1" dirty="0">
                          <a:solidFill>
                            <a:schemeClr val="tx1"/>
                          </a:solidFill>
                        </a:rPr>
                        <a:t>oil improver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176123"/>
                  </a:ext>
                </a:extLst>
              </a:tr>
            </a:tbl>
          </a:graphicData>
        </a:graphic>
      </p:graphicFrame>
      <p:pic>
        <p:nvPicPr>
          <p:cNvPr id="19" name="Afbeelding 18">
            <a:extLst>
              <a:ext uri="{FF2B5EF4-FFF2-40B4-BE49-F238E27FC236}">
                <a16:creationId xmlns:a16="http://schemas.microsoft.com/office/drawing/2014/main" id="{63DBF29B-A994-EA2F-762E-584EF936BB8A}"/>
              </a:ext>
            </a:extLst>
          </p:cNvPr>
          <p:cNvPicPr>
            <a:picLocks noChangeAspect="1"/>
          </p:cNvPicPr>
          <p:nvPr/>
        </p:nvPicPr>
        <p:blipFill>
          <a:blip r:embed="rId11" cstate="email">
            <a:extLst>
              <a:ext uri="{28A0092B-C50C-407E-A947-70E740481C1C}">
                <a14:useLocalDpi xmlns:a14="http://schemas.microsoft.com/office/drawing/2010/main"/>
              </a:ext>
              <a:ext uri="{837473B0-CC2E-450A-ABE3-18F120FF3D39}">
                <a1611:picAttrSrcUrl xmlns:a1611="http://schemas.microsoft.com/office/drawing/2016/11/main" r:id="rId12"/>
              </a:ext>
            </a:extLst>
          </a:blip>
          <a:stretch>
            <a:fillRect/>
          </a:stretch>
        </p:blipFill>
        <p:spPr>
          <a:xfrm>
            <a:off x="6841068" y="3474868"/>
            <a:ext cx="1659467" cy="1659467"/>
          </a:xfrm>
          <a:prstGeom prst="rect">
            <a:avLst/>
          </a:prstGeom>
        </p:spPr>
      </p:pic>
      <p:sp>
        <p:nvSpPr>
          <p:cNvPr id="24" name="Tekstvak 23">
            <a:extLst>
              <a:ext uri="{FF2B5EF4-FFF2-40B4-BE49-F238E27FC236}">
                <a16:creationId xmlns:a16="http://schemas.microsoft.com/office/drawing/2014/main" id="{1EE75168-F83B-6777-5254-1A21F2E1EA87}"/>
              </a:ext>
            </a:extLst>
          </p:cNvPr>
          <p:cNvSpPr txBox="1"/>
          <p:nvPr/>
        </p:nvSpPr>
        <p:spPr>
          <a:xfrm>
            <a:off x="406400" y="270933"/>
            <a:ext cx="7167347" cy="523220"/>
          </a:xfrm>
          <a:prstGeom prst="rect">
            <a:avLst/>
          </a:prstGeom>
          <a:noFill/>
        </p:spPr>
        <p:txBody>
          <a:bodyPr wrap="none" rtlCol="0">
            <a:spAutoFit/>
          </a:bodyPr>
          <a:lstStyle/>
          <a:p>
            <a:r>
              <a:rPr lang="nl-BE" sz="2800" cap="all" dirty="0"/>
              <a:t>Biochar process and green energy</a:t>
            </a:r>
          </a:p>
        </p:txBody>
      </p:sp>
      <p:sp>
        <p:nvSpPr>
          <p:cNvPr id="28" name="Ovaal 27">
            <a:extLst>
              <a:ext uri="{FF2B5EF4-FFF2-40B4-BE49-F238E27FC236}">
                <a16:creationId xmlns:a16="http://schemas.microsoft.com/office/drawing/2014/main" id="{C7E81AD9-6F4D-792F-FCCA-D7404F1C6BBE}"/>
              </a:ext>
            </a:extLst>
          </p:cNvPr>
          <p:cNvSpPr/>
          <p:nvPr/>
        </p:nvSpPr>
        <p:spPr>
          <a:xfrm>
            <a:off x="4893408" y="2055076"/>
            <a:ext cx="220133" cy="2242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Ovaal 28">
            <a:extLst>
              <a:ext uri="{FF2B5EF4-FFF2-40B4-BE49-F238E27FC236}">
                <a16:creationId xmlns:a16="http://schemas.microsoft.com/office/drawing/2014/main" id="{9559EF99-915B-1AF2-1E49-81F4FF73F728}"/>
              </a:ext>
            </a:extLst>
          </p:cNvPr>
          <p:cNvSpPr/>
          <p:nvPr/>
        </p:nvSpPr>
        <p:spPr>
          <a:xfrm>
            <a:off x="7558622" y="2055076"/>
            <a:ext cx="220133" cy="2242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Ovaal 29">
            <a:extLst>
              <a:ext uri="{FF2B5EF4-FFF2-40B4-BE49-F238E27FC236}">
                <a16:creationId xmlns:a16="http://schemas.microsoft.com/office/drawing/2014/main" id="{DC5AE4F6-B5B9-51DC-BD86-46B4206103E5}"/>
              </a:ext>
            </a:extLst>
          </p:cNvPr>
          <p:cNvSpPr/>
          <p:nvPr/>
        </p:nvSpPr>
        <p:spPr>
          <a:xfrm>
            <a:off x="10216830" y="2055075"/>
            <a:ext cx="220133" cy="2242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Ovaal 30">
            <a:extLst>
              <a:ext uri="{FF2B5EF4-FFF2-40B4-BE49-F238E27FC236}">
                <a16:creationId xmlns:a16="http://schemas.microsoft.com/office/drawing/2014/main" id="{4ABAD910-CCF1-7214-6F48-599EE0497754}"/>
              </a:ext>
            </a:extLst>
          </p:cNvPr>
          <p:cNvSpPr/>
          <p:nvPr/>
        </p:nvSpPr>
        <p:spPr>
          <a:xfrm>
            <a:off x="2167466" y="2055076"/>
            <a:ext cx="220133" cy="2242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Pijl links 34">
            <a:extLst>
              <a:ext uri="{FF2B5EF4-FFF2-40B4-BE49-F238E27FC236}">
                <a16:creationId xmlns:a16="http://schemas.microsoft.com/office/drawing/2014/main" id="{9D2E3017-42C1-0DF2-FE76-60365CA29E13}"/>
              </a:ext>
            </a:extLst>
          </p:cNvPr>
          <p:cNvSpPr/>
          <p:nvPr/>
        </p:nvSpPr>
        <p:spPr>
          <a:xfrm>
            <a:off x="3002164" y="4250967"/>
            <a:ext cx="951443" cy="337966"/>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Pijl links 35">
            <a:extLst>
              <a:ext uri="{FF2B5EF4-FFF2-40B4-BE49-F238E27FC236}">
                <a16:creationId xmlns:a16="http://schemas.microsoft.com/office/drawing/2014/main" id="{7A6E21F2-3718-236B-3ED0-1E747E4C87CB}"/>
              </a:ext>
            </a:extLst>
          </p:cNvPr>
          <p:cNvSpPr/>
          <p:nvPr/>
        </p:nvSpPr>
        <p:spPr>
          <a:xfrm>
            <a:off x="5761610" y="2758017"/>
            <a:ext cx="951443" cy="337966"/>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Pijl links 36">
            <a:extLst>
              <a:ext uri="{FF2B5EF4-FFF2-40B4-BE49-F238E27FC236}">
                <a16:creationId xmlns:a16="http://schemas.microsoft.com/office/drawing/2014/main" id="{A7CE4C26-2EC9-7DC6-1B70-EFB333EC6213}"/>
              </a:ext>
            </a:extLst>
          </p:cNvPr>
          <p:cNvSpPr/>
          <p:nvPr/>
        </p:nvSpPr>
        <p:spPr>
          <a:xfrm>
            <a:off x="5761610" y="4225078"/>
            <a:ext cx="951443" cy="337966"/>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8" name="Pijl links 37">
            <a:extLst>
              <a:ext uri="{FF2B5EF4-FFF2-40B4-BE49-F238E27FC236}">
                <a16:creationId xmlns:a16="http://schemas.microsoft.com/office/drawing/2014/main" id="{59BA8392-7C0D-B208-A08E-1AE5E67509C6}"/>
              </a:ext>
            </a:extLst>
          </p:cNvPr>
          <p:cNvSpPr/>
          <p:nvPr/>
        </p:nvSpPr>
        <p:spPr>
          <a:xfrm>
            <a:off x="5761610" y="5636688"/>
            <a:ext cx="951443" cy="337966"/>
          </a:xfrm>
          <a:prstGeom prst="rightArrow">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id="{F29A008E-3A01-61CD-4C7F-EDE6B4C0BAA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677124" y="184404"/>
            <a:ext cx="1192315" cy="1000929"/>
          </a:xfrm>
          <a:prstGeom prst="rect">
            <a:avLst/>
          </a:prstGeom>
        </p:spPr>
      </p:pic>
    </p:spTree>
    <p:extLst>
      <p:ext uri="{BB962C8B-B14F-4D97-AF65-F5344CB8AC3E}">
        <p14:creationId xmlns:p14="http://schemas.microsoft.com/office/powerpoint/2010/main" val="37340513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92BE56A-D934-48A9-AA25-BC091203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799063"/>
            <a:ext cx="3418661" cy="5260058"/>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8E52779F-A6D2-1A9D-8AF2-C66451DDC27B}"/>
              </a:ext>
            </a:extLst>
          </p:cNvPr>
          <p:cNvPicPr>
            <a:picLocks noChangeAspect="1"/>
          </p:cNvPicPr>
          <p:nvPr/>
        </p:nvPicPr>
        <p:blipFill rotWithShape="1">
          <a:blip r:embed="rId4"/>
          <a:srcRect r="19759"/>
          <a:stretch/>
        </p:blipFill>
        <p:spPr>
          <a:xfrm>
            <a:off x="1228915" y="1120613"/>
            <a:ext cx="2247760" cy="4611134"/>
          </a:xfrm>
          <a:prstGeom prst="rect">
            <a:avLst/>
          </a:prstGeom>
        </p:spPr>
      </p:pic>
      <p:sp>
        <p:nvSpPr>
          <p:cNvPr id="10" name="Rounded Rectangle 7">
            <a:extLst>
              <a:ext uri="{FF2B5EF4-FFF2-40B4-BE49-F238E27FC236}">
                <a16:creationId xmlns:a16="http://schemas.microsoft.com/office/drawing/2014/main" id="{033BC724-9BE0-49C5-855C-1C246EA91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2994" y="799063"/>
            <a:ext cx="7325537" cy="5260058"/>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fbeelding 1">
            <a:extLst>
              <a:ext uri="{FF2B5EF4-FFF2-40B4-BE49-F238E27FC236}">
                <a16:creationId xmlns:a16="http://schemas.microsoft.com/office/drawing/2014/main" id="{493686BC-A6E8-CAE7-2DAA-2861726132F5}"/>
              </a:ext>
            </a:extLst>
          </p:cNvPr>
          <p:cNvPicPr>
            <a:picLocks noChangeAspect="1"/>
          </p:cNvPicPr>
          <p:nvPr/>
        </p:nvPicPr>
        <p:blipFill rotWithShape="1">
          <a:blip r:embed="rId5"/>
          <a:srcRect l="14507" t="10142" r="14969" b="11822"/>
          <a:stretch/>
        </p:blipFill>
        <p:spPr>
          <a:xfrm rot="5400000">
            <a:off x="5749435" y="87914"/>
            <a:ext cx="4272654" cy="6682356"/>
          </a:xfrm>
          <a:prstGeom prst="rect">
            <a:avLst/>
          </a:prstGeom>
        </p:spPr>
      </p:pic>
    </p:spTree>
    <p:extLst>
      <p:ext uri="{BB962C8B-B14F-4D97-AF65-F5344CB8AC3E}">
        <p14:creationId xmlns:p14="http://schemas.microsoft.com/office/powerpoint/2010/main" val="2643137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fgeronde rechthoek 9">
            <a:extLst>
              <a:ext uri="{FF2B5EF4-FFF2-40B4-BE49-F238E27FC236}">
                <a16:creationId xmlns:a16="http://schemas.microsoft.com/office/drawing/2014/main" id="{92CB83B1-B29D-BDC9-197D-0DE41B701744}"/>
              </a:ext>
            </a:extLst>
          </p:cNvPr>
          <p:cNvSpPr/>
          <p:nvPr/>
        </p:nvSpPr>
        <p:spPr>
          <a:xfrm>
            <a:off x="111890" y="96270"/>
            <a:ext cx="3842494" cy="2451652"/>
          </a:xfrm>
          <a:prstGeom prst="roundRect">
            <a:avLst/>
          </a:prstGeom>
          <a:solidFill>
            <a:schemeClr val="tx1"/>
          </a:solidFill>
          <a:ln w="762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Afgeronde rechthoek 8">
            <a:extLst>
              <a:ext uri="{FF2B5EF4-FFF2-40B4-BE49-F238E27FC236}">
                <a16:creationId xmlns:a16="http://schemas.microsoft.com/office/drawing/2014/main" id="{2AC99A51-9B96-82AE-9943-B590932F1310}"/>
              </a:ext>
            </a:extLst>
          </p:cNvPr>
          <p:cNvSpPr/>
          <p:nvPr/>
        </p:nvSpPr>
        <p:spPr>
          <a:xfrm>
            <a:off x="728870" y="4280452"/>
            <a:ext cx="5022573" cy="2451652"/>
          </a:xfrm>
          <a:prstGeom prst="roundRect">
            <a:avLst/>
          </a:prstGeom>
          <a:solidFill>
            <a:schemeClr val="tx1"/>
          </a:solidFill>
          <a:ln w="762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30" name="Picture 6" descr="bio PVC van bioplasticsnews.com">
            <a:extLst>
              <a:ext uri="{FF2B5EF4-FFF2-40B4-BE49-F238E27FC236}">
                <a16:creationId xmlns:a16="http://schemas.microsoft.com/office/drawing/2014/main" id="{148D750A-E376-2CC6-07D1-A3FBC8DB44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5713" y="38037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1" name="Afgeronde rechthoek 10">
            <a:extLst>
              <a:ext uri="{FF2B5EF4-FFF2-40B4-BE49-F238E27FC236}">
                <a16:creationId xmlns:a16="http://schemas.microsoft.com/office/drawing/2014/main" id="{108A5281-83F8-3318-6325-12315A12C7BD}"/>
              </a:ext>
            </a:extLst>
          </p:cNvPr>
          <p:cNvSpPr/>
          <p:nvPr/>
        </p:nvSpPr>
        <p:spPr>
          <a:xfrm>
            <a:off x="2276933" y="1803104"/>
            <a:ext cx="3842494" cy="2451652"/>
          </a:xfrm>
          <a:prstGeom prst="roundRect">
            <a:avLst/>
          </a:prstGeom>
          <a:solidFill>
            <a:schemeClr val="tx1"/>
          </a:solidFill>
          <a:ln w="762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812BAC5D-AEE7-6B4D-B806-C55E49DA8164}"/>
              </a:ext>
            </a:extLst>
          </p:cNvPr>
          <p:cNvSpPr>
            <a:spLocks noGrp="1"/>
          </p:cNvSpPr>
          <p:nvPr>
            <p:ph type="title"/>
          </p:nvPr>
        </p:nvSpPr>
        <p:spPr>
          <a:xfrm>
            <a:off x="6414741" y="1144980"/>
            <a:ext cx="5125489" cy="1560716"/>
          </a:xfrm>
        </p:spPr>
        <p:txBody>
          <a:bodyPr>
            <a:normAutofit/>
          </a:bodyPr>
          <a:lstStyle/>
          <a:p>
            <a:r>
              <a:rPr lang="nl-BE" dirty="0"/>
              <a:t>Bamboochar</a:t>
            </a:r>
            <a:br>
              <a:rPr lang="nl-BE" dirty="0"/>
            </a:br>
            <a:r>
              <a:rPr lang="nl-BE" dirty="0"/>
              <a:t>Industrial markets</a:t>
            </a:r>
          </a:p>
        </p:txBody>
      </p:sp>
      <p:sp>
        <p:nvSpPr>
          <p:cNvPr id="3" name="Tijdelijke aanduiding voor inhoud 2">
            <a:extLst>
              <a:ext uri="{FF2B5EF4-FFF2-40B4-BE49-F238E27FC236}">
                <a16:creationId xmlns:a16="http://schemas.microsoft.com/office/drawing/2014/main" id="{908063D6-1074-D345-B439-65AEA8EF0ED1}"/>
              </a:ext>
            </a:extLst>
          </p:cNvPr>
          <p:cNvSpPr>
            <a:spLocks noGrp="1"/>
          </p:cNvSpPr>
          <p:nvPr>
            <p:ph idx="1"/>
          </p:nvPr>
        </p:nvSpPr>
        <p:spPr>
          <a:xfrm>
            <a:off x="6414742" y="2978639"/>
            <a:ext cx="5125488" cy="2729196"/>
          </a:xfrm>
        </p:spPr>
        <p:txBody>
          <a:bodyPr>
            <a:normAutofit fontScale="92500" lnSpcReduction="10000"/>
          </a:bodyPr>
          <a:lstStyle/>
          <a:p>
            <a:pPr marL="457200" indent="-457200">
              <a:buClr>
                <a:srgbClr val="68BFD2"/>
              </a:buClr>
              <a:buFont typeface="+mj-lt"/>
              <a:buAutoNum type="arabicPeriod"/>
            </a:pPr>
            <a:r>
              <a:rPr lang="nl-BE" dirty="0"/>
              <a:t>CO2-neutral raw material for the metal industry</a:t>
            </a:r>
          </a:p>
          <a:p>
            <a:pPr marL="457200" indent="-457200">
              <a:buClr>
                <a:srgbClr val="68BFD2"/>
              </a:buClr>
              <a:buFont typeface="+mj-lt"/>
              <a:buAutoNum type="arabicPeriod"/>
            </a:pPr>
            <a:r>
              <a:rPr lang="nl-BE" dirty="0"/>
              <a:t>CO2 negative feedstock for bioplastics</a:t>
            </a:r>
          </a:p>
          <a:p>
            <a:pPr marL="457200" indent="-457200">
              <a:buClr>
                <a:srgbClr val="68BFD2"/>
              </a:buClr>
              <a:buFont typeface="+mj-lt"/>
              <a:buAutoNum type="arabicPeriod"/>
            </a:pPr>
            <a:r>
              <a:rPr lang="nl-BE" dirty="0"/>
              <a:t>Chemical industrie</a:t>
            </a:r>
          </a:p>
          <a:p>
            <a:pPr marL="457200" indent="-457200">
              <a:buClr>
                <a:srgbClr val="68BFD2"/>
              </a:buClr>
              <a:buFont typeface="+mj-lt"/>
              <a:buAutoNum type="arabicPeriod"/>
            </a:pPr>
            <a:r>
              <a:rPr lang="nl-BE" dirty="0"/>
              <a:t>SAF-Production</a:t>
            </a:r>
          </a:p>
          <a:p>
            <a:pPr marL="457200" indent="-457200">
              <a:buClr>
                <a:srgbClr val="68BFD2"/>
              </a:buClr>
              <a:buFont typeface="+mj-lt"/>
              <a:buAutoNum type="arabicPeriod"/>
            </a:pPr>
            <a:r>
              <a:rPr lang="nl-BE" dirty="0"/>
              <a:t>Long-term CO2 storage</a:t>
            </a:r>
          </a:p>
          <a:p>
            <a:pPr marL="457200" indent="-457200">
              <a:buClr>
                <a:srgbClr val="68BFD2"/>
              </a:buClr>
              <a:buFont typeface="+mj-lt"/>
              <a:buAutoNum type="arabicPeriod"/>
            </a:pPr>
            <a:r>
              <a:rPr lang="nl-BE" dirty="0"/>
              <a:t>Soil amendment as peat substitute</a:t>
            </a:r>
          </a:p>
        </p:txBody>
      </p:sp>
      <p:pic>
        <p:nvPicPr>
          <p:cNvPr id="1028" name="Picture 4" descr="VYNOVA">
            <a:extLst>
              <a:ext uri="{FF2B5EF4-FFF2-40B4-BE49-F238E27FC236}">
                <a16:creationId xmlns:a16="http://schemas.microsoft.com/office/drawing/2014/main" id="{1CA597F2-F2FE-53DC-9983-69A9D389874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889" y="184404"/>
            <a:ext cx="1905000" cy="850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urofer">
            <a:extLst>
              <a:ext uri="{FF2B5EF4-FFF2-40B4-BE49-F238E27FC236}">
                <a16:creationId xmlns:a16="http://schemas.microsoft.com/office/drawing/2014/main" id="{D7B06A98-CDC4-B7A8-625A-B92188C60B90}"/>
              </a:ext>
            </a:extLst>
          </p:cNvPr>
          <p:cNvPicPr>
            <a:picLocks noChangeAspect="1" noChangeArrowheads="1"/>
          </p:cNvPicPr>
          <p:nvPr/>
        </p:nvPicPr>
        <p:blipFill>
          <a:blip r:embed="rId5">
            <a:duotone>
              <a:prstClr val="black"/>
              <a:srgbClr val="0070C0">
                <a:tint val="45000"/>
                <a:satMod val="400000"/>
              </a:srgbClr>
            </a:duotone>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 uri="{28A0092B-C50C-407E-A947-70E740481C1C}">
                <a14:useLocalDpi xmlns:a14="http://schemas.microsoft.com/office/drawing/2010/main"/>
              </a:ext>
            </a:extLst>
          </a:blip>
          <a:srcRect/>
          <a:stretch>
            <a:fillRect/>
          </a:stretch>
        </p:blipFill>
        <p:spPr bwMode="auto">
          <a:xfrm>
            <a:off x="1735713" y="3390297"/>
            <a:ext cx="3842493" cy="20673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ieuw voetbalveld wordt ingestrooid met duurzame korrels | Voorne-Putten |  AD.nl">
            <a:extLst>
              <a:ext uri="{FF2B5EF4-FFF2-40B4-BE49-F238E27FC236}">
                <a16:creationId xmlns:a16="http://schemas.microsoft.com/office/drawing/2014/main" id="{CBF38FE1-24E1-5DF0-EDD0-C197F0DAA27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40473" y="1987825"/>
            <a:ext cx="3556000" cy="2090349"/>
          </a:xfrm>
          <a:prstGeom prst="rect">
            <a:avLst/>
          </a:prstGeom>
          <a:noFill/>
          <a:effectLst>
            <a:softEdge rad="64993"/>
          </a:effectLst>
          <a:extLst>
            <a:ext uri="{909E8E84-426E-40DD-AFC4-6F175D3DCCD1}">
              <a14:hiddenFill xmlns:a14="http://schemas.microsoft.com/office/drawing/2010/main">
                <a:solidFill>
                  <a:srgbClr val="FFFFFF"/>
                </a:solidFill>
              </a14:hiddenFill>
            </a:ext>
          </a:extLst>
        </p:spPr>
      </p:pic>
      <p:pic>
        <p:nvPicPr>
          <p:cNvPr id="6" name="Picture 2" descr="Hoogovens op waterstof - H2Platform">
            <a:extLst>
              <a:ext uri="{FF2B5EF4-FFF2-40B4-BE49-F238E27FC236}">
                <a16:creationId xmlns:a16="http://schemas.microsoft.com/office/drawing/2014/main" id="{20907F39-E811-DC8B-4CD8-B722F77AA213}"/>
              </a:ext>
            </a:extLst>
          </p:cNvPr>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317446" y="4761460"/>
            <a:ext cx="3471333" cy="1855231"/>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7B8CE4ED-9810-740D-B356-F6D77167121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210800" y="184404"/>
            <a:ext cx="1658640" cy="1392401"/>
          </a:xfrm>
          <a:prstGeom prst="rect">
            <a:avLst/>
          </a:prstGeom>
        </p:spPr>
      </p:pic>
    </p:spTree>
    <p:extLst>
      <p:ext uri="{BB962C8B-B14F-4D97-AF65-F5344CB8AC3E}">
        <p14:creationId xmlns:p14="http://schemas.microsoft.com/office/powerpoint/2010/main" val="1476710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F49850-7946-7A44-8E87-2DC3C85AF755}"/>
              </a:ext>
            </a:extLst>
          </p:cNvPr>
          <p:cNvSpPr>
            <a:spLocks noGrp="1"/>
          </p:cNvSpPr>
          <p:nvPr>
            <p:ph type="ctrTitle"/>
          </p:nvPr>
        </p:nvSpPr>
        <p:spPr>
          <a:xfrm>
            <a:off x="5317066" y="609600"/>
            <a:ext cx="5782733" cy="3624071"/>
          </a:xfrm>
        </p:spPr>
        <p:txBody>
          <a:bodyPr>
            <a:normAutofit/>
          </a:bodyPr>
          <a:lstStyle/>
          <a:p>
            <a:pPr>
              <a:lnSpc>
                <a:spcPct val="90000"/>
              </a:lnSpc>
            </a:pPr>
            <a:r>
              <a:rPr lang="nl-BE" sz="3400" cap="all" dirty="0"/>
              <a:t>Conversion of residual wood into charcoal and biochar with a high-efficiency reactor to preserve more forests.</a:t>
            </a:r>
            <a:br>
              <a:rPr lang="nl-BE" sz="3400" cap="all" dirty="0"/>
            </a:br>
            <a:endParaRPr lang="nl-BE" sz="3400" cap="all" dirty="0"/>
          </a:p>
        </p:txBody>
      </p:sp>
      <p:sp>
        <p:nvSpPr>
          <p:cNvPr id="3" name="Ondertitel 2">
            <a:extLst>
              <a:ext uri="{FF2B5EF4-FFF2-40B4-BE49-F238E27FC236}">
                <a16:creationId xmlns:a16="http://schemas.microsoft.com/office/drawing/2014/main" id="{A0B6EC5B-9E33-E94B-B823-5879993EC415}"/>
              </a:ext>
            </a:extLst>
          </p:cNvPr>
          <p:cNvSpPr>
            <a:spLocks noGrp="1"/>
          </p:cNvSpPr>
          <p:nvPr>
            <p:ph type="subTitle" idx="1"/>
          </p:nvPr>
        </p:nvSpPr>
        <p:spPr>
          <a:xfrm>
            <a:off x="5317065" y="4233672"/>
            <a:ext cx="5782733" cy="1557528"/>
          </a:xfrm>
        </p:spPr>
        <p:txBody>
          <a:bodyPr>
            <a:normAutofit/>
          </a:bodyPr>
          <a:lstStyle/>
          <a:p>
            <a:r>
              <a:rPr lang="nl-BE" cap="all" dirty="0"/>
              <a:t>innovation project</a:t>
            </a:r>
          </a:p>
        </p:txBody>
      </p:sp>
      <p:pic>
        <p:nvPicPr>
          <p:cNvPr id="6" name="Tijdelijke aanduiding voor afbeelding 4" descr="Afbeelding met binnen, stoel&#10;&#10;Automatisch gegenereerde beschrijving">
            <a:extLst>
              <a:ext uri="{FF2B5EF4-FFF2-40B4-BE49-F238E27FC236}">
                <a16:creationId xmlns:a16="http://schemas.microsoft.com/office/drawing/2014/main" id="{1C652552-CEF7-CAFF-0FC1-DDA37AF7910A}"/>
              </a:ext>
            </a:extLst>
          </p:cNvPr>
          <p:cNvPicPr>
            <a:picLocks noChangeAspect="1"/>
          </p:cNvPicPr>
          <p:nvPr/>
        </p:nvPicPr>
        <p:blipFill rotWithShape="1">
          <a:blip r:embed="rId4"/>
          <a:srcRect l="6213" r="7774"/>
          <a:stretch/>
        </p:blipFill>
        <p:spPr>
          <a:xfrm>
            <a:off x="1328060" y="320040"/>
            <a:ext cx="2318215" cy="35935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pic>
        <p:nvPicPr>
          <p:cNvPr id="18" name="Afbeelding 17">
            <a:extLst>
              <a:ext uri="{FF2B5EF4-FFF2-40B4-BE49-F238E27FC236}">
                <a16:creationId xmlns:a16="http://schemas.microsoft.com/office/drawing/2014/main" id="{F884B241-2D73-AB4D-8AB2-D415AD9B60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250852" y="4233672"/>
            <a:ext cx="2410181" cy="2296367"/>
          </a:xfrm>
          <a:prstGeom prst="rect">
            <a:avLst/>
          </a:prstGeom>
          <a:noFill/>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a:extLst>
            <a:ext uri="{909E8E84-426E-40DD-AFC4-6F175D3DCCD1}">
              <a14:hiddenFill xmlns:a14="http://schemas.microsoft.com/office/drawing/2010/main">
                <a:solidFill>
                  <a:srgbClr val="FFFFFF"/>
                </a:solidFill>
              </a14:hiddenFill>
            </a:ext>
          </a:extLst>
        </p:spPr>
      </p:pic>
      <p:sp>
        <p:nvSpPr>
          <p:cNvPr id="4" name="AutoShape 2">
            <a:extLst>
              <a:ext uri="{FF2B5EF4-FFF2-40B4-BE49-F238E27FC236}">
                <a16:creationId xmlns:a16="http://schemas.microsoft.com/office/drawing/2014/main" id="{74D5750E-6B66-DF4B-AEC5-59C473D028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5" name="AutoShape 4">
            <a:extLst>
              <a:ext uri="{FF2B5EF4-FFF2-40B4-BE49-F238E27FC236}">
                <a16:creationId xmlns:a16="http://schemas.microsoft.com/office/drawing/2014/main" id="{A465449F-D5A6-E341-AB76-94C08971765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Tree>
    <p:extLst>
      <p:ext uri="{BB962C8B-B14F-4D97-AF65-F5344CB8AC3E}">
        <p14:creationId xmlns:p14="http://schemas.microsoft.com/office/powerpoint/2010/main" val="104017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duotone>
              <a:schemeClr val="bg2">
                <a:shade val="28000"/>
                <a:satMod val="94000"/>
                <a:lumMod val="20000"/>
              </a:schemeClr>
              <a:schemeClr val="bg2">
                <a:tint val="94000"/>
                <a:shade val="84000"/>
                <a:satMod val="148000"/>
                <a:lumMod val="114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9D9D0AB-1E2F-44A8-B9C6-FA4098301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kstvak 1">
            <a:extLst>
              <a:ext uri="{FF2B5EF4-FFF2-40B4-BE49-F238E27FC236}">
                <a16:creationId xmlns:a16="http://schemas.microsoft.com/office/drawing/2014/main" id="{EF8D359A-628B-073E-4E50-D834F15BB36E}"/>
              </a:ext>
            </a:extLst>
          </p:cNvPr>
          <p:cNvSpPr txBox="1"/>
          <p:nvPr/>
        </p:nvSpPr>
        <p:spPr>
          <a:xfrm>
            <a:off x="4049412" y="3209543"/>
            <a:ext cx="7417207" cy="838898"/>
          </a:xfrm>
          <a:prstGeom prst="rect">
            <a:avLst/>
          </a:prstGeom>
        </p:spPr>
        <p:txBody>
          <a:bodyPr vert="horz" lIns="91440" tIns="45720" rIns="91440" bIns="45720" rtlCol="0" anchor="ctr">
            <a:normAutofit/>
          </a:bodyPr>
          <a:lstStyle/>
          <a:p>
            <a:pPr>
              <a:spcBef>
                <a:spcPct val="0"/>
              </a:spcBef>
              <a:spcAft>
                <a:spcPts val="600"/>
              </a:spcAft>
            </a:pPr>
            <a:r>
              <a:rPr lang="en-US" sz="36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The partners</a:t>
            </a:r>
          </a:p>
        </p:txBody>
      </p:sp>
      <p:sp>
        <p:nvSpPr>
          <p:cNvPr id="22" name="Freeform: Shape 21">
            <a:extLst>
              <a:ext uri="{FF2B5EF4-FFF2-40B4-BE49-F238E27FC236}">
                <a16:creationId xmlns:a16="http://schemas.microsoft.com/office/drawing/2014/main" id="{55D6961C-EFBF-4F83-A66D-899FB9B6C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27485"/>
            <a:ext cx="3853949" cy="2932144"/>
          </a:xfrm>
          <a:custGeom>
            <a:avLst/>
            <a:gdLst>
              <a:gd name="connsiteX0" fmla="*/ 0 w 3853949"/>
              <a:gd name="connsiteY0" fmla="*/ 0 h 2932144"/>
              <a:gd name="connsiteX1" fmla="*/ 3645034 w 3853949"/>
              <a:gd name="connsiteY1" fmla="*/ 0 h 2932144"/>
              <a:gd name="connsiteX2" fmla="*/ 3853949 w 3853949"/>
              <a:gd name="connsiteY2" fmla="*/ 208915 h 2932144"/>
              <a:gd name="connsiteX3" fmla="*/ 3853949 w 3853949"/>
              <a:gd name="connsiteY3" fmla="*/ 2723229 h 2932144"/>
              <a:gd name="connsiteX4" fmla="*/ 3645034 w 3853949"/>
              <a:gd name="connsiteY4" fmla="*/ 2932144 h 2932144"/>
              <a:gd name="connsiteX5" fmla="*/ 0 w 3853949"/>
              <a:gd name="connsiteY5" fmla="*/ 2932144 h 293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3949" h="2932144">
                <a:moveTo>
                  <a:pt x="0" y="0"/>
                </a:moveTo>
                <a:lnTo>
                  <a:pt x="3645034" y="0"/>
                </a:lnTo>
                <a:cubicBezTo>
                  <a:pt x="3760415" y="0"/>
                  <a:pt x="3853949" y="93534"/>
                  <a:pt x="3853949" y="208915"/>
                </a:cubicBezTo>
                <a:lnTo>
                  <a:pt x="3853949" y="2723229"/>
                </a:lnTo>
                <a:cubicBezTo>
                  <a:pt x="3853949" y="2838610"/>
                  <a:pt x="3760415" y="2932144"/>
                  <a:pt x="3645034" y="2932144"/>
                </a:cubicBezTo>
                <a:lnTo>
                  <a:pt x="0" y="2932144"/>
                </a:lnTo>
                <a:close/>
              </a:path>
            </a:pathLst>
          </a:cu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Afbeelding 5" descr="Afbeelding met persoon, boom, buiten, plant&#10;&#10;Automatisch gegenereerde beschrijving">
            <a:extLst>
              <a:ext uri="{FF2B5EF4-FFF2-40B4-BE49-F238E27FC236}">
                <a16:creationId xmlns:a16="http://schemas.microsoft.com/office/drawing/2014/main" id="{972EA5B3-EB9F-DF41-B004-D315F7E0295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3"/>
          <a:stretch/>
        </p:blipFill>
        <p:spPr>
          <a:xfrm>
            <a:off x="2" y="790537"/>
            <a:ext cx="3691699" cy="2606040"/>
          </a:xfrm>
          <a:custGeom>
            <a:avLst/>
            <a:gdLst/>
            <a:ahLst/>
            <a:cxnLst/>
            <a:rect l="l" t="t" r="r" b="b"/>
            <a:pathLst>
              <a:path w="3691699" h="2606040">
                <a:moveTo>
                  <a:pt x="0" y="0"/>
                </a:moveTo>
                <a:lnTo>
                  <a:pt x="3567443" y="0"/>
                </a:lnTo>
                <a:cubicBezTo>
                  <a:pt x="3636068" y="0"/>
                  <a:pt x="3691699" y="55631"/>
                  <a:pt x="3691699" y="124256"/>
                </a:cubicBezTo>
                <a:lnTo>
                  <a:pt x="3691699" y="2481784"/>
                </a:lnTo>
                <a:cubicBezTo>
                  <a:pt x="3691699" y="2550409"/>
                  <a:pt x="3636068" y="2606040"/>
                  <a:pt x="3567443" y="2606040"/>
                </a:cubicBezTo>
                <a:lnTo>
                  <a:pt x="0" y="2606040"/>
                </a:lnTo>
                <a:close/>
              </a:path>
            </a:pathLst>
          </a:custGeom>
        </p:spPr>
      </p:pic>
      <p:sp>
        <p:nvSpPr>
          <p:cNvPr id="24" name="Freeform: Shape 23">
            <a:extLst>
              <a:ext uri="{FF2B5EF4-FFF2-40B4-BE49-F238E27FC236}">
                <a16:creationId xmlns:a16="http://schemas.microsoft.com/office/drawing/2014/main" id="{B14A291F-D692-4394-9C1B-867F6A07C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38341" y="1"/>
            <a:ext cx="4341084" cy="3131603"/>
          </a:xfrm>
          <a:custGeom>
            <a:avLst/>
            <a:gdLst>
              <a:gd name="connsiteX0" fmla="*/ 0 w 4341084"/>
              <a:gd name="connsiteY0" fmla="*/ 0 h 3131603"/>
              <a:gd name="connsiteX1" fmla="*/ 4341084 w 4341084"/>
              <a:gd name="connsiteY1" fmla="*/ 0 h 3131603"/>
              <a:gd name="connsiteX2" fmla="*/ 4341084 w 4341084"/>
              <a:gd name="connsiteY2" fmla="*/ 2989456 h 3131603"/>
              <a:gd name="connsiteX3" fmla="*/ 4198937 w 4341084"/>
              <a:gd name="connsiteY3" fmla="*/ 3131603 h 3131603"/>
              <a:gd name="connsiteX4" fmla="*/ 142147 w 4341084"/>
              <a:gd name="connsiteY4" fmla="*/ 3131603 h 3131603"/>
              <a:gd name="connsiteX5" fmla="*/ 0 w 4341084"/>
              <a:gd name="connsiteY5" fmla="*/ 2989456 h 313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1084" h="3131603">
                <a:moveTo>
                  <a:pt x="0" y="0"/>
                </a:moveTo>
                <a:lnTo>
                  <a:pt x="4341084" y="0"/>
                </a:lnTo>
                <a:lnTo>
                  <a:pt x="4341084" y="2989456"/>
                </a:lnTo>
                <a:cubicBezTo>
                  <a:pt x="4341084" y="3067962"/>
                  <a:pt x="4277443" y="3131603"/>
                  <a:pt x="4198937" y="3131603"/>
                </a:cubicBezTo>
                <a:lnTo>
                  <a:pt x="142147" y="3131603"/>
                </a:lnTo>
                <a:cubicBezTo>
                  <a:pt x="63641" y="3131603"/>
                  <a:pt x="0" y="3067962"/>
                  <a:pt x="0" y="2989456"/>
                </a:cubicBezTo>
                <a:close/>
              </a:path>
            </a:pathLst>
          </a:cu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7DCE9305-533A-42E7-B986-4073CE70B1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9597" y="723328"/>
            <a:ext cx="3382402" cy="2401188"/>
          </a:xfrm>
          <a:custGeom>
            <a:avLst/>
            <a:gdLst>
              <a:gd name="connsiteX0" fmla="*/ 0 w 3853949"/>
              <a:gd name="connsiteY0" fmla="*/ 0 h 2932144"/>
              <a:gd name="connsiteX1" fmla="*/ 3645034 w 3853949"/>
              <a:gd name="connsiteY1" fmla="*/ 0 h 2932144"/>
              <a:gd name="connsiteX2" fmla="*/ 3853949 w 3853949"/>
              <a:gd name="connsiteY2" fmla="*/ 208915 h 2932144"/>
              <a:gd name="connsiteX3" fmla="*/ 3853949 w 3853949"/>
              <a:gd name="connsiteY3" fmla="*/ 2723229 h 2932144"/>
              <a:gd name="connsiteX4" fmla="*/ 3645034 w 3853949"/>
              <a:gd name="connsiteY4" fmla="*/ 2932144 h 2932144"/>
              <a:gd name="connsiteX5" fmla="*/ 0 w 3853949"/>
              <a:gd name="connsiteY5" fmla="*/ 2932144 h 293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3949" h="2932144">
                <a:moveTo>
                  <a:pt x="0" y="0"/>
                </a:moveTo>
                <a:lnTo>
                  <a:pt x="3645034" y="0"/>
                </a:lnTo>
                <a:cubicBezTo>
                  <a:pt x="3760415" y="0"/>
                  <a:pt x="3853949" y="93534"/>
                  <a:pt x="3853949" y="208915"/>
                </a:cubicBezTo>
                <a:lnTo>
                  <a:pt x="3853949" y="2723229"/>
                </a:lnTo>
                <a:cubicBezTo>
                  <a:pt x="3853949" y="2838610"/>
                  <a:pt x="3760415" y="2932144"/>
                  <a:pt x="3645034" y="2932144"/>
                </a:cubicBezTo>
                <a:lnTo>
                  <a:pt x="0" y="2932144"/>
                </a:lnTo>
                <a:close/>
              </a:path>
            </a:pathLst>
          </a:cu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Afbeelding 7" descr="Afbeelding met persoon, tafel, binnen, person&#10;&#10;Automatisch gegenereerde beschrijving">
            <a:extLst>
              <a:ext uri="{FF2B5EF4-FFF2-40B4-BE49-F238E27FC236}">
                <a16:creationId xmlns:a16="http://schemas.microsoft.com/office/drawing/2014/main" id="{673E353E-6E22-8572-2A2D-F4B51D4C832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05654" y="0"/>
            <a:ext cx="4020039" cy="2969955"/>
          </a:xfrm>
          <a:custGeom>
            <a:avLst/>
            <a:gdLst/>
            <a:ahLst/>
            <a:cxnLst/>
            <a:rect l="l" t="t" r="r" b="b"/>
            <a:pathLst>
              <a:path w="3218688" h="2075688">
                <a:moveTo>
                  <a:pt x="115803" y="0"/>
                </a:moveTo>
                <a:lnTo>
                  <a:pt x="3218688" y="0"/>
                </a:lnTo>
                <a:lnTo>
                  <a:pt x="3218688" y="2075688"/>
                </a:lnTo>
                <a:lnTo>
                  <a:pt x="115803" y="2075688"/>
                </a:lnTo>
                <a:cubicBezTo>
                  <a:pt x="51847" y="2075688"/>
                  <a:pt x="0" y="2023841"/>
                  <a:pt x="0" y="1959885"/>
                </a:cubicBezTo>
                <a:lnTo>
                  <a:pt x="0" y="115803"/>
                </a:lnTo>
                <a:cubicBezTo>
                  <a:pt x="0" y="51847"/>
                  <a:pt x="51847" y="0"/>
                  <a:pt x="115803" y="0"/>
                </a:cubicBezTo>
                <a:close/>
              </a:path>
            </a:pathLst>
          </a:custGeom>
        </p:spPr>
      </p:pic>
      <p:sp>
        <p:nvSpPr>
          <p:cNvPr id="10" name="Content Placeholder 9"/>
          <p:cNvSpPr>
            <a:spLocks noGrp="1"/>
          </p:cNvSpPr>
          <p:nvPr>
            <p:ph idx="1"/>
          </p:nvPr>
        </p:nvSpPr>
        <p:spPr>
          <a:xfrm>
            <a:off x="898782" y="4105306"/>
            <a:ext cx="7417207" cy="1508251"/>
          </a:xfrm>
        </p:spPr>
        <p:txBody>
          <a:bodyPr vert="horz" lIns="91440" tIns="45720" rIns="91440" bIns="45720" rtlCol="0" anchor="t">
            <a:noAutofit/>
          </a:bodyPr>
          <a:lstStyle/>
          <a:p>
            <a:pPr marL="0" indent="0">
              <a:lnSpc>
                <a:spcPct val="90000"/>
              </a:lnSpc>
            </a:pPr>
            <a:r>
              <a:rPr lang="en-US" sz="1200" b="1" dirty="0" err="1"/>
              <a:t>Chamsdine</a:t>
            </a:r>
            <a:r>
              <a:rPr lang="en-US" sz="1200" b="1" dirty="0"/>
              <a:t> OUOROU BARE</a:t>
            </a:r>
          </a:p>
          <a:p>
            <a:pPr marL="0" indent="0">
              <a:lnSpc>
                <a:spcPct val="90000"/>
              </a:lnSpc>
            </a:pPr>
            <a:r>
              <a:rPr lang="en-US" sz="1200" b="1" dirty="0"/>
              <a:t>‭+229 97 87 4178‬</a:t>
            </a:r>
          </a:p>
          <a:p>
            <a:pPr marL="0" indent="0">
              <a:lnSpc>
                <a:spcPct val="90000"/>
              </a:lnSpc>
            </a:pPr>
            <a:endParaRPr lang="en-US" sz="1200" b="1" dirty="0"/>
          </a:p>
          <a:p>
            <a:pPr marL="0" indent="0">
              <a:lnSpc>
                <a:spcPct val="90000"/>
              </a:lnSpc>
            </a:pPr>
            <a:r>
              <a:rPr lang="en-US" sz="1200" b="1" dirty="0" err="1"/>
              <a:t>Raliyatou</a:t>
            </a:r>
            <a:r>
              <a:rPr lang="en-US" sz="1200" b="1" dirty="0"/>
              <a:t> BIO BANGANA</a:t>
            </a:r>
          </a:p>
          <a:p>
            <a:pPr marL="0" indent="0">
              <a:lnSpc>
                <a:spcPct val="90000"/>
              </a:lnSpc>
            </a:pPr>
            <a:r>
              <a:rPr lang="en-US" sz="1200" b="1" dirty="0"/>
              <a:t>‭+229 90 61 4142‬</a:t>
            </a:r>
          </a:p>
          <a:p>
            <a:pPr marL="0" indent="0">
              <a:lnSpc>
                <a:spcPct val="90000"/>
              </a:lnSpc>
            </a:pPr>
            <a:endParaRPr lang="en-US" sz="1200" b="1" dirty="0"/>
          </a:p>
          <a:p>
            <a:pPr marL="0" indent="0">
              <a:lnSpc>
                <a:spcPct val="90000"/>
              </a:lnSpc>
            </a:pPr>
            <a:r>
              <a:rPr lang="en-US" sz="1200" b="1" dirty="0"/>
              <a:t>Marc Moons</a:t>
            </a:r>
            <a:endParaRPr lang="en-US" sz="1200" dirty="0"/>
          </a:p>
          <a:p>
            <a:pPr marL="0" indent="0">
              <a:lnSpc>
                <a:spcPct val="90000"/>
              </a:lnSpc>
            </a:pPr>
            <a:r>
              <a:rPr lang="en-US" sz="1200" dirty="0"/>
              <a:t>+32 497 45 21 44</a:t>
            </a:r>
          </a:p>
          <a:p>
            <a:pPr marL="0" indent="0">
              <a:lnSpc>
                <a:spcPct val="90000"/>
              </a:lnSpc>
            </a:pPr>
            <a:r>
              <a:rPr lang="en-US" sz="1200" dirty="0" err="1"/>
              <a:t>marc@viktorgoesgreen.be</a:t>
            </a:r>
            <a:endParaRPr lang="en-US" sz="1200" dirty="0"/>
          </a:p>
          <a:p>
            <a:pPr marL="0" indent="0">
              <a:lnSpc>
                <a:spcPct val="90000"/>
              </a:lnSpc>
            </a:pPr>
            <a:endParaRPr lang="en-US" sz="1200" dirty="0"/>
          </a:p>
          <a:p>
            <a:pPr>
              <a:lnSpc>
                <a:spcPct val="90000"/>
              </a:lnSpc>
            </a:pPr>
            <a:endParaRPr lang="en-US" sz="1200" dirty="0"/>
          </a:p>
        </p:txBody>
      </p:sp>
      <p:sp>
        <p:nvSpPr>
          <p:cNvPr id="28" name="Freeform: Shape 27">
            <a:extLst>
              <a:ext uri="{FF2B5EF4-FFF2-40B4-BE49-F238E27FC236}">
                <a16:creationId xmlns:a16="http://schemas.microsoft.com/office/drawing/2014/main" id="{0E2BBE3E-D98A-4BB0-AEC2-97307ED12E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9597" y="3428999"/>
            <a:ext cx="3382402" cy="2534478"/>
          </a:xfrm>
          <a:custGeom>
            <a:avLst/>
            <a:gdLst>
              <a:gd name="connsiteX0" fmla="*/ 0 w 3853949"/>
              <a:gd name="connsiteY0" fmla="*/ 0 h 2932144"/>
              <a:gd name="connsiteX1" fmla="*/ 3645034 w 3853949"/>
              <a:gd name="connsiteY1" fmla="*/ 0 h 2932144"/>
              <a:gd name="connsiteX2" fmla="*/ 3853949 w 3853949"/>
              <a:gd name="connsiteY2" fmla="*/ 208915 h 2932144"/>
              <a:gd name="connsiteX3" fmla="*/ 3853949 w 3853949"/>
              <a:gd name="connsiteY3" fmla="*/ 2723229 h 2932144"/>
              <a:gd name="connsiteX4" fmla="*/ 3645034 w 3853949"/>
              <a:gd name="connsiteY4" fmla="*/ 2932144 h 2932144"/>
              <a:gd name="connsiteX5" fmla="*/ 0 w 3853949"/>
              <a:gd name="connsiteY5" fmla="*/ 2932144 h 293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3949" h="2932144">
                <a:moveTo>
                  <a:pt x="0" y="0"/>
                </a:moveTo>
                <a:lnTo>
                  <a:pt x="3645034" y="0"/>
                </a:lnTo>
                <a:cubicBezTo>
                  <a:pt x="3760415" y="0"/>
                  <a:pt x="3853949" y="93534"/>
                  <a:pt x="3853949" y="208915"/>
                </a:cubicBezTo>
                <a:lnTo>
                  <a:pt x="3853949" y="2723229"/>
                </a:lnTo>
                <a:cubicBezTo>
                  <a:pt x="3853949" y="2838610"/>
                  <a:pt x="3760415" y="2932144"/>
                  <a:pt x="3645034" y="2932144"/>
                </a:cubicBezTo>
                <a:lnTo>
                  <a:pt x="0" y="2932144"/>
                </a:lnTo>
                <a:close/>
              </a:path>
            </a:pathLst>
          </a:cu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Afbeelding 2">
            <a:extLst>
              <a:ext uri="{FF2B5EF4-FFF2-40B4-BE49-F238E27FC236}">
                <a16:creationId xmlns:a16="http://schemas.microsoft.com/office/drawing/2014/main" id="{7FE59A56-3011-CF74-C1F9-C5E2505632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973312" y="3594387"/>
            <a:ext cx="3218688" cy="2203704"/>
          </a:xfrm>
          <a:custGeom>
            <a:avLst/>
            <a:gdLst/>
            <a:ahLst/>
            <a:cxnLst/>
            <a:rect l="l" t="t" r="r" b="b"/>
            <a:pathLst>
              <a:path w="3218688" h="2203704">
                <a:moveTo>
                  <a:pt x="122945" y="0"/>
                </a:moveTo>
                <a:lnTo>
                  <a:pt x="3218688" y="0"/>
                </a:lnTo>
                <a:lnTo>
                  <a:pt x="3218688" y="2203704"/>
                </a:lnTo>
                <a:lnTo>
                  <a:pt x="122945" y="2203704"/>
                </a:lnTo>
                <a:cubicBezTo>
                  <a:pt x="55044" y="2203704"/>
                  <a:pt x="0" y="2148660"/>
                  <a:pt x="0" y="2080759"/>
                </a:cubicBezTo>
                <a:lnTo>
                  <a:pt x="0" y="122945"/>
                </a:lnTo>
                <a:cubicBezTo>
                  <a:pt x="0" y="55044"/>
                  <a:pt x="55044" y="0"/>
                  <a:pt x="122945" y="0"/>
                </a:cubicBezTo>
                <a:close/>
              </a:path>
            </a:pathLst>
          </a:custGeom>
        </p:spPr>
      </p:pic>
      <p:pic>
        <p:nvPicPr>
          <p:cNvPr id="4" name="Afbeelding 3">
            <a:extLst>
              <a:ext uri="{FF2B5EF4-FFF2-40B4-BE49-F238E27FC236}">
                <a16:creationId xmlns:a16="http://schemas.microsoft.com/office/drawing/2014/main" id="{E83BA4CB-4A29-98F8-F3D8-81A37B65622A}"/>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bwMode="auto">
          <a:xfrm>
            <a:off x="8973312" y="863840"/>
            <a:ext cx="2950063" cy="2179418"/>
          </a:xfrm>
          <a:custGeom>
            <a:avLst/>
            <a:gdLst/>
            <a:ahLst/>
            <a:cxnLst/>
            <a:rect l="l" t="t" r="r" b="b"/>
            <a:pathLst>
              <a:path w="4014216" h="2965583">
                <a:moveTo>
                  <a:pt x="0" y="0"/>
                </a:moveTo>
                <a:lnTo>
                  <a:pt x="4014216" y="0"/>
                </a:lnTo>
                <a:lnTo>
                  <a:pt x="4014216" y="2858732"/>
                </a:lnTo>
                <a:cubicBezTo>
                  <a:pt x="4014216" y="2917744"/>
                  <a:pt x="3966377" y="2965583"/>
                  <a:pt x="3907365" y="2965583"/>
                </a:cubicBezTo>
                <a:lnTo>
                  <a:pt x="106851" y="2965583"/>
                </a:lnTo>
                <a:cubicBezTo>
                  <a:pt x="47839" y="2965583"/>
                  <a:pt x="0" y="2917744"/>
                  <a:pt x="0" y="2858732"/>
                </a:cubicBezTo>
                <a:close/>
              </a:path>
            </a:pathLst>
          </a:custGeom>
          <a:noFill/>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 uri="{FAA26D3D-D897-4be2-8F04-BA451C77F1D7}">
              <ma14:placeholderFlag xmlns:lc="http://schemas.openxmlformats.org/drawingml/2006/lockedCanvas" xmlns:ma14="http://schemas.microsoft.com/office/mac/drawingml/2011/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pic>
        <p:nvPicPr>
          <p:cNvPr id="5" name="Afbeelding 4">
            <a:extLst>
              <a:ext uri="{FF2B5EF4-FFF2-40B4-BE49-F238E27FC236}">
                <a16:creationId xmlns:a16="http://schemas.microsoft.com/office/drawing/2014/main" id="{DCFE3CBE-5C53-A661-8880-A9847A41E8F3}"/>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40510" y="4213585"/>
            <a:ext cx="2775479" cy="26444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263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661965-4A3E-9BB7-8E0B-301A743C36FF}"/>
              </a:ext>
            </a:extLst>
          </p:cNvPr>
          <p:cNvSpPr>
            <a:spLocks noGrp="1"/>
          </p:cNvSpPr>
          <p:nvPr>
            <p:ph type="title"/>
          </p:nvPr>
        </p:nvSpPr>
        <p:spPr>
          <a:xfrm>
            <a:off x="2100358" y="4896671"/>
            <a:ext cx="9041961" cy="1066801"/>
          </a:xfrm>
        </p:spPr>
        <p:txBody>
          <a:bodyPr vert="horz" lIns="91440" tIns="45720" rIns="91440" bIns="45720" rtlCol="0" anchor="b">
            <a:normAutofit fontScale="90000"/>
          </a:bodyPr>
          <a:lstStyle/>
          <a:p>
            <a:pPr algn="ctr">
              <a:lnSpc>
                <a:spcPct val="90000"/>
              </a:lnSpc>
            </a:pPr>
            <a:r>
              <a:rPr lang="en-US" sz="2300" dirty="0">
                <a:effectLst>
                  <a:glow rad="38100">
                    <a:schemeClr val="bg1">
                      <a:lumMod val="65000"/>
                      <a:lumOff val="35000"/>
                      <a:alpha val="50000"/>
                    </a:schemeClr>
                  </a:glow>
                  <a:outerShdw blurRad="28575" dist="31750" dir="13200000" algn="tl" rotWithShape="0">
                    <a:srgbClr val="000000">
                      <a:alpha val="25000"/>
                    </a:srgbClr>
                  </a:outerShdw>
                </a:effectLst>
              </a:rPr>
              <a:t>This project is supported by </a:t>
            </a:r>
            <a:r>
              <a:rPr lang="en-US" sz="2300" b="1" dirty="0">
                <a:effectLst>
                  <a:glow rad="38100">
                    <a:schemeClr val="bg1">
                      <a:lumMod val="65000"/>
                      <a:lumOff val="35000"/>
                      <a:alpha val="50000"/>
                    </a:schemeClr>
                  </a:glow>
                  <a:outerShdw blurRad="28575" dist="31750" dir="13200000" algn="tl" rotWithShape="0">
                    <a:srgbClr val="000000">
                      <a:alpha val="25000"/>
                    </a:srgbClr>
                  </a:outerShdw>
                </a:effectLst>
              </a:rPr>
              <a:t>the Belgian government </a:t>
            </a:r>
            <a:r>
              <a:rPr lang="en-US" sz="2300" dirty="0">
                <a:effectLst>
                  <a:glow rad="38100">
                    <a:schemeClr val="bg1">
                      <a:lumMod val="65000"/>
                      <a:lumOff val="35000"/>
                      <a:alpha val="50000"/>
                    </a:schemeClr>
                  </a:glow>
                  <a:outerShdw blurRad="28575" dist="31750" dir="13200000" algn="tl" rotWithShape="0">
                    <a:srgbClr val="000000">
                      <a:alpha val="25000"/>
                    </a:srgbClr>
                  </a:outerShdw>
                </a:effectLst>
              </a:rPr>
              <a:t>by Minister for Foreign Trade and Development Cooperation, </a:t>
            </a:r>
            <a:br>
              <a:rPr lang="en-US" sz="23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300" b="1" dirty="0">
                <a:effectLst>
                  <a:glow rad="38100">
                    <a:schemeClr val="bg1">
                      <a:lumMod val="65000"/>
                      <a:lumOff val="35000"/>
                      <a:alpha val="50000"/>
                    </a:schemeClr>
                  </a:glow>
                  <a:outerShdw blurRad="28575" dist="31750" dir="13200000" algn="tl" rotWithShape="0">
                    <a:srgbClr val="000000">
                      <a:alpha val="25000"/>
                    </a:srgbClr>
                  </a:outerShdw>
                </a:effectLst>
              </a:rPr>
              <a:t>Minister </a:t>
            </a:r>
            <a:r>
              <a:rPr lang="en-US" sz="2300" b="1" dirty="0" err="1">
                <a:effectLst>
                  <a:glow rad="38100">
                    <a:schemeClr val="bg1">
                      <a:lumMod val="65000"/>
                      <a:lumOff val="35000"/>
                      <a:alpha val="50000"/>
                    </a:schemeClr>
                  </a:glow>
                  <a:outerShdw blurRad="28575" dist="31750" dir="13200000" algn="tl" rotWithShape="0">
                    <a:srgbClr val="000000">
                      <a:alpha val="25000"/>
                    </a:srgbClr>
                  </a:outerShdw>
                </a:effectLst>
              </a:rPr>
              <a:t>Hadja</a:t>
            </a:r>
            <a:r>
              <a:rPr lang="en-US" sz="2300" b="1" dirty="0">
                <a:effectLst>
                  <a:glow rad="38100">
                    <a:schemeClr val="bg1">
                      <a:lumMod val="65000"/>
                      <a:lumOff val="35000"/>
                      <a:alpha val="50000"/>
                    </a:schemeClr>
                  </a:glow>
                  <a:outerShdw blurRad="28575" dist="31750" dir="13200000" algn="tl" rotWithShape="0">
                    <a:srgbClr val="000000">
                      <a:alpha val="25000"/>
                    </a:srgbClr>
                  </a:outerShdw>
                </a:effectLst>
              </a:rPr>
              <a:t> </a:t>
            </a:r>
            <a:r>
              <a:rPr lang="en-US" sz="2300" b="1" dirty="0" err="1">
                <a:effectLst>
                  <a:glow rad="38100">
                    <a:schemeClr val="bg1">
                      <a:lumMod val="65000"/>
                      <a:lumOff val="35000"/>
                      <a:alpha val="50000"/>
                    </a:schemeClr>
                  </a:glow>
                  <a:outerShdw blurRad="28575" dist="31750" dir="13200000" algn="tl" rotWithShape="0">
                    <a:srgbClr val="000000">
                      <a:alpha val="25000"/>
                    </a:srgbClr>
                  </a:outerShdw>
                </a:effectLst>
              </a:rPr>
              <a:t>Lahbib</a:t>
            </a:r>
            <a:r>
              <a:rPr lang="en-US" sz="2300" dirty="0">
                <a:effectLst>
                  <a:glow rad="38100">
                    <a:schemeClr val="bg1">
                      <a:lumMod val="65000"/>
                      <a:lumOff val="35000"/>
                      <a:alpha val="50000"/>
                    </a:schemeClr>
                  </a:glow>
                  <a:outerShdw blurRad="28575" dist="31750" dir="13200000" algn="tl" rotWithShape="0">
                    <a:srgbClr val="000000">
                      <a:alpha val="25000"/>
                    </a:srgbClr>
                  </a:outerShdw>
                </a:effectLst>
              </a:rPr>
              <a:t>, </a:t>
            </a:r>
            <a:br>
              <a:rPr lang="en-US" sz="23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300" dirty="0">
                <a:effectLst>
                  <a:glow rad="38100">
                    <a:schemeClr val="bg1">
                      <a:lumMod val="65000"/>
                      <a:lumOff val="35000"/>
                      <a:alpha val="50000"/>
                    </a:schemeClr>
                  </a:glow>
                  <a:outerShdw blurRad="28575" dist="31750" dir="13200000" algn="tl" rotWithShape="0">
                    <a:srgbClr val="000000">
                      <a:alpha val="25000"/>
                    </a:srgbClr>
                  </a:outerShdw>
                </a:effectLst>
              </a:rPr>
              <a:t>and is a </a:t>
            </a:r>
            <a:r>
              <a:rPr lang="en-US" sz="2300" b="1" dirty="0">
                <a:effectLst>
                  <a:glow rad="38100">
                    <a:schemeClr val="bg1">
                      <a:lumMod val="65000"/>
                      <a:lumOff val="35000"/>
                      <a:alpha val="50000"/>
                    </a:schemeClr>
                  </a:glow>
                  <a:outerShdw blurRad="28575" dist="31750" dir="13200000" algn="tl" rotWithShape="0">
                    <a:srgbClr val="000000">
                      <a:alpha val="25000"/>
                    </a:srgbClr>
                  </a:outerShdw>
                </a:effectLst>
              </a:rPr>
              <a:t>gift</a:t>
            </a:r>
            <a:r>
              <a:rPr lang="en-US" sz="2300" dirty="0">
                <a:effectLst>
                  <a:glow rad="38100">
                    <a:schemeClr val="bg1">
                      <a:lumMod val="65000"/>
                      <a:lumOff val="35000"/>
                      <a:alpha val="50000"/>
                    </a:schemeClr>
                  </a:glow>
                  <a:outerShdw blurRad="28575" dist="31750" dir="13200000" algn="tl" rotWithShape="0">
                    <a:srgbClr val="000000">
                      <a:alpha val="25000"/>
                    </a:srgbClr>
                  </a:outerShdw>
                </a:effectLst>
              </a:rPr>
              <a:t> from </a:t>
            </a:r>
            <a:r>
              <a:rPr lang="en-US" sz="2300" b="1" dirty="0">
                <a:effectLst>
                  <a:glow rad="38100">
                    <a:schemeClr val="bg1">
                      <a:lumMod val="65000"/>
                      <a:lumOff val="35000"/>
                      <a:alpha val="50000"/>
                    </a:schemeClr>
                  </a:glow>
                  <a:outerShdw blurRad="28575" dist="31750" dir="13200000" algn="tl" rotWithShape="0">
                    <a:srgbClr val="000000">
                      <a:alpha val="25000"/>
                    </a:srgbClr>
                  </a:outerShdw>
                </a:effectLst>
              </a:rPr>
              <a:t>Belgium</a:t>
            </a:r>
            <a:r>
              <a:rPr lang="en-US" sz="2300" dirty="0">
                <a:effectLst>
                  <a:glow rad="38100">
                    <a:schemeClr val="bg1">
                      <a:lumMod val="65000"/>
                      <a:lumOff val="35000"/>
                      <a:alpha val="50000"/>
                    </a:schemeClr>
                  </a:glow>
                  <a:outerShdw blurRad="28575" dist="31750" dir="13200000" algn="tl" rotWithShape="0">
                    <a:srgbClr val="000000">
                      <a:alpha val="25000"/>
                    </a:srgbClr>
                  </a:outerShdw>
                </a:effectLst>
              </a:rPr>
              <a:t> via </a:t>
            </a:r>
            <a:r>
              <a:rPr lang="en-US" sz="2300" b="1" dirty="0" err="1">
                <a:effectLst>
                  <a:glow rad="38100">
                    <a:schemeClr val="bg1">
                      <a:lumMod val="65000"/>
                      <a:lumOff val="35000"/>
                      <a:alpha val="50000"/>
                    </a:schemeClr>
                  </a:glow>
                  <a:outerShdw blurRad="28575" dist="31750" dir="13200000" algn="tl" rotWithShape="0">
                    <a:srgbClr val="000000">
                      <a:alpha val="25000"/>
                    </a:srgbClr>
                  </a:outerShdw>
                </a:effectLst>
              </a:rPr>
              <a:t>Finexpo</a:t>
            </a:r>
            <a:r>
              <a:rPr lang="en-US" sz="2300" dirty="0">
                <a:effectLst>
                  <a:glow rad="38100">
                    <a:schemeClr val="bg1">
                      <a:lumMod val="65000"/>
                      <a:lumOff val="35000"/>
                      <a:alpha val="50000"/>
                    </a:schemeClr>
                  </a:glow>
                  <a:outerShdw blurRad="28575" dist="31750" dir="13200000" algn="tl" rotWithShape="0">
                    <a:srgbClr val="000000">
                      <a:alpha val="25000"/>
                    </a:srgbClr>
                  </a:outerShdw>
                </a:effectLst>
              </a:rPr>
              <a:t> to </a:t>
            </a:r>
            <a:r>
              <a:rPr lang="en-US" sz="2300" b="1" dirty="0">
                <a:effectLst>
                  <a:glow rad="38100">
                    <a:schemeClr val="bg1">
                      <a:lumMod val="65000"/>
                      <a:lumOff val="35000"/>
                      <a:alpha val="50000"/>
                    </a:schemeClr>
                  </a:glow>
                  <a:outerShdw blurRad="28575" dist="31750" dir="13200000" algn="tl" rotWithShape="0">
                    <a:srgbClr val="000000">
                      <a:alpha val="25000"/>
                    </a:srgbClr>
                  </a:outerShdw>
                </a:effectLst>
              </a:rPr>
              <a:t>Benin</a:t>
            </a:r>
            <a:endParaRPr lang="en-US" sz="23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12" name="Rectangle 11">
            <a:extLst>
              <a:ext uri="{FF2B5EF4-FFF2-40B4-BE49-F238E27FC236}">
                <a16:creationId xmlns:a16="http://schemas.microsoft.com/office/drawing/2014/main" id="{2C069419-B83B-4E10-A3EF-91A86B5D35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738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grond, buitenshuis, boom, plant&#10;&#10;Automatisch gegenereerde beschrijving">
            <a:extLst>
              <a:ext uri="{FF2B5EF4-FFF2-40B4-BE49-F238E27FC236}">
                <a16:creationId xmlns:a16="http://schemas.microsoft.com/office/drawing/2014/main" id="{0D06AB67-E11E-EE0D-99DC-30EB99A44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20" y="640079"/>
            <a:ext cx="4207724" cy="3155793"/>
          </a:xfrm>
          <a:prstGeom prst="rect">
            <a:avLst/>
          </a:prstGeom>
        </p:spPr>
      </p:pic>
      <p:pic>
        <p:nvPicPr>
          <p:cNvPr id="7" name="Tijdelijke aanduiding voor inhoud 6" descr="Afbeelding met Lettertype, tekst, Graphics, logo&#10;&#10;Automatisch gegenereerde beschrijving">
            <a:extLst>
              <a:ext uri="{FF2B5EF4-FFF2-40B4-BE49-F238E27FC236}">
                <a16:creationId xmlns:a16="http://schemas.microsoft.com/office/drawing/2014/main" id="{48B68025-4389-7911-B51E-9849124794E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38317" y="1158882"/>
            <a:ext cx="5213603" cy="2111509"/>
          </a:xfrm>
          <a:prstGeom prst="rect">
            <a:avLst/>
          </a:prstGeom>
        </p:spPr>
      </p:pic>
      <p:pic>
        <p:nvPicPr>
          <p:cNvPr id="8" name="Afbeelding 7">
            <a:extLst>
              <a:ext uri="{FF2B5EF4-FFF2-40B4-BE49-F238E27FC236}">
                <a16:creationId xmlns:a16="http://schemas.microsoft.com/office/drawing/2014/main" id="{4CDCC2F8-A817-71DE-AAFE-8C8B075023B3}"/>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67984" y="4896671"/>
            <a:ext cx="896802" cy="854453"/>
          </a:xfrm>
          <a:prstGeom prst="rect">
            <a:avLst/>
          </a:prstGeom>
          <a:noFill/>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907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10178403-FBF7-2B33-8654-514CE29EA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08073" y="-1069288"/>
            <a:ext cx="6339067" cy="8970579"/>
          </a:xfrm>
          <a:prstGeom prst="rect">
            <a:avLst/>
          </a:prstGeom>
          <a:solidFill>
            <a:srgbClr val="00B0F0"/>
          </a:solidFill>
        </p:spPr>
      </p:pic>
    </p:spTree>
    <p:extLst>
      <p:ext uri="{BB962C8B-B14F-4D97-AF65-F5344CB8AC3E}">
        <p14:creationId xmlns:p14="http://schemas.microsoft.com/office/powerpoint/2010/main" val="274613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D3EAAB-37E8-1844-AFBF-6D7CB3491518}"/>
              </a:ext>
            </a:extLst>
          </p:cNvPr>
          <p:cNvSpPr>
            <a:spLocks noGrp="1"/>
          </p:cNvSpPr>
          <p:nvPr>
            <p:ph type="title"/>
          </p:nvPr>
        </p:nvSpPr>
        <p:spPr>
          <a:xfrm>
            <a:off x="6369474" y="808056"/>
            <a:ext cx="5217279" cy="1077229"/>
          </a:xfrm>
        </p:spPr>
        <p:txBody>
          <a:bodyPr vert="horz" lIns="91440" tIns="45720" rIns="91440" bIns="45720" rtlCol="0" anchor="t">
            <a:normAutofit/>
          </a:bodyPr>
          <a:lstStyle/>
          <a:p>
            <a:r>
              <a:rPr lang="fr-FR" sz="3600" b="1" cap="all" dirty="0" err="1"/>
              <a:t>Technical</a:t>
            </a:r>
            <a:r>
              <a:rPr lang="fr-FR" sz="3600" b="1" cap="all" dirty="0"/>
              <a:t> data</a:t>
            </a:r>
            <a:endParaRPr lang="en-US" sz="3400" dirty="0"/>
          </a:p>
        </p:txBody>
      </p:sp>
      <p:pic>
        <p:nvPicPr>
          <p:cNvPr id="5" name="Tijdelijke aanduiding voor afbeelding 4" descr="Afbeelding met binnen, stoel&#10;&#10;Automatisch gegenereerde beschrijving">
            <a:extLst>
              <a:ext uri="{FF2B5EF4-FFF2-40B4-BE49-F238E27FC236}">
                <a16:creationId xmlns:a16="http://schemas.microsoft.com/office/drawing/2014/main" id="{F389C41D-34FE-A646-97DD-8BBD77D60F22}"/>
              </a:ext>
            </a:extLst>
          </p:cNvPr>
          <p:cNvPicPr>
            <a:picLocks noGrp="1" noChangeAspect="1"/>
          </p:cNvPicPr>
          <p:nvPr>
            <p:ph type="pic" idx="1"/>
          </p:nvPr>
        </p:nvPicPr>
        <p:blipFill rotWithShape="1">
          <a:blip r:embed="rId3"/>
          <a:srcRect l="6213" r="7774"/>
          <a:stretch/>
        </p:blipFill>
        <p:spPr>
          <a:xfrm>
            <a:off x="1005401" y="227"/>
            <a:ext cx="4424045" cy="6858000"/>
          </a:xfrm>
          <a:prstGeom prst="rect">
            <a:avLst/>
          </a:prstGeom>
          <a:ln w="12700">
            <a:solidFill>
              <a:schemeClr val="tx1"/>
            </a:solidFill>
          </a:ln>
        </p:spPr>
      </p:pic>
      <p:sp>
        <p:nvSpPr>
          <p:cNvPr id="4" name="Tijdelijke aanduiding voor tekst 3">
            <a:extLst>
              <a:ext uri="{FF2B5EF4-FFF2-40B4-BE49-F238E27FC236}">
                <a16:creationId xmlns:a16="http://schemas.microsoft.com/office/drawing/2014/main" id="{0C846043-6E51-4B49-8E3D-2F831D10CC98}"/>
              </a:ext>
            </a:extLst>
          </p:cNvPr>
          <p:cNvSpPr>
            <a:spLocks noGrp="1"/>
          </p:cNvSpPr>
          <p:nvPr>
            <p:ph type="body" sz="half" idx="2"/>
          </p:nvPr>
        </p:nvSpPr>
        <p:spPr>
          <a:xfrm>
            <a:off x="5630091" y="1580606"/>
            <a:ext cx="5785007" cy="5277394"/>
          </a:xfrm>
        </p:spPr>
        <p:txBody>
          <a:bodyPr vert="horz" lIns="91440" tIns="45720" rIns="91440" bIns="45720" rtlCol="0" anchor="ctr">
            <a:normAutofit/>
          </a:bodyPr>
          <a:lstStyle/>
          <a:p>
            <a:r>
              <a:rPr lang="fr-FR" dirty="0"/>
              <a:t> </a:t>
            </a:r>
            <a:endParaRPr lang="nl-BE" dirty="0"/>
          </a:p>
          <a:p>
            <a:pPr marL="457200" indent="-457200">
              <a:buFont typeface="Arial" panose="020B0604020202020204" pitchFamily="34" charset="0"/>
              <a:buChar char="•"/>
            </a:pPr>
            <a:r>
              <a:rPr lang="fr-FR" sz="2600" dirty="0"/>
              <a:t>Operating </a:t>
            </a:r>
            <a:r>
              <a:rPr lang="fr-FR" sz="2600" dirty="0" err="1"/>
              <a:t>temperature</a:t>
            </a:r>
            <a:r>
              <a:rPr lang="fr-FR" sz="2600" dirty="0"/>
              <a:t>: &gt;400°</a:t>
            </a:r>
          </a:p>
          <a:p>
            <a:pPr marL="457200" indent="-457200">
              <a:buFont typeface="Arial" panose="020B0604020202020204" pitchFamily="34" charset="0"/>
              <a:buChar char="•"/>
            </a:pPr>
            <a:r>
              <a:rPr lang="fr-FR" sz="2600" dirty="0" err="1"/>
              <a:t>Reactor</a:t>
            </a:r>
            <a:r>
              <a:rPr lang="fr-FR" sz="2600" dirty="0"/>
              <a:t> </a:t>
            </a:r>
            <a:r>
              <a:rPr lang="fr-FR" sz="2600" dirty="0" err="1"/>
              <a:t>capacity</a:t>
            </a:r>
            <a:r>
              <a:rPr lang="fr-FR" sz="2600" dirty="0"/>
              <a:t>: 1.4 m3</a:t>
            </a:r>
          </a:p>
          <a:p>
            <a:pPr marL="457200" indent="-457200">
              <a:buFont typeface="Arial" panose="020B0604020202020204" pitchFamily="34" charset="0"/>
              <a:buChar char="•"/>
            </a:pPr>
            <a:r>
              <a:rPr lang="fr-FR" sz="2600" dirty="0" err="1"/>
              <a:t>Reactor</a:t>
            </a:r>
            <a:r>
              <a:rPr lang="fr-FR" sz="2600" dirty="0"/>
              <a:t> time: 3-4 </a:t>
            </a:r>
            <a:r>
              <a:rPr lang="fr-FR" sz="2600" dirty="0" err="1"/>
              <a:t>hours</a:t>
            </a:r>
            <a:endParaRPr lang="fr-FR" sz="2600" dirty="0"/>
          </a:p>
          <a:p>
            <a:pPr marL="457200" indent="-457200">
              <a:buFont typeface="Arial" panose="020B0604020202020204" pitchFamily="34" charset="0"/>
              <a:buChar char="•"/>
            </a:pPr>
            <a:r>
              <a:rPr lang="fr-FR" sz="2600" dirty="0"/>
              <a:t>No </a:t>
            </a:r>
            <a:r>
              <a:rPr lang="fr-FR" sz="2600" dirty="0" err="1"/>
              <a:t>electronics</a:t>
            </a:r>
            <a:r>
              <a:rPr lang="fr-FR" sz="2600" dirty="0"/>
              <a:t> are </a:t>
            </a:r>
            <a:r>
              <a:rPr lang="fr-FR" sz="2600" dirty="0" err="1"/>
              <a:t>involved</a:t>
            </a:r>
            <a:r>
              <a:rPr lang="fr-FR" sz="2600" dirty="0"/>
              <a:t>.</a:t>
            </a:r>
          </a:p>
          <a:p>
            <a:pPr marL="457200" indent="-457200">
              <a:buFont typeface="Arial" panose="020B0604020202020204" pitchFamily="34" charset="0"/>
              <a:buChar char="•"/>
            </a:pPr>
            <a:r>
              <a:rPr lang="fr-FR" sz="2600" dirty="0"/>
              <a:t>No fan, no </a:t>
            </a:r>
            <a:r>
              <a:rPr lang="fr-FR" sz="2600" dirty="0" err="1"/>
              <a:t>pump</a:t>
            </a:r>
            <a:endParaRPr lang="fr-FR" sz="2600" dirty="0"/>
          </a:p>
          <a:p>
            <a:pPr marL="457200" indent="-457200">
              <a:buFont typeface="Arial" panose="020B0604020202020204" pitchFamily="34" charset="0"/>
              <a:buChar char="•"/>
            </a:pPr>
            <a:r>
              <a:rPr lang="fr-FR" sz="2600" dirty="0"/>
              <a:t>Manual </a:t>
            </a:r>
            <a:r>
              <a:rPr lang="fr-FR" sz="2600" dirty="0" err="1"/>
              <a:t>filling</a:t>
            </a:r>
            <a:r>
              <a:rPr lang="fr-FR" sz="2600" dirty="0"/>
              <a:t> and </a:t>
            </a:r>
            <a:r>
              <a:rPr lang="fr-FR" sz="2600" dirty="0" err="1"/>
              <a:t>emptying</a:t>
            </a:r>
            <a:endParaRPr lang="fr-FR" sz="2600" dirty="0"/>
          </a:p>
          <a:p>
            <a:pPr marL="457200" indent="-457200">
              <a:buFont typeface="Arial" panose="020B0604020202020204" pitchFamily="34" charset="0"/>
              <a:buChar char="•"/>
            </a:pPr>
            <a:r>
              <a:rPr lang="fr-FR" sz="2600" dirty="0" err="1"/>
              <a:t>Easy</a:t>
            </a:r>
            <a:r>
              <a:rPr lang="fr-FR" sz="2600" dirty="0"/>
              <a:t> to use</a:t>
            </a:r>
          </a:p>
          <a:p>
            <a:pPr marL="457200" indent="-457200">
              <a:buFont typeface="Arial" panose="020B0604020202020204" pitchFamily="34" charset="0"/>
              <a:buChar char="•"/>
            </a:pPr>
            <a:r>
              <a:rPr lang="fr-FR" sz="2600" dirty="0"/>
              <a:t>All </a:t>
            </a:r>
            <a:r>
              <a:rPr lang="fr-FR" sz="2600" dirty="0" err="1"/>
              <a:t>repairs</a:t>
            </a:r>
            <a:r>
              <a:rPr lang="fr-FR" sz="2600" dirty="0"/>
              <a:t> can </a:t>
            </a:r>
            <a:r>
              <a:rPr lang="fr-FR" sz="2600" dirty="0" err="1"/>
              <a:t>be</a:t>
            </a:r>
            <a:r>
              <a:rPr lang="fr-FR" sz="2600" dirty="0"/>
              <a:t> </a:t>
            </a:r>
            <a:r>
              <a:rPr lang="fr-FR" sz="2600" dirty="0" err="1"/>
              <a:t>done</a:t>
            </a:r>
            <a:r>
              <a:rPr lang="fr-FR" sz="2600" dirty="0"/>
              <a:t> </a:t>
            </a:r>
            <a:r>
              <a:rPr lang="fr-FR" sz="2600" dirty="0" err="1"/>
              <a:t>locally</a:t>
            </a:r>
            <a:endParaRPr lang="nl-BE" dirty="0"/>
          </a:p>
          <a:p>
            <a:pPr>
              <a:buFont typeface="Wingdings" panose="05000000000000000000" pitchFamily="2" charset="2"/>
              <a:buChar char="§"/>
            </a:pPr>
            <a:endParaRPr lang="en-US" sz="1800" dirty="0"/>
          </a:p>
        </p:txBody>
      </p:sp>
    </p:spTree>
    <p:extLst>
      <p:ext uri="{BB962C8B-B14F-4D97-AF65-F5344CB8AC3E}">
        <p14:creationId xmlns:p14="http://schemas.microsoft.com/office/powerpoint/2010/main" val="400938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D3EAAB-37E8-1844-AFBF-6D7CB3491518}"/>
              </a:ext>
            </a:extLst>
          </p:cNvPr>
          <p:cNvSpPr>
            <a:spLocks noGrp="1"/>
          </p:cNvSpPr>
          <p:nvPr>
            <p:ph type="title"/>
          </p:nvPr>
        </p:nvSpPr>
        <p:spPr>
          <a:xfrm>
            <a:off x="1974738" y="808056"/>
            <a:ext cx="4986954" cy="1077229"/>
          </a:xfrm>
        </p:spPr>
        <p:txBody>
          <a:bodyPr vert="horz" lIns="91440" tIns="45720" rIns="91440" bIns="45720" rtlCol="0" anchor="t">
            <a:normAutofit/>
          </a:bodyPr>
          <a:lstStyle/>
          <a:p>
            <a:r>
              <a:rPr lang="fr-FR" b="1" cap="all" dirty="0"/>
              <a:t>The </a:t>
            </a:r>
            <a:r>
              <a:rPr lang="fr-FR" b="1" cap="all" dirty="0" err="1"/>
              <a:t>result</a:t>
            </a:r>
            <a:endParaRPr lang="en-US" sz="3400" cap="all" dirty="0"/>
          </a:p>
        </p:txBody>
      </p:sp>
      <p:sp>
        <p:nvSpPr>
          <p:cNvPr id="4" name="Tijdelijke aanduiding voor tekst 3">
            <a:extLst>
              <a:ext uri="{FF2B5EF4-FFF2-40B4-BE49-F238E27FC236}">
                <a16:creationId xmlns:a16="http://schemas.microsoft.com/office/drawing/2014/main" id="{0C846043-6E51-4B49-8E3D-2F831D10CC98}"/>
              </a:ext>
            </a:extLst>
          </p:cNvPr>
          <p:cNvSpPr>
            <a:spLocks noGrp="1"/>
          </p:cNvSpPr>
          <p:nvPr>
            <p:ph type="body" sz="half" idx="2"/>
          </p:nvPr>
        </p:nvSpPr>
        <p:spPr>
          <a:xfrm>
            <a:off x="1035193" y="1354667"/>
            <a:ext cx="5841094" cy="5333999"/>
          </a:xfrm>
        </p:spPr>
        <p:txBody>
          <a:bodyPr vert="horz" lIns="91440" tIns="45720" rIns="91440" bIns="45720" rtlCol="0" anchor="ctr">
            <a:normAutofit/>
          </a:bodyPr>
          <a:lstStyle/>
          <a:p>
            <a:pPr>
              <a:lnSpc>
                <a:spcPct val="110000"/>
              </a:lnSpc>
            </a:pPr>
            <a:endParaRPr lang="en-US" sz="1400" dirty="0"/>
          </a:p>
          <a:p>
            <a:r>
              <a:rPr lang="fr-FR" dirty="0"/>
              <a:t>- The conversion factor </a:t>
            </a:r>
            <a:r>
              <a:rPr lang="fr-FR" dirty="0" err="1"/>
              <a:t>is</a:t>
            </a:r>
            <a:r>
              <a:rPr lang="fr-FR" dirty="0"/>
              <a:t> 3.5/1 </a:t>
            </a:r>
            <a:r>
              <a:rPr lang="fr-FR" dirty="0" err="1"/>
              <a:t>compared</a:t>
            </a:r>
            <a:r>
              <a:rPr lang="fr-FR" dirty="0"/>
              <a:t> to 8-10/1 of </a:t>
            </a:r>
            <a:r>
              <a:rPr lang="fr-FR" dirty="0" err="1"/>
              <a:t>current</a:t>
            </a:r>
            <a:r>
              <a:rPr lang="fr-FR" dirty="0"/>
              <a:t> </a:t>
            </a:r>
            <a:r>
              <a:rPr lang="fr-FR" dirty="0" err="1"/>
              <a:t>traditional</a:t>
            </a:r>
            <a:r>
              <a:rPr lang="fr-FR" dirty="0"/>
              <a:t> </a:t>
            </a:r>
            <a:r>
              <a:rPr lang="fr-FR" dirty="0" err="1"/>
              <a:t>technology</a:t>
            </a:r>
            <a:r>
              <a:rPr lang="fr-FR" dirty="0"/>
              <a:t>.</a:t>
            </a:r>
            <a:endParaRPr lang="nl-BE" dirty="0"/>
          </a:p>
          <a:p>
            <a:r>
              <a:rPr lang="fr-FR" dirty="0"/>
              <a:t>- </a:t>
            </a:r>
            <a:r>
              <a:rPr lang="fr-FR" dirty="0" err="1"/>
              <a:t>Improved</a:t>
            </a:r>
            <a:r>
              <a:rPr lang="fr-FR" dirty="0"/>
              <a:t> </a:t>
            </a:r>
            <a:r>
              <a:rPr lang="fr-FR" dirty="0" err="1"/>
              <a:t>working</a:t>
            </a:r>
            <a:r>
              <a:rPr lang="fr-FR" dirty="0"/>
              <a:t> conditions</a:t>
            </a:r>
            <a:endParaRPr lang="nl-BE" dirty="0"/>
          </a:p>
          <a:p>
            <a:r>
              <a:rPr lang="fr-FR" dirty="0"/>
              <a:t>- High </a:t>
            </a:r>
            <a:r>
              <a:rPr lang="fr-FR" dirty="0" err="1"/>
              <a:t>quality</a:t>
            </a:r>
            <a:r>
              <a:rPr lang="fr-FR" dirty="0"/>
              <a:t> </a:t>
            </a:r>
            <a:r>
              <a:rPr lang="fr-FR" dirty="0" err="1"/>
              <a:t>coal</a:t>
            </a:r>
            <a:r>
              <a:rPr lang="fr-FR" dirty="0"/>
              <a:t> </a:t>
            </a:r>
            <a:r>
              <a:rPr lang="fr-FR" dirty="0" err="1"/>
              <a:t>with</a:t>
            </a:r>
            <a:r>
              <a:rPr lang="fr-FR" dirty="0"/>
              <a:t> a </a:t>
            </a:r>
            <a:r>
              <a:rPr lang="fr-FR" dirty="0" err="1"/>
              <a:t>carbon</a:t>
            </a:r>
            <a:r>
              <a:rPr lang="fr-FR" dirty="0"/>
              <a:t> content of more </a:t>
            </a:r>
            <a:r>
              <a:rPr lang="fr-FR" dirty="0" err="1"/>
              <a:t>than</a:t>
            </a:r>
            <a:r>
              <a:rPr lang="fr-FR" dirty="0"/>
              <a:t> 90% (Biochar </a:t>
            </a:r>
            <a:r>
              <a:rPr lang="fr-FR" dirty="0" err="1"/>
              <a:t>quality</a:t>
            </a:r>
            <a:r>
              <a:rPr lang="fr-FR" dirty="0"/>
              <a:t>)</a:t>
            </a:r>
            <a:endParaRPr lang="nl-BE" dirty="0"/>
          </a:p>
          <a:p>
            <a:pPr marL="342900" indent="-342900">
              <a:buFontTx/>
              <a:buChar char="-"/>
            </a:pPr>
            <a:r>
              <a:rPr lang="fr-FR" dirty="0" err="1"/>
              <a:t>Processing</a:t>
            </a:r>
            <a:r>
              <a:rPr lang="fr-FR" dirty="0"/>
              <a:t> time. </a:t>
            </a:r>
          </a:p>
          <a:p>
            <a:pPr marL="800100" lvl="1" indent="-342900">
              <a:buFontTx/>
              <a:buChar char="-"/>
            </a:pPr>
            <a:r>
              <a:rPr lang="fr-FR" sz="1600" dirty="0" err="1"/>
              <a:t>Traditionally</a:t>
            </a:r>
            <a:r>
              <a:rPr lang="fr-FR" sz="1600" dirty="0"/>
              <a:t>, the process </a:t>
            </a:r>
            <a:r>
              <a:rPr lang="fr-FR" sz="1600" dirty="0" err="1"/>
              <a:t>takes</a:t>
            </a:r>
            <a:r>
              <a:rPr lang="fr-FR" sz="1600" dirty="0"/>
              <a:t> </a:t>
            </a:r>
            <a:r>
              <a:rPr lang="fr-FR" sz="1600" dirty="0" err="1"/>
              <a:t>from</a:t>
            </a:r>
            <a:r>
              <a:rPr lang="fr-FR" sz="1600" dirty="0"/>
              <a:t> one to </a:t>
            </a:r>
            <a:r>
              <a:rPr lang="fr-FR" sz="1600" dirty="0" err="1"/>
              <a:t>several</a:t>
            </a:r>
            <a:r>
              <a:rPr lang="fr-FR" sz="1600" dirty="0"/>
              <a:t> </a:t>
            </a:r>
            <a:r>
              <a:rPr lang="fr-FR" sz="1600" dirty="0" err="1"/>
              <a:t>weeks</a:t>
            </a:r>
            <a:endParaRPr lang="fr-FR" sz="1600" dirty="0"/>
          </a:p>
          <a:p>
            <a:pPr marL="800100" lvl="1" indent="-342900">
              <a:buFontTx/>
              <a:buChar char="-"/>
            </a:pPr>
            <a:r>
              <a:rPr lang="fr-FR" sz="1600" dirty="0"/>
              <a:t>Our </a:t>
            </a:r>
            <a:r>
              <a:rPr lang="fr-FR" sz="1600" dirty="0" err="1"/>
              <a:t>recator</a:t>
            </a:r>
            <a:r>
              <a:rPr lang="fr-FR" sz="1600" dirty="0"/>
              <a:t> can </a:t>
            </a:r>
            <a:r>
              <a:rPr lang="fr-FR" sz="1600" dirty="0" err="1"/>
              <a:t>be</a:t>
            </a:r>
            <a:r>
              <a:rPr lang="fr-FR" sz="1600" dirty="0"/>
              <a:t> </a:t>
            </a:r>
            <a:r>
              <a:rPr lang="fr-FR" sz="1600" dirty="0" err="1"/>
              <a:t>filled</a:t>
            </a:r>
            <a:r>
              <a:rPr lang="fr-FR" sz="1600" dirty="0"/>
              <a:t> and </a:t>
            </a:r>
            <a:r>
              <a:rPr lang="fr-FR" sz="1600" dirty="0" err="1"/>
              <a:t>emptied</a:t>
            </a:r>
            <a:r>
              <a:rPr lang="fr-FR" sz="1600" dirty="0"/>
              <a:t> </a:t>
            </a:r>
            <a:r>
              <a:rPr lang="fr-FR" sz="1600" dirty="0" err="1"/>
              <a:t>daily</a:t>
            </a:r>
            <a:r>
              <a:rPr lang="fr-FR" sz="1600" dirty="0"/>
              <a:t> or </a:t>
            </a:r>
            <a:r>
              <a:rPr lang="fr-FR" sz="1600" dirty="0" err="1"/>
              <a:t>twice</a:t>
            </a:r>
            <a:r>
              <a:rPr lang="fr-FR" sz="1600" dirty="0"/>
              <a:t> a </a:t>
            </a:r>
            <a:r>
              <a:rPr lang="fr-FR" sz="1600" dirty="0" err="1"/>
              <a:t>day</a:t>
            </a:r>
            <a:r>
              <a:rPr lang="fr-FR" sz="1600" dirty="0"/>
              <a:t>.</a:t>
            </a:r>
            <a:endParaRPr lang="en-US" sz="900" dirty="0"/>
          </a:p>
        </p:txBody>
      </p:sp>
      <p:pic>
        <p:nvPicPr>
          <p:cNvPr id="6" name="Tijdelijke aanduiding voor afbeelding 5">
            <a:extLst>
              <a:ext uri="{FF2B5EF4-FFF2-40B4-BE49-F238E27FC236}">
                <a16:creationId xmlns:a16="http://schemas.microsoft.com/office/drawing/2014/main" id="{6C8230EE-838B-C542-8662-B51D57BAC397}"/>
              </a:ext>
            </a:extLst>
          </p:cNvPr>
          <p:cNvPicPr>
            <a:picLocks noGrp="1" noChangeAspect="1"/>
          </p:cNvPicPr>
          <p:nvPr>
            <p:ph type="pic" idx="1"/>
          </p:nvPr>
        </p:nvPicPr>
        <p:blipFill>
          <a:blip r:embed="rId3"/>
          <a:srcRect l="16046" r="16046"/>
          <a:stretch>
            <a:fillRect/>
          </a:stretch>
        </p:blipFill>
        <p:spPr>
          <a:prstGeom prst="rect">
            <a:avLst/>
          </a:prstGeom>
        </p:spPr>
      </p:pic>
    </p:spTree>
    <p:extLst>
      <p:ext uri="{BB962C8B-B14F-4D97-AF65-F5344CB8AC3E}">
        <p14:creationId xmlns:p14="http://schemas.microsoft.com/office/powerpoint/2010/main" val="2882341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D3EAAB-37E8-1844-AFBF-6D7CB3491518}"/>
              </a:ext>
            </a:extLst>
          </p:cNvPr>
          <p:cNvSpPr>
            <a:spLocks noGrp="1"/>
          </p:cNvSpPr>
          <p:nvPr>
            <p:ph type="title"/>
          </p:nvPr>
        </p:nvSpPr>
        <p:spPr>
          <a:xfrm>
            <a:off x="643192" y="609600"/>
            <a:ext cx="3643674" cy="1905000"/>
          </a:xfrm>
        </p:spPr>
        <p:txBody>
          <a:bodyPr vert="horz" lIns="91440" tIns="45720" rIns="91440" bIns="45720" rtlCol="0" anchor="ctr">
            <a:normAutofit/>
          </a:bodyPr>
          <a:lstStyle/>
          <a:p>
            <a:r>
              <a:rPr lang="en-US"/>
              <a:t>Climate and Environmental benefits</a:t>
            </a:r>
          </a:p>
        </p:txBody>
      </p:sp>
      <p:sp>
        <p:nvSpPr>
          <p:cNvPr id="4" name="Tijdelijke aanduiding voor tekst 3">
            <a:extLst>
              <a:ext uri="{FF2B5EF4-FFF2-40B4-BE49-F238E27FC236}">
                <a16:creationId xmlns:a16="http://schemas.microsoft.com/office/drawing/2014/main" id="{0C846043-6E51-4B49-8E3D-2F831D10CC98}"/>
              </a:ext>
            </a:extLst>
          </p:cNvPr>
          <p:cNvSpPr>
            <a:spLocks noGrp="1"/>
          </p:cNvSpPr>
          <p:nvPr>
            <p:ph type="body" sz="half" idx="2"/>
          </p:nvPr>
        </p:nvSpPr>
        <p:spPr>
          <a:xfrm>
            <a:off x="643192" y="2666999"/>
            <a:ext cx="3643674" cy="3216276"/>
          </a:xfrm>
        </p:spPr>
        <p:txBody>
          <a:bodyPr vert="horz" lIns="91440" tIns="45720" rIns="91440" bIns="45720" rtlCol="0" anchor="t">
            <a:normAutofit/>
          </a:bodyPr>
          <a:lstStyle/>
          <a:p>
            <a:pPr marL="342900" indent="-342900">
              <a:buFont typeface="Arial"/>
              <a:buChar char="•"/>
            </a:pPr>
            <a:r>
              <a:rPr lang="en-US" dirty="0"/>
              <a:t>Less wood for the same result means less wood consumption</a:t>
            </a:r>
          </a:p>
          <a:p>
            <a:pPr marL="342900" indent="-342900">
              <a:buFont typeface="Arial"/>
              <a:buChar char="•"/>
            </a:pPr>
            <a:r>
              <a:rPr lang="en-US" dirty="0"/>
              <a:t>Forest Conservation</a:t>
            </a:r>
          </a:p>
          <a:p>
            <a:pPr marL="342900" indent="-342900">
              <a:buFont typeface="Arial"/>
              <a:buChar char="•"/>
            </a:pPr>
            <a:r>
              <a:rPr lang="en-US" dirty="0"/>
              <a:t>Strong climate emissions reduction</a:t>
            </a:r>
          </a:p>
          <a:p>
            <a:pPr marL="800100" lvl="1" indent="-342900">
              <a:buFont typeface="Arial"/>
              <a:buChar char="•"/>
            </a:pPr>
            <a:r>
              <a:rPr lang="en-US" dirty="0"/>
              <a:t>Less CO2 emissions</a:t>
            </a:r>
          </a:p>
          <a:p>
            <a:pPr marL="800100" lvl="1" indent="-342900">
              <a:buFont typeface="Arial"/>
              <a:buChar char="•"/>
            </a:pPr>
            <a:r>
              <a:rPr lang="en-US" dirty="0"/>
              <a:t>No CH4</a:t>
            </a:r>
          </a:p>
          <a:p>
            <a:pPr marL="800100" lvl="1" indent="-342900">
              <a:buFont typeface="Arial"/>
              <a:buChar char="•"/>
            </a:pPr>
            <a:r>
              <a:rPr lang="en-US" dirty="0"/>
              <a:t>No CO</a:t>
            </a:r>
          </a:p>
          <a:p>
            <a:pPr marL="800100" lvl="1" indent="-342900">
              <a:buFont typeface="Arial"/>
              <a:buChar char="•"/>
            </a:pPr>
            <a:endParaRPr lang="en-US" dirty="0"/>
          </a:p>
        </p:txBody>
      </p:sp>
      <p:pic>
        <p:nvPicPr>
          <p:cNvPr id="7" name="Afbeelding 6" descr="Afbeelding met buitenshuis, kleding, aarde, grond&#10;&#10;Automatisch gegenereerde beschrijving">
            <a:extLst>
              <a:ext uri="{FF2B5EF4-FFF2-40B4-BE49-F238E27FC236}">
                <a16:creationId xmlns:a16="http://schemas.microsoft.com/office/drawing/2014/main" id="{F4767261-0E99-309F-0E43-A1D9794CC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437" y="645106"/>
            <a:ext cx="5247747"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257227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1FE23AB-35DC-D24F-BA12-7FBBFABBCC1F}"/>
              </a:ext>
            </a:extLst>
          </p:cNvPr>
          <p:cNvSpPr>
            <a:spLocks noGrp="1"/>
          </p:cNvSpPr>
          <p:nvPr>
            <p:ph type="title"/>
          </p:nvPr>
        </p:nvSpPr>
        <p:spPr>
          <a:xfrm>
            <a:off x="7349764" y="808056"/>
            <a:ext cx="3521435" cy="1077229"/>
          </a:xfrm>
        </p:spPr>
        <p:txBody>
          <a:bodyPr vert="horz" lIns="91440" tIns="45720" rIns="91440" bIns="45720" rtlCol="0" anchor="t">
            <a:normAutofit/>
          </a:bodyPr>
          <a:lstStyle/>
          <a:p>
            <a:r>
              <a:rPr lang="en-US" sz="3400" cap="all" dirty="0"/>
              <a:t>User Manual 1</a:t>
            </a:r>
          </a:p>
        </p:txBody>
      </p:sp>
      <p:pic>
        <p:nvPicPr>
          <p:cNvPr id="10" name="Afbeelding 9" descr="Afbeelding met buiten&#10;&#10;Automatisch gegenereerde beschrijving">
            <a:extLst>
              <a:ext uri="{FF2B5EF4-FFF2-40B4-BE49-F238E27FC236}">
                <a16:creationId xmlns:a16="http://schemas.microsoft.com/office/drawing/2014/main" id="{E842E19E-A4E4-7D4B-B17E-6AB489346843}"/>
              </a:ext>
            </a:extLst>
          </p:cNvPr>
          <p:cNvPicPr>
            <a:picLocks noChangeAspect="1"/>
          </p:cNvPicPr>
          <p:nvPr/>
        </p:nvPicPr>
        <p:blipFill rotWithShape="1">
          <a:blip r:embed="rId3"/>
          <a:srcRect t="8046" r="3" b="711"/>
          <a:stretch/>
        </p:blipFill>
        <p:spPr>
          <a:xfrm>
            <a:off x="1679445" y="3512253"/>
            <a:ext cx="2217523" cy="2697869"/>
          </a:xfrm>
          <a:prstGeom prst="rect">
            <a:avLst/>
          </a:prstGeom>
          <a:ln w="9525">
            <a:solidFill>
              <a:schemeClr val="accent6"/>
            </a:solidFill>
          </a:ln>
        </p:spPr>
      </p:pic>
      <p:pic>
        <p:nvPicPr>
          <p:cNvPr id="8" name="Afbeelding 7" descr="Afbeelding met buiten&#10;&#10;Automatisch gegenereerde beschrijving">
            <a:extLst>
              <a:ext uri="{FF2B5EF4-FFF2-40B4-BE49-F238E27FC236}">
                <a16:creationId xmlns:a16="http://schemas.microsoft.com/office/drawing/2014/main" id="{1FA2A054-31FA-624F-A368-0FC6DA07044F}"/>
              </a:ext>
            </a:extLst>
          </p:cNvPr>
          <p:cNvPicPr>
            <a:picLocks noChangeAspect="1"/>
          </p:cNvPicPr>
          <p:nvPr/>
        </p:nvPicPr>
        <p:blipFill rotWithShape="1">
          <a:blip r:embed="rId4"/>
          <a:srcRect t="192" r="-1" b="11907"/>
          <a:stretch/>
        </p:blipFill>
        <p:spPr>
          <a:xfrm>
            <a:off x="4037688" y="648308"/>
            <a:ext cx="2217523" cy="2697869"/>
          </a:xfrm>
          <a:prstGeom prst="rect">
            <a:avLst/>
          </a:prstGeom>
          <a:ln w="9525">
            <a:solidFill>
              <a:schemeClr val="accent6"/>
            </a:solidFill>
          </a:ln>
        </p:spPr>
      </p:pic>
      <p:pic>
        <p:nvPicPr>
          <p:cNvPr id="6" name="Tijdelijke aanduiding voor afbeelding 5" descr="Afbeelding met buiten, persoon&#10;&#10;Automatisch gegenereerde beschrijving">
            <a:extLst>
              <a:ext uri="{FF2B5EF4-FFF2-40B4-BE49-F238E27FC236}">
                <a16:creationId xmlns:a16="http://schemas.microsoft.com/office/drawing/2014/main" id="{0F277EF8-696A-A74E-AC45-9305110943AD}"/>
              </a:ext>
            </a:extLst>
          </p:cNvPr>
          <p:cNvPicPr>
            <a:picLocks noGrp="1" noChangeAspect="1"/>
          </p:cNvPicPr>
          <p:nvPr>
            <p:ph type="pic" idx="1"/>
          </p:nvPr>
        </p:nvPicPr>
        <p:blipFill rotWithShape="1">
          <a:blip r:embed="rId5"/>
          <a:srcRect l="5612" r="21726" b="6"/>
          <a:stretch/>
        </p:blipFill>
        <p:spPr>
          <a:xfrm>
            <a:off x="1674380" y="647632"/>
            <a:ext cx="2222588" cy="2699219"/>
          </a:xfrm>
          <a:prstGeom prst="rect">
            <a:avLst/>
          </a:prstGeom>
          <a:ln w="9525">
            <a:solidFill>
              <a:schemeClr val="accent6"/>
            </a:solidFill>
          </a:ln>
        </p:spPr>
      </p:pic>
      <p:pic>
        <p:nvPicPr>
          <p:cNvPr id="11" name="Tijdelijke aanduiding voor afbeelding 6">
            <a:extLst>
              <a:ext uri="{FF2B5EF4-FFF2-40B4-BE49-F238E27FC236}">
                <a16:creationId xmlns:a16="http://schemas.microsoft.com/office/drawing/2014/main" id="{466B2130-23F7-A44D-A9C0-3B6A7E46D247}"/>
              </a:ext>
            </a:extLst>
          </p:cNvPr>
          <p:cNvPicPr>
            <a:picLocks noChangeAspect="1"/>
          </p:cNvPicPr>
          <p:nvPr/>
        </p:nvPicPr>
        <p:blipFill rotWithShape="1">
          <a:blip r:embed="rId6"/>
          <a:srcRect l="25657" r="9702" b="-3"/>
          <a:stretch/>
        </p:blipFill>
        <p:spPr>
          <a:xfrm>
            <a:off x="4037686" y="3512253"/>
            <a:ext cx="2222588" cy="2699219"/>
          </a:xfrm>
          <a:prstGeom prst="rect">
            <a:avLst/>
          </a:prstGeom>
          <a:solidFill>
            <a:schemeClr val="tx1">
              <a:alpha val="10000"/>
            </a:schemeClr>
          </a:solidFill>
          <a:ln w="9525">
            <a:solidFill>
              <a:schemeClr val="accent6"/>
            </a:solidFill>
          </a:ln>
          <a:scene3d>
            <a:camera prst="orthographicFront"/>
            <a:lightRig rig="twoPt" dir="t">
              <a:rot lat="0" lon="0" rev="7200000"/>
            </a:lightRig>
          </a:scene3d>
          <a:sp3d>
            <a:bevelT w="25400" h="19050"/>
            <a:contourClr>
              <a:srgbClr val="FFFFFF"/>
            </a:contourClr>
          </a:sp3d>
        </p:spPr>
      </p:pic>
      <p:sp>
        <p:nvSpPr>
          <p:cNvPr id="4" name="Tijdelijke aanduiding voor tekst 3">
            <a:extLst>
              <a:ext uri="{FF2B5EF4-FFF2-40B4-BE49-F238E27FC236}">
                <a16:creationId xmlns:a16="http://schemas.microsoft.com/office/drawing/2014/main" id="{19B70BEB-4969-F542-A4AC-1E161029B3D4}"/>
              </a:ext>
            </a:extLst>
          </p:cNvPr>
          <p:cNvSpPr>
            <a:spLocks noGrp="1"/>
          </p:cNvSpPr>
          <p:nvPr>
            <p:ph type="body" sz="half" idx="2"/>
          </p:nvPr>
        </p:nvSpPr>
        <p:spPr>
          <a:xfrm>
            <a:off x="7349765" y="2052116"/>
            <a:ext cx="3013025" cy="3997828"/>
          </a:xfrm>
        </p:spPr>
        <p:txBody>
          <a:bodyPr vert="horz" lIns="91440" tIns="45720" rIns="91440" bIns="45720" rtlCol="0" anchor="ctr">
            <a:normAutofit/>
          </a:bodyPr>
          <a:lstStyle/>
          <a:p>
            <a:pPr marL="342900" indent="-342900">
              <a:buFont typeface="+mj-lt"/>
              <a:buAutoNum type="arabicPeriod"/>
            </a:pPr>
            <a:r>
              <a:rPr lang="en-US" sz="1800" dirty="0"/>
              <a:t>Place the reactor in a horizontal position for filling.</a:t>
            </a:r>
          </a:p>
          <a:p>
            <a:pPr marL="342900" indent="-342900">
              <a:buFont typeface="+mj-lt"/>
              <a:buAutoNum type="arabicPeriod"/>
            </a:pPr>
            <a:r>
              <a:rPr lang="en-US" sz="1800" dirty="0"/>
              <a:t>Fill the reactor with pieces of wood or bamboo</a:t>
            </a:r>
          </a:p>
          <a:p>
            <a:pPr marL="342900" indent="-342900">
              <a:buFont typeface="+mj-lt"/>
              <a:buAutoNum type="arabicPeriod"/>
            </a:pPr>
            <a:r>
              <a:rPr lang="en-US" sz="1800" dirty="0"/>
              <a:t>Close the reactor with the lids provided</a:t>
            </a:r>
          </a:p>
          <a:p>
            <a:pPr marL="342900" indent="-342900">
              <a:buFont typeface="+mj-lt"/>
              <a:buAutoNum type="arabicPeriod"/>
            </a:pPr>
            <a:r>
              <a:rPr lang="en-US" sz="1800" dirty="0"/>
              <a:t>Fill the fireplace with logs</a:t>
            </a:r>
          </a:p>
        </p:txBody>
      </p:sp>
    </p:spTree>
    <p:extLst>
      <p:ext uri="{BB962C8B-B14F-4D97-AF65-F5344CB8AC3E}">
        <p14:creationId xmlns:p14="http://schemas.microsoft.com/office/powerpoint/2010/main" val="3768601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08E1198-52ED-1D46-95FD-CFB066DC3CB9}"/>
              </a:ext>
            </a:extLst>
          </p:cNvPr>
          <p:cNvSpPr>
            <a:spLocks noGrp="1"/>
          </p:cNvSpPr>
          <p:nvPr>
            <p:ph type="title"/>
          </p:nvPr>
        </p:nvSpPr>
        <p:spPr>
          <a:xfrm>
            <a:off x="1161670" y="321734"/>
            <a:ext cx="3793327" cy="1077229"/>
          </a:xfrm>
        </p:spPr>
        <p:txBody>
          <a:bodyPr vert="horz" lIns="91440" tIns="45720" rIns="91440" bIns="45720" rtlCol="0" anchor="t">
            <a:normAutofit/>
          </a:bodyPr>
          <a:lstStyle/>
          <a:p>
            <a:r>
              <a:rPr lang="en-US" sz="3400" cap="all" dirty="0"/>
              <a:t>User Manual 2</a:t>
            </a:r>
            <a:endParaRPr lang="en-US" sz="3400" dirty="0"/>
          </a:p>
        </p:txBody>
      </p:sp>
      <p:sp>
        <p:nvSpPr>
          <p:cNvPr id="4" name="Tijdelijke aanduiding voor tekst 3">
            <a:extLst>
              <a:ext uri="{FF2B5EF4-FFF2-40B4-BE49-F238E27FC236}">
                <a16:creationId xmlns:a16="http://schemas.microsoft.com/office/drawing/2014/main" id="{D5349A8A-9167-0846-B3AF-E4A4E989C315}"/>
              </a:ext>
            </a:extLst>
          </p:cNvPr>
          <p:cNvSpPr>
            <a:spLocks noGrp="1"/>
          </p:cNvSpPr>
          <p:nvPr>
            <p:ph type="body" sz="half" idx="2"/>
          </p:nvPr>
        </p:nvSpPr>
        <p:spPr>
          <a:xfrm>
            <a:off x="1118083" y="1574801"/>
            <a:ext cx="4977917" cy="4961466"/>
          </a:xfrm>
        </p:spPr>
        <p:txBody>
          <a:bodyPr vert="horz" lIns="91440" tIns="45720" rIns="91440" bIns="45720" rtlCol="0" anchor="ctr">
            <a:normAutofit fontScale="92500" lnSpcReduction="20000"/>
          </a:bodyPr>
          <a:lstStyle/>
          <a:p>
            <a:pPr marL="342900" indent="-342900">
              <a:buFont typeface="+mj-lt"/>
              <a:buAutoNum type="arabicPeriod"/>
            </a:pPr>
            <a:r>
              <a:rPr lang="en-US" sz="1800" dirty="0"/>
              <a:t>Light the fire, place the reactor horizontally and close the reactor with the </a:t>
            </a:r>
            <a:r>
              <a:rPr lang="nl-BE" dirty="0"/>
              <a:t>combustion chamber </a:t>
            </a:r>
            <a:r>
              <a:rPr lang="en-US" sz="1800" dirty="0"/>
              <a:t>.</a:t>
            </a:r>
          </a:p>
          <a:p>
            <a:pPr marL="342900" indent="-342900">
              <a:buFont typeface="+mj-lt"/>
              <a:buAutoNum type="arabicPeriod"/>
            </a:pPr>
            <a:r>
              <a:rPr lang="en-US" sz="1800" dirty="0"/>
              <a:t>If necessary, fill the </a:t>
            </a:r>
            <a:r>
              <a:rPr lang="nl-BE" dirty="0"/>
              <a:t>combustion chamber </a:t>
            </a:r>
            <a:r>
              <a:rPr lang="en-US" sz="1800" dirty="0"/>
              <a:t> with wood until you can see the wood gas burning</a:t>
            </a:r>
          </a:p>
          <a:p>
            <a:pPr marL="342900" indent="-342900">
              <a:buFont typeface="+mj-lt"/>
              <a:buAutoNum type="arabicPeriod"/>
            </a:pPr>
            <a:r>
              <a:rPr lang="en-US" sz="1800" dirty="0"/>
              <a:t>Due to the production of wood gas in the reactor, the reaction is now self-sufficient.</a:t>
            </a:r>
          </a:p>
          <a:p>
            <a:pPr marL="342900" indent="-342900">
              <a:buFont typeface="+mj-lt"/>
              <a:buAutoNum type="arabicPeriod"/>
            </a:pPr>
            <a:r>
              <a:rPr lang="en-US" sz="1800" dirty="0"/>
              <a:t>The jacket temperature automatically rises above 400°C. Visible on the thermometer.</a:t>
            </a:r>
          </a:p>
          <a:p>
            <a:pPr marL="342900" indent="-342900">
              <a:buFont typeface="+mj-lt"/>
              <a:buAutoNum type="arabicPeriod"/>
            </a:pPr>
            <a:r>
              <a:rPr lang="en-US" sz="1800" dirty="0"/>
              <a:t>After about an hour, a flame is visible. The reactor is now running at full speed. The flame goes out after one hour of combustion. the production of wood gas decreases and stops. Close all air vents. And let the reactor cool.</a:t>
            </a:r>
          </a:p>
          <a:p>
            <a:pPr marL="342900" indent="-342900">
              <a:buFont typeface="+mj-lt"/>
              <a:buAutoNum type="arabicPeriod"/>
            </a:pPr>
            <a:r>
              <a:rPr lang="en-US" sz="1800" dirty="0"/>
              <a:t>Leave the reactor to cool and put (when cool) it in a horizontal position to empty it. If necessary, cool the material further with water.</a:t>
            </a:r>
          </a:p>
        </p:txBody>
      </p:sp>
      <p:pic>
        <p:nvPicPr>
          <p:cNvPr id="16" name="Afbeelding 15" descr="Afbeelding met lucht, buiten, boom&#10;&#10;Automatisch gegenereerde beschrijving">
            <a:extLst>
              <a:ext uri="{FF2B5EF4-FFF2-40B4-BE49-F238E27FC236}">
                <a16:creationId xmlns:a16="http://schemas.microsoft.com/office/drawing/2014/main" id="{6D24E20E-653B-F94C-9A9F-50C687B88C4B}"/>
              </a:ext>
            </a:extLst>
          </p:cNvPr>
          <p:cNvPicPr>
            <a:picLocks noChangeAspect="1"/>
          </p:cNvPicPr>
          <p:nvPr/>
        </p:nvPicPr>
        <p:blipFill rotWithShape="1">
          <a:blip r:embed="rId3"/>
          <a:srcRect l="17767" r="4309" b="-6"/>
          <a:stretch/>
        </p:blipFill>
        <p:spPr>
          <a:xfrm>
            <a:off x="8670189" y="641225"/>
            <a:ext cx="2091881" cy="2704955"/>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6" name="Tijdelijke aanduiding voor afbeelding 5" descr="Afbeelding met lucht, buiten, weg, persoon&#10;&#10;Automatisch gegenereerde beschrijving">
            <a:extLst>
              <a:ext uri="{FF2B5EF4-FFF2-40B4-BE49-F238E27FC236}">
                <a16:creationId xmlns:a16="http://schemas.microsoft.com/office/drawing/2014/main" id="{7D894C1A-0C45-1540-B6D0-6785B25589D2}"/>
              </a:ext>
            </a:extLst>
          </p:cNvPr>
          <p:cNvPicPr>
            <a:picLocks noGrp="1" noChangeAspect="1"/>
          </p:cNvPicPr>
          <p:nvPr>
            <p:ph type="pic" idx="1"/>
          </p:nvPr>
        </p:nvPicPr>
        <p:blipFill rotWithShape="1">
          <a:blip r:embed="rId4"/>
          <a:srcRect l="18012" r="6838"/>
          <a:stretch/>
        </p:blipFill>
        <p:spPr>
          <a:xfrm>
            <a:off x="6424399" y="648143"/>
            <a:ext cx="2091881" cy="2700091"/>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14" name="Afbeelding 13" descr="Afbeelding met keukenapparaat, vies&#10;&#10;Automatisch gegenereerde beschrijving">
            <a:extLst>
              <a:ext uri="{FF2B5EF4-FFF2-40B4-BE49-F238E27FC236}">
                <a16:creationId xmlns:a16="http://schemas.microsoft.com/office/drawing/2014/main" id="{40D6937A-06DA-8E49-98B7-CD8CED1862EB}"/>
              </a:ext>
            </a:extLst>
          </p:cNvPr>
          <p:cNvPicPr>
            <a:picLocks noChangeAspect="1"/>
          </p:cNvPicPr>
          <p:nvPr/>
        </p:nvPicPr>
        <p:blipFill rotWithShape="1">
          <a:blip r:embed="rId5"/>
          <a:srcRect t="2800" r="2" b="2"/>
          <a:stretch/>
        </p:blipFill>
        <p:spPr>
          <a:xfrm>
            <a:off x="6416207" y="3509766"/>
            <a:ext cx="2084656" cy="270170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pic>
        <p:nvPicPr>
          <p:cNvPr id="12" name="Afbeelding 11" descr="Afbeelding met buiten&#10;&#10;Automatisch gegenereerde beschrijving">
            <a:extLst>
              <a:ext uri="{FF2B5EF4-FFF2-40B4-BE49-F238E27FC236}">
                <a16:creationId xmlns:a16="http://schemas.microsoft.com/office/drawing/2014/main" id="{A5BCBE9B-EC79-8A4E-96D3-D11F39B95D50}"/>
              </a:ext>
            </a:extLst>
          </p:cNvPr>
          <p:cNvPicPr>
            <a:picLocks noChangeAspect="1"/>
          </p:cNvPicPr>
          <p:nvPr/>
        </p:nvPicPr>
        <p:blipFill rotWithShape="1">
          <a:blip r:embed="rId6"/>
          <a:srcRect t="2800" r="2" b="2"/>
          <a:stretch/>
        </p:blipFill>
        <p:spPr>
          <a:xfrm>
            <a:off x="8661729" y="3509765"/>
            <a:ext cx="2084656" cy="2701708"/>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Tree>
    <p:extLst>
      <p:ext uri="{BB962C8B-B14F-4D97-AF65-F5344CB8AC3E}">
        <p14:creationId xmlns:p14="http://schemas.microsoft.com/office/powerpoint/2010/main" val="32831951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aster">
  <a:themeElements>
    <a:clrScheme name="Raster">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Raster">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aster">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{EE0BE3E4-E5C6-1E44-B8B4-5F5D9B14EE6E}tf10001063</Template>
  <TotalTime>32400</TotalTime>
  <Words>1849</Words>
  <Application>Microsoft Macintosh PowerPoint</Application>
  <PresentationFormat>Breedbeeld</PresentationFormat>
  <Paragraphs>175</Paragraphs>
  <Slides>20</Slides>
  <Notes>19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20</vt:i4>
      </vt:variant>
    </vt:vector>
  </HeadingPairs>
  <TitlesOfParts>
    <vt:vector size="25" baseType="lpstr">
      <vt:lpstr>Arial</vt:lpstr>
      <vt:lpstr>Calibri</vt:lpstr>
      <vt:lpstr>Century Gothic</vt:lpstr>
      <vt:lpstr>Wingdings</vt:lpstr>
      <vt:lpstr>Raster</vt:lpstr>
      <vt:lpstr>PowerPoint-presentatie</vt:lpstr>
      <vt:lpstr>Conversion of residual wood into charcoal and biochar with a high-efficiency reactor to preserve more forests. </vt:lpstr>
      <vt:lpstr>This project is supported by the Belgian government by Minister for Foreign Trade and Development Cooperation,  Minister Hadja Lahbib,  and is a gift from Belgium via Finexpo to Benin</vt:lpstr>
      <vt:lpstr>PowerPoint-presentatie</vt:lpstr>
      <vt:lpstr>Technical data</vt:lpstr>
      <vt:lpstr>The result</vt:lpstr>
      <vt:lpstr>Climate and Environmental benefits</vt:lpstr>
      <vt:lpstr>User Manual 1</vt:lpstr>
      <vt:lpstr>User Manual 2</vt:lpstr>
      <vt:lpstr>What's next?  Free use for local producers</vt:lpstr>
      <vt:lpstr>   Contact</vt:lpstr>
      <vt:lpstr>PowerPoint-presentatie</vt:lpstr>
      <vt:lpstr>BamboO  Bamboochar  Green energy  Local economy </vt:lpstr>
      <vt:lpstr>PowerPoint-presentatie</vt:lpstr>
      <vt:lpstr>BamboO </vt:lpstr>
      <vt:lpstr>PowerPoint-presentatie</vt:lpstr>
      <vt:lpstr>PowerPoint-presentatie</vt:lpstr>
      <vt:lpstr>PowerPoint-presentatie</vt:lpstr>
      <vt:lpstr>Bamboochar Industrial markets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Biochar Terneuzen  Axelse Vlakte Terneuzen </dc:title>
  <dc:creator>Marc Moons</dc:creator>
  <cp:lastModifiedBy>Marc Moons</cp:lastModifiedBy>
  <cp:revision>13</cp:revision>
  <dcterms:created xsi:type="dcterms:W3CDTF">2022-02-08T11:06:21Z</dcterms:created>
  <dcterms:modified xsi:type="dcterms:W3CDTF">2023-10-19T11:43:13Z</dcterms:modified>
</cp:coreProperties>
</file>