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Light" panose="020F0302020204030204" pitchFamily="34" charset="0"/>
      <p:regular r:id="rId26"/>
      <p:bold r:id="rId27"/>
      <p:italic r:id="rId28"/>
      <p:boldItalic r:id="rId29"/>
    </p:embeddedFont>
    <p:embeddedFont>
      <p:font typeface="Open Sans SemiBold" panose="020F0502020204030204" pitchFamily="34" charset="0"/>
      <p:regular r:id="rId30"/>
      <p:bold r:id="rId31"/>
      <p:italic r:id="rId32"/>
      <p:boldItalic r:id="rId33"/>
    </p:embeddedFont>
    <p:embeddedFont>
      <p:font typeface="Poppins" pitchFamily="2" charset="77"/>
      <p:regular r:id="rId34"/>
      <p:bold r:id="rId35"/>
      <p:italic r:id="rId36"/>
      <p:boldItalic r:id="rId37"/>
    </p:embeddedFont>
    <p:embeddedFont>
      <p:font typeface="Poppins Light" panose="020B0604020202020204" pitchFamily="34" charset="0"/>
      <p:regular r:id="rId38"/>
      <p:bold r:id="rId39"/>
      <p:italic r:id="rId40"/>
      <p:boldItalic r:id="rId41"/>
    </p:embeddedFont>
    <p:embeddedFont>
      <p:font typeface="Poppins SemiBold" panose="020B0604020202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p/VuvPDLZv22cwwql+b12YLgg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2"/>
  </p:normalViewPr>
  <p:slideViewPr>
    <p:cSldViewPr snapToGrid="0">
      <p:cViewPr varScale="1">
        <p:scale>
          <a:sx n="150" d="100"/>
          <a:sy n="150" d="100"/>
        </p:scale>
        <p:origin x="71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57150" algn="l" rtl="0">
              <a:spcBef>
                <a:spcPts val="0"/>
              </a:spcBef>
              <a:spcAft>
                <a:spcPts val="0"/>
              </a:spcAft>
              <a:buClr>
                <a:srgbClr val="D1D2D3"/>
              </a:buClr>
              <a:buSzPts val="900"/>
              <a:buFont typeface="Arial"/>
              <a:buChar char="•"/>
            </a:pPr>
            <a:r>
              <a:rPr lang="en-GB" b="0" i="0">
                <a:solidFill>
                  <a:srgbClr val="D1D2D3"/>
                </a:solidFill>
                <a:latin typeface="Lato"/>
                <a:ea typeface="Lato"/>
                <a:cs typeface="Lato"/>
                <a:sym typeface="Lato"/>
              </a:rPr>
              <a:t>services:</a:t>
            </a:r>
            <a:endParaRPr/>
          </a:p>
          <a:p>
            <a:pPr marL="0" lvl="0" indent="-57150" algn="l" rtl="0">
              <a:spcBef>
                <a:spcPts val="0"/>
              </a:spcBef>
              <a:spcAft>
                <a:spcPts val="0"/>
              </a:spcAft>
              <a:buClr>
                <a:srgbClr val="D1D2D3"/>
              </a:buClr>
              <a:buSzPts val="900"/>
              <a:buFont typeface="Arial"/>
              <a:buChar char="•"/>
            </a:pPr>
            <a:r>
              <a:rPr lang="en-GB" b="0" i="0">
                <a:solidFill>
                  <a:srgbClr val="D1D2D3"/>
                </a:solidFill>
                <a:latin typeface="Lato"/>
                <a:ea typeface="Lato"/>
                <a:cs typeface="Lato"/>
                <a:sym typeface="Lato"/>
              </a:rPr>
              <a:t>Application platform &amp; evaluation management</a:t>
            </a:r>
            <a:endParaRPr/>
          </a:p>
          <a:p>
            <a:pPr marL="0" lvl="0" indent="-57150" algn="l" rtl="0">
              <a:spcBef>
                <a:spcPts val="0"/>
              </a:spcBef>
              <a:spcAft>
                <a:spcPts val="0"/>
              </a:spcAft>
              <a:buClr>
                <a:srgbClr val="D1D2D3"/>
              </a:buClr>
              <a:buSzPts val="900"/>
              <a:buFont typeface="Arial"/>
              <a:buChar char="•"/>
            </a:pPr>
            <a:r>
              <a:rPr lang="en-GB" b="0" i="0">
                <a:solidFill>
                  <a:srgbClr val="D1D2D3"/>
                </a:solidFill>
                <a:latin typeface="Lato"/>
                <a:ea typeface="Lato"/>
                <a:cs typeface="Lato"/>
                <a:sym typeface="Lato"/>
              </a:rPr>
              <a:t>Process monitoring &amp; reporting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+ short title">
  <p:cSld name="cover + short 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576" y="503186"/>
            <a:ext cx="545296" cy="55399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7"/>
          <p:cNvSpPr txBox="1"/>
          <p:nvPr/>
        </p:nvSpPr>
        <p:spPr>
          <a:xfrm>
            <a:off x="1205868" y="541658"/>
            <a:ext cx="2606681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Innovation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6" name="Google Shape;16;p17" descr="A close-up of a maz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11575" t="7401" r="15263" b="17186"/>
          <a:stretch/>
        </p:blipFill>
        <p:spPr>
          <a:xfrm>
            <a:off x="3521520" y="1325880"/>
            <a:ext cx="5622480" cy="381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7"/>
          <p:cNvSpPr txBox="1">
            <a:spLocks noGrp="1"/>
          </p:cNvSpPr>
          <p:nvPr>
            <p:ph type="body" idx="1"/>
          </p:nvPr>
        </p:nvSpPr>
        <p:spPr>
          <a:xfrm>
            <a:off x="503325" y="3467313"/>
            <a:ext cx="3018195" cy="22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body" idx="2"/>
          </p:nvPr>
        </p:nvSpPr>
        <p:spPr>
          <a:xfrm>
            <a:off x="503325" y="3681715"/>
            <a:ext cx="3018194" cy="22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3"/>
          </p:nvPr>
        </p:nvSpPr>
        <p:spPr>
          <a:xfrm>
            <a:off x="503324" y="3896117"/>
            <a:ext cx="3018194" cy="22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 i="1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body" idx="4"/>
          </p:nvPr>
        </p:nvSpPr>
        <p:spPr>
          <a:xfrm>
            <a:off x="503326" y="1953896"/>
            <a:ext cx="3018196" cy="153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C3C3C"/>
              </a:buClr>
              <a:buSzPts val="4000"/>
              <a:buNone/>
              <a:defRPr sz="4000">
                <a:solidFill>
                  <a:srgbClr val="3C3C3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+ orange">
  <p:cSld name="1_blank + orang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0" name="Google Shape;7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700" y="12321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title">
  <p:cSld name="orange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700" y="12321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509181" y="548936"/>
            <a:ext cx="3796119" cy="95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2"/>
          </p:nvPr>
        </p:nvSpPr>
        <p:spPr>
          <a:xfrm>
            <a:off x="509180" y="1748025"/>
            <a:ext cx="3796120" cy="114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3"/>
          </p:nvPr>
        </p:nvSpPr>
        <p:spPr>
          <a:xfrm>
            <a:off x="509180" y="3142767"/>
            <a:ext cx="3796120" cy="65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4"/>
          </p:nvPr>
        </p:nvSpPr>
        <p:spPr>
          <a:xfrm>
            <a:off x="509180" y="3754780"/>
            <a:ext cx="3796120" cy="65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title">
  <p:cSld name="dark 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" name="Google Shape;3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700" y="12321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509182" y="610492"/>
            <a:ext cx="4173066" cy="98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584200" y="1784998"/>
            <a:ext cx="4201160" cy="24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11150" algn="l">
              <a:lnSpc>
                <a:spcPct val="126923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🞅"/>
              <a:defRPr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range">
  <p:cSld name="title + orang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" name="Google Shape;3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700" y="12321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Google Shape;37;p20"/>
          <p:cNvSpPr txBox="1">
            <a:spLocks noGrp="1"/>
          </p:cNvSpPr>
          <p:nvPr>
            <p:ph type="body" idx="1"/>
          </p:nvPr>
        </p:nvSpPr>
        <p:spPr>
          <a:xfrm>
            <a:off x="509180" y="1409383"/>
            <a:ext cx="8111519" cy="2172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title + bullet points">
  <p:cSld name="orange title + bullet poin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700" y="12321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509181" y="548936"/>
            <a:ext cx="3796119" cy="95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2"/>
          </p:nvPr>
        </p:nvSpPr>
        <p:spPr>
          <a:xfrm>
            <a:off x="584200" y="1784998"/>
            <a:ext cx="4201160" cy="24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11150" algn="l">
              <a:lnSpc>
                <a:spcPct val="126923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🞅"/>
              <a:defRPr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ynopsys + title">
  <p:cSld name="synopsys + 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5" name="Google Shape;4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700" y="12321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509182" y="804977"/>
            <a:ext cx="5093466" cy="67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C3C3C"/>
              </a:buClr>
              <a:buSzPts val="2000"/>
              <a:buNone/>
              <a:defRPr sz="2000">
                <a:solidFill>
                  <a:srgbClr val="3C3C3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2"/>
          </p:nvPr>
        </p:nvSpPr>
        <p:spPr>
          <a:xfrm>
            <a:off x="509182" y="541659"/>
            <a:ext cx="5093466" cy="21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3"/>
          </p:nvPr>
        </p:nvSpPr>
        <p:spPr>
          <a:xfrm>
            <a:off x="584200" y="1784998"/>
            <a:ext cx="4201160" cy="24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11150" algn="l">
              <a:lnSpc>
                <a:spcPct val="126923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🞅"/>
              <a:defRPr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+ contact">
  <p:cSld name="thank you + contac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1"/>
          </p:nvPr>
        </p:nvSpPr>
        <p:spPr>
          <a:xfrm>
            <a:off x="726150" y="1925717"/>
            <a:ext cx="7688400" cy="5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2"/>
          </p:nvPr>
        </p:nvSpPr>
        <p:spPr>
          <a:xfrm>
            <a:off x="726150" y="654050"/>
            <a:ext cx="7688400" cy="131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3"/>
          </p:nvPr>
        </p:nvSpPr>
        <p:spPr>
          <a:xfrm>
            <a:off x="732500" y="3145928"/>
            <a:ext cx="7688400" cy="22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4"/>
          </p:nvPr>
        </p:nvSpPr>
        <p:spPr>
          <a:xfrm>
            <a:off x="732500" y="3388919"/>
            <a:ext cx="7688400" cy="22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i="1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+ long title">
  <p:cSld name="cover + long 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576" y="503186"/>
            <a:ext cx="545296" cy="55399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4"/>
          <p:cNvSpPr txBox="1"/>
          <p:nvPr/>
        </p:nvSpPr>
        <p:spPr>
          <a:xfrm>
            <a:off x="1205868" y="541658"/>
            <a:ext cx="2606681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Innovation</a:t>
            </a:r>
            <a:endParaRPr/>
          </a:p>
        </p:txBody>
      </p:sp>
      <p:pic>
        <p:nvPicPr>
          <p:cNvPr id="58" name="Google Shape;58;p24" descr="A close-up of a maz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11575" t="7401" r="15263" b="17186"/>
          <a:stretch/>
        </p:blipFill>
        <p:spPr>
          <a:xfrm>
            <a:off x="3521520" y="1325880"/>
            <a:ext cx="5622480" cy="381762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4"/>
          <p:cNvSpPr txBox="1">
            <a:spLocks noGrp="1"/>
          </p:cNvSpPr>
          <p:nvPr>
            <p:ph type="body" idx="1"/>
          </p:nvPr>
        </p:nvSpPr>
        <p:spPr>
          <a:xfrm>
            <a:off x="503325" y="3467313"/>
            <a:ext cx="3018195" cy="22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2"/>
          </p:nvPr>
        </p:nvSpPr>
        <p:spPr>
          <a:xfrm>
            <a:off x="503325" y="3681715"/>
            <a:ext cx="3018194" cy="22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3"/>
          </p:nvPr>
        </p:nvSpPr>
        <p:spPr>
          <a:xfrm>
            <a:off x="503324" y="3896117"/>
            <a:ext cx="3018194" cy="22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 sz="1300" i="1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4"/>
          </p:nvPr>
        </p:nvSpPr>
        <p:spPr>
          <a:xfrm>
            <a:off x="503326" y="1953896"/>
            <a:ext cx="3018196" cy="153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C3C3C"/>
              </a:buClr>
              <a:buSzPts val="2600"/>
              <a:buNone/>
              <a:defRPr sz="2600">
                <a:solidFill>
                  <a:srgbClr val="3C3C3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title">
  <p:cSld name="grey 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5" name="Google Shape;6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700" y="12321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5"/>
          <p:cNvSpPr txBox="1">
            <a:spLocks noGrp="1"/>
          </p:cNvSpPr>
          <p:nvPr>
            <p:ph type="body" idx="1"/>
          </p:nvPr>
        </p:nvSpPr>
        <p:spPr>
          <a:xfrm>
            <a:off x="509182" y="610492"/>
            <a:ext cx="4199006" cy="98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797979"/>
              </a:buClr>
              <a:buSzPts val="2600"/>
              <a:buNone/>
              <a:defRPr sz="2600">
                <a:solidFill>
                  <a:srgbClr val="797979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body" idx="2"/>
          </p:nvPr>
        </p:nvSpPr>
        <p:spPr>
          <a:xfrm>
            <a:off x="584200" y="1784998"/>
            <a:ext cx="4201160" cy="24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11150" algn="l">
              <a:lnSpc>
                <a:spcPct val="126923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🞅"/>
              <a:defRPr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ADADAD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93.png"/><Relationship Id="rId26" Type="http://schemas.openxmlformats.org/officeDocument/2006/relationships/image" Target="../media/image101.jpg"/><Relationship Id="rId39" Type="http://schemas.openxmlformats.org/officeDocument/2006/relationships/image" Target="../media/image113.png"/><Relationship Id="rId21" Type="http://schemas.openxmlformats.org/officeDocument/2006/relationships/image" Target="../media/image96.png"/><Relationship Id="rId34" Type="http://schemas.openxmlformats.org/officeDocument/2006/relationships/image" Target="../media/image108.png"/><Relationship Id="rId42" Type="http://schemas.openxmlformats.org/officeDocument/2006/relationships/image" Target="../media/image116.png"/><Relationship Id="rId47" Type="http://schemas.openxmlformats.org/officeDocument/2006/relationships/image" Target="../media/image12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1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99.png"/><Relationship Id="rId32" Type="http://schemas.openxmlformats.org/officeDocument/2006/relationships/image" Target="../media/image106.png"/><Relationship Id="rId37" Type="http://schemas.openxmlformats.org/officeDocument/2006/relationships/image" Target="../media/image111.png"/><Relationship Id="rId40" Type="http://schemas.openxmlformats.org/officeDocument/2006/relationships/image" Target="../media/image114.png"/><Relationship Id="rId45" Type="http://schemas.openxmlformats.org/officeDocument/2006/relationships/image" Target="../media/image119.png"/><Relationship Id="rId5" Type="http://schemas.openxmlformats.org/officeDocument/2006/relationships/image" Target="../media/image83.jpg"/><Relationship Id="rId15" Type="http://schemas.openxmlformats.org/officeDocument/2006/relationships/image" Target="../media/image42.png"/><Relationship Id="rId23" Type="http://schemas.openxmlformats.org/officeDocument/2006/relationships/image" Target="../media/image98.png"/><Relationship Id="rId28" Type="http://schemas.openxmlformats.org/officeDocument/2006/relationships/image" Target="../media/image65.png"/><Relationship Id="rId36" Type="http://schemas.openxmlformats.org/officeDocument/2006/relationships/image" Target="../media/image110.jpg"/><Relationship Id="rId10" Type="http://schemas.openxmlformats.org/officeDocument/2006/relationships/image" Target="../media/image88.png"/><Relationship Id="rId19" Type="http://schemas.openxmlformats.org/officeDocument/2006/relationships/image" Target="../media/image94.png"/><Relationship Id="rId31" Type="http://schemas.openxmlformats.org/officeDocument/2006/relationships/image" Target="../media/image105.png"/><Relationship Id="rId44" Type="http://schemas.openxmlformats.org/officeDocument/2006/relationships/image" Target="../media/image11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59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Relationship Id="rId30" Type="http://schemas.openxmlformats.org/officeDocument/2006/relationships/image" Target="../media/image104.png"/><Relationship Id="rId35" Type="http://schemas.openxmlformats.org/officeDocument/2006/relationships/image" Target="../media/image109.jpg"/><Relationship Id="rId43" Type="http://schemas.openxmlformats.org/officeDocument/2006/relationships/image" Target="../media/image117.png"/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12" Type="http://schemas.openxmlformats.org/officeDocument/2006/relationships/image" Target="../media/image90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33" Type="http://schemas.openxmlformats.org/officeDocument/2006/relationships/image" Target="../media/image107.png"/><Relationship Id="rId38" Type="http://schemas.openxmlformats.org/officeDocument/2006/relationships/image" Target="../media/image112.png"/><Relationship Id="rId46" Type="http://schemas.openxmlformats.org/officeDocument/2006/relationships/image" Target="../media/image120.png"/><Relationship Id="rId20" Type="http://schemas.openxmlformats.org/officeDocument/2006/relationships/image" Target="../media/image95.png"/><Relationship Id="rId41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>
            <a:spLocks noGrp="1"/>
          </p:cNvSpPr>
          <p:nvPr>
            <p:ph type="body" idx="4"/>
          </p:nvPr>
        </p:nvSpPr>
        <p:spPr>
          <a:xfrm>
            <a:off x="152400" y="1497239"/>
            <a:ext cx="4013200" cy="153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000"/>
              <a:buNone/>
            </a:pPr>
            <a:r>
              <a:rPr lang="en-US" dirty="0"/>
              <a:t>F6S Innovation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"/>
          <p:cNvSpPr/>
          <p:nvPr/>
        </p:nvSpPr>
        <p:spPr>
          <a:xfrm>
            <a:off x="5135880" y="777240"/>
            <a:ext cx="3439771" cy="2817096"/>
          </a:xfrm>
          <a:prstGeom prst="roundRect">
            <a:avLst>
              <a:gd name="adj" fmla="val 3466"/>
            </a:avLst>
          </a:prstGeom>
          <a:solidFill>
            <a:schemeClr val="lt1"/>
          </a:solidFill>
          <a:ln w="9525" cap="flat" cmpd="sng">
            <a:solidFill>
              <a:srgbClr val="F16C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40" name="Google Shape;240;p10" descr="A screenshot of a group of peop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9460" y="2393949"/>
            <a:ext cx="1278874" cy="1205795"/>
          </a:xfrm>
          <a:prstGeom prst="roundRect">
            <a:avLst>
              <a:gd name="adj" fmla="val 9533"/>
            </a:avLst>
          </a:prstGeom>
          <a:noFill/>
          <a:ln>
            <a:noFill/>
          </a:ln>
        </p:spPr>
      </p:pic>
      <p:sp>
        <p:nvSpPr>
          <p:cNvPr id="241" name="Google Shape;241;p10"/>
          <p:cNvSpPr/>
          <p:nvPr/>
        </p:nvSpPr>
        <p:spPr>
          <a:xfrm>
            <a:off x="568350" y="3967073"/>
            <a:ext cx="2943080" cy="706913"/>
          </a:xfrm>
          <a:prstGeom prst="roundRect">
            <a:avLst>
              <a:gd name="adj" fmla="val 10652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972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300"/>
              <a:buFont typeface="Open Sans Light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Unique &amp; powerful</a:t>
            </a:r>
            <a:r>
              <a:rPr lang="en-GB" sz="1300" b="1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project</a:t>
            </a:r>
            <a:r>
              <a:rPr lang="en-GB" sz="1300" b="1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branding</a:t>
            </a:r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243" name="Google Shape;243;p10"/>
          <p:cNvSpPr txBox="1">
            <a:spLocks noGrp="1"/>
          </p:cNvSpPr>
          <p:nvPr>
            <p:ph type="body" idx="1"/>
          </p:nvPr>
        </p:nvSpPr>
        <p:spPr>
          <a:xfrm>
            <a:off x="509182" y="804977"/>
            <a:ext cx="5093466" cy="67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000"/>
              <a:buNone/>
            </a:pPr>
            <a:r>
              <a:rPr lang="en-GB"/>
              <a:t>Communication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C3C3C"/>
              </a:buClr>
              <a:buSzPts val="2000"/>
              <a:buNone/>
            </a:pPr>
            <a:r>
              <a:rPr lang="en-GB"/>
              <a:t>&amp; Dissemination</a:t>
            </a:r>
            <a:endParaRPr/>
          </a:p>
        </p:txBody>
      </p:sp>
      <p:sp>
        <p:nvSpPr>
          <p:cNvPr id="244" name="Google Shape;244;p10"/>
          <p:cNvSpPr txBox="1">
            <a:spLocks noGrp="1"/>
          </p:cNvSpPr>
          <p:nvPr>
            <p:ph type="body" idx="2"/>
          </p:nvPr>
        </p:nvSpPr>
        <p:spPr>
          <a:xfrm>
            <a:off x="543183" y="556861"/>
            <a:ext cx="2398137" cy="21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r>
              <a:rPr lang="en-GB"/>
              <a:t>OUR ROLE IN PROJECTS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endParaRPr/>
          </a:p>
        </p:txBody>
      </p:sp>
      <p:sp>
        <p:nvSpPr>
          <p:cNvPr id="245" name="Google Shape;245;p10"/>
          <p:cNvSpPr/>
          <p:nvPr/>
        </p:nvSpPr>
        <p:spPr>
          <a:xfrm>
            <a:off x="6113070" y="3967073"/>
            <a:ext cx="2462580" cy="706914"/>
          </a:xfrm>
          <a:prstGeom prst="roundRect">
            <a:avLst>
              <a:gd name="adj" fmla="val 12371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21600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300"/>
              <a:buFont typeface="Open Sans Light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Engaging &amp; authentic </a:t>
            </a:r>
            <a:b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social media</a:t>
            </a:r>
            <a:endParaRPr/>
          </a:p>
        </p:txBody>
      </p:sp>
      <p:sp>
        <p:nvSpPr>
          <p:cNvPr id="246" name="Google Shape;246;p10"/>
          <p:cNvSpPr/>
          <p:nvPr/>
        </p:nvSpPr>
        <p:spPr>
          <a:xfrm>
            <a:off x="3608724" y="3967073"/>
            <a:ext cx="2407051" cy="706914"/>
          </a:xfrm>
          <a:prstGeom prst="roundRect">
            <a:avLst>
              <a:gd name="adj" fmla="val 10652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216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300"/>
              <a:buFont typeface="Open Sans Light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Targeted &amp; growth </a:t>
            </a:r>
            <a:b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focused </a:t>
            </a: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campaigns</a:t>
            </a:r>
            <a:endParaRPr/>
          </a:p>
        </p:txBody>
      </p:sp>
      <p:pic>
        <p:nvPicPr>
          <p:cNvPr id="247" name="Google Shape;247;p10" descr="CLIMOS Talks – CLIM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554" y="778398"/>
            <a:ext cx="1410675" cy="1410675"/>
          </a:xfrm>
          <a:prstGeom prst="roundRect">
            <a:avLst>
              <a:gd name="adj" fmla="val 9134"/>
            </a:avLst>
          </a:prstGeom>
          <a:noFill/>
          <a:ln>
            <a:noFill/>
          </a:ln>
        </p:spPr>
      </p:pic>
      <p:sp>
        <p:nvSpPr>
          <p:cNvPr id="248" name="Google Shape;248;p10"/>
          <p:cNvSpPr/>
          <p:nvPr/>
        </p:nvSpPr>
        <p:spPr>
          <a:xfrm>
            <a:off x="3608723" y="2308225"/>
            <a:ext cx="1410675" cy="1287739"/>
          </a:xfrm>
          <a:prstGeom prst="roundRect">
            <a:avLst>
              <a:gd name="adj" fmla="val 9336"/>
            </a:avLst>
          </a:prstGeom>
          <a:noFill/>
          <a:ln w="9525" cap="flat" cmpd="sng">
            <a:solidFill>
              <a:srgbClr val="F16C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49" name="Google Shape;249;p10" descr="A logo with a red and blue letter m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92319" y="1108669"/>
            <a:ext cx="793250" cy="5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0" descr="A black and purple logo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67865" y="1268245"/>
            <a:ext cx="1385750" cy="21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" descr="A purple and blue text on a black background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18518" y="1993681"/>
            <a:ext cx="1079704" cy="34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43977" y="1850402"/>
            <a:ext cx="1223938" cy="6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57000" y="2729313"/>
            <a:ext cx="1141222" cy="60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63093" y="2797214"/>
            <a:ext cx="1385750" cy="46081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0"/>
          <p:cNvSpPr/>
          <p:nvPr/>
        </p:nvSpPr>
        <p:spPr>
          <a:xfrm>
            <a:off x="3611666" y="777132"/>
            <a:ext cx="1410675" cy="1410675"/>
          </a:xfrm>
          <a:prstGeom prst="roundRect">
            <a:avLst>
              <a:gd name="adj" fmla="val 9336"/>
            </a:avLst>
          </a:prstGeom>
          <a:noFill/>
          <a:ln w="9525" cap="flat" cmpd="sng">
            <a:solidFill>
              <a:srgbClr val="F16C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56" name="Google Shape;256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7936" y="4115003"/>
            <a:ext cx="576262" cy="40677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0"/>
          <p:cNvSpPr txBox="1">
            <a:spLocks noGrp="1"/>
          </p:cNvSpPr>
          <p:nvPr>
            <p:ph type="body" idx="3"/>
          </p:nvPr>
        </p:nvSpPr>
        <p:spPr>
          <a:xfrm>
            <a:off x="584201" y="1710998"/>
            <a:ext cx="3020700" cy="24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251999" lvl="0" indent="-2456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🞅"/>
            </a:pPr>
            <a:r>
              <a:rPr lang="en-GB" sz="1200"/>
              <a:t>We integrate </a:t>
            </a:r>
            <a:r>
              <a:rPr lang="en-GB" sz="1200">
                <a:latin typeface="Open Sans SemiBold"/>
                <a:ea typeface="Open Sans SemiBold"/>
                <a:cs typeface="Open Sans SemiBold"/>
                <a:sym typeface="Open Sans SemiBold"/>
              </a:rPr>
              <a:t>innovative outreach</a:t>
            </a:r>
            <a:r>
              <a:rPr lang="en-GB" sz="1200" b="1"/>
              <a:t> </a:t>
            </a:r>
            <a:r>
              <a:rPr lang="en-GB" sz="1200"/>
              <a:t>methods like social media, webinars and podcasts to amplify impact.</a:t>
            </a:r>
            <a:endParaRPr sz="1200"/>
          </a:p>
          <a:p>
            <a:pPr marL="251999" lvl="0" indent="-24564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🞅"/>
            </a:pPr>
            <a:r>
              <a:rPr lang="en-GB" sz="1200"/>
              <a:t>F6S develops/executes </a:t>
            </a:r>
            <a:r>
              <a:rPr lang="en-GB" sz="1200">
                <a:latin typeface="Open Sans SemiBold"/>
                <a:ea typeface="Open Sans SemiBold"/>
                <a:cs typeface="Open Sans SemiBold"/>
                <a:sym typeface="Open Sans SemiBold"/>
              </a:rPr>
              <a:t>high-impact promotion and dissemination strategies</a:t>
            </a:r>
            <a:r>
              <a:rPr lang="en-GB" sz="1200"/>
              <a:t> tailored to project needs.</a:t>
            </a:r>
            <a:endParaRPr sz="1200"/>
          </a:p>
          <a:p>
            <a:pPr marL="251999" lvl="0" indent="-24564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🞅"/>
            </a:pPr>
            <a:r>
              <a:rPr lang="en-GB" sz="1200"/>
              <a:t>We organise</a:t>
            </a:r>
            <a:r>
              <a:rPr lang="en-GB" sz="1200" b="1"/>
              <a:t> </a:t>
            </a:r>
            <a:r>
              <a:rPr lang="en-GB" sz="1200">
                <a:latin typeface="Open Sans SemiBold"/>
                <a:ea typeface="Open Sans SemiBold"/>
                <a:cs typeface="Open Sans SemiBold"/>
                <a:sym typeface="Open Sans SemiBold"/>
              </a:rPr>
              <a:t>engaging events</a:t>
            </a:r>
            <a:r>
              <a:rPr lang="en-GB" sz="1200" b="1"/>
              <a:t> </a:t>
            </a:r>
            <a:r>
              <a:rPr lang="en-GB" sz="1200"/>
              <a:t>that foster meaningful connections and elevate project visibility.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"/>
          <p:cNvSpPr/>
          <p:nvPr/>
        </p:nvSpPr>
        <p:spPr>
          <a:xfrm>
            <a:off x="568349" y="3967073"/>
            <a:ext cx="3329137" cy="706913"/>
          </a:xfrm>
          <a:prstGeom prst="roundRect">
            <a:avLst>
              <a:gd name="adj" fmla="val 10652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864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300"/>
              <a:buFont typeface="Open Sans SemiBold"/>
              <a:buNone/>
            </a:pP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Commercialisation </a:t>
            </a:r>
            <a:b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&amp; Business planning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63" name="Google Shape;263;p11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264" name="Google Shape;264;p11"/>
          <p:cNvSpPr txBox="1">
            <a:spLocks noGrp="1"/>
          </p:cNvSpPr>
          <p:nvPr>
            <p:ph type="body" idx="1"/>
          </p:nvPr>
        </p:nvSpPr>
        <p:spPr>
          <a:xfrm>
            <a:off x="509182" y="804977"/>
            <a:ext cx="5093466" cy="67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000"/>
              <a:buNone/>
            </a:pPr>
            <a:r>
              <a:rPr lang="en-GB"/>
              <a:t>Exploitation, Sustainability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C3C3C"/>
              </a:buClr>
              <a:buSzPts val="2000"/>
              <a:buNone/>
            </a:pPr>
            <a:r>
              <a:rPr lang="en-GB"/>
              <a:t>&amp; Impact</a:t>
            </a:r>
            <a:endParaRPr/>
          </a:p>
        </p:txBody>
      </p:sp>
      <p:sp>
        <p:nvSpPr>
          <p:cNvPr id="265" name="Google Shape;265;p11"/>
          <p:cNvSpPr txBox="1">
            <a:spLocks noGrp="1"/>
          </p:cNvSpPr>
          <p:nvPr>
            <p:ph type="body" idx="2"/>
          </p:nvPr>
        </p:nvSpPr>
        <p:spPr>
          <a:xfrm>
            <a:off x="509182" y="541659"/>
            <a:ext cx="5093466" cy="21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r>
              <a:rPr lang="en-GB"/>
              <a:t>OUR ROLE IN PROJECTS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endParaRPr/>
          </a:p>
        </p:txBody>
      </p:sp>
      <p:sp>
        <p:nvSpPr>
          <p:cNvPr id="266" name="Google Shape;266;p11"/>
          <p:cNvSpPr txBox="1">
            <a:spLocks noGrp="1"/>
          </p:cNvSpPr>
          <p:nvPr>
            <p:ph type="body" idx="3"/>
          </p:nvPr>
        </p:nvSpPr>
        <p:spPr>
          <a:xfrm>
            <a:off x="584200" y="1785000"/>
            <a:ext cx="4117500" cy="18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52000" lvl="0" indent="-252158" algn="l" rtl="0">
              <a:lnSpc>
                <a:spcPct val="116923"/>
              </a:lnSpc>
              <a:spcBef>
                <a:spcPts val="0"/>
              </a:spcBef>
              <a:spcAft>
                <a:spcPts val="0"/>
              </a:spcAft>
              <a:buSzPts val="1303"/>
              <a:buChar char="🞅"/>
            </a:pPr>
            <a:r>
              <a:rPr lang="en-GB" sz="1302"/>
              <a:t>We </a:t>
            </a:r>
            <a:r>
              <a:rPr lang="en-GB" sz="1302">
                <a:latin typeface="Open Sans SemiBold"/>
                <a:ea typeface="Open Sans SemiBold"/>
                <a:cs typeface="Open Sans SemiBold"/>
                <a:sym typeface="Open Sans SemiBold"/>
              </a:rPr>
              <a:t>help identify and articulate</a:t>
            </a:r>
            <a:r>
              <a:rPr lang="en-GB" sz="1302" b="1"/>
              <a:t> </a:t>
            </a:r>
            <a:r>
              <a:rPr lang="en-GB" sz="1302"/>
              <a:t>the most</a:t>
            </a:r>
            <a:br>
              <a:rPr lang="en-GB" sz="1302"/>
            </a:br>
            <a:r>
              <a:rPr lang="en-GB" sz="1302"/>
              <a:t>promising exploitable results for market success.</a:t>
            </a:r>
            <a:endParaRPr sz="1302"/>
          </a:p>
          <a:p>
            <a:pPr marL="252000" lvl="0" indent="-252158" algn="l" rtl="0">
              <a:lnSpc>
                <a:spcPct val="116923"/>
              </a:lnSpc>
              <a:spcBef>
                <a:spcPts val="600"/>
              </a:spcBef>
              <a:spcAft>
                <a:spcPts val="0"/>
              </a:spcAft>
              <a:buSzPts val="1303"/>
              <a:buChar char="🞅"/>
            </a:pPr>
            <a:r>
              <a:rPr lang="en-GB" sz="1302"/>
              <a:t>F6S </a:t>
            </a:r>
            <a:r>
              <a:rPr lang="en-GB" sz="1302">
                <a:latin typeface="Open Sans SemiBold"/>
                <a:ea typeface="Open Sans SemiBold"/>
                <a:cs typeface="Open Sans SemiBold"/>
                <a:sym typeface="Open Sans SemiBold"/>
              </a:rPr>
              <a:t>accelerates project teams' market readiness</a:t>
            </a:r>
            <a:r>
              <a:rPr lang="en-GB" sz="1302" b="1"/>
              <a:t> </a:t>
            </a:r>
            <a:r>
              <a:rPr lang="en-GB" sz="1302"/>
              <a:t>through tailored business strategies.</a:t>
            </a:r>
            <a:endParaRPr sz="1302"/>
          </a:p>
          <a:p>
            <a:pPr marL="252000" lvl="0" indent="-252158" algn="l" rtl="0">
              <a:lnSpc>
                <a:spcPct val="116923"/>
              </a:lnSpc>
              <a:spcBef>
                <a:spcPts val="600"/>
              </a:spcBef>
              <a:spcAft>
                <a:spcPts val="0"/>
              </a:spcAft>
              <a:buSzPts val="1303"/>
              <a:buChar char="🞅"/>
            </a:pPr>
            <a:r>
              <a:rPr lang="en-GB" sz="1302"/>
              <a:t>We </a:t>
            </a:r>
            <a:r>
              <a:rPr lang="en-GB" sz="1302">
                <a:latin typeface="Open Sans SemiBold"/>
                <a:ea typeface="Open Sans SemiBold"/>
                <a:cs typeface="Open Sans SemiBold"/>
                <a:sym typeface="Open Sans SemiBold"/>
              </a:rPr>
              <a:t>guide pathways for Key Exploitable Results</a:t>
            </a:r>
            <a:r>
              <a:rPr lang="en-GB" sz="1302"/>
              <a:t>, including commercial, policy, and standardisation opportunities.</a:t>
            </a:r>
            <a:endParaRPr sz="1302"/>
          </a:p>
        </p:txBody>
      </p:sp>
      <p:sp>
        <p:nvSpPr>
          <p:cNvPr id="267" name="Google Shape;267;p11"/>
          <p:cNvSpPr/>
          <p:nvPr/>
        </p:nvSpPr>
        <p:spPr>
          <a:xfrm>
            <a:off x="6316025" y="3967073"/>
            <a:ext cx="2259625" cy="706914"/>
          </a:xfrm>
          <a:prstGeom prst="roundRect">
            <a:avLst>
              <a:gd name="adj" fmla="val 12371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216000" tIns="45700" rIns="180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300"/>
              <a:buFont typeface="Open Sans Light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Project representation </a:t>
            </a:r>
            <a:r>
              <a:rPr lang="en-GB" sz="130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 </a:t>
            </a: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tech fairs</a:t>
            </a:r>
            <a:endParaRPr/>
          </a:p>
        </p:txBody>
      </p:sp>
      <p:sp>
        <p:nvSpPr>
          <p:cNvPr id="268" name="Google Shape;268;p11"/>
          <p:cNvSpPr/>
          <p:nvPr/>
        </p:nvSpPr>
        <p:spPr>
          <a:xfrm>
            <a:off x="4007583" y="3967073"/>
            <a:ext cx="2198345" cy="706914"/>
          </a:xfrm>
          <a:prstGeom prst="roundRect">
            <a:avLst>
              <a:gd name="adj" fmla="val 10652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216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300"/>
              <a:buFont typeface="Open Sans SemiBold"/>
              <a:buNone/>
            </a:pP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Policy</a:t>
            </a:r>
            <a:r>
              <a:rPr lang="en-GB" sz="1300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workshops </a:t>
            </a:r>
            <a:b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&amp; white papers</a:t>
            </a:r>
            <a:endParaRPr sz="1300" b="0" i="0" u="none" strike="noStrike" cap="none">
              <a:solidFill>
                <a:srgbClr val="3C3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5135880" y="777240"/>
            <a:ext cx="3439771" cy="2817096"/>
          </a:xfrm>
          <a:prstGeom prst="roundRect">
            <a:avLst>
              <a:gd name="adj" fmla="val 3466"/>
            </a:avLst>
          </a:prstGeom>
          <a:solidFill>
            <a:schemeClr val="lt1"/>
          </a:solidFill>
          <a:ln w="9525" cap="flat" cmpd="sng">
            <a:solidFill>
              <a:srgbClr val="F16C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70" name="Google Shape;27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7076" y="1130688"/>
            <a:ext cx="1335647" cy="30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 descr="Blue text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8381" y="2837512"/>
            <a:ext cx="961115" cy="336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1" descr="A logo with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93420" y="918273"/>
            <a:ext cx="816480" cy="8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1" descr="A logo with blue and white tex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77095" y="1894983"/>
            <a:ext cx="1263432" cy="472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1" descr="A logo with a lightning bolt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52128" y="1959212"/>
            <a:ext cx="937712" cy="37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49728" y="2855907"/>
            <a:ext cx="1118165" cy="36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800" y="4132880"/>
            <a:ext cx="415925" cy="374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2"/>
          <p:cNvSpPr/>
          <p:nvPr/>
        </p:nvSpPr>
        <p:spPr>
          <a:xfrm>
            <a:off x="5135880" y="777240"/>
            <a:ext cx="3439771" cy="2817096"/>
          </a:xfrm>
          <a:prstGeom prst="roundRect">
            <a:avLst>
              <a:gd name="adj" fmla="val 3466"/>
            </a:avLst>
          </a:prstGeom>
          <a:solidFill>
            <a:schemeClr val="lt1"/>
          </a:solidFill>
          <a:ln w="9525" cap="flat" cmpd="sng">
            <a:solidFill>
              <a:srgbClr val="F16C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82" name="Google Shape;282;p12"/>
          <p:cNvSpPr/>
          <p:nvPr/>
        </p:nvSpPr>
        <p:spPr>
          <a:xfrm>
            <a:off x="568350" y="3967073"/>
            <a:ext cx="2036306" cy="706913"/>
          </a:xfrm>
          <a:prstGeom prst="roundRect">
            <a:avLst>
              <a:gd name="adj" fmla="val 10652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792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300"/>
              <a:buFont typeface="Open Sans SemiBold"/>
              <a:buNone/>
            </a:pPr>
            <a:r>
              <a:rPr lang="en-GB" sz="1300" b="1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Inclusive </a:t>
            </a: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&amp;</a:t>
            </a:r>
            <a:r>
              <a:rPr lang="en-GB" sz="1300" b="1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diverse </a:t>
            </a: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team</a:t>
            </a:r>
            <a:endParaRPr/>
          </a:p>
        </p:txBody>
      </p:sp>
      <p:sp>
        <p:nvSpPr>
          <p:cNvPr id="283" name="Google Shape;283;p12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284" name="Google Shape;284;p12"/>
          <p:cNvSpPr txBox="1">
            <a:spLocks noGrp="1"/>
          </p:cNvSpPr>
          <p:nvPr>
            <p:ph type="body" idx="1"/>
          </p:nvPr>
        </p:nvSpPr>
        <p:spPr>
          <a:xfrm>
            <a:off x="509182" y="804977"/>
            <a:ext cx="5093466" cy="67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000"/>
              <a:buNone/>
            </a:pPr>
            <a:r>
              <a:rPr lang="en-GB"/>
              <a:t>Coordination</a:t>
            </a:r>
            <a:endParaRPr/>
          </a:p>
        </p:txBody>
      </p:sp>
      <p:sp>
        <p:nvSpPr>
          <p:cNvPr id="285" name="Google Shape;285;p12"/>
          <p:cNvSpPr txBox="1">
            <a:spLocks noGrp="1"/>
          </p:cNvSpPr>
          <p:nvPr>
            <p:ph type="body" idx="2"/>
          </p:nvPr>
        </p:nvSpPr>
        <p:spPr>
          <a:xfrm>
            <a:off x="509182" y="541659"/>
            <a:ext cx="5093466" cy="21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r>
              <a:rPr lang="en-GB"/>
              <a:t>OUR ROLE IN PROJECTS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endParaRPr/>
          </a:p>
        </p:txBody>
      </p:sp>
      <p:sp>
        <p:nvSpPr>
          <p:cNvPr id="286" name="Google Shape;286;p12"/>
          <p:cNvSpPr txBox="1">
            <a:spLocks noGrp="1"/>
          </p:cNvSpPr>
          <p:nvPr>
            <p:ph type="body" idx="3"/>
          </p:nvPr>
        </p:nvSpPr>
        <p:spPr>
          <a:xfrm>
            <a:off x="584199" y="1447684"/>
            <a:ext cx="4181700" cy="22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lnSpcReduction="20000"/>
          </a:bodyPr>
          <a:lstStyle/>
          <a:p>
            <a:pPr marL="252000" lvl="0" indent="-25200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🞅"/>
            </a:pPr>
            <a:r>
              <a:rPr lang="en-GB"/>
              <a:t>F6S leads European multi-partner projects with a results driven coordination approach, ensuring strategic alignment and streamlined processes.</a:t>
            </a:r>
            <a:endParaRPr/>
          </a:p>
          <a:p>
            <a:pPr marL="252000" lvl="0" indent="-252000" algn="l" rtl="0">
              <a:lnSpc>
                <a:spcPct val="126923"/>
              </a:lnSpc>
              <a:spcBef>
                <a:spcPts val="135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🞅"/>
            </a:pPr>
            <a:r>
              <a:rPr lang="en-GB"/>
              <a:t>We cultivate strong partnerships to ensure seamless communication and cooperation among stakeholders.</a:t>
            </a:r>
            <a:endParaRPr/>
          </a:p>
          <a:p>
            <a:pPr marL="252000" lvl="0" indent="-252000" algn="l" rtl="0">
              <a:lnSpc>
                <a:spcPct val="126923"/>
              </a:lnSpc>
              <a:spcBef>
                <a:spcPts val="135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🞅"/>
            </a:pPr>
            <a:r>
              <a:rPr lang="en-GB"/>
              <a:t>We drive proactive risk management to anticipate challenges and efficiently deliver project milestones.</a:t>
            </a:r>
            <a:endParaRPr/>
          </a:p>
        </p:txBody>
      </p:sp>
      <p:sp>
        <p:nvSpPr>
          <p:cNvPr id="287" name="Google Shape;287;p12"/>
          <p:cNvSpPr/>
          <p:nvPr/>
        </p:nvSpPr>
        <p:spPr>
          <a:xfrm>
            <a:off x="6661784" y="3967073"/>
            <a:ext cx="1913867" cy="706914"/>
          </a:xfrm>
          <a:prstGeom prst="roundRect">
            <a:avLst>
              <a:gd name="adj" fmla="val 12371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10800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300"/>
              <a:buFont typeface="Open Sans Light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All with review report: </a:t>
            </a:r>
            <a:b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1300" b="1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”Fully achieved”</a:t>
            </a:r>
            <a:endParaRPr sz="1300">
              <a:solidFill>
                <a:srgbClr val="F16C4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88" name="Google Shape;288;p12"/>
          <p:cNvSpPr/>
          <p:nvPr/>
        </p:nvSpPr>
        <p:spPr>
          <a:xfrm>
            <a:off x="2675082" y="3962400"/>
            <a:ext cx="1887642" cy="706914"/>
          </a:xfrm>
          <a:prstGeom prst="roundRect">
            <a:avLst>
              <a:gd name="adj" fmla="val 10652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144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Partners satisfaction </a:t>
            </a:r>
            <a:br>
              <a:rPr lang="en-GB" sz="13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13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survey </a:t>
            </a:r>
            <a:r>
              <a:rPr lang="en-GB" sz="1300" b="1" i="0" u="none" strike="noStrike" cap="none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4,</a:t>
            </a:r>
            <a:r>
              <a:rPr lang="en-GB" sz="1300" b="1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8</a:t>
            </a:r>
            <a:r>
              <a:rPr lang="en-GB" sz="1000" b="1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/5</a:t>
            </a:r>
            <a:endParaRPr sz="1000" b="0" i="0" u="none" strike="noStrike" cap="none">
              <a:solidFill>
                <a:srgbClr val="3C3C3C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289" name="Google Shape;289;p12" descr="A purple and black background with purple do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6182" y="1150677"/>
            <a:ext cx="443226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4709" y="1181100"/>
            <a:ext cx="1033412" cy="29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2" descr="A logo with blue and purple letters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60919" y="1828812"/>
            <a:ext cx="601981" cy="54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2" descr="A logo with blue and orange letters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7408" y="1920856"/>
            <a:ext cx="1247731" cy="37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2" descr="A logo with text and green waves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 l="11737" t="13686" r="3500" b="13220"/>
          <a:stretch/>
        </p:blipFill>
        <p:spPr>
          <a:xfrm>
            <a:off x="5624877" y="2650366"/>
            <a:ext cx="628998" cy="542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45649" y="2772098"/>
            <a:ext cx="1247731" cy="26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12"/>
          <p:cNvGrpSpPr/>
          <p:nvPr/>
        </p:nvGrpSpPr>
        <p:grpSpPr>
          <a:xfrm>
            <a:off x="717312" y="4057217"/>
            <a:ext cx="526623" cy="526623"/>
            <a:chOff x="687544" y="4087657"/>
            <a:chExt cx="420951" cy="420951"/>
          </a:xfrm>
        </p:grpSpPr>
        <p:grpSp>
          <p:nvGrpSpPr>
            <p:cNvPr id="296" name="Google Shape;296;p12"/>
            <p:cNvGrpSpPr/>
            <p:nvPr/>
          </p:nvGrpSpPr>
          <p:grpSpPr>
            <a:xfrm>
              <a:off x="749191" y="4149303"/>
              <a:ext cx="297657" cy="297657"/>
              <a:chOff x="270692" y="4207020"/>
              <a:chExt cx="297657" cy="297657"/>
            </a:xfrm>
          </p:grpSpPr>
          <p:cxnSp>
            <p:nvCxnSpPr>
              <p:cNvPr id="297" name="Google Shape;297;p12"/>
              <p:cNvCxnSpPr/>
              <p:nvPr/>
            </p:nvCxnSpPr>
            <p:spPr>
              <a:xfrm>
                <a:off x="419520" y="4207020"/>
                <a:ext cx="0" cy="29765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8" name="Google Shape;298;p12"/>
              <p:cNvCxnSpPr/>
              <p:nvPr/>
            </p:nvCxnSpPr>
            <p:spPr>
              <a:xfrm rot="10800000">
                <a:off x="419520" y="4207020"/>
                <a:ext cx="0" cy="29765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99" name="Google Shape;299;p12"/>
            <p:cNvGrpSpPr/>
            <p:nvPr/>
          </p:nvGrpSpPr>
          <p:grpSpPr>
            <a:xfrm rot="2700000">
              <a:off x="749190" y="4149303"/>
              <a:ext cx="297657" cy="297657"/>
              <a:chOff x="423092" y="4359420"/>
              <a:chExt cx="297657" cy="297657"/>
            </a:xfrm>
          </p:grpSpPr>
          <p:cxnSp>
            <p:nvCxnSpPr>
              <p:cNvPr id="300" name="Google Shape;300;p12"/>
              <p:cNvCxnSpPr/>
              <p:nvPr/>
            </p:nvCxnSpPr>
            <p:spPr>
              <a:xfrm>
                <a:off x="571920" y="4359420"/>
                <a:ext cx="0" cy="29765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1" name="Google Shape;301;p12"/>
              <p:cNvCxnSpPr/>
              <p:nvPr/>
            </p:nvCxnSpPr>
            <p:spPr>
              <a:xfrm rot="10800000">
                <a:off x="571920" y="4359420"/>
                <a:ext cx="0" cy="29765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02" name="Google Shape;302;p12"/>
          <p:cNvSpPr/>
          <p:nvPr/>
        </p:nvSpPr>
        <p:spPr>
          <a:xfrm>
            <a:off x="4633150" y="3962400"/>
            <a:ext cx="1958209" cy="706914"/>
          </a:xfrm>
          <a:prstGeom prst="roundRect">
            <a:avLst>
              <a:gd name="adj" fmla="val 10652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144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Proactive </a:t>
            </a:r>
            <a:r>
              <a:rPr lang="en-GB" sz="1300" b="1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risk mgt &amp; milestone delivery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 txBox="1">
            <a:spLocks noGrp="1"/>
          </p:cNvSpPr>
          <p:nvPr>
            <p:ph type="body" idx="1"/>
          </p:nvPr>
        </p:nvSpPr>
        <p:spPr>
          <a:xfrm>
            <a:off x="509181" y="548936"/>
            <a:ext cx="3590379" cy="47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</a:pPr>
            <a:r>
              <a:rPr lang="en-GB"/>
              <a:t>Innovation Projects</a:t>
            </a:r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grpSp>
        <p:nvGrpSpPr>
          <p:cNvPr id="309" name="Google Shape;309;p13"/>
          <p:cNvGrpSpPr/>
          <p:nvPr/>
        </p:nvGrpSpPr>
        <p:grpSpPr>
          <a:xfrm>
            <a:off x="528647" y="1478973"/>
            <a:ext cx="1893084" cy="807027"/>
            <a:chOff x="528647" y="1478973"/>
            <a:chExt cx="1893084" cy="807027"/>
          </a:xfrm>
        </p:grpSpPr>
        <p:sp>
          <p:nvSpPr>
            <p:cNvPr id="310" name="Google Shape;310;p13"/>
            <p:cNvSpPr/>
            <p:nvPr/>
          </p:nvSpPr>
          <p:spPr>
            <a:xfrm>
              <a:off x="528647" y="1478973"/>
              <a:ext cx="1893084" cy="807027"/>
            </a:xfrm>
            <a:prstGeom prst="roundRect">
              <a:avLst>
                <a:gd name="adj" fmla="val 1127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91425" bIns="1080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3C3C"/>
                </a:buClr>
                <a:buSzPts val="900"/>
                <a:buFont typeface="Open Sans"/>
                <a:buNone/>
              </a:pPr>
              <a:r>
                <a:rPr lang="en-GB" sz="900" i="0" u="none" strike="noStrike" cap="none">
                  <a:solidFill>
                    <a:srgbClr val="3C3C3C"/>
                  </a:solidFill>
                  <a:latin typeface="Open Sans"/>
                  <a:ea typeface="Open Sans"/>
                  <a:cs typeface="Open Sans"/>
                  <a:sym typeface="Open Sans"/>
                </a:rPr>
                <a:t>Blue Economy</a:t>
              </a:r>
              <a:endParaRPr sz="9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11" name="Google Shape;311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77110" y="1826958"/>
              <a:ext cx="483895" cy="2634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13"/>
          <p:cNvGrpSpPr/>
          <p:nvPr/>
        </p:nvGrpSpPr>
        <p:grpSpPr>
          <a:xfrm>
            <a:off x="6743708" y="1478973"/>
            <a:ext cx="1893084" cy="807027"/>
            <a:chOff x="6743708" y="1478973"/>
            <a:chExt cx="1893084" cy="807027"/>
          </a:xfrm>
        </p:grpSpPr>
        <p:sp>
          <p:nvSpPr>
            <p:cNvPr id="313" name="Google Shape;313;p13"/>
            <p:cNvSpPr/>
            <p:nvPr/>
          </p:nvSpPr>
          <p:spPr>
            <a:xfrm>
              <a:off x="6743708" y="1478973"/>
              <a:ext cx="1893084" cy="807027"/>
            </a:xfrm>
            <a:prstGeom prst="roundRect">
              <a:avLst>
                <a:gd name="adj" fmla="val 1127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91425" bIns="1080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3C3C"/>
                </a:buClr>
                <a:buSzPts val="900"/>
                <a:buFont typeface="Open Sans"/>
                <a:buNone/>
              </a:pPr>
              <a:r>
                <a:rPr lang="en-GB" sz="900" i="0" u="none" strike="noStrike" cap="none">
                  <a:solidFill>
                    <a:srgbClr val="3C3C3C"/>
                  </a:solidFill>
                  <a:latin typeface="Open Sans"/>
                  <a:ea typeface="Open Sans"/>
                  <a:cs typeface="Open Sans"/>
                  <a:sym typeface="Open Sans"/>
                </a:rPr>
                <a:t>AI</a:t>
              </a:r>
              <a:endParaRPr sz="9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14" name="Google Shape;314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51801" y="1726690"/>
              <a:ext cx="418262" cy="4121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5" name="Google Shape;315;p13"/>
          <p:cNvGrpSpPr/>
          <p:nvPr/>
        </p:nvGrpSpPr>
        <p:grpSpPr>
          <a:xfrm>
            <a:off x="4672021" y="2453987"/>
            <a:ext cx="1893084" cy="807027"/>
            <a:chOff x="4672021" y="2453987"/>
            <a:chExt cx="1893084" cy="807027"/>
          </a:xfrm>
        </p:grpSpPr>
        <p:sp>
          <p:nvSpPr>
            <p:cNvPr id="316" name="Google Shape;316;p13"/>
            <p:cNvSpPr/>
            <p:nvPr/>
          </p:nvSpPr>
          <p:spPr>
            <a:xfrm>
              <a:off x="4672021" y="2453987"/>
              <a:ext cx="1893084" cy="807027"/>
            </a:xfrm>
            <a:prstGeom prst="roundRect">
              <a:avLst>
                <a:gd name="adj" fmla="val 1127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91425" bIns="1080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3C3C"/>
                </a:buClr>
                <a:buSzPts val="900"/>
                <a:buFont typeface="Open Sans"/>
                <a:buNone/>
              </a:pPr>
              <a:r>
                <a:rPr lang="en-GB" sz="900" i="0" u="none" strike="noStrike" cap="none">
                  <a:solidFill>
                    <a:srgbClr val="3C3C3C"/>
                  </a:solidFill>
                  <a:latin typeface="Open Sans"/>
                  <a:ea typeface="Open Sans"/>
                  <a:cs typeface="Open Sans"/>
                  <a:sym typeface="Open Sans"/>
                </a:rPr>
                <a:t>Greentech</a:t>
              </a:r>
              <a:endParaRPr sz="9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17" name="Google Shape;317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85410" y="2713508"/>
              <a:ext cx="403246" cy="4032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8" name="Google Shape;318;p13"/>
          <p:cNvGrpSpPr/>
          <p:nvPr/>
        </p:nvGrpSpPr>
        <p:grpSpPr>
          <a:xfrm>
            <a:off x="2600334" y="3429001"/>
            <a:ext cx="1893084" cy="807027"/>
            <a:chOff x="2600334" y="3429001"/>
            <a:chExt cx="1893084" cy="807027"/>
          </a:xfrm>
        </p:grpSpPr>
        <p:sp>
          <p:nvSpPr>
            <p:cNvPr id="319" name="Google Shape;319;p13"/>
            <p:cNvSpPr/>
            <p:nvPr/>
          </p:nvSpPr>
          <p:spPr>
            <a:xfrm>
              <a:off x="2600334" y="3429001"/>
              <a:ext cx="1893084" cy="807027"/>
            </a:xfrm>
            <a:prstGeom prst="roundRect">
              <a:avLst>
                <a:gd name="adj" fmla="val 1127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91425" bIns="1080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3C3C"/>
                </a:buClr>
                <a:buSzPts val="900"/>
                <a:buFont typeface="Open Sans"/>
                <a:buNone/>
              </a:pPr>
              <a:r>
                <a:rPr lang="en-GB" sz="900" i="0" u="none" strike="noStrike" cap="none">
                  <a:solidFill>
                    <a:srgbClr val="3C3C3C"/>
                  </a:solidFill>
                  <a:latin typeface="Open Sans"/>
                  <a:ea typeface="Open Sans"/>
                  <a:cs typeface="Open Sans"/>
                  <a:sym typeface="Open Sans"/>
                </a:rPr>
                <a:t>Media</a:t>
              </a:r>
              <a:endParaRPr sz="9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20" name="Google Shape;320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34786" y="3752050"/>
              <a:ext cx="370986" cy="3387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1" name="Google Shape;321;p13"/>
          <p:cNvGrpSpPr/>
          <p:nvPr/>
        </p:nvGrpSpPr>
        <p:grpSpPr>
          <a:xfrm>
            <a:off x="4672021" y="3429001"/>
            <a:ext cx="1893084" cy="807027"/>
            <a:chOff x="4672021" y="3429001"/>
            <a:chExt cx="1893084" cy="807027"/>
          </a:xfrm>
        </p:grpSpPr>
        <p:sp>
          <p:nvSpPr>
            <p:cNvPr id="322" name="Google Shape;322;p13"/>
            <p:cNvSpPr/>
            <p:nvPr/>
          </p:nvSpPr>
          <p:spPr>
            <a:xfrm>
              <a:off x="4672021" y="3429001"/>
              <a:ext cx="1893084" cy="807027"/>
            </a:xfrm>
            <a:prstGeom prst="roundRect">
              <a:avLst>
                <a:gd name="adj" fmla="val 1127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91425" bIns="1080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3C3C"/>
                </a:buClr>
                <a:buSzPts val="900"/>
                <a:buFont typeface="Open Sans"/>
                <a:buNone/>
              </a:pPr>
              <a:r>
                <a:rPr lang="en-GB" sz="900" i="0" u="none" strike="noStrike" cap="none">
                  <a:solidFill>
                    <a:srgbClr val="3C3C3C"/>
                  </a:solidFill>
                  <a:latin typeface="Open Sans"/>
                  <a:ea typeface="Open Sans"/>
                  <a:cs typeface="Open Sans"/>
                  <a:sym typeface="Open Sans"/>
                </a:rPr>
                <a:t>XR</a:t>
              </a:r>
              <a:endParaRPr sz="9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23" name="Google Shape;323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84437" y="3683636"/>
              <a:ext cx="392493" cy="4247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4" name="Google Shape;324;p13"/>
          <p:cNvGrpSpPr/>
          <p:nvPr/>
        </p:nvGrpSpPr>
        <p:grpSpPr>
          <a:xfrm>
            <a:off x="6743708" y="2453987"/>
            <a:ext cx="1893084" cy="807027"/>
            <a:chOff x="6743708" y="2453987"/>
            <a:chExt cx="1893084" cy="807027"/>
          </a:xfrm>
        </p:grpSpPr>
        <p:sp>
          <p:nvSpPr>
            <p:cNvPr id="325" name="Google Shape;325;p13"/>
            <p:cNvSpPr/>
            <p:nvPr/>
          </p:nvSpPr>
          <p:spPr>
            <a:xfrm>
              <a:off x="6743708" y="2453987"/>
              <a:ext cx="1893084" cy="807027"/>
            </a:xfrm>
            <a:prstGeom prst="roundRect">
              <a:avLst>
                <a:gd name="adj" fmla="val 1127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91425" bIns="1080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3C3C"/>
                </a:buClr>
                <a:buSzPts val="900"/>
                <a:buFont typeface="Open Sans"/>
                <a:buNone/>
              </a:pPr>
              <a:r>
                <a:rPr lang="en-GB" sz="900" i="0" u="none" strike="noStrike" cap="none">
                  <a:solidFill>
                    <a:srgbClr val="3C3C3C"/>
                  </a:solidFill>
                  <a:latin typeface="Open Sans"/>
                  <a:ea typeface="Open Sans"/>
                  <a:cs typeface="Open Sans"/>
                  <a:sym typeface="Open Sans"/>
                </a:rPr>
                <a:t>Health</a:t>
              </a:r>
              <a:endParaRPr sz="9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26" name="Google Shape;326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090779" y="2756753"/>
              <a:ext cx="354856" cy="3548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7" name="Google Shape;327;p13"/>
          <p:cNvGrpSpPr/>
          <p:nvPr/>
        </p:nvGrpSpPr>
        <p:grpSpPr>
          <a:xfrm>
            <a:off x="528647" y="2453987"/>
            <a:ext cx="1893084" cy="807027"/>
            <a:chOff x="528647" y="2453987"/>
            <a:chExt cx="1893084" cy="807027"/>
          </a:xfrm>
        </p:grpSpPr>
        <p:sp>
          <p:nvSpPr>
            <p:cNvPr id="328" name="Google Shape;328;p13"/>
            <p:cNvSpPr/>
            <p:nvPr/>
          </p:nvSpPr>
          <p:spPr>
            <a:xfrm>
              <a:off x="528647" y="2453987"/>
              <a:ext cx="1893084" cy="807027"/>
            </a:xfrm>
            <a:prstGeom prst="roundRect">
              <a:avLst>
                <a:gd name="adj" fmla="val 1127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91425" bIns="1080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3C3C"/>
                </a:buClr>
                <a:buSzPts val="900"/>
                <a:buFont typeface="Open Sans"/>
                <a:buNone/>
              </a:pPr>
              <a:r>
                <a:rPr lang="en-GB" sz="900" i="0" u="none" strike="noStrike" cap="none">
                  <a:solidFill>
                    <a:srgbClr val="3C3C3C"/>
                  </a:solidFill>
                  <a:latin typeface="Open Sans"/>
                  <a:ea typeface="Open Sans"/>
                  <a:cs typeface="Open Sans"/>
                  <a:sym typeface="Open Sans"/>
                </a:rPr>
                <a:t>Edtech</a:t>
              </a:r>
              <a:endParaRPr sz="9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29" name="Google Shape;329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87121" y="2684446"/>
              <a:ext cx="489272" cy="3978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0" name="Google Shape;330;p13"/>
          <p:cNvGrpSpPr/>
          <p:nvPr/>
        </p:nvGrpSpPr>
        <p:grpSpPr>
          <a:xfrm>
            <a:off x="2600334" y="1478973"/>
            <a:ext cx="1893084" cy="807027"/>
            <a:chOff x="2600334" y="1478973"/>
            <a:chExt cx="1893084" cy="807027"/>
          </a:xfrm>
        </p:grpSpPr>
        <p:sp>
          <p:nvSpPr>
            <p:cNvPr id="331" name="Google Shape;331;p13"/>
            <p:cNvSpPr/>
            <p:nvPr/>
          </p:nvSpPr>
          <p:spPr>
            <a:xfrm>
              <a:off x="2600334" y="1478973"/>
              <a:ext cx="1893084" cy="807027"/>
            </a:xfrm>
            <a:prstGeom prst="roundRect">
              <a:avLst>
                <a:gd name="adj" fmla="val 1127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91425" bIns="1080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3C3C"/>
                </a:buClr>
                <a:buSzPts val="900"/>
                <a:buFont typeface="Open Sans"/>
                <a:buNone/>
              </a:pPr>
              <a:r>
                <a:rPr lang="en-GB" sz="900" i="0" u="none" strike="noStrike" cap="none">
                  <a:solidFill>
                    <a:srgbClr val="3C3C3C"/>
                  </a:solidFill>
                  <a:latin typeface="Open Sans"/>
                  <a:ea typeface="Open Sans"/>
                  <a:cs typeface="Open Sans"/>
                  <a:sym typeface="Open Sans"/>
                </a:rPr>
                <a:t>Bioeconomy</a:t>
              </a:r>
              <a:endParaRPr sz="9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32" name="Google Shape;332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913280" y="1780292"/>
              <a:ext cx="413999" cy="4032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3" name="Google Shape;333;p13"/>
          <p:cNvGrpSpPr/>
          <p:nvPr/>
        </p:nvGrpSpPr>
        <p:grpSpPr>
          <a:xfrm>
            <a:off x="4672021" y="1478973"/>
            <a:ext cx="1893084" cy="807027"/>
            <a:chOff x="4672021" y="1478973"/>
            <a:chExt cx="1893084" cy="807027"/>
          </a:xfrm>
        </p:grpSpPr>
        <p:sp>
          <p:nvSpPr>
            <p:cNvPr id="334" name="Google Shape;334;p13"/>
            <p:cNvSpPr/>
            <p:nvPr/>
          </p:nvSpPr>
          <p:spPr>
            <a:xfrm>
              <a:off x="4672021" y="1478973"/>
              <a:ext cx="1893084" cy="807027"/>
            </a:xfrm>
            <a:prstGeom prst="roundRect">
              <a:avLst>
                <a:gd name="adj" fmla="val 1127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91425" bIns="1080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3C3C"/>
                </a:buClr>
                <a:buSzPts val="900"/>
                <a:buFont typeface="Open Sans"/>
                <a:buNone/>
              </a:pPr>
              <a:r>
                <a:rPr lang="en-GB" sz="900" i="0" u="none" strike="noStrike" cap="none">
                  <a:solidFill>
                    <a:srgbClr val="3C3C3C"/>
                  </a:solidFill>
                  <a:latin typeface="Open Sans"/>
                  <a:ea typeface="Open Sans"/>
                  <a:cs typeface="Open Sans"/>
                  <a:sym typeface="Open Sans"/>
                </a:rPr>
                <a:t>Big Data</a:t>
              </a:r>
              <a:endParaRPr sz="9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35" name="Google Shape;335;p1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979060" y="1780380"/>
              <a:ext cx="403246" cy="3548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6" name="Google Shape;336;p13"/>
          <p:cNvGrpSpPr/>
          <p:nvPr/>
        </p:nvGrpSpPr>
        <p:grpSpPr>
          <a:xfrm>
            <a:off x="2600334" y="2453987"/>
            <a:ext cx="1893084" cy="807027"/>
            <a:chOff x="2600334" y="2453987"/>
            <a:chExt cx="1893084" cy="807027"/>
          </a:xfrm>
        </p:grpSpPr>
        <p:sp>
          <p:nvSpPr>
            <p:cNvPr id="337" name="Google Shape;337;p13"/>
            <p:cNvSpPr/>
            <p:nvPr/>
          </p:nvSpPr>
          <p:spPr>
            <a:xfrm>
              <a:off x="2600334" y="2453987"/>
              <a:ext cx="1893084" cy="807027"/>
            </a:xfrm>
            <a:prstGeom prst="roundRect">
              <a:avLst>
                <a:gd name="adj" fmla="val 1127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91425" bIns="1080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3C3C"/>
                </a:buClr>
                <a:buSzPts val="900"/>
                <a:buFont typeface="Open Sans"/>
                <a:buNone/>
              </a:pPr>
              <a:r>
                <a:rPr lang="en-GB" sz="900" i="0" u="none" strike="noStrike" cap="none">
                  <a:solidFill>
                    <a:srgbClr val="3C3C3C"/>
                  </a:solidFill>
                  <a:latin typeface="Open Sans"/>
                  <a:ea typeface="Open Sans"/>
                  <a:cs typeface="Open Sans"/>
                  <a:sym typeface="Open Sans"/>
                </a:rPr>
                <a:t>Energy Efficiency</a:t>
              </a:r>
              <a:endParaRPr sz="9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38" name="Google Shape;338;p1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957266" y="2651445"/>
              <a:ext cx="338726" cy="489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9" name="Google Shape;339;p13"/>
          <p:cNvGrpSpPr/>
          <p:nvPr/>
        </p:nvGrpSpPr>
        <p:grpSpPr>
          <a:xfrm>
            <a:off x="528647" y="3429001"/>
            <a:ext cx="1893084" cy="807027"/>
            <a:chOff x="528647" y="3429001"/>
            <a:chExt cx="1893084" cy="807027"/>
          </a:xfrm>
        </p:grpSpPr>
        <p:sp>
          <p:nvSpPr>
            <p:cNvPr id="340" name="Google Shape;340;p13"/>
            <p:cNvSpPr/>
            <p:nvPr/>
          </p:nvSpPr>
          <p:spPr>
            <a:xfrm>
              <a:off x="528647" y="3429001"/>
              <a:ext cx="1893084" cy="807027"/>
            </a:xfrm>
            <a:prstGeom prst="roundRect">
              <a:avLst>
                <a:gd name="adj" fmla="val 1127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91425" bIns="1080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3C3C"/>
                </a:buClr>
                <a:buSzPts val="900"/>
                <a:buFont typeface="Open Sans"/>
                <a:buNone/>
              </a:pPr>
              <a:r>
                <a:rPr lang="en-GB" sz="900" i="0" u="none" strike="noStrike" cap="none">
                  <a:solidFill>
                    <a:srgbClr val="3C3C3C"/>
                  </a:solidFill>
                  <a:latin typeface="Open Sans"/>
                  <a:ea typeface="Open Sans"/>
                  <a:cs typeface="Open Sans"/>
                  <a:sym typeface="Open Sans"/>
                </a:rPr>
                <a:t>Manufacturing</a:t>
              </a:r>
              <a:endParaRPr sz="9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41" name="Google Shape;341;p1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87562" y="3703268"/>
              <a:ext cx="301090" cy="3817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347" name="Google Shape;347;p14"/>
          <p:cNvSpPr txBox="1">
            <a:spLocks noGrp="1"/>
          </p:cNvSpPr>
          <p:nvPr>
            <p:ph type="body" idx="1"/>
          </p:nvPr>
        </p:nvSpPr>
        <p:spPr>
          <a:xfrm>
            <a:off x="509182" y="610493"/>
            <a:ext cx="3331298" cy="43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/>
              <a:t>Project Synergies</a:t>
            </a:r>
            <a:endParaRPr/>
          </a:p>
        </p:txBody>
      </p:sp>
      <p:sp>
        <p:nvSpPr>
          <p:cNvPr id="348" name="Google Shape;348;p14"/>
          <p:cNvSpPr/>
          <p:nvPr/>
        </p:nvSpPr>
        <p:spPr>
          <a:xfrm>
            <a:off x="579323" y="1701408"/>
            <a:ext cx="2581842" cy="693487"/>
          </a:xfrm>
          <a:prstGeom prst="roundRect">
            <a:avLst>
              <a:gd name="adj" fmla="val 8426"/>
            </a:avLst>
          </a:prstGeom>
          <a:solidFill>
            <a:srgbClr val="F16C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9" name="Google Shape;349;p14"/>
          <p:cNvSpPr/>
          <p:nvPr/>
        </p:nvSpPr>
        <p:spPr>
          <a:xfrm>
            <a:off x="5958172" y="2007205"/>
            <a:ext cx="2581841" cy="2667924"/>
          </a:xfrm>
          <a:prstGeom prst="roundRect">
            <a:avLst>
              <a:gd name="adj" fmla="val 2331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0" name="Google Shape;350;p14"/>
          <p:cNvSpPr/>
          <p:nvPr/>
        </p:nvSpPr>
        <p:spPr>
          <a:xfrm>
            <a:off x="579323" y="2464485"/>
            <a:ext cx="2581841" cy="2210644"/>
          </a:xfrm>
          <a:prstGeom prst="roundRect">
            <a:avLst>
              <a:gd name="adj" fmla="val 2331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1" name="Google Shape;351;p14"/>
          <p:cNvSpPr/>
          <p:nvPr/>
        </p:nvSpPr>
        <p:spPr>
          <a:xfrm>
            <a:off x="3273474" y="2009513"/>
            <a:ext cx="2581841" cy="2667924"/>
          </a:xfrm>
          <a:prstGeom prst="roundRect">
            <a:avLst>
              <a:gd name="adj" fmla="val 2331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2" name="Google Shape;352;p14"/>
          <p:cNvSpPr txBox="1"/>
          <p:nvPr/>
        </p:nvSpPr>
        <p:spPr>
          <a:xfrm>
            <a:off x="676253" y="1771688"/>
            <a:ext cx="145040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Blue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Economy</a:t>
            </a:r>
            <a:endParaRPr/>
          </a:p>
        </p:txBody>
      </p:sp>
      <p:sp>
        <p:nvSpPr>
          <p:cNvPr id="353" name="Google Shape;353;p14"/>
          <p:cNvSpPr/>
          <p:nvPr/>
        </p:nvSpPr>
        <p:spPr>
          <a:xfrm>
            <a:off x="3273473" y="1251740"/>
            <a:ext cx="2581840" cy="693487"/>
          </a:xfrm>
          <a:prstGeom prst="roundRect">
            <a:avLst>
              <a:gd name="adj" fmla="val 8426"/>
            </a:avLst>
          </a:prstGeom>
          <a:solidFill>
            <a:srgbClr val="F16C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4" name="Google Shape;354;p14"/>
          <p:cNvSpPr txBox="1"/>
          <p:nvPr/>
        </p:nvSpPr>
        <p:spPr>
          <a:xfrm>
            <a:off x="3372835" y="1322020"/>
            <a:ext cx="129730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Big Data, </a:t>
            </a:r>
            <a:br>
              <a:rPr lang="en-GB" sz="15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-GB" sz="15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AI and NGI</a:t>
            </a:r>
            <a:endParaRPr/>
          </a:p>
        </p:txBody>
      </p:sp>
      <p:sp>
        <p:nvSpPr>
          <p:cNvPr id="355" name="Google Shape;355;p14"/>
          <p:cNvSpPr/>
          <p:nvPr/>
        </p:nvSpPr>
        <p:spPr>
          <a:xfrm>
            <a:off x="5958172" y="1251739"/>
            <a:ext cx="2581842" cy="693487"/>
          </a:xfrm>
          <a:prstGeom prst="roundRect">
            <a:avLst>
              <a:gd name="adj" fmla="val 8426"/>
            </a:avLst>
          </a:prstGeom>
          <a:solidFill>
            <a:srgbClr val="F16C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14"/>
          <p:cNvSpPr txBox="1"/>
          <p:nvPr/>
        </p:nvSpPr>
        <p:spPr>
          <a:xfrm>
            <a:off x="6033026" y="1326929"/>
            <a:ext cx="132364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Greentech</a:t>
            </a:r>
            <a:endParaRPr/>
          </a:p>
        </p:txBody>
      </p:sp>
      <p:pic>
        <p:nvPicPr>
          <p:cNvPr id="357" name="Google Shape;3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333" y="2751369"/>
            <a:ext cx="569097" cy="158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4" descr="A blue logo with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7278" y="2624238"/>
            <a:ext cx="548900" cy="3659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14"/>
          <p:cNvGrpSpPr/>
          <p:nvPr/>
        </p:nvGrpSpPr>
        <p:grpSpPr>
          <a:xfrm>
            <a:off x="2272581" y="2685153"/>
            <a:ext cx="699189" cy="241926"/>
            <a:chOff x="3856305" y="1611001"/>
            <a:chExt cx="3272232" cy="1132224"/>
          </a:xfrm>
        </p:grpSpPr>
        <p:pic>
          <p:nvPicPr>
            <p:cNvPr id="360" name="Google Shape;360;p14" descr="A logo for a lighthouse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 l="24048" t="56584" r="23716" b="2646"/>
            <a:stretch/>
          </p:blipFill>
          <p:spPr>
            <a:xfrm>
              <a:off x="5128446" y="1756612"/>
              <a:ext cx="2000091" cy="865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4" descr="A logo for a lighthouse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 l="34826" t="637" r="34526" b="46057"/>
            <a:stretch/>
          </p:blipFill>
          <p:spPr>
            <a:xfrm>
              <a:off x="3856305" y="1611001"/>
              <a:ext cx="1173481" cy="11322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2" name="Google Shape;362;p14" descr="A blue text on a black background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5588" y="3249152"/>
            <a:ext cx="867241" cy="18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4" descr="A black background with green text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43098" y="3183657"/>
            <a:ext cx="818424" cy="27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56896" y="3151907"/>
            <a:ext cx="339282" cy="31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4" descr="A black and white logo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7974" y="3748578"/>
            <a:ext cx="741255" cy="21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4" descr="A black and grey text on a black background&#10;&#10;AI-generated content may b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47278" y="3768476"/>
            <a:ext cx="589989" cy="15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4" descr="A blue text on a black background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14860" y="3748578"/>
            <a:ext cx="674900" cy="19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4" descr="A purple text on a black background&#10;&#10;AI-generated content may be incorrect.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0333" y="4262466"/>
            <a:ext cx="590028" cy="13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4" descr="A logo with text and green waves&#10;&#10;AI-generated content may be incorrect.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06084" y="4060967"/>
            <a:ext cx="497493" cy="49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4" descr="Blue text on a black background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13647" y="4222014"/>
            <a:ext cx="494704" cy="17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4" descr="A logo with blue and pink letters&#10;&#10;AI-generated content may be incorrect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06496" y="2254745"/>
            <a:ext cx="549126" cy="19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4" descr="A logo with a circle of dots&#10;&#10;AI-generated content may be incorrect.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248943" y="2132336"/>
            <a:ext cx="603825" cy="42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4" descr="A close-up of a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026685" y="2183306"/>
            <a:ext cx="676601" cy="37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4" descr="A blue logo on a black background&#10;&#10;AI-generated content may be incorrect.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455546" y="2755603"/>
            <a:ext cx="568144" cy="28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4" descr="A black and grey logo&#10;&#10;AI-generated content may be incorrect.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902367" y="2726937"/>
            <a:ext cx="852304" cy="28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4" descr="A purple and pink text&#10;&#10;AI-generated content may be incorrect.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186712" y="2722477"/>
            <a:ext cx="572852" cy="24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4" descr="A logo with a black background&#10;&#10;AI-generated content may be incorrect.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056357" y="3736353"/>
            <a:ext cx="634229" cy="25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4" descr="A logo with blue and green squares&#10;&#10;AI-generated content may be incorrect.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290692" y="3143833"/>
            <a:ext cx="565122" cy="390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4" descr="A logo with purple and pink circles&#10;&#10;AI-generated content may be incorrect.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994935" y="3223463"/>
            <a:ext cx="718974" cy="30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4" descr="A black background with blue text&#10;&#10;AI-generated content may be incorrect.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433607" y="3232022"/>
            <a:ext cx="736169" cy="33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4" descr="A logo with blue and grey text&#10;&#10;AI-generated content may be incorrect."/>
          <p:cNvPicPr preferRelativeResize="0"/>
          <p:nvPr/>
        </p:nvPicPr>
        <p:blipFill rotWithShape="1">
          <a:blip r:embed="rId25">
            <a:alphaModFix/>
          </a:blip>
          <a:srcRect l="9348" t="25481" r="3466" b="24292"/>
          <a:stretch/>
        </p:blipFill>
        <p:spPr>
          <a:xfrm>
            <a:off x="3490284" y="3758184"/>
            <a:ext cx="626134" cy="24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4" descr="A logo with blue and yellow swirls&#10;&#10;AI-generated content may be incorrect.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332509" y="3736353"/>
            <a:ext cx="488023" cy="28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4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066645" y="2198041"/>
            <a:ext cx="852253" cy="34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4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063876" y="2294464"/>
            <a:ext cx="533568" cy="15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4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733629" y="2124697"/>
            <a:ext cx="690395" cy="43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4" descr="A close-up of a logo&#10;&#10;AI-generated content may be incorrect.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627120" y="2751369"/>
            <a:ext cx="768481" cy="17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4" descr="A green and grey logo&#10;&#10;AI-generated content may be incorrect.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063877" y="2627430"/>
            <a:ext cx="335338" cy="41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4" descr="A logo with text on it&#10;&#10;AI-generated content may be incorrect.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6110456" y="2679885"/>
            <a:ext cx="688814" cy="34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4" descr="A blue and green logo&#10;&#10;AI-generated content may be incorrect.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506497" y="4190410"/>
            <a:ext cx="570848" cy="28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4" descr="A logo with blue text&#10;&#10;AI-generated content may be incorrect."/>
          <p:cNvPicPr preferRelativeResize="0"/>
          <p:nvPr/>
        </p:nvPicPr>
        <p:blipFill rotWithShape="1">
          <a:blip r:embed="rId34">
            <a:alphaModFix/>
          </a:blip>
          <a:srcRect t="37951" b="40990"/>
          <a:stretch/>
        </p:blipFill>
        <p:spPr>
          <a:xfrm>
            <a:off x="4250435" y="4267229"/>
            <a:ext cx="585307" cy="12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4" descr="A logo for a company&#10;&#10;AI-generated content may be incorrect."/>
          <p:cNvPicPr preferRelativeResize="0"/>
          <p:nvPr/>
        </p:nvPicPr>
        <p:blipFill rotWithShape="1">
          <a:blip r:embed="rId35">
            <a:alphaModFix/>
          </a:blip>
          <a:srcRect l="20128" t="38745" r="21480" b="37960"/>
          <a:stretch/>
        </p:blipFill>
        <p:spPr>
          <a:xfrm>
            <a:off x="5016697" y="4229543"/>
            <a:ext cx="664062" cy="19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4" descr="A close-up of a logo&#10;&#10;AI-generated content may be incorrect.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7655017" y="3218354"/>
            <a:ext cx="769008" cy="27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4" descr="A black background with text and blue dots&#10;&#10;AI-generated content may be incorrect.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6130572" y="3700415"/>
            <a:ext cx="646349" cy="28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4" descr="A logo of a spiral&#10;&#10;AI-generated content may be incorrect.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7020377" y="3240588"/>
            <a:ext cx="428142" cy="20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4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6946719" y="4268313"/>
            <a:ext cx="646348" cy="123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4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6146649" y="3255818"/>
            <a:ext cx="614197" cy="23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4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7742957" y="4162806"/>
            <a:ext cx="645140" cy="31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4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7871091" y="3651245"/>
            <a:ext cx="483689" cy="29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4" descr="A yellow letters on a black background&#10;&#10;AI-generated content may be incorrect.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6949321" y="3788042"/>
            <a:ext cx="589724" cy="15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4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6067352" y="4125529"/>
            <a:ext cx="842065" cy="3932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14"/>
          <p:cNvCxnSpPr/>
          <p:nvPr/>
        </p:nvCxnSpPr>
        <p:spPr>
          <a:xfrm rot="10800000" flipH="1">
            <a:off x="1871389" y="1664063"/>
            <a:ext cx="749969" cy="744125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2" name="Google Shape;402;p14"/>
          <p:cNvCxnSpPr/>
          <p:nvPr/>
        </p:nvCxnSpPr>
        <p:spPr>
          <a:xfrm flipH="1">
            <a:off x="4669807" y="1199137"/>
            <a:ext cx="749969" cy="744125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14"/>
          <p:cNvCxnSpPr/>
          <p:nvPr/>
        </p:nvCxnSpPr>
        <p:spPr>
          <a:xfrm rot="10800000" flipH="1">
            <a:off x="7309939" y="1221364"/>
            <a:ext cx="749969" cy="744125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4" name="Google Shape;404;p14" descr="A green cube with trees&#10;&#10;AI-generated content may be incorrect."/>
          <p:cNvPicPr preferRelativeResize="0"/>
          <p:nvPr/>
        </p:nvPicPr>
        <p:blipFill rotWithShape="1">
          <a:blip r:embed="rId45">
            <a:alphaModFix/>
          </a:blip>
          <a:srcRect l="17705" r="20483"/>
          <a:stretch/>
        </p:blipFill>
        <p:spPr>
          <a:xfrm>
            <a:off x="7392263" y="610493"/>
            <a:ext cx="1172414" cy="136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4" descr="A colorful square with a black background&#10;&#10;AI-generated content may be incorrect."/>
          <p:cNvPicPr preferRelativeResize="0"/>
          <p:nvPr/>
        </p:nvPicPr>
        <p:blipFill rotWithShape="1">
          <a:blip r:embed="rId46">
            <a:alphaModFix/>
          </a:blip>
          <a:srcRect l="25476" t="8300" r="26310" b="8299"/>
          <a:stretch/>
        </p:blipFill>
        <p:spPr>
          <a:xfrm>
            <a:off x="4717746" y="737560"/>
            <a:ext cx="1171890" cy="114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4" descr="A satellite image of a body of water&#10;&#10;AI-generated content may be incorrect."/>
          <p:cNvPicPr preferRelativeResize="0"/>
          <p:nvPr/>
        </p:nvPicPr>
        <p:blipFill rotWithShape="1">
          <a:blip r:embed="rId47">
            <a:alphaModFix/>
          </a:blip>
          <a:srcRect l="16655" t="7530" r="16726" b="10012"/>
          <a:stretch/>
        </p:blipFill>
        <p:spPr>
          <a:xfrm>
            <a:off x="1939694" y="1181508"/>
            <a:ext cx="1281717" cy="1140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5"/>
          <p:cNvSpPr txBox="1">
            <a:spLocks noGrp="1"/>
          </p:cNvSpPr>
          <p:nvPr>
            <p:ph type="body" idx="1"/>
          </p:nvPr>
        </p:nvSpPr>
        <p:spPr>
          <a:xfrm>
            <a:off x="726150" y="1925717"/>
            <a:ext cx="7688400" cy="5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</a:pPr>
            <a:r>
              <a:rPr lang="en-GB"/>
              <a:t>Get in touch!</a:t>
            </a:r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body" idx="2"/>
          </p:nvPr>
        </p:nvSpPr>
        <p:spPr>
          <a:xfrm>
            <a:off x="726150" y="654050"/>
            <a:ext cx="7688400" cy="131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</a:pPr>
            <a:r>
              <a:rPr lang="en-GB"/>
              <a:t>Let’s Innovate Together</a:t>
            </a:r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body" idx="3"/>
          </p:nvPr>
        </p:nvSpPr>
        <p:spPr>
          <a:xfrm>
            <a:off x="732500" y="3145928"/>
            <a:ext cx="7688400" cy="22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en-GB" dirty="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Robert Carroll:</a:t>
            </a:r>
            <a:r>
              <a:rPr lang="en-GB" b="1" dirty="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robert</a:t>
            </a:r>
            <a:r>
              <a:rPr lang="en-GB" sz="1300" b="1" i="0" u="none" strike="noStrike" cap="none" dirty="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@f6s.com</a:t>
            </a:r>
            <a:endParaRPr sz="1400" b="0" i="0" u="none" strike="noStrike" cap="none" dirty="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endParaRPr dirty="0"/>
          </a:p>
        </p:txBody>
      </p:sp>
      <p:sp>
        <p:nvSpPr>
          <p:cNvPr id="414" name="Google Shape;414;p15"/>
          <p:cNvSpPr txBox="1">
            <a:spLocks noGrp="1"/>
          </p:cNvSpPr>
          <p:nvPr>
            <p:ph type="body" idx="4"/>
          </p:nvPr>
        </p:nvSpPr>
        <p:spPr>
          <a:xfrm>
            <a:off x="732500" y="3388919"/>
            <a:ext cx="7688400" cy="22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</a:pPr>
            <a:r>
              <a:rPr lang="en-GB" dirty="0">
                <a:solidFill>
                  <a:srgbClr val="FFFFFF"/>
                </a:solidFill>
              </a:rPr>
              <a:t>EU Projects Development Manager</a:t>
            </a:r>
            <a:r>
              <a:rPr lang="en-GB" sz="1200" b="0" i="1" u="none" strike="noStrike" cap="none" dirty="0">
                <a:solidFill>
                  <a:srgbClr val="FFFFFF"/>
                </a:solidFill>
              </a:rPr>
              <a:t> F6S Network Ireland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"/>
          <p:cNvPicPr preferRelativeResize="0"/>
          <p:nvPr/>
        </p:nvPicPr>
        <p:blipFill rotWithShape="1">
          <a:blip r:embed="rId3">
            <a:alphaModFix/>
          </a:blip>
          <a:srcRect t="-2699" b="17161"/>
          <a:stretch/>
        </p:blipFill>
        <p:spPr>
          <a:xfrm>
            <a:off x="4819639" y="2973836"/>
            <a:ext cx="3018973" cy="21340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85" name="Google Shape;85;p2"/>
          <p:cNvSpPr txBox="1">
            <a:spLocks noGrp="1"/>
          </p:cNvSpPr>
          <p:nvPr>
            <p:ph type="body" idx="1"/>
          </p:nvPr>
        </p:nvSpPr>
        <p:spPr>
          <a:xfrm>
            <a:off x="509181" y="548936"/>
            <a:ext cx="3796119" cy="95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</a:pPr>
            <a:r>
              <a:rPr lang="en-GB"/>
              <a:t>Mission</a:t>
            </a:r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ldNum" idx="12"/>
          </p:nvPr>
        </p:nvSpPr>
        <p:spPr>
          <a:xfrm>
            <a:off x="8618705" y="4767263"/>
            <a:ext cx="34411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87" name="Google Shape;87;p2"/>
          <p:cNvSpPr txBox="1"/>
          <p:nvPr/>
        </p:nvSpPr>
        <p:spPr>
          <a:xfrm>
            <a:off x="509180" y="1692747"/>
            <a:ext cx="4162042" cy="250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F6S</a:t>
            </a:r>
            <a:r>
              <a:rPr lang="en-GB" sz="16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GB"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helps founders and startups grow </a:t>
            </a:r>
            <a:br>
              <a:rPr lang="en-GB"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to solve the world's pressing social, economic, environmental, sustainability and innovation problems.</a:t>
            </a:r>
            <a:endParaRPr sz="16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Lato"/>
              <a:buNone/>
            </a:pP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600"/>
              <a:buFont typeface="Open Sans Light"/>
              <a:buNone/>
            </a:pPr>
            <a:r>
              <a:rPr lang="en-GB" sz="1600" i="0" u="none" strike="noStrike" cap="none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 world’s largest Corporate Innovation Community</a:t>
            </a:r>
            <a:r>
              <a:rPr lang="en-GB" sz="1600" b="0" i="0" u="none" strike="noStrike" cap="none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</a:t>
            </a:r>
            <a:r>
              <a:rPr lang="en-GB" sz="1600" b="1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connecting 5.5m+ users</a:t>
            </a:r>
            <a:r>
              <a:rPr lang="en-GB" sz="1600" b="1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600" b="1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100"/>
              <a:buFont typeface="Open Sans Light"/>
              <a:buNone/>
            </a:pPr>
            <a:r>
              <a:rPr lang="en-GB" sz="1100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[</a:t>
            </a:r>
            <a:r>
              <a:rPr lang="en-GB" sz="1100" b="0" i="0" u="none" strike="noStrike" cap="none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founders &amp; startups, corporates, RTOs, researchers</a:t>
            </a:r>
            <a:r>
              <a:rPr lang="en-GB" sz="1100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…]</a:t>
            </a:r>
            <a:endParaRPr sz="1100">
              <a:solidFill>
                <a:srgbClr val="F16C4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8" name="Google Shape;88;p2"/>
          <p:cNvSpPr/>
          <p:nvPr/>
        </p:nvSpPr>
        <p:spPr>
          <a:xfrm rot="10800000" flipH="1">
            <a:off x="6200087" y="2159893"/>
            <a:ext cx="962714" cy="17644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2"/>
          <p:cNvSpPr/>
          <p:nvPr/>
        </p:nvSpPr>
        <p:spPr>
          <a:xfrm rot="5400000">
            <a:off x="6268397" y="1459967"/>
            <a:ext cx="100965" cy="3027739"/>
          </a:xfrm>
          <a:prstGeom prst="leftBracket">
            <a:avLst>
              <a:gd name="adj" fmla="val 99430"/>
            </a:avLst>
          </a:prstGeom>
          <a:noFill/>
          <a:ln w="9525" cap="flat" cmpd="sng">
            <a:solidFill>
              <a:srgbClr val="FCE0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0" name="Google Shape;90;p2"/>
          <p:cNvCxnSpPr/>
          <p:nvPr/>
        </p:nvCxnSpPr>
        <p:spPr>
          <a:xfrm rot="10800000">
            <a:off x="4805011" y="3024315"/>
            <a:ext cx="0" cy="2119184"/>
          </a:xfrm>
          <a:prstGeom prst="straightConnector1">
            <a:avLst/>
          </a:prstGeom>
          <a:noFill/>
          <a:ln w="9525" cap="flat" cmpd="sng">
            <a:solidFill>
              <a:srgbClr val="FCE0D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" name="Google Shape;91;p2"/>
          <p:cNvCxnSpPr/>
          <p:nvPr/>
        </p:nvCxnSpPr>
        <p:spPr>
          <a:xfrm rot="10800000">
            <a:off x="7832749" y="3024314"/>
            <a:ext cx="0" cy="2119185"/>
          </a:xfrm>
          <a:prstGeom prst="straightConnector1">
            <a:avLst/>
          </a:prstGeom>
          <a:noFill/>
          <a:ln w="9525" cap="flat" cmpd="sng">
            <a:solidFill>
              <a:srgbClr val="FCE0D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9126" y="1198837"/>
            <a:ext cx="1355884" cy="14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5">
            <a:alphaModFix/>
          </a:blip>
          <a:srcRect l="450" t="781" r="6896" b="-1"/>
          <a:stretch/>
        </p:blipFill>
        <p:spPr>
          <a:xfrm>
            <a:off x="6195061" y="1378436"/>
            <a:ext cx="2951476" cy="2696597"/>
          </a:xfrm>
          <a:prstGeom prst="roundRect">
            <a:avLst>
              <a:gd name="adj" fmla="val 2707"/>
            </a:avLst>
          </a:prstGeom>
          <a:noFill/>
          <a:ln>
            <a:noFill/>
          </a:ln>
        </p:spPr>
      </p:pic>
      <p:sp>
        <p:nvSpPr>
          <p:cNvPr id="94" name="Google Shape;94;p2"/>
          <p:cNvSpPr/>
          <p:nvPr/>
        </p:nvSpPr>
        <p:spPr>
          <a:xfrm>
            <a:off x="6195060" y="1110937"/>
            <a:ext cx="100965" cy="2964185"/>
          </a:xfrm>
          <a:prstGeom prst="leftBracket">
            <a:avLst>
              <a:gd name="adj" fmla="val 9943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5" name="Google Shape;95;p2"/>
          <p:cNvCxnSpPr/>
          <p:nvPr/>
        </p:nvCxnSpPr>
        <p:spPr>
          <a:xfrm>
            <a:off x="6296025" y="1110937"/>
            <a:ext cx="2847975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" name="Google Shape;96;p2"/>
          <p:cNvCxnSpPr/>
          <p:nvPr/>
        </p:nvCxnSpPr>
        <p:spPr>
          <a:xfrm>
            <a:off x="6296025" y="4075122"/>
            <a:ext cx="2847975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body" idx="1"/>
          </p:nvPr>
        </p:nvSpPr>
        <p:spPr>
          <a:xfrm>
            <a:off x="509182" y="610492"/>
            <a:ext cx="4173066" cy="98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/>
              <a:t>An Innovation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/>
              <a:t>Leader</a:t>
            </a:r>
            <a:endParaRPr/>
          </a:p>
        </p:txBody>
      </p:sp>
      <p:sp>
        <p:nvSpPr>
          <p:cNvPr id="103" name="Google Shape;103;p3"/>
          <p:cNvSpPr txBox="1"/>
          <p:nvPr/>
        </p:nvSpPr>
        <p:spPr>
          <a:xfrm>
            <a:off x="537340" y="2094450"/>
            <a:ext cx="1807445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4800" i="0" u="none" strike="noStrike" cap="none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300+</a:t>
            </a:r>
            <a:endParaRPr sz="4800" i="0" u="none" strike="noStrike" cap="none">
              <a:solidFill>
                <a:schemeClr val="accen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104" name="Google Shape;104;p3"/>
          <p:cNvCxnSpPr/>
          <p:nvPr/>
        </p:nvCxnSpPr>
        <p:spPr>
          <a:xfrm>
            <a:off x="2734686" y="1892265"/>
            <a:ext cx="0" cy="183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05" name="Google Shape;105;p3"/>
          <p:cNvSpPr txBox="1"/>
          <p:nvPr/>
        </p:nvSpPr>
        <p:spPr>
          <a:xfrm>
            <a:off x="3009042" y="2094450"/>
            <a:ext cx="1510708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4800" b="1" i="0" u="none" strike="noStrike" cap="none">
                <a:solidFill>
                  <a:srgbClr val="F16C4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20K</a:t>
            </a:r>
            <a:endParaRPr sz="4800" b="1" i="0" u="none" strike="noStrike" cap="none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3009042" y="2931455"/>
            <a:ext cx="20682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80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Partners on F6S</a:t>
            </a:r>
            <a:br>
              <a:rPr lang="en-GB" sz="11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GB" sz="1100" i="0" u="none" strike="noStrike" cap="none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Accelerators, VC’s, Corporates &amp; Universities</a:t>
            </a:r>
            <a:endParaRPr sz="1100" i="0" u="none" strike="noStrike" cap="none">
              <a:solidFill>
                <a:srgbClr val="F16C4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07" name="Google Shape;107;p3"/>
          <p:cNvCxnSpPr/>
          <p:nvPr/>
        </p:nvCxnSpPr>
        <p:spPr>
          <a:xfrm>
            <a:off x="5309150" y="1892265"/>
            <a:ext cx="0" cy="183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08" name="Google Shape;108;p3"/>
          <p:cNvSpPr txBox="1"/>
          <p:nvPr/>
        </p:nvSpPr>
        <p:spPr>
          <a:xfrm>
            <a:off x="5548550" y="2094455"/>
            <a:ext cx="176665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4800" b="1" i="0" u="none" strike="noStrike" cap="none">
                <a:solidFill>
                  <a:srgbClr val="F16C4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250K</a:t>
            </a:r>
            <a:endParaRPr sz="4800" b="1" i="0" u="none" strike="noStrike" cap="none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537340" y="2931455"/>
            <a:ext cx="2015797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80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Sectors tracked</a:t>
            </a:r>
            <a:br>
              <a:rPr lang="en-GB" sz="18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GB" sz="1100" i="0" u="none" strike="noStrike" cap="none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Dedicated Analyst </a:t>
            </a:r>
            <a:br>
              <a:rPr lang="en-GB" sz="1100" i="0" u="none" strike="noStrike" cap="none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1100" i="0" u="none" strike="noStrike" cap="none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&amp; Research teams</a:t>
            </a:r>
            <a:endParaRPr sz="1100" i="0" u="none" strike="noStrike" cap="none">
              <a:solidFill>
                <a:srgbClr val="F16C4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5548550" y="2931450"/>
            <a:ext cx="34275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800" b="1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Companies &lt;&gt; Corporates</a:t>
            </a:r>
            <a:br>
              <a:rPr lang="en-GB" sz="11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GB" sz="1100" i="0" u="none" strike="noStrike" cap="none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Connections made</a:t>
            </a:r>
            <a:endParaRPr sz="1100" i="0" u="none" strike="noStrike" cap="none">
              <a:solidFill>
                <a:srgbClr val="F16C4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527375" y="4174302"/>
            <a:ext cx="8790672" cy="466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1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F6S framework powers </a:t>
            </a:r>
            <a:r>
              <a:rPr lang="en-GB" sz="1100" b="1" i="1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1.6M+ tech startups and 4,000+ corporates</a:t>
            </a:r>
            <a:r>
              <a:rPr lang="en-GB" sz="1100" b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, </a:t>
            </a:r>
            <a:r>
              <a:rPr lang="en-GB" sz="1100" b="0" i="1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enabling successful partnerships, investments, and M&amp;A.</a:t>
            </a:r>
            <a:endParaRPr sz="1100" i="1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" descr="A group of people standing togeth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/>
          <p:nvPr/>
        </p:nvSpPr>
        <p:spPr>
          <a:xfrm>
            <a:off x="0" y="0"/>
            <a:ext cx="9144000" cy="384048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" name="Google Shape;118;p4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509588" y="611188"/>
            <a:ext cx="7999412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/>
              <a:t>What makes F6S different?</a:t>
            </a:r>
            <a:endParaRPr/>
          </a:p>
        </p:txBody>
      </p:sp>
      <p:sp>
        <p:nvSpPr>
          <p:cNvPr id="120" name="Google Shape;120;p4"/>
          <p:cNvSpPr txBox="1"/>
          <p:nvPr/>
        </p:nvSpPr>
        <p:spPr>
          <a:xfrm>
            <a:off x="510584" y="1385353"/>
            <a:ext cx="1951087" cy="72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Largest startup </a:t>
            </a:r>
            <a:b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&amp; corporate innovation community.</a:t>
            </a:r>
            <a:endParaRPr sz="12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2613584" y="1385353"/>
            <a:ext cx="1714576" cy="72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Proven track </a:t>
            </a:r>
            <a:b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record in funding </a:t>
            </a:r>
            <a:b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&amp; project execution.</a:t>
            </a:r>
            <a:endParaRPr sz="12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4531919" y="1385353"/>
            <a:ext cx="1798232" cy="72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Expertise in commercialisation </a:t>
            </a:r>
            <a:b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&amp; ecosystem growth.</a:t>
            </a:r>
            <a:endParaRPr sz="12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6475820" y="1385353"/>
            <a:ext cx="2325280" cy="72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Seamless integration </a:t>
            </a:r>
            <a:b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of funding, networking, </a:t>
            </a:r>
            <a:b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200" b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and corporate partnerships.</a:t>
            </a:r>
            <a:endParaRPr sz="12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4" name="Google Shape;124;p4"/>
          <p:cNvCxnSpPr/>
          <p:nvPr/>
        </p:nvCxnSpPr>
        <p:spPr>
          <a:xfrm>
            <a:off x="2484533" y="1379885"/>
            <a:ext cx="0" cy="74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25" name="Google Shape;125;p4"/>
          <p:cNvCxnSpPr/>
          <p:nvPr/>
        </p:nvCxnSpPr>
        <p:spPr>
          <a:xfrm>
            <a:off x="4378629" y="1379885"/>
            <a:ext cx="0" cy="74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26" name="Google Shape;126;p4"/>
          <p:cNvCxnSpPr/>
          <p:nvPr/>
        </p:nvCxnSpPr>
        <p:spPr>
          <a:xfrm>
            <a:off x="6330151" y="1379885"/>
            <a:ext cx="0" cy="74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764" y="2762299"/>
            <a:ext cx="1272416" cy="59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198" y="376387"/>
            <a:ext cx="1394317" cy="44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3216" y="391809"/>
            <a:ext cx="1002703" cy="37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5334" y="3872357"/>
            <a:ext cx="1298466" cy="327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7">
            <a:alphaModFix/>
          </a:blip>
          <a:srcRect t="32180"/>
          <a:stretch/>
        </p:blipFill>
        <p:spPr>
          <a:xfrm>
            <a:off x="7174576" y="2085327"/>
            <a:ext cx="1189299" cy="31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81023" y="1903054"/>
            <a:ext cx="1189299" cy="43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9116" y="1903054"/>
            <a:ext cx="1590903" cy="59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37638" y="425349"/>
            <a:ext cx="1332684" cy="337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90222" y="2888011"/>
            <a:ext cx="528690" cy="52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53558" y="2803859"/>
            <a:ext cx="662792" cy="652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77403" y="427890"/>
            <a:ext cx="1002699" cy="29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57176" y="3934697"/>
            <a:ext cx="1611926" cy="18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497085" y="3862832"/>
            <a:ext cx="749848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36438" y="2083267"/>
            <a:ext cx="1578759" cy="27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502809" y="3747138"/>
            <a:ext cx="526675" cy="48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150701" y="2895911"/>
            <a:ext cx="1249945" cy="32984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6C4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0" y="1031140"/>
            <a:ext cx="9144000" cy="626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</a:pPr>
            <a:r>
              <a:rPr lang="en-GB" sz="2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4,000+ </a:t>
            </a:r>
            <a:r>
              <a:rPr lang="en-GB" sz="28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Corporates use </a:t>
            </a:r>
            <a:r>
              <a:rPr lang="en-GB" sz="2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F6S</a:t>
            </a:r>
            <a:r>
              <a:rPr lang="en-GB" sz="28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for </a:t>
            </a:r>
            <a:r>
              <a:rPr lang="en-GB" sz="2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Innovation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SemiBold"/>
              <a:buNone/>
            </a:pPr>
            <a:endParaRPr sz="2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SemiBold"/>
              <a:buNone/>
            </a:pPr>
            <a:endParaRPr sz="2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0" y="4585894"/>
            <a:ext cx="9144000" cy="78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Open Sans"/>
              <a:buNone/>
            </a:pPr>
            <a:r>
              <a:rPr lang="en-GB" sz="1050" b="0" i="1" u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F6S framework powers </a:t>
            </a:r>
            <a:r>
              <a:rPr lang="en-GB" sz="1050" b="1" i="1" u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1.6M+ tech startups and 4,000+ corporates</a:t>
            </a:r>
            <a:r>
              <a:rPr lang="en-GB" sz="1050" b="1" i="0" u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GB" sz="1050" b="0" i="1" u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enabling successful partnerships, investments, and M&amp;A.</a:t>
            </a:r>
            <a:endParaRPr sz="1050" b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None/>
            </a:pPr>
            <a:br>
              <a:rPr lang="en-GB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 l="-2553" t="3353" r="13848" b="3062"/>
          <a:stretch/>
        </p:blipFill>
        <p:spPr>
          <a:xfrm>
            <a:off x="5306820" y="1119965"/>
            <a:ext cx="1683626" cy="1501408"/>
          </a:xfrm>
          <a:prstGeom prst="roundRect">
            <a:avLst>
              <a:gd name="adj" fmla="val 9110"/>
            </a:avLst>
          </a:prstGeom>
          <a:noFill/>
          <a:ln>
            <a:noFill/>
          </a:ln>
        </p:spPr>
      </p:pic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509181" y="548936"/>
            <a:ext cx="3796119" cy="95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2600"/>
              <a:buNone/>
            </a:pPr>
            <a:r>
              <a:rPr lang="en-GB">
                <a:solidFill>
                  <a:srgbClr val="F16C4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F6S Innovation</a:t>
            </a:r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body" idx="2"/>
          </p:nvPr>
        </p:nvSpPr>
        <p:spPr>
          <a:xfrm>
            <a:off x="584200" y="1670698"/>
            <a:ext cx="393450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25000" lnSpcReduction="20000"/>
          </a:bodyPr>
          <a:lstStyle/>
          <a:p>
            <a:pPr marL="252000" lvl="0" indent="-25200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🞅"/>
            </a:pPr>
            <a:r>
              <a:rPr lang="en-GB" sz="5200"/>
              <a:t>F6S Innovation is part of F6S Network group</a:t>
            </a:r>
            <a:endParaRPr sz="5200"/>
          </a:p>
          <a:p>
            <a:pPr marL="252000" lvl="0" indent="-252000" algn="l" rtl="0">
              <a:lnSpc>
                <a:spcPct val="126923"/>
              </a:lnSpc>
              <a:spcBef>
                <a:spcPts val="135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🞅"/>
            </a:pPr>
            <a:r>
              <a:rPr lang="en-GB" sz="5200"/>
              <a:t>We partner with European entities to deliver</a:t>
            </a:r>
            <a:br>
              <a:rPr lang="en-GB" sz="5200"/>
            </a:br>
            <a:r>
              <a:rPr lang="en-GB" sz="5200"/>
              <a:t>high quality and impactful projects. </a:t>
            </a:r>
            <a:endParaRPr sz="5200"/>
          </a:p>
          <a:p>
            <a:pPr marL="252000" lvl="0" indent="-252000" algn="l" rtl="0">
              <a:lnSpc>
                <a:spcPct val="126923"/>
              </a:lnSpc>
              <a:spcBef>
                <a:spcPts val="135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🞅"/>
            </a:pPr>
            <a:r>
              <a:rPr lang="en-GB" sz="5200"/>
              <a:t>F6S assets:</a:t>
            </a:r>
            <a:endParaRPr sz="5200"/>
          </a:p>
          <a:p>
            <a:pPr marL="0" lvl="0" indent="0" algn="l" rtl="0">
              <a:lnSpc>
                <a:spcPct val="126923"/>
              </a:lnSpc>
              <a:spcBef>
                <a:spcPts val="135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252000" lvl="0" indent="-169450" algn="l" rtl="0">
              <a:lnSpc>
                <a:spcPct val="126923"/>
              </a:lnSpc>
              <a:spcBef>
                <a:spcPts val="135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None/>
            </a:pPr>
            <a:endParaRPr/>
          </a:p>
        </p:txBody>
      </p:sp>
      <p:sp>
        <p:nvSpPr>
          <p:cNvPr id="158" name="Google Shape;158;p6"/>
          <p:cNvSpPr txBox="1"/>
          <p:nvPr/>
        </p:nvSpPr>
        <p:spPr>
          <a:xfrm>
            <a:off x="509180" y="900911"/>
            <a:ext cx="432952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1">
                <a:solidFill>
                  <a:srgbClr val="3C3C3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Driving Technology growth through public funding programmes</a:t>
            </a:r>
            <a:endParaRPr sz="1100" i="1">
              <a:solidFill>
                <a:srgbClr val="3C3C3C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553657" y="3033487"/>
            <a:ext cx="2210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800"/>
              <a:buFont typeface="Arial"/>
              <a:buChar char="•"/>
            </a:pPr>
            <a:r>
              <a:rPr lang="en-GB" sz="8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Team experience &amp; knowledge</a:t>
            </a:r>
            <a:endParaRPr sz="800">
              <a:solidFill>
                <a:srgbClr val="3C3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800"/>
              <a:buFont typeface="Arial"/>
              <a:buChar char="•"/>
            </a:pPr>
            <a:r>
              <a:rPr lang="en-GB" sz="8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F6S platform &amp; community </a:t>
            </a:r>
            <a:endParaRPr sz="800">
              <a:solidFill>
                <a:srgbClr val="3C3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800"/>
              <a:buFont typeface="Arial"/>
              <a:buChar char="•"/>
            </a:pPr>
            <a:r>
              <a:rPr lang="en-GB" sz="8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EU partnership &amp; international networks </a:t>
            </a:r>
            <a:endParaRPr sz="800">
              <a:solidFill>
                <a:srgbClr val="3C3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800"/>
              <a:buFont typeface="Arial"/>
              <a:buChar char="•"/>
            </a:pPr>
            <a:r>
              <a:rPr lang="en-GB" sz="8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Sector driven synergy/cluster channels </a:t>
            </a:r>
            <a:endParaRPr sz="800">
              <a:solidFill>
                <a:srgbClr val="3C3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2784350" y="3033487"/>
            <a:ext cx="2293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800"/>
              <a:buFont typeface="Arial"/>
              <a:buChar char="•"/>
            </a:pPr>
            <a:r>
              <a:rPr lang="en-GB" sz="8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 stop shop to build EU projects </a:t>
            </a:r>
            <a:br>
              <a:rPr lang="en-GB" sz="8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8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branding and communication campaigns</a:t>
            </a:r>
            <a:endParaRPr sz="800">
              <a:solidFill>
                <a:srgbClr val="3C3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800"/>
              <a:buFont typeface="Arial"/>
              <a:buChar char="•"/>
            </a:pPr>
            <a:r>
              <a:rPr lang="en-GB" sz="8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Experience with EU workgroups </a:t>
            </a:r>
            <a:br>
              <a:rPr lang="en-GB" sz="8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8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and events</a:t>
            </a:r>
            <a:endParaRPr/>
          </a:p>
        </p:txBody>
      </p:sp>
      <p:sp>
        <p:nvSpPr>
          <p:cNvPr id="161" name="Google Shape;161;p6"/>
          <p:cNvSpPr/>
          <p:nvPr/>
        </p:nvSpPr>
        <p:spPr>
          <a:xfrm>
            <a:off x="5314949" y="2995096"/>
            <a:ext cx="1683626" cy="1501408"/>
          </a:xfrm>
          <a:prstGeom prst="roundRect">
            <a:avLst>
              <a:gd name="adj" fmla="val 6517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300"/>
              <a:buFont typeface="Open Sans"/>
              <a:buNone/>
            </a:pPr>
            <a:r>
              <a:rPr lang="en-GB" sz="1300" b="1" i="0" u="none" strike="noStrike" cap="none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r>
              <a:rPr lang="en-GB" sz="1300" i="0" u="none" strike="noStrike" cap="none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rPr>
              <a:t> as </a:t>
            </a:r>
            <a:r>
              <a:rPr lang="en-GB" sz="1300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GB" sz="1300" i="0" u="none" strike="noStrike" cap="none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rPr>
              <a:t>roject </a:t>
            </a:r>
            <a:r>
              <a:rPr lang="en-GB" sz="1300"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GB" sz="1300" b="1" i="0" u="none" strike="noStrike" cap="none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rPr>
              <a:t>oordinator</a:t>
            </a:r>
            <a:endParaRPr sz="1300" b="1">
              <a:solidFill>
                <a:srgbClr val="BFBF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5314949" y="1119964"/>
            <a:ext cx="1675497" cy="1492141"/>
          </a:xfrm>
          <a:prstGeom prst="roundRect">
            <a:avLst>
              <a:gd name="adj" fmla="val 9403"/>
            </a:avLst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1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Ireland </a:t>
            </a:r>
            <a:r>
              <a:rPr lang="en-GB" sz="1400" b="0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Headquarters </a:t>
            </a:r>
            <a:endParaRPr sz="18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6"/>
          <p:cNvSpPr/>
          <p:nvPr/>
        </p:nvSpPr>
        <p:spPr>
          <a:xfrm>
            <a:off x="7092274" y="1336733"/>
            <a:ext cx="1505688" cy="533486"/>
          </a:xfrm>
          <a:prstGeom prst="roundRect">
            <a:avLst>
              <a:gd name="adj" fmla="val 19166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1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SME</a:t>
            </a:r>
            <a:endParaRPr sz="1800" b="1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6"/>
          <p:cNvSpPr/>
          <p:nvPr/>
        </p:nvSpPr>
        <p:spPr>
          <a:xfrm>
            <a:off x="7092275" y="1987870"/>
            <a:ext cx="1505688" cy="1007225"/>
          </a:xfrm>
          <a:prstGeom prst="roundRect">
            <a:avLst>
              <a:gd name="adj" fmla="val 9858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1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+85</a:t>
            </a:r>
            <a:endParaRPr sz="18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0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experienced professionals</a:t>
            </a:r>
            <a:endParaRPr sz="18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6"/>
          <p:cNvSpPr/>
          <p:nvPr/>
        </p:nvSpPr>
        <p:spPr>
          <a:xfrm>
            <a:off x="7092274" y="3108848"/>
            <a:ext cx="1505689" cy="970410"/>
          </a:xfrm>
          <a:prstGeom prst="roundRect">
            <a:avLst>
              <a:gd name="adj" fmla="val 9448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1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10y</a:t>
            </a:r>
            <a:endParaRPr sz="18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0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experience </a:t>
            </a:r>
            <a:endParaRPr sz="18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0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in EU projects</a:t>
            </a:r>
            <a:endParaRPr sz="18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5314949" y="2740998"/>
            <a:ext cx="1683626" cy="1200900"/>
          </a:xfrm>
          <a:prstGeom prst="roundRect">
            <a:avLst>
              <a:gd name="adj" fmla="val 10614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1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+160 </a:t>
            </a:r>
            <a:r>
              <a:rPr lang="en-GB" sz="1400" b="1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project</a:t>
            </a:r>
            <a:r>
              <a:rPr lang="en-GB" sz="1400" b="1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endParaRPr sz="18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0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within the </a:t>
            </a:r>
            <a:endParaRPr sz="18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0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last 8 years</a:t>
            </a:r>
            <a:endParaRPr sz="1800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7" name="Google Shape;16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465" y="4210891"/>
            <a:ext cx="4153941" cy="32823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/>
          <p:cNvSpPr txBox="1"/>
          <p:nvPr/>
        </p:nvSpPr>
        <p:spPr>
          <a:xfrm>
            <a:off x="513373" y="4048778"/>
            <a:ext cx="2027747" cy="2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700"/>
              <a:buFont typeface="Open Sans Light"/>
              <a:buNone/>
            </a:pPr>
            <a:r>
              <a:rPr lang="en-GB" sz="7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INTERNATIONAL PARTNERSHIPS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/>
          <p:nvPr/>
        </p:nvSpPr>
        <p:spPr>
          <a:xfrm>
            <a:off x="3829270" y="1412600"/>
            <a:ext cx="1508400" cy="3081600"/>
          </a:xfrm>
          <a:prstGeom prst="roundRect">
            <a:avLst>
              <a:gd name="adj" fmla="val 6318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5454967" y="1412600"/>
            <a:ext cx="1508400" cy="3081600"/>
          </a:xfrm>
          <a:prstGeom prst="roundRect">
            <a:avLst>
              <a:gd name="adj" fmla="val 6318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7080662" y="1412600"/>
            <a:ext cx="1508400" cy="3081600"/>
          </a:xfrm>
          <a:prstGeom prst="roundRect">
            <a:avLst>
              <a:gd name="adj" fmla="val 6318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2203572" y="1412600"/>
            <a:ext cx="1508400" cy="3081600"/>
          </a:xfrm>
          <a:prstGeom prst="roundRect">
            <a:avLst>
              <a:gd name="adj" fmla="val 6318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7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78" name="Google Shape;178;p7"/>
          <p:cNvSpPr txBox="1">
            <a:spLocks noGrp="1"/>
          </p:cNvSpPr>
          <p:nvPr>
            <p:ph type="body" idx="2"/>
          </p:nvPr>
        </p:nvSpPr>
        <p:spPr>
          <a:xfrm>
            <a:off x="509182" y="541659"/>
            <a:ext cx="5093466" cy="21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r>
              <a:rPr lang="en-GB"/>
              <a:t>F6S Innovation</a:t>
            </a:r>
            <a:endParaRPr/>
          </a:p>
        </p:txBody>
      </p:sp>
      <p:sp>
        <p:nvSpPr>
          <p:cNvPr id="179" name="Google Shape;179;p7"/>
          <p:cNvSpPr txBox="1">
            <a:spLocks noGrp="1"/>
          </p:cNvSpPr>
          <p:nvPr>
            <p:ph type="body" idx="1"/>
          </p:nvPr>
        </p:nvSpPr>
        <p:spPr>
          <a:xfrm>
            <a:off x="509182" y="804978"/>
            <a:ext cx="4520018" cy="34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000"/>
              <a:buNone/>
            </a:pPr>
            <a:r>
              <a:rPr lang="en-GB"/>
              <a:t>Our roles in EU projects</a:t>
            </a:r>
            <a:endParaRPr/>
          </a:p>
        </p:txBody>
      </p:sp>
      <p:sp>
        <p:nvSpPr>
          <p:cNvPr id="180" name="Google Shape;180;p7"/>
          <p:cNvSpPr/>
          <p:nvPr/>
        </p:nvSpPr>
        <p:spPr>
          <a:xfrm>
            <a:off x="577875" y="1412602"/>
            <a:ext cx="1508400" cy="3081600"/>
          </a:xfrm>
          <a:prstGeom prst="roundRect">
            <a:avLst>
              <a:gd name="adj" fmla="val 6318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" name="Google Shape;181;p7"/>
          <p:cNvSpPr txBox="1"/>
          <p:nvPr/>
        </p:nvSpPr>
        <p:spPr>
          <a:xfrm>
            <a:off x="722647" y="3476903"/>
            <a:ext cx="11262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Open Calls Management </a:t>
            </a:r>
            <a:endParaRPr/>
          </a:p>
        </p:txBody>
      </p:sp>
      <p:sp>
        <p:nvSpPr>
          <p:cNvPr id="182" name="Google Shape;182;p7"/>
          <p:cNvSpPr txBox="1"/>
          <p:nvPr/>
        </p:nvSpPr>
        <p:spPr>
          <a:xfrm>
            <a:off x="2361211" y="3476903"/>
            <a:ext cx="12906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Stakeholder engagement </a:t>
            </a:r>
            <a:b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&amp; Community building</a:t>
            </a:r>
            <a:endParaRPr/>
          </a:p>
        </p:txBody>
      </p:sp>
      <p:sp>
        <p:nvSpPr>
          <p:cNvPr id="183" name="Google Shape;183;p7"/>
          <p:cNvSpPr txBox="1"/>
          <p:nvPr/>
        </p:nvSpPr>
        <p:spPr>
          <a:xfrm>
            <a:off x="3974047" y="3476903"/>
            <a:ext cx="11262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Exploitation, sustainability &amp; impact</a:t>
            </a:r>
            <a:endParaRPr/>
          </a:p>
        </p:txBody>
      </p:sp>
      <p:sp>
        <p:nvSpPr>
          <p:cNvPr id="184" name="Google Shape;184;p7"/>
          <p:cNvSpPr txBox="1"/>
          <p:nvPr/>
        </p:nvSpPr>
        <p:spPr>
          <a:xfrm>
            <a:off x="5602616" y="3476903"/>
            <a:ext cx="14697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Communication </a:t>
            </a:r>
            <a:b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&amp; Dissemination</a:t>
            </a:r>
            <a:endParaRPr/>
          </a:p>
        </p:txBody>
      </p:sp>
      <p:sp>
        <p:nvSpPr>
          <p:cNvPr id="185" name="Google Shape;185;p7"/>
          <p:cNvSpPr txBox="1"/>
          <p:nvPr/>
        </p:nvSpPr>
        <p:spPr>
          <a:xfrm>
            <a:off x="7225449" y="3476903"/>
            <a:ext cx="11262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Coordination</a:t>
            </a:r>
            <a:endParaRPr/>
          </a:p>
        </p:txBody>
      </p:sp>
      <p:pic>
        <p:nvPicPr>
          <p:cNvPr id="186" name="Google Shape;18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6037" y="1466730"/>
            <a:ext cx="1383600" cy="1180500"/>
          </a:xfrm>
          <a:prstGeom prst="roundRect">
            <a:avLst>
              <a:gd name="adj" fmla="val 4774"/>
            </a:avLst>
          </a:prstGeom>
          <a:noFill/>
          <a:ln>
            <a:noFill/>
          </a:ln>
        </p:spPr>
      </p:pic>
      <p:pic>
        <p:nvPicPr>
          <p:cNvPr id="187" name="Google Shape;187;p7"/>
          <p:cNvPicPr preferRelativeResize="0"/>
          <p:nvPr/>
        </p:nvPicPr>
        <p:blipFill rotWithShape="1">
          <a:blip r:embed="rId4">
            <a:alphaModFix/>
          </a:blip>
          <a:srcRect l="459" r="12764" b="13793"/>
          <a:stretch/>
        </p:blipFill>
        <p:spPr>
          <a:xfrm>
            <a:off x="640336" y="1466730"/>
            <a:ext cx="1383600" cy="1180500"/>
          </a:xfrm>
          <a:prstGeom prst="roundRect">
            <a:avLst>
              <a:gd name="adj" fmla="val 4289"/>
            </a:avLst>
          </a:prstGeom>
          <a:noFill/>
          <a:ln>
            <a:noFill/>
          </a:ln>
        </p:spPr>
      </p:pic>
      <p:pic>
        <p:nvPicPr>
          <p:cNvPr id="188" name="Google Shape;18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1738" y="1466730"/>
            <a:ext cx="1383600" cy="1182900"/>
          </a:xfrm>
          <a:prstGeom prst="roundRect">
            <a:avLst>
              <a:gd name="adj" fmla="val 4789"/>
            </a:avLst>
          </a:prstGeom>
          <a:noFill/>
          <a:ln>
            <a:noFill/>
          </a:ln>
        </p:spPr>
      </p:pic>
      <p:pic>
        <p:nvPicPr>
          <p:cNvPr id="189" name="Google Shape;189;p7"/>
          <p:cNvPicPr preferRelativeResize="0"/>
          <p:nvPr/>
        </p:nvPicPr>
        <p:blipFill rotWithShape="1">
          <a:blip r:embed="rId6">
            <a:alphaModFix/>
          </a:blip>
          <a:srcRect l="87" t="18970" r="20161" b="4780"/>
          <a:stretch/>
        </p:blipFill>
        <p:spPr>
          <a:xfrm>
            <a:off x="7145063" y="1466730"/>
            <a:ext cx="1379700" cy="1180200"/>
          </a:xfrm>
          <a:prstGeom prst="roundRect">
            <a:avLst>
              <a:gd name="adj" fmla="val 4764"/>
            </a:avLst>
          </a:prstGeom>
          <a:noFill/>
          <a:ln>
            <a:noFill/>
          </a:ln>
        </p:spPr>
      </p:pic>
      <p:pic>
        <p:nvPicPr>
          <p:cNvPr id="190" name="Google Shape;190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0428" y="2946885"/>
            <a:ext cx="500365" cy="50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32049" y="2984179"/>
            <a:ext cx="425775" cy="4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78769" y="3001138"/>
            <a:ext cx="418605" cy="37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626872" y="3010596"/>
            <a:ext cx="534550" cy="372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78205" y="3043229"/>
            <a:ext cx="519011" cy="30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/>
        </p:nvPicPr>
        <p:blipFill rotWithShape="1">
          <a:blip r:embed="rId12">
            <a:alphaModFix/>
          </a:blip>
          <a:srcRect l="7994" t="2488" r="2878" b="8953"/>
          <a:stretch/>
        </p:blipFill>
        <p:spPr>
          <a:xfrm>
            <a:off x="5516690" y="1466730"/>
            <a:ext cx="1383600" cy="1180200"/>
          </a:xfrm>
          <a:prstGeom prst="roundRect">
            <a:avLst>
              <a:gd name="adj" fmla="val 4764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"/>
          <p:cNvSpPr/>
          <p:nvPr/>
        </p:nvSpPr>
        <p:spPr>
          <a:xfrm>
            <a:off x="568349" y="3967073"/>
            <a:ext cx="3183204" cy="706913"/>
          </a:xfrm>
          <a:prstGeom prst="roundRect">
            <a:avLst>
              <a:gd name="adj" fmla="val 10652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828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1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+140m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300"/>
              <a:buFont typeface="Open Sans Light"/>
              <a:buNone/>
            </a:pPr>
            <a:r>
              <a:rPr lang="en-GB" sz="13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FSTP fund managed</a:t>
            </a:r>
            <a:endParaRPr/>
          </a:p>
        </p:txBody>
      </p:sp>
      <p:sp>
        <p:nvSpPr>
          <p:cNvPr id="202" name="Google Shape;202;p8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203" name="Google Shape;203;p8"/>
          <p:cNvSpPr txBox="1">
            <a:spLocks noGrp="1"/>
          </p:cNvSpPr>
          <p:nvPr>
            <p:ph type="body" idx="1"/>
          </p:nvPr>
        </p:nvSpPr>
        <p:spPr>
          <a:xfrm>
            <a:off x="509182" y="804977"/>
            <a:ext cx="5093466" cy="67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000"/>
              <a:buNone/>
            </a:pPr>
            <a:r>
              <a:rPr lang="en-GB"/>
              <a:t>Open Calls Management 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C3C3C"/>
              </a:buClr>
              <a:buSzPts val="2000"/>
              <a:buNone/>
            </a:pPr>
            <a:r>
              <a:rPr lang="en-GB"/>
              <a:t>(Cascade Funding / FSTP)</a:t>
            </a:r>
            <a:endParaRPr/>
          </a:p>
        </p:txBody>
      </p:sp>
      <p:sp>
        <p:nvSpPr>
          <p:cNvPr id="204" name="Google Shape;204;p8"/>
          <p:cNvSpPr txBox="1">
            <a:spLocks noGrp="1"/>
          </p:cNvSpPr>
          <p:nvPr>
            <p:ph type="body" idx="2"/>
          </p:nvPr>
        </p:nvSpPr>
        <p:spPr>
          <a:xfrm>
            <a:off x="509182" y="541659"/>
            <a:ext cx="5093466" cy="21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r>
              <a:rPr lang="en-GB"/>
              <a:t>OUR ROLE IN PROJECTS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endParaRPr/>
          </a:p>
        </p:txBody>
      </p:sp>
      <p:sp>
        <p:nvSpPr>
          <p:cNvPr id="205" name="Google Shape;205;p8"/>
          <p:cNvSpPr txBox="1">
            <a:spLocks noGrp="1"/>
          </p:cNvSpPr>
          <p:nvPr>
            <p:ph type="body" idx="3"/>
          </p:nvPr>
        </p:nvSpPr>
        <p:spPr>
          <a:xfrm>
            <a:off x="584199" y="1752573"/>
            <a:ext cx="4367100" cy="2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252000" lvl="0" indent="-252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00"/>
              <a:buChar char="🞅"/>
            </a:pPr>
            <a:r>
              <a:rPr lang="en-GB"/>
              <a:t>The F6S </a:t>
            </a:r>
            <a:r>
              <a:rPr lang="en-GB">
                <a:latin typeface="Open Sans SemiBold"/>
                <a:ea typeface="Open Sans SemiBold"/>
                <a:cs typeface="Open Sans SemiBold"/>
                <a:sym typeface="Open Sans SemiBold"/>
              </a:rPr>
              <a:t>accelerator network</a:t>
            </a:r>
            <a:r>
              <a:rPr lang="en-GB" b="1"/>
              <a:t> </a:t>
            </a:r>
            <a:r>
              <a:rPr lang="en-GB"/>
              <a:t>enhances reach and attracts high-quality applicants across sectors.</a:t>
            </a:r>
            <a:endParaRPr/>
          </a:p>
          <a:p>
            <a:pPr marL="252000" lvl="0" indent="-252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300"/>
              <a:buChar char="🞅"/>
            </a:pPr>
            <a:r>
              <a:rPr lang="en-GB"/>
              <a:t>We design open calls to maximise project value, ensuring alignment with strategic goals.</a:t>
            </a:r>
            <a:endParaRPr/>
          </a:p>
          <a:p>
            <a:pPr marL="252000" lvl="0" indent="-252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300"/>
              <a:buChar char="🞅"/>
            </a:pPr>
            <a:r>
              <a:rPr lang="en-GB"/>
              <a:t>We expertly manage end-to-end processes, from dissemination and applicant evaluation to contracting and monitoring.</a:t>
            </a:r>
            <a:endParaRPr/>
          </a:p>
        </p:txBody>
      </p:sp>
      <p:sp>
        <p:nvSpPr>
          <p:cNvPr id="206" name="Google Shape;206;p8"/>
          <p:cNvSpPr/>
          <p:nvPr/>
        </p:nvSpPr>
        <p:spPr>
          <a:xfrm>
            <a:off x="5135880" y="777240"/>
            <a:ext cx="3439771" cy="2817096"/>
          </a:xfrm>
          <a:prstGeom prst="roundRect">
            <a:avLst>
              <a:gd name="adj" fmla="val 3466"/>
            </a:avLst>
          </a:prstGeom>
          <a:solidFill>
            <a:schemeClr val="lt1"/>
          </a:solidFill>
          <a:ln w="9525" cap="flat" cmpd="sng">
            <a:solidFill>
              <a:srgbClr val="F16C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07" name="Google Shape;207;p8" descr="A logo with a black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6380" y="1025087"/>
            <a:ext cx="1371035" cy="61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8"/>
          <p:cNvPicPr preferRelativeResize="0"/>
          <p:nvPr/>
        </p:nvPicPr>
        <p:blipFill rotWithShape="1">
          <a:blip r:embed="rId4">
            <a:alphaModFix/>
          </a:blip>
          <a:srcRect l="15755" t="15295" r="14653" b="15295"/>
          <a:stretch/>
        </p:blipFill>
        <p:spPr>
          <a:xfrm>
            <a:off x="6909723" y="1040045"/>
            <a:ext cx="1279845" cy="54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8" descr="6gpath (@6gpath) / X"/>
          <p:cNvPicPr preferRelativeResize="0"/>
          <p:nvPr/>
        </p:nvPicPr>
        <p:blipFill rotWithShape="1">
          <a:blip r:embed="rId5">
            <a:alphaModFix/>
          </a:blip>
          <a:srcRect l="6112" t="17250" r="9012" b="16100"/>
          <a:stretch/>
        </p:blipFill>
        <p:spPr>
          <a:xfrm>
            <a:off x="5633127" y="1869927"/>
            <a:ext cx="815604" cy="64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8" descr="NGI trustchain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6577" y="1975661"/>
            <a:ext cx="1034372" cy="29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 descr="A purple and pink text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49101" y="2829757"/>
            <a:ext cx="1053776" cy="45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8" descr="A logo with a group of people in a circle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46577" y="2611198"/>
            <a:ext cx="1109325" cy="68966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8"/>
          <p:cNvSpPr/>
          <p:nvPr/>
        </p:nvSpPr>
        <p:spPr>
          <a:xfrm>
            <a:off x="5602647" y="3967073"/>
            <a:ext cx="2973004" cy="706913"/>
          </a:xfrm>
          <a:prstGeom prst="roundRect">
            <a:avLst>
              <a:gd name="adj" fmla="val 12371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21600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1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+5100</a:t>
            </a:r>
            <a:endParaRPr sz="1800" b="1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300"/>
              <a:buFont typeface="Open Sans Light"/>
              <a:buNone/>
            </a:pPr>
            <a:r>
              <a:rPr lang="en-GB" sz="13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Awarded projects/ entities</a:t>
            </a:r>
            <a:endParaRPr sz="1300">
              <a:solidFill>
                <a:srgbClr val="3C3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3848848" y="3967073"/>
            <a:ext cx="1656504" cy="706913"/>
          </a:xfrm>
          <a:prstGeom prst="roundRect">
            <a:avLst>
              <a:gd name="adj" fmla="val 10652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216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400"/>
              <a:buFont typeface="Open Sans"/>
              <a:buNone/>
            </a:pPr>
            <a:r>
              <a:rPr lang="en-GB" sz="1400" b="1" i="0" u="none" strike="noStrike" cap="none">
                <a:solidFill>
                  <a:srgbClr val="F16C4F"/>
                </a:solidFill>
                <a:latin typeface="Open Sans"/>
                <a:ea typeface="Open Sans"/>
                <a:cs typeface="Open Sans"/>
                <a:sym typeface="Open Sans"/>
              </a:rPr>
              <a:t>+230</a:t>
            </a:r>
            <a:endParaRPr sz="1800" b="1">
              <a:solidFill>
                <a:srgbClr val="F16C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300"/>
              <a:buFont typeface="Open Sans Light"/>
              <a:buNone/>
            </a:pPr>
            <a:r>
              <a:rPr lang="en-GB" sz="13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Open calls</a:t>
            </a:r>
            <a:endParaRPr sz="1300" b="0" i="0" u="none" strike="noStrike" cap="none">
              <a:solidFill>
                <a:srgbClr val="3C3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15" name="Google Shape;215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2876" y="4106609"/>
            <a:ext cx="397066" cy="411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5135880" y="777240"/>
            <a:ext cx="3439771" cy="2817096"/>
          </a:xfrm>
          <a:prstGeom prst="roundRect">
            <a:avLst>
              <a:gd name="adj" fmla="val 3466"/>
            </a:avLst>
          </a:prstGeom>
          <a:solidFill>
            <a:schemeClr val="lt1"/>
          </a:solidFill>
          <a:ln w="9525" cap="flat" cmpd="sng">
            <a:solidFill>
              <a:srgbClr val="F16C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1">
              <a:solidFill>
                <a:srgbClr val="F16C4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568349" y="3967073"/>
            <a:ext cx="3095601" cy="706913"/>
          </a:xfrm>
          <a:prstGeom prst="roundRect">
            <a:avLst>
              <a:gd name="adj" fmla="val 10652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972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300"/>
              <a:buFont typeface="Open Sans Light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Customised stakeholder engagement </a:t>
            </a: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strategy</a:t>
            </a:r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sldNum" idx="12"/>
          </p:nvPr>
        </p:nvSpPr>
        <p:spPr>
          <a:xfrm>
            <a:off x="8566827" y="4767263"/>
            <a:ext cx="4928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223" name="Google Shape;223;p9"/>
          <p:cNvSpPr txBox="1">
            <a:spLocks noGrp="1"/>
          </p:cNvSpPr>
          <p:nvPr>
            <p:ph type="body" idx="1"/>
          </p:nvPr>
        </p:nvSpPr>
        <p:spPr>
          <a:xfrm>
            <a:off x="509182" y="804977"/>
            <a:ext cx="5093466" cy="67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000"/>
              <a:buNone/>
            </a:pPr>
            <a:r>
              <a:rPr lang="en-GB"/>
              <a:t>Stakeholder Engagement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C3C3C"/>
              </a:buClr>
              <a:buSzPts val="2000"/>
              <a:buNone/>
            </a:pPr>
            <a:r>
              <a:rPr lang="en-GB"/>
              <a:t>&amp; Community Building</a:t>
            </a:r>
            <a:endParaRPr/>
          </a:p>
        </p:txBody>
      </p:sp>
      <p:sp>
        <p:nvSpPr>
          <p:cNvPr id="224" name="Google Shape;224;p9"/>
          <p:cNvSpPr txBox="1">
            <a:spLocks noGrp="1"/>
          </p:cNvSpPr>
          <p:nvPr>
            <p:ph type="body" idx="2"/>
          </p:nvPr>
        </p:nvSpPr>
        <p:spPr>
          <a:xfrm>
            <a:off x="509182" y="541659"/>
            <a:ext cx="5093466" cy="21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r>
              <a:rPr lang="en-GB"/>
              <a:t>OUR ROLE IN PROJECTS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3"/>
          </p:nvPr>
        </p:nvSpPr>
        <p:spPr>
          <a:xfrm>
            <a:off x="584200" y="1784998"/>
            <a:ext cx="4201160" cy="1715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252000" lvl="0" indent="-252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00"/>
              <a:buChar char="🞅"/>
            </a:pPr>
            <a:r>
              <a:rPr lang="en-GB"/>
              <a:t>F6S drives stakeholder engagement through </a:t>
            </a:r>
            <a:r>
              <a:rPr lang="en-GB">
                <a:latin typeface="Open Sans SemiBold"/>
                <a:ea typeface="Open Sans SemiBold"/>
                <a:cs typeface="Open Sans SemiBold"/>
                <a:sym typeface="Open Sans SemiBold"/>
              </a:rPr>
              <a:t>high-impact campaigns, global community building, </a:t>
            </a:r>
            <a:r>
              <a:rPr lang="en-GB"/>
              <a:t>and interactive co-design workshops.</a:t>
            </a:r>
            <a:endParaRPr/>
          </a:p>
          <a:p>
            <a:pPr marL="252000" lvl="0" indent="-2520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300"/>
              <a:buChar char="🞅"/>
            </a:pPr>
            <a:r>
              <a:rPr lang="en-GB"/>
              <a:t>We implement an efficient </a:t>
            </a:r>
            <a:r>
              <a:rPr lang="en-GB">
                <a:latin typeface="Open Sans SemiBold"/>
                <a:ea typeface="Open Sans SemiBold"/>
                <a:cs typeface="Open Sans SemiBold"/>
                <a:sym typeface="Open Sans SemiBold"/>
              </a:rPr>
              <a:t>multi-actor approach</a:t>
            </a:r>
            <a:r>
              <a:rPr lang="en-GB"/>
              <a:t>, fostering </a:t>
            </a:r>
            <a:r>
              <a:rPr lang="en-GB">
                <a:latin typeface="Open Sans SemiBold"/>
                <a:ea typeface="Open Sans SemiBold"/>
                <a:cs typeface="Open Sans SemiBold"/>
                <a:sym typeface="Open Sans SemiBold"/>
              </a:rPr>
              <a:t>synergies and clustering activities</a:t>
            </a:r>
            <a:r>
              <a:rPr lang="en-GB" b="1"/>
              <a:t> </a:t>
            </a:r>
            <a:r>
              <a:rPr lang="en-GB"/>
              <a:t>among projects and EU initiatives.</a:t>
            </a:r>
            <a:endParaRPr/>
          </a:p>
        </p:txBody>
      </p:sp>
      <p:pic>
        <p:nvPicPr>
          <p:cNvPr id="226" name="Google Shape;226;p9" descr="A logo with blue and pink letter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5423" y="1155522"/>
            <a:ext cx="1040180" cy="36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8515" y="1888029"/>
            <a:ext cx="967120" cy="55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9" descr="A logo with blue and orange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5165" y="1994511"/>
            <a:ext cx="948452" cy="40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9" descr="A blue and green logo with green tex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6346" y="1155522"/>
            <a:ext cx="949731" cy="36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9" descr="A purple and black background with purple dots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38522" y="2800061"/>
            <a:ext cx="443226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9" descr="A blue letter w on a black background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27274" y="2910021"/>
            <a:ext cx="1224222" cy="23464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9"/>
          <p:cNvSpPr/>
          <p:nvPr/>
        </p:nvSpPr>
        <p:spPr>
          <a:xfrm>
            <a:off x="6082459" y="3967073"/>
            <a:ext cx="2493192" cy="706914"/>
          </a:xfrm>
          <a:prstGeom prst="roundRect">
            <a:avLst>
              <a:gd name="adj" fmla="val 12371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21600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300"/>
              <a:buFont typeface="Open Sans Light"/>
              <a:buNone/>
            </a:pPr>
            <a:r>
              <a:rPr lang="en-GB" sz="1300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Joint International </a:t>
            </a: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events/ conferences</a:t>
            </a:r>
            <a:r>
              <a:rPr lang="en-GB" sz="1300" i="0" u="none" strike="noStrike" cap="none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30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participation</a:t>
            </a:r>
            <a:endParaRPr/>
          </a:p>
        </p:txBody>
      </p:sp>
      <p:sp>
        <p:nvSpPr>
          <p:cNvPr id="233" name="Google Shape;233;p9"/>
          <p:cNvSpPr/>
          <p:nvPr/>
        </p:nvSpPr>
        <p:spPr>
          <a:xfrm>
            <a:off x="3761245" y="3967073"/>
            <a:ext cx="2223919" cy="706914"/>
          </a:xfrm>
          <a:prstGeom prst="roundRect">
            <a:avLst>
              <a:gd name="adj" fmla="val 10652"/>
            </a:avLst>
          </a:prstGeom>
          <a:solidFill>
            <a:srgbClr val="F8F8F8"/>
          </a:solidFill>
          <a:ln>
            <a:noFill/>
          </a:ln>
        </p:spPr>
        <p:txBody>
          <a:bodyPr spcFirstLastPara="1" wrap="square" lIns="216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C4F"/>
              </a:buClr>
              <a:buSzPts val="1300"/>
              <a:buFont typeface="Open Sans SemiBold"/>
              <a:buNone/>
            </a:pP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Training</a:t>
            </a:r>
            <a:r>
              <a:rPr lang="en-GB" sz="1300" b="1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GB" sz="13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delivery &amp; </a:t>
            </a:r>
            <a:r>
              <a:rPr lang="en-GB" sz="1300">
                <a:solidFill>
                  <a:srgbClr val="F16C4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Workshops</a:t>
            </a:r>
            <a:r>
              <a:rPr lang="en-GB" sz="1300" b="1">
                <a:solidFill>
                  <a:srgbClr val="F16C4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GB" sz="1300" b="0" i="0" u="none" strike="noStrike" cap="none">
                <a:solidFill>
                  <a:srgbClr val="3C3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facilitation</a:t>
            </a:r>
            <a:endParaRPr/>
          </a:p>
        </p:txBody>
      </p:sp>
      <p:pic>
        <p:nvPicPr>
          <p:cNvPr id="234" name="Google Shape;234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3791" y="4142839"/>
            <a:ext cx="564590" cy="34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6S Innovation">
  <a:themeElements>
    <a:clrScheme name="F6S">
      <a:dk1>
        <a:srgbClr val="333333"/>
      </a:dk1>
      <a:lt1>
        <a:srgbClr val="FFFFFF"/>
      </a:lt1>
      <a:dk2>
        <a:srgbClr val="3C3C3C"/>
      </a:dk2>
      <a:lt2>
        <a:srgbClr val="F2F2F2"/>
      </a:lt2>
      <a:accent1>
        <a:srgbClr val="F16C4F"/>
      </a:accent1>
      <a:accent2>
        <a:srgbClr val="1E6AFF"/>
      </a:accent2>
      <a:accent3>
        <a:srgbClr val="F16C4F"/>
      </a:accent3>
      <a:accent4>
        <a:srgbClr val="1E6AFF"/>
      </a:accent4>
      <a:accent5>
        <a:srgbClr val="F16C4F"/>
      </a:accent5>
      <a:accent6>
        <a:srgbClr val="1E6AFF"/>
      </a:accent6>
      <a:hlink>
        <a:srgbClr val="F16C4F"/>
      </a:hlink>
      <a:folHlink>
        <a:srgbClr val="1E6A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722</Words>
  <Application>Microsoft Macintosh PowerPoint</Application>
  <PresentationFormat>On-screen Show (16:9)</PresentationFormat>
  <Paragraphs>137</Paragraphs>
  <Slides>15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Poppins Light</vt:lpstr>
      <vt:lpstr>Noto Sans Symbols</vt:lpstr>
      <vt:lpstr>Open Sans Light</vt:lpstr>
      <vt:lpstr>Open Sans SemiBold</vt:lpstr>
      <vt:lpstr>Lato</vt:lpstr>
      <vt:lpstr>Arial</vt:lpstr>
      <vt:lpstr>Open Sans</vt:lpstr>
      <vt:lpstr>Poppins SemiBold</vt:lpstr>
      <vt:lpstr>Poppins</vt:lpstr>
      <vt:lpstr>F6S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Alexandre Relvão</dc:creator>
  <cp:lastModifiedBy>Robert Bartholomew Carroll</cp:lastModifiedBy>
  <cp:revision>1</cp:revision>
  <dcterms:created xsi:type="dcterms:W3CDTF">2025-03-20T15:41:10Z</dcterms:created>
  <dcterms:modified xsi:type="dcterms:W3CDTF">2025-06-18T10:40:14Z</dcterms:modified>
</cp:coreProperties>
</file>