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90" r:id="rId3"/>
    <p:sldId id="298" r:id="rId4"/>
    <p:sldId id="299" r:id="rId5"/>
    <p:sldId id="277" r:id="rId6"/>
    <p:sldId id="257" r:id="rId7"/>
    <p:sldId id="258" r:id="rId8"/>
    <p:sldId id="292" r:id="rId9"/>
    <p:sldId id="281" r:id="rId10"/>
    <p:sldId id="293" r:id="rId11"/>
    <p:sldId id="259" r:id="rId12"/>
    <p:sldId id="282" r:id="rId13"/>
    <p:sldId id="267" r:id="rId14"/>
    <p:sldId id="283" r:id="rId15"/>
    <p:sldId id="284" r:id="rId16"/>
    <p:sldId id="261" r:id="rId17"/>
    <p:sldId id="294" r:id="rId18"/>
    <p:sldId id="295" r:id="rId19"/>
    <p:sldId id="296" r:id="rId20"/>
    <p:sldId id="297" r:id="rId21"/>
    <p:sldId id="262" r:id="rId22"/>
    <p:sldId id="270" r:id="rId23"/>
    <p:sldId id="285" r:id="rId24"/>
    <p:sldId id="30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26" autoAdjust="0"/>
  </p:normalViewPr>
  <p:slideViewPr>
    <p:cSldViewPr>
      <p:cViewPr varScale="1">
        <p:scale>
          <a:sx n="70" d="100"/>
          <a:sy n="70" d="100"/>
        </p:scale>
        <p:origin x="15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B57D-2C4A-4FEE-9A84-45E854EA1739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36442-03B2-4F63-B4D2-8C2D033145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94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6442-03B2-4F63-B4D2-8C2D033145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5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36442-03B2-4F63-B4D2-8C2D033145B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3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73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47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7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0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26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9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2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06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FE6C-1608-45D0-832F-4D516B63459E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761-3F40-4D1D-BDB0-4AE843C5B7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8582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DYNAMIQUE SPATIO-TEMPORELLE ET CONTAMINATION METALLIQUE EAU, SEDIMENTS, </a:t>
            </a:r>
            <a:r>
              <a:rPr lang="fr-FR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SOLS,MACROINVERTEBRES </a:t>
            </a: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BENTHIQUES, </a:t>
            </a:r>
            <a:r>
              <a:rPr lang="fr-FR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POISSONS, LEGUMINEUSES ET </a:t>
            </a: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HOMMES  DES SITES  MINIERS </a:t>
            </a:r>
            <a:r>
              <a:rPr lang="fr-FR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DE MWENGA ET SHABUNDA , </a:t>
            </a: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Est de la </a:t>
            </a:r>
            <a:r>
              <a:rPr lang="fr-FR" sz="1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RD.Congo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902" y="2348880"/>
            <a:ext cx="8357722" cy="438194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endParaRPr lang="fr-FR" sz="2000" b="1" dirty="0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endParaRPr lang="fr-FR" sz="2000" b="1" dirty="0" smtClean="0">
              <a:solidFill>
                <a:prstClr val="black">
                  <a:tint val="75000"/>
                </a:prst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ctr">
              <a:buNone/>
            </a:pPr>
            <a:endParaRPr lang="fr-FR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1" y="1916832"/>
            <a:ext cx="2647296" cy="1759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62" y="1916832"/>
            <a:ext cx="2611706" cy="17588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327" y="1916832"/>
            <a:ext cx="2459786" cy="17410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1" y="3717032"/>
            <a:ext cx="2647295" cy="16666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3717033"/>
            <a:ext cx="2592288" cy="16666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104" y="3717032"/>
            <a:ext cx="2383725" cy="1666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733256"/>
            <a:ext cx="8820471" cy="8473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fr-FR" sz="2000" dirty="0" smtClean="0"/>
          </a:p>
          <a:p>
            <a:pPr lvl="0" algn="ctr"/>
            <a:r>
              <a:rPr lang="fr-FR" sz="2000" dirty="0" smtClean="0"/>
              <a:t>Par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KALAKUKO KYETILE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Edouard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Enseignant Chercheur ISTM-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Bukavu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(RDC) et Doctorant à EDGRND/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Université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d’Antananarivo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E-mail: edouard.kalakuko@yahoo.fr</a:t>
            </a:r>
            <a:endParaRPr lang="en-US" sz="20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2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Paradoxes de l’exploitation minière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896020" cy="14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user\Desktop\documents\PROF MUNYOLOLO\IMG_20160101_1708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46" y="1556792"/>
            <a:ext cx="1945701" cy="145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C:\Users\user\Desktop\Photos Biodiverite Shqbunda\IMG_20180819_115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45" y="1556792"/>
            <a:ext cx="2299771" cy="14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89" y="1417638"/>
            <a:ext cx="2177988" cy="16079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5542"/>
            <a:ext cx="1921618" cy="14835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86" y="3059355"/>
            <a:ext cx="1921618" cy="14621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48" y="3069001"/>
            <a:ext cx="2367742" cy="14959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89" y="3078647"/>
            <a:ext cx="2177988" cy="14863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997" y="4534572"/>
            <a:ext cx="1979989" cy="17747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9458" y="4531145"/>
            <a:ext cx="1906987" cy="17684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0642" y="4574604"/>
            <a:ext cx="2275574" cy="173471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787" y="4509120"/>
            <a:ext cx="2153790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88032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fr-F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Questions de </a:t>
            </a:r>
            <a:r>
              <a:rPr lang="fr-F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recherche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296" y="1124744"/>
            <a:ext cx="8856984" cy="547260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941060" algn="l"/>
                <a:tab pos="6301105" algn="l"/>
              </a:tabLst>
            </a:pPr>
            <a:r>
              <a:rPr lang="fr-FR" sz="23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fr-FR" sz="23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La question de recherche principale</a:t>
            </a:r>
            <a:endParaRPr lang="fr-FR" sz="2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quelle manière l'exploitation minière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affecte- t-elle l’eau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 sédiments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sols, MIB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poissons, légumineuses 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la santé humaine  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 les mines d’</a:t>
            </a:r>
            <a:r>
              <a:rPr lang="fr-FR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Elila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Ulindi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dans </a:t>
            </a:r>
            <a:r>
              <a:rPr lang="fr-FR" alt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Mwenga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Shabunda?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941060" algn="l"/>
                <a:tab pos="6301105" algn="l"/>
              </a:tabLst>
            </a:pPr>
            <a:r>
              <a:rPr lang="fr-FR" alt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fr-FR" sz="23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fr-FR" sz="23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Questions spécifiques de la recherche </a:t>
            </a:r>
            <a:endParaRPr lang="fr-FR" sz="2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tabLst>
                <a:tab pos="5941060" algn="l"/>
                <a:tab pos="6301105" algn="l"/>
              </a:tabLst>
            </a:pP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perceptions des mineurs et non mineurs diffèrent –elles concernant les impacts miniers sur la vie socio-sanitaire et environnementale ?</a:t>
            </a:r>
          </a:p>
          <a:p>
            <a:pPr lvl="0" algn="just">
              <a:lnSpc>
                <a:spcPct val="150000"/>
              </a:lnSpc>
              <a:tabLst>
                <a:tab pos="5941060" algn="l"/>
                <a:tab pos="6301105" algn="l"/>
              </a:tabLst>
            </a:pP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valeurs des paramètres physico-chimiques et des concentrations de métaux lourds sont-elles dans les normes dans l’eau, les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sédiments, sols 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dans les sites miniers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</a:t>
            </a:r>
            <a:r>
              <a:rPr lang="fr-FR" sz="20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Mwenga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&amp; Shabunda ?</a:t>
            </a: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470" y="432048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fr-F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Questions de </a:t>
            </a:r>
            <a:r>
              <a:rPr lang="fr-F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recherche (suite)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09" y="1412776"/>
            <a:ext cx="8856984" cy="504056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tabLst>
                <a:tab pos="5941060" algn="l"/>
                <a:tab pos="6301105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Quelles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seraient les concentrations en métaux lourds dans les </a:t>
            </a:r>
            <a:r>
              <a:rPr lang="fr-FR" sz="23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bioindicateurs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notamment les poissons, macroinvertébrés benthiques, les légumineuses, les sangs et urines humains dans les sites miniers de la Elila et Ulindi ?</a:t>
            </a:r>
            <a:endParaRPr lang="fr-FR" sz="2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tabLst>
                <a:tab pos="5941060" algn="l"/>
                <a:tab pos="6301105" algn="l"/>
              </a:tabLst>
            </a:pP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indices de turbidité, </a:t>
            </a:r>
            <a:r>
              <a:rPr lang="fr-FR" sz="23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MIBs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poissons, sédimentaires, de couvert végétal  ainsi que divers facteurs  de contamination métalliques sont-ils dans les normes dans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</a:t>
            </a:r>
            <a:r>
              <a:rPr lang="fr-FR" sz="23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MIBs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poissons,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sédiments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sang et urines humains dans les sites miniers  de </a:t>
            </a:r>
            <a:r>
              <a:rPr lang="fr-FR" sz="23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Mwenga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et Shabunda?  </a:t>
            </a:r>
            <a:endParaRPr lang="fr-FR" sz="2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endParaRPr lang="fr-FR" alt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FR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C.1. Hypothèse </a:t>
            </a:r>
            <a:r>
              <a:rPr lang="fr-FR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générale 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l'exploitation </a:t>
            </a:r>
            <a:r>
              <a:rPr lang="fr-FR" alt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minière </a:t>
            </a:r>
            <a:r>
              <a:rPr lang="fr-FR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aurait affecté de manière significative si pas négative la qualité physico-chimique de l’eau, sédiments, </a:t>
            </a:r>
            <a:r>
              <a:rPr lang="fr-FR" alt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sols, MIB</a:t>
            </a:r>
            <a:r>
              <a:rPr lang="fr-FR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poissons, légumineuses, la </a:t>
            </a:r>
            <a:r>
              <a:rPr lang="fr-FR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santé humaine 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 les mines d’</a:t>
            </a:r>
            <a:r>
              <a:rPr lang="fr-FR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Elila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Ulindi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dans </a:t>
            </a:r>
            <a:r>
              <a:rPr lang="fr-FR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Mwenga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Shabunda?</a:t>
            </a:r>
            <a:endParaRPr lang="fr-FR" altLang="en-US" sz="2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Hypothèses Spécifiques 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941060" algn="l"/>
                <a:tab pos="6301105" algn="l"/>
              </a:tabLst>
            </a:pP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Il n’existe pas des différences hautement significatives entre les perceptions des mineurs et non mineurs concernant les impacts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miniers 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sur la vie socio-sanitaire et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environnementale dans </a:t>
            </a:r>
            <a:r>
              <a:rPr lang="fr-FR" sz="23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Mwenga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et Shabunda. </a:t>
            </a:r>
            <a:endParaRPr lang="fr-FR" sz="2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2633" y="323945"/>
            <a:ext cx="4482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Hypothèses de travail </a:t>
            </a:r>
          </a:p>
        </p:txBody>
      </p:sp>
    </p:spTree>
    <p:extLst>
      <p:ext uri="{BB962C8B-B14F-4D97-AF65-F5344CB8AC3E}">
        <p14:creationId xmlns:p14="http://schemas.microsoft.com/office/powerpoint/2010/main" val="1597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96855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941060" algn="l"/>
                <a:tab pos="6301105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Il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existe des différences hautement significatives  des indices biologiques et environnementaux comparativement aux normes dans les sites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miniers </a:t>
            </a:r>
            <a:r>
              <a:rPr lang="fr-FR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Elila</a:t>
            </a:r>
            <a:r>
              <a:rPr lang="fr-FR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Ulindi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dans </a:t>
            </a:r>
            <a:r>
              <a:rPr lang="fr-FR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Mwenga</a:t>
            </a:r>
            <a:r>
              <a:rPr lang="fr-FR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 Shabunda?</a:t>
            </a:r>
            <a:endParaRPr lang="fr-FR" sz="23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Tx/>
              <a:buChar char="-"/>
              <a:tabLst>
                <a:tab pos="5941060" algn="l"/>
                <a:tab pos="6301105" algn="l"/>
              </a:tabLst>
            </a:pP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Les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valeurs des paramètres physico-chimiques et les concentrations en métaux lourds dans l’eau, les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sédiments, sols, </a:t>
            </a:r>
            <a:r>
              <a:rPr lang="fr-FR" sz="23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macroinvertébrés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benthiques,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poissons, légumineuses, sangs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et urines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humains seraient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hors normes  dans les sites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</a:t>
            </a:r>
            <a:r>
              <a:rPr lang="fr-FR" sz="23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Mwenga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&amp; Shabunda.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941060" algn="l"/>
                <a:tab pos="6301105" algn="l"/>
              </a:tabLst>
            </a:pPr>
            <a:endParaRPr lang="fr-FR" sz="23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8332" y="395953"/>
            <a:ext cx="5642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Hypothèses de travail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(Suite)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Objectif Général: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Déterminer l'exposition sanitaire et environnementale à la pollution minière dans les mines 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Mwenga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de Shabunda dans la province du Sud-Kivu.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Objectifs </a:t>
            </a:r>
            <a:r>
              <a:rPr lang="fr-FR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Spécifiques:</a:t>
            </a:r>
          </a:p>
          <a:p>
            <a:pPr lvl="0" algn="just">
              <a:lnSpc>
                <a:spcPct val="150000"/>
              </a:lnSpc>
            </a:pP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Recueillir 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 perceptions des mineurs et non mineurs concernant les impacts miniers 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vie socio-sanitaire et 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environnementale.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67961"/>
            <a:ext cx="4525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Objectifs </a:t>
            </a:r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recherche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91269"/>
            <a:ext cx="8640960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Objectifs </a:t>
            </a:r>
            <a:r>
              <a:rPr lang="fr-FR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Spécifiques:</a:t>
            </a:r>
          </a:p>
          <a:p>
            <a:pPr lvl="0" algn="just">
              <a:lnSpc>
                <a:spcPct val="150000"/>
              </a:lnSpc>
            </a:pP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Quantifier les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paramètres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physico-chimiques et les concentrations en métaux lourds dans l’eau, les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sédiments, </a:t>
            </a:r>
            <a:r>
              <a:rPr lang="fr-FR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MIBs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poissons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Elila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 dans 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 sang ,urine humains</a:t>
            </a:r>
            <a:r>
              <a:rPr lang="fr-FR" sz="23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dans les sites 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</a:t>
            </a:r>
            <a:r>
              <a:rPr lang="fr-FR" sz="23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Mwenga</a:t>
            </a:r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et Shabunda </a:t>
            </a:r>
            <a:endParaRPr lang="fr-FR" sz="23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Estimer le degré de contamination par les différents indices de diversité biologique et les facteurs sédimentaires, dans les poissons et sang 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 urines humains</a:t>
            </a:r>
            <a:r>
              <a:rPr lang="fr-FR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fr-FR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Faire l’identification et le dénombrement des poissons et les </a:t>
            </a:r>
            <a:r>
              <a:rPr lang="fr-FR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MIBs</a:t>
            </a:r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affectés par la contamination métallique.</a:t>
            </a:r>
          </a:p>
          <a:p>
            <a:pPr algn="just">
              <a:lnSpc>
                <a:spcPct val="150000"/>
              </a:lnSpc>
            </a:pPr>
            <a:endParaRPr lang="fr-FR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endParaRPr lang="fr-FR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endParaRPr lang="fr-FR" altLang="en-US" sz="2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buNone/>
            </a:pPr>
            <a:endParaRPr lang="fr-FR" alt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51937"/>
            <a:ext cx="572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Objectifs </a:t>
            </a:r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recherche (suite)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Matériels et Méthodolgie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Une étude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transversale, rétrospective, holisme et empirique 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sera réalisée dans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6000" dirty="0">
                <a:latin typeface="Times New Roman" pitchFamily="18" charset="0"/>
                <a:cs typeface="Times New Roman" pitchFamily="18" charset="0"/>
              </a:rPr>
              <a:t>sites 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miniers de </a:t>
            </a:r>
            <a:r>
              <a:rPr lang="fr-FR" sz="6000" dirty="0" err="1" smtClean="0">
                <a:latin typeface="Times New Roman" pitchFamily="18" charset="0"/>
                <a:cs typeface="Times New Roman" pitchFamily="18" charset="0"/>
              </a:rPr>
              <a:t>Mwenga</a:t>
            </a: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 et Shabunda.</a:t>
            </a:r>
            <a:endParaRPr lang="fr-FR" sz="6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</a:pP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Les données sociodémographiques, sanitaires, et géographiques ainsi que les échantillons de sang, urine, eau, sol, sédiments, biodiversité seront collectées moyennant questionnaire d’ enquête, </a:t>
            </a:r>
            <a:r>
              <a:rPr lang="fr-FR" sz="5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Interview et focus groupes, GPS, flacons, sacs, boites isothermes et réactifs </a:t>
            </a:r>
            <a:r>
              <a:rPr lang="fr-FR" sz="9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Les analyses physico-chimiques et biomédicales seront effectuées moyennant des sondes spécifiques et techniques spectroscopiques</a:t>
            </a:r>
            <a:r>
              <a:rPr lang="fr-FR" sz="6000" dirty="0" smtClean="0">
                <a:latin typeface="Candara" panose="020E0502030303020204" pitchFamily="34" charset="0"/>
              </a:rPr>
              <a:t>.</a:t>
            </a:r>
            <a:endParaRPr lang="fr-FR" sz="6000" dirty="0">
              <a:latin typeface="Candara" panose="020E0502030303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3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Matériels et méthodes (suite1)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 fontAlgn="base">
              <a:lnSpc>
                <a:spcPct val="170000"/>
              </a:lnSpc>
              <a:spcBef>
                <a:spcPct val="0"/>
              </a:spcBef>
              <a:defRPr/>
            </a:pPr>
            <a:r>
              <a:rPr lang="fr-F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Données quantitatives: </a:t>
            </a:r>
          </a:p>
          <a:p>
            <a:pPr marL="265113" lvl="0" indent="-176213" algn="just" fontAlgn="base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Questionnaires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d’enquête pour recueillir les perceptions et données </a:t>
            </a:r>
            <a:r>
              <a:rPr lang="fr-F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socio-démographiques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5113" lvl="0" indent="-176213" algn="just" fontAlgn="base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GPS et appareil photographique : coordonnées géographiques et images;</a:t>
            </a:r>
          </a:p>
          <a:p>
            <a:pPr marL="265113" lvl="0" indent="-176213" algn="just" fontAlgn="base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pH-mètre, Conductimètre, Oxymètre, Echosondeur pour paramètres du terrain;</a:t>
            </a:r>
          </a:p>
          <a:p>
            <a:pPr marL="265113" lvl="0" indent="-176213" algn="just" fontAlgn="base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Fiches, tubes </a:t>
            </a:r>
            <a:r>
              <a:rPr lang="fr-F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vacutenaires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à EDTA prélèvement sangs et urines humains ;</a:t>
            </a:r>
          </a:p>
          <a:p>
            <a:pPr marL="265113" lvl="0" indent="-176213" algn="just" fontAlgn="base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Benne Eck pour prélever les sédiments et </a:t>
            </a:r>
            <a:r>
              <a:rPr lang="fr-F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MIBs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(filet troubleau sites non profonds);</a:t>
            </a:r>
          </a:p>
          <a:p>
            <a:pPr>
              <a:lnSpc>
                <a:spcPct val="17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Matériels &amp; Méthodologie (suite2)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lvl="0" indent="-176213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Filets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marque nylon prélèvement  poissons; </a:t>
            </a:r>
          </a:p>
          <a:p>
            <a:pPr marL="265113" lvl="0" indent="-176213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Flacons 200ml en polyéthylène prélèvement eau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 échantillons seront conditionnés dans des bacs glaciaires à 4°C  pour conservation puis analyses ultérieures en vue de quantifier les  Teneurs en métaux lourds, Divers indices de diversité et facteurs de contamination, d’identifier différentes familles  </a:t>
            </a:r>
          </a:p>
          <a:p>
            <a:pPr marL="88900" lvl="0" indent="0" algn="just" fontAlgn="base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7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Qui suis-je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en-US" sz="9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Profil</a:t>
            </a:r>
            <a:r>
              <a:rPr lang="en-US" sz="9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Scolaire</a:t>
            </a:r>
            <a:r>
              <a:rPr lang="en-US" sz="9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&amp; </a:t>
            </a:r>
            <a:r>
              <a:rPr lang="en-US" sz="9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Académique</a:t>
            </a:r>
            <a:r>
              <a:rPr lang="en-US" sz="9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9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Diplome</a:t>
            </a: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ea typeface="Calibri"/>
                <a:cs typeface="Times New Roman" pitchFamily="18" charset="0"/>
              </a:rPr>
              <a:t>d’Etat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9600" dirty="0" err="1">
                <a:latin typeface="Times New Roman" pitchFamily="18" charset="0"/>
                <a:ea typeface="Calibri"/>
                <a:cs typeface="Times New Roman" pitchFamily="18" charset="0"/>
              </a:rPr>
              <a:t>Chimie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9600" dirty="0" err="1">
                <a:latin typeface="Times New Roman" pitchFamily="18" charset="0"/>
                <a:ea typeface="Calibri"/>
                <a:cs typeface="Times New Roman" pitchFamily="18" charset="0"/>
              </a:rPr>
              <a:t>Biologie</a:t>
            </a: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9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Graduat:Chimie-Physique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en-US" sz="9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9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Licence</a:t>
            </a: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9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Chimie</a:t>
            </a: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Master: </a:t>
            </a:r>
            <a:r>
              <a:rPr lang="en-US" sz="9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Sces</a:t>
            </a:r>
            <a:r>
              <a:rPr lang="en-US" sz="9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de </a:t>
            </a:r>
            <a:r>
              <a:rPr lang="en-US" sz="9600" dirty="0" err="1">
                <a:latin typeface="Times New Roman" pitchFamily="18" charset="0"/>
                <a:ea typeface="Calibri"/>
                <a:cs typeface="Times New Roman" pitchFamily="18" charset="0"/>
              </a:rPr>
              <a:t>gestion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9600" dirty="0" err="1">
                <a:latin typeface="Times New Roman" pitchFamily="18" charset="0"/>
                <a:ea typeface="Calibri"/>
                <a:cs typeface="Times New Roman" pitchFamily="18" charset="0"/>
              </a:rPr>
              <a:t>environnement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(UEA), </a:t>
            </a:r>
            <a:endParaRPr lang="en-US" sz="9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9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Doctorat</a:t>
            </a:r>
            <a:r>
              <a:rPr lang="en-US" sz="9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ECOBIO en </a:t>
            </a:r>
            <a:r>
              <a:rPr lang="en-US" sz="9600" b="1" dirty="0" err="1">
                <a:latin typeface="Times New Roman" pitchFamily="18" charset="0"/>
                <a:ea typeface="Calibri"/>
                <a:cs typeface="Times New Roman" pitchFamily="18" charset="0"/>
              </a:rPr>
              <a:t>cours</a:t>
            </a:r>
            <a:r>
              <a:rPr lang="en-US" sz="96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9600" dirty="0">
                <a:latin typeface="Times New Roman" pitchFamily="18" charset="0"/>
                <a:ea typeface="Calibri"/>
                <a:cs typeface="Times New Roman" pitchFamily="18" charset="0"/>
              </a:rPr>
              <a:t>ECOBIO(</a:t>
            </a:r>
            <a:r>
              <a:rPr lang="fr-FR" sz="9600" dirty="0">
                <a:latin typeface="Times New Roman" pitchFamily="18" charset="0"/>
                <a:cs typeface="Times New Roman" pitchFamily="18" charset="0"/>
              </a:rPr>
              <a:t>EDGRND/Université d’Antananarivo</a:t>
            </a: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Matériels &amp; Méthodologie (suite3)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lvl="0" algn="just" fontAlgn="base">
              <a:lnSpc>
                <a:spcPct val="170000"/>
              </a:lnSpc>
              <a:spcBef>
                <a:spcPct val="0"/>
              </a:spcBef>
              <a:defRPr/>
            </a:pPr>
            <a:r>
              <a:rPr lang="fr-FR" sz="3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Ces échantillons seront conditionnés dans des bacs glaciaires à 4°C  pour conservation puis analyses ultérieures en vue de quantifier les  Teneurs en métaux lourds, Divers indices de diversité et facteurs de contamination, d’identifier différentes familles  </a:t>
            </a:r>
          </a:p>
          <a:p>
            <a:pPr lvl="0" algn="just" fontAlgn="base">
              <a:lnSpc>
                <a:spcPct val="170000"/>
              </a:lnSpc>
              <a:spcBef>
                <a:spcPct val="0"/>
              </a:spcBef>
              <a:defRPr/>
            </a:pPr>
            <a:r>
              <a:rPr lang="fr-FR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Analyse chimiques:</a:t>
            </a:r>
            <a:r>
              <a:rPr lang="fr-FR" sz="3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SAA, ICP-MS en tenant compte des Limites de détection de chaque métal;</a:t>
            </a:r>
            <a:endParaRPr lang="fr-FR" sz="3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70000"/>
              </a:lnSpc>
              <a:spcBef>
                <a:spcPct val="0"/>
              </a:spcBef>
              <a:defRPr/>
            </a:pPr>
            <a:r>
              <a:rPr lang="fr-FR" sz="3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Traitements statistiques: </a:t>
            </a:r>
            <a:r>
              <a:rPr lang="fr-FR" sz="3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corrélations de Pearson, l’ANOVA1, test t, ACP pour établir des liens, interactions, ou des différences entre variables</a:t>
            </a:r>
            <a:endParaRPr lang="fr-FR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Conceptualisation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et Cadre de l'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étude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508098"/>
            <a:ext cx="8229600" cy="3809719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endParaRPr lang="fr-FR" sz="2800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2400" y="1312642"/>
            <a:ext cx="8826986" cy="5545357"/>
            <a:chOff x="72839" y="-141054"/>
            <a:chExt cx="6228844" cy="2123470"/>
          </a:xfrm>
        </p:grpSpPr>
        <p:sp>
          <p:nvSpPr>
            <p:cNvPr id="7" name="Zone de texte 14"/>
            <p:cNvSpPr txBox="1">
              <a:spLocks noChangeArrowheads="1"/>
            </p:cNvSpPr>
            <p:nvPr/>
          </p:nvSpPr>
          <p:spPr bwMode="auto">
            <a:xfrm>
              <a:off x="72839" y="440728"/>
              <a:ext cx="1973999" cy="811223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2400" b="1" u="sng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Variables </a:t>
              </a:r>
              <a:r>
                <a:rPr lang="en-US" sz="2400" b="1" u="sng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Indépendantes</a:t>
              </a:r>
              <a:endParaRPr lang="fr-FR" sz="2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en-US" sz="2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-Exploitations </a:t>
              </a:r>
              <a:r>
                <a:rPr lang="en-US" sz="2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minières</a:t>
              </a:r>
              <a:r>
                <a:rPr lang="en-US" sz="2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endParaRPr lang="fr-FR" sz="2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" name="Zone de texte 15"/>
            <p:cNvSpPr txBox="1">
              <a:spLocks noChangeArrowheads="1"/>
            </p:cNvSpPr>
            <p:nvPr/>
          </p:nvSpPr>
          <p:spPr bwMode="auto">
            <a:xfrm>
              <a:off x="1018628" y="-141054"/>
              <a:ext cx="4338586" cy="190393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Cadre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Conceptuel</a:t>
              </a:r>
              <a:endParaRPr lang="fr-FR" sz="2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Zone de texte 16"/>
            <p:cNvSpPr txBox="1">
              <a:spLocks noChangeArrowheads="1"/>
            </p:cNvSpPr>
            <p:nvPr/>
          </p:nvSpPr>
          <p:spPr bwMode="auto">
            <a:xfrm>
              <a:off x="2398395" y="235558"/>
              <a:ext cx="3903288" cy="1746858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fr-FR" sz="2300" b="1" u="sng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Variables dépendantes</a:t>
              </a:r>
              <a:endParaRPr lang="fr-FR" sz="23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1°.Impact sur la qualité de 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l’eau </a:t>
              </a:r>
              <a:endParaRPr lang="fr-FR" sz="23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2°.Impacts sur les 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sédiments, sols, la roche </a:t>
              </a:r>
              <a:endParaRPr lang="fr-FR" sz="23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3° .Impacts sur 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les </a:t>
              </a:r>
              <a:r>
                <a:rPr lang="fr-FR" sz="23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bioindicateurs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: </a:t>
              </a:r>
              <a:r>
                <a:rPr lang="fr-FR" sz="2300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MIBs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poissons, légumineuse et </a:t>
              </a:r>
              <a:r>
                <a:rPr lang="fr-FR" sz="23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Hommes </a:t>
              </a:r>
            </a:p>
            <a:p>
              <a:pPr algn="just">
                <a:lnSpc>
                  <a:spcPct val="150000"/>
                </a:lnSpc>
              </a:pP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4</a:t>
              </a: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° .Impacts sur les  changements </a:t>
              </a:r>
              <a:r>
                <a:rPr lang="fr-FR" sz="23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terrestre, du </a:t>
              </a: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couvert végétal et climatique</a:t>
              </a:r>
            </a:p>
            <a:p>
              <a:pPr algn="just">
                <a:lnSpc>
                  <a:spcPct val="150000"/>
                </a:lnSpc>
              </a:pPr>
              <a:r>
                <a:rPr lang="fr-FR" sz="23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5°.Impacts sur la santé, résilience communautaire</a:t>
              </a:r>
            </a:p>
            <a:p>
              <a:pPr>
                <a:spcAft>
                  <a:spcPts val="1000"/>
                </a:spcAft>
              </a:pPr>
              <a:r>
                <a:rPr lang="fr-FR" sz="12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457200" algn="just">
                <a:spcAft>
                  <a:spcPts val="0"/>
                </a:spcAft>
              </a:pPr>
              <a:r>
                <a:rPr lang="fr-FR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1100" u="none" strike="noStrike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Flèche droite 9"/>
            <p:cNvSpPr>
              <a:spLocks noChangeArrowheads="1"/>
            </p:cNvSpPr>
            <p:nvPr/>
          </p:nvSpPr>
          <p:spPr bwMode="auto">
            <a:xfrm>
              <a:off x="2046838" y="720954"/>
              <a:ext cx="351557" cy="143522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cxnSp>
        <p:nvCxnSpPr>
          <p:cNvPr id="11" name="Straight Arrow Connector 13"/>
          <p:cNvCxnSpPr>
            <a:cxnSpLocks noChangeShapeType="1"/>
          </p:cNvCxnSpPr>
          <p:nvPr/>
        </p:nvCxnSpPr>
        <p:spPr bwMode="auto">
          <a:xfrm>
            <a:off x="4732213" y="1797762"/>
            <a:ext cx="9525" cy="2087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0"/>
          <p:cNvCxnSpPr>
            <a:cxnSpLocks noChangeShapeType="1"/>
          </p:cNvCxnSpPr>
          <p:nvPr/>
        </p:nvCxnSpPr>
        <p:spPr bwMode="auto">
          <a:xfrm flipH="1">
            <a:off x="2267744" y="2023559"/>
            <a:ext cx="51913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>
            <a:off x="7459075" y="2023559"/>
            <a:ext cx="0" cy="2725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2"/>
          <p:cNvCxnSpPr>
            <a:cxnSpLocks noChangeShapeType="1"/>
          </p:cNvCxnSpPr>
          <p:nvPr/>
        </p:nvCxnSpPr>
        <p:spPr bwMode="auto">
          <a:xfrm>
            <a:off x="2267744" y="2023559"/>
            <a:ext cx="0" cy="8083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420"/>
            <a:ext cx="8229600" cy="5172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5" y="676566"/>
            <a:ext cx="8229600" cy="4525963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2053596" y="79586"/>
            <a:ext cx="403617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Résultats</a:t>
            </a:r>
            <a:r>
              <a:rPr lang="en-US" sz="23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attendus</a:t>
            </a:r>
            <a:r>
              <a:rPr lang="en-US" sz="23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par </a:t>
            </a:r>
            <a:r>
              <a:rPr lang="en-US" sz="23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objectif</a:t>
            </a:r>
            <a:endParaRPr lang="en-US" sz="23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2400" y="702075"/>
            <a:ext cx="8818510" cy="6155925"/>
            <a:chOff x="-734551" y="2624"/>
            <a:chExt cx="7075524" cy="1853118"/>
          </a:xfrm>
        </p:grpSpPr>
        <p:sp>
          <p:nvSpPr>
            <p:cNvPr id="7" name="Zone de texte 14"/>
            <p:cNvSpPr txBox="1">
              <a:spLocks noChangeArrowheads="1"/>
            </p:cNvSpPr>
            <p:nvPr/>
          </p:nvSpPr>
          <p:spPr bwMode="auto">
            <a:xfrm>
              <a:off x="-734551" y="316008"/>
              <a:ext cx="2715451" cy="1420742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b="1" u="sng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Objectifs</a:t>
              </a:r>
              <a:r>
                <a:rPr lang="en-US" b="1" u="sng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spécifiques</a:t>
              </a:r>
              <a:r>
                <a:rPr lang="en-US" b="1" u="sng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Déterminer</a:t>
              </a:r>
              <a:r>
                <a:rPr lang="en-US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l’impact</a:t>
              </a:r>
              <a:r>
                <a:rPr lang="en-US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minier</a:t>
              </a:r>
              <a:r>
                <a:rPr lang="en-US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sur</a:t>
              </a:r>
              <a:r>
                <a:rPr lang="en-US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  </a:t>
              </a:r>
              <a:endParaRPr lang="en-US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1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°.la 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qualité de 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l’eau, les sédiments, sols</a:t>
              </a:r>
              <a:endParaRPr lang="fr-FR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2° les </a:t>
              </a:r>
              <a:r>
                <a:rPr lang="fr-FR" dirty="0" err="1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bioindicateurs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: </a:t>
              </a:r>
              <a:r>
                <a:rPr lang="fr-FR" dirty="0" err="1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MIBs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poissons, légumineuses 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et </a:t>
              </a: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Hommes(sang et urines) </a:t>
              </a:r>
              <a:endParaRPr lang="fr-FR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lvl="0" algn="just">
                <a:lnSpc>
                  <a:spcPct val="150000"/>
                </a:lnSpc>
              </a:pP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4°. les  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changements du couvert végétal et climatique</a:t>
              </a:r>
            </a:p>
            <a:p>
              <a:pPr lvl="0" algn="just">
                <a:lnSpc>
                  <a:spcPct val="150000"/>
                </a:lnSpc>
              </a:pPr>
              <a:r>
                <a:rPr lang="fr-FR" dirty="0" smtClean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5°. la </a:t>
              </a:r>
              <a:r>
                <a:rPr lang="fr-FR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santé, résilience communautaire</a:t>
              </a:r>
            </a:p>
            <a:p>
              <a:pPr algn="ctr">
                <a:spcAft>
                  <a:spcPts val="1000"/>
                </a:spcAft>
              </a:pPr>
              <a:endParaRPr lang="fr-FR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spcAft>
                  <a:spcPts val="1000"/>
                </a:spcAft>
              </a:pPr>
              <a:endParaRPr lang="fr-FR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8" name="Zone de texte 15"/>
            <p:cNvSpPr txBox="1">
              <a:spLocks noChangeArrowheads="1"/>
            </p:cNvSpPr>
            <p:nvPr/>
          </p:nvSpPr>
          <p:spPr bwMode="auto">
            <a:xfrm>
              <a:off x="1234970" y="2624"/>
              <a:ext cx="3813188" cy="13458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300" b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Objectifs-Résultats</a:t>
              </a:r>
              <a:r>
                <a:rPr lang="en-US" sz="2300" b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attendus</a:t>
              </a:r>
              <a:r>
                <a:rPr lang="en-US" sz="2300" b="1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endParaRPr lang="fr-FR" sz="23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Zone de texte 16"/>
            <p:cNvSpPr txBox="1">
              <a:spLocks noChangeArrowheads="1"/>
            </p:cNvSpPr>
            <p:nvPr/>
          </p:nvSpPr>
          <p:spPr bwMode="auto">
            <a:xfrm>
              <a:off x="2349307" y="261713"/>
              <a:ext cx="3991666" cy="1594029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1.EAU: T°,pH,Cond,O2 et Cu, Fe, Cd, Pb, </a:t>
              </a:r>
              <a:r>
                <a:rPr lang="fr-FR" sz="1400" dirty="0" err="1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Hg,Mn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Zn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2.Sédiments: </a:t>
              </a:r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Estimation de l’intensité de la contamination </a:t>
              </a:r>
              <a:r>
                <a:rPr lang="fr-FR" sz="1400" dirty="0" smtClean="0">
                  <a:solidFill>
                    <a:srgbClr val="00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par 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F.E 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F.C, I-géo, D.C, IPS, IC, PLI 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3.MIB et Poissons: -Familles identifiées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     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- Cu, Fe, Cd, Pb, Hg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Mn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Zn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      - </a:t>
              </a:r>
              <a:r>
                <a:rPr lang="fr-FR" sz="1400" b="1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FBC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,RS,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DJE, DJA,QD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4.Sang et Urine humains: Cu, Fe, Cd, Pb, Hg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Mn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, Zn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5.Dégradation forestière, terrestre, qualité turbide: NDVI, INDWI 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et </a:t>
              </a:r>
              <a:r>
                <a:rPr lang="fr-FR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modélisation des conditions 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climatiques</a:t>
              </a:r>
            </a:p>
            <a:p>
              <a:pPr marL="114300" lvl="0" algn="just">
                <a:lnSpc>
                  <a:spcPct val="150000"/>
                </a:lnSpc>
                <a:spcBef>
                  <a:spcPct val="20000"/>
                </a:spcBef>
                <a:tabLst>
                  <a:tab pos="6301105" algn="l"/>
                </a:tabLst>
              </a:pP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6.Biosurveillance et Résilience communautaire</a:t>
              </a:r>
            </a:p>
            <a:p>
              <a:pPr marL="285750" lvl="0" indent="-171450" algn="just">
                <a:lnSpc>
                  <a:spcPct val="150000"/>
                </a:lnSpc>
                <a:spcBef>
                  <a:spcPct val="20000"/>
                </a:spcBef>
                <a:buFontTx/>
                <a:buChar char="-"/>
                <a:tabLst>
                  <a:tab pos="6301105" algn="l"/>
                </a:tabLst>
              </a:pP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Dosage des </a:t>
              </a:r>
              <a:r>
                <a:rPr lang="fr-FR" sz="1400" dirty="0" err="1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MTLs</a:t>
              </a: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dans les sangs et urines humains;</a:t>
              </a:r>
            </a:p>
            <a:p>
              <a:pPr marL="285750" lvl="0" indent="-171450" algn="just">
                <a:lnSpc>
                  <a:spcPct val="150000"/>
                </a:lnSpc>
                <a:spcBef>
                  <a:spcPct val="20000"/>
                </a:spcBef>
                <a:buFontTx/>
                <a:buChar char="-"/>
                <a:tabLst>
                  <a:tab pos="6301105" algn="l"/>
                </a:tabLst>
              </a:pP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Mesures, mécanismes, stratégies et politiques de mitigation des impacts;</a:t>
              </a:r>
            </a:p>
            <a:p>
              <a:pPr marL="285750" lvl="0" indent="-171450" algn="just">
                <a:lnSpc>
                  <a:spcPct val="150000"/>
                </a:lnSpc>
                <a:spcBef>
                  <a:spcPct val="20000"/>
                </a:spcBef>
                <a:buFontTx/>
                <a:buChar char="-"/>
                <a:tabLst>
                  <a:tab pos="6301105" algn="l"/>
                </a:tabLst>
              </a:pPr>
              <a:r>
                <a:rPr lang="fr-FR" sz="1400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Différentes maladies diagnostiquées, perceptions des mineurs et non mineurs;</a:t>
              </a:r>
            </a:p>
            <a:p>
              <a:pPr marL="114300" lvl="0" algn="just">
                <a:spcBef>
                  <a:spcPct val="20000"/>
                </a:spcBef>
                <a:tabLst>
                  <a:tab pos="6301105" algn="l"/>
                </a:tabLst>
              </a:pPr>
              <a:endParaRPr lang="fr-FR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114300" lvl="0" algn="just">
                <a:spcBef>
                  <a:spcPct val="20000"/>
                </a:spcBef>
                <a:tabLst>
                  <a:tab pos="6301105" algn="l"/>
                </a:tabLst>
              </a:pPr>
              <a:endParaRPr lang="fr-FR" sz="16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457200" algn="just">
                <a:spcAft>
                  <a:spcPts val="0"/>
                </a:spcAft>
              </a:pPr>
              <a:r>
                <a:rPr lang="fr-FR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fr-FR" sz="16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 algn="ctr">
                <a:spcAft>
                  <a:spcPts val="1000"/>
                </a:spcAft>
              </a:pPr>
              <a:r>
                <a:rPr lang="fr-FR" sz="1600" u="none" strike="noStrike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fr-FR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Flèche droite 9"/>
            <p:cNvSpPr>
              <a:spLocks noChangeArrowheads="1"/>
            </p:cNvSpPr>
            <p:nvPr/>
          </p:nvSpPr>
          <p:spPr bwMode="auto">
            <a:xfrm>
              <a:off x="2001081" y="896219"/>
              <a:ext cx="348226" cy="82411"/>
            </a:xfrm>
            <a:prstGeom prst="rightArrow">
              <a:avLst>
                <a:gd name="adj1" fmla="val 50000"/>
                <a:gd name="adj2" fmla="val 50008"/>
              </a:avLst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 dirty="0"/>
            </a:p>
          </p:txBody>
        </p:sp>
      </p:grpSp>
      <p:cxnSp>
        <p:nvCxnSpPr>
          <p:cNvPr id="11" name="Straight Arrow Connector 13"/>
          <p:cNvCxnSpPr>
            <a:cxnSpLocks noChangeShapeType="1"/>
          </p:cNvCxnSpPr>
          <p:nvPr/>
        </p:nvCxnSpPr>
        <p:spPr bwMode="auto">
          <a:xfrm>
            <a:off x="4561655" y="1068601"/>
            <a:ext cx="0" cy="1803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0"/>
          <p:cNvCxnSpPr>
            <a:cxnSpLocks noChangeShapeType="1"/>
          </p:cNvCxnSpPr>
          <p:nvPr/>
        </p:nvCxnSpPr>
        <p:spPr bwMode="auto">
          <a:xfrm flipH="1">
            <a:off x="1309253" y="1206746"/>
            <a:ext cx="540827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>
            <a:off x="6740266" y="1248966"/>
            <a:ext cx="0" cy="23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2"/>
          <p:cNvCxnSpPr>
            <a:cxnSpLocks noChangeShapeType="1"/>
          </p:cNvCxnSpPr>
          <p:nvPr/>
        </p:nvCxnSpPr>
        <p:spPr bwMode="auto">
          <a:xfrm>
            <a:off x="1309253" y="1182632"/>
            <a:ext cx="0" cy="3801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2606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Défis du projet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82" y="1268760"/>
            <a:ext cx="87916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Partenaires financiers pour appuyer ce projet;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Convertir les écosystèmes aquatiques et terrestres affectés par l’exploitation minière en écosystème piscicole, en sources d’eau potable et en terre cultivable;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Ouvrir aux autres chercheurs un champs de recherche et d’émergence scientifique en appuyant financièrement leurs études en Licence, Master et Doctorat;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Appuyer les laboratoires d’analyses physico-chimiques, biologiques,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Ecotoxicologiques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SIG, Biomédicaux  du Sud en matériels et réactifs.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algn="ctr">
              <a:buNone/>
            </a:pPr>
            <a:r>
              <a:rPr lang="fr-FR" sz="8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Merci pour votre particulière attention </a:t>
            </a:r>
            <a:endParaRPr lang="fr-FR" sz="8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Qui suis-je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Profil Professionnel: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Enseignant-Chercheur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ISTM Bukavu, Chercheur à l’UERHA,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Enquêteur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chez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Hydroconseil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-Unicef &amp;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Informining-Universté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d’Anvers, Administrateur gestionnaire,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Coordonnateur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plusieurs projets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Domaine de recherche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:Mines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Santé et Environnement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Ecotoxicologie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Qui suis-je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76064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Publications et Présentations Scientifiques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60000"/>
              </a:lnSpc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Trois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articles,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mémoires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de licence et master en pollution par les mines, thèse en cours en </a:t>
            </a:r>
            <a:r>
              <a:rPr lang="fr-FR" sz="3400" dirty="0" err="1" smtClean="0">
                <a:latin typeface="Times New Roman" pitchFamily="18" charset="0"/>
                <a:cs typeface="Times New Roman" pitchFamily="18" charset="0"/>
              </a:rPr>
              <a:t>Ecoxicologie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Exposition et contamination de la chaine trophique par </a:t>
            </a:r>
            <a:r>
              <a:rPr lang="fr-FR" sz="3400" dirty="0" err="1" smtClean="0">
                <a:latin typeface="Times New Roman" pitchFamily="18" charset="0"/>
                <a:cs typeface="Times New Roman" pitchFamily="18" charset="0"/>
              </a:rPr>
              <a:t>MTLs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 issus de l’exploitation minière), </a:t>
            </a:r>
          </a:p>
          <a:p>
            <a:pPr algn="just">
              <a:lnSpc>
                <a:spcPct val="160000"/>
              </a:lnSpc>
            </a:pP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Deux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présentations orales dans deux colloque internationaux, et une par poster. </a:t>
            </a:r>
          </a:p>
          <a:p>
            <a:pPr marL="0" lvl="0" indent="0" algn="just">
              <a:lnSpc>
                <a:spcPct val="160000"/>
              </a:lnSpc>
              <a:buNone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Participation aux conférences et séminaires: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Ecole d’été de l’Unesco sur santé &amp; IA , deux sur Mines, santé, environnement &amp; </a:t>
            </a:r>
            <a:r>
              <a:rPr lang="fr-FR" sz="3400" dirty="0" smtClean="0"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fr-FR" sz="3400" dirty="0">
                <a:latin typeface="Times New Roman" pitchFamily="18" charset="0"/>
                <a:cs typeface="Times New Roman" pitchFamily="18" charset="0"/>
              </a:rPr>
              <a:t>de travail dans les mines de Shabunda Université Catholique &amp; Anvers</a:t>
            </a:r>
          </a:p>
          <a:p>
            <a:pPr marL="0" indent="0">
              <a:lnSpc>
                <a:spcPct val="16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90727"/>
            <a:ext cx="7483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Suis avec qui? COMITE 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SUIVI DE THESE 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(CST)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28811"/>
            <a:ext cx="864096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 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Prof.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Emérite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Boniface  KANINGINI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Mwenyimali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Ph.D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.: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Membre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Professeur Prof. Ordinaire Pascal MASILYA </a:t>
            </a:r>
            <a:r>
              <a:rPr lang="fr-FR" sz="20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Mulungula,PhD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Membre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Professeur SADIKI KISHABONGO Antoine, </a:t>
            </a:r>
            <a:r>
              <a:rPr lang="fr-FR" sz="20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PhD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Membre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II. EQUIPE EDGRND/UNIVERSITE D’ANTANARIVO </a:t>
            </a:r>
            <a:endParaRPr lang="fr-FR" sz="20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1.Professeur </a:t>
            </a:r>
            <a:r>
              <a:rPr lang="fr-FR" sz="2000" dirty="0" err="1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Randriamboavonjy</a:t>
            </a:r>
            <a:r>
              <a:rPr lang="fr-FR" sz="2000" dirty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 Jean </a:t>
            </a:r>
            <a:r>
              <a:rPr lang="fr-FR" sz="2000" dirty="0" smtClean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Chrysostome: Directeur</a:t>
            </a:r>
            <a:endParaRPr lang="fr-F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2.Professeur </a:t>
            </a:r>
            <a:r>
              <a:rPr lang="fr-FR" sz="2000" dirty="0" err="1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Harifidy</a:t>
            </a:r>
            <a:r>
              <a:rPr lang="fr-FR" sz="2000" dirty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 RAKOTO </a:t>
            </a:r>
            <a:r>
              <a:rPr lang="fr-FR" sz="2000" dirty="0" smtClean="0">
                <a:solidFill>
                  <a:srgbClr val="1D2228"/>
                </a:solidFill>
                <a:latin typeface="Times New Roman" pitchFamily="18" charset="0"/>
                <a:cs typeface="Times New Roman" pitchFamily="18" charset="0"/>
              </a:rPr>
              <a:t>RATSIMBA : Co-Directeur</a:t>
            </a:r>
          </a:p>
          <a:p>
            <a:r>
              <a:rPr lang="fr-FR" sz="2000" dirty="0" smtClean="0"/>
              <a:t>3</a:t>
            </a:r>
            <a:r>
              <a:rPr lang="fr-FR" sz="2000" dirty="0"/>
              <a:t>. Professeur </a:t>
            </a:r>
            <a:r>
              <a:rPr lang="fr-FR" sz="2000" dirty="0" err="1"/>
              <a:t>Joelisoa</a:t>
            </a:r>
            <a:r>
              <a:rPr lang="fr-FR" sz="2000" dirty="0"/>
              <a:t> </a:t>
            </a:r>
            <a:r>
              <a:rPr lang="fr-FR" sz="2000" dirty="0" err="1" smtClean="0"/>
              <a:t>Ratsirarson</a:t>
            </a:r>
            <a:r>
              <a:rPr lang="fr-FR" sz="2000" dirty="0" smtClean="0"/>
              <a:t> : Chef d’équipe d’accueil ECOBIO</a:t>
            </a:r>
            <a:endParaRPr lang="fr-F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III.EQUIPE BELGE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Professeur Emérite: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Nemery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Bénoit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Professeur Sara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Geenen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4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45333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 DE PRESENTATION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I.Introduction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11213" indent="-368300">
              <a:lnSpc>
                <a:spcPct val="150000"/>
              </a:lnSpc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Problématique</a:t>
            </a:r>
          </a:p>
          <a:p>
            <a:pPr marL="811213" indent="-368300">
              <a:lnSpc>
                <a:spcPct val="150000"/>
              </a:lnSpc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Questions De Recherche</a:t>
            </a:r>
          </a:p>
          <a:p>
            <a:pPr marL="811213" indent="-368300">
              <a:lnSpc>
                <a:spcPct val="150000"/>
              </a:lnSpc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Hypothèses</a:t>
            </a:r>
          </a:p>
          <a:p>
            <a:pPr marL="811213" indent="-368300">
              <a:lnSpc>
                <a:spcPct val="150000"/>
              </a:lnSpc>
              <a:buAutoNum type="arabicPeriod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Objectifs</a:t>
            </a:r>
          </a:p>
          <a:p>
            <a:pPr marL="442913" indent="0"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II. METHODOLOGIE</a:t>
            </a:r>
          </a:p>
          <a:p>
            <a:pPr marL="442913" indent="0">
              <a:lnSpc>
                <a:spcPct val="150000"/>
              </a:lnSpc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Cadre logique /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conceptualisation-Cadre opérationnel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III. Résultats attendus par objectif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IV. Défis du projet 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indent="-368300">
              <a:buAutoNum type="arabicPeriod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398" y="0"/>
            <a:ext cx="367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buAutoNum type="arabicPeriod"/>
            </a:pP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Problématique 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33" y="646331"/>
            <a:ext cx="8881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L'exploitation minière est une activité socio-économique vitale ayant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des risques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pollution grave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affectant(nuisible) 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santé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humaine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environnementale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émergence du DMA, rejet des 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métaux lourds et metalloïdes toxiques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   usage des produits toxiques(Hg, 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fr-FR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fr-FR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hydrocarbures) et les déverse dans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l’environnement. Cette 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activité dégrade en plus des étendues terrestres et forestières et leurs </a:t>
            </a:r>
            <a:r>
              <a:rPr lang="fr-FR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biodiversités.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fr-FR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3415784"/>
            <a:ext cx="1848659" cy="28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25" y="3462486"/>
            <a:ext cx="4544411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636" y="3415784"/>
            <a:ext cx="2341067" cy="28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Problématique (suite)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Ces polluants nuisibles et toxiques,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métaux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lourds(Z&gt;11 et d=5),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biodisponibles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bioaccumulables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des substances cancérigènes, mutagènes ou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reprotoxiques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Ar, Cr, Cd),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neurotoxiques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Pb, U, Th, Hg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et affectent les systèmes immunitaires, rénal Morel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(1998) ; Wiener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(2002) ; INTERCONNECT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2012-2015) aux valeurs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références supérieures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spécifiques dans différents compartiments environnementaux et biologiques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Hoel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al (2013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725" y="188640"/>
            <a:ext cx="4984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ctr" fontAlgn="base">
              <a:spcBef>
                <a:spcPct val="0"/>
              </a:spcBef>
              <a:buAutoNum type="arabicPeriod"/>
            </a:pPr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Problématique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(suite)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24744"/>
            <a:ext cx="8881160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</a:pPr>
            <a:r>
              <a:rPr lang="fr-FR" altLang="en-US" sz="2300" dirty="0" smtClean="0">
                <a:solidFill>
                  <a:srgbClr val="000000"/>
                </a:solidFill>
                <a:latin typeface="Arial"/>
              </a:rPr>
              <a:t>Dans les sites miniers sites miniers de la </a:t>
            </a:r>
            <a:r>
              <a:rPr lang="fr-FR" altLang="en-US" sz="2300" dirty="0" err="1" smtClean="0">
                <a:solidFill>
                  <a:srgbClr val="000000"/>
                </a:solidFill>
                <a:latin typeface="Arial"/>
              </a:rPr>
              <a:t>Elila</a:t>
            </a:r>
            <a:r>
              <a:rPr lang="fr-FR" altLang="en-US" sz="2300" dirty="0" smtClean="0">
                <a:solidFill>
                  <a:srgbClr val="000000"/>
                </a:solidFill>
                <a:latin typeface="Arial"/>
              </a:rPr>
              <a:t> et </a:t>
            </a:r>
            <a:r>
              <a:rPr lang="fr-FR" altLang="en-US" sz="2300" dirty="0" err="1" smtClean="0">
                <a:solidFill>
                  <a:srgbClr val="000000"/>
                </a:solidFill>
                <a:latin typeface="Arial"/>
              </a:rPr>
              <a:t>Ulindi</a:t>
            </a:r>
            <a:r>
              <a:rPr lang="fr-FR" altLang="en-US" sz="2300" dirty="0" smtClean="0">
                <a:solidFill>
                  <a:srgbClr val="000000"/>
                </a:solidFill>
                <a:latin typeface="Arial"/>
              </a:rPr>
              <a:t>(deux affluents du fleuve Congo) l’activité minière a </a:t>
            </a:r>
            <a:r>
              <a:rPr lang="fr-FR" altLang="en-US" sz="2300" dirty="0">
                <a:solidFill>
                  <a:srgbClr val="000000"/>
                </a:solidFill>
                <a:latin typeface="Arial"/>
              </a:rPr>
              <a:t>favorisé la fuite des crocodiles et mort des </a:t>
            </a:r>
            <a:r>
              <a:rPr lang="fr-FR" altLang="en-US" sz="2300" dirty="0" smtClean="0">
                <a:solidFill>
                  <a:srgbClr val="000000"/>
                </a:solidFill>
                <a:latin typeface="Arial"/>
              </a:rPr>
              <a:t>poissons</a:t>
            </a:r>
            <a:endParaRPr lang="fr-FR" altLang="en-US" sz="2300" dirty="0">
              <a:solidFill>
                <a:srgbClr val="000000"/>
              </a:solidFill>
              <a:latin typeface="Arial"/>
            </a:endParaRPr>
          </a:p>
          <a:p>
            <a:pPr marL="457200" lvl="0" indent="-192088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r-FR" sz="2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 paradoxe, la population s’approvisionne en eau et consomme les poissons </a:t>
            </a:r>
            <a:r>
              <a:rPr lang="fr-FR" sz="23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deux rivières soumise </a:t>
            </a:r>
            <a:r>
              <a:rPr lang="fr-FR" sz="2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l'exploitation minière par dragues ;</a:t>
            </a:r>
          </a:p>
          <a:p>
            <a:pPr marL="457200" lvl="0" indent="-192088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r-FR" sz="2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L’exploitation n’a pas cessé et une quasi absence d’étude  d’impacts, peu de connaissances scientifiques sur les contaminations métalliques dans </a:t>
            </a:r>
            <a:r>
              <a:rPr lang="fr-FR" sz="23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les sites miniers d’</a:t>
            </a:r>
            <a:r>
              <a:rPr lang="fr-FR" sz="23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Elila</a:t>
            </a:r>
            <a:r>
              <a:rPr lang="fr-FR" sz="2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sz="23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&amp; </a:t>
            </a:r>
            <a:r>
              <a:rPr lang="fr-FR" sz="23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Ulindi</a:t>
            </a:r>
            <a:r>
              <a:rPr lang="fr-FR" sz="23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  <a:endParaRPr lang="fr-FR" sz="23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lvl="0" indent="-192088" algn="just" fontAlgn="base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r-FR" sz="23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Ces lacunes constituent un chalenge à relever par cette étude</a:t>
            </a:r>
          </a:p>
        </p:txBody>
      </p:sp>
    </p:spTree>
    <p:extLst>
      <p:ext uri="{BB962C8B-B14F-4D97-AF65-F5344CB8AC3E}">
        <p14:creationId xmlns:p14="http://schemas.microsoft.com/office/powerpoint/2010/main" val="27206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1696</Words>
  <Application>Microsoft Office PowerPoint</Application>
  <PresentationFormat>Affichage à l'écran (4:3)</PresentationFormat>
  <Paragraphs>164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Candara</vt:lpstr>
      <vt:lpstr>Times New Roman</vt:lpstr>
      <vt:lpstr>Wingdings</vt:lpstr>
      <vt:lpstr>Thème Office</vt:lpstr>
      <vt:lpstr>DYNAMIQUE SPATIO-TEMPORELLE ET CONTAMINATION METALLIQUE EAU, SEDIMENTS, SOLS,MACROINVERTEBRES BENTHIQUES, POISSONS, LEGUMINEUSES ET HOMMES  DES SITES  MINIERS DE MWENGA ET SHABUNDA , Est de la RD.Congo</vt:lpstr>
      <vt:lpstr>Qui suis-je</vt:lpstr>
      <vt:lpstr>Qui suis-je</vt:lpstr>
      <vt:lpstr>Qui suis-je</vt:lpstr>
      <vt:lpstr>Présentation PowerPoint</vt:lpstr>
      <vt:lpstr>Présentation PowerPoint</vt:lpstr>
      <vt:lpstr>Présentation PowerPoint</vt:lpstr>
      <vt:lpstr>Problématique (suite)</vt:lpstr>
      <vt:lpstr>Présentation PowerPoint</vt:lpstr>
      <vt:lpstr>Paradoxes de l’exploitation minière</vt:lpstr>
      <vt:lpstr>2. Questions de recherche</vt:lpstr>
      <vt:lpstr>2. Questions de recherche (suite)</vt:lpstr>
      <vt:lpstr>Présentation PowerPoint</vt:lpstr>
      <vt:lpstr>Présentation PowerPoint</vt:lpstr>
      <vt:lpstr>Présentation PowerPoint</vt:lpstr>
      <vt:lpstr>Présentation PowerPoint</vt:lpstr>
      <vt:lpstr>Matériels et Méthodolgie </vt:lpstr>
      <vt:lpstr>Matériels et méthodes (suite1)</vt:lpstr>
      <vt:lpstr>Matériels &amp; Méthodologie (suite2) </vt:lpstr>
      <vt:lpstr>Matériels &amp; Méthodologie (suite3)</vt:lpstr>
      <vt:lpstr>Conceptualisation  et Cadre de l' étude</vt:lpstr>
      <vt:lpstr>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211</cp:revision>
  <dcterms:created xsi:type="dcterms:W3CDTF">2023-03-26T14:21:47Z</dcterms:created>
  <dcterms:modified xsi:type="dcterms:W3CDTF">2025-05-15T01:34:51Z</dcterms:modified>
</cp:coreProperties>
</file>