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5" r:id="rId16"/>
    <p:sldId id="273" r:id="rId17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/>
    <p:restoredTop sz="94715"/>
  </p:normalViewPr>
  <p:slideViewPr>
    <p:cSldViewPr>
      <p:cViewPr varScale="1">
        <p:scale>
          <a:sx n="184" d="100"/>
          <a:sy n="184" d="100"/>
        </p:scale>
        <p:origin x="85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970F-94A3-4EF5-9C68-7FD42A994FE5}" type="datetimeFigureOut">
              <a:rPr lang="it-IT" smtClean="0"/>
              <a:t>02/02/26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DEDAD-879E-4EDA-860D-BA0B4E4F3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31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1653540"/>
            <a:ext cx="6423025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92B32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2987040"/>
            <a:ext cx="5289550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9236"/>
                </a:solidFill>
              </a:rPr>
              <a:t>SO</a:t>
            </a:r>
            <a:r>
              <a:rPr spc="-40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STENIBILITA’</a:t>
            </a:r>
            <a:r>
              <a:rPr spc="10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MADE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IN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spc="-20" dirty="0">
                <a:solidFill>
                  <a:srgbClr val="009236"/>
                </a:solidFill>
              </a:rPr>
              <a:t>ITALY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92B32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9236"/>
                </a:solidFill>
              </a:rPr>
              <a:t>SO</a:t>
            </a:r>
            <a:r>
              <a:rPr spc="-40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STENIBILITA’</a:t>
            </a:r>
            <a:r>
              <a:rPr spc="10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MADE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IN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spc="-20" dirty="0">
                <a:solidFill>
                  <a:srgbClr val="009236"/>
                </a:solidFill>
              </a:rPr>
              <a:t>ITALY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92B32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2787" y="1386586"/>
            <a:ext cx="3002915" cy="278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1226820"/>
            <a:ext cx="3287077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9236"/>
                </a:solidFill>
              </a:rPr>
              <a:t>SO</a:t>
            </a:r>
            <a:r>
              <a:rPr spc="-40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STENIBILITA’</a:t>
            </a:r>
            <a:r>
              <a:rPr spc="10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MADE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IN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spc="-20" dirty="0">
                <a:solidFill>
                  <a:srgbClr val="009236"/>
                </a:solidFill>
              </a:rPr>
              <a:t>ITALY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92B32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9236"/>
                </a:solidFill>
              </a:rPr>
              <a:t>SO</a:t>
            </a:r>
            <a:r>
              <a:rPr spc="-40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STENIBILITA’</a:t>
            </a:r>
            <a:r>
              <a:rPr spc="10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MADE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IN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spc="-20" dirty="0">
                <a:solidFill>
                  <a:srgbClr val="009236"/>
                </a:solidFill>
              </a:rPr>
              <a:t>ITALY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9236"/>
                </a:solidFill>
              </a:rPr>
              <a:t>SO</a:t>
            </a:r>
            <a:r>
              <a:rPr spc="-40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STENIBILITA’</a:t>
            </a:r>
            <a:r>
              <a:rPr spc="10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MADE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IN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spc="-20" dirty="0">
                <a:solidFill>
                  <a:srgbClr val="009236"/>
                </a:solidFill>
              </a:rPr>
              <a:t>ITALY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855" y="167081"/>
            <a:ext cx="6774789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92B32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56385" y="1485806"/>
            <a:ext cx="5692140" cy="1971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23945" y="4664415"/>
            <a:ext cx="1265936" cy="2287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9236"/>
                </a:solidFill>
              </a:rPr>
              <a:t>SO</a:t>
            </a:r>
            <a:r>
              <a:rPr spc="-40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STENIBILITA’</a:t>
            </a:r>
            <a:r>
              <a:rPr spc="10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MADE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dirty="0">
                <a:solidFill>
                  <a:srgbClr val="009236"/>
                </a:solidFill>
              </a:rPr>
              <a:t>IN</a:t>
            </a:r>
            <a:r>
              <a:rPr spc="85" dirty="0">
                <a:solidFill>
                  <a:srgbClr val="009236"/>
                </a:solidFill>
              </a:rPr>
              <a:t> </a:t>
            </a:r>
            <a:r>
              <a:rPr spc="-20" dirty="0">
                <a:solidFill>
                  <a:srgbClr val="009236"/>
                </a:solidFill>
              </a:rPr>
              <a:t>ITALY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4960620"/>
            <a:ext cx="173799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4960620"/>
            <a:ext cx="173799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1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11" Type="http://schemas.openxmlformats.org/officeDocument/2006/relationships/image" Target="../media/image16.jpg"/><Relationship Id="rId5" Type="http://schemas.openxmlformats.org/officeDocument/2006/relationships/image" Target="../media/image39.jp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" y="0"/>
            <a:ext cx="7516368" cy="5312662"/>
            <a:chOff x="15240" y="0"/>
            <a:chExt cx="7516368" cy="531266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" y="0"/>
              <a:ext cx="7516368" cy="53126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2992" y="246888"/>
              <a:ext cx="67055" cy="152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1008" y="246888"/>
              <a:ext cx="60959" cy="152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3783" y="243840"/>
              <a:ext cx="73150" cy="1554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69608" y="246875"/>
              <a:ext cx="21590" cy="152400"/>
            </a:xfrm>
            <a:custGeom>
              <a:avLst/>
              <a:gdLst/>
              <a:ahLst/>
              <a:cxnLst/>
              <a:rect l="l" t="t" r="r" b="b"/>
              <a:pathLst>
                <a:path w="21590" h="152400">
                  <a:moveTo>
                    <a:pt x="21234" y="0"/>
                  </a:moveTo>
                  <a:lnTo>
                    <a:pt x="0" y="0"/>
                  </a:lnTo>
                  <a:lnTo>
                    <a:pt x="0" y="152285"/>
                  </a:lnTo>
                  <a:lnTo>
                    <a:pt x="21234" y="152285"/>
                  </a:lnTo>
                  <a:lnTo>
                    <a:pt x="212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2759" y="243840"/>
              <a:ext cx="70103" cy="1584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61632" y="246888"/>
              <a:ext cx="76198" cy="1524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69992" y="225552"/>
              <a:ext cx="203835" cy="203835"/>
            </a:xfrm>
            <a:custGeom>
              <a:avLst/>
              <a:gdLst/>
              <a:ahLst/>
              <a:cxnLst/>
              <a:rect l="l" t="t" r="r" b="b"/>
              <a:pathLst>
                <a:path w="203835" h="203834">
                  <a:moveTo>
                    <a:pt x="101853" y="0"/>
                  </a:moveTo>
                  <a:lnTo>
                    <a:pt x="41782" y="19685"/>
                  </a:lnTo>
                  <a:lnTo>
                    <a:pt x="5206" y="69723"/>
                  </a:lnTo>
                  <a:lnTo>
                    <a:pt x="0" y="101854"/>
                  </a:lnTo>
                  <a:lnTo>
                    <a:pt x="5206" y="133985"/>
                  </a:lnTo>
                  <a:lnTo>
                    <a:pt x="19684" y="162052"/>
                  </a:lnTo>
                  <a:lnTo>
                    <a:pt x="41782" y="184023"/>
                  </a:lnTo>
                  <a:lnTo>
                    <a:pt x="69722" y="198501"/>
                  </a:lnTo>
                  <a:lnTo>
                    <a:pt x="101853" y="203708"/>
                  </a:lnTo>
                  <a:lnTo>
                    <a:pt x="134111" y="198501"/>
                  </a:lnTo>
                  <a:lnTo>
                    <a:pt x="162051" y="184023"/>
                  </a:lnTo>
                  <a:lnTo>
                    <a:pt x="184022" y="162052"/>
                  </a:lnTo>
                  <a:lnTo>
                    <a:pt x="198500" y="133985"/>
                  </a:lnTo>
                  <a:lnTo>
                    <a:pt x="203707" y="101854"/>
                  </a:lnTo>
                  <a:lnTo>
                    <a:pt x="198500" y="69723"/>
                  </a:lnTo>
                  <a:lnTo>
                    <a:pt x="184022" y="41783"/>
                  </a:lnTo>
                  <a:lnTo>
                    <a:pt x="162051" y="19685"/>
                  </a:lnTo>
                  <a:lnTo>
                    <a:pt x="134111" y="5207"/>
                  </a:lnTo>
                  <a:lnTo>
                    <a:pt x="101853" y="0"/>
                  </a:lnTo>
                  <a:close/>
                </a:path>
              </a:pathLst>
            </a:custGeom>
            <a:solidFill>
              <a:srgbClr val="EA5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46192" y="256031"/>
              <a:ext cx="64008" cy="1432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89448" y="225552"/>
              <a:ext cx="200660" cy="203835"/>
            </a:xfrm>
            <a:custGeom>
              <a:avLst/>
              <a:gdLst/>
              <a:ahLst/>
              <a:cxnLst/>
              <a:rect l="l" t="t" r="r" b="b"/>
              <a:pathLst>
                <a:path w="200660" h="203834">
                  <a:moveTo>
                    <a:pt x="100329" y="0"/>
                  </a:moveTo>
                  <a:lnTo>
                    <a:pt x="41147" y="19685"/>
                  </a:lnTo>
                  <a:lnTo>
                    <a:pt x="5206" y="69723"/>
                  </a:lnTo>
                  <a:lnTo>
                    <a:pt x="0" y="101854"/>
                  </a:lnTo>
                  <a:lnTo>
                    <a:pt x="5206" y="133985"/>
                  </a:lnTo>
                  <a:lnTo>
                    <a:pt x="19303" y="162052"/>
                  </a:lnTo>
                  <a:lnTo>
                    <a:pt x="41147" y="184023"/>
                  </a:lnTo>
                  <a:lnTo>
                    <a:pt x="68579" y="198501"/>
                  </a:lnTo>
                  <a:lnTo>
                    <a:pt x="100329" y="203708"/>
                  </a:lnTo>
                  <a:lnTo>
                    <a:pt x="132079" y="198501"/>
                  </a:lnTo>
                  <a:lnTo>
                    <a:pt x="159638" y="184023"/>
                  </a:lnTo>
                  <a:lnTo>
                    <a:pt x="181355" y="162052"/>
                  </a:lnTo>
                  <a:lnTo>
                    <a:pt x="195579" y="133985"/>
                  </a:lnTo>
                  <a:lnTo>
                    <a:pt x="200659" y="101854"/>
                  </a:lnTo>
                  <a:lnTo>
                    <a:pt x="195579" y="69723"/>
                  </a:lnTo>
                  <a:lnTo>
                    <a:pt x="181355" y="41783"/>
                  </a:lnTo>
                  <a:lnTo>
                    <a:pt x="159638" y="19685"/>
                  </a:lnTo>
                  <a:lnTo>
                    <a:pt x="132079" y="5207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5FA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5648" y="255650"/>
              <a:ext cx="57785" cy="143510"/>
            </a:xfrm>
            <a:custGeom>
              <a:avLst/>
              <a:gdLst/>
              <a:ahLst/>
              <a:cxnLst/>
              <a:rect l="l" t="t" r="r" b="b"/>
              <a:pathLst>
                <a:path w="57785" h="143510">
                  <a:moveTo>
                    <a:pt x="57785" y="121920"/>
                  </a:moveTo>
                  <a:lnTo>
                    <a:pt x="21082" y="121920"/>
                  </a:lnTo>
                  <a:lnTo>
                    <a:pt x="21082" y="0"/>
                  </a:lnTo>
                  <a:lnTo>
                    <a:pt x="0" y="0"/>
                  </a:lnTo>
                  <a:lnTo>
                    <a:pt x="0" y="121920"/>
                  </a:lnTo>
                  <a:lnTo>
                    <a:pt x="0" y="143510"/>
                  </a:lnTo>
                  <a:lnTo>
                    <a:pt x="57785" y="143510"/>
                  </a:lnTo>
                  <a:lnTo>
                    <a:pt x="57785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05855" y="225552"/>
              <a:ext cx="201167" cy="2011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25311" y="225552"/>
              <a:ext cx="200660" cy="203835"/>
            </a:xfrm>
            <a:custGeom>
              <a:avLst/>
              <a:gdLst/>
              <a:ahLst/>
              <a:cxnLst/>
              <a:rect l="l" t="t" r="r" b="b"/>
              <a:pathLst>
                <a:path w="200660" h="203834">
                  <a:moveTo>
                    <a:pt x="100329" y="0"/>
                  </a:moveTo>
                  <a:lnTo>
                    <a:pt x="41020" y="19685"/>
                  </a:lnTo>
                  <a:lnTo>
                    <a:pt x="5079" y="69723"/>
                  </a:lnTo>
                  <a:lnTo>
                    <a:pt x="0" y="101854"/>
                  </a:lnTo>
                  <a:lnTo>
                    <a:pt x="5079" y="133985"/>
                  </a:lnTo>
                  <a:lnTo>
                    <a:pt x="19303" y="162052"/>
                  </a:lnTo>
                  <a:lnTo>
                    <a:pt x="41020" y="184023"/>
                  </a:lnTo>
                  <a:lnTo>
                    <a:pt x="68579" y="198501"/>
                  </a:lnTo>
                  <a:lnTo>
                    <a:pt x="100329" y="203708"/>
                  </a:lnTo>
                  <a:lnTo>
                    <a:pt x="132079" y="198501"/>
                  </a:lnTo>
                  <a:lnTo>
                    <a:pt x="159638" y="184023"/>
                  </a:lnTo>
                  <a:lnTo>
                    <a:pt x="181228" y="162052"/>
                  </a:lnTo>
                  <a:lnTo>
                    <a:pt x="195579" y="133985"/>
                  </a:lnTo>
                  <a:lnTo>
                    <a:pt x="200659" y="101854"/>
                  </a:lnTo>
                  <a:lnTo>
                    <a:pt x="195579" y="69723"/>
                  </a:lnTo>
                  <a:lnTo>
                    <a:pt x="181228" y="41783"/>
                  </a:lnTo>
                  <a:lnTo>
                    <a:pt x="159638" y="19685"/>
                  </a:lnTo>
                  <a:lnTo>
                    <a:pt x="132079" y="5207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3BA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95416" y="256031"/>
              <a:ext cx="70103" cy="14325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41719" y="225552"/>
              <a:ext cx="203835" cy="203835"/>
            </a:xfrm>
            <a:custGeom>
              <a:avLst/>
              <a:gdLst/>
              <a:ahLst/>
              <a:cxnLst/>
              <a:rect l="l" t="t" r="r" b="b"/>
              <a:pathLst>
                <a:path w="203835" h="203834">
                  <a:moveTo>
                    <a:pt x="101853" y="0"/>
                  </a:moveTo>
                  <a:lnTo>
                    <a:pt x="41782" y="19685"/>
                  </a:lnTo>
                  <a:lnTo>
                    <a:pt x="5206" y="69723"/>
                  </a:lnTo>
                  <a:lnTo>
                    <a:pt x="0" y="101854"/>
                  </a:lnTo>
                  <a:lnTo>
                    <a:pt x="5206" y="133985"/>
                  </a:lnTo>
                  <a:lnTo>
                    <a:pt x="19684" y="162052"/>
                  </a:lnTo>
                  <a:lnTo>
                    <a:pt x="41782" y="184023"/>
                  </a:lnTo>
                  <a:lnTo>
                    <a:pt x="69722" y="198501"/>
                  </a:lnTo>
                  <a:lnTo>
                    <a:pt x="101853" y="203708"/>
                  </a:lnTo>
                  <a:lnTo>
                    <a:pt x="134111" y="198501"/>
                  </a:lnTo>
                  <a:lnTo>
                    <a:pt x="162051" y="184023"/>
                  </a:lnTo>
                  <a:lnTo>
                    <a:pt x="184022" y="162052"/>
                  </a:lnTo>
                  <a:lnTo>
                    <a:pt x="198500" y="133985"/>
                  </a:lnTo>
                  <a:lnTo>
                    <a:pt x="203707" y="101854"/>
                  </a:lnTo>
                  <a:lnTo>
                    <a:pt x="198500" y="69723"/>
                  </a:lnTo>
                  <a:lnTo>
                    <a:pt x="184022" y="41783"/>
                  </a:lnTo>
                  <a:lnTo>
                    <a:pt x="162051" y="19685"/>
                  </a:lnTo>
                  <a:lnTo>
                    <a:pt x="134111" y="5207"/>
                  </a:lnTo>
                  <a:lnTo>
                    <a:pt x="101853" y="0"/>
                  </a:lnTo>
                  <a:close/>
                </a:path>
              </a:pathLst>
            </a:custGeom>
            <a:solidFill>
              <a:srgbClr val="EB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61488" y="2407920"/>
              <a:ext cx="127888" cy="756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81528" y="2407920"/>
              <a:ext cx="128016" cy="762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7455" y="2398776"/>
              <a:ext cx="91439" cy="701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90216" y="2282951"/>
              <a:ext cx="97536" cy="1859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548128" y="2045220"/>
              <a:ext cx="895985" cy="423545"/>
            </a:xfrm>
            <a:custGeom>
              <a:avLst/>
              <a:gdLst/>
              <a:ahLst/>
              <a:cxnLst/>
              <a:rect l="l" t="t" r="r" b="b"/>
              <a:pathLst>
                <a:path w="895985" h="423544">
                  <a:moveTo>
                    <a:pt x="368427" y="232651"/>
                  </a:moveTo>
                  <a:lnTo>
                    <a:pt x="363728" y="223761"/>
                  </a:lnTo>
                  <a:lnTo>
                    <a:pt x="338328" y="216522"/>
                  </a:lnTo>
                  <a:lnTo>
                    <a:pt x="274828" y="243446"/>
                  </a:lnTo>
                  <a:lnTo>
                    <a:pt x="254635" y="264147"/>
                  </a:lnTo>
                  <a:lnTo>
                    <a:pt x="237363" y="288404"/>
                  </a:lnTo>
                  <a:lnTo>
                    <a:pt x="224790" y="313550"/>
                  </a:lnTo>
                  <a:lnTo>
                    <a:pt x="219456" y="333362"/>
                  </a:lnTo>
                  <a:lnTo>
                    <a:pt x="207010" y="354952"/>
                  </a:lnTo>
                  <a:lnTo>
                    <a:pt x="185420" y="382765"/>
                  </a:lnTo>
                  <a:lnTo>
                    <a:pt x="163576" y="398894"/>
                  </a:lnTo>
                  <a:lnTo>
                    <a:pt x="141605" y="404355"/>
                  </a:lnTo>
                  <a:lnTo>
                    <a:pt x="134874" y="403466"/>
                  </a:lnTo>
                  <a:lnTo>
                    <a:pt x="114427" y="379209"/>
                  </a:lnTo>
                  <a:lnTo>
                    <a:pt x="114173" y="369303"/>
                  </a:lnTo>
                  <a:lnTo>
                    <a:pt x="114554" y="362064"/>
                  </a:lnTo>
                  <a:lnTo>
                    <a:pt x="122301" y="330568"/>
                  </a:lnTo>
                  <a:lnTo>
                    <a:pt x="136017" y="300088"/>
                  </a:lnTo>
                  <a:lnTo>
                    <a:pt x="150622" y="273164"/>
                  </a:lnTo>
                  <a:lnTo>
                    <a:pt x="164465" y="248907"/>
                  </a:lnTo>
                  <a:lnTo>
                    <a:pt x="168910" y="239890"/>
                  </a:lnTo>
                  <a:lnTo>
                    <a:pt x="171704" y="233540"/>
                  </a:lnTo>
                  <a:lnTo>
                    <a:pt x="172720" y="229095"/>
                  </a:lnTo>
                  <a:lnTo>
                    <a:pt x="172720" y="220078"/>
                  </a:lnTo>
                  <a:lnTo>
                    <a:pt x="168529" y="216522"/>
                  </a:lnTo>
                  <a:lnTo>
                    <a:pt x="160274" y="216522"/>
                  </a:lnTo>
                  <a:lnTo>
                    <a:pt x="113157" y="263258"/>
                  </a:lnTo>
                  <a:lnTo>
                    <a:pt x="85725" y="334251"/>
                  </a:lnTo>
                  <a:lnTo>
                    <a:pt x="84836" y="337807"/>
                  </a:lnTo>
                  <a:lnTo>
                    <a:pt x="79502" y="345935"/>
                  </a:lnTo>
                  <a:lnTo>
                    <a:pt x="54356" y="373748"/>
                  </a:lnTo>
                  <a:lnTo>
                    <a:pt x="26035" y="395338"/>
                  </a:lnTo>
                  <a:lnTo>
                    <a:pt x="0" y="402577"/>
                  </a:lnTo>
                  <a:lnTo>
                    <a:pt x="39751" y="402577"/>
                  </a:lnTo>
                  <a:lnTo>
                    <a:pt x="68072" y="377304"/>
                  </a:lnTo>
                  <a:lnTo>
                    <a:pt x="80010" y="362064"/>
                  </a:lnTo>
                  <a:lnTo>
                    <a:pt x="79121" y="373748"/>
                  </a:lnTo>
                  <a:lnTo>
                    <a:pt x="79756" y="385432"/>
                  </a:lnTo>
                  <a:lnTo>
                    <a:pt x="81915" y="394449"/>
                  </a:lnTo>
                  <a:lnTo>
                    <a:pt x="104140" y="419595"/>
                  </a:lnTo>
                  <a:lnTo>
                    <a:pt x="122428" y="423151"/>
                  </a:lnTo>
                  <a:lnTo>
                    <a:pt x="139192" y="421373"/>
                  </a:lnTo>
                  <a:lnTo>
                    <a:pt x="187071" y="397116"/>
                  </a:lnTo>
                  <a:lnTo>
                    <a:pt x="213995" y="364731"/>
                  </a:lnTo>
                  <a:lnTo>
                    <a:pt x="215519" y="362064"/>
                  </a:lnTo>
                  <a:lnTo>
                    <a:pt x="250825" y="362064"/>
                  </a:lnTo>
                  <a:lnTo>
                    <a:pt x="267716" y="304533"/>
                  </a:lnTo>
                  <a:lnTo>
                    <a:pt x="312547" y="244335"/>
                  </a:lnTo>
                  <a:lnTo>
                    <a:pt x="342265" y="232651"/>
                  </a:lnTo>
                  <a:lnTo>
                    <a:pt x="368427" y="232651"/>
                  </a:lnTo>
                  <a:close/>
                </a:path>
                <a:path w="895985" h="423544">
                  <a:moveTo>
                    <a:pt x="686308" y="232651"/>
                  </a:moveTo>
                  <a:lnTo>
                    <a:pt x="681609" y="223761"/>
                  </a:lnTo>
                  <a:lnTo>
                    <a:pt x="656336" y="216522"/>
                  </a:lnTo>
                  <a:lnTo>
                    <a:pt x="592836" y="243446"/>
                  </a:lnTo>
                  <a:lnTo>
                    <a:pt x="572643" y="264147"/>
                  </a:lnTo>
                  <a:lnTo>
                    <a:pt x="555244" y="288404"/>
                  </a:lnTo>
                  <a:lnTo>
                    <a:pt x="542798" y="313550"/>
                  </a:lnTo>
                  <a:lnTo>
                    <a:pt x="537337" y="333362"/>
                  </a:lnTo>
                  <a:lnTo>
                    <a:pt x="524891" y="354952"/>
                  </a:lnTo>
                  <a:lnTo>
                    <a:pt x="503301" y="382765"/>
                  </a:lnTo>
                  <a:lnTo>
                    <a:pt x="481457" y="398894"/>
                  </a:lnTo>
                  <a:lnTo>
                    <a:pt x="459613" y="404355"/>
                  </a:lnTo>
                  <a:lnTo>
                    <a:pt x="452755" y="403466"/>
                  </a:lnTo>
                  <a:lnTo>
                    <a:pt x="432435" y="379209"/>
                  </a:lnTo>
                  <a:lnTo>
                    <a:pt x="432054" y="369303"/>
                  </a:lnTo>
                  <a:lnTo>
                    <a:pt x="440182" y="330568"/>
                  </a:lnTo>
                  <a:lnTo>
                    <a:pt x="468630" y="273164"/>
                  </a:lnTo>
                  <a:lnTo>
                    <a:pt x="482346" y="248907"/>
                  </a:lnTo>
                  <a:lnTo>
                    <a:pt x="486918" y="239890"/>
                  </a:lnTo>
                  <a:lnTo>
                    <a:pt x="489712" y="233540"/>
                  </a:lnTo>
                  <a:lnTo>
                    <a:pt x="490601" y="229095"/>
                  </a:lnTo>
                  <a:lnTo>
                    <a:pt x="490601" y="220078"/>
                  </a:lnTo>
                  <a:lnTo>
                    <a:pt x="486537" y="216522"/>
                  </a:lnTo>
                  <a:lnTo>
                    <a:pt x="478155" y="216522"/>
                  </a:lnTo>
                  <a:lnTo>
                    <a:pt x="450088" y="233540"/>
                  </a:lnTo>
                  <a:lnTo>
                    <a:pt x="431038" y="263258"/>
                  </a:lnTo>
                  <a:lnTo>
                    <a:pt x="415290" y="297421"/>
                  </a:lnTo>
                  <a:lnTo>
                    <a:pt x="405892" y="326123"/>
                  </a:lnTo>
                  <a:lnTo>
                    <a:pt x="400558" y="337807"/>
                  </a:lnTo>
                  <a:lnTo>
                    <a:pt x="374777" y="375526"/>
                  </a:lnTo>
                  <a:lnTo>
                    <a:pt x="342138" y="402577"/>
                  </a:lnTo>
                  <a:lnTo>
                    <a:pt x="308229" y="416928"/>
                  </a:lnTo>
                  <a:lnTo>
                    <a:pt x="291084" y="418706"/>
                  </a:lnTo>
                  <a:lnTo>
                    <a:pt x="342265" y="418706"/>
                  </a:lnTo>
                  <a:lnTo>
                    <a:pt x="377571" y="388988"/>
                  </a:lnTo>
                  <a:lnTo>
                    <a:pt x="398145" y="361175"/>
                  </a:lnTo>
                  <a:lnTo>
                    <a:pt x="397764" y="363842"/>
                  </a:lnTo>
                  <a:lnTo>
                    <a:pt x="397129" y="373748"/>
                  </a:lnTo>
                  <a:lnTo>
                    <a:pt x="397764" y="385432"/>
                  </a:lnTo>
                  <a:lnTo>
                    <a:pt x="399796" y="394449"/>
                  </a:lnTo>
                  <a:lnTo>
                    <a:pt x="421894" y="419595"/>
                  </a:lnTo>
                  <a:lnTo>
                    <a:pt x="440436" y="423151"/>
                  </a:lnTo>
                  <a:lnTo>
                    <a:pt x="457073" y="421373"/>
                  </a:lnTo>
                  <a:lnTo>
                    <a:pt x="495173" y="404355"/>
                  </a:lnTo>
                  <a:lnTo>
                    <a:pt x="531876" y="364731"/>
                  </a:lnTo>
                  <a:lnTo>
                    <a:pt x="533273" y="362064"/>
                  </a:lnTo>
                  <a:lnTo>
                    <a:pt x="568706" y="362064"/>
                  </a:lnTo>
                  <a:lnTo>
                    <a:pt x="585597" y="304533"/>
                  </a:lnTo>
                  <a:lnTo>
                    <a:pt x="630301" y="244335"/>
                  </a:lnTo>
                  <a:lnTo>
                    <a:pt x="660273" y="232651"/>
                  </a:lnTo>
                  <a:lnTo>
                    <a:pt x="686308" y="232651"/>
                  </a:lnTo>
                  <a:close/>
                </a:path>
                <a:path w="895985" h="423544">
                  <a:moveTo>
                    <a:pt x="895858" y="0"/>
                  </a:moveTo>
                  <a:lnTo>
                    <a:pt x="864870" y="24257"/>
                  </a:lnTo>
                  <a:lnTo>
                    <a:pt x="836295" y="64643"/>
                  </a:lnTo>
                  <a:lnTo>
                    <a:pt x="806958" y="114173"/>
                  </a:lnTo>
                  <a:lnTo>
                    <a:pt x="778383" y="171577"/>
                  </a:lnTo>
                  <a:lnTo>
                    <a:pt x="752856" y="232664"/>
                  </a:lnTo>
                  <a:lnTo>
                    <a:pt x="731901" y="295656"/>
                  </a:lnTo>
                  <a:lnTo>
                    <a:pt x="724662" y="324358"/>
                  </a:lnTo>
                  <a:lnTo>
                    <a:pt x="718439" y="337820"/>
                  </a:lnTo>
                  <a:lnTo>
                    <a:pt x="692658" y="375539"/>
                  </a:lnTo>
                  <a:lnTo>
                    <a:pt x="660019" y="402590"/>
                  </a:lnTo>
                  <a:lnTo>
                    <a:pt x="626110" y="416941"/>
                  </a:lnTo>
                  <a:lnTo>
                    <a:pt x="608965" y="418719"/>
                  </a:lnTo>
                  <a:lnTo>
                    <a:pt x="660146" y="418719"/>
                  </a:lnTo>
                  <a:lnTo>
                    <a:pt x="695452" y="389001"/>
                  </a:lnTo>
                  <a:lnTo>
                    <a:pt x="720344" y="353949"/>
                  </a:lnTo>
                  <a:lnTo>
                    <a:pt x="756539" y="353949"/>
                  </a:lnTo>
                  <a:lnTo>
                    <a:pt x="760222" y="322580"/>
                  </a:lnTo>
                  <a:lnTo>
                    <a:pt x="784479" y="287528"/>
                  </a:lnTo>
                  <a:lnTo>
                    <a:pt x="768477" y="287528"/>
                  </a:lnTo>
                  <a:lnTo>
                    <a:pt x="786257" y="234569"/>
                  </a:lnTo>
                  <a:lnTo>
                    <a:pt x="810260" y="177927"/>
                  </a:lnTo>
                  <a:lnTo>
                    <a:pt x="836422" y="124841"/>
                  </a:lnTo>
                  <a:lnTo>
                    <a:pt x="860679" y="82677"/>
                  </a:lnTo>
                  <a:lnTo>
                    <a:pt x="891921" y="45847"/>
                  </a:lnTo>
                  <a:lnTo>
                    <a:pt x="895858" y="45847"/>
                  </a:lnTo>
                  <a:lnTo>
                    <a:pt x="8958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28924" y="2261742"/>
              <a:ext cx="221614" cy="2066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32304" y="2221992"/>
              <a:ext cx="91439" cy="1676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80360" y="2045207"/>
              <a:ext cx="581660" cy="295275"/>
            </a:xfrm>
            <a:custGeom>
              <a:avLst/>
              <a:gdLst/>
              <a:ahLst/>
              <a:cxnLst/>
              <a:rect l="l" t="t" r="r" b="b"/>
              <a:pathLst>
                <a:path w="581660" h="295275">
                  <a:moveTo>
                    <a:pt x="44577" y="258445"/>
                  </a:moveTo>
                  <a:lnTo>
                    <a:pt x="44069" y="250317"/>
                  </a:lnTo>
                  <a:lnTo>
                    <a:pt x="34671" y="232410"/>
                  </a:lnTo>
                  <a:lnTo>
                    <a:pt x="8382" y="232410"/>
                  </a:lnTo>
                  <a:lnTo>
                    <a:pt x="13843" y="233299"/>
                  </a:lnTo>
                  <a:lnTo>
                    <a:pt x="19304" y="259334"/>
                  </a:lnTo>
                  <a:lnTo>
                    <a:pt x="7874" y="285369"/>
                  </a:lnTo>
                  <a:lnTo>
                    <a:pt x="0" y="291592"/>
                  </a:lnTo>
                  <a:lnTo>
                    <a:pt x="3429" y="295148"/>
                  </a:lnTo>
                  <a:lnTo>
                    <a:pt x="32893" y="293370"/>
                  </a:lnTo>
                  <a:lnTo>
                    <a:pt x="44196" y="266446"/>
                  </a:lnTo>
                  <a:lnTo>
                    <a:pt x="44577" y="258445"/>
                  </a:lnTo>
                  <a:close/>
                </a:path>
                <a:path w="581660" h="295275">
                  <a:moveTo>
                    <a:pt x="363728" y="258445"/>
                  </a:moveTo>
                  <a:lnTo>
                    <a:pt x="363220" y="250317"/>
                  </a:lnTo>
                  <a:lnTo>
                    <a:pt x="353695" y="232410"/>
                  </a:lnTo>
                  <a:lnTo>
                    <a:pt x="327533" y="232410"/>
                  </a:lnTo>
                  <a:lnTo>
                    <a:pt x="332994" y="233299"/>
                  </a:lnTo>
                  <a:lnTo>
                    <a:pt x="338455" y="259334"/>
                  </a:lnTo>
                  <a:lnTo>
                    <a:pt x="327025" y="285369"/>
                  </a:lnTo>
                  <a:lnTo>
                    <a:pt x="319024" y="291592"/>
                  </a:lnTo>
                  <a:lnTo>
                    <a:pt x="322580" y="295148"/>
                  </a:lnTo>
                  <a:lnTo>
                    <a:pt x="351917" y="293370"/>
                  </a:lnTo>
                  <a:lnTo>
                    <a:pt x="363347" y="266446"/>
                  </a:lnTo>
                  <a:lnTo>
                    <a:pt x="363728" y="258445"/>
                  </a:lnTo>
                  <a:close/>
                </a:path>
                <a:path w="581660" h="295275">
                  <a:moveTo>
                    <a:pt x="581533" y="42164"/>
                  </a:moveTo>
                  <a:lnTo>
                    <a:pt x="581279" y="35052"/>
                  </a:lnTo>
                  <a:lnTo>
                    <a:pt x="573405" y="8128"/>
                  </a:lnTo>
                  <a:lnTo>
                    <a:pt x="564134" y="0"/>
                  </a:lnTo>
                  <a:lnTo>
                    <a:pt x="564134" y="45720"/>
                  </a:lnTo>
                  <a:lnTo>
                    <a:pt x="562737" y="45720"/>
                  </a:lnTo>
                  <a:lnTo>
                    <a:pt x="564134" y="49403"/>
                  </a:lnTo>
                  <a:lnTo>
                    <a:pt x="564134" y="54737"/>
                  </a:lnTo>
                  <a:lnTo>
                    <a:pt x="553847" y="97790"/>
                  </a:lnTo>
                  <a:lnTo>
                    <a:pt x="523367" y="163322"/>
                  </a:lnTo>
                  <a:lnTo>
                    <a:pt x="502666" y="200152"/>
                  </a:lnTo>
                  <a:lnTo>
                    <a:pt x="481076" y="232410"/>
                  </a:lnTo>
                  <a:lnTo>
                    <a:pt x="436118" y="287147"/>
                  </a:lnTo>
                  <a:lnTo>
                    <a:pt x="452247" y="287147"/>
                  </a:lnTo>
                  <a:lnTo>
                    <a:pt x="496316" y="235077"/>
                  </a:lnTo>
                  <a:lnTo>
                    <a:pt x="535178" y="171323"/>
                  </a:lnTo>
                  <a:lnTo>
                    <a:pt x="555498" y="131064"/>
                  </a:lnTo>
                  <a:lnTo>
                    <a:pt x="578739" y="66421"/>
                  </a:lnTo>
                  <a:lnTo>
                    <a:pt x="581533" y="42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87643" y="4182488"/>
            <a:ext cx="1987550" cy="16863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it-IT" sz="1000" spc="-85" dirty="0">
                <a:latin typeface="Tahoma"/>
                <a:cs typeface="Tahoma"/>
              </a:rPr>
              <a:t>CIRCULAR ECONOMY PROJECT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7723" y="332994"/>
            <a:ext cx="1954581" cy="204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250" i="1" spc="-80" dirty="0">
                <a:solidFill>
                  <a:srgbClr val="FFFFFF"/>
                </a:solidFill>
                <a:latin typeface="Calibri"/>
                <a:cs typeface="Calibri"/>
              </a:rPr>
              <a:t>SUSTAINABILITY MADE IN ITALY</a:t>
            </a:r>
            <a:endParaRPr sz="125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194816" y="181290"/>
            <a:ext cx="5883961" cy="4790125"/>
            <a:chOff x="1194816" y="181290"/>
            <a:chExt cx="5883961" cy="4790125"/>
          </a:xfrm>
        </p:grpSpPr>
        <p:sp>
          <p:nvSpPr>
            <p:cNvPr id="32" name="object 32"/>
            <p:cNvSpPr/>
            <p:nvPr/>
          </p:nvSpPr>
          <p:spPr>
            <a:xfrm>
              <a:off x="4669536" y="4953000"/>
              <a:ext cx="1774189" cy="18415"/>
            </a:xfrm>
            <a:custGeom>
              <a:avLst/>
              <a:gdLst/>
              <a:ahLst/>
              <a:cxnLst/>
              <a:rect l="l" t="t" r="r" b="b"/>
              <a:pathLst>
                <a:path w="1774189" h="18414">
                  <a:moveTo>
                    <a:pt x="1432178" y="0"/>
                  </a:moveTo>
                  <a:lnTo>
                    <a:pt x="342645" y="101"/>
                  </a:lnTo>
                  <a:lnTo>
                    <a:pt x="215518" y="660"/>
                  </a:lnTo>
                  <a:lnTo>
                    <a:pt x="136905" y="1485"/>
                  </a:lnTo>
                  <a:lnTo>
                    <a:pt x="93471" y="2273"/>
                  </a:lnTo>
                  <a:lnTo>
                    <a:pt x="30098" y="4559"/>
                  </a:lnTo>
                  <a:lnTo>
                    <a:pt x="0" y="8978"/>
                  </a:lnTo>
                  <a:lnTo>
                    <a:pt x="1142" y="9918"/>
                  </a:lnTo>
                  <a:lnTo>
                    <a:pt x="57022" y="14262"/>
                  </a:lnTo>
                  <a:lnTo>
                    <a:pt x="136143" y="16040"/>
                  </a:lnTo>
                  <a:lnTo>
                    <a:pt x="186943" y="16649"/>
                  </a:lnTo>
                  <a:lnTo>
                    <a:pt x="275589" y="17297"/>
                  </a:lnTo>
                  <a:lnTo>
                    <a:pt x="414273" y="17741"/>
                  </a:lnTo>
                  <a:lnTo>
                    <a:pt x="1432940" y="17881"/>
                  </a:lnTo>
                  <a:lnTo>
                    <a:pt x="1559813" y="17310"/>
                  </a:lnTo>
                  <a:lnTo>
                    <a:pt x="1638299" y="16497"/>
                  </a:lnTo>
                  <a:lnTo>
                    <a:pt x="1681479" y="15684"/>
                  </a:lnTo>
                  <a:lnTo>
                    <a:pt x="1744598" y="13398"/>
                  </a:lnTo>
                  <a:lnTo>
                    <a:pt x="1773808" y="8978"/>
                  </a:lnTo>
                  <a:lnTo>
                    <a:pt x="1772411" y="7912"/>
                  </a:lnTo>
                  <a:lnTo>
                    <a:pt x="1716151" y="3162"/>
                  </a:lnTo>
                  <a:lnTo>
                    <a:pt x="1637283" y="1346"/>
                  </a:lnTo>
                  <a:lnTo>
                    <a:pt x="1558924" y="533"/>
                  </a:lnTo>
                  <a:lnTo>
                    <a:pt x="1432178" y="0"/>
                  </a:lnTo>
                  <a:close/>
                </a:path>
              </a:pathLst>
            </a:custGeom>
            <a:solidFill>
              <a:srgbClr val="E6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94816" y="4953000"/>
              <a:ext cx="1762125" cy="18415"/>
            </a:xfrm>
            <a:custGeom>
              <a:avLst/>
              <a:gdLst/>
              <a:ahLst/>
              <a:cxnLst/>
              <a:rect l="l" t="t" r="r" b="b"/>
              <a:pathLst>
                <a:path w="1762125" h="18414">
                  <a:moveTo>
                    <a:pt x="1387475" y="0"/>
                  </a:moveTo>
                  <a:lnTo>
                    <a:pt x="375412" y="88"/>
                  </a:lnTo>
                  <a:lnTo>
                    <a:pt x="243459" y="508"/>
                  </a:lnTo>
                  <a:lnTo>
                    <a:pt x="160274" y="1219"/>
                  </a:lnTo>
                  <a:lnTo>
                    <a:pt x="113411" y="1892"/>
                  </a:lnTo>
                  <a:lnTo>
                    <a:pt x="74028" y="2794"/>
                  </a:lnTo>
                  <a:lnTo>
                    <a:pt x="19316" y="5321"/>
                  </a:lnTo>
                  <a:lnTo>
                    <a:pt x="0" y="8978"/>
                  </a:lnTo>
                  <a:lnTo>
                    <a:pt x="1155" y="9906"/>
                  </a:lnTo>
                  <a:lnTo>
                    <a:pt x="56603" y="14198"/>
                  </a:lnTo>
                  <a:lnTo>
                    <a:pt x="135381" y="15963"/>
                  </a:lnTo>
                  <a:lnTo>
                    <a:pt x="185674" y="16573"/>
                  </a:lnTo>
                  <a:lnTo>
                    <a:pt x="273684" y="17208"/>
                  </a:lnTo>
                  <a:lnTo>
                    <a:pt x="411480" y="17653"/>
                  </a:lnTo>
                  <a:lnTo>
                    <a:pt x="1388110" y="17856"/>
                  </a:lnTo>
                  <a:lnTo>
                    <a:pt x="1519936" y="17424"/>
                  </a:lnTo>
                  <a:lnTo>
                    <a:pt x="1602867" y="16725"/>
                  </a:lnTo>
                  <a:lnTo>
                    <a:pt x="1649602" y="16040"/>
                  </a:lnTo>
                  <a:lnTo>
                    <a:pt x="1688845" y="15138"/>
                  </a:lnTo>
                  <a:lnTo>
                    <a:pt x="1742948" y="12636"/>
                  </a:lnTo>
                  <a:lnTo>
                    <a:pt x="1761744" y="8978"/>
                  </a:lnTo>
                  <a:lnTo>
                    <a:pt x="1760347" y="7912"/>
                  </a:lnTo>
                  <a:lnTo>
                    <a:pt x="1704467" y="3200"/>
                  </a:lnTo>
                  <a:lnTo>
                    <a:pt x="1626108" y="1397"/>
                  </a:lnTo>
                  <a:lnTo>
                    <a:pt x="1575943" y="800"/>
                  </a:lnTo>
                  <a:lnTo>
                    <a:pt x="1519047" y="406"/>
                  </a:lnTo>
                  <a:lnTo>
                    <a:pt x="1387475" y="0"/>
                  </a:lnTo>
                  <a:close/>
                </a:path>
              </a:pathLst>
            </a:custGeom>
            <a:solidFill>
              <a:srgbClr val="009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69992" y="181290"/>
              <a:ext cx="1808785" cy="292735"/>
            </a:xfrm>
            <a:custGeom>
              <a:avLst/>
              <a:gdLst/>
              <a:ahLst/>
              <a:cxnLst/>
              <a:rect l="l" t="t" r="r" b="b"/>
              <a:pathLst>
                <a:path w="2133600" h="307975">
                  <a:moveTo>
                    <a:pt x="2133600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133600" y="307848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147441" y="4933554"/>
            <a:ext cx="126555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50" spc="-10" dirty="0">
                <a:solidFill>
                  <a:srgbClr val="009236"/>
                </a:solidFill>
                <a:latin typeface="Tahoma"/>
                <a:cs typeface="Tahoma"/>
              </a:rPr>
              <a:t>SUSTAINABILITY MADE IN ITALY</a:t>
            </a:r>
            <a:endParaRPr sz="65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13172" y="271040"/>
            <a:ext cx="1724658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it-IT" sz="800" b="1" i="1" spc="-10" dirty="0" err="1">
                <a:solidFill>
                  <a:srgbClr val="001F5F"/>
                </a:solidFill>
                <a:latin typeface="Arial"/>
                <a:cs typeface="Arial"/>
              </a:rPr>
              <a:t>Reserved</a:t>
            </a:r>
            <a:r>
              <a:rPr lang="it-IT" sz="800" b="1" i="1" spc="-10" dirty="0">
                <a:solidFill>
                  <a:srgbClr val="001F5F"/>
                </a:solidFill>
                <a:latin typeface="Arial"/>
                <a:cs typeface="Arial"/>
              </a:rPr>
              <a:t> – </a:t>
            </a:r>
            <a:r>
              <a:rPr lang="it-IT" sz="800" b="1" i="1" spc="-10" dirty="0" err="1">
                <a:solidFill>
                  <a:srgbClr val="001F5F"/>
                </a:solidFill>
                <a:latin typeface="Arial"/>
                <a:cs typeface="Arial"/>
              </a:rPr>
              <a:t>February</a:t>
            </a:r>
            <a:r>
              <a:rPr lang="it-IT" sz="800" b="1" i="1" spc="-10" dirty="0">
                <a:solidFill>
                  <a:srgbClr val="001F5F"/>
                </a:solidFill>
                <a:latin typeface="Arial"/>
                <a:cs typeface="Arial"/>
              </a:rPr>
              <a:t> 2026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38" name="Immagine 3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637E6D4F-E2C0-36B7-F91A-98187EC8E7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61" y="670482"/>
            <a:ext cx="3410866" cy="341086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29768"/>
            <a:ext cx="3066288" cy="39136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2029967"/>
            <a:ext cx="1008888" cy="16459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3544" y="76200"/>
            <a:ext cx="2752344" cy="1868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23" y="990600"/>
            <a:ext cx="1447800" cy="33710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54623" y="2020823"/>
            <a:ext cx="1761744" cy="284683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648200" y="5087111"/>
            <a:ext cx="1771014" cy="18415"/>
          </a:xfrm>
          <a:custGeom>
            <a:avLst/>
            <a:gdLst/>
            <a:ahLst/>
            <a:cxnLst/>
            <a:rect l="l" t="t" r="r" b="b"/>
            <a:pathLst>
              <a:path w="1771014" h="18414">
                <a:moveTo>
                  <a:pt x="1429639" y="0"/>
                </a:moveTo>
                <a:lnTo>
                  <a:pt x="342138" y="101"/>
                </a:lnTo>
                <a:lnTo>
                  <a:pt x="215137" y="660"/>
                </a:lnTo>
                <a:lnTo>
                  <a:pt x="136778" y="1485"/>
                </a:lnTo>
                <a:lnTo>
                  <a:pt x="93344" y="2273"/>
                </a:lnTo>
                <a:lnTo>
                  <a:pt x="30098" y="4559"/>
                </a:lnTo>
                <a:lnTo>
                  <a:pt x="0" y="8978"/>
                </a:lnTo>
                <a:lnTo>
                  <a:pt x="1142" y="9918"/>
                </a:lnTo>
                <a:lnTo>
                  <a:pt x="56895" y="14262"/>
                </a:lnTo>
                <a:lnTo>
                  <a:pt x="136016" y="16040"/>
                </a:lnTo>
                <a:lnTo>
                  <a:pt x="186562" y="16649"/>
                </a:lnTo>
                <a:lnTo>
                  <a:pt x="275081" y="17297"/>
                </a:lnTo>
                <a:lnTo>
                  <a:pt x="413638" y="17741"/>
                </a:lnTo>
                <a:lnTo>
                  <a:pt x="1430401" y="17881"/>
                </a:lnTo>
                <a:lnTo>
                  <a:pt x="1557146" y="17310"/>
                </a:lnTo>
                <a:lnTo>
                  <a:pt x="1635378" y="16497"/>
                </a:lnTo>
                <a:lnTo>
                  <a:pt x="1678558" y="15684"/>
                </a:lnTo>
                <a:lnTo>
                  <a:pt x="1741551" y="13398"/>
                </a:lnTo>
                <a:lnTo>
                  <a:pt x="1770761" y="8978"/>
                </a:lnTo>
                <a:lnTo>
                  <a:pt x="1769364" y="7912"/>
                </a:lnTo>
                <a:lnTo>
                  <a:pt x="1713229" y="3174"/>
                </a:lnTo>
                <a:lnTo>
                  <a:pt x="1634363" y="1346"/>
                </a:lnTo>
                <a:lnTo>
                  <a:pt x="1556258" y="533"/>
                </a:lnTo>
                <a:lnTo>
                  <a:pt x="1429639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432" y="5087111"/>
            <a:ext cx="1765300" cy="27940"/>
          </a:xfrm>
          <a:custGeom>
            <a:avLst/>
            <a:gdLst/>
            <a:ahLst/>
            <a:cxnLst/>
            <a:rect l="l" t="t" r="r" b="b"/>
            <a:pathLst>
              <a:path w="1765300" h="27939">
                <a:moveTo>
                  <a:pt x="1389888" y="0"/>
                </a:moveTo>
                <a:lnTo>
                  <a:pt x="376047" y="126"/>
                </a:lnTo>
                <a:lnTo>
                  <a:pt x="243840" y="787"/>
                </a:lnTo>
                <a:lnTo>
                  <a:pt x="160528" y="1866"/>
                </a:lnTo>
                <a:lnTo>
                  <a:pt x="113537" y="2908"/>
                </a:lnTo>
                <a:lnTo>
                  <a:pt x="74155" y="4292"/>
                </a:lnTo>
                <a:lnTo>
                  <a:pt x="19342" y="8140"/>
                </a:lnTo>
                <a:lnTo>
                  <a:pt x="0" y="13766"/>
                </a:lnTo>
                <a:lnTo>
                  <a:pt x="1155" y="15201"/>
                </a:lnTo>
                <a:lnTo>
                  <a:pt x="56705" y="21780"/>
                </a:lnTo>
                <a:lnTo>
                  <a:pt x="135635" y="24485"/>
                </a:lnTo>
                <a:lnTo>
                  <a:pt x="185928" y="25425"/>
                </a:lnTo>
                <a:lnTo>
                  <a:pt x="274066" y="26403"/>
                </a:lnTo>
                <a:lnTo>
                  <a:pt x="412241" y="27089"/>
                </a:lnTo>
                <a:lnTo>
                  <a:pt x="1390523" y="27381"/>
                </a:lnTo>
                <a:lnTo>
                  <a:pt x="1522603" y="26720"/>
                </a:lnTo>
                <a:lnTo>
                  <a:pt x="1605661" y="25653"/>
                </a:lnTo>
                <a:lnTo>
                  <a:pt x="1652524" y="24599"/>
                </a:lnTo>
                <a:lnTo>
                  <a:pt x="1691767" y="23228"/>
                </a:lnTo>
                <a:lnTo>
                  <a:pt x="1745995" y="19367"/>
                </a:lnTo>
                <a:lnTo>
                  <a:pt x="1764792" y="13766"/>
                </a:lnTo>
                <a:lnTo>
                  <a:pt x="1763395" y="12128"/>
                </a:lnTo>
                <a:lnTo>
                  <a:pt x="1707388" y="4914"/>
                </a:lnTo>
                <a:lnTo>
                  <a:pt x="1628902" y="2133"/>
                </a:lnTo>
                <a:lnTo>
                  <a:pt x="1578737" y="1244"/>
                </a:lnTo>
                <a:lnTo>
                  <a:pt x="1521714" y="609"/>
                </a:lnTo>
                <a:lnTo>
                  <a:pt x="1389888" y="0"/>
                </a:lnTo>
                <a:close/>
              </a:path>
            </a:pathLst>
          </a:custGeom>
          <a:solidFill>
            <a:srgbClr val="009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24961" y="5068580"/>
            <a:ext cx="1264920" cy="125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009236"/>
                </a:solidFill>
                <a:latin typeface="Tahoma"/>
                <a:cs typeface="Tahoma"/>
              </a:rPr>
              <a:t>SO</a:t>
            </a:r>
            <a:r>
              <a:rPr sz="650" spc="-40" dirty="0">
                <a:solidFill>
                  <a:srgbClr val="009236"/>
                </a:solidFill>
                <a:latin typeface="Tahoma"/>
                <a:cs typeface="Tahoma"/>
              </a:rPr>
              <a:t> </a:t>
            </a:r>
            <a:r>
              <a:rPr sz="650" dirty="0">
                <a:solidFill>
                  <a:srgbClr val="009236"/>
                </a:solidFill>
                <a:latin typeface="Tahoma"/>
                <a:cs typeface="Tahoma"/>
              </a:rPr>
              <a:t>STENIBILITA’</a:t>
            </a:r>
            <a:r>
              <a:rPr sz="650" spc="105" dirty="0">
                <a:solidFill>
                  <a:srgbClr val="009236"/>
                </a:solidFill>
                <a:latin typeface="Tahoma"/>
                <a:cs typeface="Tahoma"/>
              </a:rPr>
              <a:t> </a:t>
            </a:r>
            <a:r>
              <a:rPr sz="650" dirty="0">
                <a:solidFill>
                  <a:srgbClr val="009236"/>
                </a:solidFill>
                <a:latin typeface="Tahoma"/>
                <a:cs typeface="Tahoma"/>
              </a:rPr>
              <a:t>MADE</a:t>
            </a:r>
            <a:r>
              <a:rPr sz="650" spc="85" dirty="0">
                <a:solidFill>
                  <a:srgbClr val="009236"/>
                </a:solidFill>
                <a:latin typeface="Tahoma"/>
                <a:cs typeface="Tahoma"/>
              </a:rPr>
              <a:t> </a:t>
            </a:r>
            <a:r>
              <a:rPr sz="650" dirty="0">
                <a:solidFill>
                  <a:srgbClr val="009236"/>
                </a:solidFill>
                <a:latin typeface="Tahoma"/>
                <a:cs typeface="Tahoma"/>
              </a:rPr>
              <a:t>IN</a:t>
            </a:r>
            <a:r>
              <a:rPr sz="650" spc="85" dirty="0">
                <a:solidFill>
                  <a:srgbClr val="009236"/>
                </a:solidFill>
                <a:latin typeface="Tahoma"/>
                <a:cs typeface="Tahoma"/>
              </a:rPr>
              <a:t> </a:t>
            </a:r>
            <a:r>
              <a:rPr sz="650" spc="-20" dirty="0">
                <a:solidFill>
                  <a:srgbClr val="009236"/>
                </a:solidFill>
                <a:latin typeface="Tahoma"/>
                <a:cs typeface="Tahoma"/>
              </a:rPr>
              <a:t>ITALY</a:t>
            </a:r>
            <a:endParaRPr sz="650">
              <a:latin typeface="Tahoma"/>
              <a:cs typeface="Tahoma"/>
            </a:endParaRPr>
          </a:p>
        </p:txBody>
      </p:sp>
      <p:pic>
        <p:nvPicPr>
          <p:cNvPr id="14" name="Immagine 1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F7AFBE0B-A407-7FB5-512F-4B4AD3C5A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0"/>
            <a:ext cx="742391" cy="7423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6850" y="262201"/>
            <a:ext cx="338739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10" dirty="0"/>
              <a:t>STRATEGY
BP 26/29 DEVELOPMENT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420420" y="3220973"/>
            <a:ext cx="1260475" cy="49943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Consolidate and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expand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active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supply chains by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bringing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innovation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and green focus.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9907" y="3227577"/>
            <a:ext cx="1532890" cy="878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Market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launch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of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validated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products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Strengthening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the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direct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relationship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with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agronomists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, farms and B2B retail. Partnerships with Made in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Italy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coffee producers, institutions,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universities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and large-scale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distribution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2021" y="3212969"/>
            <a:ext cx="1563370" cy="646972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5"/>
              </a:spcBef>
            </a:pPr>
            <a:r>
              <a:rPr lang="it-IT" sz="800" dirty="0">
                <a:solidFill>
                  <a:srgbClr val="404040"/>
                </a:solidFill>
                <a:latin typeface="Trebuchet MS"/>
                <a:cs typeface="Trebuchet MS"/>
              </a:rPr>
              <a:t>Development of new product </a:t>
            </a:r>
            <a:r>
              <a:rPr lang="it-IT" sz="800" dirty="0" err="1">
                <a:solidFill>
                  <a:srgbClr val="404040"/>
                </a:solidFill>
                <a:latin typeface="Trebuchet MS"/>
                <a:cs typeface="Trebuchet MS"/>
              </a:rPr>
              <a:t>uses</a:t>
            </a:r>
            <a:r>
              <a:rPr lang="it-IT" sz="800" dirty="0">
                <a:solidFill>
                  <a:srgbClr val="404040"/>
                </a:solidFill>
                <a:latin typeface="Trebuchet MS"/>
                <a:cs typeface="Trebuchet MS"/>
              </a:rPr>
              <a:t>
</a:t>
            </a:r>
            <a:r>
              <a:rPr lang="it-IT" sz="800" dirty="0" err="1">
                <a:solidFill>
                  <a:srgbClr val="404040"/>
                </a:solidFill>
                <a:latin typeface="Trebuchet MS"/>
                <a:cs typeface="Trebuchet MS"/>
              </a:rPr>
              <a:t>validated</a:t>
            </a:r>
            <a:r>
              <a:rPr lang="it-IT" sz="800" dirty="0">
                <a:solidFill>
                  <a:srgbClr val="404040"/>
                </a:solidFill>
                <a:latin typeface="Trebuchet MS"/>
                <a:cs typeface="Trebuchet MS"/>
              </a:rPr>
              <a:t> and new products in </a:t>
            </a:r>
            <a:r>
              <a:rPr lang="it-IT" sz="800" dirty="0" err="1">
                <a:solidFill>
                  <a:srgbClr val="404040"/>
                </a:solidFill>
                <a:latin typeface="Trebuchet MS"/>
                <a:cs typeface="Trebuchet MS"/>
              </a:rPr>
              <a:t>collaboration</a:t>
            </a:r>
            <a:r>
              <a:rPr lang="it-IT" sz="800" dirty="0">
                <a:solidFill>
                  <a:srgbClr val="404040"/>
                </a:solidFill>
                <a:latin typeface="Trebuchet MS"/>
                <a:cs typeface="Trebuchet MS"/>
              </a:rPr>
              <a:t> with partners </a:t>
            </a:r>
            <a:r>
              <a:rPr lang="it-IT" sz="800" dirty="0" err="1">
                <a:solidFill>
                  <a:srgbClr val="404040"/>
                </a:solidFill>
                <a:latin typeface="Trebuchet MS"/>
                <a:cs typeface="Trebuchet MS"/>
              </a:rPr>
              <a:t>through</a:t>
            </a:r>
            <a:r>
              <a:rPr lang="it-IT" sz="800" dirty="0">
                <a:solidFill>
                  <a:srgbClr val="404040"/>
                </a:solidFill>
                <a:latin typeface="Trebuchet MS"/>
                <a:cs typeface="Trebuchet MS"/>
              </a:rPr>
              <a:t> co-branding agreements and </a:t>
            </a:r>
            <a:r>
              <a:rPr lang="it-IT" sz="800" dirty="0" err="1">
                <a:solidFill>
                  <a:srgbClr val="404040"/>
                </a:solidFill>
                <a:latin typeface="Trebuchet MS"/>
                <a:cs typeface="Trebuchet MS"/>
              </a:rPr>
              <a:t>shared</a:t>
            </a:r>
            <a:r>
              <a:rPr lang="it-IT" sz="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it-IT" sz="800" dirty="0" err="1">
                <a:solidFill>
                  <a:srgbClr val="404040"/>
                </a:solidFill>
                <a:latin typeface="Trebuchet MS"/>
                <a:cs typeface="Trebuchet MS"/>
              </a:rPr>
              <a:t>development</a:t>
            </a:r>
            <a:endParaRPr sz="8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4872" y="2471927"/>
            <a:ext cx="719327" cy="7193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048" y="2481072"/>
            <a:ext cx="716280" cy="6979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86961" y="3227577"/>
            <a:ext cx="1299845" cy="5296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</a:pP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Increasing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the </a:t>
            </a:r>
            <a:r>
              <a:rPr lang="it-IT" sz="800" spc="-30" dirty="0" err="1">
                <a:solidFill>
                  <a:srgbClr val="404040"/>
                </a:solidFill>
                <a:latin typeface="Trebuchet MS"/>
                <a:cs typeface="Trebuchet MS"/>
              </a:rPr>
              <a:t>presence</a:t>
            </a:r>
            <a:r>
              <a:rPr lang="it-IT" sz="800" spc="-30" dirty="0">
                <a:solidFill>
                  <a:srgbClr val="404040"/>
                </a:solidFill>
                <a:latin typeface="Trebuchet MS"/>
                <a:cs typeface="Trebuchet MS"/>
              </a:rPr>
              <a:t> of
B2B and B2C brands via APP, e-commerce, Social and Market Place world wide.</a:t>
            </a:r>
            <a:endParaRPr sz="800" dirty="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5311" y="2438400"/>
            <a:ext cx="719328" cy="7223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200" y="2468879"/>
            <a:ext cx="676655" cy="713232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4875"/>
              </p:ext>
            </p:extLst>
          </p:nvPr>
        </p:nvGraphicFramePr>
        <p:xfrm>
          <a:off x="411060" y="1130437"/>
          <a:ext cx="6626860" cy="1187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3050">
                <a:tc gridSpan="5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it-IT"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Drivers for </a:t>
                      </a:r>
                      <a:r>
                        <a:rPr lang="it-IT" sz="1200" b="1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growth</a:t>
                      </a:r>
                      <a:r>
                        <a:rPr lang="it-IT"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– FOCUS SUPPLY CHAIN AND PRODUCT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B w="83769">
                      <a:solidFill>
                        <a:srgbClr val="FFFFFF"/>
                      </a:solidFill>
                      <a:prstDash val="solid"/>
                    </a:lnB>
                    <a:solidFill>
                      <a:srgbClr val="0052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82295" marR="270510" indent="-277495">
                        <a:lnSpc>
                          <a:spcPct val="100000"/>
                        </a:lnSpc>
                      </a:pPr>
                      <a:r>
                        <a:rPr lang="it-IT"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Development of green supply chains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83769">
                      <a:solidFill>
                        <a:srgbClr val="FFFFFF"/>
                      </a:solidFill>
                      <a:prstDash val="solid"/>
                    </a:lnT>
                    <a:solidFill>
                      <a:srgbClr val="007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3769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41605" marR="212090" indent="243840">
                        <a:lnSpc>
                          <a:spcPct val="100000"/>
                        </a:lnSpc>
                      </a:pPr>
                      <a:r>
                        <a:rPr lang="it-IT" sz="1000" b="1" spc="-10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Expand</a:t>
                      </a:r>
                      <a:r>
                        <a:rPr lang="it-IT"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t-IT" sz="1000" b="1" spc="-10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our</a:t>
                      </a:r>
                      <a:r>
                        <a:rPr lang="it-IT"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t-IT" sz="1000" b="1" spc="-10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presence</a:t>
                      </a:r>
                      <a:r>
                        <a:rPr lang="it-IT"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in markets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83769">
                      <a:solidFill>
                        <a:srgbClr val="FFFFFF"/>
                      </a:solidFill>
                      <a:prstDash val="solid"/>
                    </a:lnT>
                    <a:solidFill>
                      <a:srgbClr val="007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46100" marR="247650" indent="-326390" algn="l">
                        <a:lnSpc>
                          <a:spcPct val="100000"/>
                        </a:lnSpc>
                      </a:pPr>
                      <a:r>
                        <a:rPr lang="it-IT"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Online </a:t>
                      </a:r>
                      <a:r>
                        <a:rPr lang="it-IT" sz="1000" b="1" spc="-10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platform</a:t>
                      </a:r>
                      <a:r>
                        <a:rPr lang="it-IT"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it-IT" sz="1000" b="1" spc="-10" dirty="0" err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development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83769">
                      <a:solidFill>
                        <a:srgbClr val="FFFFFF"/>
                      </a:solidFill>
                      <a:prstDash val="solid"/>
                    </a:lnT>
                    <a:solidFill>
                      <a:srgbClr val="007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81660" marR="99695" indent="-327025">
                        <a:lnSpc>
                          <a:spcPct val="100000"/>
                        </a:lnSpc>
                      </a:pPr>
                      <a:r>
                        <a:rPr lang="it-IT"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Development of new product lines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83769">
                      <a:solidFill>
                        <a:srgbClr val="FFFFFF"/>
                      </a:solidFill>
                      <a:prstDash val="solid"/>
                    </a:lnT>
                    <a:solidFill>
                      <a:srgbClr val="007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4657344" y="4916423"/>
            <a:ext cx="1771014" cy="18415"/>
          </a:xfrm>
          <a:custGeom>
            <a:avLst/>
            <a:gdLst/>
            <a:ahLst/>
            <a:cxnLst/>
            <a:rect l="l" t="t" r="r" b="b"/>
            <a:pathLst>
              <a:path w="1771014" h="18414">
                <a:moveTo>
                  <a:pt x="1429639" y="0"/>
                </a:moveTo>
                <a:lnTo>
                  <a:pt x="342138" y="101"/>
                </a:lnTo>
                <a:lnTo>
                  <a:pt x="215137" y="660"/>
                </a:lnTo>
                <a:lnTo>
                  <a:pt x="136778" y="1485"/>
                </a:lnTo>
                <a:lnTo>
                  <a:pt x="93344" y="2273"/>
                </a:lnTo>
                <a:lnTo>
                  <a:pt x="30098" y="4559"/>
                </a:lnTo>
                <a:lnTo>
                  <a:pt x="0" y="8978"/>
                </a:lnTo>
                <a:lnTo>
                  <a:pt x="1142" y="9918"/>
                </a:lnTo>
                <a:lnTo>
                  <a:pt x="56895" y="14262"/>
                </a:lnTo>
                <a:lnTo>
                  <a:pt x="136016" y="16040"/>
                </a:lnTo>
                <a:lnTo>
                  <a:pt x="186562" y="16649"/>
                </a:lnTo>
                <a:lnTo>
                  <a:pt x="275081" y="17297"/>
                </a:lnTo>
                <a:lnTo>
                  <a:pt x="413638" y="17741"/>
                </a:lnTo>
                <a:lnTo>
                  <a:pt x="1430401" y="17881"/>
                </a:lnTo>
                <a:lnTo>
                  <a:pt x="1557146" y="17310"/>
                </a:lnTo>
                <a:lnTo>
                  <a:pt x="1635378" y="16497"/>
                </a:lnTo>
                <a:lnTo>
                  <a:pt x="1678558" y="15684"/>
                </a:lnTo>
                <a:lnTo>
                  <a:pt x="1741551" y="13398"/>
                </a:lnTo>
                <a:lnTo>
                  <a:pt x="1770761" y="8978"/>
                </a:lnTo>
                <a:lnTo>
                  <a:pt x="1769364" y="7912"/>
                </a:lnTo>
                <a:lnTo>
                  <a:pt x="1713229" y="3162"/>
                </a:lnTo>
                <a:lnTo>
                  <a:pt x="1634363" y="1346"/>
                </a:lnTo>
                <a:lnTo>
                  <a:pt x="1556258" y="533"/>
                </a:lnTo>
                <a:lnTo>
                  <a:pt x="1429639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2624" y="4916423"/>
            <a:ext cx="1771014" cy="27940"/>
          </a:xfrm>
          <a:custGeom>
            <a:avLst/>
            <a:gdLst/>
            <a:ahLst/>
            <a:cxnLst/>
            <a:rect l="l" t="t" r="r" b="b"/>
            <a:pathLst>
              <a:path w="1771014" h="27939">
                <a:moveTo>
                  <a:pt x="1394587" y="0"/>
                </a:moveTo>
                <a:lnTo>
                  <a:pt x="377444" y="139"/>
                </a:lnTo>
                <a:lnTo>
                  <a:pt x="244602" y="787"/>
                </a:lnTo>
                <a:lnTo>
                  <a:pt x="161036" y="1866"/>
                </a:lnTo>
                <a:lnTo>
                  <a:pt x="114046" y="2908"/>
                </a:lnTo>
                <a:lnTo>
                  <a:pt x="74409" y="4292"/>
                </a:lnTo>
                <a:lnTo>
                  <a:pt x="19405" y="8153"/>
                </a:lnTo>
                <a:lnTo>
                  <a:pt x="0" y="13766"/>
                </a:lnTo>
                <a:lnTo>
                  <a:pt x="1155" y="15201"/>
                </a:lnTo>
                <a:lnTo>
                  <a:pt x="56896" y="21780"/>
                </a:lnTo>
                <a:lnTo>
                  <a:pt x="136017" y="24485"/>
                </a:lnTo>
                <a:lnTo>
                  <a:pt x="186562" y="25438"/>
                </a:lnTo>
                <a:lnTo>
                  <a:pt x="275081" y="26403"/>
                </a:lnTo>
                <a:lnTo>
                  <a:pt x="413766" y="27089"/>
                </a:lnTo>
                <a:lnTo>
                  <a:pt x="1395222" y="27393"/>
                </a:lnTo>
                <a:lnTo>
                  <a:pt x="1527937" y="26733"/>
                </a:lnTo>
                <a:lnTo>
                  <a:pt x="1611249" y="25666"/>
                </a:lnTo>
                <a:lnTo>
                  <a:pt x="1658112" y="24599"/>
                </a:lnTo>
                <a:lnTo>
                  <a:pt x="1697609" y="23240"/>
                </a:lnTo>
                <a:lnTo>
                  <a:pt x="1752092" y="19380"/>
                </a:lnTo>
                <a:lnTo>
                  <a:pt x="1770888" y="13766"/>
                </a:lnTo>
                <a:lnTo>
                  <a:pt x="1769491" y="12128"/>
                </a:lnTo>
                <a:lnTo>
                  <a:pt x="1713357" y="4914"/>
                </a:lnTo>
                <a:lnTo>
                  <a:pt x="1634617" y="2146"/>
                </a:lnTo>
                <a:lnTo>
                  <a:pt x="1584198" y="1231"/>
                </a:lnTo>
                <a:lnTo>
                  <a:pt x="1527048" y="609"/>
                </a:lnTo>
                <a:lnTo>
                  <a:pt x="1394587" y="0"/>
                </a:lnTo>
                <a:close/>
              </a:path>
            </a:pathLst>
          </a:custGeom>
          <a:solidFill>
            <a:srgbClr val="009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38932" y="4897587"/>
            <a:ext cx="1264920" cy="125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009236"/>
                </a:solidFill>
                <a:latin typeface="Tahoma"/>
                <a:cs typeface="Tahoma"/>
              </a:rPr>
              <a:t>SO</a:t>
            </a:r>
            <a:r>
              <a:rPr sz="650" spc="-40" dirty="0">
                <a:solidFill>
                  <a:srgbClr val="009236"/>
                </a:solidFill>
                <a:latin typeface="Tahoma"/>
                <a:cs typeface="Tahoma"/>
              </a:rPr>
              <a:t> </a:t>
            </a:r>
            <a:r>
              <a:rPr sz="650" dirty="0">
                <a:solidFill>
                  <a:srgbClr val="009236"/>
                </a:solidFill>
                <a:latin typeface="Tahoma"/>
                <a:cs typeface="Tahoma"/>
              </a:rPr>
              <a:t>STENIBILITA’</a:t>
            </a:r>
            <a:r>
              <a:rPr sz="650" spc="105" dirty="0">
                <a:solidFill>
                  <a:srgbClr val="009236"/>
                </a:solidFill>
                <a:latin typeface="Tahoma"/>
                <a:cs typeface="Tahoma"/>
              </a:rPr>
              <a:t> </a:t>
            </a:r>
            <a:r>
              <a:rPr sz="650" dirty="0">
                <a:solidFill>
                  <a:srgbClr val="009236"/>
                </a:solidFill>
                <a:latin typeface="Tahoma"/>
                <a:cs typeface="Tahoma"/>
              </a:rPr>
              <a:t>MADE</a:t>
            </a:r>
            <a:r>
              <a:rPr sz="650" spc="85" dirty="0">
                <a:solidFill>
                  <a:srgbClr val="009236"/>
                </a:solidFill>
                <a:latin typeface="Tahoma"/>
                <a:cs typeface="Tahoma"/>
              </a:rPr>
              <a:t> </a:t>
            </a:r>
            <a:r>
              <a:rPr sz="650" dirty="0">
                <a:solidFill>
                  <a:srgbClr val="009236"/>
                </a:solidFill>
                <a:latin typeface="Tahoma"/>
                <a:cs typeface="Tahoma"/>
              </a:rPr>
              <a:t>IN</a:t>
            </a:r>
            <a:r>
              <a:rPr sz="650" spc="85" dirty="0">
                <a:solidFill>
                  <a:srgbClr val="009236"/>
                </a:solidFill>
                <a:latin typeface="Tahoma"/>
                <a:cs typeface="Tahoma"/>
              </a:rPr>
              <a:t> </a:t>
            </a:r>
            <a:r>
              <a:rPr sz="650" spc="-20" dirty="0">
                <a:solidFill>
                  <a:srgbClr val="009236"/>
                </a:solidFill>
                <a:latin typeface="Tahoma"/>
                <a:cs typeface="Tahoma"/>
              </a:rPr>
              <a:t>ITALY</a:t>
            </a:r>
            <a:endParaRPr sz="650">
              <a:latin typeface="Tahoma"/>
              <a:cs typeface="Tahoma"/>
            </a:endParaRPr>
          </a:p>
        </p:txBody>
      </p:sp>
      <p:pic>
        <p:nvPicPr>
          <p:cNvPr id="20" name="Immagine 1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E9BFEFD-C47A-AC82-06A3-69239535E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0"/>
            <a:ext cx="742391" cy="7423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063" y="664463"/>
            <a:ext cx="5145405" cy="368935"/>
            <a:chOff x="259063" y="664463"/>
            <a:chExt cx="5145405" cy="368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63" y="670403"/>
              <a:ext cx="1706912" cy="326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3" y="664463"/>
              <a:ext cx="1179576" cy="3688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7367" y="682751"/>
              <a:ext cx="1621790" cy="247015"/>
            </a:xfrm>
            <a:custGeom>
              <a:avLst/>
              <a:gdLst/>
              <a:ahLst/>
              <a:cxnLst/>
              <a:rect l="l" t="t" r="r" b="b"/>
              <a:pathLst>
                <a:path w="1621789" h="247015">
                  <a:moveTo>
                    <a:pt x="1621536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1621536" y="246887"/>
                  </a:lnTo>
                  <a:lnTo>
                    <a:pt x="1621536" y="0"/>
                  </a:lnTo>
                  <a:close/>
                </a:path>
              </a:pathLst>
            </a:custGeom>
            <a:solidFill>
              <a:srgbClr val="00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3230" y="670403"/>
              <a:ext cx="1685785" cy="3263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2367" y="664463"/>
              <a:ext cx="1295400" cy="3688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93391" y="682751"/>
              <a:ext cx="1628139" cy="247015"/>
            </a:xfrm>
            <a:custGeom>
              <a:avLst/>
              <a:gdLst/>
              <a:ahLst/>
              <a:cxnLst/>
              <a:rect l="l" t="t" r="r" b="b"/>
              <a:pathLst>
                <a:path w="1628139" h="247015">
                  <a:moveTo>
                    <a:pt x="1627632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1627632" y="246887"/>
                  </a:lnTo>
                  <a:lnTo>
                    <a:pt x="1627632" y="0"/>
                  </a:lnTo>
                  <a:close/>
                </a:path>
              </a:pathLst>
            </a:custGeom>
            <a:solidFill>
              <a:srgbClr val="007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7224" y="670559"/>
              <a:ext cx="1706879" cy="3261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8392" y="664463"/>
              <a:ext cx="1304543" cy="3688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15511" y="682751"/>
              <a:ext cx="1621790" cy="247015"/>
            </a:xfrm>
            <a:custGeom>
              <a:avLst/>
              <a:gdLst/>
              <a:ahLst/>
              <a:cxnLst/>
              <a:rect l="l" t="t" r="r" b="b"/>
              <a:pathLst>
                <a:path w="1621789" h="247015">
                  <a:moveTo>
                    <a:pt x="1621536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1621536" y="246887"/>
                  </a:lnTo>
                  <a:lnTo>
                    <a:pt x="1621536" y="0"/>
                  </a:lnTo>
                  <a:close/>
                </a:path>
              </a:pathLst>
            </a:custGeom>
            <a:solidFill>
              <a:srgbClr val="00A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9150" y="713994"/>
            <a:ext cx="440944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66875" algn="l"/>
                <a:tab pos="3388360" algn="l"/>
              </a:tabLst>
            </a:pPr>
            <a:r>
              <a:rPr lang="it-IT" sz="950" b="1" dirty="0">
                <a:solidFill>
                  <a:srgbClr val="FFFFFF"/>
                </a:solidFill>
                <a:latin typeface="Trebuchet MS"/>
                <a:cs typeface="Trebuchet MS"/>
              </a:rPr>
              <a:t>Key Partners</a:t>
            </a:r>
            <a:r>
              <a:rPr sz="95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lang="it-IT" sz="950" b="1" dirty="0" err="1">
                <a:solidFill>
                  <a:srgbClr val="FFFFFF"/>
                </a:solidFill>
                <a:latin typeface="Trebuchet MS"/>
                <a:cs typeface="Trebuchet MS"/>
              </a:rPr>
              <a:t>Main</a:t>
            </a:r>
            <a:r>
              <a:rPr lang="it-IT" sz="950" b="1" dirty="0">
                <a:solidFill>
                  <a:srgbClr val="FFFFFF"/>
                </a:solidFill>
                <a:latin typeface="Trebuchet MS"/>
                <a:cs typeface="Trebuchet MS"/>
              </a:rPr>
              <a:t> activities</a:t>
            </a:r>
            <a:r>
              <a:rPr sz="950" b="1" dirty="0">
                <a:solidFill>
                  <a:srgbClr val="FFFFFF"/>
                </a:solidFill>
                <a:latin typeface="Trebuchet MS"/>
                <a:cs typeface="Trebuchet MS"/>
              </a:rPr>
              <a:t>	Value</a:t>
            </a:r>
            <a:r>
              <a:rPr sz="950" b="1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Trebuchet MS"/>
                <a:cs typeface="Trebuchet MS"/>
              </a:rPr>
              <a:t>Proposition</a:t>
            </a:r>
            <a:endParaRPr sz="950" dirty="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17192" y="911352"/>
            <a:ext cx="1828800" cy="3133725"/>
            <a:chOff x="1917192" y="911352"/>
            <a:chExt cx="1828800" cy="313372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7192" y="911352"/>
              <a:ext cx="112775" cy="31333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0168" y="911352"/>
              <a:ext cx="115824" cy="31333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5104" y="2340863"/>
              <a:ext cx="1712975" cy="3505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9904" y="2350008"/>
              <a:ext cx="1103375" cy="3718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993392" y="2319578"/>
              <a:ext cx="1617980" cy="734060"/>
            </a:xfrm>
            <a:custGeom>
              <a:avLst/>
              <a:gdLst/>
              <a:ahLst/>
              <a:cxnLst/>
              <a:rect l="l" t="t" r="r" b="b"/>
              <a:pathLst>
                <a:path w="1617979" h="734060">
                  <a:moveTo>
                    <a:pt x="1009142" y="489661"/>
                  </a:moveTo>
                  <a:lnTo>
                    <a:pt x="862838" y="489661"/>
                  </a:lnTo>
                  <a:lnTo>
                    <a:pt x="813943" y="343103"/>
                  </a:lnTo>
                  <a:lnTo>
                    <a:pt x="765175" y="489661"/>
                  </a:lnTo>
                  <a:lnTo>
                    <a:pt x="618871" y="489661"/>
                  </a:lnTo>
                  <a:lnTo>
                    <a:pt x="731012" y="587324"/>
                  </a:lnTo>
                  <a:lnTo>
                    <a:pt x="687070" y="733882"/>
                  </a:lnTo>
                  <a:lnTo>
                    <a:pt x="813943" y="645998"/>
                  </a:lnTo>
                  <a:lnTo>
                    <a:pt x="940943" y="733882"/>
                  </a:lnTo>
                  <a:lnTo>
                    <a:pt x="897001" y="587324"/>
                  </a:lnTo>
                  <a:lnTo>
                    <a:pt x="1009142" y="489661"/>
                  </a:lnTo>
                  <a:close/>
                </a:path>
                <a:path w="1617979" h="734060">
                  <a:moveTo>
                    <a:pt x="1617980" y="0"/>
                  </a:moveTo>
                  <a:lnTo>
                    <a:pt x="0" y="0"/>
                  </a:lnTo>
                  <a:lnTo>
                    <a:pt x="0" y="247726"/>
                  </a:lnTo>
                  <a:lnTo>
                    <a:pt x="1617980" y="247726"/>
                  </a:lnTo>
                  <a:lnTo>
                    <a:pt x="1617980" y="0"/>
                  </a:lnTo>
                  <a:close/>
                </a:path>
              </a:pathLst>
            </a:custGeom>
            <a:solidFill>
              <a:srgbClr val="007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15184" y="2667000"/>
              <a:ext cx="393065" cy="390525"/>
            </a:xfrm>
            <a:custGeom>
              <a:avLst/>
              <a:gdLst/>
              <a:ahLst/>
              <a:cxnLst/>
              <a:rect l="l" t="t" r="r" b="b"/>
              <a:pathLst>
                <a:path w="393064" h="390525">
                  <a:moveTo>
                    <a:pt x="393064" y="146176"/>
                  </a:moveTo>
                  <a:lnTo>
                    <a:pt x="245617" y="146176"/>
                  </a:lnTo>
                  <a:lnTo>
                    <a:pt x="196468" y="0"/>
                  </a:lnTo>
                  <a:lnTo>
                    <a:pt x="147319" y="146176"/>
                  </a:lnTo>
                  <a:lnTo>
                    <a:pt x="0" y="146176"/>
                  </a:lnTo>
                  <a:lnTo>
                    <a:pt x="112902" y="243712"/>
                  </a:lnTo>
                  <a:lnTo>
                    <a:pt x="68833" y="390016"/>
                  </a:lnTo>
                  <a:lnTo>
                    <a:pt x="196468" y="302259"/>
                  </a:lnTo>
                  <a:lnTo>
                    <a:pt x="324230" y="390016"/>
                  </a:lnTo>
                  <a:lnTo>
                    <a:pt x="280034" y="243712"/>
                  </a:lnTo>
                  <a:lnTo>
                    <a:pt x="393064" y="146176"/>
                  </a:lnTo>
                  <a:close/>
                </a:path>
              </a:pathLst>
            </a:custGeom>
            <a:ln w="5626">
              <a:solidFill>
                <a:srgbClr val="0079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39568" y="1024128"/>
              <a:ext cx="335280" cy="326390"/>
            </a:xfrm>
            <a:custGeom>
              <a:avLst/>
              <a:gdLst/>
              <a:ahLst/>
              <a:cxnLst/>
              <a:rect l="l" t="t" r="r" b="b"/>
              <a:pathLst>
                <a:path w="335280" h="326390">
                  <a:moveTo>
                    <a:pt x="54229" y="0"/>
                  </a:moveTo>
                  <a:lnTo>
                    <a:pt x="14859" y="0"/>
                  </a:lnTo>
                  <a:lnTo>
                    <a:pt x="0" y="196595"/>
                  </a:lnTo>
                  <a:lnTo>
                    <a:pt x="0" y="326008"/>
                  </a:lnTo>
                  <a:lnTo>
                    <a:pt x="335153" y="326008"/>
                  </a:lnTo>
                  <a:lnTo>
                    <a:pt x="335208" y="292480"/>
                  </a:lnTo>
                  <a:lnTo>
                    <a:pt x="39497" y="292480"/>
                  </a:lnTo>
                  <a:lnTo>
                    <a:pt x="39497" y="249427"/>
                  </a:lnTo>
                  <a:lnTo>
                    <a:pt x="98552" y="249427"/>
                  </a:lnTo>
                  <a:lnTo>
                    <a:pt x="98552" y="196595"/>
                  </a:lnTo>
                  <a:lnTo>
                    <a:pt x="68961" y="196595"/>
                  </a:lnTo>
                  <a:lnTo>
                    <a:pt x="54229" y="0"/>
                  </a:lnTo>
                  <a:close/>
                </a:path>
                <a:path w="335280" h="326390">
                  <a:moveTo>
                    <a:pt x="197231" y="196595"/>
                  </a:moveTo>
                  <a:lnTo>
                    <a:pt x="98552" y="196595"/>
                  </a:lnTo>
                  <a:lnTo>
                    <a:pt x="98552" y="292480"/>
                  </a:lnTo>
                  <a:lnTo>
                    <a:pt x="138049" y="292480"/>
                  </a:lnTo>
                  <a:lnTo>
                    <a:pt x="138049" y="249427"/>
                  </a:lnTo>
                  <a:lnTo>
                    <a:pt x="197231" y="249427"/>
                  </a:lnTo>
                  <a:lnTo>
                    <a:pt x="197231" y="196595"/>
                  </a:lnTo>
                  <a:close/>
                </a:path>
                <a:path w="335280" h="326390">
                  <a:moveTo>
                    <a:pt x="295783" y="196595"/>
                  </a:moveTo>
                  <a:lnTo>
                    <a:pt x="197231" y="196595"/>
                  </a:lnTo>
                  <a:lnTo>
                    <a:pt x="197231" y="292480"/>
                  </a:lnTo>
                  <a:lnTo>
                    <a:pt x="236601" y="292480"/>
                  </a:lnTo>
                  <a:lnTo>
                    <a:pt x="236601" y="249427"/>
                  </a:lnTo>
                  <a:lnTo>
                    <a:pt x="295783" y="249427"/>
                  </a:lnTo>
                  <a:lnTo>
                    <a:pt x="295783" y="196595"/>
                  </a:lnTo>
                  <a:close/>
                </a:path>
                <a:path w="335280" h="326390">
                  <a:moveTo>
                    <a:pt x="335153" y="196595"/>
                  </a:moveTo>
                  <a:lnTo>
                    <a:pt x="295783" y="196595"/>
                  </a:lnTo>
                  <a:lnTo>
                    <a:pt x="295783" y="292480"/>
                  </a:lnTo>
                  <a:lnTo>
                    <a:pt x="335208" y="292480"/>
                  </a:lnTo>
                  <a:lnTo>
                    <a:pt x="335153" y="196595"/>
                  </a:lnTo>
                  <a:close/>
                </a:path>
              </a:pathLst>
            </a:custGeom>
            <a:solidFill>
              <a:srgbClr val="007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09672" y="1152144"/>
              <a:ext cx="265175" cy="6705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84653" y="1277289"/>
              <a:ext cx="254635" cy="43180"/>
            </a:xfrm>
            <a:custGeom>
              <a:avLst/>
              <a:gdLst/>
              <a:ahLst/>
              <a:cxnLst/>
              <a:rect l="l" t="t" r="r" b="b"/>
              <a:pathLst>
                <a:path w="254635" h="43180">
                  <a:moveTo>
                    <a:pt x="195453" y="42748"/>
                  </a:moveTo>
                  <a:lnTo>
                    <a:pt x="254063" y="42748"/>
                  </a:lnTo>
                  <a:lnTo>
                    <a:pt x="254063" y="0"/>
                  </a:lnTo>
                  <a:lnTo>
                    <a:pt x="195453" y="0"/>
                  </a:lnTo>
                  <a:lnTo>
                    <a:pt x="195453" y="42748"/>
                  </a:lnTo>
                  <a:close/>
                </a:path>
                <a:path w="254635" h="43180">
                  <a:moveTo>
                    <a:pt x="97663" y="42748"/>
                  </a:moveTo>
                  <a:lnTo>
                    <a:pt x="156273" y="42748"/>
                  </a:lnTo>
                  <a:lnTo>
                    <a:pt x="156273" y="0"/>
                  </a:lnTo>
                  <a:lnTo>
                    <a:pt x="97663" y="0"/>
                  </a:lnTo>
                  <a:lnTo>
                    <a:pt x="97663" y="42748"/>
                  </a:lnTo>
                  <a:close/>
                </a:path>
                <a:path w="254635" h="43180">
                  <a:moveTo>
                    <a:pt x="0" y="42748"/>
                  </a:moveTo>
                  <a:lnTo>
                    <a:pt x="58610" y="42748"/>
                  </a:lnTo>
                  <a:lnTo>
                    <a:pt x="58610" y="0"/>
                  </a:lnTo>
                  <a:lnTo>
                    <a:pt x="0" y="0"/>
                  </a:lnTo>
                  <a:lnTo>
                    <a:pt x="0" y="42748"/>
                  </a:lnTo>
                  <a:close/>
                </a:path>
              </a:pathLst>
            </a:custGeom>
            <a:ln w="5626">
              <a:solidFill>
                <a:srgbClr val="0079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45664" y="1030224"/>
              <a:ext cx="332105" cy="323215"/>
            </a:xfrm>
            <a:custGeom>
              <a:avLst/>
              <a:gdLst/>
              <a:ahLst/>
              <a:cxnLst/>
              <a:rect l="l" t="t" r="r" b="b"/>
              <a:pathLst>
                <a:path w="332105" h="323215">
                  <a:moveTo>
                    <a:pt x="200279" y="194690"/>
                  </a:moveTo>
                  <a:lnTo>
                    <a:pt x="200279" y="128269"/>
                  </a:lnTo>
                  <a:lnTo>
                    <a:pt x="68326" y="194690"/>
                  </a:lnTo>
                  <a:lnTo>
                    <a:pt x="53721" y="0"/>
                  </a:lnTo>
                  <a:lnTo>
                    <a:pt x="14605" y="0"/>
                  </a:lnTo>
                  <a:lnTo>
                    <a:pt x="0" y="194690"/>
                  </a:lnTo>
                  <a:lnTo>
                    <a:pt x="0" y="322960"/>
                  </a:lnTo>
                  <a:lnTo>
                    <a:pt x="332105" y="322960"/>
                  </a:lnTo>
                  <a:lnTo>
                    <a:pt x="332105" y="194690"/>
                  </a:lnTo>
                  <a:lnTo>
                    <a:pt x="332105" y="128269"/>
                  </a:lnTo>
                  <a:lnTo>
                    <a:pt x="200279" y="194690"/>
                  </a:lnTo>
                  <a:close/>
                </a:path>
              </a:pathLst>
            </a:custGeom>
            <a:ln w="5626">
              <a:solidFill>
                <a:srgbClr val="0079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355335" y="673608"/>
            <a:ext cx="1819910" cy="3371215"/>
            <a:chOff x="5355335" y="673608"/>
            <a:chExt cx="1819910" cy="337121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5335" y="911352"/>
              <a:ext cx="112775" cy="31333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86600" y="938784"/>
              <a:ext cx="88392" cy="30784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3247" y="673608"/>
              <a:ext cx="1722120" cy="35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64935" y="682752"/>
              <a:ext cx="609600" cy="37185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440679" y="691896"/>
              <a:ext cx="1618615" cy="256540"/>
            </a:xfrm>
            <a:custGeom>
              <a:avLst/>
              <a:gdLst/>
              <a:ahLst/>
              <a:cxnLst/>
              <a:rect l="l" t="t" r="r" b="b"/>
              <a:pathLst>
                <a:path w="1618615" h="256540">
                  <a:moveTo>
                    <a:pt x="1618487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1618487" y="256032"/>
                  </a:lnTo>
                  <a:lnTo>
                    <a:pt x="1618487" y="0"/>
                  </a:lnTo>
                  <a:close/>
                </a:path>
              </a:pathLst>
            </a:custGeom>
            <a:solidFill>
              <a:srgbClr val="54D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70471" y="728599"/>
            <a:ext cx="60960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950" b="1" spc="-10" dirty="0" err="1">
                <a:solidFill>
                  <a:srgbClr val="FFFFFF"/>
                </a:solidFill>
                <a:latin typeface="Trebuchet MS"/>
                <a:cs typeface="Trebuchet MS"/>
              </a:rPr>
              <a:t>Channels</a:t>
            </a:r>
            <a:endParaRPr sz="950" dirty="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18757" y="4269421"/>
            <a:ext cx="419100" cy="358140"/>
            <a:chOff x="963930" y="4200905"/>
            <a:chExt cx="419100" cy="358140"/>
          </a:xfrm>
        </p:grpSpPr>
        <p:sp>
          <p:nvSpPr>
            <p:cNvPr id="32" name="object 32"/>
            <p:cNvSpPr/>
            <p:nvPr/>
          </p:nvSpPr>
          <p:spPr>
            <a:xfrm>
              <a:off x="986028" y="4223003"/>
              <a:ext cx="381000" cy="320040"/>
            </a:xfrm>
            <a:custGeom>
              <a:avLst/>
              <a:gdLst/>
              <a:ahLst/>
              <a:cxnLst/>
              <a:rect l="l" t="t" r="r" b="b"/>
              <a:pathLst>
                <a:path w="381000" h="320039">
                  <a:moveTo>
                    <a:pt x="190246" y="0"/>
                  </a:moveTo>
                  <a:lnTo>
                    <a:pt x="130149" y="8153"/>
                  </a:lnTo>
                  <a:lnTo>
                    <a:pt x="77914" y="30861"/>
                  </a:lnTo>
                  <a:lnTo>
                    <a:pt x="36715" y="65481"/>
                  </a:lnTo>
                  <a:lnTo>
                    <a:pt x="9702" y="109372"/>
                  </a:lnTo>
                  <a:lnTo>
                    <a:pt x="0" y="159905"/>
                  </a:lnTo>
                  <a:lnTo>
                    <a:pt x="2489" y="185864"/>
                  </a:lnTo>
                  <a:lnTo>
                    <a:pt x="21247" y="233426"/>
                  </a:lnTo>
                  <a:lnTo>
                    <a:pt x="55740" y="273011"/>
                  </a:lnTo>
                  <a:lnTo>
                    <a:pt x="102844" y="301993"/>
                  </a:lnTo>
                  <a:lnTo>
                    <a:pt x="159423" y="317754"/>
                  </a:lnTo>
                  <a:lnTo>
                    <a:pt x="190246" y="319849"/>
                  </a:lnTo>
                  <a:lnTo>
                    <a:pt x="221145" y="317754"/>
                  </a:lnTo>
                  <a:lnTo>
                    <a:pt x="277774" y="301993"/>
                  </a:lnTo>
                  <a:lnTo>
                    <a:pt x="324866" y="273011"/>
                  </a:lnTo>
                  <a:lnTo>
                    <a:pt x="359410" y="233426"/>
                  </a:lnTo>
                  <a:lnTo>
                    <a:pt x="378079" y="185864"/>
                  </a:lnTo>
                  <a:lnTo>
                    <a:pt x="380619" y="159905"/>
                  </a:lnTo>
                  <a:lnTo>
                    <a:pt x="378079" y="133972"/>
                  </a:lnTo>
                  <a:lnTo>
                    <a:pt x="359410" y="86423"/>
                  </a:lnTo>
                  <a:lnTo>
                    <a:pt x="324866" y="46837"/>
                  </a:lnTo>
                  <a:lnTo>
                    <a:pt x="277774" y="17843"/>
                  </a:lnTo>
                  <a:lnTo>
                    <a:pt x="221145" y="2095"/>
                  </a:lnTo>
                  <a:lnTo>
                    <a:pt x="190246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2980" y="4219955"/>
              <a:ext cx="381000" cy="320040"/>
            </a:xfrm>
            <a:custGeom>
              <a:avLst/>
              <a:gdLst/>
              <a:ahLst/>
              <a:cxnLst/>
              <a:rect l="l" t="t" r="r" b="b"/>
              <a:pathLst>
                <a:path w="381000" h="320039">
                  <a:moveTo>
                    <a:pt x="0" y="159905"/>
                  </a:moveTo>
                  <a:lnTo>
                    <a:pt x="9715" y="109372"/>
                  </a:lnTo>
                  <a:lnTo>
                    <a:pt x="36753" y="65468"/>
                  </a:lnTo>
                  <a:lnTo>
                    <a:pt x="78003" y="30861"/>
                  </a:lnTo>
                  <a:lnTo>
                    <a:pt x="130289" y="8153"/>
                  </a:lnTo>
                  <a:lnTo>
                    <a:pt x="190500" y="0"/>
                  </a:lnTo>
                  <a:lnTo>
                    <a:pt x="221424" y="2095"/>
                  </a:lnTo>
                  <a:lnTo>
                    <a:pt x="278041" y="17843"/>
                  </a:lnTo>
                  <a:lnTo>
                    <a:pt x="325247" y="46837"/>
                  </a:lnTo>
                  <a:lnTo>
                    <a:pt x="359791" y="86423"/>
                  </a:lnTo>
                  <a:lnTo>
                    <a:pt x="378460" y="133972"/>
                  </a:lnTo>
                  <a:lnTo>
                    <a:pt x="381000" y="159905"/>
                  </a:lnTo>
                  <a:lnTo>
                    <a:pt x="378460" y="185864"/>
                  </a:lnTo>
                  <a:lnTo>
                    <a:pt x="359791" y="233426"/>
                  </a:lnTo>
                  <a:lnTo>
                    <a:pt x="325247" y="273011"/>
                  </a:lnTo>
                  <a:lnTo>
                    <a:pt x="278041" y="301993"/>
                  </a:lnTo>
                  <a:lnTo>
                    <a:pt x="221424" y="317754"/>
                  </a:lnTo>
                  <a:lnTo>
                    <a:pt x="190500" y="319849"/>
                  </a:lnTo>
                  <a:lnTo>
                    <a:pt x="159600" y="317754"/>
                  </a:lnTo>
                  <a:lnTo>
                    <a:pt x="102958" y="301993"/>
                  </a:lnTo>
                  <a:lnTo>
                    <a:pt x="55803" y="273011"/>
                  </a:lnTo>
                  <a:lnTo>
                    <a:pt x="21272" y="233426"/>
                  </a:lnTo>
                  <a:lnTo>
                    <a:pt x="2489" y="185864"/>
                  </a:lnTo>
                  <a:lnTo>
                    <a:pt x="0" y="15990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2896" y="4322063"/>
              <a:ext cx="207645" cy="146050"/>
            </a:xfrm>
            <a:custGeom>
              <a:avLst/>
              <a:gdLst/>
              <a:ahLst/>
              <a:cxnLst/>
              <a:rect l="l" t="t" r="r" b="b"/>
              <a:pathLst>
                <a:path w="207644" h="146050">
                  <a:moveTo>
                    <a:pt x="25755" y="0"/>
                  </a:moveTo>
                  <a:lnTo>
                    <a:pt x="7023" y="0"/>
                  </a:lnTo>
                  <a:lnTo>
                    <a:pt x="0" y="88023"/>
                  </a:lnTo>
                  <a:lnTo>
                    <a:pt x="0" y="145986"/>
                  </a:lnTo>
                  <a:lnTo>
                    <a:pt x="207137" y="145986"/>
                  </a:lnTo>
                  <a:lnTo>
                    <a:pt x="207137" y="130962"/>
                  </a:lnTo>
                  <a:lnTo>
                    <a:pt x="18745" y="130962"/>
                  </a:lnTo>
                  <a:lnTo>
                    <a:pt x="18745" y="111645"/>
                  </a:lnTo>
                  <a:lnTo>
                    <a:pt x="46863" y="111645"/>
                  </a:lnTo>
                  <a:lnTo>
                    <a:pt x="46863" y="88023"/>
                  </a:lnTo>
                  <a:lnTo>
                    <a:pt x="32804" y="88023"/>
                  </a:lnTo>
                  <a:lnTo>
                    <a:pt x="25755" y="0"/>
                  </a:lnTo>
                  <a:close/>
                </a:path>
                <a:path w="207644" h="146050">
                  <a:moveTo>
                    <a:pt x="93751" y="59080"/>
                  </a:moveTo>
                  <a:lnTo>
                    <a:pt x="46863" y="81356"/>
                  </a:lnTo>
                  <a:lnTo>
                    <a:pt x="46863" y="130962"/>
                  </a:lnTo>
                  <a:lnTo>
                    <a:pt x="65608" y="130962"/>
                  </a:lnTo>
                  <a:lnTo>
                    <a:pt x="65608" y="111645"/>
                  </a:lnTo>
                  <a:lnTo>
                    <a:pt x="93751" y="111645"/>
                  </a:lnTo>
                  <a:lnTo>
                    <a:pt x="93751" y="59080"/>
                  </a:lnTo>
                  <a:close/>
                </a:path>
                <a:path w="207644" h="146050">
                  <a:moveTo>
                    <a:pt x="96100" y="57962"/>
                  </a:moveTo>
                  <a:lnTo>
                    <a:pt x="93751" y="59080"/>
                  </a:lnTo>
                  <a:lnTo>
                    <a:pt x="93751" y="130962"/>
                  </a:lnTo>
                  <a:lnTo>
                    <a:pt x="112496" y="130962"/>
                  </a:lnTo>
                  <a:lnTo>
                    <a:pt x="112496" y="111645"/>
                  </a:lnTo>
                  <a:lnTo>
                    <a:pt x="140563" y="111645"/>
                  </a:lnTo>
                  <a:lnTo>
                    <a:pt x="140563" y="88023"/>
                  </a:lnTo>
                  <a:lnTo>
                    <a:pt x="96100" y="88023"/>
                  </a:lnTo>
                  <a:lnTo>
                    <a:pt x="96100" y="57962"/>
                  </a:lnTo>
                  <a:close/>
                </a:path>
                <a:path w="207644" h="146050">
                  <a:moveTo>
                    <a:pt x="159321" y="57962"/>
                  </a:moveTo>
                  <a:lnTo>
                    <a:pt x="140563" y="66890"/>
                  </a:lnTo>
                  <a:lnTo>
                    <a:pt x="140563" y="130962"/>
                  </a:lnTo>
                  <a:lnTo>
                    <a:pt x="207137" y="130962"/>
                  </a:lnTo>
                  <a:lnTo>
                    <a:pt x="207137" y="102196"/>
                  </a:lnTo>
                  <a:lnTo>
                    <a:pt x="159321" y="102196"/>
                  </a:lnTo>
                  <a:lnTo>
                    <a:pt x="159321" y="57962"/>
                  </a:lnTo>
                  <a:close/>
                </a:path>
                <a:path w="207644" h="146050">
                  <a:moveTo>
                    <a:pt x="46863" y="81356"/>
                  </a:moveTo>
                  <a:lnTo>
                    <a:pt x="32804" y="88023"/>
                  </a:lnTo>
                  <a:lnTo>
                    <a:pt x="46863" y="88023"/>
                  </a:lnTo>
                  <a:lnTo>
                    <a:pt x="46863" y="81356"/>
                  </a:lnTo>
                  <a:close/>
                </a:path>
                <a:path w="207644" h="146050">
                  <a:moveTo>
                    <a:pt x="140563" y="66890"/>
                  </a:moveTo>
                  <a:lnTo>
                    <a:pt x="96100" y="88023"/>
                  </a:lnTo>
                  <a:lnTo>
                    <a:pt x="140563" y="88023"/>
                  </a:lnTo>
                  <a:lnTo>
                    <a:pt x="140563" y="6689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4420" y="4323587"/>
              <a:ext cx="207645" cy="146050"/>
            </a:xfrm>
            <a:custGeom>
              <a:avLst/>
              <a:gdLst/>
              <a:ahLst/>
              <a:cxnLst/>
              <a:rect l="l" t="t" r="r" b="b"/>
              <a:pathLst>
                <a:path w="207644" h="146050">
                  <a:moveTo>
                    <a:pt x="25755" y="0"/>
                  </a:moveTo>
                  <a:lnTo>
                    <a:pt x="7023" y="0"/>
                  </a:lnTo>
                  <a:lnTo>
                    <a:pt x="0" y="88023"/>
                  </a:lnTo>
                  <a:lnTo>
                    <a:pt x="0" y="145986"/>
                  </a:lnTo>
                  <a:lnTo>
                    <a:pt x="207137" y="145986"/>
                  </a:lnTo>
                  <a:lnTo>
                    <a:pt x="207137" y="130962"/>
                  </a:lnTo>
                  <a:lnTo>
                    <a:pt x="18745" y="130962"/>
                  </a:lnTo>
                  <a:lnTo>
                    <a:pt x="18745" y="111645"/>
                  </a:lnTo>
                  <a:lnTo>
                    <a:pt x="207137" y="111645"/>
                  </a:lnTo>
                  <a:lnTo>
                    <a:pt x="207137" y="102196"/>
                  </a:lnTo>
                  <a:lnTo>
                    <a:pt x="159321" y="102196"/>
                  </a:lnTo>
                  <a:lnTo>
                    <a:pt x="159321" y="88023"/>
                  </a:lnTo>
                  <a:lnTo>
                    <a:pt x="32804" y="88023"/>
                  </a:lnTo>
                  <a:lnTo>
                    <a:pt x="25755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21283" y="4435233"/>
              <a:ext cx="160655" cy="19685"/>
            </a:xfrm>
            <a:custGeom>
              <a:avLst/>
              <a:gdLst/>
              <a:ahLst/>
              <a:cxnLst/>
              <a:rect l="l" t="t" r="r" b="b"/>
              <a:pathLst>
                <a:path w="160655" h="19685">
                  <a:moveTo>
                    <a:pt x="0" y="19316"/>
                  </a:moveTo>
                  <a:lnTo>
                    <a:pt x="18745" y="19316"/>
                  </a:lnTo>
                  <a:lnTo>
                    <a:pt x="18745" y="0"/>
                  </a:lnTo>
                  <a:lnTo>
                    <a:pt x="0" y="0"/>
                  </a:lnTo>
                  <a:lnTo>
                    <a:pt x="0" y="19316"/>
                  </a:lnTo>
                  <a:close/>
                </a:path>
                <a:path w="160655" h="19685">
                  <a:moveTo>
                    <a:pt x="46888" y="19316"/>
                  </a:moveTo>
                  <a:lnTo>
                    <a:pt x="65633" y="19316"/>
                  </a:lnTo>
                  <a:lnTo>
                    <a:pt x="65633" y="0"/>
                  </a:lnTo>
                  <a:lnTo>
                    <a:pt x="46888" y="0"/>
                  </a:lnTo>
                  <a:lnTo>
                    <a:pt x="46888" y="19316"/>
                  </a:lnTo>
                  <a:close/>
                </a:path>
                <a:path w="160655" h="19685">
                  <a:moveTo>
                    <a:pt x="93700" y="19316"/>
                  </a:moveTo>
                  <a:lnTo>
                    <a:pt x="160274" y="19316"/>
                  </a:lnTo>
                  <a:lnTo>
                    <a:pt x="160274" y="0"/>
                  </a:lnTo>
                  <a:lnTo>
                    <a:pt x="93700" y="0"/>
                  </a:lnTo>
                  <a:lnTo>
                    <a:pt x="93700" y="19316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07224" y="4381550"/>
              <a:ext cx="63500" cy="30480"/>
            </a:xfrm>
            <a:custGeom>
              <a:avLst/>
              <a:gdLst/>
              <a:ahLst/>
              <a:cxnLst/>
              <a:rect l="l" t="t" r="r" b="b"/>
              <a:pathLst>
                <a:path w="63500" h="30479">
                  <a:moveTo>
                    <a:pt x="63296" y="0"/>
                  </a:moveTo>
                  <a:lnTo>
                    <a:pt x="0" y="30060"/>
                  </a:lnTo>
                  <a:lnTo>
                    <a:pt x="63296" y="30060"/>
                  </a:lnTo>
                  <a:lnTo>
                    <a:pt x="63296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70520" y="4381550"/>
              <a:ext cx="63500" cy="30480"/>
            </a:xfrm>
            <a:custGeom>
              <a:avLst/>
              <a:gdLst/>
              <a:ahLst/>
              <a:cxnLst/>
              <a:rect l="l" t="t" r="r" b="b"/>
              <a:pathLst>
                <a:path w="63500" h="30479">
                  <a:moveTo>
                    <a:pt x="63220" y="0"/>
                  </a:moveTo>
                  <a:lnTo>
                    <a:pt x="0" y="30060"/>
                  </a:lnTo>
                  <a:lnTo>
                    <a:pt x="63220" y="30060"/>
                  </a:lnTo>
                  <a:lnTo>
                    <a:pt x="63220" y="0"/>
                  </a:lnTo>
                  <a:close/>
                </a:path>
              </a:pathLst>
            </a:custGeom>
            <a:ln w="952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2040" y="4291583"/>
              <a:ext cx="112775" cy="3962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80516" y="4290059"/>
              <a:ext cx="119380" cy="45720"/>
            </a:xfrm>
            <a:custGeom>
              <a:avLst/>
              <a:gdLst/>
              <a:ahLst/>
              <a:cxnLst/>
              <a:rect l="l" t="t" r="r" b="b"/>
              <a:pathLst>
                <a:path w="119380" h="45720">
                  <a:moveTo>
                    <a:pt x="0" y="45719"/>
                  </a:moveTo>
                  <a:lnTo>
                    <a:pt x="118872" y="45719"/>
                  </a:lnTo>
                  <a:lnTo>
                    <a:pt x="118872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71347" y="4700422"/>
            <a:ext cx="1718310" cy="3028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89560" marR="5080" indent="-277495">
              <a:lnSpc>
                <a:spcPct val="105300"/>
              </a:lnSpc>
              <a:spcBef>
                <a:spcPts val="50"/>
              </a:spcBef>
            </a:pPr>
            <a:r>
              <a:rPr lang="it-IT" sz="950" b="1" dirty="0" err="1">
                <a:solidFill>
                  <a:srgbClr val="404040"/>
                </a:solidFill>
                <a:latin typeface="Arial"/>
                <a:cs typeface="Arial"/>
              </a:rPr>
              <a:t>Purchase</a:t>
            </a:r>
            <a:r>
              <a:rPr lang="it-IT" sz="950" b="1" dirty="0">
                <a:solidFill>
                  <a:srgbClr val="404040"/>
                </a:solidFill>
                <a:latin typeface="Arial"/>
                <a:cs typeface="Arial"/>
              </a:rPr>
              <a:t> and </a:t>
            </a:r>
            <a:r>
              <a:rPr lang="it-IT" sz="950" b="1" dirty="0" err="1">
                <a:solidFill>
                  <a:srgbClr val="404040"/>
                </a:solidFill>
                <a:latin typeface="Arial"/>
                <a:cs typeface="Arial"/>
              </a:rPr>
              <a:t>transformation</a:t>
            </a:r>
            <a:r>
              <a:rPr lang="it-IT" sz="950" b="1" dirty="0">
                <a:solidFill>
                  <a:srgbClr val="404040"/>
                </a:solidFill>
                <a:latin typeface="Arial"/>
                <a:cs typeface="Arial"/>
              </a:rPr>
              <a:t> of by-products</a:t>
            </a:r>
            <a:endParaRPr sz="950" dirty="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76726" y="4290600"/>
            <a:ext cx="394970" cy="354965"/>
            <a:chOff x="3521202" y="4271009"/>
            <a:chExt cx="394970" cy="354965"/>
          </a:xfrm>
        </p:grpSpPr>
        <p:sp>
          <p:nvSpPr>
            <p:cNvPr id="43" name="object 43"/>
            <p:cNvSpPr/>
            <p:nvPr/>
          </p:nvSpPr>
          <p:spPr>
            <a:xfrm>
              <a:off x="3543300" y="4293107"/>
              <a:ext cx="356870" cy="316865"/>
            </a:xfrm>
            <a:custGeom>
              <a:avLst/>
              <a:gdLst/>
              <a:ahLst/>
              <a:cxnLst/>
              <a:rect l="l" t="t" r="r" b="b"/>
              <a:pathLst>
                <a:path w="356870" h="316864">
                  <a:moveTo>
                    <a:pt x="178180" y="0"/>
                  </a:moveTo>
                  <a:lnTo>
                    <a:pt x="121919" y="8077"/>
                  </a:lnTo>
                  <a:lnTo>
                    <a:pt x="72897" y="30568"/>
                  </a:lnTo>
                  <a:lnTo>
                    <a:pt x="34416" y="64846"/>
                  </a:lnTo>
                  <a:lnTo>
                    <a:pt x="9016" y="108330"/>
                  </a:lnTo>
                  <a:lnTo>
                    <a:pt x="0" y="158381"/>
                  </a:lnTo>
                  <a:lnTo>
                    <a:pt x="2285" y="184086"/>
                  </a:lnTo>
                  <a:lnTo>
                    <a:pt x="19938" y="231203"/>
                  </a:lnTo>
                  <a:lnTo>
                    <a:pt x="52196" y="270421"/>
                  </a:lnTo>
                  <a:lnTo>
                    <a:pt x="96392" y="299123"/>
                  </a:lnTo>
                  <a:lnTo>
                    <a:pt x="149351" y="314718"/>
                  </a:lnTo>
                  <a:lnTo>
                    <a:pt x="178180" y="316801"/>
                  </a:lnTo>
                  <a:lnTo>
                    <a:pt x="207136" y="314718"/>
                  </a:lnTo>
                  <a:lnTo>
                    <a:pt x="260222" y="299123"/>
                  </a:lnTo>
                  <a:lnTo>
                    <a:pt x="304418" y="270421"/>
                  </a:lnTo>
                  <a:lnTo>
                    <a:pt x="336676" y="231203"/>
                  </a:lnTo>
                  <a:lnTo>
                    <a:pt x="354329" y="184086"/>
                  </a:lnTo>
                  <a:lnTo>
                    <a:pt x="356615" y="158381"/>
                  </a:lnTo>
                  <a:lnTo>
                    <a:pt x="354329" y="132702"/>
                  </a:lnTo>
                  <a:lnTo>
                    <a:pt x="336676" y="85610"/>
                  </a:lnTo>
                  <a:lnTo>
                    <a:pt x="304418" y="46393"/>
                  </a:lnTo>
                  <a:lnTo>
                    <a:pt x="260222" y="17678"/>
                  </a:lnTo>
                  <a:lnTo>
                    <a:pt x="207136" y="2070"/>
                  </a:lnTo>
                  <a:lnTo>
                    <a:pt x="17818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40252" y="4290059"/>
              <a:ext cx="356870" cy="316865"/>
            </a:xfrm>
            <a:custGeom>
              <a:avLst/>
              <a:gdLst/>
              <a:ahLst/>
              <a:cxnLst/>
              <a:rect l="l" t="t" r="r" b="b"/>
              <a:pathLst>
                <a:path w="356870" h="316864">
                  <a:moveTo>
                    <a:pt x="0" y="158381"/>
                  </a:moveTo>
                  <a:lnTo>
                    <a:pt x="9144" y="108330"/>
                  </a:lnTo>
                  <a:lnTo>
                    <a:pt x="34417" y="64846"/>
                  </a:lnTo>
                  <a:lnTo>
                    <a:pt x="72898" y="30568"/>
                  </a:lnTo>
                  <a:lnTo>
                    <a:pt x="121920" y="8077"/>
                  </a:lnTo>
                  <a:lnTo>
                    <a:pt x="178308" y="0"/>
                  </a:lnTo>
                  <a:lnTo>
                    <a:pt x="207136" y="2070"/>
                  </a:lnTo>
                  <a:lnTo>
                    <a:pt x="260222" y="17678"/>
                  </a:lnTo>
                  <a:lnTo>
                    <a:pt x="304419" y="46393"/>
                  </a:lnTo>
                  <a:lnTo>
                    <a:pt x="336677" y="85597"/>
                  </a:lnTo>
                  <a:lnTo>
                    <a:pt x="354330" y="132702"/>
                  </a:lnTo>
                  <a:lnTo>
                    <a:pt x="356616" y="158381"/>
                  </a:lnTo>
                  <a:lnTo>
                    <a:pt x="354330" y="184086"/>
                  </a:lnTo>
                  <a:lnTo>
                    <a:pt x="336677" y="231203"/>
                  </a:lnTo>
                  <a:lnTo>
                    <a:pt x="304419" y="270421"/>
                  </a:lnTo>
                  <a:lnTo>
                    <a:pt x="260222" y="299123"/>
                  </a:lnTo>
                  <a:lnTo>
                    <a:pt x="207136" y="314718"/>
                  </a:lnTo>
                  <a:lnTo>
                    <a:pt x="178308" y="316801"/>
                  </a:lnTo>
                  <a:lnTo>
                    <a:pt x="149352" y="314718"/>
                  </a:lnTo>
                  <a:lnTo>
                    <a:pt x="96393" y="299123"/>
                  </a:lnTo>
                  <a:lnTo>
                    <a:pt x="52197" y="270421"/>
                  </a:lnTo>
                  <a:lnTo>
                    <a:pt x="19938" y="231203"/>
                  </a:lnTo>
                  <a:lnTo>
                    <a:pt x="2286" y="184086"/>
                  </a:lnTo>
                  <a:lnTo>
                    <a:pt x="0" y="158381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17976" y="4352543"/>
              <a:ext cx="201167" cy="1920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14737" y="4349305"/>
              <a:ext cx="167766" cy="15247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33216" y="4367783"/>
              <a:ext cx="121920" cy="115824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2427858" y="4708652"/>
            <a:ext cx="238633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96570" algn="l"/>
              </a:tabLst>
            </a:pPr>
            <a:r>
              <a:rPr lang="it-IT" sz="950" b="1" spc="-25" dirty="0">
                <a:solidFill>
                  <a:srgbClr val="404040"/>
                </a:solidFill>
                <a:latin typeface="Arial"/>
                <a:cs typeface="Arial"/>
              </a:rPr>
              <a:t>R&amp;D and product management costs</a:t>
            </a:r>
            <a:endParaRPr sz="950" dirty="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404174" y="4271550"/>
            <a:ext cx="376555" cy="349250"/>
            <a:chOff x="2369057" y="4237482"/>
            <a:chExt cx="376555" cy="349250"/>
          </a:xfrm>
        </p:grpSpPr>
        <p:sp>
          <p:nvSpPr>
            <p:cNvPr id="50" name="object 50"/>
            <p:cNvSpPr/>
            <p:nvPr/>
          </p:nvSpPr>
          <p:spPr>
            <a:xfrm>
              <a:off x="2391155" y="4259580"/>
              <a:ext cx="338455" cy="311150"/>
            </a:xfrm>
            <a:custGeom>
              <a:avLst/>
              <a:gdLst/>
              <a:ahLst/>
              <a:cxnLst/>
              <a:rect l="l" t="t" r="r" b="b"/>
              <a:pathLst>
                <a:path w="338455" h="311150">
                  <a:moveTo>
                    <a:pt x="169163" y="0"/>
                  </a:moveTo>
                  <a:lnTo>
                    <a:pt x="115696" y="7924"/>
                  </a:lnTo>
                  <a:lnTo>
                    <a:pt x="69214" y="29972"/>
                  </a:lnTo>
                  <a:lnTo>
                    <a:pt x="32638" y="63601"/>
                  </a:lnTo>
                  <a:lnTo>
                    <a:pt x="8508" y="106248"/>
                  </a:lnTo>
                  <a:lnTo>
                    <a:pt x="0" y="155333"/>
                  </a:lnTo>
                  <a:lnTo>
                    <a:pt x="2158" y="180555"/>
                  </a:lnTo>
                  <a:lnTo>
                    <a:pt x="18922" y="226758"/>
                  </a:lnTo>
                  <a:lnTo>
                    <a:pt x="49529" y="265214"/>
                  </a:lnTo>
                  <a:lnTo>
                    <a:pt x="91439" y="293370"/>
                  </a:lnTo>
                  <a:lnTo>
                    <a:pt x="141731" y="308673"/>
                  </a:lnTo>
                  <a:lnTo>
                    <a:pt x="169163" y="310705"/>
                  </a:lnTo>
                  <a:lnTo>
                    <a:pt x="196595" y="308673"/>
                  </a:lnTo>
                  <a:lnTo>
                    <a:pt x="246887" y="293370"/>
                  </a:lnTo>
                  <a:lnTo>
                    <a:pt x="288797" y="265214"/>
                  </a:lnTo>
                  <a:lnTo>
                    <a:pt x="319404" y="226758"/>
                  </a:lnTo>
                  <a:lnTo>
                    <a:pt x="336041" y="180555"/>
                  </a:lnTo>
                  <a:lnTo>
                    <a:pt x="338327" y="155333"/>
                  </a:lnTo>
                  <a:lnTo>
                    <a:pt x="336041" y="130149"/>
                  </a:lnTo>
                  <a:lnTo>
                    <a:pt x="319404" y="83959"/>
                  </a:lnTo>
                  <a:lnTo>
                    <a:pt x="288797" y="45504"/>
                  </a:lnTo>
                  <a:lnTo>
                    <a:pt x="246887" y="17335"/>
                  </a:lnTo>
                  <a:lnTo>
                    <a:pt x="196595" y="2032"/>
                  </a:lnTo>
                  <a:lnTo>
                    <a:pt x="169163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88107" y="4256532"/>
              <a:ext cx="338455" cy="311150"/>
            </a:xfrm>
            <a:custGeom>
              <a:avLst/>
              <a:gdLst/>
              <a:ahLst/>
              <a:cxnLst/>
              <a:rect l="l" t="t" r="r" b="b"/>
              <a:pathLst>
                <a:path w="338455" h="311150">
                  <a:moveTo>
                    <a:pt x="0" y="155333"/>
                  </a:moveTo>
                  <a:lnTo>
                    <a:pt x="8636" y="106248"/>
                  </a:lnTo>
                  <a:lnTo>
                    <a:pt x="32638" y="63601"/>
                  </a:lnTo>
                  <a:lnTo>
                    <a:pt x="69215" y="29971"/>
                  </a:lnTo>
                  <a:lnTo>
                    <a:pt x="115697" y="7924"/>
                  </a:lnTo>
                  <a:lnTo>
                    <a:pt x="169164" y="0"/>
                  </a:lnTo>
                  <a:lnTo>
                    <a:pt x="196596" y="2031"/>
                  </a:lnTo>
                  <a:lnTo>
                    <a:pt x="246888" y="17335"/>
                  </a:lnTo>
                  <a:lnTo>
                    <a:pt x="288798" y="45504"/>
                  </a:lnTo>
                  <a:lnTo>
                    <a:pt x="319405" y="83946"/>
                  </a:lnTo>
                  <a:lnTo>
                    <a:pt x="336169" y="130149"/>
                  </a:lnTo>
                  <a:lnTo>
                    <a:pt x="338328" y="155333"/>
                  </a:lnTo>
                  <a:lnTo>
                    <a:pt x="336169" y="180555"/>
                  </a:lnTo>
                  <a:lnTo>
                    <a:pt x="319405" y="226758"/>
                  </a:lnTo>
                  <a:lnTo>
                    <a:pt x="288798" y="265214"/>
                  </a:lnTo>
                  <a:lnTo>
                    <a:pt x="246888" y="293369"/>
                  </a:lnTo>
                  <a:lnTo>
                    <a:pt x="196596" y="308673"/>
                  </a:lnTo>
                  <a:lnTo>
                    <a:pt x="169164" y="310705"/>
                  </a:lnTo>
                  <a:lnTo>
                    <a:pt x="141732" y="308673"/>
                  </a:lnTo>
                  <a:lnTo>
                    <a:pt x="91440" y="293369"/>
                  </a:lnTo>
                  <a:lnTo>
                    <a:pt x="49530" y="265214"/>
                  </a:lnTo>
                  <a:lnTo>
                    <a:pt x="18923" y="226758"/>
                  </a:lnTo>
                  <a:lnTo>
                    <a:pt x="2159" y="180555"/>
                  </a:lnTo>
                  <a:lnTo>
                    <a:pt x="0" y="155333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59735" y="4370832"/>
              <a:ext cx="210312" cy="140208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5959602" y="4264914"/>
            <a:ext cx="447040" cy="410209"/>
            <a:chOff x="5959602" y="4264914"/>
            <a:chExt cx="447040" cy="410209"/>
          </a:xfrm>
        </p:grpSpPr>
        <p:sp>
          <p:nvSpPr>
            <p:cNvPr id="54" name="object 54"/>
            <p:cNvSpPr/>
            <p:nvPr/>
          </p:nvSpPr>
          <p:spPr>
            <a:xfrm>
              <a:off x="5978652" y="4283964"/>
              <a:ext cx="408940" cy="372110"/>
            </a:xfrm>
            <a:custGeom>
              <a:avLst/>
              <a:gdLst/>
              <a:ahLst/>
              <a:cxnLst/>
              <a:rect l="l" t="t" r="r" b="b"/>
              <a:pathLst>
                <a:path w="408939" h="372110">
                  <a:moveTo>
                    <a:pt x="0" y="185801"/>
                  </a:moveTo>
                  <a:lnTo>
                    <a:pt x="10414" y="127076"/>
                  </a:lnTo>
                  <a:lnTo>
                    <a:pt x="39370" y="76073"/>
                  </a:lnTo>
                  <a:lnTo>
                    <a:pt x="83693" y="35852"/>
                  </a:lnTo>
                  <a:lnTo>
                    <a:pt x="139700" y="9474"/>
                  </a:lnTo>
                  <a:lnTo>
                    <a:pt x="204215" y="0"/>
                  </a:lnTo>
                  <a:lnTo>
                    <a:pt x="237363" y="2438"/>
                  </a:lnTo>
                  <a:lnTo>
                    <a:pt x="298069" y="20739"/>
                  </a:lnTo>
                  <a:lnTo>
                    <a:pt x="348615" y="54419"/>
                  </a:lnTo>
                  <a:lnTo>
                    <a:pt x="385699" y="100418"/>
                  </a:lnTo>
                  <a:lnTo>
                    <a:pt x="405765" y="155663"/>
                  </a:lnTo>
                  <a:lnTo>
                    <a:pt x="408431" y="185801"/>
                  </a:lnTo>
                  <a:lnTo>
                    <a:pt x="405765" y="215925"/>
                  </a:lnTo>
                  <a:lnTo>
                    <a:pt x="385699" y="271183"/>
                  </a:lnTo>
                  <a:lnTo>
                    <a:pt x="348615" y="317182"/>
                  </a:lnTo>
                  <a:lnTo>
                    <a:pt x="298069" y="350862"/>
                  </a:lnTo>
                  <a:lnTo>
                    <a:pt x="237363" y="369176"/>
                  </a:lnTo>
                  <a:lnTo>
                    <a:pt x="204215" y="371614"/>
                  </a:lnTo>
                  <a:lnTo>
                    <a:pt x="171196" y="369176"/>
                  </a:lnTo>
                  <a:lnTo>
                    <a:pt x="110363" y="350862"/>
                  </a:lnTo>
                  <a:lnTo>
                    <a:pt x="59817" y="317182"/>
                  </a:lnTo>
                  <a:lnTo>
                    <a:pt x="22733" y="271183"/>
                  </a:lnTo>
                  <a:lnTo>
                    <a:pt x="2667" y="215925"/>
                  </a:lnTo>
                  <a:lnTo>
                    <a:pt x="0" y="185801"/>
                  </a:lnTo>
                  <a:close/>
                </a:path>
              </a:pathLst>
            </a:custGeom>
            <a:ln w="38100">
              <a:solidFill>
                <a:srgbClr val="1F8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77712" y="4340352"/>
              <a:ext cx="252984" cy="188975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5260340" y="4664455"/>
            <a:ext cx="2141855" cy="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05300"/>
              </a:lnSpc>
              <a:spcBef>
                <a:spcPts val="100"/>
              </a:spcBef>
            </a:pPr>
            <a:r>
              <a:rPr lang="it-IT" sz="800" b="1" spc="-20" dirty="0" err="1">
                <a:latin typeface="Arial"/>
                <a:cs typeface="Arial"/>
              </a:rPr>
              <a:t>Bio</a:t>
            </a:r>
            <a:r>
              <a:rPr lang="it-IT" sz="800" b="1" spc="-20" dirty="0">
                <a:latin typeface="Arial"/>
                <a:cs typeface="Arial"/>
              </a:rPr>
              <a:t>/B2C/B2B </a:t>
            </a:r>
            <a:r>
              <a:rPr lang="it-IT" sz="800" b="1" spc="-20" dirty="0" err="1">
                <a:latin typeface="Arial"/>
                <a:cs typeface="Arial"/>
              </a:rPr>
              <a:t>soil</a:t>
            </a:r>
            <a:r>
              <a:rPr lang="it-IT" sz="800" b="1" spc="-20" dirty="0">
                <a:latin typeface="Arial"/>
                <a:cs typeface="Arial"/>
              </a:rPr>
              <a:t> </a:t>
            </a:r>
            <a:r>
              <a:rPr lang="it-IT" sz="800" b="1" spc="-20" dirty="0" err="1">
                <a:latin typeface="Arial"/>
                <a:cs typeface="Arial"/>
              </a:rPr>
              <a:t>improvers</a:t>
            </a:r>
            <a:r>
              <a:rPr lang="it-IT" sz="800" b="1" spc="-20" dirty="0">
                <a:latin typeface="Arial"/>
                <a:cs typeface="Arial"/>
              </a:rPr>
              <a:t> – pet products (</a:t>
            </a:r>
            <a:r>
              <a:rPr lang="it-IT" sz="800" b="1" spc="-20" dirty="0" err="1">
                <a:latin typeface="Arial"/>
                <a:cs typeface="Arial"/>
              </a:rPr>
              <a:t>litter</a:t>
            </a:r>
            <a:r>
              <a:rPr lang="it-IT" sz="800" b="1" spc="-20" dirty="0">
                <a:latin typeface="Arial"/>
                <a:cs typeface="Arial"/>
              </a:rPr>
              <a:t>) – </a:t>
            </a:r>
            <a:r>
              <a:rPr lang="it-IT" sz="800" b="1" spc="-20" dirty="0" err="1">
                <a:latin typeface="Arial"/>
                <a:cs typeface="Arial"/>
              </a:rPr>
              <a:t>Bio</a:t>
            </a:r>
            <a:r>
              <a:rPr lang="it-IT" sz="800" b="1" spc="-20" dirty="0">
                <a:latin typeface="Arial"/>
                <a:cs typeface="Arial"/>
              </a:rPr>
              <a:t> </a:t>
            </a:r>
            <a:r>
              <a:rPr lang="it-IT" sz="800" b="1" spc="-20" dirty="0" err="1">
                <a:latin typeface="Arial"/>
                <a:cs typeface="Arial"/>
              </a:rPr>
              <a:t>Based</a:t>
            </a:r>
            <a:r>
              <a:rPr lang="it-IT" sz="800" b="1" spc="-20" dirty="0">
                <a:latin typeface="Arial"/>
                <a:cs typeface="Arial"/>
              </a:rPr>
              <a:t> Products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7" name="object 5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08303" y="1063752"/>
            <a:ext cx="368808" cy="246887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4306823" y="1024127"/>
            <a:ext cx="445134" cy="341630"/>
            <a:chOff x="4306823" y="1024127"/>
            <a:chExt cx="445134" cy="341630"/>
          </a:xfrm>
        </p:grpSpPr>
        <p:sp>
          <p:nvSpPr>
            <p:cNvPr id="59" name="object 59"/>
            <p:cNvSpPr/>
            <p:nvPr/>
          </p:nvSpPr>
          <p:spPr>
            <a:xfrm>
              <a:off x="4306823" y="1024127"/>
              <a:ext cx="438784" cy="335280"/>
            </a:xfrm>
            <a:custGeom>
              <a:avLst/>
              <a:gdLst/>
              <a:ahLst/>
              <a:cxnLst/>
              <a:rect l="l" t="t" r="r" b="b"/>
              <a:pathLst>
                <a:path w="438785" h="335280">
                  <a:moveTo>
                    <a:pt x="351027" y="0"/>
                  </a:moveTo>
                  <a:lnTo>
                    <a:pt x="87756" y="0"/>
                  </a:lnTo>
                  <a:lnTo>
                    <a:pt x="0" y="113411"/>
                  </a:lnTo>
                  <a:lnTo>
                    <a:pt x="219328" y="335153"/>
                  </a:lnTo>
                  <a:lnTo>
                    <a:pt x="281177" y="272669"/>
                  </a:lnTo>
                  <a:lnTo>
                    <a:pt x="198881" y="272542"/>
                  </a:lnTo>
                  <a:lnTo>
                    <a:pt x="51180" y="123317"/>
                  </a:lnTo>
                  <a:lnTo>
                    <a:pt x="429005" y="123317"/>
                  </a:lnTo>
                  <a:lnTo>
                    <a:pt x="438784" y="113411"/>
                  </a:lnTo>
                  <a:lnTo>
                    <a:pt x="431164" y="103505"/>
                  </a:lnTo>
                  <a:lnTo>
                    <a:pt x="44830" y="103505"/>
                  </a:lnTo>
                  <a:lnTo>
                    <a:pt x="101980" y="29591"/>
                  </a:lnTo>
                  <a:lnTo>
                    <a:pt x="373887" y="29591"/>
                  </a:lnTo>
                  <a:lnTo>
                    <a:pt x="351027" y="0"/>
                  </a:lnTo>
                  <a:close/>
                </a:path>
              </a:pathLst>
            </a:custGeom>
            <a:solidFill>
              <a:srgbClr val="00A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40935" y="1146047"/>
              <a:ext cx="295656" cy="14935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440936" y="1054607"/>
              <a:ext cx="295910" cy="73025"/>
            </a:xfrm>
            <a:custGeom>
              <a:avLst/>
              <a:gdLst/>
              <a:ahLst/>
              <a:cxnLst/>
              <a:rect l="l" t="t" r="r" b="b"/>
              <a:pathLst>
                <a:path w="295910" h="73025">
                  <a:moveTo>
                    <a:pt x="42672" y="0"/>
                  </a:moveTo>
                  <a:lnTo>
                    <a:pt x="22352" y="0"/>
                  </a:lnTo>
                  <a:lnTo>
                    <a:pt x="0" y="72898"/>
                  </a:lnTo>
                  <a:lnTo>
                    <a:pt x="20320" y="72898"/>
                  </a:lnTo>
                  <a:lnTo>
                    <a:pt x="42672" y="0"/>
                  </a:lnTo>
                  <a:close/>
                </a:path>
                <a:path w="295910" h="73025">
                  <a:moveTo>
                    <a:pt x="169545" y="72898"/>
                  </a:moveTo>
                  <a:lnTo>
                    <a:pt x="147193" y="0"/>
                  </a:lnTo>
                  <a:lnTo>
                    <a:pt x="126873" y="0"/>
                  </a:lnTo>
                  <a:lnTo>
                    <a:pt x="149225" y="72898"/>
                  </a:lnTo>
                  <a:lnTo>
                    <a:pt x="169545" y="72898"/>
                  </a:lnTo>
                  <a:close/>
                </a:path>
                <a:path w="295910" h="73025">
                  <a:moveTo>
                    <a:pt x="295529" y="72898"/>
                  </a:moveTo>
                  <a:lnTo>
                    <a:pt x="238506" y="0"/>
                  </a:lnTo>
                  <a:lnTo>
                    <a:pt x="201549" y="0"/>
                  </a:lnTo>
                  <a:lnTo>
                    <a:pt x="258572" y="72898"/>
                  </a:lnTo>
                  <a:lnTo>
                    <a:pt x="295529" y="72898"/>
                  </a:lnTo>
                  <a:close/>
                </a:path>
              </a:pathLst>
            </a:custGeom>
            <a:solidFill>
              <a:srgbClr val="00A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12919" y="1030223"/>
              <a:ext cx="435609" cy="332105"/>
            </a:xfrm>
            <a:custGeom>
              <a:avLst/>
              <a:gdLst/>
              <a:ahLst/>
              <a:cxnLst/>
              <a:rect l="l" t="t" r="r" b="b"/>
              <a:pathLst>
                <a:path w="435610" h="332105">
                  <a:moveTo>
                    <a:pt x="348614" y="0"/>
                  </a:moveTo>
                  <a:lnTo>
                    <a:pt x="86994" y="0"/>
                  </a:lnTo>
                  <a:lnTo>
                    <a:pt x="0" y="112268"/>
                  </a:lnTo>
                  <a:lnTo>
                    <a:pt x="217804" y="332105"/>
                  </a:lnTo>
                  <a:lnTo>
                    <a:pt x="435609" y="112268"/>
                  </a:lnTo>
                  <a:lnTo>
                    <a:pt x="348614" y="0"/>
                  </a:lnTo>
                  <a:close/>
                </a:path>
              </a:pathLst>
            </a:custGeom>
            <a:ln w="5626">
              <a:solidFill>
                <a:srgbClr val="00A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55591" y="1054607"/>
              <a:ext cx="350520" cy="237744"/>
            </a:xfrm>
            <a:prstGeom prst="rect">
              <a:avLst/>
            </a:prstGeom>
          </p:spPr>
        </p:pic>
      </p:grp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3897123" y="210423"/>
            <a:ext cx="3277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45" dirty="0"/>
              <a:t>BUSINESS MODEL 2026/28</a:t>
            </a:r>
            <a:endParaRPr spc="-30" dirty="0"/>
          </a:p>
        </p:txBody>
      </p:sp>
      <p:graphicFrame>
        <p:nvGraphicFramePr>
          <p:cNvPr id="65" name="object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16219"/>
              </p:ext>
            </p:extLst>
          </p:nvPr>
        </p:nvGraphicFramePr>
        <p:xfrm>
          <a:off x="296292" y="901865"/>
          <a:ext cx="6834504" cy="3328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8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69545" indent="-16954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169545" algn="l"/>
                        </a:tabLst>
                      </a:pPr>
                      <a:r>
                        <a:rPr lang="it-IT" sz="950" spc="-1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 chain</a:t>
                      </a: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950" spc="-1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Ho.Re.Ca</a:t>
                      </a: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9225" marR="597535" indent="-149860">
                        <a:lnSpc>
                          <a:spcPct val="157900"/>
                        </a:lnSpc>
                        <a:buFont typeface="Wingdings"/>
                        <a:buChar char=""/>
                        <a:tabLst>
                          <a:tab pos="149225" algn="l"/>
                          <a:tab pos="169545" algn="l"/>
                        </a:tabLst>
                      </a:pP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</a:t>
                      </a: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production with partners</a:t>
                      </a: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  <a:buClr>
                          <a:srgbClr val="404040"/>
                        </a:buClr>
                        <a:buFont typeface="Wingdings"/>
                        <a:buChar char=""/>
                      </a:pP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0180" indent="-17018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170180" algn="l"/>
                        </a:tabLst>
                      </a:pPr>
                      <a:r>
                        <a:rPr lang="it-IT" sz="950" spc="-1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Agronomists</a:t>
                      </a: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8FDFFB"/>
                      </a:solidFill>
                      <a:prstDash val="sysDash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73355" indent="-17018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173355" algn="l"/>
                        </a:tabLst>
                      </a:pP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Organic</a:t>
                      </a: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3355" indent="-170180">
                        <a:lnSpc>
                          <a:spcPct val="100000"/>
                        </a:lnSpc>
                        <a:spcBef>
                          <a:spcPts val="785"/>
                        </a:spcBef>
                        <a:buFont typeface="Wingdings"/>
                        <a:buChar char=""/>
                        <a:tabLst>
                          <a:tab pos="173355" algn="l"/>
                        </a:tabLst>
                      </a:pPr>
                      <a:r>
                        <a:rPr lang="it-IT" sz="950" spc="-1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design</a:t>
                      </a: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sz="95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Risorse</a:t>
                      </a:r>
                      <a:r>
                        <a:rPr sz="950" b="1" spc="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chiave</a:t>
                      </a: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3355" indent="-170180">
                        <a:lnSpc>
                          <a:spcPts val="1120"/>
                        </a:lnSpc>
                        <a:buFont typeface="Wingdings"/>
                        <a:buChar char=""/>
                        <a:tabLst>
                          <a:tab pos="173355" algn="l"/>
                        </a:tabLst>
                      </a:pPr>
                      <a:r>
                        <a:rPr sz="9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sz="950" spc="2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50" spc="2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it-IT" sz="950" spc="2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</a:t>
                      </a:r>
                      <a:r>
                        <a:rPr lang="it-IT" sz="950" spc="2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food streams</a:t>
                      </a: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3355" marR="132080" indent="-170180">
                        <a:lnSpc>
                          <a:spcPts val="1100"/>
                        </a:lnSpc>
                        <a:spcBef>
                          <a:spcPts val="135"/>
                        </a:spcBef>
                        <a:buFont typeface="Wingdings"/>
                        <a:buChar char=""/>
                        <a:tabLst>
                          <a:tab pos="174625" algn="l"/>
                        </a:tabLst>
                      </a:pPr>
                      <a:r>
                        <a:rPr lang="it-IT" sz="950" spc="-1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Bio-fertilizer</a:t>
                      </a:r>
                      <a:r>
                        <a:rPr lang="it-IT" sz="950" spc="-1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PET know-how - </a:t>
                      </a:r>
                      <a:r>
                        <a:rPr lang="it-IT" sz="950" spc="-1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Bio-Plastics</a:t>
                      </a:r>
                      <a:endParaRPr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8FDFFB"/>
                      </a:solidFill>
                      <a:prstDash val="sysDash"/>
                    </a:lnL>
                    <a:lnR w="12700">
                      <a:solidFill>
                        <a:srgbClr val="8FDFFB"/>
                      </a:solidFill>
                      <a:prstDash val="sysDash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3022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95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Innovative products</a:t>
                      </a:r>
                      <a:endParaRPr sz="950" dirty="0">
                        <a:latin typeface="Arial"/>
                        <a:cs typeface="Arial"/>
                      </a:endParaRPr>
                    </a:p>
                    <a:p>
                      <a:pPr marL="222250" indent="-169545">
                        <a:lnSpc>
                          <a:spcPts val="1125"/>
                        </a:lnSpc>
                        <a:spcBef>
                          <a:spcPts val="440"/>
                        </a:spcBef>
                        <a:buFont typeface="Wingdings"/>
                        <a:buChar char=""/>
                        <a:tabLst>
                          <a:tab pos="222250" algn="l"/>
                        </a:tabLst>
                      </a:pP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the recovery of </a:t>
                      </a: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</a:t>
                      </a: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supply chains with a strong made in </a:t>
                      </a: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</a:t>
                      </a: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international </a:t>
                      </a: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visibility</a:t>
                      </a:r>
                      <a:endParaRPr lang="it-IT" sz="950" b="1" dirty="0">
                        <a:solidFill>
                          <a:srgbClr val="4040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32067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it-IT" sz="950" b="1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r>
                        <a:rPr lang="it-IT" sz="950" b="1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Economy</a:t>
                      </a:r>
                      <a:endParaRPr lang="it-IT"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marR="429259" indent="-173990">
                        <a:lnSpc>
                          <a:spcPct val="89000"/>
                        </a:lnSpc>
                        <a:spcBef>
                          <a:spcPts val="495"/>
                        </a:spcBef>
                        <a:buFont typeface="Wingdings"/>
                        <a:buChar char=""/>
                        <a:tabLst>
                          <a:tab pos="177800" algn="l"/>
                        </a:tabLst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Development of a business line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provides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an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environmental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educational impact</a:t>
                      </a:r>
                    </a:p>
                    <a:p>
                      <a:pPr marL="177800" marR="429259" indent="-173990" algn="l">
                        <a:lnSpc>
                          <a:spcPct val="89000"/>
                        </a:lnSpc>
                        <a:spcBef>
                          <a:spcPts val="495"/>
                        </a:spcBef>
                        <a:buFont typeface="Wingdings"/>
                        <a:buChar char=""/>
                        <a:tabLst>
                          <a:tab pos="177800" algn="l"/>
                        </a:tabLst>
                      </a:pPr>
                      <a:r>
                        <a:rPr lang="it-IT" sz="950" b="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</a:t>
                      </a:r>
                      <a:r>
                        <a:rPr lang="it-IT" sz="95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cost-</a:t>
                      </a:r>
                      <a:r>
                        <a:rPr lang="it-IT" sz="950" b="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</a:t>
                      </a:r>
                      <a:r>
                        <a:rPr lang="it-IT" sz="95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50" b="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organic</a:t>
                      </a:r>
                      <a:r>
                        <a:rPr lang="it-IT" sz="95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50" b="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r>
                        <a:rPr lang="it-IT" sz="95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50" b="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improvers</a:t>
                      </a:r>
                      <a:r>
                        <a:rPr lang="it-IT" sz="95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the </a:t>
                      </a:r>
                      <a:r>
                        <a:rPr lang="it-IT" sz="950" b="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agricultural</a:t>
                      </a:r>
                      <a:r>
                        <a:rPr lang="it-IT" sz="95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pet and high-</a:t>
                      </a:r>
                      <a:r>
                        <a:rPr lang="it-IT" sz="950" b="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it-IT" sz="95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50" b="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niche</a:t>
                      </a:r>
                      <a:r>
                        <a:rPr lang="it-IT" sz="95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50" b="0" dirty="0" err="1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sectors</a:t>
                      </a:r>
                      <a:r>
                        <a:rPr lang="it-IT" sz="950" b="0" dirty="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9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8FDFFB"/>
                      </a:solidFill>
                      <a:prstDash val="sysDash"/>
                    </a:lnL>
                    <a:lnR w="12700">
                      <a:solidFill>
                        <a:srgbClr val="8FDFFB"/>
                      </a:solidFill>
                      <a:prstDash val="sysDash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77520" marR="182880" indent="-229235">
                        <a:lnSpc>
                          <a:spcPct val="105400"/>
                        </a:lnSpc>
                        <a:buFont typeface="Wingdings"/>
                        <a:buChar char=""/>
                        <a:tabLst>
                          <a:tab pos="477520" algn="l"/>
                        </a:tabLst>
                      </a:pP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Green events and </a:t>
                      </a: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sustainability</a:t>
                      </a: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 fairs</a:t>
                      </a:r>
                      <a:endParaRPr lang="it-IT" sz="9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  <a:buClr>
                          <a:srgbClr val="404040"/>
                        </a:buClr>
                        <a:buFont typeface="Wingdings"/>
                        <a:buChar char=""/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77520" indent="-2292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77520" algn="l"/>
                        </a:tabLst>
                      </a:pP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Agricultural</a:t>
                      </a: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 Consortia</a:t>
                      </a: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77520" indent="-2292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77520" algn="l"/>
                        </a:tabLst>
                      </a:pPr>
                      <a:endParaRPr lang="it-IT" sz="950" dirty="0">
                        <a:solidFill>
                          <a:srgbClr val="404040"/>
                        </a:solidFill>
                        <a:latin typeface="Arial MT"/>
                        <a:cs typeface="Arial MT"/>
                      </a:endParaRPr>
                    </a:p>
                    <a:p>
                      <a:pPr marL="477520" indent="-2292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77520" algn="l"/>
                        </a:tabLst>
                      </a:pP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Farms</a:t>
                      </a:r>
                    </a:p>
                    <a:p>
                      <a:pPr marL="477520" indent="-2292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77520" algn="l"/>
                        </a:tabLst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77520" indent="-2292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77520" algn="l"/>
                        </a:tabLst>
                      </a:pP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Large and medium -scale </a:t>
                      </a: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distribution</a:t>
                      </a:r>
                      <a:endParaRPr lang="it-IT" sz="950" dirty="0">
                        <a:solidFill>
                          <a:srgbClr val="404040"/>
                        </a:solidFill>
                        <a:latin typeface="Arial MT"/>
                        <a:cs typeface="Arial MT"/>
                      </a:endParaRPr>
                    </a:p>
                    <a:p>
                      <a:pPr marL="477520" indent="-2292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77520" algn="l"/>
                        </a:tabLst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77520" marR="74295" indent="-229235">
                        <a:lnSpc>
                          <a:spcPts val="1130"/>
                        </a:lnSpc>
                        <a:buFont typeface="Wingdings"/>
                        <a:buChar char=""/>
                        <a:tabLst>
                          <a:tab pos="477520" algn="l"/>
                        </a:tabLst>
                      </a:pP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B2B Beauty/</a:t>
                      </a:r>
                      <a:r>
                        <a:rPr lang="it-IT" sz="950" dirty="0" err="1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Textile</a:t>
                      </a:r>
                      <a:r>
                        <a:rPr lang="it-IT" sz="9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 Companies</a:t>
                      </a:r>
                      <a:endParaRPr sz="95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8FDFFB"/>
                      </a:solidFill>
                      <a:prstDash val="sysDash"/>
                    </a:lnL>
                    <a:lnR w="12700">
                      <a:solidFill>
                        <a:srgbClr val="8FDFFB"/>
                      </a:solidFill>
                      <a:prstDash val="sysDash"/>
                    </a:lnR>
                    <a:lnB w="19050">
                      <a:solidFill>
                        <a:srgbClr val="1F8F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865">
                <a:tc gridSpan="3">
                  <a:txBody>
                    <a:bodyPr/>
                    <a:lstStyle/>
                    <a:p>
                      <a:pPr marL="89535" algn="ctr">
                        <a:lnSpc>
                          <a:spcPts val="1135"/>
                        </a:lnSpc>
                        <a:spcBef>
                          <a:spcPts val="265"/>
                        </a:spcBef>
                      </a:pPr>
                      <a:r>
                        <a:rPr lang="it-IT" sz="950" b="1" dirty="0">
                          <a:latin typeface="Arial"/>
                          <a:cs typeface="Arial"/>
                        </a:rPr>
                        <a:t>COST STRUCTURE</a:t>
                      </a:r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C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1F8F8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it-IT" sz="950" b="1" dirty="0">
                          <a:latin typeface="Arial"/>
                          <a:cs typeface="Arial"/>
                        </a:rPr>
                        <a:t>REVENUE LINES</a:t>
                      </a:r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1F8F88"/>
                      </a:solidFill>
                      <a:prstDash val="solid"/>
                    </a:lnL>
                    <a:lnR w="28575">
                      <a:solidFill>
                        <a:srgbClr val="1F8F88"/>
                      </a:solidFill>
                      <a:prstDash val="solid"/>
                    </a:lnR>
                    <a:lnT w="19050">
                      <a:solidFill>
                        <a:srgbClr val="1F8F88"/>
                      </a:solidFill>
                      <a:prstDash val="solid"/>
                    </a:lnT>
                    <a:lnB w="19050">
                      <a:solidFill>
                        <a:srgbClr val="1F8F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6" name="object 6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937503" y="1024127"/>
            <a:ext cx="609600" cy="4114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31275"/>
              </p:ext>
            </p:extLst>
          </p:nvPr>
        </p:nvGraphicFramePr>
        <p:xfrm>
          <a:off x="141193" y="1722120"/>
          <a:ext cx="7429497" cy="442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A85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spc="-1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GREEN</a:t>
                      </a:r>
                      <a:r>
                        <a:rPr lang="it-IT" sz="1050" spc="-1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BUDGET</a:t>
                      </a:r>
                      <a:endParaRPr sz="1050" dirty="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it-IT"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2025</a:t>
                      </a:r>
                      <a:endParaRPr lang="it-IT" sz="1050" dirty="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202</a:t>
                      </a:r>
                      <a:r>
                        <a:rPr lang="it-IT"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6</a:t>
                      </a:r>
                      <a:endParaRPr sz="1050" dirty="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2026</a:t>
                      </a:r>
                      <a:endParaRPr sz="105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2027</a:t>
                      </a:r>
                      <a:endParaRPr sz="105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2028</a:t>
                      </a:r>
                      <a:endParaRPr sz="105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AA855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910"/>
                        </a:lnSpc>
                        <a:spcBef>
                          <a:spcPts val="434"/>
                        </a:spcBef>
                      </a:pPr>
                      <a:r>
                        <a:rPr lang="it-IT" sz="800" dirty="0">
                          <a:latin typeface="Arial MT"/>
                          <a:cs typeface="Arial MT"/>
                        </a:rPr>
                        <a:t>TONS REGENERATED</a:t>
                      </a:r>
                      <a:endParaRPr sz="800" dirty="0">
                        <a:latin typeface="Arial MT"/>
                        <a:cs typeface="Arial MT"/>
                      </a:endParaRPr>
                    </a:p>
                  </a:txBody>
                  <a:tcPr marL="0" marR="0" marT="55244" marB="0">
                    <a:lnT w="12700">
                      <a:solidFill>
                        <a:srgbClr val="AA85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ts val="1125"/>
                        </a:lnSpc>
                        <a:spcBef>
                          <a:spcPts val="220"/>
                        </a:spcBef>
                      </a:pPr>
                      <a:r>
                        <a:rPr lang="it-IT" sz="1000" b="1" spc="-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300</a:t>
                      </a:r>
                      <a:endParaRPr lang="it-IT"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AA85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25"/>
                        </a:lnSpc>
                        <a:spcBef>
                          <a:spcPts val="220"/>
                        </a:spcBef>
                      </a:pPr>
                      <a:r>
                        <a:rPr sz="1000" b="1" spc="-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750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AA85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6854" algn="r">
                        <a:lnSpc>
                          <a:spcPts val="1125"/>
                        </a:lnSpc>
                        <a:spcBef>
                          <a:spcPts val="220"/>
                        </a:spcBef>
                      </a:pP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1.500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AA85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Bef>
                          <a:spcPts val="220"/>
                        </a:spcBef>
                      </a:pPr>
                      <a:r>
                        <a:rPr lang="it-IT" sz="100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000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AA85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125"/>
                        </a:lnSpc>
                        <a:spcBef>
                          <a:spcPts val="220"/>
                        </a:spcBef>
                      </a:pPr>
                      <a:r>
                        <a:rPr lang="it-IT" sz="100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7.0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00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AA855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41244" y="2267966"/>
            <a:ext cx="6287770" cy="417830"/>
            <a:chOff x="328066" y="1780032"/>
            <a:chExt cx="6287770" cy="417830"/>
          </a:xfrm>
        </p:grpSpPr>
        <p:sp>
          <p:nvSpPr>
            <p:cNvPr id="5" name="object 5"/>
            <p:cNvSpPr/>
            <p:nvPr/>
          </p:nvSpPr>
          <p:spPr>
            <a:xfrm>
              <a:off x="328066" y="2065655"/>
              <a:ext cx="6287770" cy="0"/>
            </a:xfrm>
            <a:custGeom>
              <a:avLst/>
              <a:gdLst/>
              <a:ahLst/>
              <a:cxnLst/>
              <a:rect l="l" t="t" r="r" b="b"/>
              <a:pathLst>
                <a:path w="6287770">
                  <a:moveTo>
                    <a:pt x="0" y="0"/>
                  </a:moveTo>
                  <a:lnTo>
                    <a:pt x="6287744" y="0"/>
                  </a:lnTo>
                </a:path>
              </a:pathLst>
            </a:custGeom>
            <a:ln w="3175">
              <a:solidFill>
                <a:srgbClr val="AA85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272" y="1780032"/>
              <a:ext cx="786384" cy="4175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30939" y="1559763"/>
            <a:ext cx="594995" cy="11620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885"/>
              </a:lnSpc>
            </a:pPr>
            <a:r>
              <a:rPr sz="800" spc="-10" dirty="0">
                <a:solidFill>
                  <a:srgbClr val="001F5F"/>
                </a:solidFill>
                <a:latin typeface="Arial MT"/>
                <a:cs typeface="Arial MT"/>
              </a:rPr>
              <a:t>Forecast</a:t>
            </a:r>
            <a:r>
              <a:rPr sz="800" spc="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it-IT" sz="800" spc="-30" dirty="0">
                <a:solidFill>
                  <a:srgbClr val="001F5F"/>
                </a:solidFill>
                <a:latin typeface="Arial MT"/>
                <a:cs typeface="Arial MT"/>
              </a:rPr>
              <a:t>8</a:t>
            </a:r>
            <a:r>
              <a:rPr sz="800" spc="-30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lang="it-IT" sz="800" spc="-30" dirty="0">
                <a:solidFill>
                  <a:srgbClr val="001F5F"/>
                </a:solidFill>
                <a:latin typeface="Arial MT"/>
                <a:cs typeface="Arial MT"/>
              </a:rPr>
              <a:t>4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8918" y="1546046"/>
            <a:ext cx="3467331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800" b="1" dirty="0">
                <a:solidFill>
                  <a:srgbClr val="001F5F"/>
                </a:solidFill>
                <a:latin typeface="Arial"/>
                <a:cs typeface="Arial"/>
              </a:rPr>
              <a:t>26/29 Focus on the </a:t>
            </a:r>
            <a:r>
              <a:rPr lang="it-IT" sz="800" b="1" dirty="0" err="1">
                <a:solidFill>
                  <a:srgbClr val="001F5F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rgbClr val="001F5F"/>
                </a:solidFill>
                <a:latin typeface="Arial"/>
                <a:cs typeface="Arial"/>
              </a:rPr>
              <a:t> of new product lines</a:t>
            </a:r>
            <a:endParaRPr sz="800" dirty="0">
              <a:latin typeface="Arial MT"/>
              <a:cs typeface="Arial M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96814"/>
              </p:ext>
            </p:extLst>
          </p:nvPr>
        </p:nvGraphicFramePr>
        <p:xfrm>
          <a:off x="141193" y="3124200"/>
          <a:ext cx="7428227" cy="60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it-IT" sz="1050" spc="-1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SALES PLAN</a:t>
                      </a:r>
                      <a:endParaRPr sz="1050" dirty="0">
                        <a:latin typeface="Arial Black"/>
                        <a:cs typeface="Arial Black"/>
                      </a:endParaRPr>
                    </a:p>
                  </a:txBody>
                  <a:tcPr marL="0" marR="0" marT="869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it-IT"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2025</a:t>
                      </a:r>
                      <a:endParaRPr lang="it-IT" sz="1050" dirty="0">
                        <a:latin typeface="Arial Black"/>
                        <a:cs typeface="Arial Black"/>
                      </a:endParaRPr>
                    </a:p>
                  </a:txBody>
                  <a:tcPr marL="0" marR="0" marT="869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202</a:t>
                      </a:r>
                      <a:r>
                        <a:rPr lang="it-IT"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6</a:t>
                      </a:r>
                      <a:endParaRPr sz="1050" dirty="0">
                        <a:latin typeface="Arial Black"/>
                        <a:cs typeface="Arial Black"/>
                      </a:endParaRPr>
                    </a:p>
                  </a:txBody>
                  <a:tcPr marL="0" marR="0" marT="869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202</a:t>
                      </a:r>
                      <a:r>
                        <a:rPr lang="it-IT"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7</a:t>
                      </a:r>
                      <a:endParaRPr sz="1050" dirty="0">
                        <a:latin typeface="Arial Black"/>
                        <a:cs typeface="Arial Black"/>
                      </a:endParaRPr>
                    </a:p>
                  </a:txBody>
                  <a:tcPr marL="0" marR="0" marT="869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202</a:t>
                      </a:r>
                      <a:r>
                        <a:rPr lang="it-IT"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8</a:t>
                      </a:r>
                      <a:endParaRPr sz="1050" dirty="0">
                        <a:latin typeface="Arial Black"/>
                        <a:cs typeface="Arial Black"/>
                      </a:endParaRPr>
                    </a:p>
                  </a:txBody>
                  <a:tcPr marL="0" marR="0" marT="869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202</a:t>
                      </a:r>
                      <a:r>
                        <a:rPr lang="it-IT" sz="105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9</a:t>
                      </a:r>
                      <a:endParaRPr sz="1050" dirty="0">
                        <a:latin typeface="Arial Black"/>
                        <a:cs typeface="Arial Black"/>
                      </a:endParaRPr>
                    </a:p>
                  </a:txBody>
                  <a:tcPr marL="0" marR="0" marT="869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it-IT" sz="800" dirty="0">
                          <a:latin typeface="Arial MT"/>
                          <a:cs typeface="Arial MT"/>
                        </a:rPr>
                        <a:t>REVENUES Business Lines €</a:t>
                      </a:r>
                      <a:endParaRPr sz="800" dirty="0">
                        <a:latin typeface="Arial MT"/>
                        <a:cs typeface="Arial MT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3175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it-IT" sz="105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350.000</a:t>
                      </a:r>
                      <a:endParaRPr lang="it-IT"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3175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it-IT" sz="105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800</a:t>
                      </a:r>
                      <a:r>
                        <a:rPr sz="105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.000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3175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it-IT" sz="105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1.8</a:t>
                      </a:r>
                      <a:r>
                        <a:rPr sz="105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00.000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3175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it-IT" sz="105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3.800</a:t>
                      </a:r>
                      <a:r>
                        <a:rPr sz="105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.000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3175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it-IT" sz="105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105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lang="it-IT" sz="105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00</a:t>
                      </a:r>
                      <a:r>
                        <a:rPr sz="1050" b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0.000</a:t>
                      </a:r>
                      <a:endParaRPr sz="1050" dirty="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T w="12700">
                      <a:solidFill>
                        <a:srgbClr val="AA855F"/>
                      </a:solidFill>
                      <a:prstDash val="solid"/>
                    </a:lnT>
                    <a:lnB w="3175">
                      <a:solidFill>
                        <a:srgbClr val="AA85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489170" y="2958413"/>
            <a:ext cx="594995" cy="11620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890"/>
              </a:lnSpc>
            </a:pPr>
            <a:r>
              <a:rPr sz="800" spc="-10" dirty="0">
                <a:solidFill>
                  <a:srgbClr val="001F5F"/>
                </a:solidFill>
                <a:latin typeface="Arial MT"/>
                <a:cs typeface="Arial MT"/>
              </a:rPr>
              <a:t>Forecast</a:t>
            </a:r>
            <a:r>
              <a:rPr sz="8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it-IT" sz="800" spc="-25" dirty="0">
                <a:solidFill>
                  <a:srgbClr val="001F5F"/>
                </a:solidFill>
                <a:latin typeface="Arial MT"/>
                <a:cs typeface="Arial MT"/>
              </a:rPr>
              <a:t>8</a:t>
            </a:r>
            <a:r>
              <a:rPr sz="800" spc="-25" dirty="0">
                <a:solidFill>
                  <a:srgbClr val="001F5F"/>
                </a:solidFill>
                <a:latin typeface="Arial MT"/>
                <a:cs typeface="Arial MT"/>
              </a:rPr>
              <a:t>+</a:t>
            </a:r>
            <a:r>
              <a:rPr lang="it-IT" sz="800" spc="-25" dirty="0">
                <a:solidFill>
                  <a:srgbClr val="001F5F"/>
                </a:solidFill>
                <a:latin typeface="Arial MT"/>
                <a:cs typeface="Arial MT"/>
              </a:rPr>
              <a:t>4</a:t>
            </a:r>
            <a:endParaRPr sz="8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89170" y="2355850"/>
            <a:ext cx="23641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7235" algn="l"/>
                <a:tab pos="1613535" algn="l"/>
              </a:tabLst>
            </a:pPr>
            <a:r>
              <a:rPr lang="it-IT" sz="1000" b="1" spc="-10" dirty="0">
                <a:solidFill>
                  <a:srgbClr val="001F5F"/>
                </a:solidFill>
                <a:latin typeface="Trebuchet MS"/>
                <a:cs typeface="Trebuchet MS"/>
              </a:rPr>
              <a:t>750Tco2e</a:t>
            </a:r>
            <a:r>
              <a:rPr sz="1000" b="1" dirty="0">
                <a:solidFill>
                  <a:srgbClr val="001F5F"/>
                </a:solidFill>
                <a:latin typeface="Trebuchet MS"/>
                <a:cs typeface="Trebuchet MS"/>
              </a:rPr>
              <a:t>	</a:t>
            </a:r>
            <a:r>
              <a:rPr sz="1000" b="1" spc="-10" dirty="0">
                <a:solidFill>
                  <a:srgbClr val="001F5F"/>
                </a:solidFill>
                <a:latin typeface="Trebuchet MS"/>
                <a:cs typeface="Trebuchet MS"/>
              </a:rPr>
              <a:t>1.875</a:t>
            </a:r>
            <a:r>
              <a:rPr sz="1000" b="1" spc="-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001F5F"/>
                </a:solidFill>
                <a:latin typeface="Trebuchet MS"/>
                <a:cs typeface="Trebuchet MS"/>
              </a:rPr>
              <a:t>Tco2e</a:t>
            </a:r>
            <a:r>
              <a:rPr sz="1000" b="1" dirty="0">
                <a:solidFill>
                  <a:srgbClr val="001F5F"/>
                </a:solidFill>
                <a:latin typeface="Trebuchet MS"/>
                <a:cs typeface="Trebuchet MS"/>
              </a:rPr>
              <a:t>	</a:t>
            </a:r>
            <a:r>
              <a:rPr sz="1000" b="1" spc="-10" dirty="0">
                <a:solidFill>
                  <a:srgbClr val="001F5F"/>
                </a:solidFill>
                <a:latin typeface="Trebuchet MS"/>
                <a:cs typeface="Trebuchet MS"/>
              </a:rPr>
              <a:t>3.750</a:t>
            </a:r>
            <a:r>
              <a:rPr sz="1000" b="1" spc="-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001F5F"/>
                </a:solidFill>
                <a:latin typeface="Trebuchet MS"/>
                <a:cs typeface="Trebuchet MS"/>
              </a:rPr>
              <a:t>Tco2e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0716" y="2355850"/>
            <a:ext cx="72961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001F5F"/>
                </a:solidFill>
                <a:latin typeface="Trebuchet MS"/>
                <a:cs typeface="Trebuchet MS"/>
              </a:rPr>
              <a:t>5.000Tco2e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7311" y="2355850"/>
            <a:ext cx="7658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001F5F"/>
                </a:solidFill>
                <a:latin typeface="Trebuchet MS"/>
                <a:cs typeface="Trebuchet MS"/>
              </a:rPr>
              <a:t>8.750</a:t>
            </a:r>
            <a:r>
              <a:rPr sz="1000" b="1" spc="-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Trebuchet MS"/>
                <a:cs typeface="Trebuchet MS"/>
              </a:rPr>
              <a:t>Tco2e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8523" y="2950003"/>
            <a:ext cx="4379831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800" b="1" dirty="0">
                <a:solidFill>
                  <a:srgbClr val="001F5F"/>
                </a:solidFill>
                <a:latin typeface="Arial"/>
                <a:cs typeface="Arial"/>
              </a:rPr>
              <a:t>26/29 Focus on the </a:t>
            </a:r>
            <a:r>
              <a:rPr lang="it-IT" sz="800" b="1" dirty="0" err="1">
                <a:solidFill>
                  <a:srgbClr val="001F5F"/>
                </a:solidFill>
                <a:latin typeface="Arial"/>
                <a:cs typeface="Arial"/>
              </a:rPr>
              <a:t>development</a:t>
            </a:r>
            <a:r>
              <a:rPr lang="it-IT" sz="800" b="1" dirty="0">
                <a:solidFill>
                  <a:srgbClr val="001F5F"/>
                </a:solidFill>
                <a:latin typeface="Arial"/>
                <a:cs typeface="Arial"/>
              </a:rPr>
              <a:t> of </a:t>
            </a:r>
            <a:r>
              <a:rPr lang="it-IT" sz="800" b="1" dirty="0" err="1">
                <a:solidFill>
                  <a:srgbClr val="001F5F"/>
                </a:solidFill>
                <a:latin typeface="Arial"/>
                <a:cs typeface="Arial"/>
              </a:rPr>
              <a:t>validated</a:t>
            </a:r>
            <a:r>
              <a:rPr lang="it-IT" sz="800" b="1" dirty="0">
                <a:solidFill>
                  <a:srgbClr val="001F5F"/>
                </a:solidFill>
                <a:latin typeface="Arial"/>
                <a:cs typeface="Arial"/>
              </a:rPr>
              <a:t> lines and the </a:t>
            </a:r>
            <a:r>
              <a:rPr lang="it-IT" sz="800" b="1" dirty="0" err="1">
                <a:solidFill>
                  <a:srgbClr val="001F5F"/>
                </a:solidFill>
                <a:latin typeface="Arial"/>
                <a:cs typeface="Arial"/>
              </a:rPr>
              <a:t>launch</a:t>
            </a:r>
            <a:r>
              <a:rPr lang="it-IT" sz="800" b="1" dirty="0">
                <a:solidFill>
                  <a:srgbClr val="001F5F"/>
                </a:solidFill>
                <a:latin typeface="Arial"/>
                <a:cs typeface="Arial"/>
              </a:rPr>
              <a:t> of new product sales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93920" y="5047488"/>
            <a:ext cx="1767839" cy="24130"/>
          </a:xfrm>
          <a:custGeom>
            <a:avLst/>
            <a:gdLst/>
            <a:ahLst/>
            <a:cxnLst/>
            <a:rect l="l" t="t" r="r" b="b"/>
            <a:pathLst>
              <a:path w="1767839" h="24129">
                <a:moveTo>
                  <a:pt x="1427226" y="0"/>
                </a:moveTo>
                <a:lnTo>
                  <a:pt x="341503" y="127"/>
                </a:lnTo>
                <a:lnTo>
                  <a:pt x="214756" y="876"/>
                </a:lnTo>
                <a:lnTo>
                  <a:pt x="136525" y="1981"/>
                </a:lnTo>
                <a:lnTo>
                  <a:pt x="93090" y="3035"/>
                </a:lnTo>
                <a:lnTo>
                  <a:pt x="29971" y="6083"/>
                </a:lnTo>
                <a:lnTo>
                  <a:pt x="0" y="11976"/>
                </a:lnTo>
                <a:lnTo>
                  <a:pt x="1142" y="13233"/>
                </a:lnTo>
                <a:lnTo>
                  <a:pt x="56768" y="19024"/>
                </a:lnTo>
                <a:lnTo>
                  <a:pt x="135762" y="21386"/>
                </a:lnTo>
                <a:lnTo>
                  <a:pt x="186309" y="22199"/>
                </a:lnTo>
                <a:lnTo>
                  <a:pt x="274573" y="23063"/>
                </a:lnTo>
                <a:lnTo>
                  <a:pt x="412876" y="23647"/>
                </a:lnTo>
                <a:lnTo>
                  <a:pt x="1427988" y="23837"/>
                </a:lnTo>
                <a:lnTo>
                  <a:pt x="1554480" y="23075"/>
                </a:lnTo>
                <a:lnTo>
                  <a:pt x="1632585" y="21983"/>
                </a:lnTo>
                <a:lnTo>
                  <a:pt x="1675764" y="20929"/>
                </a:lnTo>
                <a:lnTo>
                  <a:pt x="1738502" y="17868"/>
                </a:lnTo>
                <a:lnTo>
                  <a:pt x="1767713" y="11976"/>
                </a:lnTo>
                <a:lnTo>
                  <a:pt x="1766315" y="10553"/>
                </a:lnTo>
                <a:lnTo>
                  <a:pt x="1710308" y="4229"/>
                </a:lnTo>
                <a:lnTo>
                  <a:pt x="1631569" y="1803"/>
                </a:lnTo>
                <a:lnTo>
                  <a:pt x="1553591" y="711"/>
                </a:lnTo>
                <a:lnTo>
                  <a:pt x="1427226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3103" y="5050535"/>
            <a:ext cx="1767839" cy="24130"/>
          </a:xfrm>
          <a:custGeom>
            <a:avLst/>
            <a:gdLst/>
            <a:ahLst/>
            <a:cxnLst/>
            <a:rect l="l" t="t" r="r" b="b"/>
            <a:pathLst>
              <a:path w="1767839" h="24129">
                <a:moveTo>
                  <a:pt x="1392174" y="0"/>
                </a:moveTo>
                <a:lnTo>
                  <a:pt x="376809" y="114"/>
                </a:lnTo>
                <a:lnTo>
                  <a:pt x="244221" y="685"/>
                </a:lnTo>
                <a:lnTo>
                  <a:pt x="160782" y="1625"/>
                </a:lnTo>
                <a:lnTo>
                  <a:pt x="113792" y="2527"/>
                </a:lnTo>
                <a:lnTo>
                  <a:pt x="74295" y="3733"/>
                </a:lnTo>
                <a:lnTo>
                  <a:pt x="19380" y="7086"/>
                </a:lnTo>
                <a:lnTo>
                  <a:pt x="0" y="11963"/>
                </a:lnTo>
                <a:lnTo>
                  <a:pt x="1155" y="13207"/>
                </a:lnTo>
                <a:lnTo>
                  <a:pt x="56794" y="18935"/>
                </a:lnTo>
                <a:lnTo>
                  <a:pt x="135762" y="21285"/>
                </a:lnTo>
                <a:lnTo>
                  <a:pt x="186309" y="22097"/>
                </a:lnTo>
                <a:lnTo>
                  <a:pt x="274574" y="22948"/>
                </a:lnTo>
                <a:lnTo>
                  <a:pt x="413004" y="23533"/>
                </a:lnTo>
                <a:lnTo>
                  <a:pt x="1392809" y="23812"/>
                </a:lnTo>
                <a:lnTo>
                  <a:pt x="1525270" y="23240"/>
                </a:lnTo>
                <a:lnTo>
                  <a:pt x="1608455" y="22301"/>
                </a:lnTo>
                <a:lnTo>
                  <a:pt x="1655318" y="21386"/>
                </a:lnTo>
                <a:lnTo>
                  <a:pt x="1694688" y="20192"/>
                </a:lnTo>
                <a:lnTo>
                  <a:pt x="1749044" y="16840"/>
                </a:lnTo>
                <a:lnTo>
                  <a:pt x="1767839" y="11963"/>
                </a:lnTo>
                <a:lnTo>
                  <a:pt x="1766443" y="10540"/>
                </a:lnTo>
                <a:lnTo>
                  <a:pt x="1710436" y="4267"/>
                </a:lnTo>
                <a:lnTo>
                  <a:pt x="1631823" y="1866"/>
                </a:lnTo>
                <a:lnTo>
                  <a:pt x="1581404" y="1079"/>
                </a:lnTo>
                <a:lnTo>
                  <a:pt x="1524381" y="533"/>
                </a:lnTo>
                <a:lnTo>
                  <a:pt x="1392174" y="0"/>
                </a:lnTo>
                <a:close/>
              </a:path>
            </a:pathLst>
          </a:custGeom>
          <a:solidFill>
            <a:srgbClr val="009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68523" y="5019507"/>
            <a:ext cx="125031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50" dirty="0">
                <a:solidFill>
                  <a:srgbClr val="009336"/>
                </a:solidFill>
                <a:latin typeface="Tahoma"/>
                <a:cs typeface="Tahoma"/>
              </a:rPr>
              <a:t>SUSTAINABILITY MADE IN ITALY</a:t>
            </a:r>
            <a:endParaRPr sz="650" dirty="0">
              <a:latin typeface="Tahoma"/>
              <a:cs typeface="Tahoma"/>
            </a:endParaRPr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5F094911-BE48-DDB0-829C-EA2B279B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665" y="271671"/>
            <a:ext cx="3467331" cy="276999"/>
          </a:xfrm>
        </p:spPr>
        <p:txBody>
          <a:bodyPr/>
          <a:lstStyle/>
          <a:p>
            <a:r>
              <a:rPr lang="it-IT" sz="18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Green budget e </a:t>
            </a:r>
            <a:r>
              <a:rPr lang="it-IT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lang="it-IT" sz="18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ales plan 2026/28</a:t>
            </a:r>
            <a:endParaRPr lang="it-IT" dirty="0"/>
          </a:p>
        </p:txBody>
      </p:sp>
      <p:pic>
        <p:nvPicPr>
          <p:cNvPr id="18" name="Immagine 1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02FA105-A8AE-8D93-9385-9EA072B9C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0"/>
            <a:ext cx="742391" cy="7423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774" y="849388"/>
            <a:ext cx="6696709" cy="14406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135"/>
              </a:spcBef>
            </a:pPr>
            <a:r>
              <a:rPr sz="950" b="1" dirty="0">
                <a:solidFill>
                  <a:srgbClr val="001F5F"/>
                </a:solidFill>
                <a:latin typeface="Arial"/>
                <a:cs typeface="Arial"/>
              </a:rPr>
              <a:t>plant-based</a:t>
            </a:r>
            <a:r>
              <a:rPr sz="95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001F5F"/>
                </a:solidFill>
                <a:latin typeface="Arial"/>
                <a:cs typeface="Arial"/>
              </a:rPr>
              <a:t>fertilizer</a:t>
            </a:r>
            <a:r>
              <a:rPr sz="95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95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001F5F"/>
                </a:solidFill>
                <a:latin typeface="Arial"/>
                <a:cs typeface="Arial"/>
              </a:rPr>
              <a:t>healthy</a:t>
            </a:r>
            <a:r>
              <a:rPr sz="95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001F5F"/>
                </a:solidFill>
                <a:latin typeface="Arial"/>
                <a:cs typeface="Arial"/>
              </a:rPr>
              <a:t>soils</a:t>
            </a:r>
            <a:endParaRPr sz="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950" dirty="0">
              <a:latin typeface="Arial"/>
              <a:cs typeface="Arial"/>
            </a:endParaRPr>
          </a:p>
          <a:p>
            <a:pPr marL="187960" marR="98425" indent="-175895">
              <a:lnSpc>
                <a:spcPct val="103800"/>
              </a:lnSpc>
              <a:spcBef>
                <a:spcPts val="5"/>
              </a:spcBef>
              <a:buFont typeface="Wingdings"/>
              <a:buChar char=""/>
              <a:tabLst>
                <a:tab pos="189230" algn="l"/>
              </a:tabLst>
            </a:pP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closed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a $50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million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round (Series B)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primarily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to scale commercial production of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its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organic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fertilizer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"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Ash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Tea" (made from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almond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shells + air, water and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renewable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energy),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enter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international markets (Europe), fund R&amp;D and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hire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key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personnel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</a:p>
          <a:p>
            <a:pPr marL="187960" marR="98425" indent="-175895">
              <a:lnSpc>
                <a:spcPct val="103800"/>
              </a:lnSpc>
              <a:spcBef>
                <a:spcPts val="5"/>
              </a:spcBef>
              <a:buFont typeface="Wingdings"/>
              <a:buChar char=""/>
              <a:tabLst>
                <a:tab pos="189230" algn="l"/>
              </a:tabLst>
            </a:pPr>
            <a:endParaRPr sz="950" dirty="0">
              <a:latin typeface="Arial MT"/>
              <a:cs typeface="Arial MT"/>
            </a:endParaRPr>
          </a:p>
          <a:p>
            <a:pPr marL="187960" marR="5080" indent="-175895">
              <a:lnSpc>
                <a:spcPct val="103600"/>
              </a:lnSpc>
              <a:buFont typeface="Wingdings"/>
              <a:buChar char=""/>
              <a:tabLst>
                <a:tab pos="189230" algn="l"/>
              </a:tabLst>
            </a:pP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Round co-lead from World Fund and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Khosla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Ventures, with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participation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from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others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(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Chipotle's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Cultivate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Next, Susquehanna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Sustainable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Investments, EIP, Fine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Structure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).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Having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climate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- and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agtech-focused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investors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indicates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the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investor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market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sees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both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commercial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potential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and </a:t>
            </a:r>
            <a:r>
              <a:rPr lang="it-IT" sz="950" dirty="0" err="1">
                <a:solidFill>
                  <a:srgbClr val="001F5F"/>
                </a:solidFill>
                <a:latin typeface="Arial"/>
                <a:cs typeface="Arial"/>
              </a:rPr>
              <a:t>climate</a:t>
            </a:r>
            <a:r>
              <a:rPr lang="it-IT" sz="950" dirty="0">
                <a:solidFill>
                  <a:srgbClr val="001F5F"/>
                </a:solidFill>
                <a:latin typeface="Arial"/>
                <a:cs typeface="Arial"/>
              </a:rPr>
              <a:t> impact.</a:t>
            </a:r>
            <a:endParaRPr sz="950" dirty="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39" y="4797551"/>
            <a:ext cx="1767839" cy="20955"/>
          </a:xfrm>
          <a:custGeom>
            <a:avLst/>
            <a:gdLst/>
            <a:ahLst/>
            <a:cxnLst/>
            <a:rect l="l" t="t" r="r" b="b"/>
            <a:pathLst>
              <a:path w="1767839" h="20954">
                <a:moveTo>
                  <a:pt x="1427226" y="0"/>
                </a:moveTo>
                <a:lnTo>
                  <a:pt x="341503" y="114"/>
                </a:lnTo>
                <a:lnTo>
                  <a:pt x="214756" y="761"/>
                </a:lnTo>
                <a:lnTo>
                  <a:pt x="136525" y="1727"/>
                </a:lnTo>
                <a:lnTo>
                  <a:pt x="93090" y="2654"/>
                </a:lnTo>
                <a:lnTo>
                  <a:pt x="29971" y="5321"/>
                </a:lnTo>
                <a:lnTo>
                  <a:pt x="0" y="10477"/>
                </a:lnTo>
                <a:lnTo>
                  <a:pt x="1142" y="11582"/>
                </a:lnTo>
                <a:lnTo>
                  <a:pt x="56768" y="16636"/>
                </a:lnTo>
                <a:lnTo>
                  <a:pt x="135762" y="18707"/>
                </a:lnTo>
                <a:lnTo>
                  <a:pt x="186309" y="19430"/>
                </a:lnTo>
                <a:lnTo>
                  <a:pt x="274573" y="20180"/>
                </a:lnTo>
                <a:lnTo>
                  <a:pt x="412876" y="20700"/>
                </a:lnTo>
                <a:lnTo>
                  <a:pt x="1427988" y="20853"/>
                </a:lnTo>
                <a:lnTo>
                  <a:pt x="1554480" y="20192"/>
                </a:lnTo>
                <a:lnTo>
                  <a:pt x="1632585" y="19240"/>
                </a:lnTo>
                <a:lnTo>
                  <a:pt x="1675764" y="18313"/>
                </a:lnTo>
                <a:lnTo>
                  <a:pt x="1738502" y="15633"/>
                </a:lnTo>
                <a:lnTo>
                  <a:pt x="1767713" y="10477"/>
                </a:lnTo>
                <a:lnTo>
                  <a:pt x="1766315" y="9232"/>
                </a:lnTo>
                <a:lnTo>
                  <a:pt x="1710308" y="3695"/>
                </a:lnTo>
                <a:lnTo>
                  <a:pt x="1631569" y="1574"/>
                </a:lnTo>
                <a:lnTo>
                  <a:pt x="1553591" y="622"/>
                </a:lnTo>
                <a:lnTo>
                  <a:pt x="1427226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2623" y="4800600"/>
            <a:ext cx="1767839" cy="20955"/>
          </a:xfrm>
          <a:custGeom>
            <a:avLst/>
            <a:gdLst/>
            <a:ahLst/>
            <a:cxnLst/>
            <a:rect l="l" t="t" r="r" b="b"/>
            <a:pathLst>
              <a:path w="1767839" h="20954">
                <a:moveTo>
                  <a:pt x="1392174" y="0"/>
                </a:moveTo>
                <a:lnTo>
                  <a:pt x="376809" y="101"/>
                </a:lnTo>
                <a:lnTo>
                  <a:pt x="244221" y="596"/>
                </a:lnTo>
                <a:lnTo>
                  <a:pt x="160782" y="1422"/>
                </a:lnTo>
                <a:lnTo>
                  <a:pt x="113792" y="2209"/>
                </a:lnTo>
                <a:lnTo>
                  <a:pt x="74282" y="3263"/>
                </a:lnTo>
                <a:lnTo>
                  <a:pt x="19380" y="6197"/>
                </a:lnTo>
                <a:lnTo>
                  <a:pt x="0" y="10464"/>
                </a:lnTo>
                <a:lnTo>
                  <a:pt x="1155" y="11557"/>
                </a:lnTo>
                <a:lnTo>
                  <a:pt x="56794" y="16560"/>
                </a:lnTo>
                <a:lnTo>
                  <a:pt x="135762" y="18630"/>
                </a:lnTo>
                <a:lnTo>
                  <a:pt x="186309" y="19342"/>
                </a:lnTo>
                <a:lnTo>
                  <a:pt x="274574" y="20078"/>
                </a:lnTo>
                <a:lnTo>
                  <a:pt x="413004" y="20599"/>
                </a:lnTo>
                <a:lnTo>
                  <a:pt x="1392809" y="20828"/>
                </a:lnTo>
                <a:lnTo>
                  <a:pt x="1525270" y="20332"/>
                </a:lnTo>
                <a:lnTo>
                  <a:pt x="1608455" y="19519"/>
                </a:lnTo>
                <a:lnTo>
                  <a:pt x="1655318" y="18707"/>
                </a:lnTo>
                <a:lnTo>
                  <a:pt x="1694688" y="17665"/>
                </a:lnTo>
                <a:lnTo>
                  <a:pt x="1749044" y="14731"/>
                </a:lnTo>
                <a:lnTo>
                  <a:pt x="1767839" y="10464"/>
                </a:lnTo>
                <a:lnTo>
                  <a:pt x="1766443" y="9220"/>
                </a:lnTo>
                <a:lnTo>
                  <a:pt x="1710436" y="3733"/>
                </a:lnTo>
                <a:lnTo>
                  <a:pt x="1631823" y="1625"/>
                </a:lnTo>
                <a:lnTo>
                  <a:pt x="1581404" y="939"/>
                </a:lnTo>
                <a:lnTo>
                  <a:pt x="1524381" y="457"/>
                </a:lnTo>
                <a:lnTo>
                  <a:pt x="1392174" y="0"/>
                </a:lnTo>
                <a:close/>
              </a:path>
            </a:pathLst>
          </a:custGeom>
          <a:solidFill>
            <a:srgbClr val="009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184" y="278936"/>
            <a:ext cx="2638406" cy="5469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2203" y="2639576"/>
            <a:ext cx="5165463" cy="203265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123945" y="4664415"/>
            <a:ext cx="1265936" cy="216879"/>
          </a:xfrm>
          <a:prstGeom prst="rect">
            <a:avLst/>
          </a:prstGeom>
        </p:spPr>
        <p:txBody>
          <a:bodyPr vert="horz" wrap="square" lIns="0" tIns="115722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solidFill>
                  <a:srgbClr val="009336"/>
                </a:solidFill>
              </a:rPr>
              <a:t>SUSTAINABILITY MADE IN ITALY</a:t>
            </a:r>
            <a:endParaRPr spc="-20" dirty="0">
              <a:solidFill>
                <a:srgbClr val="009336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5779984-EE36-09EE-D74F-427B4BEB7DC4}"/>
              </a:ext>
            </a:extLst>
          </p:cNvPr>
          <p:cNvSpPr txBox="1"/>
          <p:nvPr/>
        </p:nvSpPr>
        <p:spPr>
          <a:xfrm>
            <a:off x="5759450" y="153089"/>
            <a:ext cx="1625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Business Case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686" y="617880"/>
            <a:ext cx="67747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20" dirty="0"/>
              <a:t>VISION 2033</a:t>
            </a:r>
            <a:endParaRPr spc="-20"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4550" y="1967557"/>
            <a:ext cx="719328" cy="7223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6439" y="1998036"/>
            <a:ext cx="676655" cy="713232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35812"/>
              </p:ext>
            </p:extLst>
          </p:nvPr>
        </p:nvGraphicFramePr>
        <p:xfrm>
          <a:off x="515587" y="1031563"/>
          <a:ext cx="6422573" cy="1787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2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5200">
                <a:tc gridSpan="5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lang="it-IT" sz="10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LEADER IN THE REGENERATION OF WASTE IN THE HORECA SECTOR 
TO MAKE BIOFERTILIZERS AND BIO_BASED PRODUCTS 
BY BRINGING INNOVATION AND ACTIVATING GREEN SUPPLY CHAINS.</a:t>
                      </a:r>
                    </a:p>
                  </a:txBody>
                  <a:tcPr marL="0" marR="0" marT="34925" marB="0">
                    <a:lnB w="83769">
                      <a:solidFill>
                        <a:srgbClr val="FFFFFF"/>
                      </a:solidFill>
                      <a:prstDash val="solid"/>
                    </a:lnB>
                    <a:solidFill>
                      <a:srgbClr val="0052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3769">
                      <a:solidFill>
                        <a:srgbClr val="FFFFFF"/>
                      </a:solidFill>
                      <a:prstDash val="solid"/>
                    </a:lnT>
                    <a:solidFill>
                      <a:srgbClr val="007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3769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1605" marR="212090" indent="24384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83769">
                      <a:solidFill>
                        <a:srgbClr val="FFFFFF"/>
                      </a:solidFill>
                      <a:prstDash val="solid"/>
                    </a:lnT>
                    <a:solidFill>
                      <a:srgbClr val="0079A9"/>
                    </a:solidFill>
                  </a:tcPr>
                </a:tc>
                <a:tc>
                  <a:txBody>
                    <a:bodyPr/>
                    <a:lstStyle/>
                    <a:p>
                      <a:pPr marL="546100" marR="247650" indent="-32639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83769">
                      <a:solidFill>
                        <a:srgbClr val="FFFFFF"/>
                      </a:solidFill>
                      <a:prstDash val="solid"/>
                    </a:lnT>
                    <a:solidFill>
                      <a:srgbClr val="007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3769">
                      <a:solidFill>
                        <a:srgbClr val="FFFFFF"/>
                      </a:solidFill>
                      <a:prstDash val="solid"/>
                    </a:lnT>
                    <a:solidFill>
                      <a:srgbClr val="007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4657344" y="4916423"/>
            <a:ext cx="1771014" cy="18415"/>
          </a:xfrm>
          <a:custGeom>
            <a:avLst/>
            <a:gdLst/>
            <a:ahLst/>
            <a:cxnLst/>
            <a:rect l="l" t="t" r="r" b="b"/>
            <a:pathLst>
              <a:path w="1771014" h="18414">
                <a:moveTo>
                  <a:pt x="1429639" y="0"/>
                </a:moveTo>
                <a:lnTo>
                  <a:pt x="342138" y="101"/>
                </a:lnTo>
                <a:lnTo>
                  <a:pt x="215137" y="660"/>
                </a:lnTo>
                <a:lnTo>
                  <a:pt x="136778" y="1485"/>
                </a:lnTo>
                <a:lnTo>
                  <a:pt x="93344" y="2273"/>
                </a:lnTo>
                <a:lnTo>
                  <a:pt x="30098" y="4559"/>
                </a:lnTo>
                <a:lnTo>
                  <a:pt x="0" y="8978"/>
                </a:lnTo>
                <a:lnTo>
                  <a:pt x="1142" y="9918"/>
                </a:lnTo>
                <a:lnTo>
                  <a:pt x="56895" y="14262"/>
                </a:lnTo>
                <a:lnTo>
                  <a:pt x="136016" y="16040"/>
                </a:lnTo>
                <a:lnTo>
                  <a:pt x="186562" y="16649"/>
                </a:lnTo>
                <a:lnTo>
                  <a:pt x="275081" y="17297"/>
                </a:lnTo>
                <a:lnTo>
                  <a:pt x="413638" y="17741"/>
                </a:lnTo>
                <a:lnTo>
                  <a:pt x="1430401" y="17881"/>
                </a:lnTo>
                <a:lnTo>
                  <a:pt x="1557146" y="17310"/>
                </a:lnTo>
                <a:lnTo>
                  <a:pt x="1635378" y="16497"/>
                </a:lnTo>
                <a:lnTo>
                  <a:pt x="1678558" y="15684"/>
                </a:lnTo>
                <a:lnTo>
                  <a:pt x="1741551" y="13398"/>
                </a:lnTo>
                <a:lnTo>
                  <a:pt x="1770761" y="8978"/>
                </a:lnTo>
                <a:lnTo>
                  <a:pt x="1769364" y="7912"/>
                </a:lnTo>
                <a:lnTo>
                  <a:pt x="1713229" y="3162"/>
                </a:lnTo>
                <a:lnTo>
                  <a:pt x="1634363" y="1346"/>
                </a:lnTo>
                <a:lnTo>
                  <a:pt x="1556258" y="533"/>
                </a:lnTo>
                <a:lnTo>
                  <a:pt x="1429639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2624" y="4916423"/>
            <a:ext cx="1771014" cy="27940"/>
          </a:xfrm>
          <a:custGeom>
            <a:avLst/>
            <a:gdLst/>
            <a:ahLst/>
            <a:cxnLst/>
            <a:rect l="l" t="t" r="r" b="b"/>
            <a:pathLst>
              <a:path w="1771014" h="27939">
                <a:moveTo>
                  <a:pt x="1394587" y="0"/>
                </a:moveTo>
                <a:lnTo>
                  <a:pt x="377444" y="139"/>
                </a:lnTo>
                <a:lnTo>
                  <a:pt x="244602" y="787"/>
                </a:lnTo>
                <a:lnTo>
                  <a:pt x="161036" y="1866"/>
                </a:lnTo>
                <a:lnTo>
                  <a:pt x="114046" y="2908"/>
                </a:lnTo>
                <a:lnTo>
                  <a:pt x="74409" y="4292"/>
                </a:lnTo>
                <a:lnTo>
                  <a:pt x="19405" y="8153"/>
                </a:lnTo>
                <a:lnTo>
                  <a:pt x="0" y="13766"/>
                </a:lnTo>
                <a:lnTo>
                  <a:pt x="1155" y="15201"/>
                </a:lnTo>
                <a:lnTo>
                  <a:pt x="56896" y="21780"/>
                </a:lnTo>
                <a:lnTo>
                  <a:pt x="136017" y="24485"/>
                </a:lnTo>
                <a:lnTo>
                  <a:pt x="186562" y="25438"/>
                </a:lnTo>
                <a:lnTo>
                  <a:pt x="275081" y="26403"/>
                </a:lnTo>
                <a:lnTo>
                  <a:pt x="413766" y="27089"/>
                </a:lnTo>
                <a:lnTo>
                  <a:pt x="1395222" y="27393"/>
                </a:lnTo>
                <a:lnTo>
                  <a:pt x="1527937" y="26733"/>
                </a:lnTo>
                <a:lnTo>
                  <a:pt x="1611249" y="25666"/>
                </a:lnTo>
                <a:lnTo>
                  <a:pt x="1658112" y="24599"/>
                </a:lnTo>
                <a:lnTo>
                  <a:pt x="1697609" y="23240"/>
                </a:lnTo>
                <a:lnTo>
                  <a:pt x="1752092" y="19380"/>
                </a:lnTo>
                <a:lnTo>
                  <a:pt x="1770888" y="13766"/>
                </a:lnTo>
                <a:lnTo>
                  <a:pt x="1769491" y="12128"/>
                </a:lnTo>
                <a:lnTo>
                  <a:pt x="1713357" y="4914"/>
                </a:lnTo>
                <a:lnTo>
                  <a:pt x="1634617" y="2146"/>
                </a:lnTo>
                <a:lnTo>
                  <a:pt x="1584198" y="1231"/>
                </a:lnTo>
                <a:lnTo>
                  <a:pt x="1527048" y="609"/>
                </a:lnTo>
                <a:lnTo>
                  <a:pt x="1394587" y="0"/>
                </a:lnTo>
                <a:close/>
              </a:path>
            </a:pathLst>
          </a:custGeom>
          <a:solidFill>
            <a:srgbClr val="009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38932" y="4897587"/>
            <a:ext cx="126492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50" spc="-10" dirty="0">
                <a:solidFill>
                  <a:srgbClr val="009236"/>
                </a:solidFill>
                <a:latin typeface="Tahoma"/>
                <a:cs typeface="Tahoma"/>
              </a:rPr>
              <a:t>SUSTAINABILITY MADE IN ITALY</a:t>
            </a:r>
            <a:endParaRPr sz="650" dirty="0">
              <a:latin typeface="Tahoma"/>
              <a:cs typeface="Tahoma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38265A2-566A-4FF7-8DE1-DF7B85128FDB}"/>
              </a:ext>
            </a:extLst>
          </p:cNvPr>
          <p:cNvSpPr txBox="1"/>
          <p:nvPr/>
        </p:nvSpPr>
        <p:spPr>
          <a:xfrm>
            <a:off x="396012" y="1998036"/>
            <a:ext cx="1889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50,000 TN REGENERATED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</a:rPr>
              <a:t>PER YEAR 
125,000 Tco2ev</a:t>
            </a:r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162235A-FAE8-4F8F-B22D-ACD02261E399}"/>
              </a:ext>
            </a:extLst>
          </p:cNvPr>
          <p:cNvSpPr txBox="1"/>
          <p:nvPr/>
        </p:nvSpPr>
        <p:spPr>
          <a:xfrm>
            <a:off x="2186950" y="2073612"/>
            <a:ext cx="166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GREEN FACTORY  
</a:t>
            </a:r>
            <a:r>
              <a:rPr lang="it-IT" sz="800" b="1" dirty="0">
                <a:solidFill>
                  <a:schemeClr val="bg1"/>
                </a:solidFill>
              </a:rPr>
              <a:t>(3500 </a:t>
            </a:r>
            <a:r>
              <a:rPr lang="it-IT" sz="800" b="1" dirty="0" err="1">
                <a:solidFill>
                  <a:schemeClr val="bg1"/>
                </a:solidFill>
              </a:rPr>
              <a:t>square</a:t>
            </a:r>
            <a:r>
              <a:rPr lang="it-IT" sz="800" b="1" dirty="0">
                <a:solidFill>
                  <a:schemeClr val="bg1"/>
                </a:solidFill>
              </a:rPr>
              <a:t> </a:t>
            </a:r>
            <a:r>
              <a:rPr lang="it-IT" sz="800" b="1" dirty="0" err="1">
                <a:solidFill>
                  <a:schemeClr val="bg1"/>
                </a:solidFill>
              </a:rPr>
              <a:t>meters</a:t>
            </a:r>
            <a:r>
              <a:rPr lang="it-IT" sz="800" b="1" dirty="0">
                <a:solidFill>
                  <a:schemeClr val="bg1"/>
                </a:solidFill>
              </a:rPr>
              <a:t> of zero-impact/</a:t>
            </a:r>
            <a:r>
              <a:rPr lang="it-IT" sz="800" b="1" dirty="0" err="1">
                <a:solidFill>
                  <a:schemeClr val="bg1"/>
                </a:solidFill>
              </a:rPr>
              <a:t>smart&amp;Start</a:t>
            </a:r>
            <a:r>
              <a:rPr lang="it-IT" sz="800" b="1" dirty="0">
                <a:solidFill>
                  <a:schemeClr val="bg1"/>
                </a:solidFill>
              </a:rPr>
              <a:t> </a:t>
            </a:r>
            <a:r>
              <a:rPr lang="it-IT" sz="800" b="1" dirty="0" err="1">
                <a:solidFill>
                  <a:schemeClr val="bg1"/>
                </a:solidFill>
              </a:rPr>
              <a:t>property</a:t>
            </a:r>
            <a:r>
              <a:rPr lang="it-IT" sz="800" b="1" dirty="0">
                <a:solidFill>
                  <a:schemeClr val="bg1"/>
                </a:solidFill>
              </a:rPr>
              <a:t>)</a:t>
            </a:r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0DD9D9C-80BC-4E6D-A229-3B90E57C9971}"/>
              </a:ext>
            </a:extLst>
          </p:cNvPr>
          <p:cNvSpPr txBox="1"/>
          <p:nvPr/>
        </p:nvSpPr>
        <p:spPr>
          <a:xfrm>
            <a:off x="3606397" y="2059889"/>
            <a:ext cx="203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TURNOVER 30 M
</a:t>
            </a:r>
            <a:r>
              <a:rPr lang="it-IT" sz="800" b="1" dirty="0">
                <a:solidFill>
                  <a:schemeClr val="bg1"/>
                </a:solidFill>
              </a:rPr>
              <a:t> with Ebitda </a:t>
            </a:r>
            <a:r>
              <a:rPr lang="it-IT" sz="800" b="1" dirty="0" err="1">
                <a:solidFill>
                  <a:schemeClr val="bg1"/>
                </a:solidFill>
              </a:rPr>
              <a:t>at</a:t>
            </a:r>
            <a:r>
              <a:rPr lang="it-IT" sz="800" b="1" dirty="0">
                <a:solidFill>
                  <a:schemeClr val="bg1"/>
                </a:solidFill>
              </a:rPr>
              <a:t> 18% 
in EUROPE/AFRICA/</a:t>
            </a:r>
          </a:p>
          <a:p>
            <a:pPr algn="ctr"/>
            <a:r>
              <a:rPr lang="it-IT" sz="800" b="1" dirty="0">
                <a:solidFill>
                  <a:schemeClr val="bg1"/>
                </a:solidFill>
              </a:rPr>
              <a:t>SOUTH AMERICA</a:t>
            </a:r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E784A85-C8C6-4493-A617-78209B16F080}"/>
              </a:ext>
            </a:extLst>
          </p:cNvPr>
          <p:cNvSpPr txBox="1"/>
          <p:nvPr/>
        </p:nvSpPr>
        <p:spPr>
          <a:xfrm>
            <a:off x="5052130" y="2070174"/>
            <a:ext cx="203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RATING 
PRE MONEY 2033  
45 M</a:t>
            </a:r>
            <a:r>
              <a:rPr lang="it-IT" sz="1000" dirty="0">
                <a:solidFill>
                  <a:schemeClr val="bg1"/>
                </a:solidFill>
              </a:rPr>
              <a:t> €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B1736DBC-749A-4CD5-9B3A-70CC54F60958}"/>
              </a:ext>
            </a:extLst>
          </p:cNvPr>
          <p:cNvSpPr txBox="1">
            <a:spLocks/>
          </p:cNvSpPr>
          <p:nvPr/>
        </p:nvSpPr>
        <p:spPr>
          <a:xfrm>
            <a:off x="500185" y="2932831"/>
            <a:ext cx="6588683" cy="1369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92B32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1200" b="1" u="sng" spc="-20" dirty="0">
                <a:latin typeface="+mn-lt"/>
              </a:rPr>
              <a:t>EXIT STRATEGY </a:t>
            </a:r>
          </a:p>
          <a:p>
            <a:pPr marL="12700">
              <a:spcBef>
                <a:spcPts val="100"/>
              </a:spcBef>
            </a:pPr>
            <a:r>
              <a:rPr lang="it-IT" sz="1200" b="1" spc="-20" dirty="0">
                <a:solidFill>
                  <a:srgbClr val="002060"/>
                </a:solidFill>
                <a:latin typeface="+mn-lt"/>
              </a:rPr>
              <a:t>The </a:t>
            </a:r>
            <a:r>
              <a:rPr lang="it-IT" sz="1200" b="1" spc="-20" dirty="0" err="1">
                <a:solidFill>
                  <a:srgbClr val="002060"/>
                </a:solidFill>
                <a:latin typeface="+mn-lt"/>
              </a:rPr>
              <a:t>type</a:t>
            </a:r>
            <a:r>
              <a:rPr lang="it-IT" sz="1200" b="1" spc="-20" dirty="0">
                <a:solidFill>
                  <a:srgbClr val="002060"/>
                </a:solidFill>
                <a:latin typeface="+mn-lt"/>
              </a:rPr>
              <a:t> of activity can be </a:t>
            </a:r>
            <a:r>
              <a:rPr lang="it-IT" sz="1200" b="1" spc="-20" dirty="0" err="1">
                <a:solidFill>
                  <a:srgbClr val="002060"/>
                </a:solidFill>
                <a:latin typeface="+mn-lt"/>
              </a:rPr>
              <a:t>interesting</a:t>
            </a:r>
            <a:r>
              <a:rPr lang="it-IT" sz="1200" b="1" spc="-20" dirty="0">
                <a:solidFill>
                  <a:srgbClr val="002060"/>
                </a:solidFill>
                <a:latin typeface="+mn-lt"/>
              </a:rPr>
              <a:t> for </a:t>
            </a:r>
            <a:r>
              <a:rPr lang="it-IT" sz="1200" b="1" spc="-20" dirty="0" err="1">
                <a:solidFill>
                  <a:srgbClr val="002060"/>
                </a:solidFill>
                <a:latin typeface="+mn-lt"/>
              </a:rPr>
              <a:t>several</a:t>
            </a:r>
            <a:r>
              <a:rPr lang="it-IT" sz="1200" b="1" spc="-2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1200" b="1" spc="-20" dirty="0" err="1">
                <a:solidFill>
                  <a:srgbClr val="002060"/>
                </a:solidFill>
                <a:latin typeface="+mn-lt"/>
              </a:rPr>
              <a:t>investor</a:t>
            </a:r>
            <a:r>
              <a:rPr lang="it-IT" sz="1200" b="1" spc="-20" dirty="0">
                <a:solidFill>
                  <a:srgbClr val="002060"/>
                </a:solidFill>
                <a:latin typeface="+mn-lt"/>
              </a:rPr>
              <a:t> targets</a:t>
            </a:r>
            <a:endParaRPr lang="it-IT" sz="700" b="1" spc="-20" dirty="0">
              <a:solidFill>
                <a:srgbClr val="002060"/>
              </a:solidFill>
              <a:latin typeface="+mn-lt"/>
            </a:endParaRPr>
          </a:p>
          <a:p>
            <a:pPr marL="184150" indent="-171450"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lang="it-IT" sz="1200" spc="-20" dirty="0">
                <a:solidFill>
                  <a:srgbClr val="002060"/>
                </a:solidFill>
                <a:latin typeface="+mn-lt"/>
              </a:rPr>
              <a:t>End-of-</a:t>
            </a:r>
            <a:r>
              <a:rPr lang="it-IT" sz="1200" spc="-20" dirty="0" err="1">
                <a:solidFill>
                  <a:srgbClr val="002060"/>
                </a:solidFill>
                <a:latin typeface="+mn-lt"/>
              </a:rPr>
              <a:t>cycle</a:t>
            </a:r>
            <a:r>
              <a:rPr lang="it-IT" sz="1200" spc="-20" dirty="0">
                <a:solidFill>
                  <a:srgbClr val="002060"/>
                </a:solidFill>
                <a:latin typeface="+mn-lt"/>
              </a:rPr>
              <a:t> coffee producers Supply chain and ESG projects (LAVAZZA/KIMBO/ILLY/VERGNANO/NESTLE'). 
Companies working in the </a:t>
            </a:r>
            <a:r>
              <a:rPr lang="it-IT" sz="1200" spc="-20" dirty="0" err="1">
                <a:solidFill>
                  <a:srgbClr val="002060"/>
                </a:solidFill>
                <a:latin typeface="+mn-lt"/>
              </a:rPr>
              <a:t>circular</a:t>
            </a:r>
            <a:r>
              <a:rPr lang="it-IT" sz="1200" spc="-20" dirty="0">
                <a:solidFill>
                  <a:srgbClr val="002060"/>
                </a:solidFill>
                <a:latin typeface="+mn-lt"/>
              </a:rPr>
              <a:t> economy (A2A/ACEA/IREN). 
Companies </a:t>
            </a:r>
            <a:r>
              <a:rPr lang="it-IT" sz="1200" spc="-20" dirty="0" err="1">
                <a:solidFill>
                  <a:srgbClr val="002060"/>
                </a:solidFill>
                <a:latin typeface="+mn-lt"/>
              </a:rPr>
              <a:t>active</a:t>
            </a:r>
            <a:r>
              <a:rPr lang="it-IT" sz="1200" spc="-20" dirty="0">
                <a:solidFill>
                  <a:srgbClr val="002060"/>
                </a:solidFill>
                <a:latin typeface="+mn-lt"/>
              </a:rPr>
              <a:t> in the production of </a:t>
            </a:r>
            <a:r>
              <a:rPr lang="it-IT" sz="1200" spc="-20" dirty="0" err="1">
                <a:solidFill>
                  <a:srgbClr val="002060"/>
                </a:solidFill>
                <a:latin typeface="+mn-lt"/>
              </a:rPr>
              <a:t>Bio</a:t>
            </a:r>
            <a:r>
              <a:rPr lang="it-IT" sz="1200" spc="-2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1200" spc="-20" dirty="0" err="1">
                <a:solidFill>
                  <a:srgbClr val="002060"/>
                </a:solidFill>
                <a:latin typeface="+mn-lt"/>
              </a:rPr>
              <a:t>Fertilizers</a:t>
            </a:r>
            <a:r>
              <a:rPr lang="it-IT" sz="1200" spc="-20" dirty="0">
                <a:solidFill>
                  <a:srgbClr val="002060"/>
                </a:solidFill>
                <a:latin typeface="+mn-lt"/>
              </a:rPr>
              <a:t> (AGRIBIOS/SCAM/UNIMER/ILSA/NITRICITY)
Private Equity or Family Offices </a:t>
            </a:r>
            <a:r>
              <a:rPr lang="it-IT" sz="1200" spc="-20" dirty="0" err="1">
                <a:solidFill>
                  <a:srgbClr val="002060"/>
                </a:solidFill>
                <a:latin typeface="+mn-lt"/>
              </a:rPr>
              <a:t>Investing</a:t>
            </a:r>
            <a:r>
              <a:rPr lang="it-IT" sz="1200" spc="-20" dirty="0">
                <a:solidFill>
                  <a:srgbClr val="002060"/>
                </a:solidFill>
                <a:latin typeface="+mn-lt"/>
              </a:rPr>
              <a:t> in </a:t>
            </a:r>
            <a:r>
              <a:rPr lang="it-IT" sz="1200" spc="-20" dirty="0" err="1">
                <a:solidFill>
                  <a:srgbClr val="002060"/>
                </a:solidFill>
                <a:latin typeface="+mn-lt"/>
              </a:rPr>
              <a:t>Sustainable</a:t>
            </a:r>
            <a:r>
              <a:rPr lang="it-IT" sz="1200" spc="-2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1200" spc="-20" dirty="0" err="1">
                <a:solidFill>
                  <a:srgbClr val="002060"/>
                </a:solidFill>
                <a:latin typeface="+mn-lt"/>
              </a:rPr>
              <a:t>AgriTech</a:t>
            </a:r>
            <a:r>
              <a:rPr lang="it-IT" sz="1200" spc="-2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1200" spc="-20" dirty="0" err="1">
                <a:solidFill>
                  <a:srgbClr val="002060"/>
                </a:solidFill>
                <a:latin typeface="+mn-lt"/>
              </a:rPr>
              <a:t>SMEs</a:t>
            </a:r>
            <a:r>
              <a:rPr lang="it-IT" sz="1200" spc="-20" dirty="0">
                <a:solidFill>
                  <a:srgbClr val="002060"/>
                </a:solidFill>
                <a:latin typeface="+mn-lt"/>
              </a:rPr>
              <a:t> (PRIMO VENTURES/RIELLO INVESTIMENTI/LMDVCAPITAL)</a:t>
            </a:r>
          </a:p>
        </p:txBody>
      </p: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FBB8F26A-E00A-E63E-A987-004BDB645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99" y="0"/>
            <a:ext cx="742391" cy="7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60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542" y="5715"/>
            <a:ext cx="7534909" cy="5328285"/>
          </a:xfrm>
          <a:custGeom>
            <a:avLst/>
            <a:gdLst/>
            <a:ahLst/>
            <a:cxnLst/>
            <a:rect l="l" t="t" r="r" b="b"/>
            <a:pathLst>
              <a:path w="7534909" h="5328285">
                <a:moveTo>
                  <a:pt x="7534656" y="0"/>
                </a:moveTo>
                <a:lnTo>
                  <a:pt x="0" y="0"/>
                </a:lnTo>
                <a:lnTo>
                  <a:pt x="0" y="5327904"/>
                </a:lnTo>
                <a:lnTo>
                  <a:pt x="7534656" y="5327904"/>
                </a:lnTo>
                <a:lnTo>
                  <a:pt x="7534656" y="0"/>
                </a:lnTo>
                <a:close/>
              </a:path>
            </a:pathLst>
          </a:custGeom>
          <a:solidFill>
            <a:srgbClr val="272723"/>
          </a:solidFill>
        </p:spPr>
        <p:txBody>
          <a:bodyPr wrap="square" lIns="0" tIns="0" rIns="0" bIns="0" rtlCol="0"/>
          <a:lstStyle/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200" y="4693920"/>
            <a:ext cx="1767839" cy="20955"/>
          </a:xfrm>
          <a:custGeom>
            <a:avLst/>
            <a:gdLst/>
            <a:ahLst/>
            <a:cxnLst/>
            <a:rect l="l" t="t" r="r" b="b"/>
            <a:pathLst>
              <a:path w="1767839" h="20954">
                <a:moveTo>
                  <a:pt x="1427226" y="0"/>
                </a:moveTo>
                <a:lnTo>
                  <a:pt x="341503" y="114"/>
                </a:lnTo>
                <a:lnTo>
                  <a:pt x="214756" y="761"/>
                </a:lnTo>
                <a:lnTo>
                  <a:pt x="136525" y="1727"/>
                </a:lnTo>
                <a:lnTo>
                  <a:pt x="93090" y="2654"/>
                </a:lnTo>
                <a:lnTo>
                  <a:pt x="29971" y="5321"/>
                </a:lnTo>
                <a:lnTo>
                  <a:pt x="0" y="10477"/>
                </a:lnTo>
                <a:lnTo>
                  <a:pt x="1142" y="11582"/>
                </a:lnTo>
                <a:lnTo>
                  <a:pt x="56768" y="16636"/>
                </a:lnTo>
                <a:lnTo>
                  <a:pt x="135762" y="18707"/>
                </a:lnTo>
                <a:lnTo>
                  <a:pt x="186309" y="19430"/>
                </a:lnTo>
                <a:lnTo>
                  <a:pt x="274573" y="20180"/>
                </a:lnTo>
                <a:lnTo>
                  <a:pt x="412876" y="20700"/>
                </a:lnTo>
                <a:lnTo>
                  <a:pt x="1427988" y="20853"/>
                </a:lnTo>
                <a:lnTo>
                  <a:pt x="1554480" y="20192"/>
                </a:lnTo>
                <a:lnTo>
                  <a:pt x="1632585" y="19240"/>
                </a:lnTo>
                <a:lnTo>
                  <a:pt x="1675764" y="18313"/>
                </a:lnTo>
                <a:lnTo>
                  <a:pt x="1738502" y="15633"/>
                </a:lnTo>
                <a:lnTo>
                  <a:pt x="1767713" y="10477"/>
                </a:lnTo>
                <a:lnTo>
                  <a:pt x="1766315" y="9232"/>
                </a:lnTo>
                <a:lnTo>
                  <a:pt x="1710308" y="3695"/>
                </a:lnTo>
                <a:lnTo>
                  <a:pt x="1631569" y="1574"/>
                </a:lnTo>
                <a:lnTo>
                  <a:pt x="1553591" y="622"/>
                </a:lnTo>
                <a:lnTo>
                  <a:pt x="1427226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7383" y="4696967"/>
            <a:ext cx="1767839" cy="20955"/>
          </a:xfrm>
          <a:custGeom>
            <a:avLst/>
            <a:gdLst/>
            <a:ahLst/>
            <a:cxnLst/>
            <a:rect l="l" t="t" r="r" b="b"/>
            <a:pathLst>
              <a:path w="1767839" h="20954">
                <a:moveTo>
                  <a:pt x="1392174" y="0"/>
                </a:moveTo>
                <a:lnTo>
                  <a:pt x="376809" y="101"/>
                </a:lnTo>
                <a:lnTo>
                  <a:pt x="244221" y="596"/>
                </a:lnTo>
                <a:lnTo>
                  <a:pt x="160782" y="1422"/>
                </a:lnTo>
                <a:lnTo>
                  <a:pt x="113792" y="2209"/>
                </a:lnTo>
                <a:lnTo>
                  <a:pt x="74282" y="3263"/>
                </a:lnTo>
                <a:lnTo>
                  <a:pt x="19380" y="6197"/>
                </a:lnTo>
                <a:lnTo>
                  <a:pt x="0" y="10464"/>
                </a:lnTo>
                <a:lnTo>
                  <a:pt x="1155" y="11556"/>
                </a:lnTo>
                <a:lnTo>
                  <a:pt x="56794" y="16560"/>
                </a:lnTo>
                <a:lnTo>
                  <a:pt x="135762" y="18630"/>
                </a:lnTo>
                <a:lnTo>
                  <a:pt x="186309" y="19342"/>
                </a:lnTo>
                <a:lnTo>
                  <a:pt x="274574" y="20078"/>
                </a:lnTo>
                <a:lnTo>
                  <a:pt x="413004" y="20599"/>
                </a:lnTo>
                <a:lnTo>
                  <a:pt x="1392809" y="20827"/>
                </a:lnTo>
                <a:lnTo>
                  <a:pt x="1525270" y="20332"/>
                </a:lnTo>
                <a:lnTo>
                  <a:pt x="1608455" y="19519"/>
                </a:lnTo>
                <a:lnTo>
                  <a:pt x="1655318" y="18707"/>
                </a:lnTo>
                <a:lnTo>
                  <a:pt x="1694688" y="17665"/>
                </a:lnTo>
                <a:lnTo>
                  <a:pt x="1749044" y="14731"/>
                </a:lnTo>
                <a:lnTo>
                  <a:pt x="1767839" y="10464"/>
                </a:lnTo>
                <a:lnTo>
                  <a:pt x="1766443" y="9220"/>
                </a:lnTo>
                <a:lnTo>
                  <a:pt x="1710436" y="3733"/>
                </a:lnTo>
                <a:lnTo>
                  <a:pt x="1631823" y="1625"/>
                </a:lnTo>
                <a:lnTo>
                  <a:pt x="1581404" y="939"/>
                </a:lnTo>
                <a:lnTo>
                  <a:pt x="1524381" y="457"/>
                </a:lnTo>
                <a:lnTo>
                  <a:pt x="1392174" y="0"/>
                </a:lnTo>
                <a:close/>
              </a:path>
            </a:pathLst>
          </a:custGeom>
          <a:solidFill>
            <a:srgbClr val="009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123945" y="4664415"/>
            <a:ext cx="1265936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dirty="0"/>
              <a:t>SUSTAINABILITY MADE IN ITALY</a:t>
            </a:r>
            <a:endParaRPr spc="-20" dirty="0"/>
          </a:p>
        </p:txBody>
      </p:sp>
      <p:pic>
        <p:nvPicPr>
          <p:cNvPr id="7" name="Immagine 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C3B673C7-0F70-E4D2-1D40-A8561A1DC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72" y="1087708"/>
            <a:ext cx="3161951" cy="316195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275BF43-A9F5-89D2-E846-17EFF32C6489}"/>
              </a:ext>
            </a:extLst>
          </p:cNvPr>
          <p:cNvSpPr txBox="1"/>
          <p:nvPr/>
        </p:nvSpPr>
        <p:spPr>
          <a:xfrm>
            <a:off x="2776904" y="4242732"/>
            <a:ext cx="200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A7596B-5264-3716-8609-1A1D63741804}"/>
              </a:ext>
            </a:extLst>
          </p:cNvPr>
          <p:cNvSpPr txBox="1"/>
          <p:nvPr/>
        </p:nvSpPr>
        <p:spPr>
          <a:xfrm>
            <a:off x="996947" y="41866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u="none" strike="noStrike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Segoe UI Web (West European)"/>
              </a:rPr>
              <a:t>We</a:t>
            </a:r>
            <a:r>
              <a:rPr lang="it-IT" sz="2400" b="0" i="0" u="none" strike="noStrik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Segoe UI Web (West European)"/>
              </a:rPr>
              <a:t> </a:t>
            </a:r>
            <a:r>
              <a:rPr lang="it-IT" sz="2400" b="0" i="0" u="none" strike="noStrike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Segoe UI Web (West European)"/>
              </a:rPr>
              <a:t>regenerate</a:t>
            </a:r>
            <a:r>
              <a:rPr lang="it-IT" sz="2400" b="0" i="0" u="none" strike="noStrik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Segoe UI Web (West European)"/>
              </a:rPr>
              <a:t> </a:t>
            </a:r>
            <a:r>
              <a:rPr lang="it-IT" sz="2400" b="0" i="0" u="none" strike="noStrike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Segoe UI Web (West European)"/>
              </a:rPr>
              <a:t>values</a:t>
            </a:r>
            <a:r>
              <a:rPr lang="it-IT" sz="2400" b="0" i="0" u="none" strike="noStrik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Segoe UI Web (West European)"/>
              </a:rPr>
              <a:t>, </a:t>
            </a:r>
            <a:r>
              <a:rPr lang="it-IT" sz="2400" b="0" i="0" u="none" strike="noStrike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Segoe UI Web (West European)"/>
              </a:rPr>
              <a:t>creating</a:t>
            </a:r>
            <a:r>
              <a:rPr lang="it-IT" sz="2400" b="0" i="0" u="none" strike="noStrik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Segoe UI Web (West European)"/>
              </a:rPr>
              <a:t> a future</a:t>
            </a:r>
            <a:endParaRPr lang="it-IT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350520" y="2310383"/>
            <a:ext cx="6443980" cy="1743710"/>
            <a:chOff x="350520" y="2310383"/>
            <a:chExt cx="6443980" cy="17437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20" y="2310383"/>
              <a:ext cx="6214872" cy="17434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9120" y="2462783"/>
              <a:ext cx="6214745" cy="1430020"/>
            </a:xfrm>
            <a:custGeom>
              <a:avLst/>
              <a:gdLst/>
              <a:ahLst/>
              <a:cxnLst/>
              <a:rect l="l" t="t" r="r" b="b"/>
              <a:pathLst>
                <a:path w="6214745" h="1430020">
                  <a:moveTo>
                    <a:pt x="6214363" y="0"/>
                  </a:moveTo>
                  <a:lnTo>
                    <a:pt x="0" y="0"/>
                  </a:lnTo>
                  <a:lnTo>
                    <a:pt x="0" y="1429511"/>
                  </a:lnTo>
                  <a:lnTo>
                    <a:pt x="6214363" y="1429511"/>
                  </a:lnTo>
                  <a:lnTo>
                    <a:pt x="6214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" y="2569463"/>
              <a:ext cx="1962912" cy="1094232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4648200" y="4861559"/>
            <a:ext cx="1771014" cy="20955"/>
          </a:xfrm>
          <a:custGeom>
            <a:avLst/>
            <a:gdLst/>
            <a:ahLst/>
            <a:cxnLst/>
            <a:rect l="l" t="t" r="r" b="b"/>
            <a:pathLst>
              <a:path w="1771014" h="20954">
                <a:moveTo>
                  <a:pt x="1429639" y="0"/>
                </a:moveTo>
                <a:lnTo>
                  <a:pt x="342138" y="114"/>
                </a:lnTo>
                <a:lnTo>
                  <a:pt x="215137" y="761"/>
                </a:lnTo>
                <a:lnTo>
                  <a:pt x="136778" y="1739"/>
                </a:lnTo>
                <a:lnTo>
                  <a:pt x="93344" y="2654"/>
                </a:lnTo>
                <a:lnTo>
                  <a:pt x="30098" y="5321"/>
                </a:lnTo>
                <a:lnTo>
                  <a:pt x="0" y="10477"/>
                </a:lnTo>
                <a:lnTo>
                  <a:pt x="1142" y="11582"/>
                </a:lnTo>
                <a:lnTo>
                  <a:pt x="56895" y="16636"/>
                </a:lnTo>
                <a:lnTo>
                  <a:pt x="136016" y="18719"/>
                </a:lnTo>
                <a:lnTo>
                  <a:pt x="186562" y="19430"/>
                </a:lnTo>
                <a:lnTo>
                  <a:pt x="275081" y="20180"/>
                </a:lnTo>
                <a:lnTo>
                  <a:pt x="413638" y="20700"/>
                </a:lnTo>
                <a:lnTo>
                  <a:pt x="1430401" y="20866"/>
                </a:lnTo>
                <a:lnTo>
                  <a:pt x="1557146" y="20192"/>
                </a:lnTo>
                <a:lnTo>
                  <a:pt x="1635378" y="19240"/>
                </a:lnTo>
                <a:lnTo>
                  <a:pt x="1678558" y="18300"/>
                </a:lnTo>
                <a:lnTo>
                  <a:pt x="1741551" y="15633"/>
                </a:lnTo>
                <a:lnTo>
                  <a:pt x="1770761" y="10477"/>
                </a:lnTo>
                <a:lnTo>
                  <a:pt x="1769364" y="9232"/>
                </a:lnTo>
                <a:lnTo>
                  <a:pt x="1713229" y="3695"/>
                </a:lnTo>
                <a:lnTo>
                  <a:pt x="1634363" y="1574"/>
                </a:lnTo>
                <a:lnTo>
                  <a:pt x="1556258" y="622"/>
                </a:lnTo>
                <a:lnTo>
                  <a:pt x="1429639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0432" y="4861559"/>
            <a:ext cx="1765300" cy="20955"/>
          </a:xfrm>
          <a:custGeom>
            <a:avLst/>
            <a:gdLst/>
            <a:ahLst/>
            <a:cxnLst/>
            <a:rect l="l" t="t" r="r" b="b"/>
            <a:pathLst>
              <a:path w="1765300" h="20954">
                <a:moveTo>
                  <a:pt x="1389888" y="0"/>
                </a:moveTo>
                <a:lnTo>
                  <a:pt x="376047" y="101"/>
                </a:lnTo>
                <a:lnTo>
                  <a:pt x="243840" y="596"/>
                </a:lnTo>
                <a:lnTo>
                  <a:pt x="160528" y="1422"/>
                </a:lnTo>
                <a:lnTo>
                  <a:pt x="113537" y="2209"/>
                </a:lnTo>
                <a:lnTo>
                  <a:pt x="74155" y="3251"/>
                </a:lnTo>
                <a:lnTo>
                  <a:pt x="19342" y="6197"/>
                </a:lnTo>
                <a:lnTo>
                  <a:pt x="0" y="10464"/>
                </a:lnTo>
                <a:lnTo>
                  <a:pt x="1155" y="11569"/>
                </a:lnTo>
                <a:lnTo>
                  <a:pt x="56705" y="16573"/>
                </a:lnTo>
                <a:lnTo>
                  <a:pt x="135635" y="18618"/>
                </a:lnTo>
                <a:lnTo>
                  <a:pt x="185928" y="19342"/>
                </a:lnTo>
                <a:lnTo>
                  <a:pt x="274066" y="20078"/>
                </a:lnTo>
                <a:lnTo>
                  <a:pt x="412241" y="20599"/>
                </a:lnTo>
                <a:lnTo>
                  <a:pt x="1390523" y="20840"/>
                </a:lnTo>
                <a:lnTo>
                  <a:pt x="1522603" y="20319"/>
                </a:lnTo>
                <a:lnTo>
                  <a:pt x="1605661" y="19519"/>
                </a:lnTo>
                <a:lnTo>
                  <a:pt x="1652524" y="18719"/>
                </a:lnTo>
                <a:lnTo>
                  <a:pt x="1691767" y="17665"/>
                </a:lnTo>
                <a:lnTo>
                  <a:pt x="1745995" y="14731"/>
                </a:lnTo>
                <a:lnTo>
                  <a:pt x="1764792" y="10464"/>
                </a:lnTo>
                <a:lnTo>
                  <a:pt x="1763395" y="9232"/>
                </a:lnTo>
                <a:lnTo>
                  <a:pt x="1707388" y="3746"/>
                </a:lnTo>
                <a:lnTo>
                  <a:pt x="1628902" y="1638"/>
                </a:lnTo>
                <a:lnTo>
                  <a:pt x="1578737" y="939"/>
                </a:lnTo>
                <a:lnTo>
                  <a:pt x="1521714" y="469"/>
                </a:lnTo>
                <a:lnTo>
                  <a:pt x="1389888" y="0"/>
                </a:lnTo>
                <a:close/>
              </a:path>
            </a:pathLst>
          </a:custGeom>
          <a:solidFill>
            <a:srgbClr val="009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121151" y="2648711"/>
            <a:ext cx="1012190" cy="975360"/>
            <a:chOff x="3121151" y="2648711"/>
            <a:chExt cx="1012190" cy="97536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1151" y="2648711"/>
              <a:ext cx="1011936" cy="9753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13760" y="3179063"/>
              <a:ext cx="191770" cy="60960"/>
            </a:xfrm>
            <a:custGeom>
              <a:avLst/>
              <a:gdLst/>
              <a:ahLst/>
              <a:cxnLst/>
              <a:rect l="l" t="t" r="r" b="b"/>
              <a:pathLst>
                <a:path w="191770" h="60960">
                  <a:moveTo>
                    <a:pt x="157226" y="55118"/>
                  </a:moveTo>
                  <a:lnTo>
                    <a:pt x="155067" y="56388"/>
                  </a:lnTo>
                  <a:lnTo>
                    <a:pt x="155829" y="56388"/>
                  </a:lnTo>
                  <a:lnTo>
                    <a:pt x="157226" y="55118"/>
                  </a:lnTo>
                  <a:close/>
                </a:path>
                <a:path w="191770" h="60960">
                  <a:moveTo>
                    <a:pt x="176149" y="3302"/>
                  </a:moveTo>
                  <a:lnTo>
                    <a:pt x="174752" y="635"/>
                  </a:lnTo>
                  <a:lnTo>
                    <a:pt x="174244" y="0"/>
                  </a:lnTo>
                  <a:lnTo>
                    <a:pt x="173355" y="0"/>
                  </a:lnTo>
                  <a:lnTo>
                    <a:pt x="173355" y="6350"/>
                  </a:lnTo>
                  <a:lnTo>
                    <a:pt x="173355" y="7620"/>
                  </a:lnTo>
                  <a:lnTo>
                    <a:pt x="166370" y="22606"/>
                  </a:lnTo>
                  <a:lnTo>
                    <a:pt x="159131" y="32258"/>
                  </a:lnTo>
                  <a:lnTo>
                    <a:pt x="152273" y="39116"/>
                  </a:lnTo>
                  <a:lnTo>
                    <a:pt x="151765" y="39497"/>
                  </a:lnTo>
                  <a:lnTo>
                    <a:pt x="151892" y="38735"/>
                  </a:lnTo>
                  <a:lnTo>
                    <a:pt x="171831" y="6350"/>
                  </a:lnTo>
                  <a:lnTo>
                    <a:pt x="173355" y="6350"/>
                  </a:lnTo>
                  <a:lnTo>
                    <a:pt x="173355" y="0"/>
                  </a:lnTo>
                  <a:lnTo>
                    <a:pt x="171831" y="381"/>
                  </a:lnTo>
                  <a:lnTo>
                    <a:pt x="155702" y="19685"/>
                  </a:lnTo>
                  <a:lnTo>
                    <a:pt x="148717" y="32258"/>
                  </a:lnTo>
                  <a:lnTo>
                    <a:pt x="145288" y="41148"/>
                  </a:lnTo>
                  <a:lnTo>
                    <a:pt x="143764" y="44958"/>
                  </a:lnTo>
                  <a:lnTo>
                    <a:pt x="143256" y="45974"/>
                  </a:lnTo>
                  <a:lnTo>
                    <a:pt x="142849" y="46609"/>
                  </a:lnTo>
                  <a:lnTo>
                    <a:pt x="132842" y="55626"/>
                  </a:lnTo>
                  <a:lnTo>
                    <a:pt x="123952" y="57912"/>
                  </a:lnTo>
                  <a:lnTo>
                    <a:pt x="121031" y="57404"/>
                  </a:lnTo>
                  <a:lnTo>
                    <a:pt x="117221" y="50038"/>
                  </a:lnTo>
                  <a:lnTo>
                    <a:pt x="117221" y="48387"/>
                  </a:lnTo>
                  <a:lnTo>
                    <a:pt x="124968" y="36195"/>
                  </a:lnTo>
                  <a:lnTo>
                    <a:pt x="125222" y="35941"/>
                  </a:lnTo>
                  <a:lnTo>
                    <a:pt x="132715" y="32258"/>
                  </a:lnTo>
                  <a:lnTo>
                    <a:pt x="134239" y="32258"/>
                  </a:lnTo>
                  <a:lnTo>
                    <a:pt x="132207" y="38100"/>
                  </a:lnTo>
                  <a:lnTo>
                    <a:pt x="132080" y="38481"/>
                  </a:lnTo>
                  <a:lnTo>
                    <a:pt x="131826" y="39116"/>
                  </a:lnTo>
                  <a:lnTo>
                    <a:pt x="131699" y="39751"/>
                  </a:lnTo>
                  <a:lnTo>
                    <a:pt x="131445" y="40259"/>
                  </a:lnTo>
                  <a:lnTo>
                    <a:pt x="132207" y="41148"/>
                  </a:lnTo>
                  <a:lnTo>
                    <a:pt x="139192" y="37338"/>
                  </a:lnTo>
                  <a:lnTo>
                    <a:pt x="139090" y="35941"/>
                  </a:lnTo>
                  <a:lnTo>
                    <a:pt x="138976" y="34417"/>
                  </a:lnTo>
                  <a:lnTo>
                    <a:pt x="138938" y="33782"/>
                  </a:lnTo>
                  <a:lnTo>
                    <a:pt x="138557" y="32766"/>
                  </a:lnTo>
                  <a:lnTo>
                    <a:pt x="138049" y="32258"/>
                  </a:lnTo>
                  <a:lnTo>
                    <a:pt x="136398" y="30480"/>
                  </a:lnTo>
                  <a:lnTo>
                    <a:pt x="134620" y="29972"/>
                  </a:lnTo>
                  <a:lnTo>
                    <a:pt x="132207" y="29972"/>
                  </a:lnTo>
                  <a:lnTo>
                    <a:pt x="117856" y="36449"/>
                  </a:lnTo>
                  <a:lnTo>
                    <a:pt x="111760" y="45974"/>
                  </a:lnTo>
                  <a:lnTo>
                    <a:pt x="109601" y="49149"/>
                  </a:lnTo>
                  <a:lnTo>
                    <a:pt x="105918" y="52832"/>
                  </a:lnTo>
                  <a:lnTo>
                    <a:pt x="102108" y="55118"/>
                  </a:lnTo>
                  <a:lnTo>
                    <a:pt x="98425" y="55880"/>
                  </a:lnTo>
                  <a:lnTo>
                    <a:pt x="96647" y="55880"/>
                  </a:lnTo>
                  <a:lnTo>
                    <a:pt x="95796" y="55626"/>
                  </a:lnTo>
                  <a:lnTo>
                    <a:pt x="95504" y="55626"/>
                  </a:lnTo>
                  <a:lnTo>
                    <a:pt x="94234" y="54356"/>
                  </a:lnTo>
                  <a:lnTo>
                    <a:pt x="94107" y="50038"/>
                  </a:lnTo>
                  <a:lnTo>
                    <a:pt x="98425" y="39751"/>
                  </a:lnTo>
                  <a:lnTo>
                    <a:pt x="98552" y="39497"/>
                  </a:lnTo>
                  <a:lnTo>
                    <a:pt x="102870" y="33782"/>
                  </a:lnTo>
                  <a:lnTo>
                    <a:pt x="103378" y="32766"/>
                  </a:lnTo>
                  <a:lnTo>
                    <a:pt x="103505" y="32512"/>
                  </a:lnTo>
                  <a:lnTo>
                    <a:pt x="103632" y="30480"/>
                  </a:lnTo>
                  <a:lnTo>
                    <a:pt x="102997" y="29972"/>
                  </a:lnTo>
                  <a:lnTo>
                    <a:pt x="99441" y="29972"/>
                  </a:lnTo>
                  <a:lnTo>
                    <a:pt x="97409" y="31369"/>
                  </a:lnTo>
                  <a:lnTo>
                    <a:pt x="90678" y="41148"/>
                  </a:lnTo>
                  <a:lnTo>
                    <a:pt x="89154" y="44958"/>
                  </a:lnTo>
                  <a:lnTo>
                    <a:pt x="88646" y="45974"/>
                  </a:lnTo>
                  <a:lnTo>
                    <a:pt x="88239" y="46609"/>
                  </a:lnTo>
                  <a:lnTo>
                    <a:pt x="78079" y="55626"/>
                  </a:lnTo>
                  <a:lnTo>
                    <a:pt x="77762" y="55626"/>
                  </a:lnTo>
                  <a:lnTo>
                    <a:pt x="69342" y="57912"/>
                  </a:lnTo>
                  <a:lnTo>
                    <a:pt x="66294" y="57404"/>
                  </a:lnTo>
                  <a:lnTo>
                    <a:pt x="64363" y="56388"/>
                  </a:lnTo>
                  <a:lnTo>
                    <a:pt x="64211" y="56388"/>
                  </a:lnTo>
                  <a:lnTo>
                    <a:pt x="62865" y="54356"/>
                  </a:lnTo>
                  <a:lnTo>
                    <a:pt x="62763" y="50038"/>
                  </a:lnTo>
                  <a:lnTo>
                    <a:pt x="62738" y="48387"/>
                  </a:lnTo>
                  <a:lnTo>
                    <a:pt x="70231" y="36195"/>
                  </a:lnTo>
                  <a:lnTo>
                    <a:pt x="70358" y="35941"/>
                  </a:lnTo>
                  <a:lnTo>
                    <a:pt x="78105" y="32258"/>
                  </a:lnTo>
                  <a:lnTo>
                    <a:pt x="79629" y="32258"/>
                  </a:lnTo>
                  <a:lnTo>
                    <a:pt x="76708" y="40259"/>
                  </a:lnTo>
                  <a:lnTo>
                    <a:pt x="77470" y="41148"/>
                  </a:lnTo>
                  <a:lnTo>
                    <a:pt x="84328" y="37338"/>
                  </a:lnTo>
                  <a:lnTo>
                    <a:pt x="84201" y="33782"/>
                  </a:lnTo>
                  <a:lnTo>
                    <a:pt x="83820" y="32766"/>
                  </a:lnTo>
                  <a:lnTo>
                    <a:pt x="83312" y="32258"/>
                  </a:lnTo>
                  <a:lnTo>
                    <a:pt x="81788" y="30480"/>
                  </a:lnTo>
                  <a:lnTo>
                    <a:pt x="80010" y="29972"/>
                  </a:lnTo>
                  <a:lnTo>
                    <a:pt x="77470" y="29972"/>
                  </a:lnTo>
                  <a:lnTo>
                    <a:pt x="63119" y="36449"/>
                  </a:lnTo>
                  <a:lnTo>
                    <a:pt x="57023" y="45974"/>
                  </a:lnTo>
                  <a:lnTo>
                    <a:pt x="54864" y="49149"/>
                  </a:lnTo>
                  <a:lnTo>
                    <a:pt x="51308" y="52832"/>
                  </a:lnTo>
                  <a:lnTo>
                    <a:pt x="47625" y="55118"/>
                  </a:lnTo>
                  <a:lnTo>
                    <a:pt x="43561" y="55880"/>
                  </a:lnTo>
                  <a:lnTo>
                    <a:pt x="42037" y="55880"/>
                  </a:lnTo>
                  <a:lnTo>
                    <a:pt x="41275" y="55626"/>
                  </a:lnTo>
                  <a:lnTo>
                    <a:pt x="41046" y="55626"/>
                  </a:lnTo>
                  <a:lnTo>
                    <a:pt x="39497" y="54356"/>
                  </a:lnTo>
                  <a:lnTo>
                    <a:pt x="39116" y="53848"/>
                  </a:lnTo>
                  <a:lnTo>
                    <a:pt x="39116" y="50800"/>
                  </a:lnTo>
                  <a:lnTo>
                    <a:pt x="39497" y="50038"/>
                  </a:lnTo>
                  <a:lnTo>
                    <a:pt x="43942" y="39751"/>
                  </a:lnTo>
                  <a:lnTo>
                    <a:pt x="44069" y="39497"/>
                  </a:lnTo>
                  <a:lnTo>
                    <a:pt x="48133" y="33782"/>
                  </a:lnTo>
                  <a:lnTo>
                    <a:pt x="48641" y="32766"/>
                  </a:lnTo>
                  <a:lnTo>
                    <a:pt x="48768" y="32512"/>
                  </a:lnTo>
                  <a:lnTo>
                    <a:pt x="48895" y="30480"/>
                  </a:lnTo>
                  <a:lnTo>
                    <a:pt x="48387" y="29972"/>
                  </a:lnTo>
                  <a:lnTo>
                    <a:pt x="44704" y="29972"/>
                  </a:lnTo>
                  <a:lnTo>
                    <a:pt x="42672" y="31369"/>
                  </a:lnTo>
                  <a:lnTo>
                    <a:pt x="36195" y="41148"/>
                  </a:lnTo>
                  <a:lnTo>
                    <a:pt x="34163" y="45974"/>
                  </a:lnTo>
                  <a:lnTo>
                    <a:pt x="33934" y="46609"/>
                  </a:lnTo>
                  <a:lnTo>
                    <a:pt x="33020" y="47752"/>
                  </a:lnTo>
                  <a:lnTo>
                    <a:pt x="21132" y="55626"/>
                  </a:lnTo>
                  <a:lnTo>
                    <a:pt x="17399" y="55626"/>
                  </a:lnTo>
                  <a:lnTo>
                    <a:pt x="16383" y="54864"/>
                  </a:lnTo>
                  <a:lnTo>
                    <a:pt x="19939" y="44958"/>
                  </a:lnTo>
                  <a:lnTo>
                    <a:pt x="20828" y="41148"/>
                  </a:lnTo>
                  <a:lnTo>
                    <a:pt x="20955" y="40259"/>
                  </a:lnTo>
                  <a:lnTo>
                    <a:pt x="21082" y="39497"/>
                  </a:lnTo>
                  <a:lnTo>
                    <a:pt x="21170" y="38481"/>
                  </a:lnTo>
                  <a:lnTo>
                    <a:pt x="15621" y="32766"/>
                  </a:lnTo>
                  <a:lnTo>
                    <a:pt x="15113" y="32512"/>
                  </a:lnTo>
                  <a:lnTo>
                    <a:pt x="14097" y="31750"/>
                  </a:lnTo>
                  <a:lnTo>
                    <a:pt x="12065" y="30480"/>
                  </a:lnTo>
                  <a:lnTo>
                    <a:pt x="11684" y="29972"/>
                  </a:lnTo>
                  <a:lnTo>
                    <a:pt x="11684" y="28194"/>
                  </a:lnTo>
                  <a:lnTo>
                    <a:pt x="11938" y="26924"/>
                  </a:lnTo>
                  <a:lnTo>
                    <a:pt x="11938" y="24638"/>
                  </a:lnTo>
                  <a:lnTo>
                    <a:pt x="11684" y="24257"/>
                  </a:lnTo>
                  <a:lnTo>
                    <a:pt x="9906" y="24257"/>
                  </a:lnTo>
                  <a:lnTo>
                    <a:pt x="9525" y="24638"/>
                  </a:lnTo>
                  <a:lnTo>
                    <a:pt x="9017" y="24892"/>
                  </a:lnTo>
                  <a:lnTo>
                    <a:pt x="7239" y="26924"/>
                  </a:lnTo>
                  <a:lnTo>
                    <a:pt x="6604" y="28194"/>
                  </a:lnTo>
                  <a:lnTo>
                    <a:pt x="6604" y="29083"/>
                  </a:lnTo>
                  <a:lnTo>
                    <a:pt x="6756" y="29972"/>
                  </a:lnTo>
                  <a:lnTo>
                    <a:pt x="6858" y="30480"/>
                  </a:lnTo>
                  <a:lnTo>
                    <a:pt x="6985" y="30988"/>
                  </a:lnTo>
                  <a:lnTo>
                    <a:pt x="7493" y="31369"/>
                  </a:lnTo>
                  <a:lnTo>
                    <a:pt x="7620" y="31750"/>
                  </a:lnTo>
                  <a:lnTo>
                    <a:pt x="4699" y="38100"/>
                  </a:lnTo>
                  <a:lnTo>
                    <a:pt x="3937" y="39497"/>
                  </a:lnTo>
                  <a:lnTo>
                    <a:pt x="127" y="45974"/>
                  </a:lnTo>
                  <a:lnTo>
                    <a:pt x="0" y="46609"/>
                  </a:lnTo>
                  <a:lnTo>
                    <a:pt x="635" y="47752"/>
                  </a:lnTo>
                  <a:lnTo>
                    <a:pt x="2667" y="44958"/>
                  </a:lnTo>
                  <a:lnTo>
                    <a:pt x="5080" y="41148"/>
                  </a:lnTo>
                  <a:lnTo>
                    <a:pt x="9525" y="32766"/>
                  </a:lnTo>
                  <a:lnTo>
                    <a:pt x="15113" y="38100"/>
                  </a:lnTo>
                  <a:lnTo>
                    <a:pt x="14986" y="39116"/>
                  </a:lnTo>
                  <a:lnTo>
                    <a:pt x="11049" y="48387"/>
                  </a:lnTo>
                  <a:lnTo>
                    <a:pt x="10795" y="49149"/>
                  </a:lnTo>
                  <a:lnTo>
                    <a:pt x="10414" y="50038"/>
                  </a:lnTo>
                  <a:lnTo>
                    <a:pt x="10287" y="50419"/>
                  </a:lnTo>
                  <a:lnTo>
                    <a:pt x="10160" y="55880"/>
                  </a:lnTo>
                  <a:lnTo>
                    <a:pt x="10706" y="56388"/>
                  </a:lnTo>
                  <a:lnTo>
                    <a:pt x="12954" y="58039"/>
                  </a:lnTo>
                  <a:lnTo>
                    <a:pt x="14478" y="58547"/>
                  </a:lnTo>
                  <a:lnTo>
                    <a:pt x="16891" y="58547"/>
                  </a:lnTo>
                  <a:lnTo>
                    <a:pt x="23114" y="55626"/>
                  </a:lnTo>
                  <a:lnTo>
                    <a:pt x="30988" y="52070"/>
                  </a:lnTo>
                  <a:lnTo>
                    <a:pt x="33147" y="50038"/>
                  </a:lnTo>
                  <a:lnTo>
                    <a:pt x="33147" y="54356"/>
                  </a:lnTo>
                  <a:lnTo>
                    <a:pt x="33782" y="55626"/>
                  </a:lnTo>
                  <a:lnTo>
                    <a:pt x="36195" y="58039"/>
                  </a:lnTo>
                  <a:lnTo>
                    <a:pt x="36576" y="58039"/>
                  </a:lnTo>
                  <a:lnTo>
                    <a:pt x="38100" y="58547"/>
                  </a:lnTo>
                  <a:lnTo>
                    <a:pt x="40513" y="58547"/>
                  </a:lnTo>
                  <a:lnTo>
                    <a:pt x="42799" y="58293"/>
                  </a:lnTo>
                  <a:lnTo>
                    <a:pt x="46990" y="55880"/>
                  </a:lnTo>
                  <a:lnTo>
                    <a:pt x="56261" y="50419"/>
                  </a:lnTo>
                  <a:lnTo>
                    <a:pt x="56388" y="50038"/>
                  </a:lnTo>
                  <a:lnTo>
                    <a:pt x="56261" y="50800"/>
                  </a:lnTo>
                  <a:lnTo>
                    <a:pt x="63881" y="60833"/>
                  </a:lnTo>
                  <a:lnTo>
                    <a:pt x="67310" y="60833"/>
                  </a:lnTo>
                  <a:lnTo>
                    <a:pt x="75907" y="57912"/>
                  </a:lnTo>
                  <a:lnTo>
                    <a:pt x="80391" y="56388"/>
                  </a:lnTo>
                  <a:lnTo>
                    <a:pt x="80556" y="56388"/>
                  </a:lnTo>
                  <a:lnTo>
                    <a:pt x="81407" y="55880"/>
                  </a:lnTo>
                  <a:lnTo>
                    <a:pt x="87617" y="50038"/>
                  </a:lnTo>
                  <a:lnTo>
                    <a:pt x="87744" y="50038"/>
                  </a:lnTo>
                  <a:lnTo>
                    <a:pt x="87718" y="50419"/>
                  </a:lnTo>
                  <a:lnTo>
                    <a:pt x="87617" y="52070"/>
                  </a:lnTo>
                  <a:lnTo>
                    <a:pt x="87503" y="53848"/>
                  </a:lnTo>
                  <a:lnTo>
                    <a:pt x="87757" y="54356"/>
                  </a:lnTo>
                  <a:lnTo>
                    <a:pt x="87884" y="54864"/>
                  </a:lnTo>
                  <a:lnTo>
                    <a:pt x="88011" y="55118"/>
                  </a:lnTo>
                  <a:lnTo>
                    <a:pt x="88404" y="55626"/>
                  </a:lnTo>
                  <a:lnTo>
                    <a:pt x="91059" y="58039"/>
                  </a:lnTo>
                  <a:lnTo>
                    <a:pt x="91186" y="58039"/>
                  </a:lnTo>
                  <a:lnTo>
                    <a:pt x="92710" y="58547"/>
                  </a:lnTo>
                  <a:lnTo>
                    <a:pt x="94996" y="58547"/>
                  </a:lnTo>
                  <a:lnTo>
                    <a:pt x="101333" y="55880"/>
                  </a:lnTo>
                  <a:lnTo>
                    <a:pt x="108585" y="52832"/>
                  </a:lnTo>
                  <a:lnTo>
                    <a:pt x="110998" y="50038"/>
                  </a:lnTo>
                  <a:lnTo>
                    <a:pt x="110998" y="50800"/>
                  </a:lnTo>
                  <a:lnTo>
                    <a:pt x="118618" y="60833"/>
                  </a:lnTo>
                  <a:lnTo>
                    <a:pt x="121793" y="60833"/>
                  </a:lnTo>
                  <a:lnTo>
                    <a:pt x="130429" y="57912"/>
                  </a:lnTo>
                  <a:lnTo>
                    <a:pt x="135115" y="56388"/>
                  </a:lnTo>
                  <a:lnTo>
                    <a:pt x="135293" y="56388"/>
                  </a:lnTo>
                  <a:lnTo>
                    <a:pt x="136144" y="55880"/>
                  </a:lnTo>
                  <a:lnTo>
                    <a:pt x="143129" y="49149"/>
                  </a:lnTo>
                  <a:lnTo>
                    <a:pt x="143129" y="51308"/>
                  </a:lnTo>
                  <a:lnTo>
                    <a:pt x="150749" y="58801"/>
                  </a:lnTo>
                  <a:lnTo>
                    <a:pt x="155067" y="56388"/>
                  </a:lnTo>
                  <a:lnTo>
                    <a:pt x="150749" y="56388"/>
                  </a:lnTo>
                  <a:lnTo>
                    <a:pt x="149352" y="54356"/>
                  </a:lnTo>
                  <a:lnTo>
                    <a:pt x="149428" y="52832"/>
                  </a:lnTo>
                  <a:lnTo>
                    <a:pt x="149555" y="50800"/>
                  </a:lnTo>
                  <a:lnTo>
                    <a:pt x="149593" y="50038"/>
                  </a:lnTo>
                  <a:lnTo>
                    <a:pt x="149860" y="49149"/>
                  </a:lnTo>
                  <a:lnTo>
                    <a:pt x="154051" y="39751"/>
                  </a:lnTo>
                  <a:lnTo>
                    <a:pt x="154393" y="39497"/>
                  </a:lnTo>
                  <a:lnTo>
                    <a:pt x="155448" y="38735"/>
                  </a:lnTo>
                  <a:lnTo>
                    <a:pt x="160020" y="34417"/>
                  </a:lnTo>
                  <a:lnTo>
                    <a:pt x="168529" y="23749"/>
                  </a:lnTo>
                  <a:lnTo>
                    <a:pt x="174371" y="13208"/>
                  </a:lnTo>
                  <a:lnTo>
                    <a:pt x="176149" y="6858"/>
                  </a:lnTo>
                  <a:lnTo>
                    <a:pt x="176149" y="3302"/>
                  </a:lnTo>
                  <a:close/>
                </a:path>
                <a:path w="191770" h="60960">
                  <a:moveTo>
                    <a:pt x="190500" y="16764"/>
                  </a:moveTo>
                  <a:lnTo>
                    <a:pt x="189611" y="15875"/>
                  </a:lnTo>
                  <a:lnTo>
                    <a:pt x="185801" y="15875"/>
                  </a:lnTo>
                  <a:lnTo>
                    <a:pt x="184277" y="16256"/>
                  </a:lnTo>
                  <a:lnTo>
                    <a:pt x="181102" y="18034"/>
                  </a:lnTo>
                  <a:lnTo>
                    <a:pt x="180340" y="18796"/>
                  </a:lnTo>
                  <a:lnTo>
                    <a:pt x="180340" y="21717"/>
                  </a:lnTo>
                  <a:lnTo>
                    <a:pt x="181737" y="22606"/>
                  </a:lnTo>
                  <a:lnTo>
                    <a:pt x="185801" y="22606"/>
                  </a:lnTo>
                  <a:lnTo>
                    <a:pt x="187198" y="22098"/>
                  </a:lnTo>
                  <a:lnTo>
                    <a:pt x="189992" y="20320"/>
                  </a:lnTo>
                  <a:lnTo>
                    <a:pt x="190500" y="19304"/>
                  </a:lnTo>
                  <a:lnTo>
                    <a:pt x="190500" y="16764"/>
                  </a:lnTo>
                  <a:close/>
                </a:path>
                <a:path w="191770" h="60960">
                  <a:moveTo>
                    <a:pt x="191770" y="44577"/>
                  </a:moveTo>
                  <a:lnTo>
                    <a:pt x="190754" y="43815"/>
                  </a:lnTo>
                  <a:lnTo>
                    <a:pt x="187198" y="49149"/>
                  </a:lnTo>
                  <a:lnTo>
                    <a:pt x="183515" y="52832"/>
                  </a:lnTo>
                  <a:lnTo>
                    <a:pt x="179705" y="55118"/>
                  </a:lnTo>
                  <a:lnTo>
                    <a:pt x="176022" y="55880"/>
                  </a:lnTo>
                  <a:lnTo>
                    <a:pt x="174244" y="55880"/>
                  </a:lnTo>
                  <a:lnTo>
                    <a:pt x="172974" y="55499"/>
                  </a:lnTo>
                  <a:lnTo>
                    <a:pt x="171450" y="54229"/>
                  </a:lnTo>
                  <a:lnTo>
                    <a:pt x="171196" y="52959"/>
                  </a:lnTo>
                  <a:lnTo>
                    <a:pt x="171196" y="51181"/>
                  </a:lnTo>
                  <a:lnTo>
                    <a:pt x="171577" y="49911"/>
                  </a:lnTo>
                  <a:lnTo>
                    <a:pt x="176149" y="39497"/>
                  </a:lnTo>
                  <a:lnTo>
                    <a:pt x="180340" y="33782"/>
                  </a:lnTo>
                  <a:lnTo>
                    <a:pt x="181229" y="32258"/>
                  </a:lnTo>
                  <a:lnTo>
                    <a:pt x="181229" y="30480"/>
                  </a:lnTo>
                  <a:lnTo>
                    <a:pt x="180467" y="29845"/>
                  </a:lnTo>
                  <a:lnTo>
                    <a:pt x="176911" y="29845"/>
                  </a:lnTo>
                  <a:lnTo>
                    <a:pt x="174752" y="31369"/>
                  </a:lnTo>
                  <a:lnTo>
                    <a:pt x="168275" y="41148"/>
                  </a:lnTo>
                  <a:lnTo>
                    <a:pt x="166497" y="45593"/>
                  </a:lnTo>
                  <a:lnTo>
                    <a:pt x="166116" y="46355"/>
                  </a:lnTo>
                  <a:lnTo>
                    <a:pt x="157226" y="55118"/>
                  </a:lnTo>
                  <a:lnTo>
                    <a:pt x="164719" y="50673"/>
                  </a:lnTo>
                  <a:lnTo>
                    <a:pt x="165354" y="49911"/>
                  </a:lnTo>
                  <a:lnTo>
                    <a:pt x="165354" y="50673"/>
                  </a:lnTo>
                  <a:lnTo>
                    <a:pt x="165100" y="51308"/>
                  </a:lnTo>
                  <a:lnTo>
                    <a:pt x="165100" y="53848"/>
                  </a:lnTo>
                  <a:lnTo>
                    <a:pt x="165735" y="55372"/>
                  </a:lnTo>
                  <a:lnTo>
                    <a:pt x="167132" y="56642"/>
                  </a:lnTo>
                  <a:lnTo>
                    <a:pt x="168275" y="57912"/>
                  </a:lnTo>
                  <a:lnTo>
                    <a:pt x="170307" y="58547"/>
                  </a:lnTo>
                  <a:lnTo>
                    <a:pt x="172593" y="58547"/>
                  </a:lnTo>
                  <a:lnTo>
                    <a:pt x="186182" y="52832"/>
                  </a:lnTo>
                  <a:lnTo>
                    <a:pt x="190119" y="47625"/>
                  </a:lnTo>
                  <a:lnTo>
                    <a:pt x="191770" y="445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1023" y="3166871"/>
              <a:ext cx="246887" cy="13411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90855" y="1078714"/>
            <a:ext cx="6326658" cy="5682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9200"/>
              </a:lnSpc>
              <a:spcBef>
                <a:spcPts val="90"/>
              </a:spcBef>
            </a:pPr>
            <a:r>
              <a:rPr lang="it-IT" sz="1050" b="1" i="1" dirty="0">
                <a:solidFill>
                  <a:srgbClr val="001F5F"/>
                </a:solidFill>
                <a:latin typeface="Verdana"/>
                <a:cs typeface="Verdana"/>
              </a:rPr>
              <a:t>Materia </a:t>
            </a:r>
            <a:r>
              <a:rPr lang="it-IT" sz="1050" b="1" i="1" dirty="0" err="1">
                <a:solidFill>
                  <a:srgbClr val="001F5F"/>
                </a:solidFill>
                <a:latin typeface="Verdana"/>
                <a:cs typeface="Verdana"/>
              </a:rPr>
              <a:t>Factory</a:t>
            </a:r>
            <a:r>
              <a:rPr lang="it-IT" sz="1050" b="1" i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aims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to solve the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problem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of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economic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devaluation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and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environmental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sustainability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related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to the tons of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waste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generated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by the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ho.re.ca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sector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.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which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are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destined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for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disposal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on a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daily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50" dirty="0" err="1">
                <a:solidFill>
                  <a:srgbClr val="001F5F"/>
                </a:solidFill>
                <a:latin typeface="Verdana"/>
                <a:cs typeface="Verdana"/>
              </a:rPr>
              <a:t>basis</a:t>
            </a:r>
            <a:r>
              <a:rPr lang="it-IT" sz="1050" dirty="0">
                <a:solidFill>
                  <a:srgbClr val="001F5F"/>
                </a:solidFill>
                <a:latin typeface="Verdana"/>
                <a:cs typeface="Verdana"/>
              </a:rPr>
              <a:t>.</a:t>
            </a:r>
            <a:endParaRPr lang="it-IT" sz="105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488" y="1784375"/>
            <a:ext cx="6657975" cy="3793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lang="it-IT" sz="1050" i="1" dirty="0">
                <a:solidFill>
                  <a:srgbClr val="001F5F"/>
                </a:solidFill>
                <a:latin typeface="Verdana"/>
                <a:cs typeface="Verdana"/>
              </a:rPr>
              <a:t>Thanks to an </a:t>
            </a:r>
            <a:r>
              <a:rPr lang="it-IT" sz="1050" i="1" dirty="0" err="1">
                <a:solidFill>
                  <a:srgbClr val="001F5F"/>
                </a:solidFill>
                <a:latin typeface="Verdana"/>
                <a:cs typeface="Verdana"/>
              </a:rPr>
              <a:t>active</a:t>
            </a:r>
            <a:r>
              <a:rPr lang="it-IT" sz="1050" i="1" dirty="0">
                <a:solidFill>
                  <a:srgbClr val="001F5F"/>
                </a:solidFill>
                <a:latin typeface="Verdana"/>
                <a:cs typeface="Verdana"/>
              </a:rPr>
              <a:t> GREEN SUPPLY CHAIN and a </a:t>
            </a:r>
            <a:r>
              <a:rPr lang="it-IT" sz="1050" i="1" dirty="0" err="1">
                <a:solidFill>
                  <a:srgbClr val="001F5F"/>
                </a:solidFill>
                <a:latin typeface="Verdana"/>
                <a:cs typeface="Verdana"/>
              </a:rPr>
              <a:t>technology</a:t>
            </a:r>
            <a:r>
              <a:rPr lang="it-IT" sz="1050" i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50" i="1" dirty="0" err="1">
                <a:solidFill>
                  <a:srgbClr val="001F5F"/>
                </a:solidFill>
                <a:latin typeface="Verdana"/>
                <a:cs typeface="Verdana"/>
              </a:rPr>
              <a:t>that</a:t>
            </a:r>
            <a:r>
              <a:rPr lang="it-IT" sz="1050" i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50" i="1" dirty="0" err="1">
                <a:solidFill>
                  <a:srgbClr val="001F5F"/>
                </a:solidFill>
                <a:latin typeface="Verdana"/>
                <a:cs typeface="Verdana"/>
              </a:rPr>
              <a:t>stabilizes</a:t>
            </a:r>
            <a:r>
              <a:rPr lang="it-IT" sz="1050" i="1" dirty="0">
                <a:solidFill>
                  <a:srgbClr val="001F5F"/>
                </a:solidFill>
                <a:latin typeface="Verdana"/>
                <a:cs typeface="Verdana"/>
              </a:rPr>
              <a:t> and </a:t>
            </a:r>
            <a:r>
              <a:rPr lang="it-IT" sz="1050" i="1" dirty="0" err="1">
                <a:solidFill>
                  <a:srgbClr val="001F5F"/>
                </a:solidFill>
                <a:latin typeface="Verdana"/>
                <a:cs typeface="Verdana"/>
              </a:rPr>
              <a:t>standardizes</a:t>
            </a:r>
            <a:r>
              <a:rPr lang="it-IT" sz="1050" i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50" i="1" dirty="0" err="1">
                <a:solidFill>
                  <a:srgbClr val="001F5F"/>
                </a:solidFill>
                <a:latin typeface="Verdana"/>
                <a:cs typeface="Verdana"/>
              </a:rPr>
              <a:t>waste</a:t>
            </a:r>
            <a:r>
              <a:rPr lang="it-IT" sz="1050" i="1" dirty="0">
                <a:solidFill>
                  <a:srgbClr val="001F5F"/>
                </a:solidFill>
                <a:latin typeface="Verdana"/>
                <a:cs typeface="Verdana"/>
              </a:rPr>
              <a:t>, </a:t>
            </a:r>
            <a:r>
              <a:rPr lang="it-IT" sz="1050" i="1" dirty="0" err="1">
                <a:solidFill>
                  <a:srgbClr val="001F5F"/>
                </a:solidFill>
                <a:latin typeface="Verdana"/>
                <a:cs typeface="Verdana"/>
              </a:rPr>
              <a:t>we</a:t>
            </a:r>
            <a:r>
              <a:rPr lang="it-IT" sz="1050" i="1" dirty="0">
                <a:solidFill>
                  <a:srgbClr val="001F5F"/>
                </a:solidFill>
                <a:latin typeface="Verdana"/>
                <a:cs typeface="Verdana"/>
              </a:rPr>
              <a:t> create B2B/B2C products for the AGRICULTURE/PET </a:t>
            </a:r>
            <a:r>
              <a:rPr lang="it-IT" sz="1050" i="1" dirty="0" err="1">
                <a:solidFill>
                  <a:srgbClr val="001F5F"/>
                </a:solidFill>
                <a:latin typeface="Verdana"/>
                <a:cs typeface="Verdana"/>
              </a:rPr>
              <a:t>sector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0983" y="2682024"/>
            <a:ext cx="1348866" cy="92591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02793" y="3938422"/>
            <a:ext cx="2086637" cy="42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10"/>
              </a:spcBef>
            </a:pPr>
            <a:r>
              <a:rPr lang="it-IT" sz="900" i="1" spc="-20" dirty="0">
                <a:solidFill>
                  <a:srgbClr val="001F5F"/>
                </a:solidFill>
                <a:latin typeface="Verdana"/>
                <a:cs typeface="Verdana"/>
              </a:rPr>
              <a:t>400,000 T per </a:t>
            </a:r>
            <a:r>
              <a:rPr lang="it-IT" sz="900" i="1" spc="-20" dirty="0" err="1">
                <a:solidFill>
                  <a:srgbClr val="001F5F"/>
                </a:solidFill>
                <a:latin typeface="Verdana"/>
                <a:cs typeface="Verdana"/>
              </a:rPr>
              <a:t>year</a:t>
            </a:r>
            <a:r>
              <a:rPr lang="it-IT" sz="900" i="1" spc="-20" dirty="0">
                <a:solidFill>
                  <a:srgbClr val="001F5F"/>
                </a:solidFill>
                <a:latin typeface="Verdana"/>
                <a:cs typeface="Verdana"/>
              </a:rPr>
              <a:t> of coffee </a:t>
            </a:r>
            <a:r>
              <a:rPr lang="it-IT" sz="900" i="1" spc="-20" dirty="0" err="1">
                <a:solidFill>
                  <a:srgbClr val="001F5F"/>
                </a:solidFill>
                <a:latin typeface="Verdana"/>
                <a:cs typeface="Verdana"/>
              </a:rPr>
              <a:t>bean</a:t>
            </a:r>
            <a:r>
              <a:rPr lang="it-IT" sz="900" i="1" spc="-20" dirty="0">
                <a:solidFill>
                  <a:srgbClr val="001F5F"/>
                </a:solidFill>
                <a:latin typeface="Verdana"/>
                <a:cs typeface="Verdana"/>
              </a:rPr>
              <a:t> grounds from the Horeca </a:t>
            </a:r>
            <a:r>
              <a:rPr lang="it-IT" sz="900" i="1" spc="-20" dirty="0" err="1">
                <a:solidFill>
                  <a:srgbClr val="001F5F"/>
                </a:solidFill>
                <a:latin typeface="Verdana"/>
                <a:cs typeface="Verdana"/>
              </a:rPr>
              <a:t>sector</a:t>
            </a:r>
            <a:r>
              <a:rPr lang="it-IT" sz="900" i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900" b="1" i="1" spc="-20" dirty="0">
                <a:solidFill>
                  <a:srgbClr val="001F5F"/>
                </a:solidFill>
                <a:latin typeface="Verdana"/>
                <a:cs typeface="Verdana"/>
              </a:rPr>
              <a:t>end up in </a:t>
            </a:r>
            <a:r>
              <a:rPr lang="it-IT" sz="900" b="1" i="1" spc="-20" dirty="0" err="1">
                <a:solidFill>
                  <a:srgbClr val="001F5F"/>
                </a:solidFill>
                <a:latin typeface="Verdana"/>
                <a:cs typeface="Verdana"/>
              </a:rPr>
              <a:t>landfills</a:t>
            </a:r>
            <a:endParaRPr sz="900" b="1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24961" y="4843028"/>
            <a:ext cx="124396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50" dirty="0">
                <a:solidFill>
                  <a:srgbClr val="009236"/>
                </a:solidFill>
                <a:latin typeface="Tahoma"/>
                <a:cs typeface="Tahoma"/>
              </a:rPr>
              <a:t>SUSTAINABILITY MADE IN ITALY</a:t>
            </a:r>
            <a:endParaRPr sz="65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5733" y="3970121"/>
            <a:ext cx="1461514" cy="5815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15"/>
              </a:spcBef>
            </a:pPr>
            <a:r>
              <a:rPr lang="it-IT" sz="900" b="1" i="1" spc="-25" dirty="0" err="1">
                <a:solidFill>
                  <a:srgbClr val="001F5F"/>
                </a:solidFill>
                <a:latin typeface="Verdana"/>
                <a:cs typeface="Verdana"/>
              </a:rPr>
              <a:t>Activated</a:t>
            </a:r>
            <a:r>
              <a:rPr lang="it-IT" sz="900" b="1" i="1" spc="-25" dirty="0">
                <a:solidFill>
                  <a:srgbClr val="001F5F"/>
                </a:solidFill>
                <a:latin typeface="Verdana"/>
                <a:cs typeface="Verdana"/>
              </a:rPr>
              <a:t> supply chain </a:t>
            </a:r>
            <a:r>
              <a:rPr lang="it-IT" sz="900" i="1" spc="-25" dirty="0">
                <a:solidFill>
                  <a:srgbClr val="001F5F"/>
                </a:solidFill>
                <a:latin typeface="Verdana"/>
                <a:cs typeface="Verdana"/>
              </a:rPr>
              <a:t>for </a:t>
            </a:r>
            <a:r>
              <a:rPr lang="it-IT" sz="900" i="1" spc="-25" dirty="0" err="1">
                <a:solidFill>
                  <a:srgbClr val="001F5F"/>
                </a:solidFill>
                <a:latin typeface="Verdana"/>
                <a:cs typeface="Verdana"/>
              </a:rPr>
              <a:t>potential</a:t>
            </a:r>
            <a:r>
              <a:rPr lang="it-IT" sz="900" i="1" spc="-25" dirty="0">
                <a:solidFill>
                  <a:srgbClr val="001F5F"/>
                </a:solidFill>
                <a:latin typeface="Verdana"/>
                <a:cs typeface="Verdana"/>
              </a:rPr>
              <a:t> funding in the medium </a:t>
            </a:r>
            <a:r>
              <a:rPr lang="it-IT" sz="900" i="1" spc="-25" dirty="0" err="1">
                <a:solidFill>
                  <a:srgbClr val="001F5F"/>
                </a:solidFill>
                <a:latin typeface="Verdana"/>
                <a:cs typeface="Verdana"/>
              </a:rPr>
              <a:t>term</a:t>
            </a:r>
            <a:r>
              <a:rPr lang="it-IT" sz="900" i="1" spc="-25" dirty="0">
                <a:solidFill>
                  <a:srgbClr val="001F5F"/>
                </a:solidFill>
                <a:latin typeface="Verdana"/>
                <a:cs typeface="Verdana"/>
              </a:rPr>
              <a:t> of</a:t>
            </a:r>
          </a:p>
          <a:p>
            <a:pPr marL="12700" marR="5080" indent="-1905" algn="ctr">
              <a:lnSpc>
                <a:spcPct val="100000"/>
              </a:lnSpc>
              <a:spcBef>
                <a:spcPts val="115"/>
              </a:spcBef>
            </a:pPr>
            <a:r>
              <a:rPr sz="900" i="1" spc="-20" dirty="0">
                <a:solidFill>
                  <a:srgbClr val="001F5F"/>
                </a:solidFill>
                <a:latin typeface="Verdana"/>
                <a:cs typeface="Verdana"/>
              </a:rPr>
              <a:t>100.000</a:t>
            </a:r>
            <a:r>
              <a:rPr sz="900" i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i="1" spc="-50" dirty="0">
                <a:solidFill>
                  <a:srgbClr val="001F5F"/>
                </a:solidFill>
                <a:latin typeface="Verdana"/>
                <a:cs typeface="Verdana"/>
              </a:rPr>
              <a:t>T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12640" y="3923157"/>
            <a:ext cx="2827655" cy="757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lang="it-IT" sz="900" b="1" i="1" spc="-25" dirty="0" err="1">
                <a:solidFill>
                  <a:srgbClr val="001F5F"/>
                </a:solidFill>
                <a:latin typeface="Verdana"/>
                <a:cs typeface="Verdana"/>
              </a:rPr>
              <a:t>Emissions</a:t>
            </a:r>
            <a:r>
              <a:rPr lang="it-IT" sz="900" b="1" i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900" b="1" i="1" spc="-25" dirty="0" err="1">
                <a:solidFill>
                  <a:srgbClr val="001F5F"/>
                </a:solidFill>
                <a:latin typeface="Verdana"/>
                <a:cs typeface="Verdana"/>
              </a:rPr>
              <a:t>avoided</a:t>
            </a:r>
            <a:r>
              <a:rPr lang="it-IT" sz="900" b="1" i="1" spc="-25" dirty="0">
                <a:solidFill>
                  <a:srgbClr val="001F5F"/>
                </a:solidFill>
                <a:latin typeface="Verdana"/>
                <a:cs typeface="Verdana"/>
              </a:rPr>
              <a:t>:
</a:t>
            </a:r>
            <a:r>
              <a:rPr lang="it-IT" sz="900" i="1" spc="-25" dirty="0" err="1">
                <a:solidFill>
                  <a:srgbClr val="001F5F"/>
                </a:solidFill>
                <a:latin typeface="Verdana"/>
                <a:cs typeface="Verdana"/>
              </a:rPr>
              <a:t>approx</a:t>
            </a:r>
            <a:r>
              <a:rPr lang="it-IT" sz="900" i="1" spc="-25" dirty="0">
                <a:solidFill>
                  <a:srgbClr val="001F5F"/>
                </a:solidFill>
                <a:latin typeface="Verdana"/>
                <a:cs typeface="Verdana"/>
              </a:rPr>
              <a:t>. 131,400 T CO₂ per </a:t>
            </a:r>
            <a:r>
              <a:rPr lang="it-IT" sz="900" i="1" spc="-25" dirty="0" err="1">
                <a:solidFill>
                  <a:srgbClr val="001F5F"/>
                </a:solidFill>
                <a:latin typeface="Verdana"/>
                <a:cs typeface="Verdana"/>
              </a:rPr>
              <a:t>year</a:t>
            </a:r>
            <a:r>
              <a:rPr lang="it-IT" sz="900" i="1" spc="-25" dirty="0">
                <a:solidFill>
                  <a:srgbClr val="001F5F"/>
                </a:solidFill>
                <a:latin typeface="Verdana"/>
                <a:cs typeface="Verdana"/>
              </a:rPr>
              <a:t> for </a:t>
            </a:r>
            <a:r>
              <a:rPr lang="it-IT" sz="900" i="1" spc="-25" dirty="0" err="1">
                <a:solidFill>
                  <a:srgbClr val="001F5F"/>
                </a:solidFill>
                <a:latin typeface="Verdana"/>
                <a:cs typeface="Verdana"/>
              </a:rPr>
              <a:t>disposal</a:t>
            </a:r>
            <a:r>
              <a:rPr lang="it-IT" sz="900" i="1" spc="-25" dirty="0">
                <a:solidFill>
                  <a:srgbClr val="001F5F"/>
                </a:solidFill>
                <a:latin typeface="Verdana"/>
                <a:cs typeface="Verdana"/>
              </a:rPr>
              <a:t>
150Kg Co2 per T of </a:t>
            </a:r>
            <a:r>
              <a:rPr lang="it-IT" sz="900" i="1" spc="-25" dirty="0" err="1">
                <a:solidFill>
                  <a:srgbClr val="001F5F"/>
                </a:solidFill>
                <a:latin typeface="Verdana"/>
                <a:cs typeface="Verdana"/>
              </a:rPr>
              <a:t>soil</a:t>
            </a:r>
            <a:r>
              <a:rPr lang="it-IT" sz="900" i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900" i="1" spc="-25" dirty="0" err="1">
                <a:solidFill>
                  <a:srgbClr val="001F5F"/>
                </a:solidFill>
                <a:latin typeface="Verdana"/>
                <a:cs typeface="Verdana"/>
              </a:rPr>
              <a:t>conditioner</a:t>
            </a:r>
            <a:r>
              <a:rPr lang="it-IT" sz="900" i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900" i="1" spc="-25" dirty="0" err="1">
                <a:solidFill>
                  <a:srgbClr val="001F5F"/>
                </a:solidFill>
                <a:latin typeface="Verdana"/>
                <a:cs typeface="Verdana"/>
              </a:rPr>
              <a:t>produced</a:t>
            </a:r>
            <a:r>
              <a:rPr lang="it-IT" sz="900" i="1" spc="-25" dirty="0">
                <a:solidFill>
                  <a:srgbClr val="001F5F"/>
                </a:solidFill>
                <a:latin typeface="Verdana"/>
                <a:cs typeface="Verdana"/>
              </a:rPr>
              <a:t>
</a:t>
            </a:r>
            <a:r>
              <a:rPr lang="it-IT" sz="900" i="1" spc="-25" dirty="0" err="1">
                <a:solidFill>
                  <a:srgbClr val="001F5F"/>
                </a:solidFill>
                <a:latin typeface="Verdana"/>
                <a:cs typeface="Verdana"/>
              </a:rPr>
              <a:t>Disposal</a:t>
            </a:r>
            <a:r>
              <a:rPr lang="it-IT" sz="900" i="1" spc="-25" dirty="0">
                <a:solidFill>
                  <a:srgbClr val="001F5F"/>
                </a:solidFill>
                <a:latin typeface="Verdana"/>
                <a:cs typeface="Verdana"/>
              </a:rPr>
              <a:t> cost:
up to 25 M </a:t>
            </a:r>
            <a:r>
              <a:rPr lang="it-IT" sz="900" i="1" spc="-25" dirty="0" err="1">
                <a:solidFill>
                  <a:srgbClr val="001F5F"/>
                </a:solidFill>
                <a:latin typeface="Verdana"/>
                <a:cs typeface="Verdana"/>
              </a:rPr>
              <a:t>euros</a:t>
            </a:r>
            <a:r>
              <a:rPr lang="it-IT" sz="900" i="1" spc="-25" dirty="0">
                <a:solidFill>
                  <a:srgbClr val="001F5F"/>
                </a:solidFill>
                <a:latin typeface="Verdana"/>
                <a:cs typeface="Verdana"/>
              </a:rPr>
              <a:t> per </a:t>
            </a:r>
            <a:r>
              <a:rPr lang="it-IT" sz="900" i="1" spc="-25" dirty="0" err="1">
                <a:solidFill>
                  <a:srgbClr val="001F5F"/>
                </a:solidFill>
                <a:latin typeface="Verdana"/>
                <a:cs typeface="Verdana"/>
              </a:rPr>
              <a:t>year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90855" y="167081"/>
            <a:ext cx="6774789" cy="519168"/>
          </a:xfrm>
          <a:prstGeom prst="rect">
            <a:avLst/>
          </a:prstGeom>
        </p:spPr>
        <p:txBody>
          <a:bodyPr vert="horz" wrap="square" lIns="0" tIns="277927" rIns="0" bIns="0" rtlCol="0">
            <a:spAutoFit/>
          </a:bodyPr>
          <a:lstStyle/>
          <a:p>
            <a:pPr marL="4899025">
              <a:lnSpc>
                <a:spcPct val="100000"/>
              </a:lnSpc>
              <a:spcBef>
                <a:spcPts val="110"/>
              </a:spcBef>
            </a:pPr>
            <a:r>
              <a:rPr lang="it-IT" sz="1550" dirty="0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</a:rPr>
              <a:t>	</a:t>
            </a:r>
            <a:r>
              <a:rPr lang="it-IT" sz="1550" u="sng" dirty="0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</a:rPr>
              <a:t>WHAT</a:t>
            </a:r>
            <a:endParaRPr sz="1550" dirty="0"/>
          </a:p>
        </p:txBody>
      </p:sp>
      <p:pic>
        <p:nvPicPr>
          <p:cNvPr id="28" name="Immagine 2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9B4F6858-4161-B9E9-7E7B-0B0E48042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0"/>
            <a:ext cx="742391" cy="7423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648200" y="4696967"/>
            <a:ext cx="1771014" cy="18415"/>
          </a:xfrm>
          <a:custGeom>
            <a:avLst/>
            <a:gdLst/>
            <a:ahLst/>
            <a:cxnLst/>
            <a:rect l="l" t="t" r="r" b="b"/>
            <a:pathLst>
              <a:path w="1771014" h="18414">
                <a:moveTo>
                  <a:pt x="1429639" y="0"/>
                </a:moveTo>
                <a:lnTo>
                  <a:pt x="342138" y="101"/>
                </a:lnTo>
                <a:lnTo>
                  <a:pt x="215137" y="660"/>
                </a:lnTo>
                <a:lnTo>
                  <a:pt x="136778" y="1485"/>
                </a:lnTo>
                <a:lnTo>
                  <a:pt x="93344" y="2273"/>
                </a:lnTo>
                <a:lnTo>
                  <a:pt x="30098" y="4559"/>
                </a:lnTo>
                <a:lnTo>
                  <a:pt x="0" y="8978"/>
                </a:lnTo>
                <a:lnTo>
                  <a:pt x="1142" y="9918"/>
                </a:lnTo>
                <a:lnTo>
                  <a:pt x="56895" y="14262"/>
                </a:lnTo>
                <a:lnTo>
                  <a:pt x="136016" y="16040"/>
                </a:lnTo>
                <a:lnTo>
                  <a:pt x="186562" y="16649"/>
                </a:lnTo>
                <a:lnTo>
                  <a:pt x="275081" y="17297"/>
                </a:lnTo>
                <a:lnTo>
                  <a:pt x="413638" y="17741"/>
                </a:lnTo>
                <a:lnTo>
                  <a:pt x="1430401" y="17881"/>
                </a:lnTo>
                <a:lnTo>
                  <a:pt x="1557146" y="17310"/>
                </a:lnTo>
                <a:lnTo>
                  <a:pt x="1635378" y="16497"/>
                </a:lnTo>
                <a:lnTo>
                  <a:pt x="1678558" y="15684"/>
                </a:lnTo>
                <a:lnTo>
                  <a:pt x="1741551" y="13398"/>
                </a:lnTo>
                <a:lnTo>
                  <a:pt x="1770761" y="8978"/>
                </a:lnTo>
                <a:lnTo>
                  <a:pt x="1769364" y="7912"/>
                </a:lnTo>
                <a:lnTo>
                  <a:pt x="1713229" y="3162"/>
                </a:lnTo>
                <a:lnTo>
                  <a:pt x="1634363" y="1346"/>
                </a:lnTo>
                <a:lnTo>
                  <a:pt x="1556258" y="533"/>
                </a:lnTo>
                <a:lnTo>
                  <a:pt x="1429639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0432" y="4696967"/>
            <a:ext cx="1765300" cy="18415"/>
          </a:xfrm>
          <a:custGeom>
            <a:avLst/>
            <a:gdLst/>
            <a:ahLst/>
            <a:cxnLst/>
            <a:rect l="l" t="t" r="r" b="b"/>
            <a:pathLst>
              <a:path w="1765300" h="18414">
                <a:moveTo>
                  <a:pt x="1389888" y="0"/>
                </a:moveTo>
                <a:lnTo>
                  <a:pt x="376047" y="88"/>
                </a:lnTo>
                <a:lnTo>
                  <a:pt x="243840" y="507"/>
                </a:lnTo>
                <a:lnTo>
                  <a:pt x="160528" y="1219"/>
                </a:lnTo>
                <a:lnTo>
                  <a:pt x="113537" y="1892"/>
                </a:lnTo>
                <a:lnTo>
                  <a:pt x="74155" y="2793"/>
                </a:lnTo>
                <a:lnTo>
                  <a:pt x="19342" y="5321"/>
                </a:lnTo>
                <a:lnTo>
                  <a:pt x="0" y="8978"/>
                </a:lnTo>
                <a:lnTo>
                  <a:pt x="1155" y="9905"/>
                </a:lnTo>
                <a:lnTo>
                  <a:pt x="56705" y="14198"/>
                </a:lnTo>
                <a:lnTo>
                  <a:pt x="135635" y="15963"/>
                </a:lnTo>
                <a:lnTo>
                  <a:pt x="185928" y="16573"/>
                </a:lnTo>
                <a:lnTo>
                  <a:pt x="274066" y="17208"/>
                </a:lnTo>
                <a:lnTo>
                  <a:pt x="412241" y="17652"/>
                </a:lnTo>
                <a:lnTo>
                  <a:pt x="1390523" y="17856"/>
                </a:lnTo>
                <a:lnTo>
                  <a:pt x="1522603" y="17424"/>
                </a:lnTo>
                <a:lnTo>
                  <a:pt x="1605661" y="16725"/>
                </a:lnTo>
                <a:lnTo>
                  <a:pt x="1652524" y="16040"/>
                </a:lnTo>
                <a:lnTo>
                  <a:pt x="1691767" y="15138"/>
                </a:lnTo>
                <a:lnTo>
                  <a:pt x="1745995" y="12636"/>
                </a:lnTo>
                <a:lnTo>
                  <a:pt x="1764792" y="8978"/>
                </a:lnTo>
                <a:lnTo>
                  <a:pt x="1763395" y="7912"/>
                </a:lnTo>
                <a:lnTo>
                  <a:pt x="1707388" y="3200"/>
                </a:lnTo>
                <a:lnTo>
                  <a:pt x="1628902" y="1396"/>
                </a:lnTo>
                <a:lnTo>
                  <a:pt x="1578737" y="800"/>
                </a:lnTo>
                <a:lnTo>
                  <a:pt x="1521714" y="406"/>
                </a:lnTo>
                <a:lnTo>
                  <a:pt x="1389888" y="0"/>
                </a:lnTo>
                <a:close/>
              </a:path>
            </a:pathLst>
          </a:custGeom>
          <a:solidFill>
            <a:srgbClr val="009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49" y="984503"/>
            <a:ext cx="6816773" cy="3429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59629" y="307974"/>
            <a:ext cx="25069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300" u="sng" dirty="0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  <a:latin typeface="Arial Black"/>
                <a:cs typeface="Arial Black"/>
              </a:rPr>
              <a:t>SUPPLY CHAIN DYNAMICS
&amp; REGENERATION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123945" y="4664415"/>
            <a:ext cx="1265936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lang="it-IT" spc="-10" dirty="0">
                <a:solidFill>
                  <a:srgbClr val="009236"/>
                </a:solidFill>
              </a:rPr>
              <a:t>SUSTAINABILITY MADE IN ITALY</a:t>
            </a:r>
            <a:endParaRPr spc="-20" dirty="0">
              <a:solidFill>
                <a:srgbClr val="009236"/>
              </a:solidFill>
            </a:endParaRPr>
          </a:p>
        </p:txBody>
      </p:sp>
      <p:pic>
        <p:nvPicPr>
          <p:cNvPr id="12" name="Immagine 1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DD1837A-624E-4130-5528-03FE1F640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3" y="3124200"/>
            <a:ext cx="1204515" cy="120451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70D281-CB46-A9BB-9352-31885428EA60}"/>
              </a:ext>
            </a:extLst>
          </p:cNvPr>
          <p:cNvSpPr txBox="1"/>
          <p:nvPr/>
        </p:nvSpPr>
        <p:spPr>
          <a:xfrm>
            <a:off x="1644650" y="1066800"/>
            <a:ext cx="2076271" cy="83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COLLECTION THROUGH 50,000 SITES DISTRIBUTED ACROSS THE ENTIRE TERRITORY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5B3AB1C-76CC-8F4A-DD47-E686996DCD69}"/>
              </a:ext>
            </a:extLst>
          </p:cNvPr>
          <p:cNvSpPr txBox="1"/>
          <p:nvPr/>
        </p:nvSpPr>
        <p:spPr>
          <a:xfrm>
            <a:off x="2980170" y="1987297"/>
            <a:ext cx="16680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it-IT" sz="1200" b="1" dirty="0" err="1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lang="it-IT" sz="12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o.re.ca</a:t>
            </a:r>
            <a:r>
              <a:rPr lang="it-IT" sz="1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SECTOR</a:t>
            </a:r>
            <a:br>
              <a:rPr lang="it-IT" sz="1000" dirty="0">
                <a:solidFill>
                  <a:schemeClr val="tx1"/>
                </a:solidFill>
              </a:rPr>
            </a:br>
            <a:r>
              <a:rPr lang="it-IT" sz="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Collection and storage of coffee grounds in big </a:t>
            </a:r>
            <a:r>
              <a:rPr lang="it-IT" sz="8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bags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7A52A50-FC56-2E70-4E5A-3E9A7AA8CA5B}"/>
              </a:ext>
            </a:extLst>
          </p:cNvPr>
          <p:cNvSpPr txBox="1"/>
          <p:nvPr/>
        </p:nvSpPr>
        <p:spPr>
          <a:xfrm>
            <a:off x="4085588" y="2532371"/>
            <a:ext cx="1827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PRODUCTION SITE</a:t>
            </a:r>
          </a:p>
          <a:p>
            <a:r>
              <a:rPr lang="it-IT" sz="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Reception, </a:t>
            </a:r>
            <a:r>
              <a:rPr lang="it-IT" sz="8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sorting</a:t>
            </a:r>
            <a:r>
              <a:rPr lang="it-IT" sz="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processing of by-products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E14DA0-8D51-1E24-FE09-DEF73232B45F}"/>
              </a:ext>
            </a:extLst>
          </p:cNvPr>
          <p:cNvSpPr txBox="1"/>
          <p:nvPr/>
        </p:nvSpPr>
        <p:spPr>
          <a:xfrm>
            <a:off x="5533707" y="3139000"/>
            <a:ext cx="13354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BIG BAG </a:t>
            </a:r>
            <a:r>
              <a:rPr lang="it-IT" sz="8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Processed</a:t>
            </a:r>
            <a:r>
              <a:rPr lang="it-IT" sz="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8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raw</a:t>
            </a:r>
            <a:r>
              <a:rPr lang="it-IT" sz="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8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material</a:t>
            </a:r>
            <a:endParaRPr lang="it-IT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644650" y="2209177"/>
            <a:ext cx="3927182" cy="6783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0"/>
              </a:spcBef>
            </a:pP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Current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already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validated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
SIAN REGISTRATION 
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Nitrogen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soil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improvers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:
CONCI COFFEE - Coffee Grounds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Powder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B2C/HOBBY
AGRI COFFEE -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Pelleted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Coffee Grounds for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professional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agricultural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use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8200" y="4696967"/>
            <a:ext cx="1771014" cy="18415"/>
          </a:xfrm>
          <a:custGeom>
            <a:avLst/>
            <a:gdLst/>
            <a:ahLst/>
            <a:cxnLst/>
            <a:rect l="l" t="t" r="r" b="b"/>
            <a:pathLst>
              <a:path w="1771014" h="18414">
                <a:moveTo>
                  <a:pt x="1429639" y="0"/>
                </a:moveTo>
                <a:lnTo>
                  <a:pt x="342138" y="101"/>
                </a:lnTo>
                <a:lnTo>
                  <a:pt x="215137" y="660"/>
                </a:lnTo>
                <a:lnTo>
                  <a:pt x="136778" y="1485"/>
                </a:lnTo>
                <a:lnTo>
                  <a:pt x="93344" y="2273"/>
                </a:lnTo>
                <a:lnTo>
                  <a:pt x="30098" y="4559"/>
                </a:lnTo>
                <a:lnTo>
                  <a:pt x="0" y="8978"/>
                </a:lnTo>
                <a:lnTo>
                  <a:pt x="1142" y="9918"/>
                </a:lnTo>
                <a:lnTo>
                  <a:pt x="56895" y="14262"/>
                </a:lnTo>
                <a:lnTo>
                  <a:pt x="136016" y="16040"/>
                </a:lnTo>
                <a:lnTo>
                  <a:pt x="186562" y="16649"/>
                </a:lnTo>
                <a:lnTo>
                  <a:pt x="275081" y="17297"/>
                </a:lnTo>
                <a:lnTo>
                  <a:pt x="413638" y="17741"/>
                </a:lnTo>
                <a:lnTo>
                  <a:pt x="1430401" y="17881"/>
                </a:lnTo>
                <a:lnTo>
                  <a:pt x="1557146" y="17310"/>
                </a:lnTo>
                <a:lnTo>
                  <a:pt x="1635378" y="16497"/>
                </a:lnTo>
                <a:lnTo>
                  <a:pt x="1678558" y="15684"/>
                </a:lnTo>
                <a:lnTo>
                  <a:pt x="1741551" y="13398"/>
                </a:lnTo>
                <a:lnTo>
                  <a:pt x="1770761" y="8978"/>
                </a:lnTo>
                <a:lnTo>
                  <a:pt x="1769364" y="7912"/>
                </a:lnTo>
                <a:lnTo>
                  <a:pt x="1713229" y="3162"/>
                </a:lnTo>
                <a:lnTo>
                  <a:pt x="1634363" y="1346"/>
                </a:lnTo>
                <a:lnTo>
                  <a:pt x="1556258" y="533"/>
                </a:lnTo>
                <a:lnTo>
                  <a:pt x="1429639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0432" y="4696967"/>
            <a:ext cx="1765300" cy="18415"/>
          </a:xfrm>
          <a:custGeom>
            <a:avLst/>
            <a:gdLst/>
            <a:ahLst/>
            <a:cxnLst/>
            <a:rect l="l" t="t" r="r" b="b"/>
            <a:pathLst>
              <a:path w="1765300" h="18414">
                <a:moveTo>
                  <a:pt x="1389888" y="0"/>
                </a:moveTo>
                <a:lnTo>
                  <a:pt x="376047" y="88"/>
                </a:lnTo>
                <a:lnTo>
                  <a:pt x="243840" y="507"/>
                </a:lnTo>
                <a:lnTo>
                  <a:pt x="160528" y="1219"/>
                </a:lnTo>
                <a:lnTo>
                  <a:pt x="113537" y="1892"/>
                </a:lnTo>
                <a:lnTo>
                  <a:pt x="74155" y="2793"/>
                </a:lnTo>
                <a:lnTo>
                  <a:pt x="19342" y="5321"/>
                </a:lnTo>
                <a:lnTo>
                  <a:pt x="0" y="8978"/>
                </a:lnTo>
                <a:lnTo>
                  <a:pt x="1155" y="9905"/>
                </a:lnTo>
                <a:lnTo>
                  <a:pt x="56705" y="14198"/>
                </a:lnTo>
                <a:lnTo>
                  <a:pt x="135635" y="15963"/>
                </a:lnTo>
                <a:lnTo>
                  <a:pt x="185928" y="16573"/>
                </a:lnTo>
                <a:lnTo>
                  <a:pt x="274066" y="17208"/>
                </a:lnTo>
                <a:lnTo>
                  <a:pt x="412241" y="17652"/>
                </a:lnTo>
                <a:lnTo>
                  <a:pt x="1390523" y="17856"/>
                </a:lnTo>
                <a:lnTo>
                  <a:pt x="1522603" y="17424"/>
                </a:lnTo>
                <a:lnTo>
                  <a:pt x="1605661" y="16725"/>
                </a:lnTo>
                <a:lnTo>
                  <a:pt x="1652524" y="16040"/>
                </a:lnTo>
                <a:lnTo>
                  <a:pt x="1691767" y="15138"/>
                </a:lnTo>
                <a:lnTo>
                  <a:pt x="1745995" y="12636"/>
                </a:lnTo>
                <a:lnTo>
                  <a:pt x="1764792" y="8978"/>
                </a:lnTo>
                <a:lnTo>
                  <a:pt x="1763395" y="7912"/>
                </a:lnTo>
                <a:lnTo>
                  <a:pt x="1707388" y="3200"/>
                </a:lnTo>
                <a:lnTo>
                  <a:pt x="1628902" y="1396"/>
                </a:lnTo>
                <a:lnTo>
                  <a:pt x="1578737" y="800"/>
                </a:lnTo>
                <a:lnTo>
                  <a:pt x="1521714" y="406"/>
                </a:lnTo>
                <a:lnTo>
                  <a:pt x="1389888" y="0"/>
                </a:lnTo>
                <a:close/>
              </a:path>
            </a:pathLst>
          </a:custGeom>
          <a:solidFill>
            <a:srgbClr val="009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3290" y="3416008"/>
            <a:ext cx="1331351" cy="94487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184150" y="162101"/>
            <a:ext cx="7620000" cy="412728"/>
          </a:xfrm>
          <a:prstGeom prst="rect">
            <a:avLst/>
          </a:prstGeom>
        </p:spPr>
        <p:txBody>
          <a:bodyPr vert="horz" wrap="square" lIns="0" tIns="172516" rIns="0" bIns="0" rtlCol="0">
            <a:spAutoFit/>
          </a:bodyPr>
          <a:lstStyle/>
          <a:p>
            <a:pPr marL="4909820">
              <a:lnSpc>
                <a:spcPct val="100000"/>
              </a:lnSpc>
              <a:spcBef>
                <a:spcPts val="110"/>
              </a:spcBef>
            </a:pPr>
            <a:r>
              <a:rPr lang="it-IT" sz="1550" u="sng" spc="-10" dirty="0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</a:rPr>
              <a:t>VALIDATED PRODUCTS</a:t>
            </a:r>
            <a:endParaRPr sz="1550" dirty="0"/>
          </a:p>
        </p:txBody>
      </p:sp>
      <p:sp>
        <p:nvSpPr>
          <p:cNvPr id="11" name="object 11"/>
          <p:cNvSpPr txBox="1"/>
          <p:nvPr/>
        </p:nvSpPr>
        <p:spPr>
          <a:xfrm>
            <a:off x="383844" y="1099235"/>
            <a:ext cx="6799580" cy="60612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85"/>
              </a:spcBef>
            </a:pPr>
            <a:r>
              <a:rPr lang="it-IT" sz="900" b="1" i="1" dirty="0">
                <a:solidFill>
                  <a:srgbClr val="001F5F"/>
                </a:solidFill>
                <a:latin typeface="Verdana"/>
                <a:cs typeface="Verdana"/>
              </a:rPr>
              <a:t>MATERIA FACTORY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offers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an alternative to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chemicals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in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agriculture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. A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virtuous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example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of an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economically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sustainable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circular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economy, with the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primary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KPI of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reducing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emissions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,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promoting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soil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health and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helping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farmers </a:t>
            </a:r>
            <a:r>
              <a:rPr lang="it-IT" sz="900" i="1" dirty="0" err="1">
                <a:solidFill>
                  <a:srgbClr val="001F5F"/>
                </a:solidFill>
                <a:latin typeface="Verdana"/>
                <a:cs typeface="Verdana"/>
              </a:rPr>
              <a:t>increase</a:t>
            </a:r>
            <a:r>
              <a:rPr lang="it-IT" sz="900" i="1" dirty="0">
                <a:solidFill>
                  <a:srgbClr val="001F5F"/>
                </a:solidFill>
                <a:latin typeface="Verdana"/>
                <a:cs typeface="Verdana"/>
              </a:rPr>
              <a:t> yields with Total Green products.</a:t>
            </a:r>
            <a:endParaRPr sz="900" dirty="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6650" y="3394672"/>
            <a:ext cx="1267967" cy="98755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3123945" y="4664415"/>
            <a:ext cx="1265936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lang="it-IT" spc="-10" dirty="0">
                <a:solidFill>
                  <a:srgbClr val="009236"/>
                </a:solidFill>
              </a:rPr>
              <a:t>SUSTAINABILITY MADE IN ITALY</a:t>
            </a:r>
            <a:endParaRPr spc="-20" dirty="0">
              <a:solidFill>
                <a:srgbClr val="009236"/>
              </a:solidFill>
            </a:endParaRPr>
          </a:p>
        </p:txBody>
      </p:sp>
      <p:pic>
        <p:nvPicPr>
          <p:cNvPr id="14" name="Immagine 1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8D24FBE7-83CA-D66A-6BE7-E726AC181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0"/>
            <a:ext cx="742391" cy="7423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89115" y="770585"/>
            <a:ext cx="6527800" cy="341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3990" algn="ctr">
              <a:lnSpc>
                <a:spcPct val="100000"/>
              </a:lnSpc>
              <a:spcBef>
                <a:spcPts val="100"/>
              </a:spcBef>
            </a:pPr>
            <a:r>
              <a:rPr lang="it-IT" sz="1000" b="1" i="1" dirty="0" err="1">
                <a:solidFill>
                  <a:srgbClr val="001F5F"/>
                </a:solidFill>
                <a:latin typeface="Verdana"/>
                <a:cs typeface="Verdana"/>
              </a:rPr>
              <a:t>Research</a:t>
            </a:r>
            <a:r>
              <a:rPr lang="it-IT" sz="1000" b="1" i="1" dirty="0">
                <a:solidFill>
                  <a:srgbClr val="001F5F"/>
                </a:solidFill>
                <a:latin typeface="Verdana"/>
                <a:cs typeface="Verdana"/>
              </a:rPr>
              <a:t> and </a:t>
            </a:r>
            <a:r>
              <a:rPr lang="it-IT" sz="1000" b="1" i="1" dirty="0" err="1">
                <a:solidFill>
                  <a:srgbClr val="001F5F"/>
                </a:solidFill>
                <a:latin typeface="Verdana"/>
                <a:cs typeface="Verdana"/>
              </a:rPr>
              <a:t>development</a:t>
            </a:r>
            <a:r>
              <a:rPr lang="it-IT" sz="1000" b="1" i="1" dirty="0">
                <a:solidFill>
                  <a:srgbClr val="001F5F"/>
                </a:solidFill>
                <a:latin typeface="Verdana"/>
                <a:cs typeface="Verdana"/>
              </a:rPr>
              <a:t> project </a:t>
            </a:r>
            <a:r>
              <a:rPr lang="it-IT" sz="1000" b="1" i="1" dirty="0" err="1">
                <a:solidFill>
                  <a:srgbClr val="001F5F"/>
                </a:solidFill>
                <a:latin typeface="Verdana"/>
                <a:cs typeface="Verdana"/>
              </a:rPr>
              <a:t>addition</a:t>
            </a:r>
            <a:r>
              <a:rPr lang="it-IT" sz="1000" b="1" i="1" dirty="0">
                <a:solidFill>
                  <a:srgbClr val="001F5F"/>
                </a:solidFill>
                <a:latin typeface="Verdana"/>
                <a:cs typeface="Verdana"/>
              </a:rPr>
              <a:t>
Agri Coffee </a:t>
            </a:r>
            <a:r>
              <a:rPr lang="it-IT" sz="1000" b="1" i="1" dirty="0" err="1">
                <a:solidFill>
                  <a:srgbClr val="001F5F"/>
                </a:solidFill>
                <a:latin typeface="Verdana"/>
                <a:cs typeface="Verdana"/>
              </a:rPr>
              <a:t>Microbial</a:t>
            </a:r>
            <a:r>
              <a:rPr lang="it-IT" sz="1000" b="1" i="1" dirty="0">
                <a:solidFill>
                  <a:srgbClr val="001F5F"/>
                </a:solidFill>
                <a:latin typeface="Verdana"/>
                <a:cs typeface="Verdana"/>
              </a:rPr>
              <a:t> Consortia Pellet</a:t>
            </a:r>
            <a:endParaRPr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80975" algn="l"/>
              </a:tabLst>
            </a:pP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- PRODUCT #1:
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Addition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of a 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microbial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consortium 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such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as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"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Trichonus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".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
Product target: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organic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fertilizer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/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soil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improver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with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nourishing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action,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acidification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, supply of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microbial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life and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mycorrhizal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fungi. The product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is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to be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distributed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during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sowing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,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transplanting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or vegetative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resumption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with a strong radical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biostimulation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action thanks to the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presence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of the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microbial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consortium and preventive defense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against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root and collar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pathogens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.</a:t>
            </a:r>
          </a:p>
          <a:p>
            <a:pPr marL="12700">
              <a:lnSpc>
                <a:spcPct val="100000"/>
              </a:lnSpc>
              <a:tabLst>
                <a:tab pos="180975" algn="l"/>
              </a:tabLst>
            </a:pP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
- 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PRODUCT #2:
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Addition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of a 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microbial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consortium 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such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as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"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Onus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Meta".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
Product target: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organic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fertilizer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/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soil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improver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with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nourishing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action,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acidification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,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contribution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of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microbial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life or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saprophytic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fungi. The product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is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to be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distributed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during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the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sowing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,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transplanting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and vegetative recovery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phases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with a strong radical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biostimulation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action thanks to the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presence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of the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microbial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consortium and preventive defense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against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root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entomopathogens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.</a:t>
            </a:r>
          </a:p>
          <a:p>
            <a:pPr marL="12700">
              <a:lnSpc>
                <a:spcPct val="100000"/>
              </a:lnSpc>
              <a:tabLst>
                <a:tab pos="180975" algn="l"/>
              </a:tabLst>
            </a:pP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
- 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PRODUCT #3:
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Addition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of a 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microbial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consortium 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such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as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"</a:t>
            </a:r>
            <a:r>
              <a:rPr lang="it-IT" sz="1000" b="1" dirty="0" err="1">
                <a:solidFill>
                  <a:srgbClr val="001F5F"/>
                </a:solidFill>
                <a:latin typeface="Verdana"/>
                <a:cs typeface="Verdana"/>
              </a:rPr>
              <a:t>Onus</a:t>
            </a:r>
            <a:r>
              <a:rPr lang="it-IT" sz="1000" b="1" dirty="0">
                <a:solidFill>
                  <a:srgbClr val="001F5F"/>
                </a:solidFill>
                <a:latin typeface="Verdana"/>
                <a:cs typeface="Verdana"/>
              </a:rPr>
              <a:t> Brand".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
Product target: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organic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fertilizer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/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soil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improver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with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nourishing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action,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acidification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, supply of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microbial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life and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mycorrhizal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fungi. The product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is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to be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distributed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during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the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preparation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of the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substrate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,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sowing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or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transplanting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with a strong action of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nitrogen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fixation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and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mobilization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of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phosphorus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within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 the </a:t>
            </a:r>
            <a:r>
              <a:rPr lang="it-IT" sz="1000" dirty="0" err="1">
                <a:solidFill>
                  <a:srgbClr val="001F5F"/>
                </a:solidFill>
                <a:latin typeface="Verdana"/>
                <a:cs typeface="Verdana"/>
              </a:rPr>
              <a:t>soil</a:t>
            </a:r>
            <a:r>
              <a:rPr lang="it-IT" sz="1000" dirty="0">
                <a:solidFill>
                  <a:srgbClr val="001F5F"/>
                </a:solidFill>
                <a:latin typeface="Verdana"/>
                <a:cs typeface="Verdana"/>
              </a:rPr>
              <a:t>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8200" y="4962979"/>
            <a:ext cx="1771014" cy="18415"/>
          </a:xfrm>
          <a:custGeom>
            <a:avLst/>
            <a:gdLst/>
            <a:ahLst/>
            <a:cxnLst/>
            <a:rect l="l" t="t" r="r" b="b"/>
            <a:pathLst>
              <a:path w="1771014" h="18414">
                <a:moveTo>
                  <a:pt x="1429639" y="0"/>
                </a:moveTo>
                <a:lnTo>
                  <a:pt x="342138" y="101"/>
                </a:lnTo>
                <a:lnTo>
                  <a:pt x="215137" y="660"/>
                </a:lnTo>
                <a:lnTo>
                  <a:pt x="136778" y="1485"/>
                </a:lnTo>
                <a:lnTo>
                  <a:pt x="93344" y="2273"/>
                </a:lnTo>
                <a:lnTo>
                  <a:pt x="30098" y="4559"/>
                </a:lnTo>
                <a:lnTo>
                  <a:pt x="0" y="8978"/>
                </a:lnTo>
                <a:lnTo>
                  <a:pt x="1142" y="9918"/>
                </a:lnTo>
                <a:lnTo>
                  <a:pt x="56895" y="14262"/>
                </a:lnTo>
                <a:lnTo>
                  <a:pt x="136016" y="16040"/>
                </a:lnTo>
                <a:lnTo>
                  <a:pt x="186562" y="16649"/>
                </a:lnTo>
                <a:lnTo>
                  <a:pt x="275081" y="17297"/>
                </a:lnTo>
                <a:lnTo>
                  <a:pt x="413638" y="17741"/>
                </a:lnTo>
                <a:lnTo>
                  <a:pt x="1430401" y="17881"/>
                </a:lnTo>
                <a:lnTo>
                  <a:pt x="1557146" y="17310"/>
                </a:lnTo>
                <a:lnTo>
                  <a:pt x="1635378" y="16497"/>
                </a:lnTo>
                <a:lnTo>
                  <a:pt x="1678558" y="15684"/>
                </a:lnTo>
                <a:lnTo>
                  <a:pt x="1741551" y="13398"/>
                </a:lnTo>
                <a:lnTo>
                  <a:pt x="1770761" y="8978"/>
                </a:lnTo>
                <a:lnTo>
                  <a:pt x="1769364" y="7912"/>
                </a:lnTo>
                <a:lnTo>
                  <a:pt x="1713229" y="3162"/>
                </a:lnTo>
                <a:lnTo>
                  <a:pt x="1634363" y="1346"/>
                </a:lnTo>
                <a:lnTo>
                  <a:pt x="1556258" y="533"/>
                </a:lnTo>
                <a:lnTo>
                  <a:pt x="1429639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0432" y="4962979"/>
            <a:ext cx="1765300" cy="18415"/>
          </a:xfrm>
          <a:custGeom>
            <a:avLst/>
            <a:gdLst/>
            <a:ahLst/>
            <a:cxnLst/>
            <a:rect l="l" t="t" r="r" b="b"/>
            <a:pathLst>
              <a:path w="1765300" h="18414">
                <a:moveTo>
                  <a:pt x="1389888" y="0"/>
                </a:moveTo>
                <a:lnTo>
                  <a:pt x="376047" y="88"/>
                </a:lnTo>
                <a:lnTo>
                  <a:pt x="243840" y="507"/>
                </a:lnTo>
                <a:lnTo>
                  <a:pt x="160528" y="1219"/>
                </a:lnTo>
                <a:lnTo>
                  <a:pt x="113537" y="1892"/>
                </a:lnTo>
                <a:lnTo>
                  <a:pt x="74155" y="2793"/>
                </a:lnTo>
                <a:lnTo>
                  <a:pt x="19342" y="5321"/>
                </a:lnTo>
                <a:lnTo>
                  <a:pt x="0" y="8978"/>
                </a:lnTo>
                <a:lnTo>
                  <a:pt x="1155" y="9905"/>
                </a:lnTo>
                <a:lnTo>
                  <a:pt x="56705" y="14198"/>
                </a:lnTo>
                <a:lnTo>
                  <a:pt x="135635" y="15963"/>
                </a:lnTo>
                <a:lnTo>
                  <a:pt x="185928" y="16573"/>
                </a:lnTo>
                <a:lnTo>
                  <a:pt x="274066" y="17208"/>
                </a:lnTo>
                <a:lnTo>
                  <a:pt x="412241" y="17652"/>
                </a:lnTo>
                <a:lnTo>
                  <a:pt x="1390523" y="17856"/>
                </a:lnTo>
                <a:lnTo>
                  <a:pt x="1522603" y="17424"/>
                </a:lnTo>
                <a:lnTo>
                  <a:pt x="1605661" y="16725"/>
                </a:lnTo>
                <a:lnTo>
                  <a:pt x="1652524" y="16040"/>
                </a:lnTo>
                <a:lnTo>
                  <a:pt x="1691767" y="15138"/>
                </a:lnTo>
                <a:lnTo>
                  <a:pt x="1745995" y="12636"/>
                </a:lnTo>
                <a:lnTo>
                  <a:pt x="1764792" y="8978"/>
                </a:lnTo>
                <a:lnTo>
                  <a:pt x="1763395" y="7912"/>
                </a:lnTo>
                <a:lnTo>
                  <a:pt x="1707388" y="3200"/>
                </a:lnTo>
                <a:lnTo>
                  <a:pt x="1628902" y="1396"/>
                </a:lnTo>
                <a:lnTo>
                  <a:pt x="1578737" y="800"/>
                </a:lnTo>
                <a:lnTo>
                  <a:pt x="1521714" y="406"/>
                </a:lnTo>
                <a:lnTo>
                  <a:pt x="1389888" y="0"/>
                </a:lnTo>
                <a:close/>
              </a:path>
            </a:pathLst>
          </a:custGeom>
          <a:solidFill>
            <a:srgbClr val="009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5956" y="119331"/>
            <a:ext cx="7150544" cy="651254"/>
          </a:xfrm>
          <a:prstGeom prst="rect">
            <a:avLst/>
          </a:prstGeom>
        </p:spPr>
        <p:txBody>
          <a:bodyPr vert="horz" wrap="square" lIns="0" tIns="172516" rIns="0" bIns="0" rtlCol="0">
            <a:spAutoFit/>
          </a:bodyPr>
          <a:lstStyle/>
          <a:p>
            <a:pPr marL="4909820">
              <a:lnSpc>
                <a:spcPct val="100000"/>
              </a:lnSpc>
              <a:spcBef>
                <a:spcPts val="110"/>
              </a:spcBef>
            </a:pPr>
            <a:r>
              <a:rPr lang="it-IT" sz="1550" u="sng" spc="-10" dirty="0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</a:rPr>
              <a:t>PRODUCTS in the </a:t>
            </a:r>
            <a:r>
              <a:rPr lang="it-IT" sz="1550" u="sng" spc="-10" dirty="0" err="1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</a:rPr>
              <a:t>experimental</a:t>
            </a:r>
            <a:r>
              <a:rPr lang="it-IT" sz="1550" u="sng" spc="-10" dirty="0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</a:rPr>
              <a:t> </a:t>
            </a:r>
            <a:r>
              <a:rPr lang="it-IT" sz="1550" u="sng" spc="-10" dirty="0" err="1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</a:rPr>
              <a:t>phase</a:t>
            </a:r>
            <a:endParaRPr sz="1550" dirty="0"/>
          </a:p>
        </p:txBody>
      </p:sp>
      <p:sp>
        <p:nvSpPr>
          <p:cNvPr id="10" name="object 10"/>
          <p:cNvSpPr txBox="1"/>
          <p:nvPr/>
        </p:nvSpPr>
        <p:spPr>
          <a:xfrm>
            <a:off x="3009011" y="4895011"/>
            <a:ext cx="15659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dirty="0">
                <a:solidFill>
                  <a:srgbClr val="009236"/>
                </a:solidFill>
                <a:latin typeface="Tahoma"/>
                <a:cs typeface="Tahoma"/>
              </a:rPr>
              <a:t>SUSTAINABILITY MADE IN ITALY</a:t>
            </a:r>
            <a:endParaRPr sz="800" dirty="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2250" y="894996"/>
            <a:ext cx="1612483" cy="326892"/>
          </a:xfrm>
          <a:prstGeom prst="rect">
            <a:avLst/>
          </a:prstGeom>
        </p:spPr>
      </p:pic>
      <p:pic>
        <p:nvPicPr>
          <p:cNvPr id="12" name="Immagine 1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CA2045A4-8A31-C1E6-3CD8-5A9A61162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0"/>
            <a:ext cx="742391" cy="7423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0195" y="4808"/>
            <a:ext cx="838200" cy="82905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660391" y="4971288"/>
            <a:ext cx="1774189" cy="20955"/>
          </a:xfrm>
          <a:custGeom>
            <a:avLst/>
            <a:gdLst/>
            <a:ahLst/>
            <a:cxnLst/>
            <a:rect l="l" t="t" r="r" b="b"/>
            <a:pathLst>
              <a:path w="1774189" h="20954">
                <a:moveTo>
                  <a:pt x="1432178" y="0"/>
                </a:moveTo>
                <a:lnTo>
                  <a:pt x="342645" y="114"/>
                </a:lnTo>
                <a:lnTo>
                  <a:pt x="215518" y="762"/>
                </a:lnTo>
                <a:lnTo>
                  <a:pt x="136905" y="1739"/>
                </a:lnTo>
                <a:lnTo>
                  <a:pt x="93471" y="2654"/>
                </a:lnTo>
                <a:lnTo>
                  <a:pt x="30098" y="5321"/>
                </a:lnTo>
                <a:lnTo>
                  <a:pt x="0" y="10477"/>
                </a:lnTo>
                <a:lnTo>
                  <a:pt x="1142" y="11582"/>
                </a:lnTo>
                <a:lnTo>
                  <a:pt x="57022" y="16637"/>
                </a:lnTo>
                <a:lnTo>
                  <a:pt x="136143" y="18719"/>
                </a:lnTo>
                <a:lnTo>
                  <a:pt x="186943" y="19431"/>
                </a:lnTo>
                <a:lnTo>
                  <a:pt x="275589" y="20180"/>
                </a:lnTo>
                <a:lnTo>
                  <a:pt x="414273" y="20701"/>
                </a:lnTo>
                <a:lnTo>
                  <a:pt x="1432940" y="20866"/>
                </a:lnTo>
                <a:lnTo>
                  <a:pt x="1559813" y="20193"/>
                </a:lnTo>
                <a:lnTo>
                  <a:pt x="1638299" y="19240"/>
                </a:lnTo>
                <a:lnTo>
                  <a:pt x="1681479" y="18300"/>
                </a:lnTo>
                <a:lnTo>
                  <a:pt x="1744598" y="15633"/>
                </a:lnTo>
                <a:lnTo>
                  <a:pt x="1773808" y="10477"/>
                </a:lnTo>
                <a:lnTo>
                  <a:pt x="1772411" y="9232"/>
                </a:lnTo>
                <a:lnTo>
                  <a:pt x="1716151" y="3695"/>
                </a:lnTo>
                <a:lnTo>
                  <a:pt x="1637283" y="1574"/>
                </a:lnTo>
                <a:lnTo>
                  <a:pt x="1558924" y="622"/>
                </a:lnTo>
                <a:lnTo>
                  <a:pt x="1432178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5672" y="4971288"/>
            <a:ext cx="1762125" cy="20955"/>
          </a:xfrm>
          <a:custGeom>
            <a:avLst/>
            <a:gdLst/>
            <a:ahLst/>
            <a:cxnLst/>
            <a:rect l="l" t="t" r="r" b="b"/>
            <a:pathLst>
              <a:path w="1762125" h="20954">
                <a:moveTo>
                  <a:pt x="1387475" y="0"/>
                </a:moveTo>
                <a:lnTo>
                  <a:pt x="375412" y="101"/>
                </a:lnTo>
                <a:lnTo>
                  <a:pt x="243459" y="596"/>
                </a:lnTo>
                <a:lnTo>
                  <a:pt x="160274" y="1422"/>
                </a:lnTo>
                <a:lnTo>
                  <a:pt x="113411" y="2209"/>
                </a:lnTo>
                <a:lnTo>
                  <a:pt x="74028" y="3251"/>
                </a:lnTo>
                <a:lnTo>
                  <a:pt x="19316" y="6197"/>
                </a:lnTo>
                <a:lnTo>
                  <a:pt x="0" y="10464"/>
                </a:lnTo>
                <a:lnTo>
                  <a:pt x="1155" y="11569"/>
                </a:lnTo>
                <a:lnTo>
                  <a:pt x="56603" y="16573"/>
                </a:lnTo>
                <a:lnTo>
                  <a:pt x="135381" y="18618"/>
                </a:lnTo>
                <a:lnTo>
                  <a:pt x="185674" y="19342"/>
                </a:lnTo>
                <a:lnTo>
                  <a:pt x="273684" y="20078"/>
                </a:lnTo>
                <a:lnTo>
                  <a:pt x="411480" y="20599"/>
                </a:lnTo>
                <a:lnTo>
                  <a:pt x="1388110" y="20840"/>
                </a:lnTo>
                <a:lnTo>
                  <a:pt x="1519936" y="20320"/>
                </a:lnTo>
                <a:lnTo>
                  <a:pt x="1602867" y="19519"/>
                </a:lnTo>
                <a:lnTo>
                  <a:pt x="1649602" y="18719"/>
                </a:lnTo>
                <a:lnTo>
                  <a:pt x="1688845" y="17665"/>
                </a:lnTo>
                <a:lnTo>
                  <a:pt x="1742948" y="14732"/>
                </a:lnTo>
                <a:lnTo>
                  <a:pt x="1761744" y="10464"/>
                </a:lnTo>
                <a:lnTo>
                  <a:pt x="1760347" y="9232"/>
                </a:lnTo>
                <a:lnTo>
                  <a:pt x="1704467" y="3746"/>
                </a:lnTo>
                <a:lnTo>
                  <a:pt x="1626108" y="1638"/>
                </a:lnTo>
                <a:lnTo>
                  <a:pt x="1575943" y="939"/>
                </a:lnTo>
                <a:lnTo>
                  <a:pt x="1519047" y="469"/>
                </a:lnTo>
                <a:lnTo>
                  <a:pt x="1387475" y="0"/>
                </a:lnTo>
                <a:close/>
              </a:path>
            </a:pathLst>
          </a:custGeom>
          <a:solidFill>
            <a:srgbClr val="009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462787" y="1386586"/>
            <a:ext cx="3002915" cy="2886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10" dirty="0">
                <a:solidFill>
                  <a:schemeClr val="tx2"/>
                </a:solidFill>
              </a:rPr>
              <a:t>EU Market </a:t>
            </a:r>
            <a:r>
              <a:rPr lang="it-IT" spc="-10" dirty="0" err="1">
                <a:solidFill>
                  <a:schemeClr val="tx2"/>
                </a:solidFill>
              </a:rPr>
              <a:t>Overview</a:t>
            </a:r>
            <a:endParaRPr spc="-10" dirty="0">
              <a:solidFill>
                <a:schemeClr val="tx2"/>
              </a:solidFill>
            </a:endParaRPr>
          </a:p>
          <a:p>
            <a:pPr marL="182880" indent="-170180">
              <a:lnSpc>
                <a:spcPct val="100000"/>
              </a:lnSpc>
              <a:spcBef>
                <a:spcPts val="985"/>
              </a:spcBef>
              <a:buFont typeface="Wingdings"/>
              <a:buChar char=""/>
              <a:tabLst>
                <a:tab pos="182880" algn="l"/>
              </a:tabLst>
            </a:pPr>
            <a:r>
              <a:rPr dirty="0">
                <a:solidFill>
                  <a:schemeClr val="tx2"/>
                </a:solidFill>
              </a:rPr>
              <a:t>2025</a:t>
            </a:r>
            <a:r>
              <a:rPr lang="it-IT" dirty="0">
                <a:solidFill>
                  <a:schemeClr val="tx2"/>
                </a:solidFill>
              </a:rPr>
              <a:t> Value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:</a:t>
            </a:r>
            <a:r>
              <a:rPr b="0" spc="-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$</a:t>
            </a:r>
            <a:r>
              <a:rPr lang="it-IT" b="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5,3</a:t>
            </a:r>
            <a:r>
              <a:rPr b="0" spc="-2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b="0" spc="-10" dirty="0" err="1">
                <a:solidFill>
                  <a:schemeClr val="tx2"/>
                </a:solidFill>
                <a:latin typeface="Segoe UI"/>
                <a:cs typeface="Segoe UI"/>
              </a:rPr>
              <a:t>billion</a:t>
            </a:r>
            <a:endParaRPr b="0" spc="-1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182880" indent="-170180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82880" algn="l"/>
              </a:tabLst>
            </a:pPr>
            <a:r>
              <a:rPr dirty="0">
                <a:solidFill>
                  <a:schemeClr val="tx2"/>
                </a:solidFill>
              </a:rPr>
              <a:t>2034</a:t>
            </a:r>
            <a:r>
              <a:rPr lang="it-IT" dirty="0">
                <a:solidFill>
                  <a:schemeClr val="tx2"/>
                </a:solidFill>
              </a:rPr>
              <a:t> Estimate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:</a:t>
            </a:r>
            <a:r>
              <a:rPr b="0" spc="1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$</a:t>
            </a:r>
            <a:r>
              <a:rPr lang="it-IT" b="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b="0" dirty="0">
                <a:solidFill>
                  <a:schemeClr val="tx2"/>
                </a:solidFill>
              </a:rPr>
              <a:t>10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,6</a:t>
            </a:r>
            <a:r>
              <a:rPr b="0" spc="-5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b="0" spc="-10" dirty="0" err="1">
                <a:solidFill>
                  <a:schemeClr val="tx2"/>
                </a:solidFill>
                <a:latin typeface="Segoe UI"/>
                <a:cs typeface="Segoe UI"/>
              </a:rPr>
              <a:t>billion</a:t>
            </a:r>
            <a:endParaRPr b="0" spc="-1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182880" indent="-170180">
              <a:lnSpc>
                <a:spcPct val="100000"/>
              </a:lnSpc>
              <a:spcBef>
                <a:spcPts val="915"/>
              </a:spcBef>
              <a:buFont typeface="Wingdings"/>
              <a:buChar char=""/>
              <a:tabLst>
                <a:tab pos="182880" algn="l"/>
              </a:tabLst>
            </a:pPr>
            <a:r>
              <a:rPr dirty="0">
                <a:solidFill>
                  <a:schemeClr val="tx2"/>
                </a:solidFill>
              </a:rPr>
              <a:t>CAGR</a:t>
            </a:r>
            <a:r>
              <a:rPr dirty="0">
                <a:solidFill>
                  <a:schemeClr val="tx2"/>
                </a:solidFill>
                <a:latin typeface="Segoe UI"/>
                <a:cs typeface="Segoe UI"/>
              </a:rPr>
              <a:t>:</a:t>
            </a:r>
            <a:r>
              <a:rPr spc="-4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spc="-20" dirty="0">
                <a:solidFill>
                  <a:schemeClr val="tx2"/>
                </a:solidFill>
                <a:latin typeface="Segoe UI"/>
                <a:cs typeface="Segoe UI"/>
              </a:rPr>
              <a:t>8 </a:t>
            </a:r>
            <a:r>
              <a:rPr spc="-20" dirty="0">
                <a:solidFill>
                  <a:schemeClr val="tx2"/>
                </a:solidFill>
                <a:latin typeface="Segoe UI"/>
                <a:cs typeface="Segoe UI"/>
              </a:rPr>
              <a:t>%</a:t>
            </a:r>
          </a:p>
          <a:p>
            <a:pPr marL="182880" indent="-170180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82880" algn="l"/>
              </a:tabLst>
            </a:pPr>
            <a:r>
              <a:rPr lang="it-IT" dirty="0" err="1">
                <a:solidFill>
                  <a:schemeClr val="tx2"/>
                </a:solidFill>
              </a:rPr>
              <a:t>Main</a:t>
            </a:r>
            <a:r>
              <a:rPr lang="it-IT" dirty="0">
                <a:solidFill>
                  <a:schemeClr val="tx2"/>
                </a:solidFill>
              </a:rPr>
              <a:t> Markets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:</a:t>
            </a:r>
            <a:r>
              <a:rPr b="0" spc="-4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b="0" dirty="0" err="1">
                <a:solidFill>
                  <a:schemeClr val="tx2"/>
                </a:solidFill>
                <a:latin typeface="Segoe UI"/>
                <a:cs typeface="Segoe UI"/>
              </a:rPr>
              <a:t>Europ</a:t>
            </a:r>
            <a:r>
              <a:rPr lang="it-IT" b="0" dirty="0">
                <a:solidFill>
                  <a:schemeClr val="tx2"/>
                </a:solidFill>
                <a:latin typeface="Segoe UI"/>
                <a:cs typeface="Segoe UI"/>
              </a:rPr>
              <a:t>e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,</a:t>
            </a:r>
            <a:r>
              <a:rPr b="0" spc="-4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Nor</a:t>
            </a:r>
            <a:r>
              <a:rPr lang="it-IT" b="0" dirty="0" err="1">
                <a:solidFill>
                  <a:schemeClr val="tx2"/>
                </a:solidFill>
                <a:latin typeface="Segoe UI"/>
                <a:cs typeface="Segoe UI"/>
              </a:rPr>
              <a:t>th</a:t>
            </a:r>
            <a:r>
              <a:rPr b="0" spc="-3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b="0" spc="-10" dirty="0">
                <a:solidFill>
                  <a:schemeClr val="tx2"/>
                </a:solidFill>
                <a:latin typeface="Segoe UI"/>
                <a:cs typeface="Segoe UI"/>
              </a:rPr>
              <a:t>America</a:t>
            </a: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"/>
            </a:pPr>
            <a:endParaRPr b="0" spc="-10" dirty="0">
              <a:solidFill>
                <a:schemeClr val="tx2"/>
              </a:solidFill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70"/>
              </a:spcBef>
              <a:buClr>
                <a:srgbClr val="001F5F"/>
              </a:buClr>
              <a:buFont typeface="Wingdings"/>
              <a:buChar char=""/>
            </a:pPr>
            <a:endParaRPr b="0" spc="-1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lang="it-IT" dirty="0">
                <a:solidFill>
                  <a:schemeClr val="tx2"/>
                </a:solidFill>
              </a:rPr>
              <a:t>Green Trends</a:t>
            </a:r>
            <a:endParaRPr spc="-10" dirty="0">
              <a:solidFill>
                <a:schemeClr val="tx2"/>
              </a:solidFill>
            </a:endParaRPr>
          </a:p>
          <a:p>
            <a:pPr marL="182880" indent="-170180">
              <a:lnSpc>
                <a:spcPct val="100000"/>
              </a:lnSpc>
              <a:spcBef>
                <a:spcPts val="985"/>
              </a:spcBef>
              <a:buFont typeface="Wingdings"/>
              <a:buChar char=""/>
              <a:tabLst>
                <a:tab pos="182880" algn="l"/>
              </a:tabLst>
            </a:pPr>
            <a:r>
              <a:rPr b="0" dirty="0" err="1">
                <a:solidFill>
                  <a:schemeClr val="tx2"/>
                </a:solidFill>
                <a:latin typeface="Segoe UI"/>
                <a:cs typeface="Segoe UI"/>
              </a:rPr>
              <a:t>Preferen</a:t>
            </a:r>
            <a:r>
              <a:rPr lang="it-IT" b="0" dirty="0">
                <a:solidFill>
                  <a:schemeClr val="tx2"/>
                </a:solidFill>
                <a:latin typeface="Segoe UI"/>
                <a:cs typeface="Segoe UI"/>
              </a:rPr>
              <a:t>ce</a:t>
            </a:r>
            <a:r>
              <a:rPr b="0" spc="-4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b="0" spc="-45" dirty="0">
                <a:solidFill>
                  <a:schemeClr val="tx2"/>
                </a:solidFill>
              </a:rPr>
              <a:t>for</a:t>
            </a:r>
            <a:r>
              <a:rPr b="0" spc="2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pc="-10" dirty="0" err="1">
                <a:solidFill>
                  <a:schemeClr val="tx2"/>
                </a:solidFill>
              </a:rPr>
              <a:t>biodegradab</a:t>
            </a:r>
            <a:r>
              <a:rPr lang="it-IT" spc="-10" dirty="0">
                <a:solidFill>
                  <a:schemeClr val="tx2"/>
                </a:solidFill>
              </a:rPr>
              <a:t>le</a:t>
            </a:r>
            <a:r>
              <a:rPr spc="-30" dirty="0">
                <a:solidFill>
                  <a:schemeClr val="tx2"/>
                </a:solidFill>
              </a:rPr>
              <a:t> </a:t>
            </a:r>
            <a:r>
              <a:rPr lang="it-IT" spc="-30" dirty="0">
                <a:solidFill>
                  <a:schemeClr val="tx2"/>
                </a:solidFill>
              </a:rPr>
              <a:t>and</a:t>
            </a:r>
            <a:r>
              <a:rPr spc="20" dirty="0">
                <a:solidFill>
                  <a:schemeClr val="tx2"/>
                </a:solidFill>
              </a:rPr>
              <a:t> </a:t>
            </a:r>
            <a:r>
              <a:rPr spc="-10" dirty="0">
                <a:solidFill>
                  <a:schemeClr val="tx2"/>
                </a:solidFill>
              </a:rPr>
              <a:t>natural</a:t>
            </a:r>
            <a:r>
              <a:rPr lang="it-IT" spc="-10" dirty="0">
                <a:solidFill>
                  <a:schemeClr val="tx2"/>
                </a:solidFill>
              </a:rPr>
              <a:t> </a:t>
            </a:r>
            <a:r>
              <a:rPr lang="it-IT" b="0" spc="-10" dirty="0" err="1">
                <a:solidFill>
                  <a:schemeClr val="tx2"/>
                </a:solidFill>
              </a:rPr>
              <a:t>litter</a:t>
            </a:r>
            <a:r>
              <a:rPr lang="it-IT" b="0" spc="-10" dirty="0">
                <a:solidFill>
                  <a:schemeClr val="tx2"/>
                </a:solidFill>
              </a:rPr>
              <a:t> boxes</a:t>
            </a:r>
            <a:endParaRPr b="0" spc="-10" dirty="0">
              <a:solidFill>
                <a:schemeClr val="tx2"/>
              </a:solidFill>
            </a:endParaRPr>
          </a:p>
          <a:p>
            <a:pPr marL="182880" indent="-170180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82880" algn="l"/>
              </a:tabLst>
            </a:pPr>
            <a:r>
              <a:rPr b="0" dirty="0" err="1">
                <a:solidFill>
                  <a:schemeClr val="tx2"/>
                </a:solidFill>
                <a:latin typeface="Segoe UI"/>
                <a:cs typeface="Segoe UI"/>
              </a:rPr>
              <a:t>Declin</a:t>
            </a:r>
            <a:r>
              <a:rPr lang="it-IT" b="0" dirty="0">
                <a:solidFill>
                  <a:schemeClr val="tx2"/>
                </a:solidFill>
                <a:latin typeface="Segoe UI"/>
                <a:cs typeface="Segoe UI"/>
              </a:rPr>
              <a:t>e</a:t>
            </a:r>
            <a:r>
              <a:rPr b="0" spc="-3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b="0" dirty="0">
                <a:solidFill>
                  <a:schemeClr val="tx2"/>
                </a:solidFill>
                <a:latin typeface="Segoe UI"/>
                <a:cs typeface="Segoe UI"/>
              </a:rPr>
              <a:t>of</a:t>
            </a:r>
            <a:r>
              <a:rPr b="0" spc="-1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b="0" spc="-2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chemeClr val="tx2"/>
                </a:solidFill>
              </a:rPr>
              <a:t>bentonite</a:t>
            </a:r>
            <a:r>
              <a:rPr spc="-30" dirty="0">
                <a:solidFill>
                  <a:schemeClr val="tx2"/>
                </a:solidFill>
              </a:rPr>
              <a:t> </a:t>
            </a:r>
            <a:r>
              <a:rPr lang="it-IT" b="0" spc="-30" dirty="0" err="1">
                <a:solidFill>
                  <a:schemeClr val="tx2"/>
                </a:solidFill>
              </a:rPr>
              <a:t>litter</a:t>
            </a:r>
            <a:r>
              <a:rPr lang="it-IT" b="0" spc="-30" dirty="0">
                <a:solidFill>
                  <a:schemeClr val="tx2"/>
                </a:solidFill>
              </a:rPr>
              <a:t> boxes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(</a:t>
            </a:r>
            <a:r>
              <a:rPr b="0" spc="-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80%</a:t>
            </a:r>
            <a:r>
              <a:rPr b="0" spc="-4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b="0" spc="-45" dirty="0">
                <a:solidFill>
                  <a:schemeClr val="tx2"/>
                </a:solidFill>
              </a:rPr>
              <a:t>in</a:t>
            </a:r>
            <a:r>
              <a:rPr b="0" spc="-1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b="0" spc="-10" dirty="0">
                <a:solidFill>
                  <a:schemeClr val="tx2"/>
                </a:solidFill>
                <a:latin typeface="Segoe UI"/>
                <a:cs typeface="Segoe UI"/>
              </a:rPr>
              <a:t>2024)</a:t>
            </a:r>
          </a:p>
          <a:p>
            <a:pPr marL="182880" indent="-170180">
              <a:lnSpc>
                <a:spcPct val="100000"/>
              </a:lnSpc>
              <a:spcBef>
                <a:spcPts val="910"/>
              </a:spcBef>
              <a:buFont typeface="Wingdings"/>
              <a:buChar char=""/>
              <a:tabLst>
                <a:tab pos="182880" algn="l"/>
              </a:tabLst>
            </a:pPr>
            <a:r>
              <a:rPr b="0" spc="-4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spc="-45" dirty="0">
                <a:solidFill>
                  <a:schemeClr val="tx2"/>
                </a:solidFill>
              </a:rPr>
              <a:t>E</a:t>
            </a:r>
            <a:r>
              <a:rPr dirty="0" err="1">
                <a:solidFill>
                  <a:schemeClr val="tx2"/>
                </a:solidFill>
                <a:latin typeface="Segoe UI"/>
                <a:cs typeface="Segoe UI"/>
              </a:rPr>
              <a:t>mergi</a:t>
            </a:r>
            <a:r>
              <a:rPr lang="it-IT" dirty="0">
                <a:solidFill>
                  <a:schemeClr val="tx2"/>
                </a:solidFill>
                <a:latin typeface="Segoe UI"/>
                <a:cs typeface="Segoe UI"/>
              </a:rPr>
              <a:t>ng </a:t>
            </a:r>
            <a:r>
              <a:rPr lang="it-IT" dirty="0" err="1">
                <a:solidFill>
                  <a:schemeClr val="tx2"/>
                </a:solidFill>
                <a:latin typeface="Segoe UI"/>
                <a:cs typeface="Segoe UI"/>
              </a:rPr>
              <a:t>alternatives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:</a:t>
            </a:r>
            <a:r>
              <a:rPr b="0" spc="-4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b="0" dirty="0" err="1">
                <a:solidFill>
                  <a:schemeClr val="tx2"/>
                </a:solidFill>
                <a:latin typeface="Segoe UI"/>
                <a:cs typeface="Segoe UI"/>
              </a:rPr>
              <a:t>mai</a:t>
            </a:r>
            <a:r>
              <a:rPr lang="it-IT" b="0" dirty="0" err="1">
                <a:solidFill>
                  <a:schemeClr val="tx2"/>
                </a:solidFill>
                <a:latin typeface="Segoe UI"/>
                <a:cs typeface="Segoe UI"/>
              </a:rPr>
              <a:t>ze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,</a:t>
            </a:r>
            <a:r>
              <a:rPr b="0" spc="-1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b="0" spc="-15" dirty="0">
                <a:solidFill>
                  <a:schemeClr val="tx2"/>
                </a:solidFill>
              </a:rPr>
              <a:t>paper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,</a:t>
            </a:r>
            <a:r>
              <a:rPr b="0" spc="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b="0" spc="5" dirty="0" err="1">
                <a:solidFill>
                  <a:schemeClr val="tx2"/>
                </a:solidFill>
              </a:rPr>
              <a:t>wood</a:t>
            </a:r>
            <a:r>
              <a:rPr b="0" dirty="0">
                <a:solidFill>
                  <a:schemeClr val="tx2"/>
                </a:solidFill>
                <a:latin typeface="Segoe UI"/>
                <a:cs typeface="Segoe UI"/>
              </a:rPr>
              <a:t>,</a:t>
            </a:r>
            <a:r>
              <a:rPr b="0" spc="-6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dirty="0">
                <a:solidFill>
                  <a:schemeClr val="tx2"/>
                </a:solidFill>
                <a:latin typeface="Segoe UI"/>
                <a:cs typeface="Segoe UI"/>
              </a:rPr>
              <a:t>coffee grounds</a:t>
            </a:r>
            <a:endParaRPr spc="-10" dirty="0">
              <a:solidFill>
                <a:schemeClr val="tx2"/>
              </a:solidFill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8297" y="4952756"/>
            <a:ext cx="126555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50" spc="-10" dirty="0">
                <a:solidFill>
                  <a:srgbClr val="009236"/>
                </a:solidFill>
                <a:latin typeface="Tahoma"/>
                <a:cs typeface="Tahoma"/>
              </a:rPr>
              <a:t>SUSTAINABILITY MADE IN ITALY</a:t>
            </a:r>
            <a:endParaRPr sz="65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8395" y="1203782"/>
            <a:ext cx="3808095" cy="34252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1000" b="1" dirty="0" err="1">
                <a:solidFill>
                  <a:schemeClr val="tx2"/>
                </a:solidFill>
                <a:latin typeface="Segoe UI"/>
                <a:cs typeface="Segoe UI"/>
              </a:rPr>
              <a:t>Growth</a:t>
            </a:r>
            <a:r>
              <a:rPr lang="it-IT" sz="1000" b="1" dirty="0">
                <a:solidFill>
                  <a:schemeClr val="tx2"/>
                </a:solidFill>
                <a:latin typeface="Segoe UI"/>
                <a:cs typeface="Segoe UI"/>
              </a:rPr>
              <a:t> drivers</a:t>
            </a:r>
            <a:endParaRPr sz="100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182880" indent="-170180">
              <a:lnSpc>
                <a:spcPct val="100000"/>
              </a:lnSpc>
              <a:spcBef>
                <a:spcPts val="985"/>
              </a:spcBef>
              <a:buFont typeface="Wingdings"/>
              <a:buChar char=""/>
              <a:tabLst>
                <a:tab pos="182880" algn="l"/>
              </a:tabLst>
            </a:pPr>
            <a:r>
              <a:rPr lang="it-IT" sz="1000" dirty="0" err="1">
                <a:solidFill>
                  <a:schemeClr val="tx2"/>
                </a:solidFill>
                <a:latin typeface="Segoe UI"/>
                <a:cs typeface="Segoe UI"/>
              </a:rPr>
              <a:t>Increase</a:t>
            </a:r>
            <a:r>
              <a:rPr lang="it-IT" sz="1000" dirty="0">
                <a:solidFill>
                  <a:schemeClr val="tx2"/>
                </a:solidFill>
                <a:latin typeface="Segoe UI"/>
                <a:cs typeface="Segoe UI"/>
              </a:rPr>
              <a:t> in pets </a:t>
            </a:r>
            <a:endParaRPr sz="100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182880" indent="-170180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82880" algn="l"/>
              </a:tabLst>
            </a:pPr>
            <a:r>
              <a:rPr lang="it-IT" sz="1000" dirty="0" err="1">
                <a:solidFill>
                  <a:schemeClr val="tx2"/>
                </a:solidFill>
                <a:latin typeface="Segoe UI"/>
                <a:cs typeface="Segoe UI"/>
              </a:rPr>
              <a:t>Humanization</a:t>
            </a:r>
            <a:r>
              <a:rPr lang="it-IT" sz="1000" dirty="0">
                <a:solidFill>
                  <a:schemeClr val="tx2"/>
                </a:solidFill>
                <a:latin typeface="Segoe UI"/>
                <a:cs typeface="Segoe UI"/>
              </a:rPr>
              <a:t> of </a:t>
            </a:r>
            <a:r>
              <a:rPr lang="it-IT" sz="1000" dirty="0" err="1">
                <a:solidFill>
                  <a:schemeClr val="tx2"/>
                </a:solidFill>
                <a:latin typeface="Segoe UI"/>
                <a:cs typeface="Segoe UI"/>
              </a:rPr>
              <a:t>animals</a:t>
            </a:r>
            <a:endParaRPr sz="100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182880" indent="-170180">
              <a:lnSpc>
                <a:spcPct val="100000"/>
              </a:lnSpc>
              <a:spcBef>
                <a:spcPts val="915"/>
              </a:spcBef>
              <a:buFont typeface="Wingdings"/>
              <a:buChar char=""/>
              <a:tabLst>
                <a:tab pos="182880" algn="l"/>
              </a:tabLst>
            </a:pPr>
            <a:r>
              <a:rPr lang="it-IT" sz="1000" b="0" i="0" u="none" strike="noStrike" dirty="0">
                <a:solidFill>
                  <a:schemeClr val="tx2"/>
                </a:solidFill>
                <a:effectLst/>
                <a:latin typeface="Segoe UI Web (West European)"/>
              </a:rPr>
              <a:t>Focus on </a:t>
            </a:r>
            <a:r>
              <a:rPr lang="it-IT" sz="1000" b="0" i="0" u="none" strike="noStrike" dirty="0" err="1">
                <a:solidFill>
                  <a:schemeClr val="tx2"/>
                </a:solidFill>
                <a:effectLst/>
                <a:latin typeface="Segoe UI Web (West European)"/>
              </a:rPr>
              <a:t>sustainability</a:t>
            </a:r>
            <a:r>
              <a:rPr lang="it-IT" sz="1000" b="0" i="0" u="none" strike="noStrike" dirty="0">
                <a:solidFill>
                  <a:schemeClr val="tx2"/>
                </a:solidFill>
                <a:effectLst/>
                <a:latin typeface="Segoe UI Web (West European)"/>
              </a:rPr>
              <a:t> and </a:t>
            </a:r>
            <a:r>
              <a:rPr lang="it-IT" sz="1000" b="0" i="0" u="none" strike="noStrike" dirty="0" err="1">
                <a:solidFill>
                  <a:schemeClr val="tx2"/>
                </a:solidFill>
                <a:effectLst/>
                <a:latin typeface="Segoe UI Web (West European)"/>
              </a:rPr>
              <a:t>hygiene</a:t>
            </a:r>
            <a:endParaRPr lang="it-IT" sz="1000" b="0" i="0" u="none" strike="noStrike" dirty="0">
              <a:solidFill>
                <a:schemeClr val="tx2"/>
              </a:solidFill>
              <a:effectLst/>
              <a:latin typeface="Segoe UI Web (West European)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182880" algn="l"/>
              </a:tabLst>
            </a:pPr>
            <a:endParaRPr sz="100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45720">
              <a:lnSpc>
                <a:spcPct val="100000"/>
              </a:lnSpc>
            </a:pPr>
            <a:r>
              <a:rPr lang="it-IT" sz="1000" b="1" dirty="0">
                <a:solidFill>
                  <a:schemeClr val="tx2"/>
                </a:solidFill>
                <a:latin typeface="Segoe UI"/>
                <a:cs typeface="Segoe UI"/>
              </a:rPr>
              <a:t>Business </a:t>
            </a:r>
            <a:r>
              <a:rPr lang="it-IT" sz="1000" b="1" dirty="0" err="1">
                <a:solidFill>
                  <a:schemeClr val="tx2"/>
                </a:solidFill>
                <a:latin typeface="Segoe UI"/>
                <a:cs typeface="Segoe UI"/>
              </a:rPr>
              <a:t>Opportunities</a:t>
            </a:r>
            <a:endParaRPr sz="100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216535" indent="-203835">
              <a:lnSpc>
                <a:spcPct val="100000"/>
              </a:lnSpc>
              <a:spcBef>
                <a:spcPts val="985"/>
              </a:spcBef>
              <a:buFont typeface="Wingdings"/>
              <a:buChar char=""/>
              <a:tabLst>
                <a:tab pos="216535" algn="l"/>
              </a:tabLst>
            </a:pPr>
            <a:r>
              <a:rPr lang="it-IT" sz="1000" b="1" dirty="0" err="1">
                <a:solidFill>
                  <a:schemeClr val="tx2"/>
                </a:solidFill>
                <a:latin typeface="Segoe UI"/>
                <a:cs typeface="Segoe UI"/>
              </a:rPr>
              <a:t>P</a:t>
            </a:r>
            <a:r>
              <a:rPr sz="1000" b="1" dirty="0" err="1">
                <a:solidFill>
                  <a:schemeClr val="tx2"/>
                </a:solidFill>
                <a:latin typeface="Segoe UI"/>
                <a:cs typeface="Segoe UI"/>
              </a:rPr>
              <a:t>remium</a:t>
            </a:r>
            <a:r>
              <a:rPr lang="it-IT" sz="1000" b="1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sz="1000" dirty="0">
                <a:solidFill>
                  <a:schemeClr val="tx2"/>
                </a:solidFill>
                <a:latin typeface="Segoe UI"/>
                <a:cs typeface="Segoe UI"/>
              </a:rPr>
              <a:t>positioning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:</a:t>
            </a:r>
            <a:r>
              <a:rPr sz="1000" spc="-2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dirty="0" err="1">
                <a:solidFill>
                  <a:schemeClr val="tx2"/>
                </a:solidFill>
                <a:latin typeface="Segoe UI"/>
                <a:cs typeface="Segoe UI"/>
              </a:rPr>
              <a:t>ecologica</a:t>
            </a:r>
            <a:r>
              <a:rPr lang="it-IT" sz="1000" dirty="0">
                <a:solidFill>
                  <a:schemeClr val="tx2"/>
                </a:solidFill>
                <a:latin typeface="Segoe UI"/>
                <a:cs typeface="Segoe UI"/>
              </a:rPr>
              <a:t>l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,</a:t>
            </a:r>
            <a:r>
              <a:rPr sz="1000" spc="-4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made</a:t>
            </a:r>
            <a:r>
              <a:rPr sz="1000" spc="-1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in</a:t>
            </a:r>
            <a:r>
              <a:rPr sz="1000" spc="-1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Italy,</a:t>
            </a:r>
            <a:r>
              <a:rPr sz="1000" spc="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spc="-10" dirty="0" err="1">
                <a:solidFill>
                  <a:schemeClr val="tx2"/>
                </a:solidFill>
                <a:latin typeface="Segoe UI"/>
                <a:cs typeface="Segoe UI"/>
              </a:rPr>
              <a:t>innovativ</a:t>
            </a:r>
            <a:r>
              <a:rPr lang="it-IT" sz="1000" spc="-10" dirty="0">
                <a:solidFill>
                  <a:schemeClr val="tx2"/>
                </a:solidFill>
                <a:latin typeface="Segoe UI"/>
                <a:cs typeface="Segoe UI"/>
              </a:rPr>
              <a:t>e</a:t>
            </a:r>
            <a:endParaRPr sz="100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182880" indent="-170180">
              <a:lnSpc>
                <a:spcPct val="100000"/>
              </a:lnSpc>
              <a:spcBef>
                <a:spcPts val="890"/>
              </a:spcBef>
              <a:buFont typeface="Wingdings"/>
              <a:buChar char=""/>
              <a:tabLst>
                <a:tab pos="182880" algn="l"/>
              </a:tabLst>
            </a:pPr>
            <a:r>
              <a:rPr lang="it-IT" sz="1000" dirty="0" err="1">
                <a:solidFill>
                  <a:schemeClr val="tx2"/>
                </a:solidFill>
                <a:latin typeface="Segoe UI"/>
                <a:cs typeface="Segoe UI"/>
              </a:rPr>
              <a:t>Channels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:</a:t>
            </a:r>
            <a:r>
              <a:rPr sz="1000" spc="-1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e-commerce,</a:t>
            </a:r>
            <a:r>
              <a:rPr sz="1000" spc="-3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pet</a:t>
            </a:r>
            <a:r>
              <a:rPr sz="1000" spc="-1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shop</a:t>
            </a:r>
            <a:r>
              <a:rPr lang="it-IT" sz="1000" dirty="0" err="1">
                <a:solidFill>
                  <a:schemeClr val="tx2"/>
                </a:solidFill>
                <a:latin typeface="Segoe UI"/>
                <a:cs typeface="Segoe UI"/>
              </a:rPr>
              <a:t>s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,</a:t>
            </a:r>
            <a:r>
              <a:rPr sz="1000" spc="-3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sz="1000" spc="-10" dirty="0" err="1">
                <a:solidFill>
                  <a:schemeClr val="tx2"/>
                </a:solidFill>
                <a:latin typeface="Segoe UI"/>
                <a:cs typeface="Segoe UI"/>
              </a:rPr>
              <a:t>subscriptions</a:t>
            </a:r>
            <a:endParaRPr sz="100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216535" indent="-203835">
              <a:lnSpc>
                <a:spcPct val="100000"/>
              </a:lnSpc>
              <a:spcBef>
                <a:spcPts val="910"/>
              </a:spcBef>
              <a:buFont typeface="Wingdings"/>
              <a:buChar char=""/>
              <a:tabLst>
                <a:tab pos="216535" algn="l"/>
              </a:tabLst>
            </a:pP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Certificazioni:</a:t>
            </a:r>
            <a:r>
              <a:rPr sz="1000" spc="-4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compostabile,</a:t>
            </a:r>
            <a:r>
              <a:rPr sz="1000" spc="-6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cruelty-free,</a:t>
            </a:r>
            <a:r>
              <a:rPr sz="1000" spc="-4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senza</a:t>
            </a:r>
            <a:r>
              <a:rPr sz="1000" spc="-2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chemeClr val="tx2"/>
                </a:solidFill>
                <a:latin typeface="Segoe UI"/>
                <a:cs typeface="Segoe UI"/>
              </a:rPr>
              <a:t>sostanze</a:t>
            </a:r>
            <a:r>
              <a:rPr sz="1000" spc="-3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spc="-10" dirty="0">
                <a:solidFill>
                  <a:schemeClr val="tx2"/>
                </a:solidFill>
                <a:latin typeface="Segoe UI"/>
                <a:cs typeface="Segoe UI"/>
              </a:rPr>
              <a:t>nocive</a:t>
            </a:r>
            <a:endParaRPr sz="1000" dirty="0">
              <a:solidFill>
                <a:schemeClr val="tx2"/>
              </a:solidFill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Clr>
                <a:srgbClr val="001F5F"/>
              </a:buClr>
              <a:buFont typeface="Wingdings"/>
              <a:buChar char=""/>
            </a:pPr>
            <a:endParaRPr sz="100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lang="it-IT" sz="1000" b="1" spc="-10" dirty="0" err="1">
                <a:solidFill>
                  <a:schemeClr val="tx2"/>
                </a:solidFill>
                <a:latin typeface="Segoe UI"/>
                <a:cs typeface="Segoe UI"/>
              </a:rPr>
              <a:t>Conclusion</a:t>
            </a:r>
            <a:endParaRPr sz="1000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182880" indent="-170180">
              <a:lnSpc>
                <a:spcPct val="100000"/>
              </a:lnSpc>
              <a:spcBef>
                <a:spcPts val="985"/>
              </a:spcBef>
              <a:buFont typeface="Wingdings"/>
              <a:buChar char=""/>
              <a:tabLst>
                <a:tab pos="182880" algn="l"/>
              </a:tabLst>
            </a:pPr>
            <a:r>
              <a:rPr lang="it-IT" sz="1000" b="1" spc="5" dirty="0">
                <a:solidFill>
                  <a:schemeClr val="tx2"/>
                </a:solidFill>
                <a:latin typeface="Segoe UI"/>
                <a:cs typeface="Segoe UI"/>
              </a:rPr>
              <a:t>Co</a:t>
            </a:r>
            <a:r>
              <a:rPr sz="1000" b="1" dirty="0">
                <a:solidFill>
                  <a:schemeClr val="tx2"/>
                </a:solidFill>
                <a:latin typeface="Segoe UI"/>
                <a:cs typeface="Segoe UI"/>
              </a:rPr>
              <a:t>ff</a:t>
            </a:r>
            <a:r>
              <a:rPr lang="it-IT" sz="1000" b="1" dirty="0" err="1">
                <a:solidFill>
                  <a:schemeClr val="tx2"/>
                </a:solidFill>
                <a:latin typeface="Segoe UI"/>
                <a:cs typeface="Segoe UI"/>
              </a:rPr>
              <a:t>ee</a:t>
            </a:r>
            <a:r>
              <a:rPr lang="it-IT" sz="1000" b="1" dirty="0">
                <a:solidFill>
                  <a:schemeClr val="tx2"/>
                </a:solidFill>
                <a:latin typeface="Segoe UI"/>
                <a:cs typeface="Segoe UI"/>
              </a:rPr>
              <a:t> ground-</a:t>
            </a:r>
            <a:r>
              <a:rPr lang="it-IT" sz="1000" b="1" dirty="0" err="1">
                <a:solidFill>
                  <a:schemeClr val="tx2"/>
                </a:solidFill>
                <a:latin typeface="Segoe UI"/>
                <a:cs typeface="Segoe UI"/>
              </a:rPr>
              <a:t>based</a:t>
            </a:r>
            <a:r>
              <a:rPr lang="it-IT" sz="1000" b="1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sz="1000" dirty="0" err="1">
                <a:solidFill>
                  <a:schemeClr val="tx2"/>
                </a:solidFill>
                <a:latin typeface="Segoe UI"/>
                <a:cs typeface="Segoe UI"/>
              </a:rPr>
              <a:t>litter</a:t>
            </a:r>
            <a:r>
              <a:rPr lang="it-IT" sz="1000" dirty="0">
                <a:solidFill>
                  <a:schemeClr val="tx2"/>
                </a:solidFill>
                <a:latin typeface="Segoe UI"/>
                <a:cs typeface="Segoe UI"/>
              </a:rPr>
              <a:t> boxes</a:t>
            </a:r>
            <a:r>
              <a:rPr sz="1000" spc="-2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sz="1000" dirty="0">
                <a:solidFill>
                  <a:schemeClr val="tx2"/>
                </a:solidFill>
                <a:latin typeface="Segoe UI"/>
                <a:cs typeface="Segoe UI"/>
              </a:rPr>
              <a:t>are</a:t>
            </a:r>
            <a:r>
              <a:rPr sz="1000" spc="-3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lang="it-IT" sz="1000" dirty="0">
                <a:solidFill>
                  <a:schemeClr val="tx2"/>
                </a:solidFill>
                <a:latin typeface="Segoe UI"/>
                <a:cs typeface="Segoe UI"/>
              </a:rPr>
              <a:t>an </a:t>
            </a:r>
            <a:r>
              <a:rPr lang="it-IT" sz="1000" b="1" dirty="0" err="1">
                <a:solidFill>
                  <a:schemeClr val="tx2"/>
                </a:solidFill>
                <a:latin typeface="Segoe UI"/>
                <a:cs typeface="Segoe UI"/>
              </a:rPr>
              <a:t>emerging</a:t>
            </a:r>
            <a:r>
              <a:rPr sz="1000" spc="-40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r>
              <a:rPr sz="1000" b="1" dirty="0" err="1">
                <a:solidFill>
                  <a:schemeClr val="tx2"/>
                </a:solidFill>
                <a:latin typeface="Segoe UI"/>
                <a:cs typeface="Segoe UI"/>
              </a:rPr>
              <a:t>nic</a:t>
            </a:r>
            <a:r>
              <a:rPr lang="it-IT" sz="1000" b="1" dirty="0">
                <a:solidFill>
                  <a:schemeClr val="tx2"/>
                </a:solidFill>
                <a:latin typeface="Segoe UI"/>
                <a:cs typeface="Segoe UI"/>
              </a:rPr>
              <a:t>he</a:t>
            </a:r>
            <a:r>
              <a:rPr sz="1000" b="1" spc="-5" dirty="0">
                <a:solidFill>
                  <a:schemeClr val="tx2"/>
                </a:solidFill>
                <a:latin typeface="Segoe UI"/>
                <a:cs typeface="Segoe UI"/>
              </a:rPr>
              <a:t> </a:t>
            </a:r>
            <a:endParaRPr lang="it-IT" sz="1000" b="1" spc="-5" dirty="0">
              <a:solidFill>
                <a:schemeClr val="tx2"/>
              </a:solidFill>
              <a:latin typeface="Segoe UI"/>
              <a:cs typeface="Segoe UI"/>
            </a:endParaRPr>
          </a:p>
          <a:p>
            <a:pPr marL="182880" indent="-170180">
              <a:lnSpc>
                <a:spcPct val="100000"/>
              </a:lnSpc>
              <a:spcBef>
                <a:spcPts val="985"/>
              </a:spcBef>
              <a:buFont typeface="Wingdings"/>
              <a:buChar char=""/>
              <a:tabLst>
                <a:tab pos="182880" algn="l"/>
              </a:tabLst>
            </a:pPr>
            <a:r>
              <a:rPr lang="it-IT" sz="1000" dirty="0">
                <a:solidFill>
                  <a:schemeClr val="tx2"/>
                </a:solidFill>
                <a:latin typeface="Segoe UI"/>
                <a:cs typeface="Segoe UI"/>
              </a:rPr>
              <a:t>Investments in </a:t>
            </a:r>
            <a:r>
              <a:rPr lang="it-IT" sz="1000" b="1" dirty="0">
                <a:solidFill>
                  <a:schemeClr val="tx2"/>
                </a:solidFill>
                <a:latin typeface="Segoe UI"/>
                <a:cs typeface="Segoe UI"/>
              </a:rPr>
              <a:t>R&amp;D</a:t>
            </a:r>
            <a:r>
              <a:rPr lang="it-IT" sz="1000" dirty="0">
                <a:solidFill>
                  <a:schemeClr val="tx2"/>
                </a:solidFill>
                <a:latin typeface="Segoe UI"/>
                <a:cs typeface="Segoe UI"/>
              </a:rPr>
              <a:t>, </a:t>
            </a:r>
            <a:r>
              <a:rPr lang="it-IT" sz="1000" b="1" dirty="0">
                <a:solidFill>
                  <a:schemeClr val="tx2"/>
                </a:solidFill>
                <a:latin typeface="Segoe UI"/>
                <a:cs typeface="Segoe UI"/>
              </a:rPr>
              <a:t>product testing </a:t>
            </a:r>
            <a:r>
              <a:rPr lang="it-IT" sz="1000" dirty="0">
                <a:solidFill>
                  <a:schemeClr val="tx2"/>
                </a:solidFill>
                <a:latin typeface="Segoe UI"/>
                <a:cs typeface="Segoe UI"/>
              </a:rPr>
              <a:t>and </a:t>
            </a:r>
            <a:r>
              <a:rPr lang="it-IT" sz="1000" b="1" dirty="0">
                <a:solidFill>
                  <a:schemeClr val="tx2"/>
                </a:solidFill>
                <a:latin typeface="Segoe UI"/>
                <a:cs typeface="Segoe UI"/>
              </a:rPr>
              <a:t>marketing</a:t>
            </a:r>
            <a:r>
              <a:rPr lang="it-IT" sz="1000" dirty="0">
                <a:solidFill>
                  <a:schemeClr val="tx2"/>
                </a:solidFill>
                <a:latin typeface="Segoe UI"/>
                <a:cs typeface="Segoe UI"/>
              </a:rPr>
              <a:t> are </a:t>
            </a:r>
            <a:r>
              <a:rPr lang="it-IT" sz="1000" dirty="0" err="1">
                <a:solidFill>
                  <a:schemeClr val="tx2"/>
                </a:solidFill>
                <a:latin typeface="Segoe UI"/>
                <a:cs typeface="Segoe UI"/>
              </a:rPr>
              <a:t>needed</a:t>
            </a:r>
            <a:endParaRPr sz="1000" dirty="0">
              <a:solidFill>
                <a:schemeClr val="tx2"/>
              </a:solidFill>
              <a:latin typeface="Segoe UI"/>
              <a:cs typeface="Segoe U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532AA84-9659-4245-9AEA-391BE3B9359B}"/>
              </a:ext>
            </a:extLst>
          </p:cNvPr>
          <p:cNvSpPr txBox="1"/>
          <p:nvPr/>
        </p:nvSpPr>
        <p:spPr>
          <a:xfrm>
            <a:off x="3771074" y="201918"/>
            <a:ext cx="3512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u="sng" spc="-10" dirty="0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PRODUCTS in </a:t>
            </a:r>
            <a:r>
              <a:rPr lang="it-IT" sz="1600" u="sng" spc="-10" dirty="0" err="1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it-IT" sz="1600" u="sng" spc="-10" dirty="0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u="sng" spc="-10" dirty="0" err="1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6EA55EF-88E4-960B-5DA0-59651A590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0"/>
            <a:ext cx="742391" cy="7423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803" y="1656080"/>
            <a:ext cx="489584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solidFill>
                  <a:srgbClr val="001F5F"/>
                </a:solidFill>
                <a:latin typeface="Verdana"/>
                <a:cs typeface="Verdana"/>
              </a:rPr>
              <a:t>Global: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097" y="1790732"/>
            <a:ext cx="2895752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marR="5080" indent="-106680" algn="just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119380" algn="l"/>
              </a:tabLst>
            </a:pP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The global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organic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fertilizer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/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soil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improver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market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is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growing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, with a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valuation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approaching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$20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billion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in 2024.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Growing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environmental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awareness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and demand for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sustainable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products are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driving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this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Verdana"/>
                <a:cs typeface="Verdana"/>
              </a:rPr>
              <a:t>growth</a:t>
            </a:r>
            <a:r>
              <a:rPr lang="it-IT" sz="800" dirty="0">
                <a:solidFill>
                  <a:srgbClr val="001F5F"/>
                </a:solidFill>
                <a:latin typeface="Verdana"/>
                <a:cs typeface="Verdana"/>
              </a:rPr>
              <a:t>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095" y="2643862"/>
            <a:ext cx="2895753" cy="5886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ts val="925"/>
              </a:lnSpc>
              <a:spcBef>
                <a:spcPts val="90"/>
              </a:spcBef>
            </a:pPr>
            <a:r>
              <a:rPr sz="800" b="1" spc="-10" dirty="0" err="1">
                <a:solidFill>
                  <a:srgbClr val="001F5F"/>
                </a:solidFill>
                <a:latin typeface="Verdana"/>
                <a:cs typeface="Verdana"/>
              </a:rPr>
              <a:t>Europ</a:t>
            </a:r>
            <a:r>
              <a:rPr lang="it-IT" sz="800" b="1" spc="-10" dirty="0">
                <a:solidFill>
                  <a:srgbClr val="001F5F"/>
                </a:solidFill>
                <a:latin typeface="Verdana"/>
                <a:cs typeface="Verdana"/>
              </a:rPr>
              <a:t>e</a:t>
            </a:r>
            <a:r>
              <a:rPr sz="800" b="1" spc="-10" dirty="0">
                <a:solidFill>
                  <a:srgbClr val="001F5F"/>
                </a:solidFill>
                <a:latin typeface="Verdana"/>
                <a:cs typeface="Verdana"/>
              </a:rPr>
              <a:t>:</a:t>
            </a:r>
            <a:endParaRPr sz="800" dirty="0">
              <a:latin typeface="Verdana"/>
              <a:cs typeface="Verdana"/>
            </a:endParaRPr>
          </a:p>
          <a:p>
            <a:pPr marL="120014" indent="-107314" algn="just">
              <a:lnSpc>
                <a:spcPts val="900"/>
              </a:lnSpc>
              <a:buFont typeface="Arial MT"/>
              <a:buChar char="•"/>
              <a:tabLst>
                <a:tab pos="120014" algn="l"/>
              </a:tabLst>
            </a:pP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In Europe, the market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is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estimated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at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around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5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billion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euros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in 2024. The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region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is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a leader in the adoption of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sustainable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practices, thanks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also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to the policies of the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environmental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standards of the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European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Union.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095" y="3396161"/>
            <a:ext cx="2895753" cy="5886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90"/>
              </a:spcBef>
            </a:pPr>
            <a:r>
              <a:rPr sz="800" b="1" spc="-10" dirty="0">
                <a:solidFill>
                  <a:srgbClr val="001F5F"/>
                </a:solidFill>
                <a:latin typeface="Verdana"/>
                <a:cs typeface="Verdana"/>
              </a:rPr>
              <a:t>Ital</a:t>
            </a:r>
            <a:r>
              <a:rPr lang="it-IT" sz="800" b="1" spc="-10" dirty="0">
                <a:solidFill>
                  <a:srgbClr val="001F5F"/>
                </a:solidFill>
                <a:latin typeface="Verdana"/>
                <a:cs typeface="Verdana"/>
              </a:rPr>
              <a:t>y</a:t>
            </a:r>
            <a:endParaRPr sz="800" dirty="0">
              <a:latin typeface="Verdana"/>
              <a:cs typeface="Verdana"/>
            </a:endParaRPr>
          </a:p>
          <a:p>
            <a:pPr marL="120014" indent="-107314" algn="just">
              <a:lnSpc>
                <a:spcPts val="900"/>
              </a:lnSpc>
              <a:buFont typeface="Arial MT"/>
              <a:buChar char="•"/>
              <a:tabLst>
                <a:tab pos="120014" algn="l"/>
              </a:tabLst>
            </a:pP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In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Italy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, the market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is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worth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500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million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Italy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is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one of the of the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main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organic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producers and consumers of eco green products in Europe, with a strong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attention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to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sustainability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and </a:t>
            </a:r>
            <a:r>
              <a:rPr lang="it-IT" sz="80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circular</a:t>
            </a:r>
            <a:r>
              <a:rPr lang="it-IT" sz="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economy.</a:t>
            </a:r>
            <a:endParaRPr sz="80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2154935"/>
            <a:ext cx="2295144" cy="13319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508844" y="2129776"/>
            <a:ext cx="488315" cy="43024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it-IT" sz="900" dirty="0" err="1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lang="it-IT"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900" dirty="0" err="1">
                <a:solidFill>
                  <a:srgbClr val="FFFFFF"/>
                </a:solidFill>
                <a:latin typeface="Calibri"/>
                <a:cs typeface="Calibri"/>
              </a:rPr>
              <a:t>European</a:t>
            </a:r>
            <a:r>
              <a:rPr lang="it-IT" sz="900" dirty="0">
                <a:solidFill>
                  <a:srgbClr val="FFFFFF"/>
                </a:solidFill>
                <a:latin typeface="Calibri"/>
                <a:cs typeface="Calibri"/>
              </a:rPr>
              <a:t> Countries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9979" y="2439416"/>
            <a:ext cx="26797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900" spc="-10" dirty="0" err="1">
                <a:solidFill>
                  <a:srgbClr val="FFFFFF"/>
                </a:solidFill>
                <a:latin typeface="Calibri"/>
                <a:cs typeface="Calibri"/>
              </a:rPr>
              <a:t>Italy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0258" y="2644521"/>
            <a:ext cx="529591" cy="29084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2069" marR="5080" indent="-40005">
              <a:lnSpc>
                <a:spcPct val="104400"/>
              </a:lnSpc>
              <a:spcBef>
                <a:spcPts val="65"/>
              </a:spcBef>
            </a:pPr>
            <a:r>
              <a:rPr lang="it-IT" sz="900" spc="-10" dirty="0" err="1">
                <a:solidFill>
                  <a:schemeClr val="bg1"/>
                </a:solidFill>
                <a:latin typeface="Calibri"/>
                <a:cs typeface="Calibri"/>
              </a:rPr>
              <a:t>Rest</a:t>
            </a:r>
            <a:r>
              <a:rPr lang="it-IT" sz="900" spc="-10" dirty="0">
                <a:solidFill>
                  <a:schemeClr val="bg1"/>
                </a:solidFill>
                <a:latin typeface="Calibri"/>
                <a:cs typeface="Calibri"/>
              </a:rPr>
              <a:t> of the world</a:t>
            </a:r>
            <a:endParaRPr lang="it-IT" sz="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3776" y="3742944"/>
            <a:ext cx="57912" cy="670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382770" y="3678682"/>
            <a:ext cx="878205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900" dirty="0" err="1">
                <a:solidFill>
                  <a:srgbClr val="565656"/>
                </a:solidFill>
                <a:latin typeface="Calibri"/>
                <a:cs typeface="Calibri"/>
              </a:rPr>
              <a:t>Other</a:t>
            </a:r>
            <a:r>
              <a:rPr lang="it-IT" sz="9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lang="it-IT" sz="900" dirty="0" err="1">
                <a:solidFill>
                  <a:srgbClr val="565656"/>
                </a:solidFill>
                <a:latin typeface="Calibri"/>
                <a:cs typeface="Calibri"/>
              </a:rPr>
              <a:t>European</a:t>
            </a:r>
            <a:r>
              <a:rPr lang="it-IT" sz="900" dirty="0">
                <a:solidFill>
                  <a:srgbClr val="565656"/>
                </a:solidFill>
                <a:latin typeface="Calibri"/>
                <a:cs typeface="Calibri"/>
              </a:rPr>
              <a:t> countries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9720" y="3742944"/>
            <a:ext cx="57912" cy="6705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460619" y="3678682"/>
            <a:ext cx="267970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900" spc="-10" dirty="0" err="1">
                <a:solidFill>
                  <a:srgbClr val="565656"/>
                </a:solidFill>
                <a:latin typeface="Calibri"/>
                <a:cs typeface="Calibri"/>
              </a:rPr>
              <a:t>Italy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36920" y="3742944"/>
            <a:ext cx="67055" cy="6705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924169" y="3678682"/>
            <a:ext cx="813435" cy="1526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900" spc="-10" dirty="0" err="1">
                <a:solidFill>
                  <a:srgbClr val="565656"/>
                </a:solidFill>
                <a:latin typeface="Calibri"/>
                <a:cs typeface="Calibri"/>
              </a:rPr>
              <a:t>rest</a:t>
            </a:r>
            <a:r>
              <a:rPr lang="it-IT" sz="900" spc="-10" dirty="0">
                <a:solidFill>
                  <a:srgbClr val="565656"/>
                </a:solidFill>
                <a:latin typeface="Calibri"/>
                <a:cs typeface="Calibri"/>
              </a:rPr>
              <a:t> of the world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69535" y="4818888"/>
            <a:ext cx="1771014" cy="18415"/>
          </a:xfrm>
          <a:custGeom>
            <a:avLst/>
            <a:gdLst/>
            <a:ahLst/>
            <a:cxnLst/>
            <a:rect l="l" t="t" r="r" b="b"/>
            <a:pathLst>
              <a:path w="1771014" h="18414">
                <a:moveTo>
                  <a:pt x="1429639" y="0"/>
                </a:moveTo>
                <a:lnTo>
                  <a:pt x="342138" y="101"/>
                </a:lnTo>
                <a:lnTo>
                  <a:pt x="215137" y="660"/>
                </a:lnTo>
                <a:lnTo>
                  <a:pt x="136778" y="1485"/>
                </a:lnTo>
                <a:lnTo>
                  <a:pt x="93344" y="2273"/>
                </a:lnTo>
                <a:lnTo>
                  <a:pt x="30098" y="4559"/>
                </a:lnTo>
                <a:lnTo>
                  <a:pt x="0" y="8978"/>
                </a:lnTo>
                <a:lnTo>
                  <a:pt x="1142" y="9918"/>
                </a:lnTo>
                <a:lnTo>
                  <a:pt x="56895" y="14262"/>
                </a:lnTo>
                <a:lnTo>
                  <a:pt x="136016" y="16040"/>
                </a:lnTo>
                <a:lnTo>
                  <a:pt x="186562" y="16649"/>
                </a:lnTo>
                <a:lnTo>
                  <a:pt x="275081" y="17297"/>
                </a:lnTo>
                <a:lnTo>
                  <a:pt x="413638" y="17741"/>
                </a:lnTo>
                <a:lnTo>
                  <a:pt x="1430401" y="17881"/>
                </a:lnTo>
                <a:lnTo>
                  <a:pt x="1557146" y="17310"/>
                </a:lnTo>
                <a:lnTo>
                  <a:pt x="1635378" y="16497"/>
                </a:lnTo>
                <a:lnTo>
                  <a:pt x="1678558" y="15684"/>
                </a:lnTo>
                <a:lnTo>
                  <a:pt x="1741551" y="13398"/>
                </a:lnTo>
                <a:lnTo>
                  <a:pt x="1770761" y="8978"/>
                </a:lnTo>
                <a:lnTo>
                  <a:pt x="1769364" y="7912"/>
                </a:lnTo>
                <a:lnTo>
                  <a:pt x="1713229" y="3162"/>
                </a:lnTo>
                <a:lnTo>
                  <a:pt x="1634363" y="1346"/>
                </a:lnTo>
                <a:lnTo>
                  <a:pt x="1556258" y="533"/>
                </a:lnTo>
                <a:lnTo>
                  <a:pt x="1429639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1767" y="4818888"/>
            <a:ext cx="1762125" cy="18415"/>
          </a:xfrm>
          <a:custGeom>
            <a:avLst/>
            <a:gdLst/>
            <a:ahLst/>
            <a:cxnLst/>
            <a:rect l="l" t="t" r="r" b="b"/>
            <a:pathLst>
              <a:path w="1762125" h="18414">
                <a:moveTo>
                  <a:pt x="1387475" y="0"/>
                </a:moveTo>
                <a:lnTo>
                  <a:pt x="375412" y="88"/>
                </a:lnTo>
                <a:lnTo>
                  <a:pt x="243459" y="508"/>
                </a:lnTo>
                <a:lnTo>
                  <a:pt x="160274" y="1219"/>
                </a:lnTo>
                <a:lnTo>
                  <a:pt x="113411" y="1892"/>
                </a:lnTo>
                <a:lnTo>
                  <a:pt x="74028" y="2794"/>
                </a:lnTo>
                <a:lnTo>
                  <a:pt x="19316" y="5321"/>
                </a:lnTo>
                <a:lnTo>
                  <a:pt x="0" y="8978"/>
                </a:lnTo>
                <a:lnTo>
                  <a:pt x="1155" y="9906"/>
                </a:lnTo>
                <a:lnTo>
                  <a:pt x="56603" y="14198"/>
                </a:lnTo>
                <a:lnTo>
                  <a:pt x="135381" y="15963"/>
                </a:lnTo>
                <a:lnTo>
                  <a:pt x="185674" y="16573"/>
                </a:lnTo>
                <a:lnTo>
                  <a:pt x="273684" y="17208"/>
                </a:lnTo>
                <a:lnTo>
                  <a:pt x="411480" y="17653"/>
                </a:lnTo>
                <a:lnTo>
                  <a:pt x="1388110" y="17856"/>
                </a:lnTo>
                <a:lnTo>
                  <a:pt x="1519936" y="17424"/>
                </a:lnTo>
                <a:lnTo>
                  <a:pt x="1602867" y="16725"/>
                </a:lnTo>
                <a:lnTo>
                  <a:pt x="1649602" y="16040"/>
                </a:lnTo>
                <a:lnTo>
                  <a:pt x="1688845" y="15138"/>
                </a:lnTo>
                <a:lnTo>
                  <a:pt x="1742948" y="12636"/>
                </a:lnTo>
                <a:lnTo>
                  <a:pt x="1761744" y="8978"/>
                </a:lnTo>
                <a:lnTo>
                  <a:pt x="1760347" y="7912"/>
                </a:lnTo>
                <a:lnTo>
                  <a:pt x="1704467" y="3200"/>
                </a:lnTo>
                <a:lnTo>
                  <a:pt x="1626108" y="1397"/>
                </a:lnTo>
                <a:lnTo>
                  <a:pt x="1575943" y="800"/>
                </a:lnTo>
                <a:lnTo>
                  <a:pt x="1519047" y="406"/>
                </a:lnTo>
                <a:lnTo>
                  <a:pt x="1387475" y="0"/>
                </a:lnTo>
                <a:close/>
              </a:path>
            </a:pathLst>
          </a:custGeom>
          <a:solidFill>
            <a:srgbClr val="009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640453" y="201398"/>
            <a:ext cx="2567432" cy="590597"/>
          </a:xfrm>
          <a:prstGeom prst="rect">
            <a:avLst/>
          </a:prstGeom>
        </p:spPr>
        <p:txBody>
          <a:bodyPr vert="horz" wrap="square" lIns="0" tIns="348665" rIns="0" bIns="0" rtlCol="0">
            <a:spAutoFit/>
          </a:bodyPr>
          <a:lstStyle/>
          <a:p>
            <a:pPr marL="485140">
              <a:lnSpc>
                <a:spcPct val="100000"/>
              </a:lnSpc>
              <a:spcBef>
                <a:spcPts val="110"/>
              </a:spcBef>
            </a:pPr>
            <a:r>
              <a:rPr lang="it-IT" sz="1550" u="sng" dirty="0">
                <a:solidFill>
                  <a:srgbClr val="92B32D"/>
                </a:solidFill>
                <a:uFill>
                  <a:solidFill>
                    <a:srgbClr val="92B32D"/>
                  </a:solidFill>
                </a:uFill>
              </a:rPr>
              <a:t>OUTLET MARKETS</a:t>
            </a:r>
            <a:endParaRPr sz="1550" u="sng" dirty="0"/>
          </a:p>
        </p:txBody>
      </p:sp>
      <p:sp>
        <p:nvSpPr>
          <p:cNvPr id="19" name="object 19"/>
          <p:cNvSpPr txBox="1"/>
          <p:nvPr/>
        </p:nvSpPr>
        <p:spPr>
          <a:xfrm>
            <a:off x="3092450" y="838082"/>
            <a:ext cx="4159098" cy="455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400" b="1" dirty="0" err="1">
                <a:solidFill>
                  <a:srgbClr val="92D050"/>
                </a:solidFill>
                <a:latin typeface="Arial"/>
                <a:cs typeface="Arial"/>
              </a:rPr>
              <a:t>Main</a:t>
            </a:r>
            <a:r>
              <a:rPr lang="it-IT" sz="1400" b="1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it-IT" sz="1400" b="1" dirty="0" err="1">
                <a:solidFill>
                  <a:srgbClr val="92D050"/>
                </a:solidFill>
                <a:latin typeface="Arial"/>
                <a:cs typeface="Arial"/>
              </a:rPr>
              <a:t>soil</a:t>
            </a:r>
            <a:r>
              <a:rPr lang="it-IT" sz="1400" b="1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it-IT" sz="1400" b="1" dirty="0" err="1">
                <a:solidFill>
                  <a:srgbClr val="92D050"/>
                </a:solidFill>
                <a:latin typeface="Arial"/>
                <a:cs typeface="Arial"/>
              </a:rPr>
              <a:t>improver</a:t>
            </a:r>
            <a:r>
              <a:rPr lang="it-IT" sz="1400" b="1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it-IT" sz="1400" b="1" dirty="0" err="1">
                <a:solidFill>
                  <a:srgbClr val="92D050"/>
                </a:solidFill>
                <a:latin typeface="Arial"/>
                <a:cs typeface="Arial"/>
              </a:rPr>
              <a:t>producing</a:t>
            </a:r>
            <a:r>
              <a:rPr lang="it-IT" sz="1400" b="1" dirty="0">
                <a:solidFill>
                  <a:srgbClr val="92D050"/>
                </a:solidFill>
                <a:latin typeface="Arial"/>
                <a:cs typeface="Arial"/>
              </a:rPr>
              <a:t> countries
</a:t>
            </a:r>
            <a:r>
              <a:rPr lang="it-IT" sz="1400" b="1" dirty="0" err="1">
                <a:solidFill>
                  <a:srgbClr val="92D050"/>
                </a:solidFill>
                <a:latin typeface="Arial"/>
                <a:cs typeface="Arial"/>
              </a:rPr>
              <a:t>nitrogenous</a:t>
            </a:r>
            <a:r>
              <a:rPr lang="it-IT" sz="1400" b="1" dirty="0">
                <a:solidFill>
                  <a:srgbClr val="92D050"/>
                </a:solidFill>
                <a:latin typeface="Arial"/>
                <a:cs typeface="Arial"/>
              </a:rPr>
              <a:t> (Russia – Belarus – Ukraine – Asia)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5282" y="4799442"/>
            <a:ext cx="126555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50" spc="-10" dirty="0">
                <a:solidFill>
                  <a:srgbClr val="009236"/>
                </a:solidFill>
                <a:latin typeface="Tahoma"/>
                <a:cs typeface="Tahoma"/>
              </a:rPr>
              <a:t>SUSTAINABILITY MADE IN ITALY</a:t>
            </a:r>
            <a:endParaRPr sz="650" dirty="0">
              <a:latin typeface="Tahoma"/>
              <a:cs typeface="Tahoma"/>
            </a:endParaRPr>
          </a:p>
        </p:txBody>
      </p:sp>
      <p:pic>
        <p:nvPicPr>
          <p:cNvPr id="27" name="Immagine 2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7E36125-5516-9737-9DE4-2A5D68198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0"/>
            <a:ext cx="742391" cy="7423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7525" y="238574"/>
            <a:ext cx="4191000" cy="74417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lang="it-IT" sz="2400" spc="-60" dirty="0" err="1">
                <a:solidFill>
                  <a:schemeClr val="accent3">
                    <a:lumMod val="75000"/>
                  </a:schemeClr>
                </a:solidFill>
              </a:rPr>
              <a:t>Activated</a:t>
            </a:r>
            <a:r>
              <a:rPr lang="it-IT" sz="2400" spc="-60" dirty="0">
                <a:solidFill>
                  <a:schemeClr val="accent3">
                    <a:lumMod val="75000"/>
                  </a:schemeClr>
                </a:solidFill>
              </a:rPr>
              <a:t> Lab/Innovation Partnerships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371600"/>
            <a:ext cx="551688" cy="5608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556385" y="1485806"/>
            <a:ext cx="5692140" cy="2077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00330" algn="just">
              <a:lnSpc>
                <a:spcPct val="113900"/>
              </a:lnSpc>
              <a:spcBef>
                <a:spcPts val="110"/>
              </a:spcBef>
            </a:pPr>
            <a:r>
              <a:rPr lang="it-IT" b="0" dirty="0">
                <a:latin typeface="Arial MT"/>
                <a:cs typeface="Arial MT"/>
              </a:rPr>
              <a:t>Start Up </a:t>
            </a:r>
            <a:r>
              <a:rPr lang="it-IT" b="0" dirty="0" err="1">
                <a:latin typeface="Arial MT"/>
                <a:cs typeface="Arial MT"/>
              </a:rPr>
              <a:t>Polihub</a:t>
            </a:r>
            <a:r>
              <a:rPr lang="it-IT" b="0" dirty="0">
                <a:latin typeface="Arial MT"/>
                <a:cs typeface="Arial MT"/>
              </a:rPr>
              <a:t> Milano Incubator </a:t>
            </a:r>
            <a:r>
              <a:rPr lang="it-IT" b="0" dirty="0" err="1">
                <a:latin typeface="Arial MT"/>
                <a:cs typeface="Arial MT"/>
              </a:rPr>
              <a:t>that</a:t>
            </a:r>
            <a:r>
              <a:rPr lang="it-IT" b="0" dirty="0">
                <a:latin typeface="Arial MT"/>
                <a:cs typeface="Arial MT"/>
              </a:rPr>
              <a:t> </a:t>
            </a:r>
            <a:r>
              <a:rPr lang="it-IT" b="0" dirty="0" err="1">
                <a:latin typeface="Arial MT"/>
                <a:cs typeface="Arial MT"/>
              </a:rPr>
              <a:t>develops</a:t>
            </a:r>
            <a:r>
              <a:rPr lang="it-IT" b="0" dirty="0">
                <a:latin typeface="Arial MT"/>
                <a:cs typeface="Arial MT"/>
              </a:rPr>
              <a:t> a </a:t>
            </a:r>
            <a:r>
              <a:rPr lang="it-IT" b="0" dirty="0" err="1">
                <a:latin typeface="Arial MT"/>
                <a:cs typeface="Arial MT"/>
              </a:rPr>
              <a:t>sustainable</a:t>
            </a:r>
            <a:r>
              <a:rPr lang="it-IT" b="0" dirty="0">
                <a:latin typeface="Arial MT"/>
                <a:cs typeface="Arial MT"/>
              </a:rPr>
              <a:t> </a:t>
            </a:r>
            <a:r>
              <a:rPr lang="it-IT" b="0" dirty="0" err="1">
                <a:latin typeface="Arial MT"/>
                <a:cs typeface="Arial MT"/>
              </a:rPr>
              <a:t>process</a:t>
            </a:r>
            <a:r>
              <a:rPr lang="it-IT" b="0" dirty="0">
                <a:latin typeface="Arial MT"/>
                <a:cs typeface="Arial MT"/>
              </a:rPr>
              <a:t> to </a:t>
            </a:r>
            <a:r>
              <a:rPr lang="it-IT" b="0" dirty="0" err="1">
                <a:latin typeface="Arial MT"/>
                <a:cs typeface="Arial MT"/>
              </a:rPr>
              <a:t>transform</a:t>
            </a:r>
            <a:r>
              <a:rPr lang="it-IT" b="0" dirty="0">
                <a:latin typeface="Arial MT"/>
                <a:cs typeface="Arial MT"/>
              </a:rPr>
              <a:t> agro-</a:t>
            </a:r>
            <a:r>
              <a:rPr lang="it-IT" b="0" dirty="0" err="1">
                <a:latin typeface="Arial MT"/>
                <a:cs typeface="Arial MT"/>
              </a:rPr>
              <a:t>waste</a:t>
            </a:r>
            <a:r>
              <a:rPr lang="it-IT" b="0" dirty="0">
                <a:latin typeface="Arial MT"/>
                <a:cs typeface="Arial MT"/>
              </a:rPr>
              <a:t> </a:t>
            </a:r>
            <a:r>
              <a:rPr lang="it-IT" b="0" dirty="0" err="1">
                <a:latin typeface="Arial MT"/>
                <a:cs typeface="Arial MT"/>
              </a:rPr>
              <a:t>into</a:t>
            </a:r>
            <a:r>
              <a:rPr lang="it-IT" b="0" dirty="0">
                <a:latin typeface="Arial MT"/>
                <a:cs typeface="Arial MT"/>
              </a:rPr>
              <a:t> cellulose and </a:t>
            </a:r>
            <a:r>
              <a:rPr lang="it-IT" b="0" dirty="0" err="1">
                <a:latin typeface="Arial MT"/>
                <a:cs typeface="Arial MT"/>
              </a:rPr>
              <a:t>chitin</a:t>
            </a:r>
            <a:r>
              <a:rPr lang="it-IT" b="0" dirty="0">
                <a:latin typeface="Arial MT"/>
                <a:cs typeface="Arial MT"/>
              </a:rPr>
              <a:t>. PARTNERSHIP ACTIVATED: study of </a:t>
            </a:r>
            <a:r>
              <a:rPr lang="it-IT" b="0" dirty="0" err="1">
                <a:latin typeface="Arial MT"/>
                <a:cs typeface="Arial MT"/>
              </a:rPr>
              <a:t>waste</a:t>
            </a:r>
            <a:r>
              <a:rPr lang="it-IT" b="0" dirty="0">
                <a:latin typeface="Arial MT"/>
                <a:cs typeface="Arial MT"/>
              </a:rPr>
              <a:t> </a:t>
            </a:r>
            <a:r>
              <a:rPr lang="it-IT" b="0" dirty="0" err="1">
                <a:latin typeface="Arial MT"/>
                <a:cs typeface="Arial MT"/>
              </a:rPr>
              <a:t>derived</a:t>
            </a:r>
            <a:r>
              <a:rPr lang="it-IT" b="0" dirty="0">
                <a:latin typeface="Arial MT"/>
                <a:cs typeface="Arial MT"/>
              </a:rPr>
              <a:t> from the </a:t>
            </a:r>
            <a:r>
              <a:rPr lang="it-IT" b="0" dirty="0" err="1">
                <a:latin typeface="Arial MT"/>
                <a:cs typeface="Arial MT"/>
              </a:rPr>
              <a:t>transformation</a:t>
            </a:r>
            <a:r>
              <a:rPr lang="it-IT" b="0" dirty="0">
                <a:latin typeface="Arial MT"/>
                <a:cs typeface="Arial MT"/>
              </a:rPr>
              <a:t> of coffee to be </a:t>
            </a:r>
            <a:r>
              <a:rPr lang="it-IT" b="0" dirty="0" err="1">
                <a:latin typeface="Arial MT"/>
                <a:cs typeface="Arial MT"/>
              </a:rPr>
              <a:t>used</a:t>
            </a:r>
            <a:r>
              <a:rPr lang="it-IT" b="0" dirty="0">
                <a:latin typeface="Arial MT"/>
                <a:cs typeface="Arial MT"/>
              </a:rPr>
              <a:t> for the production of Cellulose and </a:t>
            </a:r>
            <a:r>
              <a:rPr lang="it-IT" b="0" dirty="0" err="1">
                <a:latin typeface="Arial MT"/>
                <a:cs typeface="Arial MT"/>
              </a:rPr>
              <a:t>Chitin</a:t>
            </a:r>
            <a:r>
              <a:rPr lang="it-IT" b="0" dirty="0">
                <a:latin typeface="Arial MT"/>
                <a:cs typeface="Arial MT"/>
              </a:rPr>
              <a:t>.</a:t>
            </a:r>
          </a:p>
          <a:p>
            <a:pPr marL="12700" marR="100330" algn="just">
              <a:lnSpc>
                <a:spcPct val="113900"/>
              </a:lnSpc>
              <a:spcBef>
                <a:spcPts val="110"/>
              </a:spcBef>
            </a:pPr>
            <a:endParaRPr lang="it-IT" b="0" dirty="0">
              <a:latin typeface="Arial MT"/>
              <a:cs typeface="Arial MT"/>
            </a:endParaRPr>
          </a:p>
          <a:p>
            <a:pPr marL="12700" marR="100330" algn="just">
              <a:lnSpc>
                <a:spcPct val="113900"/>
              </a:lnSpc>
              <a:spcBef>
                <a:spcPts val="110"/>
              </a:spcBef>
            </a:pPr>
            <a:r>
              <a:rPr lang="it-IT" b="0" dirty="0">
                <a:latin typeface="Arial MT"/>
                <a:cs typeface="Arial MT"/>
              </a:rPr>
              <a:t>The mission of the Centre </a:t>
            </a:r>
            <a:r>
              <a:rPr lang="it-IT" b="0" dirty="0" err="1">
                <a:latin typeface="Arial MT"/>
                <a:cs typeface="Arial MT"/>
              </a:rPr>
              <a:t>sponsored</a:t>
            </a:r>
            <a:r>
              <a:rPr lang="it-IT" b="0" dirty="0">
                <a:latin typeface="Arial MT"/>
                <a:cs typeface="Arial MT"/>
              </a:rPr>
              <a:t> by Lavazza </a:t>
            </a:r>
            <a:r>
              <a:rPr lang="it-IT" b="0" dirty="0" err="1">
                <a:latin typeface="Arial MT"/>
                <a:cs typeface="Arial MT"/>
              </a:rPr>
              <a:t>aims</a:t>
            </a:r>
            <a:r>
              <a:rPr lang="it-IT" b="0" dirty="0">
                <a:latin typeface="Arial MT"/>
                <a:cs typeface="Arial MT"/>
              </a:rPr>
              <a:t> to </a:t>
            </a:r>
            <a:r>
              <a:rPr lang="it-IT" b="0" dirty="0" err="1">
                <a:latin typeface="Arial MT"/>
                <a:cs typeface="Arial MT"/>
              </a:rPr>
              <a:t>improve</a:t>
            </a:r>
            <a:r>
              <a:rPr lang="it-IT" b="0" dirty="0">
                <a:latin typeface="Arial MT"/>
                <a:cs typeface="Arial MT"/>
              </a:rPr>
              <a:t> the </a:t>
            </a:r>
            <a:r>
              <a:rPr lang="it-IT" b="0" dirty="0" err="1">
                <a:latin typeface="Arial MT"/>
                <a:cs typeface="Arial MT"/>
              </a:rPr>
              <a:t>environmental</a:t>
            </a:r>
            <a:r>
              <a:rPr lang="it-IT" b="0" dirty="0">
                <a:latin typeface="Arial MT"/>
                <a:cs typeface="Arial MT"/>
              </a:rPr>
              <a:t>, social, cultural and </a:t>
            </a:r>
            <a:r>
              <a:rPr lang="it-IT" b="0" dirty="0" err="1">
                <a:latin typeface="Arial MT"/>
                <a:cs typeface="Arial MT"/>
              </a:rPr>
              <a:t>economic</a:t>
            </a:r>
            <a:r>
              <a:rPr lang="it-IT" b="0" dirty="0">
                <a:latin typeface="Arial MT"/>
                <a:cs typeface="Arial MT"/>
              </a:rPr>
              <a:t> </a:t>
            </a:r>
            <a:r>
              <a:rPr lang="it-IT" b="0" dirty="0" err="1">
                <a:latin typeface="Arial MT"/>
                <a:cs typeface="Arial MT"/>
              </a:rPr>
              <a:t>sustainability</a:t>
            </a:r>
            <a:r>
              <a:rPr lang="it-IT" b="0" dirty="0">
                <a:latin typeface="Arial MT"/>
                <a:cs typeface="Arial MT"/>
              </a:rPr>
              <a:t> of the coffee system and to support </a:t>
            </a:r>
            <a:r>
              <a:rPr lang="it-IT" b="0" dirty="0" err="1">
                <a:latin typeface="Arial MT"/>
                <a:cs typeface="Arial MT"/>
              </a:rPr>
              <a:t>its</a:t>
            </a:r>
            <a:r>
              <a:rPr lang="it-IT" b="0" dirty="0">
                <a:latin typeface="Arial MT"/>
                <a:cs typeface="Arial MT"/>
              </a:rPr>
              <a:t> players by sharing know-how and </a:t>
            </a:r>
            <a:r>
              <a:rPr lang="it-IT" b="0" dirty="0" err="1">
                <a:latin typeface="Arial MT"/>
                <a:cs typeface="Arial MT"/>
              </a:rPr>
              <a:t>mobilising</a:t>
            </a:r>
            <a:r>
              <a:rPr lang="it-IT" b="0" dirty="0">
                <a:latin typeface="Arial MT"/>
                <a:cs typeface="Arial MT"/>
              </a:rPr>
              <a:t> </a:t>
            </a:r>
            <a:r>
              <a:rPr lang="it-IT" b="0" dirty="0" err="1">
                <a:latin typeface="Arial MT"/>
                <a:cs typeface="Arial MT"/>
              </a:rPr>
              <a:t>resources</a:t>
            </a:r>
            <a:r>
              <a:rPr lang="it-IT" b="0" dirty="0">
                <a:latin typeface="Arial MT"/>
                <a:cs typeface="Arial MT"/>
              </a:rPr>
              <a:t> for the </a:t>
            </a:r>
            <a:r>
              <a:rPr lang="it-IT" b="0" dirty="0" err="1">
                <a:latin typeface="Arial MT"/>
                <a:cs typeface="Arial MT"/>
              </a:rPr>
              <a:t>implementation</a:t>
            </a:r>
            <a:r>
              <a:rPr lang="it-IT" b="0" dirty="0">
                <a:latin typeface="Arial MT"/>
                <a:cs typeface="Arial MT"/>
              </a:rPr>
              <a:t> of </a:t>
            </a:r>
            <a:r>
              <a:rPr lang="it-IT" b="0" dirty="0" err="1">
                <a:latin typeface="Arial MT"/>
                <a:cs typeface="Arial MT"/>
              </a:rPr>
              <a:t>circular</a:t>
            </a:r>
            <a:r>
              <a:rPr lang="it-IT" b="0" dirty="0">
                <a:latin typeface="Arial MT"/>
                <a:cs typeface="Arial MT"/>
              </a:rPr>
              <a:t> </a:t>
            </a:r>
            <a:r>
              <a:rPr lang="it-IT" b="0" dirty="0" err="1">
                <a:latin typeface="Arial MT"/>
                <a:cs typeface="Arial MT"/>
              </a:rPr>
              <a:t>solutions</a:t>
            </a:r>
            <a:r>
              <a:rPr lang="it-IT" b="0" dirty="0">
                <a:latin typeface="Arial MT"/>
                <a:cs typeface="Arial MT"/>
              </a:rPr>
              <a:t>. PARTNERSHIP ACTIVATED: </a:t>
            </a:r>
            <a:r>
              <a:rPr lang="it-IT" b="0" dirty="0" err="1">
                <a:latin typeface="Arial MT"/>
                <a:cs typeface="Arial MT"/>
              </a:rPr>
              <a:t>Implementation</a:t>
            </a:r>
            <a:r>
              <a:rPr lang="it-IT" b="0" dirty="0">
                <a:latin typeface="Arial MT"/>
                <a:cs typeface="Arial MT"/>
              </a:rPr>
              <a:t> of projects on the use of coffee grounds.</a:t>
            </a:r>
          </a:p>
          <a:p>
            <a:pPr marL="12700" marR="100330" algn="just">
              <a:lnSpc>
                <a:spcPct val="113900"/>
              </a:lnSpc>
              <a:spcBef>
                <a:spcPts val="110"/>
              </a:spcBef>
            </a:pPr>
            <a:endParaRPr lang="it-IT" b="0" dirty="0">
              <a:latin typeface="Arial MT"/>
              <a:cs typeface="Arial MT"/>
            </a:endParaRPr>
          </a:p>
          <a:p>
            <a:pPr marL="12700" marR="100330" algn="just">
              <a:lnSpc>
                <a:spcPct val="113900"/>
              </a:lnSpc>
              <a:spcBef>
                <a:spcPts val="110"/>
              </a:spcBef>
            </a:pPr>
            <a:r>
              <a:rPr lang="it-IT" b="0" dirty="0">
                <a:latin typeface="Arial MT"/>
                <a:cs typeface="Arial MT"/>
              </a:rPr>
              <a:t>The University of </a:t>
            </a:r>
            <a:r>
              <a:rPr lang="it-IT" b="0" dirty="0" err="1">
                <a:latin typeface="Arial MT"/>
                <a:cs typeface="Arial MT"/>
              </a:rPr>
              <a:t>Gastronomic</a:t>
            </a:r>
            <a:r>
              <a:rPr lang="it-IT" b="0" dirty="0">
                <a:latin typeface="Arial MT"/>
                <a:cs typeface="Arial MT"/>
              </a:rPr>
              <a:t> Sciences of Pollenzo, </a:t>
            </a:r>
            <a:r>
              <a:rPr lang="it-IT" b="0" dirty="0" err="1">
                <a:latin typeface="Arial MT"/>
                <a:cs typeface="Arial MT"/>
              </a:rPr>
              <a:t>founded</a:t>
            </a:r>
            <a:r>
              <a:rPr lang="it-IT" b="0" dirty="0">
                <a:latin typeface="Arial MT"/>
                <a:cs typeface="Arial MT"/>
              </a:rPr>
              <a:t> and </a:t>
            </a:r>
            <a:r>
              <a:rPr lang="it-IT" b="0" dirty="0" err="1">
                <a:latin typeface="Arial MT"/>
                <a:cs typeface="Arial MT"/>
              </a:rPr>
              <a:t>promoted</a:t>
            </a:r>
            <a:r>
              <a:rPr lang="it-IT" b="0" dirty="0">
                <a:latin typeface="Arial MT"/>
                <a:cs typeface="Arial MT"/>
              </a:rPr>
              <a:t> in 2004 by the international </a:t>
            </a:r>
            <a:r>
              <a:rPr lang="it-IT" b="0" dirty="0" err="1">
                <a:latin typeface="Arial MT"/>
                <a:cs typeface="Arial MT"/>
              </a:rPr>
              <a:t>association</a:t>
            </a:r>
            <a:r>
              <a:rPr lang="it-IT" b="0" dirty="0">
                <a:latin typeface="Arial MT"/>
                <a:cs typeface="Arial MT"/>
              </a:rPr>
              <a:t> Slow Food with the </a:t>
            </a:r>
            <a:r>
              <a:rPr lang="it-IT" b="0" dirty="0" err="1">
                <a:latin typeface="Arial MT"/>
                <a:cs typeface="Arial MT"/>
              </a:rPr>
              <a:t>collaboration</a:t>
            </a:r>
            <a:r>
              <a:rPr lang="it-IT" b="0" dirty="0">
                <a:latin typeface="Arial MT"/>
                <a:cs typeface="Arial MT"/>
              </a:rPr>
              <a:t> of the </a:t>
            </a:r>
            <a:r>
              <a:rPr lang="it-IT" b="0" dirty="0" err="1">
                <a:latin typeface="Arial MT"/>
                <a:cs typeface="Arial MT"/>
              </a:rPr>
              <a:t>regions</a:t>
            </a:r>
            <a:r>
              <a:rPr lang="it-IT" b="0" dirty="0">
                <a:latin typeface="Arial MT"/>
                <a:cs typeface="Arial MT"/>
              </a:rPr>
              <a:t> of </a:t>
            </a:r>
            <a:r>
              <a:rPr lang="it-IT" b="0" dirty="0" err="1">
                <a:latin typeface="Arial MT"/>
                <a:cs typeface="Arial MT"/>
              </a:rPr>
              <a:t>Piedmont</a:t>
            </a:r>
            <a:r>
              <a:rPr lang="it-IT" b="0" dirty="0">
                <a:latin typeface="Arial MT"/>
                <a:cs typeface="Arial MT"/>
              </a:rPr>
              <a:t> and Emilia Romagna, </a:t>
            </a:r>
            <a:r>
              <a:rPr lang="it-IT" b="0" dirty="0" err="1">
                <a:latin typeface="Arial MT"/>
                <a:cs typeface="Arial MT"/>
              </a:rPr>
              <a:t>is</a:t>
            </a:r>
            <a:r>
              <a:rPr lang="it-IT" b="0" dirty="0">
                <a:latin typeface="Arial MT"/>
                <a:cs typeface="Arial MT"/>
              </a:rPr>
              <a:t> a non-state </a:t>
            </a:r>
            <a:r>
              <a:rPr lang="it-IT" b="0" dirty="0" err="1">
                <a:latin typeface="Arial MT"/>
                <a:cs typeface="Arial MT"/>
              </a:rPr>
              <a:t>university</a:t>
            </a:r>
            <a:r>
              <a:rPr lang="it-IT" b="0" dirty="0">
                <a:latin typeface="Arial MT"/>
                <a:cs typeface="Arial MT"/>
              </a:rPr>
              <a:t> </a:t>
            </a:r>
            <a:r>
              <a:rPr lang="it-IT" b="0" dirty="0" err="1">
                <a:latin typeface="Arial MT"/>
                <a:cs typeface="Arial MT"/>
              </a:rPr>
              <a:t>legally</a:t>
            </a:r>
            <a:r>
              <a:rPr lang="it-IT" b="0" dirty="0">
                <a:latin typeface="Arial MT"/>
                <a:cs typeface="Arial MT"/>
              </a:rPr>
              <a:t> </a:t>
            </a:r>
            <a:r>
              <a:rPr lang="it-IT" b="0" dirty="0" err="1">
                <a:latin typeface="Arial MT"/>
                <a:cs typeface="Arial MT"/>
              </a:rPr>
              <a:t>recognized</a:t>
            </a:r>
            <a:r>
              <a:rPr lang="it-IT" b="0" dirty="0">
                <a:latin typeface="Arial MT"/>
                <a:cs typeface="Arial MT"/>
              </a:rPr>
              <a:t> by the </a:t>
            </a:r>
            <a:r>
              <a:rPr lang="it-IT" b="0" dirty="0" err="1">
                <a:latin typeface="Arial MT"/>
                <a:cs typeface="Arial MT"/>
              </a:rPr>
              <a:t>Italian</a:t>
            </a:r>
            <a:r>
              <a:rPr lang="it-IT" b="0" dirty="0">
                <a:latin typeface="Arial MT"/>
                <a:cs typeface="Arial MT"/>
              </a:rPr>
              <a:t> state. PARTNERSHIP ACTIVATED: Junior Stage Figure.</a:t>
            </a:r>
            <a:endParaRPr lang="it-IT" b="0" spc="-50" dirty="0">
              <a:latin typeface="Arial MT"/>
              <a:cs typeface="Arial MT"/>
            </a:endParaRPr>
          </a:p>
          <a:p>
            <a:pPr marL="12700" marR="100330" algn="just">
              <a:lnSpc>
                <a:spcPct val="113900"/>
              </a:lnSpc>
              <a:spcBef>
                <a:spcPts val="110"/>
              </a:spcBef>
            </a:pPr>
            <a:endParaRPr b="0" spc="-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r>
              <a:rPr lang="it-IT" b="0" spc="-50" dirty="0">
                <a:latin typeface="Arial MT"/>
                <a:cs typeface="Arial MT"/>
              </a:rPr>
              <a:t>With the Design and </a:t>
            </a:r>
            <a:r>
              <a:rPr lang="it-IT" b="0" spc="-50" dirty="0" err="1">
                <a:latin typeface="Arial MT"/>
                <a:cs typeface="Arial MT"/>
              </a:rPr>
              <a:t>Sustainability</a:t>
            </a:r>
            <a:r>
              <a:rPr lang="it-IT" b="0" spc="-50" dirty="0">
                <a:latin typeface="Arial MT"/>
                <a:cs typeface="Arial MT"/>
              </a:rPr>
              <a:t> Department Partnership </a:t>
            </a:r>
            <a:r>
              <a:rPr lang="it-IT" b="0" spc="-50" dirty="0" err="1">
                <a:latin typeface="Arial MT"/>
                <a:cs typeface="Arial MT"/>
              </a:rPr>
              <a:t>activated</a:t>
            </a:r>
            <a:r>
              <a:rPr lang="it-IT" b="0" spc="-50" dirty="0">
                <a:latin typeface="Arial MT"/>
                <a:cs typeface="Arial MT"/>
              </a:rPr>
              <a:t> for the study of </a:t>
            </a:r>
            <a:r>
              <a:rPr lang="it-IT" b="0" spc="-50" dirty="0" err="1">
                <a:latin typeface="Arial MT"/>
                <a:cs typeface="Arial MT"/>
              </a:rPr>
              <a:t>regenerated</a:t>
            </a:r>
            <a:r>
              <a:rPr lang="it-IT" b="0" spc="-50" dirty="0">
                <a:latin typeface="Arial MT"/>
                <a:cs typeface="Arial MT"/>
              </a:rPr>
              <a:t> </a:t>
            </a:r>
            <a:r>
              <a:rPr lang="it-IT" b="0" spc="-50" dirty="0" err="1">
                <a:latin typeface="Arial MT"/>
                <a:cs typeface="Arial MT"/>
              </a:rPr>
              <a:t>waste</a:t>
            </a:r>
            <a:r>
              <a:rPr lang="it-IT" b="0" spc="-50" dirty="0">
                <a:latin typeface="Arial MT"/>
                <a:cs typeface="Arial MT"/>
              </a:rPr>
              <a:t> and </a:t>
            </a:r>
            <a:r>
              <a:rPr lang="it-IT" b="0" spc="-50" dirty="0" err="1">
                <a:latin typeface="Arial MT"/>
                <a:cs typeface="Arial MT"/>
              </a:rPr>
              <a:t>potential</a:t>
            </a:r>
            <a:r>
              <a:rPr lang="it-IT" b="0" spc="-50" dirty="0">
                <a:latin typeface="Arial MT"/>
                <a:cs typeface="Arial MT"/>
              </a:rPr>
              <a:t> B2C and B2B </a:t>
            </a:r>
            <a:r>
              <a:rPr lang="it-IT" b="0" spc="-50" dirty="0" err="1">
                <a:latin typeface="Arial MT"/>
                <a:cs typeface="Arial MT"/>
              </a:rPr>
              <a:t>uses</a:t>
            </a:r>
            <a:r>
              <a:rPr lang="it-IT" b="0" spc="-50" dirty="0">
                <a:latin typeface="Arial MT"/>
                <a:cs typeface="Arial MT"/>
              </a:rPr>
              <a:t>.</a:t>
            </a:r>
            <a:endParaRPr b="0" spc="-2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6385" y="3825037"/>
            <a:ext cx="5511800" cy="294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it-IT" sz="800" dirty="0" err="1">
                <a:solidFill>
                  <a:srgbClr val="001F5F"/>
                </a:solidFill>
                <a:latin typeface="Arial MT"/>
                <a:cs typeface="Arial MT"/>
              </a:rPr>
              <a:t>Experiments</a:t>
            </a:r>
            <a:r>
              <a:rPr lang="it-IT" sz="8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Arial MT"/>
                <a:cs typeface="Arial MT"/>
              </a:rPr>
              <a:t>Bio</a:t>
            </a:r>
            <a:r>
              <a:rPr lang="it-IT" sz="8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Arial MT"/>
                <a:cs typeface="Arial MT"/>
              </a:rPr>
              <a:t>Soil</a:t>
            </a:r>
            <a:r>
              <a:rPr lang="it-IT" sz="8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Arial MT"/>
                <a:cs typeface="Arial MT"/>
              </a:rPr>
              <a:t>Conditioner</a:t>
            </a:r>
            <a:r>
              <a:rPr lang="it-IT" sz="8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lang="it-IT" sz="800" dirty="0" err="1">
                <a:solidFill>
                  <a:srgbClr val="001F5F"/>
                </a:solidFill>
                <a:latin typeface="Arial MT"/>
                <a:cs typeface="Arial MT"/>
              </a:rPr>
              <a:t>Cocni</a:t>
            </a:r>
            <a:r>
              <a:rPr lang="it-IT" sz="800" dirty="0">
                <a:solidFill>
                  <a:srgbClr val="001F5F"/>
                </a:solidFill>
                <a:latin typeface="Arial MT"/>
                <a:cs typeface="Arial MT"/>
              </a:rPr>
              <a:t>/agri </a:t>
            </a:r>
            <a:r>
              <a:rPr lang="it-IT" sz="800" dirty="0" err="1">
                <a:solidFill>
                  <a:srgbClr val="001F5F"/>
                </a:solidFill>
                <a:latin typeface="Arial MT"/>
                <a:cs typeface="Arial MT"/>
              </a:rPr>
              <a:t>coffè</a:t>
            </a:r>
            <a:r>
              <a:rPr lang="it-IT" sz="800" dirty="0">
                <a:solidFill>
                  <a:srgbClr val="001F5F"/>
                </a:solidFill>
                <a:latin typeface="Arial MT"/>
                <a:cs typeface="Arial MT"/>
              </a:rPr>
              <a:t> on target </a:t>
            </a:r>
            <a:r>
              <a:rPr lang="it-IT" sz="800" dirty="0" err="1">
                <a:solidFill>
                  <a:srgbClr val="001F5F"/>
                </a:solidFill>
                <a:latin typeface="Arial MT"/>
                <a:cs typeface="Arial MT"/>
              </a:rPr>
              <a:t>crops</a:t>
            </a:r>
            <a:r>
              <a:rPr lang="it-IT" sz="800" dirty="0">
                <a:solidFill>
                  <a:srgbClr val="001F5F"/>
                </a:solidFill>
                <a:latin typeface="Arial MT"/>
                <a:cs typeface="Arial MT"/>
              </a:rPr>
              <a:t> and </a:t>
            </a:r>
            <a:r>
              <a:rPr lang="it-IT" sz="800" dirty="0" err="1">
                <a:solidFill>
                  <a:srgbClr val="001F5F"/>
                </a:solidFill>
                <a:latin typeface="Arial MT"/>
                <a:cs typeface="Arial MT"/>
              </a:rPr>
              <a:t>specific</a:t>
            </a:r>
            <a:r>
              <a:rPr lang="it-IT" sz="800" dirty="0">
                <a:solidFill>
                  <a:srgbClr val="001F5F"/>
                </a:solidFill>
                <a:latin typeface="Arial MT"/>
                <a:cs typeface="Arial MT"/>
              </a:rPr>
              <a:t> studies with relative promotion (</a:t>
            </a:r>
            <a:r>
              <a:rPr lang="it-IT" sz="800" dirty="0" err="1">
                <a:solidFill>
                  <a:srgbClr val="001F5F"/>
                </a:solidFill>
                <a:latin typeface="Arial MT"/>
                <a:cs typeface="Arial MT"/>
              </a:rPr>
              <a:t>Hazelnuts</a:t>
            </a:r>
            <a:r>
              <a:rPr lang="it-IT" sz="800" dirty="0">
                <a:solidFill>
                  <a:srgbClr val="001F5F"/>
                </a:solidFill>
                <a:latin typeface="Arial MT"/>
                <a:cs typeface="Arial MT"/>
              </a:rPr>
              <a:t>, Peppers, </a:t>
            </a:r>
            <a:r>
              <a:rPr lang="it-IT" sz="800" dirty="0" err="1">
                <a:solidFill>
                  <a:srgbClr val="001F5F"/>
                </a:solidFill>
                <a:latin typeface="Arial MT"/>
                <a:cs typeface="Arial MT"/>
              </a:rPr>
              <a:t>Grapes</a:t>
            </a:r>
            <a:r>
              <a:rPr lang="it-IT" sz="800" dirty="0">
                <a:solidFill>
                  <a:srgbClr val="001F5F"/>
                </a:solidFill>
                <a:latin typeface="Arial MT"/>
                <a:cs typeface="Arial MT"/>
              </a:rPr>
              <a:t>)</a:t>
            </a:r>
            <a:endParaRPr sz="8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2020823"/>
            <a:ext cx="914400" cy="5516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968" y="2676144"/>
            <a:ext cx="905256" cy="3444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823" y="3209544"/>
            <a:ext cx="923544" cy="4206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968" y="3761232"/>
            <a:ext cx="847344" cy="42062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648200" y="4696967"/>
            <a:ext cx="1771014" cy="18415"/>
          </a:xfrm>
          <a:custGeom>
            <a:avLst/>
            <a:gdLst/>
            <a:ahLst/>
            <a:cxnLst/>
            <a:rect l="l" t="t" r="r" b="b"/>
            <a:pathLst>
              <a:path w="1771014" h="18414">
                <a:moveTo>
                  <a:pt x="1429639" y="0"/>
                </a:moveTo>
                <a:lnTo>
                  <a:pt x="342138" y="101"/>
                </a:lnTo>
                <a:lnTo>
                  <a:pt x="215137" y="660"/>
                </a:lnTo>
                <a:lnTo>
                  <a:pt x="136778" y="1485"/>
                </a:lnTo>
                <a:lnTo>
                  <a:pt x="93344" y="2273"/>
                </a:lnTo>
                <a:lnTo>
                  <a:pt x="30098" y="4559"/>
                </a:lnTo>
                <a:lnTo>
                  <a:pt x="0" y="8978"/>
                </a:lnTo>
                <a:lnTo>
                  <a:pt x="1142" y="9918"/>
                </a:lnTo>
                <a:lnTo>
                  <a:pt x="56895" y="14262"/>
                </a:lnTo>
                <a:lnTo>
                  <a:pt x="136016" y="16040"/>
                </a:lnTo>
                <a:lnTo>
                  <a:pt x="186562" y="16649"/>
                </a:lnTo>
                <a:lnTo>
                  <a:pt x="275081" y="17297"/>
                </a:lnTo>
                <a:lnTo>
                  <a:pt x="413638" y="17741"/>
                </a:lnTo>
                <a:lnTo>
                  <a:pt x="1430401" y="17881"/>
                </a:lnTo>
                <a:lnTo>
                  <a:pt x="1557146" y="17310"/>
                </a:lnTo>
                <a:lnTo>
                  <a:pt x="1635378" y="16497"/>
                </a:lnTo>
                <a:lnTo>
                  <a:pt x="1678558" y="15684"/>
                </a:lnTo>
                <a:lnTo>
                  <a:pt x="1741551" y="13398"/>
                </a:lnTo>
                <a:lnTo>
                  <a:pt x="1770761" y="8978"/>
                </a:lnTo>
                <a:lnTo>
                  <a:pt x="1769364" y="7912"/>
                </a:lnTo>
                <a:lnTo>
                  <a:pt x="1713229" y="3162"/>
                </a:lnTo>
                <a:lnTo>
                  <a:pt x="1634363" y="1346"/>
                </a:lnTo>
                <a:lnTo>
                  <a:pt x="1556258" y="533"/>
                </a:lnTo>
                <a:lnTo>
                  <a:pt x="1429639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0432" y="4696967"/>
            <a:ext cx="1765300" cy="18415"/>
          </a:xfrm>
          <a:custGeom>
            <a:avLst/>
            <a:gdLst/>
            <a:ahLst/>
            <a:cxnLst/>
            <a:rect l="l" t="t" r="r" b="b"/>
            <a:pathLst>
              <a:path w="1765300" h="18414">
                <a:moveTo>
                  <a:pt x="1389888" y="0"/>
                </a:moveTo>
                <a:lnTo>
                  <a:pt x="376047" y="88"/>
                </a:lnTo>
                <a:lnTo>
                  <a:pt x="243840" y="507"/>
                </a:lnTo>
                <a:lnTo>
                  <a:pt x="160528" y="1219"/>
                </a:lnTo>
                <a:lnTo>
                  <a:pt x="113537" y="1892"/>
                </a:lnTo>
                <a:lnTo>
                  <a:pt x="74155" y="2793"/>
                </a:lnTo>
                <a:lnTo>
                  <a:pt x="19342" y="5321"/>
                </a:lnTo>
                <a:lnTo>
                  <a:pt x="0" y="8978"/>
                </a:lnTo>
                <a:lnTo>
                  <a:pt x="1155" y="9905"/>
                </a:lnTo>
                <a:lnTo>
                  <a:pt x="56705" y="14198"/>
                </a:lnTo>
                <a:lnTo>
                  <a:pt x="135635" y="15963"/>
                </a:lnTo>
                <a:lnTo>
                  <a:pt x="185928" y="16573"/>
                </a:lnTo>
                <a:lnTo>
                  <a:pt x="274066" y="17208"/>
                </a:lnTo>
                <a:lnTo>
                  <a:pt x="412241" y="17652"/>
                </a:lnTo>
                <a:lnTo>
                  <a:pt x="1390523" y="17856"/>
                </a:lnTo>
                <a:lnTo>
                  <a:pt x="1522603" y="17424"/>
                </a:lnTo>
                <a:lnTo>
                  <a:pt x="1605661" y="16725"/>
                </a:lnTo>
                <a:lnTo>
                  <a:pt x="1652524" y="16040"/>
                </a:lnTo>
                <a:lnTo>
                  <a:pt x="1691767" y="15138"/>
                </a:lnTo>
                <a:lnTo>
                  <a:pt x="1745995" y="12636"/>
                </a:lnTo>
                <a:lnTo>
                  <a:pt x="1764792" y="8978"/>
                </a:lnTo>
                <a:lnTo>
                  <a:pt x="1763395" y="7912"/>
                </a:lnTo>
                <a:lnTo>
                  <a:pt x="1707388" y="3200"/>
                </a:lnTo>
                <a:lnTo>
                  <a:pt x="1628902" y="1396"/>
                </a:lnTo>
                <a:lnTo>
                  <a:pt x="1578737" y="800"/>
                </a:lnTo>
                <a:lnTo>
                  <a:pt x="1521714" y="406"/>
                </a:lnTo>
                <a:lnTo>
                  <a:pt x="1389888" y="0"/>
                </a:lnTo>
                <a:close/>
              </a:path>
            </a:pathLst>
          </a:custGeom>
          <a:solidFill>
            <a:srgbClr val="009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3123945" y="4664415"/>
            <a:ext cx="1265936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lang="it-IT" spc="-10" dirty="0">
                <a:solidFill>
                  <a:srgbClr val="009236"/>
                </a:solidFill>
              </a:rPr>
              <a:t>SUSTAINABILITY MADE IN ITALY</a:t>
            </a:r>
            <a:endParaRPr spc="-20" dirty="0">
              <a:solidFill>
                <a:srgbClr val="009236"/>
              </a:solidFill>
            </a:endParaRPr>
          </a:p>
        </p:txBody>
      </p:sp>
      <p:pic>
        <p:nvPicPr>
          <p:cNvPr id="17" name="Immagine 1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C982F9A2-BE07-7103-7C45-88BAF6A88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0"/>
            <a:ext cx="742391" cy="7423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3503" y="385960"/>
            <a:ext cx="378450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accent3">
                    <a:lumMod val="75000"/>
                  </a:schemeClr>
                </a:solidFill>
              </a:rPr>
              <a:t>STRATEGIC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chemeClr val="accent3">
                    <a:lumMod val="75000"/>
                  </a:schemeClr>
                </a:solidFill>
              </a:rPr>
              <a:t>Corporate</a:t>
            </a:r>
            <a:r>
              <a:rPr lang="it-IT" sz="2400" spc="-10" dirty="0">
                <a:solidFill>
                  <a:schemeClr val="accent3">
                    <a:lumMod val="75000"/>
                  </a:schemeClr>
                </a:solidFill>
              </a:rPr>
              <a:t> partnership</a:t>
            </a:r>
            <a:endParaRPr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8438" y="1352676"/>
            <a:ext cx="5771515" cy="8087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49300"/>
              </a:lnSpc>
              <a:spcBef>
                <a:spcPts val="90"/>
              </a:spcBef>
            </a:pPr>
            <a:r>
              <a:rPr lang="it-IT" sz="1200" dirty="0">
                <a:solidFill>
                  <a:srgbClr val="001F5F"/>
                </a:solidFill>
                <a:latin typeface="Arial Black"/>
                <a:cs typeface="Arial Black"/>
              </a:rPr>
              <a:t>In a short time </a:t>
            </a:r>
            <a:r>
              <a:rPr lang="it-IT" sz="1200" dirty="0" err="1">
                <a:solidFill>
                  <a:srgbClr val="001F5F"/>
                </a:solidFill>
                <a:latin typeface="Arial Black"/>
                <a:cs typeface="Arial Black"/>
              </a:rPr>
              <a:t>we</a:t>
            </a:r>
            <a:r>
              <a:rPr lang="it-IT" sz="12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it-IT" sz="1200" dirty="0" err="1">
                <a:solidFill>
                  <a:srgbClr val="001F5F"/>
                </a:solidFill>
                <a:latin typeface="Arial Black"/>
                <a:cs typeface="Arial Black"/>
              </a:rPr>
              <a:t>have</a:t>
            </a:r>
            <a:r>
              <a:rPr lang="it-IT" sz="12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it-IT" sz="1200" dirty="0" err="1">
                <a:solidFill>
                  <a:srgbClr val="001F5F"/>
                </a:solidFill>
                <a:latin typeface="Arial Black"/>
                <a:cs typeface="Arial Black"/>
              </a:rPr>
              <a:t>activated</a:t>
            </a:r>
            <a:r>
              <a:rPr lang="it-IT" sz="12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it-IT" sz="1200" dirty="0" err="1">
                <a:solidFill>
                  <a:srgbClr val="001F5F"/>
                </a:solidFill>
                <a:latin typeface="Arial Black"/>
                <a:cs typeface="Arial Black"/>
              </a:rPr>
              <a:t>collaborations</a:t>
            </a:r>
            <a:r>
              <a:rPr lang="it-IT" sz="1200" dirty="0">
                <a:solidFill>
                  <a:srgbClr val="001F5F"/>
                </a:solidFill>
                <a:latin typeface="Arial Black"/>
                <a:cs typeface="Arial Black"/>
              </a:rPr>
              <a:t> with a group of </a:t>
            </a:r>
            <a:r>
              <a:rPr lang="it-IT" sz="1200" dirty="0" err="1">
                <a:solidFill>
                  <a:srgbClr val="001F5F"/>
                </a:solidFill>
                <a:latin typeface="Arial Black"/>
                <a:cs typeface="Arial Black"/>
              </a:rPr>
              <a:t>leading</a:t>
            </a:r>
            <a:r>
              <a:rPr lang="it-IT" sz="1200" dirty="0">
                <a:solidFill>
                  <a:srgbClr val="001F5F"/>
                </a:solidFill>
                <a:latin typeface="Arial Black"/>
                <a:cs typeface="Arial Black"/>
              </a:rPr>
              <a:t> companies in </a:t>
            </a:r>
            <a:r>
              <a:rPr lang="it-IT" sz="1200" dirty="0" err="1">
                <a:solidFill>
                  <a:srgbClr val="001F5F"/>
                </a:solidFill>
                <a:latin typeface="Arial Black"/>
                <a:cs typeface="Arial Black"/>
              </a:rPr>
              <a:t>their</a:t>
            </a:r>
            <a:r>
              <a:rPr lang="it-IT" sz="12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it-IT" sz="1200" dirty="0" err="1">
                <a:solidFill>
                  <a:srgbClr val="001F5F"/>
                </a:solidFill>
                <a:latin typeface="Arial Black"/>
                <a:cs typeface="Arial Black"/>
              </a:rPr>
              <a:t>sectors</a:t>
            </a:r>
            <a:r>
              <a:rPr lang="it-IT" sz="1200" dirty="0">
                <a:solidFill>
                  <a:srgbClr val="001F5F"/>
                </a:solidFill>
                <a:latin typeface="Arial Black"/>
                <a:cs typeface="Arial Black"/>
              </a:rPr>
              <a:t> to share green goals and business </a:t>
            </a:r>
            <a:r>
              <a:rPr lang="it-IT" sz="1200" dirty="0" err="1">
                <a:solidFill>
                  <a:srgbClr val="001F5F"/>
                </a:solidFill>
                <a:latin typeface="Arial Black"/>
                <a:cs typeface="Arial Black"/>
              </a:rPr>
              <a:t>opportunities</a:t>
            </a:r>
            <a:r>
              <a:rPr lang="it-IT" sz="1200" dirty="0">
                <a:solidFill>
                  <a:srgbClr val="001F5F"/>
                </a:solidFill>
                <a:latin typeface="Arial Black"/>
                <a:cs typeface="Arial Black"/>
              </a:rPr>
              <a:t>.</a:t>
            </a:r>
            <a:endParaRPr sz="1200" dirty="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0088" y="3273552"/>
            <a:ext cx="582167" cy="4175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888" y="2630423"/>
            <a:ext cx="905256" cy="4663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873496" y="2401823"/>
            <a:ext cx="927100" cy="1295400"/>
            <a:chOff x="5873496" y="2401823"/>
            <a:chExt cx="927100" cy="1295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3496" y="3115055"/>
              <a:ext cx="926592" cy="5821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7232" y="2401823"/>
              <a:ext cx="569976" cy="67360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1352" y="2630423"/>
            <a:ext cx="981456" cy="3992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54423" y="3200400"/>
            <a:ext cx="847344" cy="5151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14039" y="2768344"/>
            <a:ext cx="1039368" cy="2651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8888" y="3404615"/>
            <a:ext cx="1420368" cy="25603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648200" y="4696967"/>
            <a:ext cx="1771014" cy="18415"/>
          </a:xfrm>
          <a:custGeom>
            <a:avLst/>
            <a:gdLst/>
            <a:ahLst/>
            <a:cxnLst/>
            <a:rect l="l" t="t" r="r" b="b"/>
            <a:pathLst>
              <a:path w="1771014" h="18414">
                <a:moveTo>
                  <a:pt x="1429639" y="0"/>
                </a:moveTo>
                <a:lnTo>
                  <a:pt x="342138" y="101"/>
                </a:lnTo>
                <a:lnTo>
                  <a:pt x="215137" y="660"/>
                </a:lnTo>
                <a:lnTo>
                  <a:pt x="136778" y="1485"/>
                </a:lnTo>
                <a:lnTo>
                  <a:pt x="93344" y="2273"/>
                </a:lnTo>
                <a:lnTo>
                  <a:pt x="30098" y="4559"/>
                </a:lnTo>
                <a:lnTo>
                  <a:pt x="0" y="8978"/>
                </a:lnTo>
                <a:lnTo>
                  <a:pt x="1142" y="9918"/>
                </a:lnTo>
                <a:lnTo>
                  <a:pt x="56895" y="14262"/>
                </a:lnTo>
                <a:lnTo>
                  <a:pt x="136016" y="16040"/>
                </a:lnTo>
                <a:lnTo>
                  <a:pt x="186562" y="16649"/>
                </a:lnTo>
                <a:lnTo>
                  <a:pt x="275081" y="17297"/>
                </a:lnTo>
                <a:lnTo>
                  <a:pt x="413638" y="17741"/>
                </a:lnTo>
                <a:lnTo>
                  <a:pt x="1430401" y="17881"/>
                </a:lnTo>
                <a:lnTo>
                  <a:pt x="1557146" y="17310"/>
                </a:lnTo>
                <a:lnTo>
                  <a:pt x="1635378" y="16497"/>
                </a:lnTo>
                <a:lnTo>
                  <a:pt x="1678558" y="15684"/>
                </a:lnTo>
                <a:lnTo>
                  <a:pt x="1741551" y="13398"/>
                </a:lnTo>
                <a:lnTo>
                  <a:pt x="1770761" y="8978"/>
                </a:lnTo>
                <a:lnTo>
                  <a:pt x="1769364" y="7912"/>
                </a:lnTo>
                <a:lnTo>
                  <a:pt x="1713229" y="3162"/>
                </a:lnTo>
                <a:lnTo>
                  <a:pt x="1634363" y="1346"/>
                </a:lnTo>
                <a:lnTo>
                  <a:pt x="1556258" y="533"/>
                </a:lnTo>
                <a:lnTo>
                  <a:pt x="1429639" y="0"/>
                </a:lnTo>
                <a:close/>
              </a:path>
            </a:pathLst>
          </a:custGeom>
          <a:solidFill>
            <a:srgbClr val="E600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0432" y="4696967"/>
            <a:ext cx="1765300" cy="18415"/>
          </a:xfrm>
          <a:custGeom>
            <a:avLst/>
            <a:gdLst/>
            <a:ahLst/>
            <a:cxnLst/>
            <a:rect l="l" t="t" r="r" b="b"/>
            <a:pathLst>
              <a:path w="1765300" h="18414">
                <a:moveTo>
                  <a:pt x="1389888" y="0"/>
                </a:moveTo>
                <a:lnTo>
                  <a:pt x="376047" y="88"/>
                </a:lnTo>
                <a:lnTo>
                  <a:pt x="243840" y="507"/>
                </a:lnTo>
                <a:lnTo>
                  <a:pt x="160528" y="1219"/>
                </a:lnTo>
                <a:lnTo>
                  <a:pt x="113537" y="1892"/>
                </a:lnTo>
                <a:lnTo>
                  <a:pt x="74155" y="2793"/>
                </a:lnTo>
                <a:lnTo>
                  <a:pt x="19342" y="5321"/>
                </a:lnTo>
                <a:lnTo>
                  <a:pt x="0" y="8978"/>
                </a:lnTo>
                <a:lnTo>
                  <a:pt x="1155" y="9905"/>
                </a:lnTo>
                <a:lnTo>
                  <a:pt x="56705" y="14198"/>
                </a:lnTo>
                <a:lnTo>
                  <a:pt x="135635" y="15963"/>
                </a:lnTo>
                <a:lnTo>
                  <a:pt x="185928" y="16573"/>
                </a:lnTo>
                <a:lnTo>
                  <a:pt x="274066" y="17208"/>
                </a:lnTo>
                <a:lnTo>
                  <a:pt x="412241" y="17652"/>
                </a:lnTo>
                <a:lnTo>
                  <a:pt x="1390523" y="17856"/>
                </a:lnTo>
                <a:lnTo>
                  <a:pt x="1522603" y="17424"/>
                </a:lnTo>
                <a:lnTo>
                  <a:pt x="1605661" y="16725"/>
                </a:lnTo>
                <a:lnTo>
                  <a:pt x="1652524" y="16040"/>
                </a:lnTo>
                <a:lnTo>
                  <a:pt x="1691767" y="15138"/>
                </a:lnTo>
                <a:lnTo>
                  <a:pt x="1745995" y="12636"/>
                </a:lnTo>
                <a:lnTo>
                  <a:pt x="1764792" y="8978"/>
                </a:lnTo>
                <a:lnTo>
                  <a:pt x="1763395" y="7912"/>
                </a:lnTo>
                <a:lnTo>
                  <a:pt x="1707388" y="3200"/>
                </a:lnTo>
                <a:lnTo>
                  <a:pt x="1628902" y="1396"/>
                </a:lnTo>
                <a:lnTo>
                  <a:pt x="1578737" y="800"/>
                </a:lnTo>
                <a:lnTo>
                  <a:pt x="1521714" y="406"/>
                </a:lnTo>
                <a:lnTo>
                  <a:pt x="1389888" y="0"/>
                </a:lnTo>
                <a:close/>
              </a:path>
            </a:pathLst>
          </a:custGeom>
          <a:solidFill>
            <a:srgbClr val="009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3123945" y="4664415"/>
            <a:ext cx="1265936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lang="it-IT" spc="-10" dirty="0">
                <a:solidFill>
                  <a:srgbClr val="009236"/>
                </a:solidFill>
              </a:rPr>
              <a:t>SUSTAINABILITY MADE IN ITALY</a:t>
            </a:r>
            <a:endParaRPr spc="-20" dirty="0">
              <a:solidFill>
                <a:srgbClr val="00923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E47C19-738F-4539-8EAA-07DCBC78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43" y="2593719"/>
            <a:ext cx="547845" cy="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846D3F27-27B1-1C3A-51DB-6AC23132E1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" y="0"/>
            <a:ext cx="742391" cy="7423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1733</Words>
  <Application>Microsoft Macintosh PowerPoint</Application>
  <PresentationFormat>Personalizzato</PresentationFormat>
  <Paragraphs>217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Arial MT</vt:lpstr>
      <vt:lpstr>Calibri</vt:lpstr>
      <vt:lpstr>Segoe UI</vt:lpstr>
      <vt:lpstr>Segoe UI Web (West European)</vt:lpstr>
      <vt:lpstr>Tahoma</vt:lpstr>
      <vt:lpstr>Times New Roman</vt:lpstr>
      <vt:lpstr>Trebuchet MS</vt:lpstr>
      <vt:lpstr>Verdana</vt:lpstr>
      <vt:lpstr>Wingdings</vt:lpstr>
      <vt:lpstr>Office Theme</vt:lpstr>
      <vt:lpstr>Presentazione standard di PowerPoint</vt:lpstr>
      <vt:lpstr> WHAT</vt:lpstr>
      <vt:lpstr>Presentazione standard di PowerPoint</vt:lpstr>
      <vt:lpstr>VALIDATED PRODUCTS</vt:lpstr>
      <vt:lpstr>PRODUCTS in the experimental phase</vt:lpstr>
      <vt:lpstr>Presentazione standard di PowerPoint</vt:lpstr>
      <vt:lpstr>OUTLET MARKETS</vt:lpstr>
      <vt:lpstr>Activated Lab/Innovation Partnerships</vt:lpstr>
      <vt:lpstr>STRATEGIC Corporate partnership</vt:lpstr>
      <vt:lpstr>Presentazione standard di PowerPoint</vt:lpstr>
      <vt:lpstr>STRATEGY
BP 26/29 DEVELOPMENT</vt:lpstr>
      <vt:lpstr>BUSINESS MODEL 2026/28</vt:lpstr>
      <vt:lpstr>Green budget e Sales plan 2026/28</vt:lpstr>
      <vt:lpstr>Presentazione standard di PowerPoint</vt:lpstr>
      <vt:lpstr>VISION 2033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Puntorieri</dc:creator>
  <cp:lastModifiedBy>Edoardo Ramondo</cp:lastModifiedBy>
  <cp:revision>5</cp:revision>
  <dcterms:created xsi:type="dcterms:W3CDTF">2025-10-05T15:52:10Z</dcterms:created>
  <dcterms:modified xsi:type="dcterms:W3CDTF">2026-02-02T15:45:27Z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2025-09-17T00:00:00Z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2025-10-05T00:00:00Z</vt:filetime>
  </property>
  <property fmtid="{D5CDD505-2E9C-101B-9397-08002B2CF9AE}" pid="5" name="Producer">
    <vt:lpwstr>Microsoft® PowerPoint® 2021</vt:lpwstr>
  </property>
</Properties>
</file>