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256" r:id="rId2"/>
    <p:sldId id="257" r:id="rId3"/>
    <p:sldId id="265" r:id="rId4"/>
    <p:sldId id="266" r:id="rId5"/>
    <p:sldId id="261" r:id="rId6"/>
    <p:sldId id="267" r:id="rId7"/>
    <p:sldId id="259" r:id="rId8"/>
    <p:sldId id="264" r:id="rId9"/>
    <p:sldId id="268"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hyperlink" Target="https://www.wrongkindofgreen.org/tag/fourth-industrial-revolution/" TargetMode="External"/><Relationship Id="rId3" Type="http://schemas.openxmlformats.org/officeDocument/2006/relationships/image" Target="../media/image3.1"/><Relationship Id="rId7" Type="http://schemas.openxmlformats.org/officeDocument/2006/relationships/image" Target="../media/image5.jpg"/><Relationship Id="rId2" Type="http://schemas.openxmlformats.org/officeDocument/2006/relationships/hyperlink" Target="https://freepngimg.com/png/32329-technology" TargetMode="External"/><Relationship Id="rId1" Type="http://schemas.openxmlformats.org/officeDocument/2006/relationships/image" Target="../media/image2.png"/><Relationship Id="rId6" Type="http://schemas.openxmlformats.org/officeDocument/2006/relationships/hyperlink" Target="https://freepngimg.com/png/36284-city-transparent-image" TargetMode="External"/><Relationship Id="rId5" Type="http://schemas.openxmlformats.org/officeDocument/2006/relationships/image" Target="../media/image4.png"/><Relationship Id="rId4" Type="http://schemas.openxmlformats.org/officeDocument/2006/relationships/hyperlink" Target="https://www.rawpixel.com/image/450096/women-online-shopping-icons" TargetMode="External"/></Relationships>
</file>

<file path=ppt/diagrams/_rels/drawing4.xml.rels><?xml version="1.0" encoding="UTF-8" standalone="yes"?>
<Relationships xmlns="http://schemas.openxmlformats.org/package/2006/relationships"><Relationship Id="rId8" Type="http://schemas.openxmlformats.org/officeDocument/2006/relationships/hyperlink" Target="https://www.wrongkindofgreen.org/tag/fourth-industrial-revolution/" TargetMode="External"/><Relationship Id="rId3" Type="http://schemas.openxmlformats.org/officeDocument/2006/relationships/image" Target="../media/image3.1"/><Relationship Id="rId7" Type="http://schemas.openxmlformats.org/officeDocument/2006/relationships/image" Target="../media/image5.jpg"/><Relationship Id="rId2" Type="http://schemas.openxmlformats.org/officeDocument/2006/relationships/hyperlink" Target="https://freepngimg.com/png/32329-technology" TargetMode="External"/><Relationship Id="rId1" Type="http://schemas.openxmlformats.org/officeDocument/2006/relationships/image" Target="../media/image2.png"/><Relationship Id="rId6" Type="http://schemas.openxmlformats.org/officeDocument/2006/relationships/hyperlink" Target="https://freepngimg.com/png/36284-city-transparent-image" TargetMode="External"/><Relationship Id="rId5" Type="http://schemas.openxmlformats.org/officeDocument/2006/relationships/image" Target="../media/image4.png"/><Relationship Id="rId4" Type="http://schemas.openxmlformats.org/officeDocument/2006/relationships/hyperlink" Target="https://www.rawpixel.com/image/450096/women-online-shopping-icon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D368E6-4572-4F44-B07A-0B08672D367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uk-UA"/>
        </a:p>
      </dgm:t>
    </dgm:pt>
    <dgm:pt modelId="{4218AD53-402D-4A55-9B77-F55C51637963}">
      <dgm:prSet phldrT="[Текст]" custT="1"/>
      <dgm:spPr/>
      <dgm:t>
        <a:bodyPr/>
        <a:lstStyle/>
        <a:p>
          <a:r>
            <a:rPr kumimoji="0" lang="en-US" altLang="uk-UA" sz="2800" b="0" i="0" u="none" strike="noStrike" cap="none" normalizeH="0" baseline="0" dirty="0">
              <a:ln>
                <a:noFill/>
              </a:ln>
              <a:solidFill>
                <a:schemeClr val="tx1"/>
              </a:solidFill>
              <a:effectLst/>
              <a:latin typeface="+mj-lt"/>
            </a:rPr>
            <a:t>Definition</a:t>
          </a:r>
          <a:endParaRPr lang="uk-UA" sz="2800" b="0" dirty="0">
            <a:latin typeface="+mj-lt"/>
          </a:endParaRPr>
        </a:p>
      </dgm:t>
    </dgm:pt>
    <dgm:pt modelId="{9E7CC852-8544-4E76-B8E7-17A614BE4BFE}" type="parTrans" cxnId="{2F2551A5-1353-438B-9619-0FF8DE4216FB}">
      <dgm:prSet/>
      <dgm:spPr/>
      <dgm:t>
        <a:bodyPr/>
        <a:lstStyle/>
        <a:p>
          <a:endParaRPr lang="uk-UA"/>
        </a:p>
      </dgm:t>
    </dgm:pt>
    <dgm:pt modelId="{087CC6BA-DEFD-4A32-B7B1-966F4D1A68BF}" type="sibTrans" cxnId="{2F2551A5-1353-438B-9619-0FF8DE4216FB}">
      <dgm:prSet/>
      <dgm:spPr/>
      <dgm:t>
        <a:bodyPr/>
        <a:lstStyle/>
        <a:p>
          <a:endParaRPr lang="uk-UA"/>
        </a:p>
      </dgm:t>
    </dgm:pt>
    <dgm:pt modelId="{22AA07D1-A22A-4C93-961A-10AB8EA3109A}">
      <dgm:prSet phldrT="[Текст]" custT="1"/>
      <dgm:spPr/>
      <dgm:t>
        <a:bodyPr/>
        <a:lstStyle/>
        <a:p>
          <a:pPr>
            <a:buClrTx/>
            <a:buSzTx/>
            <a:buFontTx/>
            <a:buNone/>
          </a:pPr>
          <a:r>
            <a:rPr kumimoji="0" lang="en-US" altLang="uk-UA" sz="1600" b="0" i="0" u="none" strike="noStrike" cap="none" normalizeH="0" baseline="0" dirty="0">
              <a:ln>
                <a:noFill/>
              </a:ln>
              <a:solidFill>
                <a:schemeClr val="tx1"/>
              </a:solidFill>
              <a:effectLst/>
              <a:latin typeface="Arial" panose="020B0604020202020204" pitchFamily="34" charset="0"/>
            </a:rPr>
            <a:t>   </a:t>
          </a:r>
          <a:r>
            <a:rPr kumimoji="0" lang="en-US" altLang="uk-UA" sz="1800" b="0" i="0" u="none" strike="noStrike" cap="none" normalizeH="0" baseline="0" dirty="0">
              <a:ln>
                <a:noFill/>
              </a:ln>
              <a:solidFill>
                <a:schemeClr val="tx1"/>
              </a:solidFill>
              <a:effectLst/>
              <a:latin typeface="+mj-lt"/>
            </a:rPr>
            <a:t>A set of conditions aimed at maintaining human life, health, and working capacity.</a:t>
          </a:r>
          <a:endParaRPr lang="uk-UA" sz="1800" dirty="0">
            <a:latin typeface="+mj-lt"/>
          </a:endParaRPr>
        </a:p>
      </dgm:t>
    </dgm:pt>
    <dgm:pt modelId="{2BA4EE68-A36B-4756-AB6E-3C949A779DCA}" type="parTrans" cxnId="{ED25D90A-6174-49C9-BEA4-EB8989943E37}">
      <dgm:prSet/>
      <dgm:spPr/>
      <dgm:t>
        <a:bodyPr/>
        <a:lstStyle/>
        <a:p>
          <a:endParaRPr lang="uk-UA"/>
        </a:p>
      </dgm:t>
    </dgm:pt>
    <dgm:pt modelId="{63774F53-F898-4326-B09A-BC9A2E6078D2}" type="sibTrans" cxnId="{ED25D90A-6174-49C9-BEA4-EB8989943E37}">
      <dgm:prSet/>
      <dgm:spPr/>
      <dgm:t>
        <a:bodyPr/>
        <a:lstStyle/>
        <a:p>
          <a:endParaRPr lang="uk-UA"/>
        </a:p>
      </dgm:t>
    </dgm:pt>
    <dgm:pt modelId="{5FD4406A-350E-4058-BAB1-5CA45A3E7FFA}">
      <dgm:prSet phldrT="[Текст]" custT="1"/>
      <dgm:spPr/>
      <dgm:t>
        <a:bodyPr/>
        <a:lstStyle/>
        <a:p>
          <a:pPr>
            <a:spcAft>
              <a:spcPts val="0"/>
            </a:spcAft>
          </a:pPr>
          <a:r>
            <a:rPr kumimoji="0" lang="en-US" altLang="uk-UA" sz="2800" b="0" i="0" u="none" strike="noStrike" cap="none" normalizeH="0" baseline="0" dirty="0">
              <a:ln>
                <a:noFill/>
              </a:ln>
              <a:solidFill>
                <a:schemeClr val="tx1"/>
              </a:solidFill>
              <a:effectLst/>
              <a:latin typeface="+mj-lt"/>
            </a:rPr>
            <a:t>Two </a:t>
          </a:r>
        </a:p>
        <a:p>
          <a:pPr>
            <a:spcAft>
              <a:spcPts val="0"/>
            </a:spcAft>
          </a:pPr>
          <a:r>
            <a:rPr kumimoji="0" lang="en-US" altLang="uk-UA" sz="2800" b="0" i="0" u="none" strike="noStrike" cap="none" normalizeH="0" baseline="0" dirty="0">
              <a:ln>
                <a:noFill/>
              </a:ln>
              <a:solidFill>
                <a:schemeClr val="tx1"/>
              </a:solidFill>
              <a:effectLst/>
              <a:latin typeface="+mj-lt"/>
            </a:rPr>
            <a:t>Perspectives</a:t>
          </a:r>
          <a:endParaRPr lang="uk-UA" sz="2800" b="0" dirty="0">
            <a:latin typeface="+mj-lt"/>
          </a:endParaRPr>
        </a:p>
      </dgm:t>
    </dgm:pt>
    <dgm:pt modelId="{C3E74429-4241-4D71-80EF-B38F4D3B6B47}" type="parTrans" cxnId="{5A3B6097-C5E7-4710-8839-F2FFF0362AEF}">
      <dgm:prSet/>
      <dgm:spPr/>
      <dgm:t>
        <a:bodyPr/>
        <a:lstStyle/>
        <a:p>
          <a:endParaRPr lang="uk-UA"/>
        </a:p>
      </dgm:t>
    </dgm:pt>
    <dgm:pt modelId="{73F4813E-CD86-476D-B7E2-42BEA9E365DA}" type="sibTrans" cxnId="{5A3B6097-C5E7-4710-8839-F2FFF0362AEF}">
      <dgm:prSet/>
      <dgm:spPr/>
      <dgm:t>
        <a:bodyPr/>
        <a:lstStyle/>
        <a:p>
          <a:endParaRPr lang="uk-UA"/>
        </a:p>
      </dgm:t>
    </dgm:pt>
    <dgm:pt modelId="{5A508DBD-1C93-4774-BA6C-26F220AC8DFD}">
      <dgm:prSet phldrT="[Текст]" custT="1"/>
      <dgm:spPr/>
      <dgm:t>
        <a:bodyPr/>
        <a:lstStyle/>
        <a:p>
          <a:r>
            <a:rPr kumimoji="0" lang="en-US" altLang="uk-UA" sz="1800" b="0" i="0" u="none" strike="noStrike" cap="none" normalizeH="0" baseline="0" dirty="0">
              <a:ln>
                <a:noFill/>
              </a:ln>
              <a:solidFill>
                <a:schemeClr val="tx1"/>
              </a:solidFill>
              <a:effectLst/>
              <a:latin typeface="+mj-lt"/>
            </a:rPr>
            <a:t>Emergency Mode: Focus on disaster relief (food, water, medicine).</a:t>
          </a:r>
          <a:endParaRPr lang="uk-UA" sz="1800" dirty="0">
            <a:latin typeface="+mj-lt"/>
          </a:endParaRPr>
        </a:p>
      </dgm:t>
    </dgm:pt>
    <dgm:pt modelId="{503CC110-E1D0-486D-A1D6-ACAB2FDEDEB0}" type="parTrans" cxnId="{DB0BAF76-4A01-41B5-8E0D-5798829930D2}">
      <dgm:prSet/>
      <dgm:spPr/>
      <dgm:t>
        <a:bodyPr/>
        <a:lstStyle/>
        <a:p>
          <a:endParaRPr lang="uk-UA"/>
        </a:p>
      </dgm:t>
    </dgm:pt>
    <dgm:pt modelId="{1E8508FD-A628-49A0-B6AF-05457CD1BC5F}" type="sibTrans" cxnId="{DB0BAF76-4A01-41B5-8E0D-5798829930D2}">
      <dgm:prSet/>
      <dgm:spPr/>
      <dgm:t>
        <a:bodyPr/>
        <a:lstStyle/>
        <a:p>
          <a:endParaRPr lang="uk-UA"/>
        </a:p>
      </dgm:t>
    </dgm:pt>
    <dgm:pt modelId="{E2B0AA2D-AAFE-41F7-ACB7-A9CC66713414}">
      <dgm:prSet phldrT="[Текст]" custT="1"/>
      <dgm:spPr/>
      <dgm:t>
        <a:bodyPr/>
        <a:lstStyle/>
        <a:p>
          <a:r>
            <a:rPr kumimoji="0" lang="en-US" altLang="uk-UA" sz="2800" b="0" i="0" u="none" strike="noStrike" cap="none" normalizeH="0" baseline="0" dirty="0">
              <a:ln>
                <a:noFill/>
              </a:ln>
              <a:solidFill>
                <a:schemeClr val="tx1"/>
              </a:solidFill>
              <a:effectLst/>
              <a:latin typeface="+mj-lt"/>
            </a:rPr>
            <a:t>The «Filter</a:t>
          </a:r>
          <a:r>
            <a:rPr lang="en-US" altLang="uk-UA" sz="2800" b="0" dirty="0">
              <a:solidFill>
                <a:schemeClr val="tx1"/>
              </a:solidFill>
              <a:latin typeface="+mj-lt"/>
            </a:rPr>
            <a:t>»</a:t>
          </a:r>
          <a:endParaRPr lang="uk-UA" sz="2800" b="0" dirty="0">
            <a:latin typeface="+mj-lt"/>
          </a:endParaRPr>
        </a:p>
      </dgm:t>
    </dgm:pt>
    <dgm:pt modelId="{65858EC3-F6FC-4E62-8013-9BEE6D572D51}" type="parTrans" cxnId="{89DA2730-A8C9-4319-82F6-0FAC3DBAE4FD}">
      <dgm:prSet/>
      <dgm:spPr/>
      <dgm:t>
        <a:bodyPr/>
        <a:lstStyle/>
        <a:p>
          <a:endParaRPr lang="uk-UA"/>
        </a:p>
      </dgm:t>
    </dgm:pt>
    <dgm:pt modelId="{32803B5A-BEF2-4B6A-B175-6907E6B8B138}" type="sibTrans" cxnId="{89DA2730-A8C9-4319-82F6-0FAC3DBAE4FD}">
      <dgm:prSet/>
      <dgm:spPr/>
      <dgm:t>
        <a:bodyPr/>
        <a:lstStyle/>
        <a:p>
          <a:endParaRPr lang="uk-UA"/>
        </a:p>
      </dgm:t>
    </dgm:pt>
    <dgm:pt modelId="{664EA417-4478-458D-812E-2A7535051B8D}">
      <dgm:prSet phldrT="[Текст]" custT="1"/>
      <dgm:spPr/>
      <dgm:t>
        <a:bodyPr/>
        <a:lstStyle/>
        <a:p>
          <a:r>
            <a:rPr kumimoji="0" lang="en-US" altLang="uk-UA" sz="1800" b="0" i="0" u="none" strike="noStrike" cap="none" normalizeH="0" baseline="0" dirty="0">
              <a:ln>
                <a:noFill/>
              </a:ln>
              <a:solidFill>
                <a:schemeClr val="tx1"/>
              </a:solidFill>
              <a:effectLst/>
              <a:latin typeface="+mj-lt"/>
            </a:rPr>
            <a:t>National Livelihood Provision System acts as a filter to determine which business functions are critical</a:t>
          </a:r>
          <a:endParaRPr lang="uk-UA" sz="1600" dirty="0"/>
        </a:p>
      </dgm:t>
    </dgm:pt>
    <dgm:pt modelId="{33B72804-A444-4B19-B29C-2E3C8BE45CE7}" type="parTrans" cxnId="{E4C01FF6-C104-4F0E-B34E-13752DF08234}">
      <dgm:prSet/>
      <dgm:spPr/>
      <dgm:t>
        <a:bodyPr/>
        <a:lstStyle/>
        <a:p>
          <a:endParaRPr lang="uk-UA"/>
        </a:p>
      </dgm:t>
    </dgm:pt>
    <dgm:pt modelId="{B8B2FB4E-907E-45E6-9D58-D8ABB901AD6A}" type="sibTrans" cxnId="{E4C01FF6-C104-4F0E-B34E-13752DF08234}">
      <dgm:prSet/>
      <dgm:spPr/>
      <dgm:t>
        <a:bodyPr/>
        <a:lstStyle/>
        <a:p>
          <a:endParaRPr lang="uk-UA"/>
        </a:p>
      </dgm:t>
    </dgm:pt>
    <dgm:pt modelId="{BD164332-993A-41A6-86F2-E7C4A929F763}">
      <dgm:prSet phldrT="[Текст]" custT="1"/>
      <dgm:spPr/>
      <dgm:t>
        <a:bodyPr/>
        <a:lstStyle/>
        <a:p>
          <a:r>
            <a:rPr kumimoji="0" lang="en-US" altLang="uk-UA" sz="1800" b="0" i="0" u="none" strike="noStrike" cap="none" normalizeH="0" baseline="0" dirty="0">
              <a:ln>
                <a:noFill/>
              </a:ln>
              <a:solidFill>
                <a:schemeClr val="tx1"/>
              </a:solidFill>
              <a:effectLst/>
              <a:latin typeface="+mj-lt"/>
            </a:rPr>
            <a:t>Socio-Economic Mode</a:t>
          </a:r>
          <a:r>
            <a:rPr kumimoji="0" lang="en-US" altLang="uk-UA" sz="1800" b="1" i="0" u="none" strike="noStrike" cap="none" normalizeH="0" baseline="0" dirty="0">
              <a:ln>
                <a:noFill/>
              </a:ln>
              <a:solidFill>
                <a:schemeClr val="tx1"/>
              </a:solidFill>
              <a:effectLst/>
              <a:latin typeface="+mj-lt"/>
            </a:rPr>
            <a:t>:</a:t>
          </a:r>
          <a:r>
            <a:rPr kumimoji="0" lang="en-US" altLang="uk-UA" sz="1800" b="0" i="0" u="none" strike="noStrike" cap="none" normalizeH="0" baseline="0" dirty="0">
              <a:ln>
                <a:noFill/>
              </a:ln>
              <a:solidFill>
                <a:schemeClr val="tx1"/>
              </a:solidFill>
              <a:effectLst/>
              <a:latin typeface="+mj-lt"/>
            </a:rPr>
            <a:t> High standards of living and mass service in places of residence.</a:t>
          </a:r>
          <a:endParaRPr lang="uk-UA" sz="1800" dirty="0">
            <a:latin typeface="+mj-lt"/>
          </a:endParaRPr>
        </a:p>
      </dgm:t>
    </dgm:pt>
    <dgm:pt modelId="{6B466B5A-0A1B-4ACB-86CD-696C9F4C563C}" type="parTrans" cxnId="{C706FCC7-65F8-423D-8E80-1BC518478902}">
      <dgm:prSet/>
      <dgm:spPr/>
      <dgm:t>
        <a:bodyPr/>
        <a:lstStyle/>
        <a:p>
          <a:endParaRPr lang="uk-UA"/>
        </a:p>
      </dgm:t>
    </dgm:pt>
    <dgm:pt modelId="{0721606D-D86C-4D81-A111-6F89EB994240}" type="sibTrans" cxnId="{C706FCC7-65F8-423D-8E80-1BC518478902}">
      <dgm:prSet/>
      <dgm:spPr/>
      <dgm:t>
        <a:bodyPr/>
        <a:lstStyle/>
        <a:p>
          <a:endParaRPr lang="uk-UA"/>
        </a:p>
      </dgm:t>
    </dgm:pt>
    <dgm:pt modelId="{0C90688C-1617-4AE6-A446-FA0859CF4814}" type="pres">
      <dgm:prSet presAssocID="{CED368E6-4572-4F44-B07A-0B08672D3670}" presName="Name0" presStyleCnt="0">
        <dgm:presLayoutVars>
          <dgm:chMax val="7"/>
          <dgm:dir/>
          <dgm:animLvl val="lvl"/>
          <dgm:resizeHandles val="exact"/>
        </dgm:presLayoutVars>
      </dgm:prSet>
      <dgm:spPr/>
    </dgm:pt>
    <dgm:pt modelId="{BB9F4965-B4A1-4DBF-8D0C-DFB16424FD05}" type="pres">
      <dgm:prSet presAssocID="{4218AD53-402D-4A55-9B77-F55C51637963}" presName="circle1" presStyleLbl="node1" presStyleIdx="0" presStyleCnt="3"/>
      <dgm:spPr>
        <a:solidFill>
          <a:schemeClr val="tx1">
            <a:lumMod val="50000"/>
            <a:lumOff val="50000"/>
          </a:schemeClr>
        </a:solidFill>
      </dgm:spPr>
    </dgm:pt>
    <dgm:pt modelId="{C39B850D-8339-493B-BBB1-DF09338D67EF}" type="pres">
      <dgm:prSet presAssocID="{4218AD53-402D-4A55-9B77-F55C51637963}" presName="space" presStyleCnt="0"/>
      <dgm:spPr/>
    </dgm:pt>
    <dgm:pt modelId="{11262D4F-08D3-45E5-808A-608B7F3F6874}" type="pres">
      <dgm:prSet presAssocID="{4218AD53-402D-4A55-9B77-F55C51637963}" presName="rect1" presStyleLbl="alignAcc1" presStyleIdx="0" presStyleCnt="3"/>
      <dgm:spPr/>
    </dgm:pt>
    <dgm:pt modelId="{10C33758-B057-44D1-8A6E-54E390E74BED}" type="pres">
      <dgm:prSet presAssocID="{5FD4406A-350E-4058-BAB1-5CA45A3E7FFA}" presName="vertSpace2" presStyleLbl="node1" presStyleIdx="0" presStyleCnt="3"/>
      <dgm:spPr/>
    </dgm:pt>
    <dgm:pt modelId="{9AB651ED-9532-4640-AD01-BFA19867F519}" type="pres">
      <dgm:prSet presAssocID="{5FD4406A-350E-4058-BAB1-5CA45A3E7FFA}" presName="circle2" presStyleLbl="node1" presStyleIdx="1" presStyleCnt="3"/>
      <dgm:spPr>
        <a:solidFill>
          <a:schemeClr val="tx1">
            <a:lumMod val="50000"/>
            <a:lumOff val="50000"/>
          </a:schemeClr>
        </a:solidFill>
      </dgm:spPr>
    </dgm:pt>
    <dgm:pt modelId="{C670F239-9578-422C-9682-85368A51D166}" type="pres">
      <dgm:prSet presAssocID="{5FD4406A-350E-4058-BAB1-5CA45A3E7FFA}" presName="rect2" presStyleLbl="alignAcc1" presStyleIdx="1" presStyleCnt="3" custScaleX="101201"/>
      <dgm:spPr/>
    </dgm:pt>
    <dgm:pt modelId="{D2593B31-E29D-473E-9491-BEE712729D58}" type="pres">
      <dgm:prSet presAssocID="{E2B0AA2D-AAFE-41F7-ACB7-A9CC66713414}" presName="vertSpace3" presStyleLbl="node1" presStyleIdx="1" presStyleCnt="3"/>
      <dgm:spPr/>
    </dgm:pt>
    <dgm:pt modelId="{A5257B34-C7CF-4AA2-BCAD-307DC8D15F07}" type="pres">
      <dgm:prSet presAssocID="{E2B0AA2D-AAFE-41F7-ACB7-A9CC66713414}" presName="circle3" presStyleLbl="node1" presStyleIdx="2" presStyleCnt="3"/>
      <dgm:spPr>
        <a:solidFill>
          <a:schemeClr val="tx1">
            <a:lumMod val="50000"/>
            <a:lumOff val="50000"/>
          </a:schemeClr>
        </a:solidFill>
      </dgm:spPr>
    </dgm:pt>
    <dgm:pt modelId="{A240F069-F47A-4E4B-9485-EE959D010505}" type="pres">
      <dgm:prSet presAssocID="{E2B0AA2D-AAFE-41F7-ACB7-A9CC66713414}" presName="rect3" presStyleLbl="alignAcc1" presStyleIdx="2" presStyleCnt="3"/>
      <dgm:spPr/>
    </dgm:pt>
    <dgm:pt modelId="{519336C4-9505-4E7B-99CF-F51387D18E51}" type="pres">
      <dgm:prSet presAssocID="{4218AD53-402D-4A55-9B77-F55C51637963}" presName="rect1ParTx" presStyleLbl="alignAcc1" presStyleIdx="2" presStyleCnt="3">
        <dgm:presLayoutVars>
          <dgm:chMax val="1"/>
          <dgm:bulletEnabled val="1"/>
        </dgm:presLayoutVars>
      </dgm:prSet>
      <dgm:spPr/>
    </dgm:pt>
    <dgm:pt modelId="{06E6CFBB-4B86-4148-9F99-6C9398524FF8}" type="pres">
      <dgm:prSet presAssocID="{4218AD53-402D-4A55-9B77-F55C51637963}" presName="rect1ChTx" presStyleLbl="alignAcc1" presStyleIdx="2" presStyleCnt="3" custScaleX="100000" custLinFactNeighborX="-19112" custLinFactNeighborY="-1075">
        <dgm:presLayoutVars>
          <dgm:bulletEnabled val="1"/>
        </dgm:presLayoutVars>
      </dgm:prSet>
      <dgm:spPr/>
    </dgm:pt>
    <dgm:pt modelId="{E1FF9BEE-4472-45E5-99BA-08D335B4CD5B}" type="pres">
      <dgm:prSet presAssocID="{5FD4406A-350E-4058-BAB1-5CA45A3E7FFA}" presName="rect2ParTx" presStyleLbl="alignAcc1" presStyleIdx="2" presStyleCnt="3">
        <dgm:presLayoutVars>
          <dgm:chMax val="1"/>
          <dgm:bulletEnabled val="1"/>
        </dgm:presLayoutVars>
      </dgm:prSet>
      <dgm:spPr/>
    </dgm:pt>
    <dgm:pt modelId="{E036754A-86A2-4624-A0FA-673B346E7078}" type="pres">
      <dgm:prSet presAssocID="{5FD4406A-350E-4058-BAB1-5CA45A3E7FFA}" presName="rect2ChTx" presStyleLbl="alignAcc1" presStyleIdx="2" presStyleCnt="3" custScaleX="120692" custLinFactNeighborX="-10670" custLinFactNeighborY="2634">
        <dgm:presLayoutVars>
          <dgm:bulletEnabled val="1"/>
        </dgm:presLayoutVars>
      </dgm:prSet>
      <dgm:spPr/>
    </dgm:pt>
    <dgm:pt modelId="{F7562E2D-EDE9-4820-A350-A8C06DDB3047}" type="pres">
      <dgm:prSet presAssocID="{E2B0AA2D-AAFE-41F7-ACB7-A9CC66713414}" presName="rect3ParTx" presStyleLbl="alignAcc1" presStyleIdx="2" presStyleCnt="3">
        <dgm:presLayoutVars>
          <dgm:chMax val="1"/>
          <dgm:bulletEnabled val="1"/>
        </dgm:presLayoutVars>
      </dgm:prSet>
      <dgm:spPr/>
    </dgm:pt>
    <dgm:pt modelId="{3AC41BBA-F55E-4810-9ABF-66B5FE3B8627}" type="pres">
      <dgm:prSet presAssocID="{E2B0AA2D-AAFE-41F7-ACB7-A9CC66713414}" presName="rect3ChTx" presStyleLbl="alignAcc1" presStyleIdx="2" presStyleCnt="3" custScaleX="112924" custLinFactNeighborX="-12349" custLinFactNeighborY="-1076">
        <dgm:presLayoutVars>
          <dgm:bulletEnabled val="1"/>
        </dgm:presLayoutVars>
      </dgm:prSet>
      <dgm:spPr/>
    </dgm:pt>
  </dgm:ptLst>
  <dgm:cxnLst>
    <dgm:cxn modelId="{6B1DF806-C353-4CDE-90EB-FC38C3B64C4C}" type="presOf" srcId="{4218AD53-402D-4A55-9B77-F55C51637963}" destId="{519336C4-9505-4E7B-99CF-F51387D18E51}" srcOrd="1" destOrd="0" presId="urn:microsoft.com/office/officeart/2005/8/layout/target3"/>
    <dgm:cxn modelId="{ED25D90A-6174-49C9-BEA4-EB8989943E37}" srcId="{4218AD53-402D-4A55-9B77-F55C51637963}" destId="{22AA07D1-A22A-4C93-961A-10AB8EA3109A}" srcOrd="0" destOrd="0" parTransId="{2BA4EE68-A36B-4756-AB6E-3C949A779DCA}" sibTransId="{63774F53-F898-4326-B09A-BC9A2E6078D2}"/>
    <dgm:cxn modelId="{22ABA528-D0A5-48CE-B972-534C8135F4DA}" type="presOf" srcId="{5FD4406A-350E-4058-BAB1-5CA45A3E7FFA}" destId="{C670F239-9578-422C-9682-85368A51D166}" srcOrd="0" destOrd="0" presId="urn:microsoft.com/office/officeart/2005/8/layout/target3"/>
    <dgm:cxn modelId="{50C91029-FB8F-44A1-95B3-CB143F929D46}" type="presOf" srcId="{BD164332-993A-41A6-86F2-E7C4A929F763}" destId="{E036754A-86A2-4624-A0FA-673B346E7078}" srcOrd="0" destOrd="1" presId="urn:microsoft.com/office/officeart/2005/8/layout/target3"/>
    <dgm:cxn modelId="{89DA2730-A8C9-4319-82F6-0FAC3DBAE4FD}" srcId="{CED368E6-4572-4F44-B07A-0B08672D3670}" destId="{E2B0AA2D-AAFE-41F7-ACB7-A9CC66713414}" srcOrd="2" destOrd="0" parTransId="{65858EC3-F6FC-4E62-8013-9BEE6D572D51}" sibTransId="{32803B5A-BEF2-4B6A-B175-6907E6B8B138}"/>
    <dgm:cxn modelId="{28ABCE36-D7F5-4509-BDC8-B373525901B6}" type="presOf" srcId="{CED368E6-4572-4F44-B07A-0B08672D3670}" destId="{0C90688C-1617-4AE6-A446-FA0859CF4814}" srcOrd="0" destOrd="0" presId="urn:microsoft.com/office/officeart/2005/8/layout/target3"/>
    <dgm:cxn modelId="{9AAC1F3F-C28A-4034-8728-2B42AAA0D4EB}" type="presOf" srcId="{E2B0AA2D-AAFE-41F7-ACB7-A9CC66713414}" destId="{F7562E2D-EDE9-4820-A350-A8C06DDB3047}" srcOrd="1" destOrd="0" presId="urn:microsoft.com/office/officeart/2005/8/layout/target3"/>
    <dgm:cxn modelId="{AF0BE945-2A4F-4B6E-9BF5-8E034597085B}" type="presOf" srcId="{E2B0AA2D-AAFE-41F7-ACB7-A9CC66713414}" destId="{A240F069-F47A-4E4B-9485-EE959D010505}" srcOrd="0" destOrd="0" presId="urn:microsoft.com/office/officeart/2005/8/layout/target3"/>
    <dgm:cxn modelId="{52A9F768-9300-48F8-9A58-36160B729B12}" type="presOf" srcId="{4218AD53-402D-4A55-9B77-F55C51637963}" destId="{11262D4F-08D3-45E5-808A-608B7F3F6874}" srcOrd="0" destOrd="0" presId="urn:microsoft.com/office/officeart/2005/8/layout/target3"/>
    <dgm:cxn modelId="{C8CAA34D-C648-4D53-9529-81E8E6FD2388}" type="presOf" srcId="{5FD4406A-350E-4058-BAB1-5CA45A3E7FFA}" destId="{E1FF9BEE-4472-45E5-99BA-08D335B4CD5B}" srcOrd="1" destOrd="0" presId="urn:microsoft.com/office/officeart/2005/8/layout/target3"/>
    <dgm:cxn modelId="{7ED64870-43B4-4C16-82C3-75DA01116EE3}" type="presOf" srcId="{22AA07D1-A22A-4C93-961A-10AB8EA3109A}" destId="{06E6CFBB-4B86-4148-9F99-6C9398524FF8}" srcOrd="0" destOrd="0" presId="urn:microsoft.com/office/officeart/2005/8/layout/target3"/>
    <dgm:cxn modelId="{DB0BAF76-4A01-41B5-8E0D-5798829930D2}" srcId="{5FD4406A-350E-4058-BAB1-5CA45A3E7FFA}" destId="{5A508DBD-1C93-4774-BA6C-26F220AC8DFD}" srcOrd="0" destOrd="0" parTransId="{503CC110-E1D0-486D-A1D6-ACAB2FDEDEB0}" sibTransId="{1E8508FD-A628-49A0-B6AF-05457CD1BC5F}"/>
    <dgm:cxn modelId="{2A05A48A-5C2D-4B28-8B39-E76EB587ADE2}" type="presOf" srcId="{5A508DBD-1C93-4774-BA6C-26F220AC8DFD}" destId="{E036754A-86A2-4624-A0FA-673B346E7078}" srcOrd="0" destOrd="0" presId="urn:microsoft.com/office/officeart/2005/8/layout/target3"/>
    <dgm:cxn modelId="{5A3B6097-C5E7-4710-8839-F2FFF0362AEF}" srcId="{CED368E6-4572-4F44-B07A-0B08672D3670}" destId="{5FD4406A-350E-4058-BAB1-5CA45A3E7FFA}" srcOrd="1" destOrd="0" parTransId="{C3E74429-4241-4D71-80EF-B38F4D3B6B47}" sibTransId="{73F4813E-CD86-476D-B7E2-42BEA9E365DA}"/>
    <dgm:cxn modelId="{2F2551A5-1353-438B-9619-0FF8DE4216FB}" srcId="{CED368E6-4572-4F44-B07A-0B08672D3670}" destId="{4218AD53-402D-4A55-9B77-F55C51637963}" srcOrd="0" destOrd="0" parTransId="{9E7CC852-8544-4E76-B8E7-17A614BE4BFE}" sibTransId="{087CC6BA-DEFD-4A32-B7B1-966F4D1A68BF}"/>
    <dgm:cxn modelId="{FA1DAAC3-36C0-403B-B58B-88C97B48CB5A}" type="presOf" srcId="{664EA417-4478-458D-812E-2A7535051B8D}" destId="{3AC41BBA-F55E-4810-9ABF-66B5FE3B8627}" srcOrd="0" destOrd="0" presId="urn:microsoft.com/office/officeart/2005/8/layout/target3"/>
    <dgm:cxn modelId="{C706FCC7-65F8-423D-8E80-1BC518478902}" srcId="{5FD4406A-350E-4058-BAB1-5CA45A3E7FFA}" destId="{BD164332-993A-41A6-86F2-E7C4A929F763}" srcOrd="1" destOrd="0" parTransId="{6B466B5A-0A1B-4ACB-86CD-696C9F4C563C}" sibTransId="{0721606D-D86C-4D81-A111-6F89EB994240}"/>
    <dgm:cxn modelId="{E4C01FF6-C104-4F0E-B34E-13752DF08234}" srcId="{E2B0AA2D-AAFE-41F7-ACB7-A9CC66713414}" destId="{664EA417-4478-458D-812E-2A7535051B8D}" srcOrd="0" destOrd="0" parTransId="{33B72804-A444-4B19-B29C-2E3C8BE45CE7}" sibTransId="{B8B2FB4E-907E-45E6-9D58-D8ABB901AD6A}"/>
    <dgm:cxn modelId="{9EA001C9-4277-47B5-81D3-63D92A0A4FEA}" type="presParOf" srcId="{0C90688C-1617-4AE6-A446-FA0859CF4814}" destId="{BB9F4965-B4A1-4DBF-8D0C-DFB16424FD05}" srcOrd="0" destOrd="0" presId="urn:microsoft.com/office/officeart/2005/8/layout/target3"/>
    <dgm:cxn modelId="{BD2BEC37-7029-43DC-9EB0-CDCA5451EA72}" type="presParOf" srcId="{0C90688C-1617-4AE6-A446-FA0859CF4814}" destId="{C39B850D-8339-493B-BBB1-DF09338D67EF}" srcOrd="1" destOrd="0" presId="urn:microsoft.com/office/officeart/2005/8/layout/target3"/>
    <dgm:cxn modelId="{7A6433C4-9BA6-4B65-A7E7-ACC6703C829F}" type="presParOf" srcId="{0C90688C-1617-4AE6-A446-FA0859CF4814}" destId="{11262D4F-08D3-45E5-808A-608B7F3F6874}" srcOrd="2" destOrd="0" presId="urn:microsoft.com/office/officeart/2005/8/layout/target3"/>
    <dgm:cxn modelId="{3CDB8708-BFBB-4B53-8724-0DB6DB76FE22}" type="presParOf" srcId="{0C90688C-1617-4AE6-A446-FA0859CF4814}" destId="{10C33758-B057-44D1-8A6E-54E390E74BED}" srcOrd="3" destOrd="0" presId="urn:microsoft.com/office/officeart/2005/8/layout/target3"/>
    <dgm:cxn modelId="{9E00760C-C27C-4921-81D8-AE93F1AE7DE3}" type="presParOf" srcId="{0C90688C-1617-4AE6-A446-FA0859CF4814}" destId="{9AB651ED-9532-4640-AD01-BFA19867F519}" srcOrd="4" destOrd="0" presId="urn:microsoft.com/office/officeart/2005/8/layout/target3"/>
    <dgm:cxn modelId="{6A01D4EF-77A5-4209-9F03-D03BFB427383}" type="presParOf" srcId="{0C90688C-1617-4AE6-A446-FA0859CF4814}" destId="{C670F239-9578-422C-9682-85368A51D166}" srcOrd="5" destOrd="0" presId="urn:microsoft.com/office/officeart/2005/8/layout/target3"/>
    <dgm:cxn modelId="{A5718B69-6E51-4C66-AE9E-C75184C21F27}" type="presParOf" srcId="{0C90688C-1617-4AE6-A446-FA0859CF4814}" destId="{D2593B31-E29D-473E-9491-BEE712729D58}" srcOrd="6" destOrd="0" presId="urn:microsoft.com/office/officeart/2005/8/layout/target3"/>
    <dgm:cxn modelId="{7BA994EB-A373-4B57-915A-31F12BDCE07C}" type="presParOf" srcId="{0C90688C-1617-4AE6-A446-FA0859CF4814}" destId="{A5257B34-C7CF-4AA2-BCAD-307DC8D15F07}" srcOrd="7" destOrd="0" presId="urn:microsoft.com/office/officeart/2005/8/layout/target3"/>
    <dgm:cxn modelId="{780AD9DA-66E2-49C0-9C9C-C2FB44309AF9}" type="presParOf" srcId="{0C90688C-1617-4AE6-A446-FA0859CF4814}" destId="{A240F069-F47A-4E4B-9485-EE959D010505}" srcOrd="8" destOrd="0" presId="urn:microsoft.com/office/officeart/2005/8/layout/target3"/>
    <dgm:cxn modelId="{2C32C6BD-85EB-4A42-81A1-6624E956560C}" type="presParOf" srcId="{0C90688C-1617-4AE6-A446-FA0859CF4814}" destId="{519336C4-9505-4E7B-99CF-F51387D18E51}" srcOrd="9" destOrd="0" presId="urn:microsoft.com/office/officeart/2005/8/layout/target3"/>
    <dgm:cxn modelId="{6D744905-D128-4C69-AE5F-CA3F3FE975BF}" type="presParOf" srcId="{0C90688C-1617-4AE6-A446-FA0859CF4814}" destId="{06E6CFBB-4B86-4148-9F99-6C9398524FF8}" srcOrd="10" destOrd="0" presId="urn:microsoft.com/office/officeart/2005/8/layout/target3"/>
    <dgm:cxn modelId="{92AFFFAD-FB05-4C88-AD87-35897A1C7CD6}" type="presParOf" srcId="{0C90688C-1617-4AE6-A446-FA0859CF4814}" destId="{E1FF9BEE-4472-45E5-99BA-08D335B4CD5B}" srcOrd="11" destOrd="0" presId="urn:microsoft.com/office/officeart/2005/8/layout/target3"/>
    <dgm:cxn modelId="{FD755C78-6AB1-4B0E-8A3D-5AFBFC25E9A5}" type="presParOf" srcId="{0C90688C-1617-4AE6-A446-FA0859CF4814}" destId="{E036754A-86A2-4624-A0FA-673B346E7078}" srcOrd="12" destOrd="0" presId="urn:microsoft.com/office/officeart/2005/8/layout/target3"/>
    <dgm:cxn modelId="{B6CB6DF5-7B8D-42AD-8AA3-D4FA374CDD17}" type="presParOf" srcId="{0C90688C-1617-4AE6-A446-FA0859CF4814}" destId="{F7562E2D-EDE9-4820-A350-A8C06DDB3047}" srcOrd="13" destOrd="0" presId="urn:microsoft.com/office/officeart/2005/8/layout/target3"/>
    <dgm:cxn modelId="{420AEE96-9943-4ACA-AA21-CC8D207E2571}" type="presParOf" srcId="{0C90688C-1617-4AE6-A446-FA0859CF4814}" destId="{3AC41BBA-F55E-4810-9ABF-66B5FE3B862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D4291-465C-4B54-9168-C365F4544AB3}"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uk-UA"/>
        </a:p>
      </dgm:t>
    </dgm:pt>
    <dgm:pt modelId="{0BC77234-0252-402F-B68C-E6BBE3800CC5}">
      <dgm:prSet phldrT="[Текст]" custT="1"/>
      <dgm:spPr/>
      <dgm:t>
        <a:bodyPr/>
        <a:lstStyle/>
        <a:p>
          <a:r>
            <a:rPr lang="en-US" sz="2800" dirty="0"/>
            <a:t>Retail’s dual function</a:t>
          </a:r>
          <a:endParaRPr lang="uk-UA" sz="2800" dirty="0"/>
        </a:p>
      </dgm:t>
    </dgm:pt>
    <dgm:pt modelId="{728CB3FA-04E7-4B47-A927-92A4F5EEC175}" type="parTrans" cxnId="{4DCB673E-5A28-4BD9-B07D-C5CBC302105E}">
      <dgm:prSet/>
      <dgm:spPr/>
      <dgm:t>
        <a:bodyPr/>
        <a:lstStyle/>
        <a:p>
          <a:endParaRPr lang="uk-UA" sz="2400"/>
        </a:p>
      </dgm:t>
    </dgm:pt>
    <dgm:pt modelId="{3077469A-D932-4EC1-AF27-1BFF2BD93EA8}" type="sibTrans" cxnId="{4DCB673E-5A28-4BD9-B07D-C5CBC302105E}">
      <dgm:prSet/>
      <dgm:spPr/>
      <dgm:t>
        <a:bodyPr/>
        <a:lstStyle/>
        <a:p>
          <a:endParaRPr lang="uk-UA" sz="2400"/>
        </a:p>
      </dgm:t>
    </dgm:pt>
    <dgm:pt modelId="{33AADE4A-C88E-4AB2-80E9-84EB7CBC2726}">
      <dgm:prSet phldrT="[Текст]" custT="1"/>
      <dgm:spPr/>
      <dgm:t>
        <a:bodyPr/>
        <a:lstStyle/>
        <a:p>
          <a:r>
            <a:rPr lang="en-US" sz="2400" b="1" i="0" dirty="0"/>
            <a:t>Economic:</a:t>
          </a:r>
          <a:r>
            <a:rPr lang="en-US" sz="2400" i="0" dirty="0"/>
            <a:t> Trade, profit, and logistics.</a:t>
          </a:r>
          <a:endParaRPr lang="uk-UA" sz="2400" i="0" dirty="0"/>
        </a:p>
      </dgm:t>
    </dgm:pt>
    <dgm:pt modelId="{A48B6CEB-D64E-4BC7-97D8-579DA3184959}" type="parTrans" cxnId="{A2786033-ACB4-4859-B095-8F9889598DC4}">
      <dgm:prSet/>
      <dgm:spPr/>
      <dgm:t>
        <a:bodyPr/>
        <a:lstStyle/>
        <a:p>
          <a:endParaRPr lang="uk-UA" sz="2400"/>
        </a:p>
      </dgm:t>
    </dgm:pt>
    <dgm:pt modelId="{5F53B2DE-70B2-4B5C-8FCE-485BC6DE3ACC}" type="sibTrans" cxnId="{A2786033-ACB4-4859-B095-8F9889598DC4}">
      <dgm:prSet/>
      <dgm:spPr/>
      <dgm:t>
        <a:bodyPr/>
        <a:lstStyle/>
        <a:p>
          <a:endParaRPr lang="uk-UA" sz="2400"/>
        </a:p>
      </dgm:t>
    </dgm:pt>
    <dgm:pt modelId="{ADF7312A-2F39-416A-A093-64369803141F}">
      <dgm:prSet phldrT="[Текст]" custT="1"/>
      <dgm:spPr/>
      <dgm:t>
        <a:bodyPr/>
        <a:lstStyle/>
        <a:p>
          <a:r>
            <a:rPr lang="en-GB" sz="2400" b="1" i="0" dirty="0"/>
            <a:t>Social:</a:t>
          </a:r>
          <a:r>
            <a:rPr lang="en-GB" sz="2400" i="0" dirty="0"/>
            <a:t> Meeting primary needs, ensuring food security, and supporting local communities </a:t>
          </a:r>
          <a:endParaRPr lang="uk-UA" sz="2400" i="0" dirty="0"/>
        </a:p>
      </dgm:t>
    </dgm:pt>
    <dgm:pt modelId="{AD7ED11A-CC80-4094-B731-A6DD11261162}" type="parTrans" cxnId="{DCFFC4F0-FA4F-4B0C-8186-2147DF08E5E0}">
      <dgm:prSet/>
      <dgm:spPr/>
      <dgm:t>
        <a:bodyPr/>
        <a:lstStyle/>
        <a:p>
          <a:endParaRPr lang="uk-UA" sz="2400"/>
        </a:p>
      </dgm:t>
    </dgm:pt>
    <dgm:pt modelId="{E5EB7AD8-4A02-4FA1-A188-4FB50B2B38D4}" type="sibTrans" cxnId="{DCFFC4F0-FA4F-4B0C-8186-2147DF08E5E0}">
      <dgm:prSet/>
      <dgm:spPr/>
      <dgm:t>
        <a:bodyPr/>
        <a:lstStyle/>
        <a:p>
          <a:endParaRPr lang="uk-UA" sz="2400"/>
        </a:p>
      </dgm:t>
    </dgm:pt>
    <dgm:pt modelId="{7768B7F3-CFB5-4F01-B528-484F5D306605}" type="pres">
      <dgm:prSet presAssocID="{F6FD4291-465C-4B54-9168-C365F4544AB3}" presName="layout" presStyleCnt="0">
        <dgm:presLayoutVars>
          <dgm:chMax/>
          <dgm:chPref/>
          <dgm:dir/>
          <dgm:resizeHandles/>
        </dgm:presLayoutVars>
      </dgm:prSet>
      <dgm:spPr/>
    </dgm:pt>
    <dgm:pt modelId="{16CFF8E2-0131-4997-A4C4-124198B28400}" type="pres">
      <dgm:prSet presAssocID="{0BC77234-0252-402F-B68C-E6BBE3800CC5}" presName="root" presStyleCnt="0">
        <dgm:presLayoutVars>
          <dgm:chMax/>
          <dgm:chPref/>
        </dgm:presLayoutVars>
      </dgm:prSet>
      <dgm:spPr/>
    </dgm:pt>
    <dgm:pt modelId="{49F643B4-B9F0-4878-83A0-F5134BD6BD20}" type="pres">
      <dgm:prSet presAssocID="{0BC77234-0252-402F-B68C-E6BBE3800CC5}" presName="rootComposite" presStyleCnt="0">
        <dgm:presLayoutVars/>
      </dgm:prSet>
      <dgm:spPr/>
    </dgm:pt>
    <dgm:pt modelId="{69DA55E5-5E77-412A-9518-5671848EABAC}" type="pres">
      <dgm:prSet presAssocID="{0BC77234-0252-402F-B68C-E6BBE3800CC5}" presName="ParentAccent" presStyleLbl="alignNode1" presStyleIdx="0" presStyleCnt="1" custFlipVert="1" custScaleY="10578" custLinFactNeighborY="-65581"/>
      <dgm:spPr/>
    </dgm:pt>
    <dgm:pt modelId="{19CAB13B-D308-4C6E-8329-C6DC49765235}" type="pres">
      <dgm:prSet presAssocID="{0BC77234-0252-402F-B68C-E6BBE3800CC5}" presName="ParentSmallAccent" presStyleLbl="fgAcc1" presStyleIdx="0" presStyleCnt="1" custFlipVert="1" custScaleY="25991" custLinFactY="-47443" custLinFactNeighborX="-24574" custLinFactNeighborY="-100000"/>
      <dgm:spPr/>
    </dgm:pt>
    <dgm:pt modelId="{B0E2478E-2D2E-40C6-8059-D7C08107F065}" type="pres">
      <dgm:prSet presAssocID="{0BC77234-0252-402F-B68C-E6BBE3800CC5}" presName="Parent" presStyleLbl="revTx" presStyleIdx="0" presStyleCnt="3">
        <dgm:presLayoutVars>
          <dgm:chMax/>
          <dgm:chPref val="4"/>
          <dgm:bulletEnabled val="1"/>
        </dgm:presLayoutVars>
      </dgm:prSet>
      <dgm:spPr/>
    </dgm:pt>
    <dgm:pt modelId="{CB8A2E94-1A89-474F-AC4A-637573435E1D}" type="pres">
      <dgm:prSet presAssocID="{0BC77234-0252-402F-B68C-E6BBE3800CC5}" presName="childShape" presStyleCnt="0">
        <dgm:presLayoutVars>
          <dgm:chMax val="0"/>
          <dgm:chPref val="0"/>
        </dgm:presLayoutVars>
      </dgm:prSet>
      <dgm:spPr/>
    </dgm:pt>
    <dgm:pt modelId="{EB05C112-79BC-4DB5-8A24-F5467D5D1543}" type="pres">
      <dgm:prSet presAssocID="{33AADE4A-C88E-4AB2-80E9-84EB7CBC2726}" presName="childComposite" presStyleCnt="0">
        <dgm:presLayoutVars>
          <dgm:chMax val="0"/>
          <dgm:chPref val="0"/>
        </dgm:presLayoutVars>
      </dgm:prSet>
      <dgm:spPr/>
    </dgm:pt>
    <dgm:pt modelId="{FB9D31F2-C252-4DAC-AE32-8073507168A1}" type="pres">
      <dgm:prSet presAssocID="{33AADE4A-C88E-4AB2-80E9-84EB7CBC2726}" presName="ChildAccent" presStyleLbl="solidFgAcc1" presStyleIdx="0" presStyleCnt="2" custLinFactY="-47970" custLinFactNeighborX="2730" custLinFactNeighborY="-100000"/>
      <dgm:spPr/>
    </dgm:pt>
    <dgm:pt modelId="{B89EE4E8-1C64-44BD-B38C-540BCF70870E}" type="pres">
      <dgm:prSet presAssocID="{33AADE4A-C88E-4AB2-80E9-84EB7CBC2726}" presName="Child" presStyleLbl="revTx" presStyleIdx="1" presStyleCnt="3" custLinFactNeighborX="431" custLinFactNeighborY="-63479">
        <dgm:presLayoutVars>
          <dgm:chMax val="0"/>
          <dgm:chPref val="0"/>
          <dgm:bulletEnabled val="1"/>
        </dgm:presLayoutVars>
      </dgm:prSet>
      <dgm:spPr/>
    </dgm:pt>
    <dgm:pt modelId="{CA437CA7-BC58-4ECF-AE74-D03AF0C3502D}" type="pres">
      <dgm:prSet presAssocID="{ADF7312A-2F39-416A-A093-64369803141F}" presName="childComposite" presStyleCnt="0">
        <dgm:presLayoutVars>
          <dgm:chMax val="0"/>
          <dgm:chPref val="0"/>
        </dgm:presLayoutVars>
      </dgm:prSet>
      <dgm:spPr/>
    </dgm:pt>
    <dgm:pt modelId="{5A15A81E-0B78-456F-AD7C-6F5DB886F676}" type="pres">
      <dgm:prSet presAssocID="{ADF7312A-2F39-416A-A093-64369803141F}" presName="ChildAccent" presStyleLbl="solidFgAcc1" presStyleIdx="1" presStyleCnt="2" custLinFactY="-85673" custLinFactNeighborX="10922" custLinFactNeighborY="-100000"/>
      <dgm:spPr/>
    </dgm:pt>
    <dgm:pt modelId="{419F082E-10D9-4BA2-92A2-9BCF8D5E9A53}" type="pres">
      <dgm:prSet presAssocID="{ADF7312A-2F39-416A-A093-64369803141F}" presName="Child" presStyleLbl="revTx" presStyleIdx="2" presStyleCnt="3" custLinFactNeighborX="2373" custLinFactNeighborY="-55055">
        <dgm:presLayoutVars>
          <dgm:chMax val="0"/>
          <dgm:chPref val="0"/>
          <dgm:bulletEnabled val="1"/>
        </dgm:presLayoutVars>
      </dgm:prSet>
      <dgm:spPr/>
    </dgm:pt>
  </dgm:ptLst>
  <dgm:cxnLst>
    <dgm:cxn modelId="{4D10320B-8118-4694-A364-D7F796D12F2F}" type="presOf" srcId="{F6FD4291-465C-4B54-9168-C365F4544AB3}" destId="{7768B7F3-CFB5-4F01-B528-484F5D306605}" srcOrd="0" destOrd="0" presId="urn:microsoft.com/office/officeart/2008/layout/SquareAccentList"/>
    <dgm:cxn modelId="{A2786033-ACB4-4859-B095-8F9889598DC4}" srcId="{0BC77234-0252-402F-B68C-E6BBE3800CC5}" destId="{33AADE4A-C88E-4AB2-80E9-84EB7CBC2726}" srcOrd="0" destOrd="0" parTransId="{A48B6CEB-D64E-4BC7-97D8-579DA3184959}" sibTransId="{5F53B2DE-70B2-4B5C-8FCE-485BC6DE3ACC}"/>
    <dgm:cxn modelId="{4DCB673E-5A28-4BD9-B07D-C5CBC302105E}" srcId="{F6FD4291-465C-4B54-9168-C365F4544AB3}" destId="{0BC77234-0252-402F-B68C-E6BBE3800CC5}" srcOrd="0" destOrd="0" parTransId="{728CB3FA-04E7-4B47-A927-92A4F5EEC175}" sibTransId="{3077469A-D932-4EC1-AF27-1BFF2BD93EA8}"/>
    <dgm:cxn modelId="{6F2C7A6E-DA8F-41C8-B3F5-27C311EE4308}" type="presOf" srcId="{ADF7312A-2F39-416A-A093-64369803141F}" destId="{419F082E-10D9-4BA2-92A2-9BCF8D5E9A53}" srcOrd="0" destOrd="0" presId="urn:microsoft.com/office/officeart/2008/layout/SquareAccentList"/>
    <dgm:cxn modelId="{21A62A7D-F8F5-46F1-A364-108D8C236A61}" type="presOf" srcId="{0BC77234-0252-402F-B68C-E6BBE3800CC5}" destId="{B0E2478E-2D2E-40C6-8059-D7C08107F065}" srcOrd="0" destOrd="0" presId="urn:microsoft.com/office/officeart/2008/layout/SquareAccentList"/>
    <dgm:cxn modelId="{5B7C12C5-60E2-4938-BA89-F0CAD916A0B2}" type="presOf" srcId="{33AADE4A-C88E-4AB2-80E9-84EB7CBC2726}" destId="{B89EE4E8-1C64-44BD-B38C-540BCF70870E}" srcOrd="0" destOrd="0" presId="urn:microsoft.com/office/officeart/2008/layout/SquareAccentList"/>
    <dgm:cxn modelId="{DCFFC4F0-FA4F-4B0C-8186-2147DF08E5E0}" srcId="{0BC77234-0252-402F-B68C-E6BBE3800CC5}" destId="{ADF7312A-2F39-416A-A093-64369803141F}" srcOrd="1" destOrd="0" parTransId="{AD7ED11A-CC80-4094-B731-A6DD11261162}" sibTransId="{E5EB7AD8-4A02-4FA1-A188-4FB50B2B38D4}"/>
    <dgm:cxn modelId="{99070E24-2684-4AF9-9459-7299614BB47A}" type="presParOf" srcId="{7768B7F3-CFB5-4F01-B528-484F5D306605}" destId="{16CFF8E2-0131-4997-A4C4-124198B28400}" srcOrd="0" destOrd="0" presId="urn:microsoft.com/office/officeart/2008/layout/SquareAccentList"/>
    <dgm:cxn modelId="{CDDFB797-FE70-4497-8F03-2084A910FB33}" type="presParOf" srcId="{16CFF8E2-0131-4997-A4C4-124198B28400}" destId="{49F643B4-B9F0-4878-83A0-F5134BD6BD20}" srcOrd="0" destOrd="0" presId="urn:microsoft.com/office/officeart/2008/layout/SquareAccentList"/>
    <dgm:cxn modelId="{C3C489F5-452F-4EF6-BA3B-94D2B7A44E87}" type="presParOf" srcId="{49F643B4-B9F0-4878-83A0-F5134BD6BD20}" destId="{69DA55E5-5E77-412A-9518-5671848EABAC}" srcOrd="0" destOrd="0" presId="urn:microsoft.com/office/officeart/2008/layout/SquareAccentList"/>
    <dgm:cxn modelId="{BC3946B8-EA60-44CD-AC05-BBCE15F3D3C4}" type="presParOf" srcId="{49F643B4-B9F0-4878-83A0-F5134BD6BD20}" destId="{19CAB13B-D308-4C6E-8329-C6DC49765235}" srcOrd="1" destOrd="0" presId="urn:microsoft.com/office/officeart/2008/layout/SquareAccentList"/>
    <dgm:cxn modelId="{216E0276-EEAD-4777-8FED-3E29CBDE1BCC}" type="presParOf" srcId="{49F643B4-B9F0-4878-83A0-F5134BD6BD20}" destId="{B0E2478E-2D2E-40C6-8059-D7C08107F065}" srcOrd="2" destOrd="0" presId="urn:microsoft.com/office/officeart/2008/layout/SquareAccentList"/>
    <dgm:cxn modelId="{250A4932-6C41-4D59-BE14-5B316CD01812}" type="presParOf" srcId="{16CFF8E2-0131-4997-A4C4-124198B28400}" destId="{CB8A2E94-1A89-474F-AC4A-637573435E1D}" srcOrd="1" destOrd="0" presId="urn:microsoft.com/office/officeart/2008/layout/SquareAccentList"/>
    <dgm:cxn modelId="{13DA1DAE-BFB9-4329-B9F3-8A51AE3270B1}" type="presParOf" srcId="{CB8A2E94-1A89-474F-AC4A-637573435E1D}" destId="{EB05C112-79BC-4DB5-8A24-F5467D5D1543}" srcOrd="0" destOrd="0" presId="urn:microsoft.com/office/officeart/2008/layout/SquareAccentList"/>
    <dgm:cxn modelId="{AC8E4D5E-110D-4146-891E-665F0E239D50}" type="presParOf" srcId="{EB05C112-79BC-4DB5-8A24-F5467D5D1543}" destId="{FB9D31F2-C252-4DAC-AE32-8073507168A1}" srcOrd="0" destOrd="0" presId="urn:microsoft.com/office/officeart/2008/layout/SquareAccentList"/>
    <dgm:cxn modelId="{8D2B91F6-76A3-4D46-9EE3-758799A397DA}" type="presParOf" srcId="{EB05C112-79BC-4DB5-8A24-F5467D5D1543}" destId="{B89EE4E8-1C64-44BD-B38C-540BCF70870E}" srcOrd="1" destOrd="0" presId="urn:microsoft.com/office/officeart/2008/layout/SquareAccentList"/>
    <dgm:cxn modelId="{178580C6-EE0E-4A3A-9B6D-AAFC9B6F8B7A}" type="presParOf" srcId="{CB8A2E94-1A89-474F-AC4A-637573435E1D}" destId="{CA437CA7-BC58-4ECF-AE74-D03AF0C3502D}" srcOrd="1" destOrd="0" presId="urn:microsoft.com/office/officeart/2008/layout/SquareAccentList"/>
    <dgm:cxn modelId="{8E35C92F-C69D-4B4A-98D1-0DFB30C354EB}" type="presParOf" srcId="{CA437CA7-BC58-4ECF-AE74-D03AF0C3502D}" destId="{5A15A81E-0B78-456F-AD7C-6F5DB886F676}" srcOrd="0" destOrd="0" presId="urn:microsoft.com/office/officeart/2008/layout/SquareAccentList"/>
    <dgm:cxn modelId="{E2EF212E-84E7-4622-B71C-AEACB2D831B2}" type="presParOf" srcId="{CA437CA7-BC58-4ECF-AE74-D03AF0C3502D}" destId="{419F082E-10D9-4BA2-92A2-9BCF8D5E9A5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AEA9CF-4105-48FD-9158-015BC273138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uk-UA"/>
        </a:p>
      </dgm:t>
    </dgm:pt>
    <dgm:pt modelId="{E63FDC61-A356-4D19-B8AA-EE830C13E866}">
      <dgm:prSet phldrT="[Текст]" custT="1"/>
      <dgm:spPr>
        <a:solidFill>
          <a:schemeClr val="tx1">
            <a:lumMod val="50000"/>
            <a:lumOff val="50000"/>
          </a:schemeClr>
        </a:solidFill>
      </dgm:spPr>
      <dgm:t>
        <a:bodyPr/>
        <a:lstStyle/>
        <a:p>
          <a:r>
            <a:rPr lang="en-US" sz="1600" b="1" dirty="0"/>
            <a:t>1. Resources &amp; Assets (The Input)</a:t>
          </a:r>
        </a:p>
        <a:p>
          <a:pPr>
            <a:buFont typeface="Arial" panose="020B0604020202020204" pitchFamily="34" charset="0"/>
            <a:buChar char="•"/>
          </a:pPr>
          <a:r>
            <a:rPr lang="en-US" sz="1600" b="1" dirty="0"/>
            <a:t>Human Capital:</a:t>
          </a:r>
          <a:r>
            <a:rPr lang="en-US" sz="1600" dirty="0"/>
            <a:t> Specialized labor and management.</a:t>
          </a:r>
        </a:p>
        <a:p>
          <a:pPr>
            <a:buFont typeface="Arial" panose="020B0604020202020204" pitchFamily="34" charset="0"/>
            <a:buChar char="•"/>
          </a:pPr>
          <a:r>
            <a:rPr lang="en-US" sz="1600" b="1" dirty="0"/>
            <a:t>Financial Capital:</a:t>
          </a:r>
          <a:r>
            <a:rPr lang="en-US" sz="1600" dirty="0"/>
            <a:t> Investments and stable income levels.</a:t>
          </a:r>
        </a:p>
        <a:p>
          <a:pPr>
            <a:buFont typeface="Arial" panose="020B0604020202020204" pitchFamily="34" charset="0"/>
            <a:buChar char="•"/>
          </a:pPr>
          <a:r>
            <a:rPr lang="en-US" sz="1600" b="1" dirty="0"/>
            <a:t>Physical/Natural Capital:</a:t>
          </a:r>
          <a:r>
            <a:rPr lang="en-US" sz="1600" dirty="0"/>
            <a:t> Energy, water, and raw materials.</a:t>
          </a:r>
          <a:endParaRPr lang="uk-UA" sz="1600" dirty="0"/>
        </a:p>
      </dgm:t>
    </dgm:pt>
    <dgm:pt modelId="{69B62B00-C0CC-44E7-904E-4866FB5A9579}" type="parTrans" cxnId="{03EC47BB-3778-41EA-8FF9-835384ACC10E}">
      <dgm:prSet/>
      <dgm:spPr/>
      <dgm:t>
        <a:bodyPr/>
        <a:lstStyle/>
        <a:p>
          <a:endParaRPr lang="uk-UA" sz="1600"/>
        </a:p>
      </dgm:t>
    </dgm:pt>
    <dgm:pt modelId="{33A3F0F9-3DEB-4AC8-8F17-34B4A67443FE}" type="sibTrans" cxnId="{03EC47BB-3778-41EA-8FF9-835384ACC10E}">
      <dgm:prSet/>
      <dgm:spPr/>
      <dgm:t>
        <a:bodyPr/>
        <a:lstStyle/>
        <a:p>
          <a:endParaRPr lang="uk-UA" sz="1600"/>
        </a:p>
      </dgm:t>
    </dgm:pt>
    <dgm:pt modelId="{95C957D7-1F43-4F49-A783-AE4F33D2BD64}">
      <dgm:prSet phldrT="[Текст]" custT="1"/>
      <dgm:spPr>
        <a:solidFill>
          <a:schemeClr val="tx1">
            <a:lumMod val="50000"/>
            <a:lumOff val="50000"/>
          </a:schemeClr>
        </a:solidFill>
      </dgm:spPr>
      <dgm:t>
        <a:bodyPr/>
        <a:lstStyle/>
        <a:p>
          <a:r>
            <a:rPr lang="en-US" sz="1600" b="1" dirty="0"/>
            <a:t>2. Subjects &amp; Objects (The Actors)</a:t>
          </a:r>
        </a:p>
        <a:p>
          <a:pPr>
            <a:buFont typeface="Arial" panose="020B0604020202020204" pitchFamily="34" charset="0"/>
            <a:buChar char="•"/>
          </a:pPr>
          <a:r>
            <a:rPr lang="en-US" sz="1600" b="1" dirty="0"/>
            <a:t>Subjects:</a:t>
          </a:r>
          <a:r>
            <a:rPr lang="en-US" sz="1600" dirty="0"/>
            <a:t> Retailers, State regulators (e.g., Food Safety Service), and Social institutions.</a:t>
          </a:r>
        </a:p>
        <a:p>
          <a:pPr>
            <a:buFont typeface="Arial" panose="020B0604020202020204" pitchFamily="34" charset="0"/>
            <a:buChar char="•"/>
          </a:pPr>
          <a:r>
            <a:rPr lang="en-US" sz="1600" b="1" dirty="0"/>
            <a:t>Objects:</a:t>
          </a:r>
          <a:r>
            <a:rPr lang="en-US" sz="1600" dirty="0"/>
            <a:t> Consumer goods, essential services, and the population's well-being.</a:t>
          </a:r>
          <a:endParaRPr lang="uk-UA" sz="1600" dirty="0"/>
        </a:p>
      </dgm:t>
    </dgm:pt>
    <dgm:pt modelId="{20E0911D-F310-4972-91EE-9548968938D9}" type="parTrans" cxnId="{060B3491-6264-4EDB-B108-DD17E05B64F6}">
      <dgm:prSet/>
      <dgm:spPr/>
      <dgm:t>
        <a:bodyPr/>
        <a:lstStyle/>
        <a:p>
          <a:endParaRPr lang="uk-UA" sz="1600"/>
        </a:p>
      </dgm:t>
    </dgm:pt>
    <dgm:pt modelId="{2A69FF1B-7947-4E31-8ECD-790179A033E1}" type="sibTrans" cxnId="{060B3491-6264-4EDB-B108-DD17E05B64F6}">
      <dgm:prSet/>
      <dgm:spPr/>
      <dgm:t>
        <a:bodyPr/>
        <a:lstStyle/>
        <a:p>
          <a:endParaRPr lang="uk-UA" sz="1600"/>
        </a:p>
      </dgm:t>
    </dgm:pt>
    <dgm:pt modelId="{F79D6BA2-CAB6-46F1-BC69-77851E0C6750}">
      <dgm:prSet phldrT="[Текст]" custT="1"/>
      <dgm:spPr>
        <a:solidFill>
          <a:schemeClr val="tx1">
            <a:lumMod val="50000"/>
            <a:lumOff val="50000"/>
          </a:schemeClr>
        </a:solidFill>
        <a:ln>
          <a:solidFill>
            <a:schemeClr val="accent2">
              <a:lumMod val="60000"/>
              <a:lumOff val="40000"/>
            </a:schemeClr>
          </a:solidFill>
        </a:ln>
      </dgm:spPr>
      <dgm:t>
        <a:bodyPr/>
        <a:lstStyle/>
        <a:p>
          <a:r>
            <a:rPr lang="en-US" sz="1600" b="1" dirty="0"/>
            <a:t>3. The </a:t>
          </a:r>
          <a:r>
            <a:rPr lang="uk-UA" sz="1600" b="1" dirty="0"/>
            <a:t>«</a:t>
          </a:r>
          <a:r>
            <a:rPr lang="en-US" sz="1600" b="1" dirty="0"/>
            <a:t>Vital Link</a:t>
          </a:r>
          <a:r>
            <a:rPr lang="uk-UA" sz="1600" b="1" dirty="0"/>
            <a:t>»</a:t>
          </a:r>
          <a:r>
            <a:rPr lang="en-US" sz="1600" b="1" dirty="0"/>
            <a:t>: Transport &amp; Logistics Role:</a:t>
          </a:r>
          <a:r>
            <a:rPr lang="en-US" sz="1600" dirty="0"/>
            <a:t> The </a:t>
          </a:r>
          <a:r>
            <a:rPr lang="uk-UA" sz="1600" dirty="0"/>
            <a:t>«</a:t>
          </a:r>
          <a:r>
            <a:rPr lang="en-US" sz="1600" dirty="0"/>
            <a:t>Circulatory System</a:t>
          </a:r>
          <a:r>
            <a:rPr lang="uk-UA" sz="1600" dirty="0"/>
            <a:t>»</a:t>
          </a:r>
          <a:r>
            <a:rPr lang="en-US" sz="1600" dirty="0"/>
            <a:t> of life-support.</a:t>
          </a:r>
        </a:p>
        <a:p>
          <a:pPr>
            <a:buFont typeface="Arial" panose="020B0604020202020204" pitchFamily="34" charset="0"/>
            <a:buChar char="•"/>
          </a:pPr>
          <a:r>
            <a:rPr lang="en-US" sz="1600" b="1" dirty="0"/>
            <a:t>Functions:</a:t>
          </a:r>
          <a:r>
            <a:rPr lang="en-US" sz="1600" dirty="0"/>
            <a:t>  </a:t>
          </a:r>
          <a:r>
            <a:rPr lang="en-US" sz="1600" b="1" dirty="0"/>
            <a:t>Connectivity:</a:t>
          </a:r>
          <a:r>
            <a:rPr lang="en-US" sz="1600" dirty="0"/>
            <a:t> Linking manufacturers to retail hubs.</a:t>
          </a:r>
        </a:p>
        <a:p>
          <a:pPr>
            <a:buFont typeface="Arial" panose="020B0604020202020204" pitchFamily="34" charset="0"/>
            <a:buChar char="•"/>
          </a:pPr>
          <a:r>
            <a:rPr lang="en-US" sz="1600" b="1" dirty="0"/>
            <a:t>Last-Mile Delivery:</a:t>
          </a:r>
          <a:r>
            <a:rPr lang="en-US" sz="1600" dirty="0"/>
            <a:t> Ensuring products reach consumers in high-risk or remote areas.</a:t>
          </a:r>
        </a:p>
        <a:p>
          <a:pPr>
            <a:buFont typeface="Arial" panose="020B0604020202020204" pitchFamily="34" charset="0"/>
            <a:buChar char="•"/>
          </a:pPr>
          <a:r>
            <a:rPr lang="en-US" sz="1600" b="1" dirty="0"/>
            <a:t>Mobility:</a:t>
          </a:r>
          <a:r>
            <a:rPr lang="en-US" sz="1600" dirty="0"/>
            <a:t> Using mobile retail units (moving shops/fuel stations) near front lines.</a:t>
          </a:r>
        </a:p>
        <a:p>
          <a:pPr>
            <a:buFont typeface="Arial" panose="020B0604020202020204" pitchFamily="34" charset="0"/>
            <a:buChar char="•"/>
          </a:pPr>
          <a:r>
            <a:rPr lang="en-GB" sz="1600" b="1" dirty="0"/>
            <a:t>Resilience:</a:t>
          </a:r>
          <a:r>
            <a:rPr lang="en-GB" sz="1600" dirty="0"/>
            <a:t> Maintaining supply chains despite infrastructure damage.</a:t>
          </a:r>
          <a:endParaRPr lang="uk-UA" sz="1600" dirty="0"/>
        </a:p>
      </dgm:t>
    </dgm:pt>
    <dgm:pt modelId="{BD2E8353-9C89-4DE2-84A5-F9FEDEEE26D8}" type="parTrans" cxnId="{92B9E010-6BEE-4770-A6FB-00A4FC8B73BF}">
      <dgm:prSet/>
      <dgm:spPr/>
      <dgm:t>
        <a:bodyPr/>
        <a:lstStyle/>
        <a:p>
          <a:endParaRPr lang="uk-UA" sz="1600"/>
        </a:p>
      </dgm:t>
    </dgm:pt>
    <dgm:pt modelId="{07B0C434-AE4C-4368-9B9C-E925E1EE67C0}" type="sibTrans" cxnId="{92B9E010-6BEE-4770-A6FB-00A4FC8B73BF}">
      <dgm:prSet/>
      <dgm:spPr/>
      <dgm:t>
        <a:bodyPr/>
        <a:lstStyle/>
        <a:p>
          <a:endParaRPr lang="uk-UA" sz="1600"/>
        </a:p>
      </dgm:t>
    </dgm:pt>
    <dgm:pt modelId="{96E6BB71-1762-413E-BCED-F948772C9DF1}">
      <dgm:prSet custT="1"/>
      <dgm:spPr>
        <a:solidFill>
          <a:schemeClr val="tx1">
            <a:lumMod val="50000"/>
            <a:lumOff val="50000"/>
          </a:schemeClr>
        </a:solidFill>
      </dgm:spPr>
      <dgm:t>
        <a:bodyPr/>
        <a:lstStyle/>
        <a:p>
          <a:r>
            <a:rPr lang="en-US" sz="1600" b="1" dirty="0"/>
            <a:t>4. Processes &amp; Outcomes (The Results)</a:t>
          </a:r>
        </a:p>
        <a:p>
          <a:pPr>
            <a:buFont typeface="Arial" panose="020B0604020202020204" pitchFamily="34" charset="0"/>
            <a:buChar char="•"/>
          </a:pPr>
          <a:r>
            <a:rPr lang="en-GB" sz="1600" b="1" dirty="0"/>
            <a:t>Activities:</a:t>
          </a:r>
          <a:r>
            <a:rPr lang="en-GB" sz="1600" dirty="0"/>
            <a:t> Production, Distribution, Exchange, and Consumption.</a:t>
          </a:r>
        </a:p>
        <a:p>
          <a:pPr>
            <a:buFont typeface="Arial" panose="020B0604020202020204" pitchFamily="34" charset="0"/>
            <a:buChar char="•"/>
          </a:pPr>
          <a:r>
            <a:rPr lang="en-US" sz="1600" b="1" dirty="0"/>
            <a:t>Outcomes:</a:t>
          </a:r>
          <a:r>
            <a:rPr lang="en-US" sz="1600" dirty="0"/>
            <a:t> Needs satisfaction, health preservation, and social stability.</a:t>
          </a:r>
          <a:endParaRPr lang="uk-UA" sz="1600" dirty="0"/>
        </a:p>
      </dgm:t>
    </dgm:pt>
    <dgm:pt modelId="{9464FA19-65BD-43EC-A0D3-89645AFABD76}" type="parTrans" cxnId="{8573E019-7C16-47BD-85A8-2FF144AE6FD5}">
      <dgm:prSet/>
      <dgm:spPr/>
      <dgm:t>
        <a:bodyPr/>
        <a:lstStyle/>
        <a:p>
          <a:endParaRPr lang="uk-UA"/>
        </a:p>
      </dgm:t>
    </dgm:pt>
    <dgm:pt modelId="{25C4E51C-00A0-4802-9219-DE420A72E4AF}" type="sibTrans" cxnId="{8573E019-7C16-47BD-85A8-2FF144AE6FD5}">
      <dgm:prSet/>
      <dgm:spPr/>
      <dgm:t>
        <a:bodyPr/>
        <a:lstStyle/>
        <a:p>
          <a:endParaRPr lang="uk-UA"/>
        </a:p>
      </dgm:t>
    </dgm:pt>
    <dgm:pt modelId="{4C5C091E-085D-4EA4-86D2-F66CC8348C05}" type="pres">
      <dgm:prSet presAssocID="{ECAEA9CF-4105-48FD-9158-015BC273138E}" presName="CompostProcess" presStyleCnt="0">
        <dgm:presLayoutVars>
          <dgm:dir/>
          <dgm:resizeHandles val="exact"/>
        </dgm:presLayoutVars>
      </dgm:prSet>
      <dgm:spPr/>
    </dgm:pt>
    <dgm:pt modelId="{3EED87EB-040A-4C0C-9243-FD60EA949A95}" type="pres">
      <dgm:prSet presAssocID="{ECAEA9CF-4105-48FD-9158-015BC273138E}" presName="arrow" presStyleLbl="bgShp" presStyleIdx="0" presStyleCnt="1"/>
      <dgm:spPr/>
    </dgm:pt>
    <dgm:pt modelId="{7240EF1C-1928-441D-BA1D-5C2508863681}" type="pres">
      <dgm:prSet presAssocID="{ECAEA9CF-4105-48FD-9158-015BC273138E}" presName="linearProcess" presStyleCnt="0"/>
      <dgm:spPr/>
    </dgm:pt>
    <dgm:pt modelId="{56133C2A-FD36-4B56-806E-8AFB0A20C116}" type="pres">
      <dgm:prSet presAssocID="{E63FDC61-A356-4D19-B8AA-EE830C13E866}" presName="textNode" presStyleLbl="node1" presStyleIdx="0" presStyleCnt="4" custScaleY="218563">
        <dgm:presLayoutVars>
          <dgm:bulletEnabled val="1"/>
        </dgm:presLayoutVars>
      </dgm:prSet>
      <dgm:spPr/>
    </dgm:pt>
    <dgm:pt modelId="{F31E7B0A-1344-4E69-A9EA-A152F8B488DC}" type="pres">
      <dgm:prSet presAssocID="{33A3F0F9-3DEB-4AC8-8F17-34B4A67443FE}" presName="sibTrans" presStyleCnt="0"/>
      <dgm:spPr/>
    </dgm:pt>
    <dgm:pt modelId="{6D8B4794-9BF0-4EAB-9473-8EE4A160BE1D}" type="pres">
      <dgm:prSet presAssocID="{95C957D7-1F43-4F49-A783-AE4F33D2BD64}" presName="textNode" presStyleLbl="node1" presStyleIdx="1" presStyleCnt="4" custScaleY="223054">
        <dgm:presLayoutVars>
          <dgm:bulletEnabled val="1"/>
        </dgm:presLayoutVars>
      </dgm:prSet>
      <dgm:spPr/>
    </dgm:pt>
    <dgm:pt modelId="{18CB211D-38FA-4587-A29D-5418C2E85822}" type="pres">
      <dgm:prSet presAssocID="{2A69FF1B-7947-4E31-8ECD-790179A033E1}" presName="sibTrans" presStyleCnt="0"/>
      <dgm:spPr/>
    </dgm:pt>
    <dgm:pt modelId="{F48AEA56-85FF-4E2E-861E-6174B47C404C}" type="pres">
      <dgm:prSet presAssocID="{F79D6BA2-CAB6-46F1-BC69-77851E0C6750}" presName="textNode" presStyleLbl="node1" presStyleIdx="2" presStyleCnt="4" custScaleX="171567" custScaleY="221557">
        <dgm:presLayoutVars>
          <dgm:bulletEnabled val="1"/>
        </dgm:presLayoutVars>
      </dgm:prSet>
      <dgm:spPr/>
    </dgm:pt>
    <dgm:pt modelId="{46AD364C-CA27-4930-AEA4-0818EA402ACE}" type="pres">
      <dgm:prSet presAssocID="{07B0C434-AE4C-4368-9B9C-E925E1EE67C0}" presName="sibTrans" presStyleCnt="0"/>
      <dgm:spPr/>
    </dgm:pt>
    <dgm:pt modelId="{46616FC1-E0DF-42D9-84D4-8CFFD0F1E836}" type="pres">
      <dgm:prSet presAssocID="{96E6BB71-1762-413E-BCED-F948772C9DF1}" presName="textNode" presStyleLbl="node1" presStyleIdx="3" presStyleCnt="4" custScaleY="220060">
        <dgm:presLayoutVars>
          <dgm:bulletEnabled val="1"/>
        </dgm:presLayoutVars>
      </dgm:prSet>
      <dgm:spPr/>
    </dgm:pt>
  </dgm:ptLst>
  <dgm:cxnLst>
    <dgm:cxn modelId="{A707DC00-19A3-4A57-BE4E-33FC8B6A796C}" type="presOf" srcId="{F79D6BA2-CAB6-46F1-BC69-77851E0C6750}" destId="{F48AEA56-85FF-4E2E-861E-6174B47C404C}" srcOrd="0" destOrd="0" presId="urn:microsoft.com/office/officeart/2005/8/layout/hProcess9"/>
    <dgm:cxn modelId="{92B9E010-6BEE-4770-A6FB-00A4FC8B73BF}" srcId="{ECAEA9CF-4105-48FD-9158-015BC273138E}" destId="{F79D6BA2-CAB6-46F1-BC69-77851E0C6750}" srcOrd="2" destOrd="0" parTransId="{BD2E8353-9C89-4DE2-84A5-F9FEDEEE26D8}" sibTransId="{07B0C434-AE4C-4368-9B9C-E925E1EE67C0}"/>
    <dgm:cxn modelId="{44864813-E7E0-4A1F-8007-6F8A5619C812}" type="presOf" srcId="{95C957D7-1F43-4F49-A783-AE4F33D2BD64}" destId="{6D8B4794-9BF0-4EAB-9473-8EE4A160BE1D}" srcOrd="0" destOrd="0" presId="urn:microsoft.com/office/officeart/2005/8/layout/hProcess9"/>
    <dgm:cxn modelId="{8573E019-7C16-47BD-85A8-2FF144AE6FD5}" srcId="{ECAEA9CF-4105-48FD-9158-015BC273138E}" destId="{96E6BB71-1762-413E-BCED-F948772C9DF1}" srcOrd="3" destOrd="0" parTransId="{9464FA19-65BD-43EC-A0D3-89645AFABD76}" sibTransId="{25C4E51C-00A0-4802-9219-DE420A72E4AF}"/>
    <dgm:cxn modelId="{38B52023-44FF-4EA0-A0BC-036D98CEB2C8}" type="presOf" srcId="{E63FDC61-A356-4D19-B8AA-EE830C13E866}" destId="{56133C2A-FD36-4B56-806E-8AFB0A20C116}" srcOrd="0" destOrd="0" presId="urn:microsoft.com/office/officeart/2005/8/layout/hProcess9"/>
    <dgm:cxn modelId="{47812F8F-B365-4790-BA10-D8AA32A53B4F}" type="presOf" srcId="{96E6BB71-1762-413E-BCED-F948772C9DF1}" destId="{46616FC1-E0DF-42D9-84D4-8CFFD0F1E836}" srcOrd="0" destOrd="0" presId="urn:microsoft.com/office/officeart/2005/8/layout/hProcess9"/>
    <dgm:cxn modelId="{060B3491-6264-4EDB-B108-DD17E05B64F6}" srcId="{ECAEA9CF-4105-48FD-9158-015BC273138E}" destId="{95C957D7-1F43-4F49-A783-AE4F33D2BD64}" srcOrd="1" destOrd="0" parTransId="{20E0911D-F310-4972-91EE-9548968938D9}" sibTransId="{2A69FF1B-7947-4E31-8ECD-790179A033E1}"/>
    <dgm:cxn modelId="{03EC47BB-3778-41EA-8FF9-835384ACC10E}" srcId="{ECAEA9CF-4105-48FD-9158-015BC273138E}" destId="{E63FDC61-A356-4D19-B8AA-EE830C13E866}" srcOrd="0" destOrd="0" parTransId="{69B62B00-C0CC-44E7-904E-4866FB5A9579}" sibTransId="{33A3F0F9-3DEB-4AC8-8F17-34B4A67443FE}"/>
    <dgm:cxn modelId="{1110A2E2-8DED-4C86-B671-09B695157B2A}" type="presOf" srcId="{ECAEA9CF-4105-48FD-9158-015BC273138E}" destId="{4C5C091E-085D-4EA4-86D2-F66CC8348C05}" srcOrd="0" destOrd="0" presId="urn:microsoft.com/office/officeart/2005/8/layout/hProcess9"/>
    <dgm:cxn modelId="{0EFC9AEF-9362-457D-A379-43F0F9802227}" type="presParOf" srcId="{4C5C091E-085D-4EA4-86D2-F66CC8348C05}" destId="{3EED87EB-040A-4C0C-9243-FD60EA949A95}" srcOrd="0" destOrd="0" presId="urn:microsoft.com/office/officeart/2005/8/layout/hProcess9"/>
    <dgm:cxn modelId="{6C068A43-6ECC-4EED-8A51-13FFF83F7666}" type="presParOf" srcId="{4C5C091E-085D-4EA4-86D2-F66CC8348C05}" destId="{7240EF1C-1928-441D-BA1D-5C2508863681}" srcOrd="1" destOrd="0" presId="urn:microsoft.com/office/officeart/2005/8/layout/hProcess9"/>
    <dgm:cxn modelId="{103E8A54-3C6F-41F3-BEE0-288B7414C264}" type="presParOf" srcId="{7240EF1C-1928-441D-BA1D-5C2508863681}" destId="{56133C2A-FD36-4B56-806E-8AFB0A20C116}" srcOrd="0" destOrd="0" presId="urn:microsoft.com/office/officeart/2005/8/layout/hProcess9"/>
    <dgm:cxn modelId="{9DC0CB50-B507-45D9-8C62-6852FDE5BF5A}" type="presParOf" srcId="{7240EF1C-1928-441D-BA1D-5C2508863681}" destId="{F31E7B0A-1344-4E69-A9EA-A152F8B488DC}" srcOrd="1" destOrd="0" presId="urn:microsoft.com/office/officeart/2005/8/layout/hProcess9"/>
    <dgm:cxn modelId="{F5F4129E-7DC4-427B-8E75-A574DFEEF008}" type="presParOf" srcId="{7240EF1C-1928-441D-BA1D-5C2508863681}" destId="{6D8B4794-9BF0-4EAB-9473-8EE4A160BE1D}" srcOrd="2" destOrd="0" presId="urn:microsoft.com/office/officeart/2005/8/layout/hProcess9"/>
    <dgm:cxn modelId="{916DBD9D-0996-4685-B944-84932E51CFE4}" type="presParOf" srcId="{7240EF1C-1928-441D-BA1D-5C2508863681}" destId="{18CB211D-38FA-4587-A29D-5418C2E85822}" srcOrd="3" destOrd="0" presId="urn:microsoft.com/office/officeart/2005/8/layout/hProcess9"/>
    <dgm:cxn modelId="{A600E1EA-5543-490C-BAEA-6197D3FAD00B}" type="presParOf" srcId="{7240EF1C-1928-441D-BA1D-5C2508863681}" destId="{F48AEA56-85FF-4E2E-861E-6174B47C404C}" srcOrd="4" destOrd="0" presId="urn:microsoft.com/office/officeart/2005/8/layout/hProcess9"/>
    <dgm:cxn modelId="{286C2B21-FB3A-4538-96CB-6FCA3918C347}" type="presParOf" srcId="{7240EF1C-1928-441D-BA1D-5C2508863681}" destId="{46AD364C-CA27-4930-AEA4-0818EA402ACE}" srcOrd="5" destOrd="0" presId="urn:microsoft.com/office/officeart/2005/8/layout/hProcess9"/>
    <dgm:cxn modelId="{459D6509-D88B-4177-88EC-104DE888E970}" type="presParOf" srcId="{7240EF1C-1928-441D-BA1D-5C2508863681}" destId="{46616FC1-E0DF-42D9-84D4-8CFFD0F1E836}"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048390-C84B-436D-930B-115F9C8381F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uk-UA"/>
        </a:p>
      </dgm:t>
    </dgm:pt>
    <dgm:pt modelId="{0FCF7414-CA08-4788-BFE6-9688AA4C114A}">
      <dgm:prSet phldrT="[Текст]" custT="1"/>
      <dgm:spPr>
        <a:solidFill>
          <a:schemeClr val="bg1">
            <a:lumMod val="85000"/>
          </a:schemeClr>
        </a:solidFill>
      </dgm:spPr>
      <dgm:t>
        <a:bodyPr/>
        <a:lstStyle/>
        <a:p>
          <a:pPr>
            <a:spcAft>
              <a:spcPts val="0"/>
            </a:spcAft>
            <a:buClrTx/>
            <a:buSzTx/>
            <a:buNone/>
          </a:pPr>
          <a:r>
            <a:rPr kumimoji="0" lang="en-US" altLang="uk-UA" sz="1800" b="1" i="0" u="none" strike="noStrike" cap="none" normalizeH="0" baseline="0" dirty="0">
              <a:ln>
                <a:noFill/>
              </a:ln>
              <a:solidFill>
                <a:schemeClr val="tx1"/>
              </a:solidFill>
              <a:effectLst/>
              <a:latin typeface="+mj-lt"/>
            </a:rPr>
            <a:t>Technological Revolution:       </a:t>
          </a:r>
          <a:endParaRPr lang="uk-UA" sz="1800" dirty="0">
            <a:latin typeface="+mj-lt"/>
          </a:endParaRPr>
        </a:p>
      </dgm:t>
    </dgm:pt>
    <dgm:pt modelId="{D6D9C5C1-372B-443E-81E8-C663667B6FB1}" type="parTrans" cxnId="{F8A6E236-0944-4B75-8C19-CA64D3FE1235}">
      <dgm:prSet/>
      <dgm:spPr/>
      <dgm:t>
        <a:bodyPr/>
        <a:lstStyle/>
        <a:p>
          <a:endParaRPr lang="uk-UA"/>
        </a:p>
      </dgm:t>
    </dgm:pt>
    <dgm:pt modelId="{A7BA8934-0F5F-4B35-BF60-2B379C4F46AC}" type="sibTrans" cxnId="{F8A6E236-0944-4B75-8C19-CA64D3FE1235}">
      <dgm:prSet/>
      <dgm:spPr/>
      <dgm:t>
        <a:bodyPr/>
        <a:lstStyle/>
        <a:p>
          <a:endParaRPr lang="uk-UA"/>
        </a:p>
      </dgm:t>
    </dgm:pt>
    <dgm:pt modelId="{AA4B5F2E-BF3E-4958-B01A-798D9CD2D35A}">
      <dgm:prSet phldrT="[Текст]" custT="1"/>
      <dgm:spPr>
        <a:solidFill>
          <a:schemeClr val="bg1">
            <a:lumMod val="85000"/>
          </a:schemeClr>
        </a:solidFill>
      </dgm:spPr>
      <dgm:t>
        <a:bodyPr/>
        <a:lstStyle/>
        <a:p>
          <a:pPr>
            <a:spcAft>
              <a:spcPts val="0"/>
            </a:spcAft>
          </a:pPr>
          <a:r>
            <a:rPr kumimoji="0" lang="en-US" altLang="uk-UA" sz="1600" b="0" i="0" u="none" strike="noStrike" cap="none" normalizeH="0" baseline="0" dirty="0">
              <a:ln>
                <a:noFill/>
              </a:ln>
              <a:solidFill>
                <a:schemeClr val="tx1"/>
              </a:solidFill>
              <a:effectLst/>
              <a:latin typeface="+mj-lt"/>
            </a:rPr>
            <a:t>AI.</a:t>
          </a:r>
          <a:endParaRPr lang="uk-UA" sz="1600" dirty="0">
            <a:latin typeface="+mj-lt"/>
          </a:endParaRPr>
        </a:p>
      </dgm:t>
    </dgm:pt>
    <dgm:pt modelId="{0389551B-8E7D-4839-AEB0-20AA9DCF3ED9}" type="parTrans" cxnId="{E6A28568-5370-4469-AB85-20F40ABEE469}">
      <dgm:prSet/>
      <dgm:spPr/>
      <dgm:t>
        <a:bodyPr/>
        <a:lstStyle/>
        <a:p>
          <a:endParaRPr lang="uk-UA"/>
        </a:p>
      </dgm:t>
    </dgm:pt>
    <dgm:pt modelId="{B98AB33F-B2EE-471F-85C4-D6EFBA7A995E}" type="sibTrans" cxnId="{E6A28568-5370-4469-AB85-20F40ABEE469}">
      <dgm:prSet/>
      <dgm:spPr/>
      <dgm:t>
        <a:bodyPr/>
        <a:lstStyle/>
        <a:p>
          <a:endParaRPr lang="uk-UA"/>
        </a:p>
      </dgm:t>
    </dgm:pt>
    <dgm:pt modelId="{E71A5575-5242-4092-B9BE-2F108036D888}">
      <dgm:prSet phldrT="[Текст]" custT="1"/>
      <dgm:spPr>
        <a:solidFill>
          <a:schemeClr val="bg1">
            <a:lumMod val="85000"/>
          </a:schemeClr>
        </a:solidFill>
      </dgm:spPr>
      <dgm:t>
        <a:bodyPr/>
        <a:lstStyle/>
        <a:p>
          <a:pPr>
            <a:spcAft>
              <a:spcPts val="0"/>
            </a:spcAft>
          </a:pPr>
          <a:r>
            <a:rPr kumimoji="0" lang="en-US" altLang="uk-UA" sz="1800" b="1" i="0" u="none" strike="noStrike" cap="none" normalizeH="0" baseline="0" dirty="0">
              <a:ln>
                <a:noFill/>
              </a:ln>
              <a:solidFill>
                <a:schemeClr val="tx1"/>
              </a:solidFill>
              <a:effectLst/>
              <a:latin typeface="+mj-lt"/>
            </a:rPr>
            <a:t>Consumer Power:</a:t>
          </a:r>
          <a:r>
            <a:rPr kumimoji="0" lang="en-US" altLang="uk-UA" sz="1800" b="0" i="0" u="none" strike="noStrike" cap="none" normalizeH="0" baseline="0" dirty="0">
              <a:ln>
                <a:noFill/>
              </a:ln>
              <a:solidFill>
                <a:schemeClr val="tx1"/>
              </a:solidFill>
              <a:effectLst/>
              <a:latin typeface="+mj-lt"/>
            </a:rPr>
            <a:t> </a:t>
          </a:r>
          <a:endParaRPr lang="uk-UA" sz="1800" dirty="0">
            <a:latin typeface="+mj-lt"/>
          </a:endParaRPr>
        </a:p>
      </dgm:t>
    </dgm:pt>
    <dgm:pt modelId="{88BFBFA0-E8C2-4E4F-8D92-41A2A113ECB1}" type="parTrans" cxnId="{77420974-53F6-47BB-963B-C84A204726B8}">
      <dgm:prSet/>
      <dgm:spPr/>
      <dgm:t>
        <a:bodyPr/>
        <a:lstStyle/>
        <a:p>
          <a:endParaRPr lang="uk-UA"/>
        </a:p>
      </dgm:t>
    </dgm:pt>
    <dgm:pt modelId="{0DC7DCEB-BE7E-4178-BF67-F1F7BBE55184}" type="sibTrans" cxnId="{77420974-53F6-47BB-963B-C84A204726B8}">
      <dgm:prSet/>
      <dgm:spPr/>
      <dgm:t>
        <a:bodyPr/>
        <a:lstStyle/>
        <a:p>
          <a:endParaRPr lang="uk-UA"/>
        </a:p>
      </dgm:t>
    </dgm:pt>
    <dgm:pt modelId="{1636B54A-0F71-4493-88E6-B9A06E7509CE}">
      <dgm:prSet phldrT="[Текст]" custT="1"/>
      <dgm:spPr>
        <a:solidFill>
          <a:schemeClr val="bg1">
            <a:lumMod val="85000"/>
          </a:schemeClr>
        </a:solidFill>
      </dgm:spPr>
      <dgm:t>
        <a:bodyPr/>
        <a:lstStyle/>
        <a:p>
          <a:pPr>
            <a:spcAft>
              <a:spcPts val="0"/>
            </a:spcAft>
          </a:pPr>
          <a:r>
            <a:rPr kumimoji="0" lang="en-US" altLang="uk-UA" sz="1600" b="0" i="0" u="none" strike="noStrike" cap="none" normalizeH="0" baseline="0" dirty="0">
              <a:ln>
                <a:noFill/>
              </a:ln>
              <a:solidFill>
                <a:schemeClr val="tx1"/>
              </a:solidFill>
              <a:effectLst/>
              <a:latin typeface="+mj-lt"/>
            </a:rPr>
            <a:t>Demand for transparency </a:t>
          </a:r>
          <a:endParaRPr lang="uk-UA" sz="1600" dirty="0">
            <a:latin typeface="+mj-lt"/>
          </a:endParaRPr>
        </a:p>
      </dgm:t>
    </dgm:pt>
    <dgm:pt modelId="{09B4FF54-F3EB-4FE7-ABC2-B81449FA9B51}" type="parTrans" cxnId="{AFE7E13D-3E31-47CD-8DBB-599F57A1F5FD}">
      <dgm:prSet/>
      <dgm:spPr/>
      <dgm:t>
        <a:bodyPr/>
        <a:lstStyle/>
        <a:p>
          <a:endParaRPr lang="uk-UA"/>
        </a:p>
      </dgm:t>
    </dgm:pt>
    <dgm:pt modelId="{5C51DC16-9793-478F-9E44-D9F63BDBEE4F}" type="sibTrans" cxnId="{AFE7E13D-3E31-47CD-8DBB-599F57A1F5FD}">
      <dgm:prSet/>
      <dgm:spPr/>
      <dgm:t>
        <a:bodyPr/>
        <a:lstStyle/>
        <a:p>
          <a:endParaRPr lang="uk-UA"/>
        </a:p>
      </dgm:t>
    </dgm:pt>
    <dgm:pt modelId="{24E11B98-23EF-43E6-93F5-EC73CC19FD1E}">
      <dgm:prSet phldrT="[Текст]" custT="1"/>
      <dgm:spPr>
        <a:solidFill>
          <a:schemeClr val="bg1">
            <a:lumMod val="85000"/>
          </a:schemeClr>
        </a:solidFill>
      </dgm:spPr>
      <dgm:t>
        <a:bodyPr/>
        <a:lstStyle/>
        <a:p>
          <a:pPr>
            <a:spcAft>
              <a:spcPts val="0"/>
            </a:spcAft>
          </a:pPr>
          <a:r>
            <a:rPr kumimoji="0" lang="uk-UA" altLang="uk-UA" sz="1600" b="0" i="0" u="none" strike="noStrike" cap="none" normalizeH="0" baseline="0" dirty="0">
              <a:ln>
                <a:noFill/>
              </a:ln>
              <a:solidFill>
                <a:schemeClr val="tx1"/>
              </a:solidFill>
              <a:effectLst/>
              <a:latin typeface="+mj-lt"/>
            </a:rPr>
            <a:t>«</a:t>
          </a:r>
          <a:r>
            <a:rPr kumimoji="0" lang="en-US" altLang="uk-UA" sz="1600" b="0" i="0" u="none" strike="noStrike" cap="none" normalizeH="0" baseline="0" dirty="0">
              <a:ln>
                <a:noFill/>
              </a:ln>
              <a:solidFill>
                <a:schemeClr val="tx1"/>
              </a:solidFill>
              <a:effectLst/>
              <a:latin typeface="+mj-lt"/>
            </a:rPr>
            <a:t>Seamless</a:t>
          </a:r>
          <a:r>
            <a:rPr lang="uk-UA" altLang="uk-UA" sz="1600" dirty="0">
              <a:solidFill>
                <a:schemeClr val="tx1"/>
              </a:solidFill>
              <a:latin typeface="+mj-lt"/>
            </a:rPr>
            <a:t>»</a:t>
          </a:r>
          <a:r>
            <a:rPr kumimoji="0" lang="en-US" altLang="uk-UA" sz="1600" b="0" i="0" u="none" strike="noStrike" cap="none" normalizeH="0" baseline="0" dirty="0">
              <a:ln>
                <a:noFill/>
              </a:ln>
              <a:solidFill>
                <a:schemeClr val="tx1"/>
              </a:solidFill>
              <a:effectLst/>
              <a:latin typeface="+mj-lt"/>
            </a:rPr>
            <a:t> commerce</a:t>
          </a:r>
          <a:r>
            <a:rPr kumimoji="0" lang="en-US" altLang="uk-UA" sz="1800" b="0" i="0" u="none" strike="noStrike" cap="none" normalizeH="0" baseline="0" dirty="0">
              <a:ln>
                <a:noFill/>
              </a:ln>
              <a:solidFill>
                <a:schemeClr val="tx1"/>
              </a:solidFill>
              <a:effectLst/>
              <a:latin typeface="+mj-lt"/>
            </a:rPr>
            <a:t>.</a:t>
          </a:r>
          <a:endParaRPr lang="uk-UA" sz="1800" dirty="0">
            <a:latin typeface="+mj-lt"/>
          </a:endParaRPr>
        </a:p>
      </dgm:t>
    </dgm:pt>
    <dgm:pt modelId="{F81092D1-8238-411F-9067-84113F3C5497}" type="parTrans" cxnId="{C8F278B1-1F5E-45E5-BF82-86EB79861242}">
      <dgm:prSet/>
      <dgm:spPr/>
      <dgm:t>
        <a:bodyPr/>
        <a:lstStyle/>
        <a:p>
          <a:endParaRPr lang="uk-UA"/>
        </a:p>
      </dgm:t>
    </dgm:pt>
    <dgm:pt modelId="{6A5A8885-AD1A-4AB0-9BBF-304ED5A3E043}" type="sibTrans" cxnId="{C8F278B1-1F5E-45E5-BF82-86EB79861242}">
      <dgm:prSet/>
      <dgm:spPr/>
      <dgm:t>
        <a:bodyPr/>
        <a:lstStyle/>
        <a:p>
          <a:endParaRPr lang="uk-UA"/>
        </a:p>
      </dgm:t>
    </dgm:pt>
    <dgm:pt modelId="{6108D017-28BB-4191-BB25-D04C3F0DB8FB}">
      <dgm:prSet phldrT="[Текст]" custT="1"/>
      <dgm:spPr>
        <a:solidFill>
          <a:schemeClr val="bg1">
            <a:lumMod val="85000"/>
          </a:schemeClr>
        </a:solidFill>
      </dgm:spPr>
      <dgm:t>
        <a:bodyPr/>
        <a:lstStyle/>
        <a:p>
          <a:pPr>
            <a:spcAft>
              <a:spcPts val="0"/>
            </a:spcAft>
            <a:buClrTx/>
            <a:buSzTx/>
            <a:buFontTx/>
            <a:buChar char="•"/>
          </a:pPr>
          <a:r>
            <a:rPr kumimoji="0" lang="en-US" altLang="uk-UA" sz="1800" b="1" i="0" u="none" strike="noStrike" cap="none" normalizeH="0" baseline="0" dirty="0">
              <a:ln>
                <a:noFill/>
              </a:ln>
              <a:solidFill>
                <a:schemeClr val="tx1"/>
              </a:solidFill>
              <a:effectLst/>
              <a:latin typeface="+mj-lt"/>
            </a:rPr>
            <a:t>Urbanization:</a:t>
          </a:r>
          <a:r>
            <a:rPr kumimoji="0" lang="en-US" altLang="uk-UA" sz="1800" b="0" i="0" u="none" strike="noStrike" cap="none" normalizeH="0" baseline="0" dirty="0">
              <a:ln>
                <a:noFill/>
              </a:ln>
              <a:solidFill>
                <a:schemeClr val="tx1"/>
              </a:solidFill>
              <a:effectLst/>
              <a:latin typeface="+mj-lt"/>
            </a:rPr>
            <a:t> </a:t>
          </a:r>
          <a:endParaRPr lang="uk-UA" sz="1800" dirty="0">
            <a:latin typeface="+mj-lt"/>
          </a:endParaRPr>
        </a:p>
      </dgm:t>
    </dgm:pt>
    <dgm:pt modelId="{A6289FE1-1D47-4BEE-9CC4-F53FCB9044E2}" type="parTrans" cxnId="{64CC70AA-0BF7-4CCF-B93A-97A167D81BF2}">
      <dgm:prSet/>
      <dgm:spPr/>
      <dgm:t>
        <a:bodyPr/>
        <a:lstStyle/>
        <a:p>
          <a:endParaRPr lang="uk-UA"/>
        </a:p>
      </dgm:t>
    </dgm:pt>
    <dgm:pt modelId="{9C604040-8AFC-48CF-B67D-3694FADC2C6A}" type="sibTrans" cxnId="{64CC70AA-0BF7-4CCF-B93A-97A167D81BF2}">
      <dgm:prSet/>
      <dgm:spPr/>
      <dgm:t>
        <a:bodyPr/>
        <a:lstStyle/>
        <a:p>
          <a:endParaRPr lang="uk-UA"/>
        </a:p>
      </dgm:t>
    </dgm:pt>
    <dgm:pt modelId="{64C8B2E5-3185-424D-96B6-553798E25FBD}">
      <dgm:prSet phldrT="[Текст]" custT="1"/>
      <dgm:spPr>
        <a:solidFill>
          <a:schemeClr val="bg1">
            <a:lumMod val="85000"/>
          </a:schemeClr>
        </a:solidFill>
      </dgm:spPr>
      <dgm:t>
        <a:bodyPr/>
        <a:lstStyle/>
        <a:p>
          <a:pPr>
            <a:spcAft>
              <a:spcPct val="15000"/>
            </a:spcAft>
          </a:pPr>
          <a:r>
            <a:rPr lang="en-GB" sz="1600" b="0" i="0" dirty="0">
              <a:solidFill>
                <a:schemeClr val="tx1"/>
              </a:solidFill>
            </a:rPr>
            <a:t>Densification of urban retail</a:t>
          </a:r>
          <a:endParaRPr lang="uk-UA" sz="1600" dirty="0">
            <a:solidFill>
              <a:schemeClr val="tx1"/>
            </a:solidFill>
          </a:endParaRPr>
        </a:p>
      </dgm:t>
    </dgm:pt>
    <dgm:pt modelId="{27683B75-7399-45FB-A508-BC0FD2691E72}" type="parTrans" cxnId="{5753D481-0C11-4D34-8C41-C2E90C93AE6C}">
      <dgm:prSet/>
      <dgm:spPr/>
      <dgm:t>
        <a:bodyPr/>
        <a:lstStyle/>
        <a:p>
          <a:endParaRPr lang="uk-UA"/>
        </a:p>
      </dgm:t>
    </dgm:pt>
    <dgm:pt modelId="{85342DD6-7FCA-4AA6-9EB5-82145664FDC0}" type="sibTrans" cxnId="{5753D481-0C11-4D34-8C41-C2E90C93AE6C}">
      <dgm:prSet/>
      <dgm:spPr/>
      <dgm:t>
        <a:bodyPr/>
        <a:lstStyle/>
        <a:p>
          <a:endParaRPr lang="uk-UA"/>
        </a:p>
      </dgm:t>
    </dgm:pt>
    <dgm:pt modelId="{B42DD465-DE7D-4141-8972-CAEACD394601}">
      <dgm:prSet custT="1"/>
      <dgm:spPr>
        <a:solidFill>
          <a:schemeClr val="bg1">
            <a:lumMod val="85000"/>
          </a:schemeClr>
        </a:solidFill>
      </dgm:spPr>
      <dgm:t>
        <a:bodyPr/>
        <a:lstStyle/>
        <a:p>
          <a:pPr>
            <a:spcAft>
              <a:spcPts val="0"/>
            </a:spcAft>
          </a:pPr>
          <a:r>
            <a:rPr lang="en-US" sz="1800" b="1" dirty="0">
              <a:solidFill>
                <a:schemeClr val="tx1"/>
              </a:solidFill>
              <a:latin typeface="+mn-lt"/>
            </a:rPr>
            <a:t>Demographic shifts: </a:t>
          </a:r>
        </a:p>
        <a:p>
          <a:pPr>
            <a:spcAft>
              <a:spcPts val="0"/>
            </a:spcAft>
          </a:pPr>
          <a:r>
            <a:rPr lang="en-US" sz="1600" b="0" dirty="0">
              <a:solidFill>
                <a:schemeClr val="tx1"/>
              </a:solidFill>
              <a:latin typeface="+mn-lt"/>
            </a:rPr>
            <a:t>•</a:t>
          </a:r>
          <a:r>
            <a:rPr lang="en-US" sz="1600" b="0" i="0" dirty="0">
              <a:solidFill>
                <a:schemeClr val="tx1"/>
              </a:solidFill>
            </a:rPr>
            <a:t>Ageing population and smaller households</a:t>
          </a:r>
        </a:p>
        <a:p>
          <a:pPr>
            <a:spcAft>
              <a:spcPts val="0"/>
            </a:spcAft>
            <a:buFont typeface="Arial" panose="020B0604020202020204" pitchFamily="34" charset="0"/>
            <a:buChar char="•"/>
          </a:pPr>
          <a:r>
            <a:rPr lang="en-US" sz="1600" b="0" i="0" dirty="0">
              <a:solidFill>
                <a:schemeClr val="tx1"/>
              </a:solidFill>
            </a:rPr>
            <a:t>•Rising migration and greater consumer mobility.</a:t>
          </a:r>
          <a:endParaRPr lang="uk-UA" sz="1200" b="0" dirty="0">
            <a:solidFill>
              <a:schemeClr val="tx1"/>
            </a:solidFill>
          </a:endParaRPr>
        </a:p>
      </dgm:t>
    </dgm:pt>
    <dgm:pt modelId="{865E7A0B-0DB2-4820-A356-A9F78B87C35B}" type="parTrans" cxnId="{60F5D68D-AA40-4B8A-B87C-257DCF1155A3}">
      <dgm:prSet/>
      <dgm:spPr/>
      <dgm:t>
        <a:bodyPr/>
        <a:lstStyle/>
        <a:p>
          <a:endParaRPr lang="uk-UA"/>
        </a:p>
      </dgm:t>
    </dgm:pt>
    <dgm:pt modelId="{3A014DCA-7AC4-49D6-9506-FB55C7890B4B}" type="sibTrans" cxnId="{60F5D68D-AA40-4B8A-B87C-257DCF1155A3}">
      <dgm:prSet/>
      <dgm:spPr/>
      <dgm:t>
        <a:bodyPr/>
        <a:lstStyle/>
        <a:p>
          <a:endParaRPr lang="uk-UA"/>
        </a:p>
      </dgm:t>
    </dgm:pt>
    <dgm:pt modelId="{8F47514F-0623-4C6A-A791-24197CB037D1}">
      <dgm:prSet phldrT="[Текст]" custT="1"/>
      <dgm:spPr>
        <a:solidFill>
          <a:schemeClr val="bg1">
            <a:lumMod val="85000"/>
          </a:schemeClr>
        </a:solidFill>
      </dgm:spPr>
      <dgm:t>
        <a:bodyPr/>
        <a:lstStyle/>
        <a:p>
          <a:pPr>
            <a:spcAft>
              <a:spcPts val="0"/>
            </a:spcAft>
          </a:pPr>
          <a:r>
            <a:rPr kumimoji="0" lang="en-US" altLang="uk-UA" sz="1600" b="0" i="0" u="none" strike="noStrike" cap="none" normalizeH="0" baseline="0" dirty="0">
              <a:ln>
                <a:noFill/>
              </a:ln>
              <a:solidFill>
                <a:schemeClr val="tx1"/>
              </a:solidFill>
              <a:effectLst/>
              <a:latin typeface="+mj-lt"/>
            </a:rPr>
            <a:t>Digital culture </a:t>
          </a:r>
          <a:endParaRPr lang="uk-UA" sz="1600" dirty="0">
            <a:latin typeface="+mj-lt"/>
          </a:endParaRPr>
        </a:p>
      </dgm:t>
    </dgm:pt>
    <dgm:pt modelId="{C53D330F-F864-4CF3-9F68-10D24CD74E51}" type="sibTrans" cxnId="{464AED9C-DFC1-4D41-890E-20285CF254B9}">
      <dgm:prSet/>
      <dgm:spPr/>
      <dgm:t>
        <a:bodyPr/>
        <a:lstStyle/>
        <a:p>
          <a:endParaRPr lang="uk-UA"/>
        </a:p>
      </dgm:t>
    </dgm:pt>
    <dgm:pt modelId="{66790626-3C3F-48DB-BA1E-9382CFAAF759}" type="parTrans" cxnId="{464AED9C-DFC1-4D41-890E-20285CF254B9}">
      <dgm:prSet/>
      <dgm:spPr/>
      <dgm:t>
        <a:bodyPr/>
        <a:lstStyle/>
        <a:p>
          <a:endParaRPr lang="uk-UA"/>
        </a:p>
      </dgm:t>
    </dgm:pt>
    <dgm:pt modelId="{3153D06D-6C77-4C46-B784-9502F5CBC679}">
      <dgm:prSet phldrT="[Текст]" custT="1"/>
      <dgm:spPr>
        <a:solidFill>
          <a:schemeClr val="bg1">
            <a:lumMod val="85000"/>
          </a:schemeClr>
        </a:solidFill>
      </dgm:spPr>
      <dgm:t>
        <a:bodyPr/>
        <a:lstStyle/>
        <a:p>
          <a:pPr>
            <a:spcAft>
              <a:spcPts val="0"/>
            </a:spcAft>
            <a:buClrTx/>
            <a:buSzTx/>
            <a:buFontTx/>
            <a:buChar char="•"/>
          </a:pPr>
          <a:r>
            <a:rPr lang="en-US" sz="1600" b="0" i="0" dirty="0">
              <a:solidFill>
                <a:schemeClr val="tx1"/>
              </a:solidFill>
            </a:rPr>
            <a:t>Changing urban logistics: last‑mile delivery and new store formats</a:t>
          </a:r>
          <a:r>
            <a:rPr kumimoji="0" lang="en-US" altLang="uk-UA" sz="1600" b="0" i="0" u="none" strike="noStrike" cap="none" normalizeH="0" baseline="0" dirty="0">
              <a:ln>
                <a:noFill/>
              </a:ln>
              <a:solidFill>
                <a:schemeClr val="tx1"/>
              </a:solidFill>
              <a:effectLst/>
              <a:latin typeface="+mj-lt"/>
            </a:rPr>
            <a:t>.</a:t>
          </a:r>
          <a:endParaRPr lang="uk-UA" sz="1600" dirty="0">
            <a:solidFill>
              <a:schemeClr val="tx1"/>
            </a:solidFill>
            <a:latin typeface="+mj-lt"/>
          </a:endParaRPr>
        </a:p>
      </dgm:t>
    </dgm:pt>
    <dgm:pt modelId="{038CB25B-E90E-4A25-8283-9497031E4E0E}" type="sibTrans" cxnId="{83504A07-ACAF-4C5E-BA16-90FC5A5CC156}">
      <dgm:prSet/>
      <dgm:spPr/>
      <dgm:t>
        <a:bodyPr/>
        <a:lstStyle/>
        <a:p>
          <a:endParaRPr lang="uk-UA"/>
        </a:p>
      </dgm:t>
    </dgm:pt>
    <dgm:pt modelId="{E1E0DD3E-77AF-4741-B76D-12279322F7DC}" type="parTrans" cxnId="{83504A07-ACAF-4C5E-BA16-90FC5A5CC156}">
      <dgm:prSet/>
      <dgm:spPr/>
      <dgm:t>
        <a:bodyPr/>
        <a:lstStyle/>
        <a:p>
          <a:endParaRPr lang="uk-UA"/>
        </a:p>
      </dgm:t>
    </dgm:pt>
    <dgm:pt modelId="{3B40327D-E4C9-4191-81E7-4DBFAED51626}" type="pres">
      <dgm:prSet presAssocID="{A8048390-C84B-436D-930B-115F9C8381F5}" presName="linear" presStyleCnt="0">
        <dgm:presLayoutVars>
          <dgm:dir/>
          <dgm:resizeHandles val="exact"/>
        </dgm:presLayoutVars>
      </dgm:prSet>
      <dgm:spPr/>
    </dgm:pt>
    <dgm:pt modelId="{EB4CC057-8225-49B9-B350-E43535D6801C}" type="pres">
      <dgm:prSet presAssocID="{0FCF7414-CA08-4788-BFE6-9688AA4C114A}" presName="comp" presStyleCnt="0"/>
      <dgm:spPr/>
    </dgm:pt>
    <dgm:pt modelId="{2880DA1C-FCFC-4B1D-B30E-B11371B2B9F5}" type="pres">
      <dgm:prSet presAssocID="{0FCF7414-CA08-4788-BFE6-9688AA4C114A}" presName="box" presStyleLbl="node1" presStyleIdx="0" presStyleCnt="4"/>
      <dgm:spPr/>
    </dgm:pt>
    <dgm:pt modelId="{C3B86F9D-C8CD-4997-9854-D0D2F8CA2878}" type="pres">
      <dgm:prSet presAssocID="{0FCF7414-CA08-4788-BFE6-9688AA4C114A}" presName="img" presStyleLbl="fgImgPlace1" presStyleIdx="0" presStyleCnt="4" custScaleX="66030"/>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000" b="-1000"/>
          </a:stretch>
        </a:blipFill>
      </dgm:spPr>
    </dgm:pt>
    <dgm:pt modelId="{416D7808-4DCB-474B-92F2-CA3C575D68E0}" type="pres">
      <dgm:prSet presAssocID="{0FCF7414-CA08-4788-BFE6-9688AA4C114A}" presName="text" presStyleLbl="node1" presStyleIdx="0" presStyleCnt="4">
        <dgm:presLayoutVars>
          <dgm:bulletEnabled val="1"/>
        </dgm:presLayoutVars>
      </dgm:prSet>
      <dgm:spPr/>
    </dgm:pt>
    <dgm:pt modelId="{7523AC26-3A58-4615-B983-FBD31DD8C5E9}" type="pres">
      <dgm:prSet presAssocID="{A7BA8934-0F5F-4B35-BF60-2B379C4F46AC}" presName="spacer" presStyleCnt="0"/>
      <dgm:spPr/>
    </dgm:pt>
    <dgm:pt modelId="{9DA6EB33-7203-4569-A266-B758D9A9F67C}" type="pres">
      <dgm:prSet presAssocID="{E71A5575-5242-4092-B9BE-2F108036D888}" presName="comp" presStyleCnt="0"/>
      <dgm:spPr/>
    </dgm:pt>
    <dgm:pt modelId="{B862EA0A-B989-4197-BDEC-D89888E0F787}" type="pres">
      <dgm:prSet presAssocID="{E71A5575-5242-4092-B9BE-2F108036D888}" presName="box" presStyleLbl="node1" presStyleIdx="1" presStyleCnt="4" custLinFactNeighborX="794" custLinFactNeighborY="-5684"/>
      <dgm:spPr/>
    </dgm:pt>
    <dgm:pt modelId="{2184FAF6-863D-4693-9742-B597B2946583}" type="pres">
      <dgm:prSet presAssocID="{E71A5575-5242-4092-B9BE-2F108036D888}" presName="img" presStyleLbl="fgImgPlace1" presStyleIdx="1" presStyleCnt="4" custScaleX="66030" custScaleY="82343"/>
      <dgm:spPr>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5000" b="-25000"/>
          </a:stretch>
        </a:blipFill>
      </dgm:spPr>
    </dgm:pt>
    <dgm:pt modelId="{ADCE7B02-8BAE-4DFB-9CD4-A6B7DF5A7E4B}" type="pres">
      <dgm:prSet presAssocID="{E71A5575-5242-4092-B9BE-2F108036D888}" presName="text" presStyleLbl="node1" presStyleIdx="1" presStyleCnt="4">
        <dgm:presLayoutVars>
          <dgm:bulletEnabled val="1"/>
        </dgm:presLayoutVars>
      </dgm:prSet>
      <dgm:spPr/>
    </dgm:pt>
    <dgm:pt modelId="{4414BD3F-55A8-405B-AB5B-E638FFF90CCD}" type="pres">
      <dgm:prSet presAssocID="{0DC7DCEB-BE7E-4178-BF67-F1F7BBE55184}" presName="spacer" presStyleCnt="0"/>
      <dgm:spPr/>
    </dgm:pt>
    <dgm:pt modelId="{C437F434-6489-49C2-8D03-A3F0E6BC60FA}" type="pres">
      <dgm:prSet presAssocID="{6108D017-28BB-4191-BB25-D04C3F0DB8FB}" presName="comp" presStyleCnt="0"/>
      <dgm:spPr/>
    </dgm:pt>
    <dgm:pt modelId="{3EDFCEA3-9186-4452-A546-0906DE9606B9}" type="pres">
      <dgm:prSet presAssocID="{6108D017-28BB-4191-BB25-D04C3F0DB8FB}" presName="box" presStyleLbl="node1" presStyleIdx="2" presStyleCnt="4"/>
      <dgm:spPr/>
    </dgm:pt>
    <dgm:pt modelId="{9213A7B8-B717-4914-B307-69DFA5A8F6F6}" type="pres">
      <dgm:prSet presAssocID="{6108D017-28BB-4191-BB25-D04C3F0DB8FB}" presName="img" presStyleLbl="fgImgPlace1" presStyleIdx="2" presStyleCnt="4" custScaleX="71511"/>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8000" b="-18000"/>
          </a:stretch>
        </a:blipFill>
      </dgm:spPr>
    </dgm:pt>
    <dgm:pt modelId="{743A72E0-BD15-43B1-8CCD-F5935F8B8D68}" type="pres">
      <dgm:prSet presAssocID="{6108D017-28BB-4191-BB25-D04C3F0DB8FB}" presName="text" presStyleLbl="node1" presStyleIdx="2" presStyleCnt="4">
        <dgm:presLayoutVars>
          <dgm:bulletEnabled val="1"/>
        </dgm:presLayoutVars>
      </dgm:prSet>
      <dgm:spPr/>
    </dgm:pt>
    <dgm:pt modelId="{3695C699-906E-4222-9959-84BD3F2C0377}" type="pres">
      <dgm:prSet presAssocID="{9C604040-8AFC-48CF-B67D-3694FADC2C6A}" presName="spacer" presStyleCnt="0"/>
      <dgm:spPr/>
    </dgm:pt>
    <dgm:pt modelId="{AC7F1049-B959-4476-8EC3-91D8946320FA}" type="pres">
      <dgm:prSet presAssocID="{B42DD465-DE7D-4141-8972-CAEACD394601}" presName="comp" presStyleCnt="0"/>
      <dgm:spPr/>
    </dgm:pt>
    <dgm:pt modelId="{58BB9196-74E3-41D7-8483-03CED8BF6B27}" type="pres">
      <dgm:prSet presAssocID="{B42DD465-DE7D-4141-8972-CAEACD394601}" presName="box" presStyleLbl="node1" presStyleIdx="3" presStyleCnt="4" custLinFactNeighborX="1588" custLinFactNeighborY="1636"/>
      <dgm:spPr/>
    </dgm:pt>
    <dgm:pt modelId="{65B8496D-BBFD-4395-ADA5-4422A02632F0}" type="pres">
      <dgm:prSet presAssocID="{B42DD465-DE7D-4141-8972-CAEACD394601}" presName="img" presStyleLbl="fgImgPlace1" presStyleIdx="3" presStyleCnt="4" custScaleX="73755"/>
      <dgm:spPr>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25000" b="-25000"/>
          </a:stretch>
        </a:blipFill>
      </dgm:spPr>
    </dgm:pt>
    <dgm:pt modelId="{3579FA24-B892-4CD9-ABAA-AF92A3431C28}" type="pres">
      <dgm:prSet presAssocID="{B42DD465-DE7D-4141-8972-CAEACD394601}" presName="text" presStyleLbl="node1" presStyleIdx="3" presStyleCnt="4">
        <dgm:presLayoutVars>
          <dgm:bulletEnabled val="1"/>
        </dgm:presLayoutVars>
      </dgm:prSet>
      <dgm:spPr/>
    </dgm:pt>
  </dgm:ptLst>
  <dgm:cxnLst>
    <dgm:cxn modelId="{3317ED02-9194-491A-91C1-79C44825E128}" type="presOf" srcId="{E71A5575-5242-4092-B9BE-2F108036D888}" destId="{ADCE7B02-8BAE-4DFB-9CD4-A6B7DF5A7E4B}" srcOrd="1" destOrd="0" presId="urn:microsoft.com/office/officeart/2005/8/layout/vList4"/>
    <dgm:cxn modelId="{83504A07-ACAF-4C5E-BA16-90FC5A5CC156}" srcId="{6108D017-28BB-4191-BB25-D04C3F0DB8FB}" destId="{3153D06D-6C77-4C46-B784-9502F5CBC679}" srcOrd="0" destOrd="0" parTransId="{E1E0DD3E-77AF-4741-B76D-12279322F7DC}" sibTransId="{038CB25B-E90E-4A25-8283-9497031E4E0E}"/>
    <dgm:cxn modelId="{2C845029-96C9-4A80-860C-FC48D986CD10}" type="presOf" srcId="{3153D06D-6C77-4C46-B784-9502F5CBC679}" destId="{743A72E0-BD15-43B1-8CCD-F5935F8B8D68}" srcOrd="1" destOrd="1" presId="urn:microsoft.com/office/officeart/2005/8/layout/vList4"/>
    <dgm:cxn modelId="{125BEB2A-1E6B-41BE-A9AF-643C1BFE7051}" type="presOf" srcId="{B42DD465-DE7D-4141-8972-CAEACD394601}" destId="{58BB9196-74E3-41D7-8483-03CED8BF6B27}" srcOrd="0" destOrd="0" presId="urn:microsoft.com/office/officeart/2005/8/layout/vList4"/>
    <dgm:cxn modelId="{DEF65F36-5227-4695-AB26-E1FD714A5081}" type="presOf" srcId="{64C8B2E5-3185-424D-96B6-553798E25FBD}" destId="{3EDFCEA3-9186-4452-A546-0906DE9606B9}" srcOrd="0" destOrd="2" presId="urn:microsoft.com/office/officeart/2005/8/layout/vList4"/>
    <dgm:cxn modelId="{F8A6E236-0944-4B75-8C19-CA64D3FE1235}" srcId="{A8048390-C84B-436D-930B-115F9C8381F5}" destId="{0FCF7414-CA08-4788-BFE6-9688AA4C114A}" srcOrd="0" destOrd="0" parTransId="{D6D9C5C1-372B-443E-81E8-C663667B6FB1}" sibTransId="{A7BA8934-0F5F-4B35-BF60-2B379C4F46AC}"/>
    <dgm:cxn modelId="{AFE7E13D-3E31-47CD-8DBB-599F57A1F5FD}" srcId="{E71A5575-5242-4092-B9BE-2F108036D888}" destId="{1636B54A-0F71-4493-88E6-B9A06E7509CE}" srcOrd="0" destOrd="0" parTransId="{09B4FF54-F3EB-4FE7-ABC2-B81449FA9B51}" sibTransId="{5C51DC16-9793-478F-9E44-D9F63BDBEE4F}"/>
    <dgm:cxn modelId="{DE49C55E-EF91-4F18-8B42-D74D4DAAA377}" type="presOf" srcId="{64C8B2E5-3185-424D-96B6-553798E25FBD}" destId="{743A72E0-BD15-43B1-8CCD-F5935F8B8D68}" srcOrd="1" destOrd="2" presId="urn:microsoft.com/office/officeart/2005/8/layout/vList4"/>
    <dgm:cxn modelId="{D86BAE61-64B1-4D31-BD31-6CE5B5384372}" type="presOf" srcId="{6108D017-28BB-4191-BB25-D04C3F0DB8FB}" destId="{743A72E0-BD15-43B1-8CCD-F5935F8B8D68}" srcOrd="1" destOrd="0" presId="urn:microsoft.com/office/officeart/2005/8/layout/vList4"/>
    <dgm:cxn modelId="{8E371A66-C26A-414B-A29F-DD7E0237AAF5}" type="presOf" srcId="{0FCF7414-CA08-4788-BFE6-9688AA4C114A}" destId="{416D7808-4DCB-474B-92F2-CA3C575D68E0}" srcOrd="1" destOrd="0" presId="urn:microsoft.com/office/officeart/2005/8/layout/vList4"/>
    <dgm:cxn modelId="{E6A28568-5370-4469-AB85-20F40ABEE469}" srcId="{0FCF7414-CA08-4788-BFE6-9688AA4C114A}" destId="{AA4B5F2E-BF3E-4958-B01A-798D9CD2D35A}" srcOrd="1" destOrd="0" parTransId="{0389551B-8E7D-4839-AEB0-20AA9DCF3ED9}" sibTransId="{B98AB33F-B2EE-471F-85C4-D6EFBA7A995E}"/>
    <dgm:cxn modelId="{B09D4E49-6913-4CE4-B7F6-E7A6EF264216}" type="presOf" srcId="{A8048390-C84B-436D-930B-115F9C8381F5}" destId="{3B40327D-E4C9-4191-81E7-4DBFAED51626}" srcOrd="0" destOrd="0" presId="urn:microsoft.com/office/officeart/2005/8/layout/vList4"/>
    <dgm:cxn modelId="{77420974-53F6-47BB-963B-C84A204726B8}" srcId="{A8048390-C84B-436D-930B-115F9C8381F5}" destId="{E71A5575-5242-4092-B9BE-2F108036D888}" srcOrd="1" destOrd="0" parTransId="{88BFBFA0-E8C2-4E4F-8D92-41A2A113ECB1}" sibTransId="{0DC7DCEB-BE7E-4178-BF67-F1F7BBE55184}"/>
    <dgm:cxn modelId="{443A2F74-DD8E-4C01-8993-97469D512F87}" type="presOf" srcId="{AA4B5F2E-BF3E-4958-B01A-798D9CD2D35A}" destId="{2880DA1C-FCFC-4B1D-B30E-B11371B2B9F5}" srcOrd="0" destOrd="2" presId="urn:microsoft.com/office/officeart/2005/8/layout/vList4"/>
    <dgm:cxn modelId="{F9000979-C2D8-458D-B725-E05AEC6B38F2}" type="presOf" srcId="{1636B54A-0F71-4493-88E6-B9A06E7509CE}" destId="{ADCE7B02-8BAE-4DFB-9CD4-A6B7DF5A7E4B}" srcOrd="1" destOrd="1" presId="urn:microsoft.com/office/officeart/2005/8/layout/vList4"/>
    <dgm:cxn modelId="{5753D481-0C11-4D34-8C41-C2E90C93AE6C}" srcId="{6108D017-28BB-4191-BB25-D04C3F0DB8FB}" destId="{64C8B2E5-3185-424D-96B6-553798E25FBD}" srcOrd="1" destOrd="0" parTransId="{27683B75-7399-45FB-A508-BC0FD2691E72}" sibTransId="{85342DD6-7FCA-4AA6-9EB5-82145664FDC0}"/>
    <dgm:cxn modelId="{B6C1C389-F34D-4C11-8B9E-21852692C89C}" type="presOf" srcId="{8F47514F-0623-4C6A-A791-24197CB037D1}" destId="{2880DA1C-FCFC-4B1D-B30E-B11371B2B9F5}" srcOrd="0" destOrd="1" presId="urn:microsoft.com/office/officeart/2005/8/layout/vList4"/>
    <dgm:cxn modelId="{D9A1A78A-1606-4090-8A07-CBE70CB26F4A}" type="presOf" srcId="{1636B54A-0F71-4493-88E6-B9A06E7509CE}" destId="{B862EA0A-B989-4197-BDEC-D89888E0F787}" srcOrd="0" destOrd="1" presId="urn:microsoft.com/office/officeart/2005/8/layout/vList4"/>
    <dgm:cxn modelId="{60F5D68D-AA40-4B8A-B87C-257DCF1155A3}" srcId="{A8048390-C84B-436D-930B-115F9C8381F5}" destId="{B42DD465-DE7D-4141-8972-CAEACD394601}" srcOrd="3" destOrd="0" parTransId="{865E7A0B-0DB2-4820-A356-A9F78B87C35B}" sibTransId="{3A014DCA-7AC4-49D6-9506-FB55C7890B4B}"/>
    <dgm:cxn modelId="{464AED9C-DFC1-4D41-890E-20285CF254B9}" srcId="{0FCF7414-CA08-4788-BFE6-9688AA4C114A}" destId="{8F47514F-0623-4C6A-A791-24197CB037D1}" srcOrd="0" destOrd="0" parTransId="{66790626-3C3F-48DB-BA1E-9382CFAAF759}" sibTransId="{C53D330F-F864-4CF3-9F68-10D24CD74E51}"/>
    <dgm:cxn modelId="{64CC70AA-0BF7-4CCF-B93A-97A167D81BF2}" srcId="{A8048390-C84B-436D-930B-115F9C8381F5}" destId="{6108D017-28BB-4191-BB25-D04C3F0DB8FB}" srcOrd="2" destOrd="0" parTransId="{A6289FE1-1D47-4BEE-9CC4-F53FCB9044E2}" sibTransId="{9C604040-8AFC-48CF-B67D-3694FADC2C6A}"/>
    <dgm:cxn modelId="{C8F278B1-1F5E-45E5-BF82-86EB79861242}" srcId="{E71A5575-5242-4092-B9BE-2F108036D888}" destId="{24E11B98-23EF-43E6-93F5-EC73CC19FD1E}" srcOrd="1" destOrd="0" parTransId="{F81092D1-8238-411F-9067-84113F3C5497}" sibTransId="{6A5A8885-AD1A-4AB0-9BBF-304ED5A3E043}"/>
    <dgm:cxn modelId="{8565F1B2-6D95-46BA-999D-F691E1B6450F}" type="presOf" srcId="{B42DD465-DE7D-4141-8972-CAEACD394601}" destId="{3579FA24-B892-4CD9-ABAA-AF92A3431C28}" srcOrd="1" destOrd="0" presId="urn:microsoft.com/office/officeart/2005/8/layout/vList4"/>
    <dgm:cxn modelId="{7D651FCF-F791-4E14-A72B-883D82FEB89F}" type="presOf" srcId="{E71A5575-5242-4092-B9BE-2F108036D888}" destId="{B862EA0A-B989-4197-BDEC-D89888E0F787}" srcOrd="0" destOrd="0" presId="urn:microsoft.com/office/officeart/2005/8/layout/vList4"/>
    <dgm:cxn modelId="{5EE957D0-772C-48C4-867E-765331C015DF}" type="presOf" srcId="{8F47514F-0623-4C6A-A791-24197CB037D1}" destId="{416D7808-4DCB-474B-92F2-CA3C575D68E0}" srcOrd="1" destOrd="1" presId="urn:microsoft.com/office/officeart/2005/8/layout/vList4"/>
    <dgm:cxn modelId="{E7CE1CD3-A523-4244-AB0D-094EDEF61C39}" type="presOf" srcId="{24E11B98-23EF-43E6-93F5-EC73CC19FD1E}" destId="{B862EA0A-B989-4197-BDEC-D89888E0F787}" srcOrd="0" destOrd="2" presId="urn:microsoft.com/office/officeart/2005/8/layout/vList4"/>
    <dgm:cxn modelId="{75915CD3-4F54-407F-A5D0-54B881C9ADE3}" type="presOf" srcId="{6108D017-28BB-4191-BB25-D04C3F0DB8FB}" destId="{3EDFCEA3-9186-4452-A546-0906DE9606B9}" srcOrd="0" destOrd="0" presId="urn:microsoft.com/office/officeart/2005/8/layout/vList4"/>
    <dgm:cxn modelId="{5778ABD8-FECE-46B1-B2D9-6FAF3A69CA78}" type="presOf" srcId="{0FCF7414-CA08-4788-BFE6-9688AA4C114A}" destId="{2880DA1C-FCFC-4B1D-B30E-B11371B2B9F5}" srcOrd="0" destOrd="0" presId="urn:microsoft.com/office/officeart/2005/8/layout/vList4"/>
    <dgm:cxn modelId="{8F2EEBE3-4FBF-4D95-AEE5-5B954FDC47C1}" type="presOf" srcId="{AA4B5F2E-BF3E-4958-B01A-798D9CD2D35A}" destId="{416D7808-4DCB-474B-92F2-CA3C575D68E0}" srcOrd="1" destOrd="2" presId="urn:microsoft.com/office/officeart/2005/8/layout/vList4"/>
    <dgm:cxn modelId="{A42841E4-4E06-4601-A14A-9629864E4BFF}" type="presOf" srcId="{3153D06D-6C77-4C46-B784-9502F5CBC679}" destId="{3EDFCEA3-9186-4452-A546-0906DE9606B9}" srcOrd="0" destOrd="1" presId="urn:microsoft.com/office/officeart/2005/8/layout/vList4"/>
    <dgm:cxn modelId="{735BD5EB-60D0-4CEF-843E-96C17FD2CAEE}" type="presOf" srcId="{24E11B98-23EF-43E6-93F5-EC73CC19FD1E}" destId="{ADCE7B02-8BAE-4DFB-9CD4-A6B7DF5A7E4B}" srcOrd="1" destOrd="2" presId="urn:microsoft.com/office/officeart/2005/8/layout/vList4"/>
    <dgm:cxn modelId="{4195CA60-7F99-44E7-9203-E0D82B4F4899}" type="presParOf" srcId="{3B40327D-E4C9-4191-81E7-4DBFAED51626}" destId="{EB4CC057-8225-49B9-B350-E43535D6801C}" srcOrd="0" destOrd="0" presId="urn:microsoft.com/office/officeart/2005/8/layout/vList4"/>
    <dgm:cxn modelId="{C33BC7DD-2ED4-4BA2-BCA1-4E828B1614FB}" type="presParOf" srcId="{EB4CC057-8225-49B9-B350-E43535D6801C}" destId="{2880DA1C-FCFC-4B1D-B30E-B11371B2B9F5}" srcOrd="0" destOrd="0" presId="urn:microsoft.com/office/officeart/2005/8/layout/vList4"/>
    <dgm:cxn modelId="{F293D259-5E4C-404C-BBB5-4F7B1F1EA49F}" type="presParOf" srcId="{EB4CC057-8225-49B9-B350-E43535D6801C}" destId="{C3B86F9D-C8CD-4997-9854-D0D2F8CA2878}" srcOrd="1" destOrd="0" presId="urn:microsoft.com/office/officeart/2005/8/layout/vList4"/>
    <dgm:cxn modelId="{64893551-35F2-4CF2-9869-3C36D15E2C41}" type="presParOf" srcId="{EB4CC057-8225-49B9-B350-E43535D6801C}" destId="{416D7808-4DCB-474B-92F2-CA3C575D68E0}" srcOrd="2" destOrd="0" presId="urn:microsoft.com/office/officeart/2005/8/layout/vList4"/>
    <dgm:cxn modelId="{53890980-197D-4CAA-8104-7120B8D20405}" type="presParOf" srcId="{3B40327D-E4C9-4191-81E7-4DBFAED51626}" destId="{7523AC26-3A58-4615-B983-FBD31DD8C5E9}" srcOrd="1" destOrd="0" presId="urn:microsoft.com/office/officeart/2005/8/layout/vList4"/>
    <dgm:cxn modelId="{9EA8C6EE-38A7-4B0D-8831-78B83BB947A8}" type="presParOf" srcId="{3B40327D-E4C9-4191-81E7-4DBFAED51626}" destId="{9DA6EB33-7203-4569-A266-B758D9A9F67C}" srcOrd="2" destOrd="0" presId="urn:microsoft.com/office/officeart/2005/8/layout/vList4"/>
    <dgm:cxn modelId="{F0660F95-9858-4B0F-950A-179D52E6D5CA}" type="presParOf" srcId="{9DA6EB33-7203-4569-A266-B758D9A9F67C}" destId="{B862EA0A-B989-4197-BDEC-D89888E0F787}" srcOrd="0" destOrd="0" presId="urn:microsoft.com/office/officeart/2005/8/layout/vList4"/>
    <dgm:cxn modelId="{4D80E7D4-008F-4C56-A212-1473F2BEB820}" type="presParOf" srcId="{9DA6EB33-7203-4569-A266-B758D9A9F67C}" destId="{2184FAF6-863D-4693-9742-B597B2946583}" srcOrd="1" destOrd="0" presId="urn:microsoft.com/office/officeart/2005/8/layout/vList4"/>
    <dgm:cxn modelId="{4563B45E-6E82-4E18-A823-175B7CB515BC}" type="presParOf" srcId="{9DA6EB33-7203-4569-A266-B758D9A9F67C}" destId="{ADCE7B02-8BAE-4DFB-9CD4-A6B7DF5A7E4B}" srcOrd="2" destOrd="0" presId="urn:microsoft.com/office/officeart/2005/8/layout/vList4"/>
    <dgm:cxn modelId="{BB3FE98D-D977-4F61-A995-9E9E9ABD6D1E}" type="presParOf" srcId="{3B40327D-E4C9-4191-81E7-4DBFAED51626}" destId="{4414BD3F-55A8-405B-AB5B-E638FFF90CCD}" srcOrd="3" destOrd="0" presId="urn:microsoft.com/office/officeart/2005/8/layout/vList4"/>
    <dgm:cxn modelId="{08D1A760-56E7-4CC6-A159-5E26F877A528}" type="presParOf" srcId="{3B40327D-E4C9-4191-81E7-4DBFAED51626}" destId="{C437F434-6489-49C2-8D03-A3F0E6BC60FA}" srcOrd="4" destOrd="0" presId="urn:microsoft.com/office/officeart/2005/8/layout/vList4"/>
    <dgm:cxn modelId="{815141EB-325F-4A49-BB1F-07B25242FCBD}" type="presParOf" srcId="{C437F434-6489-49C2-8D03-A3F0E6BC60FA}" destId="{3EDFCEA3-9186-4452-A546-0906DE9606B9}" srcOrd="0" destOrd="0" presId="urn:microsoft.com/office/officeart/2005/8/layout/vList4"/>
    <dgm:cxn modelId="{7B5C90E6-9BA5-43C9-93BD-16F47E6C7D6A}" type="presParOf" srcId="{C437F434-6489-49C2-8D03-A3F0E6BC60FA}" destId="{9213A7B8-B717-4914-B307-69DFA5A8F6F6}" srcOrd="1" destOrd="0" presId="urn:microsoft.com/office/officeart/2005/8/layout/vList4"/>
    <dgm:cxn modelId="{48E17DDB-068F-47C5-A0C7-5B9915F20463}" type="presParOf" srcId="{C437F434-6489-49C2-8D03-A3F0E6BC60FA}" destId="{743A72E0-BD15-43B1-8CCD-F5935F8B8D68}" srcOrd="2" destOrd="0" presId="urn:microsoft.com/office/officeart/2005/8/layout/vList4"/>
    <dgm:cxn modelId="{AE9A8D6B-AC9E-43EA-9778-1A4AC5CD335E}" type="presParOf" srcId="{3B40327D-E4C9-4191-81E7-4DBFAED51626}" destId="{3695C699-906E-4222-9959-84BD3F2C0377}" srcOrd="5" destOrd="0" presId="urn:microsoft.com/office/officeart/2005/8/layout/vList4"/>
    <dgm:cxn modelId="{D9B2455F-E6C2-4678-9371-687F3FC90C42}" type="presParOf" srcId="{3B40327D-E4C9-4191-81E7-4DBFAED51626}" destId="{AC7F1049-B959-4476-8EC3-91D8946320FA}" srcOrd="6" destOrd="0" presId="urn:microsoft.com/office/officeart/2005/8/layout/vList4"/>
    <dgm:cxn modelId="{17C759CC-9771-4E5B-9F2B-231B8ED7EB36}" type="presParOf" srcId="{AC7F1049-B959-4476-8EC3-91D8946320FA}" destId="{58BB9196-74E3-41D7-8483-03CED8BF6B27}" srcOrd="0" destOrd="0" presId="urn:microsoft.com/office/officeart/2005/8/layout/vList4"/>
    <dgm:cxn modelId="{9FFE2C6C-6149-468D-A5AC-184AA1076FAF}" type="presParOf" srcId="{AC7F1049-B959-4476-8EC3-91D8946320FA}" destId="{65B8496D-BBFD-4395-ADA5-4422A02632F0}" srcOrd="1" destOrd="0" presId="urn:microsoft.com/office/officeart/2005/8/layout/vList4"/>
    <dgm:cxn modelId="{D0F5A3E0-A9EB-4DD6-99C0-0A5DF01F877B}" type="presParOf" srcId="{AC7F1049-B959-4476-8EC3-91D8946320FA}" destId="{3579FA24-B892-4CD9-ABAA-AF92A3431C2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F4965-B4A1-4DBF-8D0C-DFB16424FD05}">
      <dsp:nvSpPr>
        <dsp:cNvPr id="0" name=""/>
        <dsp:cNvSpPr/>
      </dsp:nvSpPr>
      <dsp:spPr>
        <a:xfrm>
          <a:off x="-224864" y="0"/>
          <a:ext cx="4108173" cy="4108173"/>
        </a:xfrm>
        <a:prstGeom prst="pie">
          <a:avLst>
            <a:gd name="adj1" fmla="val 5400000"/>
            <a:gd name="adj2" fmla="val 16200000"/>
          </a:avLst>
        </a:prstGeom>
        <a:solidFill>
          <a:schemeClr val="tx1">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262D4F-08D3-45E5-808A-608B7F3F6874}">
      <dsp:nvSpPr>
        <dsp:cNvPr id="0" name=""/>
        <dsp:cNvSpPr/>
      </dsp:nvSpPr>
      <dsp:spPr>
        <a:xfrm>
          <a:off x="1829222" y="0"/>
          <a:ext cx="8693778" cy="4108173"/>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0" lang="en-US" altLang="uk-UA" sz="2800" b="0" i="0" u="none" strike="noStrike" kern="1200" cap="none" normalizeH="0" baseline="0" dirty="0">
              <a:ln>
                <a:noFill/>
              </a:ln>
              <a:solidFill>
                <a:schemeClr val="tx1"/>
              </a:solidFill>
              <a:effectLst/>
              <a:latin typeface="+mj-lt"/>
            </a:rPr>
            <a:t>Definition</a:t>
          </a:r>
          <a:endParaRPr lang="uk-UA" sz="2800" b="0" kern="1200" dirty="0">
            <a:latin typeface="+mj-lt"/>
          </a:endParaRPr>
        </a:p>
      </dsp:txBody>
      <dsp:txXfrm>
        <a:off x="1829222" y="0"/>
        <a:ext cx="4346889" cy="1232454"/>
      </dsp:txXfrm>
    </dsp:sp>
    <dsp:sp modelId="{9AB651ED-9532-4640-AD01-BFA19867F519}">
      <dsp:nvSpPr>
        <dsp:cNvPr id="0" name=""/>
        <dsp:cNvSpPr/>
      </dsp:nvSpPr>
      <dsp:spPr>
        <a:xfrm>
          <a:off x="494067" y="1232454"/>
          <a:ext cx="2670310" cy="2670310"/>
        </a:xfrm>
        <a:prstGeom prst="pie">
          <a:avLst>
            <a:gd name="adj1" fmla="val 5400000"/>
            <a:gd name="adj2" fmla="val 16200000"/>
          </a:avLst>
        </a:prstGeom>
        <a:solidFill>
          <a:schemeClr val="tx1">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70F239-9578-422C-9682-85368A51D166}">
      <dsp:nvSpPr>
        <dsp:cNvPr id="0" name=""/>
        <dsp:cNvSpPr/>
      </dsp:nvSpPr>
      <dsp:spPr>
        <a:xfrm>
          <a:off x="1777016" y="1232454"/>
          <a:ext cx="8798190" cy="267031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ts val="0"/>
            </a:spcAft>
            <a:buNone/>
          </a:pPr>
          <a:r>
            <a:rPr kumimoji="0" lang="en-US" altLang="uk-UA" sz="2800" b="0" i="0" u="none" strike="noStrike" kern="1200" cap="none" normalizeH="0" baseline="0" dirty="0">
              <a:ln>
                <a:noFill/>
              </a:ln>
              <a:solidFill>
                <a:schemeClr val="tx1"/>
              </a:solidFill>
              <a:effectLst/>
              <a:latin typeface="+mj-lt"/>
            </a:rPr>
            <a:t>Two </a:t>
          </a:r>
        </a:p>
        <a:p>
          <a:pPr marL="0" lvl="0" indent="0" algn="ctr" defTabSz="1244600">
            <a:lnSpc>
              <a:spcPct val="90000"/>
            </a:lnSpc>
            <a:spcBef>
              <a:spcPct val="0"/>
            </a:spcBef>
            <a:spcAft>
              <a:spcPts val="0"/>
            </a:spcAft>
            <a:buNone/>
          </a:pPr>
          <a:r>
            <a:rPr kumimoji="0" lang="en-US" altLang="uk-UA" sz="2800" b="0" i="0" u="none" strike="noStrike" kern="1200" cap="none" normalizeH="0" baseline="0" dirty="0">
              <a:ln>
                <a:noFill/>
              </a:ln>
              <a:solidFill>
                <a:schemeClr val="tx1"/>
              </a:solidFill>
              <a:effectLst/>
              <a:latin typeface="+mj-lt"/>
            </a:rPr>
            <a:t>Perspectives</a:t>
          </a:r>
          <a:endParaRPr lang="uk-UA" sz="2800" b="0" kern="1200" dirty="0">
            <a:latin typeface="+mj-lt"/>
          </a:endParaRPr>
        </a:p>
      </dsp:txBody>
      <dsp:txXfrm>
        <a:off x="1777016" y="1232454"/>
        <a:ext cx="4399095" cy="1232450"/>
      </dsp:txXfrm>
    </dsp:sp>
    <dsp:sp modelId="{A5257B34-C7CF-4AA2-BCAD-307DC8D15F07}">
      <dsp:nvSpPr>
        <dsp:cNvPr id="0" name=""/>
        <dsp:cNvSpPr/>
      </dsp:nvSpPr>
      <dsp:spPr>
        <a:xfrm>
          <a:off x="1212996" y="2464905"/>
          <a:ext cx="1232450" cy="1232450"/>
        </a:xfrm>
        <a:prstGeom prst="pie">
          <a:avLst>
            <a:gd name="adj1" fmla="val 5400000"/>
            <a:gd name="adj2" fmla="val 16200000"/>
          </a:avLst>
        </a:prstGeom>
        <a:solidFill>
          <a:schemeClr val="tx1">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0F069-F47A-4E4B-9485-EE959D010505}">
      <dsp:nvSpPr>
        <dsp:cNvPr id="0" name=""/>
        <dsp:cNvSpPr/>
      </dsp:nvSpPr>
      <dsp:spPr>
        <a:xfrm>
          <a:off x="1829222" y="2464905"/>
          <a:ext cx="8693778" cy="123245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0" lang="en-US" altLang="uk-UA" sz="2800" b="0" i="0" u="none" strike="noStrike" kern="1200" cap="none" normalizeH="0" baseline="0" dirty="0">
              <a:ln>
                <a:noFill/>
              </a:ln>
              <a:solidFill>
                <a:schemeClr val="tx1"/>
              </a:solidFill>
              <a:effectLst/>
              <a:latin typeface="+mj-lt"/>
            </a:rPr>
            <a:t>The «Filter</a:t>
          </a:r>
          <a:r>
            <a:rPr lang="en-US" altLang="uk-UA" sz="2800" b="0" kern="1200" dirty="0">
              <a:solidFill>
                <a:schemeClr val="tx1"/>
              </a:solidFill>
              <a:latin typeface="+mj-lt"/>
            </a:rPr>
            <a:t>»</a:t>
          </a:r>
          <a:endParaRPr lang="uk-UA" sz="2800" b="0" kern="1200" dirty="0">
            <a:latin typeface="+mj-lt"/>
          </a:endParaRPr>
        </a:p>
      </dsp:txBody>
      <dsp:txXfrm>
        <a:off x="1829222" y="2464905"/>
        <a:ext cx="4346889" cy="1232450"/>
      </dsp:txXfrm>
    </dsp:sp>
    <dsp:sp modelId="{06E6CFBB-4B86-4148-9F99-6C9398524FF8}">
      <dsp:nvSpPr>
        <dsp:cNvPr id="0" name=""/>
        <dsp:cNvSpPr/>
      </dsp:nvSpPr>
      <dsp:spPr>
        <a:xfrm>
          <a:off x="5345334" y="0"/>
          <a:ext cx="4346889" cy="1232454"/>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lrTx/>
            <a:buSzTx/>
            <a:buFontTx/>
            <a:buNone/>
          </a:pPr>
          <a:r>
            <a:rPr kumimoji="0" lang="en-US" altLang="uk-UA" sz="1600" b="0" i="0" u="none" strike="noStrike" kern="1200" cap="none" normalizeH="0" baseline="0" dirty="0">
              <a:ln>
                <a:noFill/>
              </a:ln>
              <a:solidFill>
                <a:schemeClr val="tx1"/>
              </a:solidFill>
              <a:effectLst/>
              <a:latin typeface="Arial" panose="020B0604020202020204" pitchFamily="34" charset="0"/>
            </a:rPr>
            <a:t>   </a:t>
          </a:r>
          <a:r>
            <a:rPr kumimoji="0" lang="en-US" altLang="uk-UA" sz="1800" b="0" i="0" u="none" strike="noStrike" kern="1200" cap="none" normalizeH="0" baseline="0" dirty="0">
              <a:ln>
                <a:noFill/>
              </a:ln>
              <a:solidFill>
                <a:schemeClr val="tx1"/>
              </a:solidFill>
              <a:effectLst/>
              <a:latin typeface="+mj-lt"/>
            </a:rPr>
            <a:t>A set of conditions aimed at maintaining human life, health, and working capacity.</a:t>
          </a:r>
          <a:endParaRPr lang="uk-UA" sz="1800" kern="1200" dirty="0">
            <a:latin typeface="+mj-lt"/>
          </a:endParaRPr>
        </a:p>
      </dsp:txBody>
      <dsp:txXfrm>
        <a:off x="5345334" y="0"/>
        <a:ext cx="4346889" cy="1232454"/>
      </dsp:txXfrm>
    </dsp:sp>
    <dsp:sp modelId="{E036754A-86A2-4624-A0FA-673B346E7078}">
      <dsp:nvSpPr>
        <dsp:cNvPr id="0" name=""/>
        <dsp:cNvSpPr/>
      </dsp:nvSpPr>
      <dsp:spPr>
        <a:xfrm>
          <a:off x="5262569" y="1264917"/>
          <a:ext cx="5246347" cy="123245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kumimoji="0" lang="en-US" altLang="uk-UA" sz="1800" b="0" i="0" u="none" strike="noStrike" kern="1200" cap="none" normalizeH="0" baseline="0" dirty="0">
              <a:ln>
                <a:noFill/>
              </a:ln>
              <a:solidFill>
                <a:schemeClr val="tx1"/>
              </a:solidFill>
              <a:effectLst/>
              <a:latin typeface="+mj-lt"/>
            </a:rPr>
            <a:t>Emergency Mode: Focus on disaster relief (food, water, medicine).</a:t>
          </a:r>
          <a:endParaRPr lang="uk-UA" sz="1800" kern="1200" dirty="0">
            <a:latin typeface="+mj-lt"/>
          </a:endParaRPr>
        </a:p>
        <a:p>
          <a:pPr marL="171450" lvl="1" indent="-171450" algn="l" defTabSz="800100">
            <a:lnSpc>
              <a:spcPct val="90000"/>
            </a:lnSpc>
            <a:spcBef>
              <a:spcPct val="0"/>
            </a:spcBef>
            <a:spcAft>
              <a:spcPct val="15000"/>
            </a:spcAft>
            <a:buChar char="•"/>
          </a:pPr>
          <a:r>
            <a:rPr kumimoji="0" lang="en-US" altLang="uk-UA" sz="1800" b="0" i="0" u="none" strike="noStrike" kern="1200" cap="none" normalizeH="0" baseline="0" dirty="0">
              <a:ln>
                <a:noFill/>
              </a:ln>
              <a:solidFill>
                <a:schemeClr val="tx1"/>
              </a:solidFill>
              <a:effectLst/>
              <a:latin typeface="+mj-lt"/>
            </a:rPr>
            <a:t>Socio-Economic Mode</a:t>
          </a:r>
          <a:r>
            <a:rPr kumimoji="0" lang="en-US" altLang="uk-UA" sz="1800" b="1" i="0" u="none" strike="noStrike" kern="1200" cap="none" normalizeH="0" baseline="0" dirty="0">
              <a:ln>
                <a:noFill/>
              </a:ln>
              <a:solidFill>
                <a:schemeClr val="tx1"/>
              </a:solidFill>
              <a:effectLst/>
              <a:latin typeface="+mj-lt"/>
            </a:rPr>
            <a:t>:</a:t>
          </a:r>
          <a:r>
            <a:rPr kumimoji="0" lang="en-US" altLang="uk-UA" sz="1800" b="0" i="0" u="none" strike="noStrike" kern="1200" cap="none" normalizeH="0" baseline="0" dirty="0">
              <a:ln>
                <a:noFill/>
              </a:ln>
              <a:solidFill>
                <a:schemeClr val="tx1"/>
              </a:solidFill>
              <a:effectLst/>
              <a:latin typeface="+mj-lt"/>
            </a:rPr>
            <a:t> High standards of living and mass service in places of residence.</a:t>
          </a:r>
          <a:endParaRPr lang="uk-UA" sz="1800" kern="1200" dirty="0">
            <a:latin typeface="+mj-lt"/>
          </a:endParaRPr>
        </a:p>
      </dsp:txBody>
      <dsp:txXfrm>
        <a:off x="5262569" y="1264917"/>
        <a:ext cx="5246347" cy="1232450"/>
      </dsp:txXfrm>
    </dsp:sp>
    <dsp:sp modelId="{3AC41BBA-F55E-4810-9ABF-66B5FE3B8627}">
      <dsp:nvSpPr>
        <dsp:cNvPr id="0" name=""/>
        <dsp:cNvSpPr/>
      </dsp:nvSpPr>
      <dsp:spPr>
        <a:xfrm>
          <a:off x="5358418" y="2451644"/>
          <a:ext cx="4908680" cy="123245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kumimoji="0" lang="en-US" altLang="uk-UA" sz="1800" b="0" i="0" u="none" strike="noStrike" kern="1200" cap="none" normalizeH="0" baseline="0" dirty="0">
              <a:ln>
                <a:noFill/>
              </a:ln>
              <a:solidFill>
                <a:schemeClr val="tx1"/>
              </a:solidFill>
              <a:effectLst/>
              <a:latin typeface="+mj-lt"/>
            </a:rPr>
            <a:t>National Livelihood Provision System acts as a filter to determine which business functions are critical</a:t>
          </a:r>
          <a:endParaRPr lang="uk-UA" sz="1600" kern="1200" dirty="0"/>
        </a:p>
      </dsp:txBody>
      <dsp:txXfrm>
        <a:off x="5358418" y="2451644"/>
        <a:ext cx="4908680" cy="1232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A55E5-5E77-412A-9518-5671848EABAC}">
      <dsp:nvSpPr>
        <dsp:cNvPr id="0" name=""/>
        <dsp:cNvSpPr/>
      </dsp:nvSpPr>
      <dsp:spPr>
        <a:xfrm flipV="1">
          <a:off x="2084494" y="1101943"/>
          <a:ext cx="5899350" cy="73415"/>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AB13B-D308-4C6E-8329-C6DC49765235}">
      <dsp:nvSpPr>
        <dsp:cNvPr id="0" name=""/>
        <dsp:cNvSpPr/>
      </dsp:nvSpPr>
      <dsp:spPr>
        <a:xfrm flipV="1">
          <a:off x="1977993" y="1028816"/>
          <a:ext cx="433387" cy="112641"/>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E2478E-2D2E-40C6-8059-D7C08107F065}">
      <dsp:nvSpPr>
        <dsp:cNvPr id="0" name=""/>
        <dsp:cNvSpPr/>
      </dsp:nvSpPr>
      <dsp:spPr>
        <a:xfrm>
          <a:off x="2084494" y="0"/>
          <a:ext cx="5899350" cy="1246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l" defTabSz="1244600">
            <a:lnSpc>
              <a:spcPct val="90000"/>
            </a:lnSpc>
            <a:spcBef>
              <a:spcPct val="0"/>
            </a:spcBef>
            <a:spcAft>
              <a:spcPct val="35000"/>
            </a:spcAft>
            <a:buNone/>
          </a:pPr>
          <a:r>
            <a:rPr lang="en-US" sz="2800" kern="1200" dirty="0"/>
            <a:t>Retail’s dual function</a:t>
          </a:r>
          <a:endParaRPr lang="uk-UA" sz="2800" kern="1200" dirty="0"/>
        </a:p>
      </dsp:txBody>
      <dsp:txXfrm>
        <a:off x="2084494" y="0"/>
        <a:ext cx="5899350" cy="1246789"/>
      </dsp:txXfrm>
    </dsp:sp>
    <dsp:sp modelId="{FB9D31F2-C252-4DAC-AE32-8073507168A1}">
      <dsp:nvSpPr>
        <dsp:cNvPr id="0" name=""/>
        <dsp:cNvSpPr/>
      </dsp:nvSpPr>
      <dsp:spPr>
        <a:xfrm>
          <a:off x="2096325" y="1716015"/>
          <a:ext cx="433376" cy="43337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9EE4E8-1C64-44BD-B38C-540BCF70870E}">
      <dsp:nvSpPr>
        <dsp:cNvPr id="0" name=""/>
        <dsp:cNvSpPr/>
      </dsp:nvSpPr>
      <dsp:spPr>
        <a:xfrm>
          <a:off x="2521095" y="1427604"/>
          <a:ext cx="5486395" cy="101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2400" b="1" i="0" kern="1200" dirty="0"/>
            <a:t>Economic:</a:t>
          </a:r>
          <a:r>
            <a:rPr lang="en-US" sz="2400" i="0" kern="1200" dirty="0"/>
            <a:t> Trade, profit, and logistics.</a:t>
          </a:r>
          <a:endParaRPr lang="uk-UA" sz="2400" i="0" kern="1200" dirty="0"/>
        </a:p>
      </dsp:txBody>
      <dsp:txXfrm>
        <a:off x="2521095" y="1427604"/>
        <a:ext cx="5486395" cy="1010202"/>
      </dsp:txXfrm>
    </dsp:sp>
    <dsp:sp modelId="{5A15A81E-0B78-456F-AD7C-6F5DB886F676}">
      <dsp:nvSpPr>
        <dsp:cNvPr id="0" name=""/>
        <dsp:cNvSpPr/>
      </dsp:nvSpPr>
      <dsp:spPr>
        <a:xfrm>
          <a:off x="2131827" y="2562822"/>
          <a:ext cx="433376" cy="433376"/>
        </a:xfrm>
        <a:prstGeom prst="rect">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9F082E-10D9-4BA2-92A2-9BCF8D5E9A53}">
      <dsp:nvSpPr>
        <dsp:cNvPr id="0" name=""/>
        <dsp:cNvSpPr/>
      </dsp:nvSpPr>
      <dsp:spPr>
        <a:xfrm>
          <a:off x="2627641" y="2522906"/>
          <a:ext cx="5486395" cy="1010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GB" sz="2400" b="1" i="0" kern="1200" dirty="0"/>
            <a:t>Social:</a:t>
          </a:r>
          <a:r>
            <a:rPr lang="en-GB" sz="2400" i="0" kern="1200" dirty="0"/>
            <a:t> Meeting primary needs, ensuring food security, and supporting local communities </a:t>
          </a:r>
          <a:endParaRPr lang="uk-UA" sz="2400" i="0" kern="1200" dirty="0"/>
        </a:p>
      </dsp:txBody>
      <dsp:txXfrm>
        <a:off x="2627641" y="2522906"/>
        <a:ext cx="5486395" cy="1010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D87EB-040A-4C0C-9243-FD60EA949A95}">
      <dsp:nvSpPr>
        <dsp:cNvPr id="0" name=""/>
        <dsp:cNvSpPr/>
      </dsp:nvSpPr>
      <dsp:spPr>
        <a:xfrm>
          <a:off x="829917" y="0"/>
          <a:ext cx="9405730" cy="44262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33C2A-FD36-4B56-806E-8AFB0A20C116}">
      <dsp:nvSpPr>
        <dsp:cNvPr id="0" name=""/>
        <dsp:cNvSpPr/>
      </dsp:nvSpPr>
      <dsp:spPr>
        <a:xfrm>
          <a:off x="304760" y="278294"/>
          <a:ext cx="2055227" cy="3869636"/>
        </a:xfrm>
        <a:prstGeom prst="roundRect">
          <a:avLst/>
        </a:prstGeom>
        <a:solidFill>
          <a:schemeClr val="tx1">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1. Resources &amp; Assets (The Input)</a:t>
          </a:r>
        </a:p>
        <a:p>
          <a:pPr marL="0" lvl="0" indent="0" algn="ctr" defTabSz="711200">
            <a:lnSpc>
              <a:spcPct val="90000"/>
            </a:lnSpc>
            <a:spcBef>
              <a:spcPct val="0"/>
            </a:spcBef>
            <a:spcAft>
              <a:spcPct val="35000"/>
            </a:spcAft>
            <a:buFont typeface="Arial" panose="020B0604020202020204" pitchFamily="34" charset="0"/>
            <a:buNone/>
          </a:pPr>
          <a:r>
            <a:rPr lang="en-US" sz="1600" b="1" kern="1200" dirty="0"/>
            <a:t>Human Capital:</a:t>
          </a:r>
          <a:r>
            <a:rPr lang="en-US" sz="1600" kern="1200" dirty="0"/>
            <a:t> Specialized labor and management.</a:t>
          </a:r>
        </a:p>
        <a:p>
          <a:pPr marL="0" lvl="0" indent="0" algn="ctr" defTabSz="711200">
            <a:lnSpc>
              <a:spcPct val="90000"/>
            </a:lnSpc>
            <a:spcBef>
              <a:spcPct val="0"/>
            </a:spcBef>
            <a:spcAft>
              <a:spcPct val="35000"/>
            </a:spcAft>
            <a:buFont typeface="Arial" panose="020B0604020202020204" pitchFamily="34" charset="0"/>
            <a:buNone/>
          </a:pPr>
          <a:r>
            <a:rPr lang="en-US" sz="1600" b="1" kern="1200" dirty="0"/>
            <a:t>Financial Capital:</a:t>
          </a:r>
          <a:r>
            <a:rPr lang="en-US" sz="1600" kern="1200" dirty="0"/>
            <a:t> Investments and stable income levels.</a:t>
          </a:r>
        </a:p>
        <a:p>
          <a:pPr marL="0" lvl="0" indent="0" algn="ctr" defTabSz="711200">
            <a:lnSpc>
              <a:spcPct val="90000"/>
            </a:lnSpc>
            <a:spcBef>
              <a:spcPct val="0"/>
            </a:spcBef>
            <a:spcAft>
              <a:spcPct val="35000"/>
            </a:spcAft>
            <a:buFont typeface="Arial" panose="020B0604020202020204" pitchFamily="34" charset="0"/>
            <a:buNone/>
          </a:pPr>
          <a:r>
            <a:rPr lang="en-US" sz="1600" b="1" kern="1200" dirty="0"/>
            <a:t>Physical/Natural Capital:</a:t>
          </a:r>
          <a:r>
            <a:rPr lang="en-US" sz="1600" kern="1200" dirty="0"/>
            <a:t> Energy, water, and raw materials.</a:t>
          </a:r>
          <a:endParaRPr lang="uk-UA" sz="1600" kern="1200" dirty="0"/>
        </a:p>
      </dsp:txBody>
      <dsp:txXfrm>
        <a:off x="405088" y="378622"/>
        <a:ext cx="1854571" cy="3668980"/>
      </dsp:txXfrm>
    </dsp:sp>
    <dsp:sp modelId="{6D8B4794-9BF0-4EAB-9473-8EE4A160BE1D}">
      <dsp:nvSpPr>
        <dsp:cNvPr id="0" name=""/>
        <dsp:cNvSpPr/>
      </dsp:nvSpPr>
      <dsp:spPr>
        <a:xfrm>
          <a:off x="2614744" y="238538"/>
          <a:ext cx="2055227" cy="3949149"/>
        </a:xfrm>
        <a:prstGeom prst="roundRect">
          <a:avLst/>
        </a:prstGeom>
        <a:solidFill>
          <a:schemeClr val="tx1">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2. Subjects &amp; Objects (The Actors)</a:t>
          </a:r>
        </a:p>
        <a:p>
          <a:pPr marL="0" lvl="0" indent="0" algn="ctr" defTabSz="711200">
            <a:lnSpc>
              <a:spcPct val="90000"/>
            </a:lnSpc>
            <a:spcBef>
              <a:spcPct val="0"/>
            </a:spcBef>
            <a:spcAft>
              <a:spcPct val="35000"/>
            </a:spcAft>
            <a:buFont typeface="Arial" panose="020B0604020202020204" pitchFamily="34" charset="0"/>
            <a:buNone/>
          </a:pPr>
          <a:r>
            <a:rPr lang="en-US" sz="1600" b="1" kern="1200" dirty="0"/>
            <a:t>Subjects:</a:t>
          </a:r>
          <a:r>
            <a:rPr lang="en-US" sz="1600" kern="1200" dirty="0"/>
            <a:t> Retailers, State regulators (e.g., Food Safety Service), and Social institutions.</a:t>
          </a:r>
        </a:p>
        <a:p>
          <a:pPr marL="0" lvl="0" indent="0" algn="ctr" defTabSz="711200">
            <a:lnSpc>
              <a:spcPct val="90000"/>
            </a:lnSpc>
            <a:spcBef>
              <a:spcPct val="0"/>
            </a:spcBef>
            <a:spcAft>
              <a:spcPct val="35000"/>
            </a:spcAft>
            <a:buFont typeface="Arial" panose="020B0604020202020204" pitchFamily="34" charset="0"/>
            <a:buNone/>
          </a:pPr>
          <a:r>
            <a:rPr lang="en-US" sz="1600" b="1" kern="1200" dirty="0"/>
            <a:t>Objects:</a:t>
          </a:r>
          <a:r>
            <a:rPr lang="en-US" sz="1600" kern="1200" dirty="0"/>
            <a:t> Consumer goods, essential services, and the population's well-being.</a:t>
          </a:r>
          <a:endParaRPr lang="uk-UA" sz="1600" kern="1200" dirty="0"/>
        </a:p>
      </dsp:txBody>
      <dsp:txXfrm>
        <a:off x="2715072" y="338866"/>
        <a:ext cx="1854571" cy="3748493"/>
      </dsp:txXfrm>
    </dsp:sp>
    <dsp:sp modelId="{F48AEA56-85FF-4E2E-861E-6174B47C404C}">
      <dsp:nvSpPr>
        <dsp:cNvPr id="0" name=""/>
        <dsp:cNvSpPr/>
      </dsp:nvSpPr>
      <dsp:spPr>
        <a:xfrm>
          <a:off x="4924728" y="251790"/>
          <a:ext cx="3526091" cy="3922645"/>
        </a:xfrm>
        <a:prstGeom prst="roundRect">
          <a:avLst/>
        </a:prstGeom>
        <a:solidFill>
          <a:schemeClr val="tx1">
            <a:lumMod val="50000"/>
            <a:lumOff val="50000"/>
          </a:schemeClr>
        </a:solidFill>
        <a:ln w="15875" cap="rnd"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3. The </a:t>
          </a:r>
          <a:r>
            <a:rPr lang="uk-UA" sz="1600" b="1" kern="1200" dirty="0"/>
            <a:t>«</a:t>
          </a:r>
          <a:r>
            <a:rPr lang="en-US" sz="1600" b="1" kern="1200" dirty="0"/>
            <a:t>Vital Link</a:t>
          </a:r>
          <a:r>
            <a:rPr lang="uk-UA" sz="1600" b="1" kern="1200" dirty="0"/>
            <a:t>»</a:t>
          </a:r>
          <a:r>
            <a:rPr lang="en-US" sz="1600" b="1" kern="1200" dirty="0"/>
            <a:t>: Transport &amp; Logistics Role:</a:t>
          </a:r>
          <a:r>
            <a:rPr lang="en-US" sz="1600" kern="1200" dirty="0"/>
            <a:t> The </a:t>
          </a:r>
          <a:r>
            <a:rPr lang="uk-UA" sz="1600" kern="1200" dirty="0"/>
            <a:t>«</a:t>
          </a:r>
          <a:r>
            <a:rPr lang="en-US" sz="1600" kern="1200" dirty="0"/>
            <a:t>Circulatory System</a:t>
          </a:r>
          <a:r>
            <a:rPr lang="uk-UA" sz="1600" kern="1200" dirty="0"/>
            <a:t>»</a:t>
          </a:r>
          <a:r>
            <a:rPr lang="en-US" sz="1600" kern="1200" dirty="0"/>
            <a:t> of life-support.</a:t>
          </a:r>
        </a:p>
        <a:p>
          <a:pPr marL="0" lvl="0" indent="0" algn="ctr" defTabSz="711200">
            <a:lnSpc>
              <a:spcPct val="90000"/>
            </a:lnSpc>
            <a:spcBef>
              <a:spcPct val="0"/>
            </a:spcBef>
            <a:spcAft>
              <a:spcPct val="35000"/>
            </a:spcAft>
            <a:buFont typeface="Arial" panose="020B0604020202020204" pitchFamily="34" charset="0"/>
            <a:buNone/>
          </a:pPr>
          <a:r>
            <a:rPr lang="en-US" sz="1600" b="1" kern="1200" dirty="0"/>
            <a:t>Functions:</a:t>
          </a:r>
          <a:r>
            <a:rPr lang="en-US" sz="1600" kern="1200" dirty="0"/>
            <a:t>  </a:t>
          </a:r>
          <a:r>
            <a:rPr lang="en-US" sz="1600" b="1" kern="1200" dirty="0"/>
            <a:t>Connectivity:</a:t>
          </a:r>
          <a:r>
            <a:rPr lang="en-US" sz="1600" kern="1200" dirty="0"/>
            <a:t> Linking manufacturers to retail hubs.</a:t>
          </a:r>
        </a:p>
        <a:p>
          <a:pPr marL="0" lvl="0" indent="0" algn="ctr" defTabSz="711200">
            <a:lnSpc>
              <a:spcPct val="90000"/>
            </a:lnSpc>
            <a:spcBef>
              <a:spcPct val="0"/>
            </a:spcBef>
            <a:spcAft>
              <a:spcPct val="35000"/>
            </a:spcAft>
            <a:buFont typeface="Arial" panose="020B0604020202020204" pitchFamily="34" charset="0"/>
            <a:buNone/>
          </a:pPr>
          <a:r>
            <a:rPr lang="en-US" sz="1600" b="1" kern="1200" dirty="0"/>
            <a:t>Last-Mile Delivery:</a:t>
          </a:r>
          <a:r>
            <a:rPr lang="en-US" sz="1600" kern="1200" dirty="0"/>
            <a:t> Ensuring products reach consumers in high-risk or remote areas.</a:t>
          </a:r>
        </a:p>
        <a:p>
          <a:pPr marL="0" lvl="0" indent="0" algn="ctr" defTabSz="711200">
            <a:lnSpc>
              <a:spcPct val="90000"/>
            </a:lnSpc>
            <a:spcBef>
              <a:spcPct val="0"/>
            </a:spcBef>
            <a:spcAft>
              <a:spcPct val="35000"/>
            </a:spcAft>
            <a:buFont typeface="Arial" panose="020B0604020202020204" pitchFamily="34" charset="0"/>
            <a:buNone/>
          </a:pPr>
          <a:r>
            <a:rPr lang="en-US" sz="1600" b="1" kern="1200" dirty="0"/>
            <a:t>Mobility:</a:t>
          </a:r>
          <a:r>
            <a:rPr lang="en-US" sz="1600" kern="1200" dirty="0"/>
            <a:t> Using mobile retail units (moving shops/fuel stations) near front lines.</a:t>
          </a:r>
        </a:p>
        <a:p>
          <a:pPr marL="0" lvl="0" indent="0" algn="ctr" defTabSz="711200">
            <a:lnSpc>
              <a:spcPct val="90000"/>
            </a:lnSpc>
            <a:spcBef>
              <a:spcPct val="0"/>
            </a:spcBef>
            <a:spcAft>
              <a:spcPct val="35000"/>
            </a:spcAft>
            <a:buFont typeface="Arial" panose="020B0604020202020204" pitchFamily="34" charset="0"/>
            <a:buNone/>
          </a:pPr>
          <a:r>
            <a:rPr lang="en-GB" sz="1600" b="1" kern="1200" dirty="0"/>
            <a:t>Resilience:</a:t>
          </a:r>
          <a:r>
            <a:rPr lang="en-GB" sz="1600" kern="1200" dirty="0"/>
            <a:t> Maintaining supply chains despite infrastructure damage.</a:t>
          </a:r>
          <a:endParaRPr lang="uk-UA" sz="1600" kern="1200" dirty="0"/>
        </a:p>
      </dsp:txBody>
      <dsp:txXfrm>
        <a:off x="5096858" y="423920"/>
        <a:ext cx="3181831" cy="3578385"/>
      </dsp:txXfrm>
    </dsp:sp>
    <dsp:sp modelId="{46616FC1-E0DF-42D9-84D4-8CFFD0F1E836}">
      <dsp:nvSpPr>
        <dsp:cNvPr id="0" name=""/>
        <dsp:cNvSpPr/>
      </dsp:nvSpPr>
      <dsp:spPr>
        <a:xfrm>
          <a:off x="8705576" y="265042"/>
          <a:ext cx="2055227" cy="3896141"/>
        </a:xfrm>
        <a:prstGeom prst="roundRect">
          <a:avLst/>
        </a:prstGeom>
        <a:solidFill>
          <a:schemeClr val="tx1">
            <a:lumMod val="50000"/>
            <a:lumOff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4. Processes &amp; Outcomes (The Results)</a:t>
          </a:r>
        </a:p>
        <a:p>
          <a:pPr marL="0" lvl="0" indent="0" algn="ctr" defTabSz="711200">
            <a:lnSpc>
              <a:spcPct val="90000"/>
            </a:lnSpc>
            <a:spcBef>
              <a:spcPct val="0"/>
            </a:spcBef>
            <a:spcAft>
              <a:spcPct val="35000"/>
            </a:spcAft>
            <a:buFont typeface="Arial" panose="020B0604020202020204" pitchFamily="34" charset="0"/>
            <a:buNone/>
          </a:pPr>
          <a:r>
            <a:rPr lang="en-GB" sz="1600" b="1" kern="1200" dirty="0"/>
            <a:t>Activities:</a:t>
          </a:r>
          <a:r>
            <a:rPr lang="en-GB" sz="1600" kern="1200" dirty="0"/>
            <a:t> Production, Distribution, Exchange, and Consumption.</a:t>
          </a:r>
        </a:p>
        <a:p>
          <a:pPr marL="0" lvl="0" indent="0" algn="ctr" defTabSz="711200">
            <a:lnSpc>
              <a:spcPct val="90000"/>
            </a:lnSpc>
            <a:spcBef>
              <a:spcPct val="0"/>
            </a:spcBef>
            <a:spcAft>
              <a:spcPct val="35000"/>
            </a:spcAft>
            <a:buFont typeface="Arial" panose="020B0604020202020204" pitchFamily="34" charset="0"/>
            <a:buNone/>
          </a:pPr>
          <a:r>
            <a:rPr lang="en-US" sz="1600" b="1" kern="1200" dirty="0"/>
            <a:t>Outcomes:</a:t>
          </a:r>
          <a:r>
            <a:rPr lang="en-US" sz="1600" kern="1200" dirty="0"/>
            <a:t> Needs satisfaction, health preservation, and social stability.</a:t>
          </a:r>
          <a:endParaRPr lang="uk-UA" sz="1600" kern="1200" dirty="0"/>
        </a:p>
      </dsp:txBody>
      <dsp:txXfrm>
        <a:off x="8805904" y="365370"/>
        <a:ext cx="1854571" cy="36954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0DA1C-FCFC-4B1D-B30E-B11371B2B9F5}">
      <dsp:nvSpPr>
        <dsp:cNvPr id="0" name=""/>
        <dsp:cNvSpPr/>
      </dsp:nvSpPr>
      <dsp:spPr>
        <a:xfrm>
          <a:off x="0" y="0"/>
          <a:ext cx="6675022" cy="957278"/>
        </a:xfrm>
        <a:prstGeom prst="roundRect">
          <a:avLst>
            <a:gd name="adj" fmla="val 10000"/>
          </a:avLst>
        </a:prstGeom>
        <a:solidFill>
          <a:schemeClr val="bg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ts val="0"/>
            </a:spcAft>
            <a:buClrTx/>
            <a:buSzTx/>
            <a:buNone/>
          </a:pPr>
          <a:r>
            <a:rPr kumimoji="0" lang="en-US" altLang="uk-UA" sz="1800" b="1" i="0" u="none" strike="noStrike" kern="1200" cap="none" normalizeH="0" baseline="0" dirty="0">
              <a:ln>
                <a:noFill/>
              </a:ln>
              <a:solidFill>
                <a:schemeClr val="tx1"/>
              </a:solidFill>
              <a:effectLst/>
              <a:latin typeface="+mj-lt"/>
            </a:rPr>
            <a:t>Technological Revolution:       </a:t>
          </a:r>
          <a:endParaRPr lang="uk-UA" sz="1800" kern="1200" dirty="0">
            <a:latin typeface="+mj-lt"/>
          </a:endParaRPr>
        </a:p>
        <a:p>
          <a:pPr marL="171450" lvl="1" indent="-171450" algn="l" defTabSz="711200">
            <a:lnSpc>
              <a:spcPct val="90000"/>
            </a:lnSpc>
            <a:spcBef>
              <a:spcPct val="0"/>
            </a:spcBef>
            <a:spcAft>
              <a:spcPts val="0"/>
            </a:spcAft>
            <a:buChar char="•"/>
          </a:pPr>
          <a:r>
            <a:rPr kumimoji="0" lang="en-US" altLang="uk-UA" sz="1600" b="0" i="0" u="none" strike="noStrike" kern="1200" cap="none" normalizeH="0" baseline="0" dirty="0">
              <a:ln>
                <a:noFill/>
              </a:ln>
              <a:solidFill>
                <a:schemeClr val="tx1"/>
              </a:solidFill>
              <a:effectLst/>
              <a:latin typeface="+mj-lt"/>
            </a:rPr>
            <a:t>Digital culture </a:t>
          </a:r>
          <a:endParaRPr lang="uk-UA" sz="1600" kern="1200" dirty="0">
            <a:latin typeface="+mj-lt"/>
          </a:endParaRPr>
        </a:p>
        <a:p>
          <a:pPr marL="171450" lvl="1" indent="-171450" algn="l" defTabSz="711200">
            <a:lnSpc>
              <a:spcPct val="90000"/>
            </a:lnSpc>
            <a:spcBef>
              <a:spcPct val="0"/>
            </a:spcBef>
            <a:spcAft>
              <a:spcPts val="0"/>
            </a:spcAft>
            <a:buChar char="•"/>
          </a:pPr>
          <a:r>
            <a:rPr kumimoji="0" lang="en-US" altLang="uk-UA" sz="1600" b="0" i="0" u="none" strike="noStrike" kern="1200" cap="none" normalizeH="0" baseline="0" dirty="0">
              <a:ln>
                <a:noFill/>
              </a:ln>
              <a:solidFill>
                <a:schemeClr val="tx1"/>
              </a:solidFill>
              <a:effectLst/>
              <a:latin typeface="+mj-lt"/>
            </a:rPr>
            <a:t>AI.</a:t>
          </a:r>
          <a:endParaRPr lang="uk-UA" sz="1600" kern="1200" dirty="0">
            <a:latin typeface="+mj-lt"/>
          </a:endParaRPr>
        </a:p>
      </dsp:txBody>
      <dsp:txXfrm>
        <a:off x="1430732" y="0"/>
        <a:ext cx="5244290" cy="957278"/>
      </dsp:txXfrm>
    </dsp:sp>
    <dsp:sp modelId="{C3B86F9D-C8CD-4997-9854-D0D2F8CA2878}">
      <dsp:nvSpPr>
        <dsp:cNvPr id="0" name=""/>
        <dsp:cNvSpPr/>
      </dsp:nvSpPr>
      <dsp:spPr>
        <a:xfrm>
          <a:off x="322478" y="95727"/>
          <a:ext cx="881503" cy="76582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000" b="-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62EA0A-B989-4197-BDEC-D89888E0F787}">
      <dsp:nvSpPr>
        <dsp:cNvPr id="0" name=""/>
        <dsp:cNvSpPr/>
      </dsp:nvSpPr>
      <dsp:spPr>
        <a:xfrm>
          <a:off x="0" y="998594"/>
          <a:ext cx="6675022" cy="957278"/>
        </a:xfrm>
        <a:prstGeom prst="roundRect">
          <a:avLst>
            <a:gd name="adj" fmla="val 10000"/>
          </a:avLst>
        </a:prstGeom>
        <a:solidFill>
          <a:schemeClr val="bg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ts val="0"/>
            </a:spcAft>
            <a:buNone/>
          </a:pPr>
          <a:r>
            <a:rPr kumimoji="0" lang="en-US" altLang="uk-UA" sz="1800" b="1" i="0" u="none" strike="noStrike" kern="1200" cap="none" normalizeH="0" baseline="0" dirty="0">
              <a:ln>
                <a:noFill/>
              </a:ln>
              <a:solidFill>
                <a:schemeClr val="tx1"/>
              </a:solidFill>
              <a:effectLst/>
              <a:latin typeface="+mj-lt"/>
            </a:rPr>
            <a:t>Consumer Power:</a:t>
          </a:r>
          <a:r>
            <a:rPr kumimoji="0" lang="en-US" altLang="uk-UA" sz="1800" b="0" i="0" u="none" strike="noStrike" kern="1200" cap="none" normalizeH="0" baseline="0" dirty="0">
              <a:ln>
                <a:noFill/>
              </a:ln>
              <a:solidFill>
                <a:schemeClr val="tx1"/>
              </a:solidFill>
              <a:effectLst/>
              <a:latin typeface="+mj-lt"/>
            </a:rPr>
            <a:t> </a:t>
          </a:r>
          <a:endParaRPr lang="uk-UA" sz="1800" kern="1200" dirty="0">
            <a:latin typeface="+mj-lt"/>
          </a:endParaRPr>
        </a:p>
        <a:p>
          <a:pPr marL="171450" lvl="1" indent="-171450" algn="l" defTabSz="711200">
            <a:lnSpc>
              <a:spcPct val="90000"/>
            </a:lnSpc>
            <a:spcBef>
              <a:spcPct val="0"/>
            </a:spcBef>
            <a:spcAft>
              <a:spcPts val="0"/>
            </a:spcAft>
            <a:buChar char="•"/>
          </a:pPr>
          <a:r>
            <a:rPr kumimoji="0" lang="en-US" altLang="uk-UA" sz="1600" b="0" i="0" u="none" strike="noStrike" kern="1200" cap="none" normalizeH="0" baseline="0" dirty="0">
              <a:ln>
                <a:noFill/>
              </a:ln>
              <a:solidFill>
                <a:schemeClr val="tx1"/>
              </a:solidFill>
              <a:effectLst/>
              <a:latin typeface="+mj-lt"/>
            </a:rPr>
            <a:t>Demand for transparency </a:t>
          </a:r>
          <a:endParaRPr lang="uk-UA" sz="1600" kern="1200" dirty="0">
            <a:latin typeface="+mj-lt"/>
          </a:endParaRPr>
        </a:p>
        <a:p>
          <a:pPr marL="171450" lvl="1" indent="-171450" algn="l" defTabSz="711200">
            <a:lnSpc>
              <a:spcPct val="90000"/>
            </a:lnSpc>
            <a:spcBef>
              <a:spcPct val="0"/>
            </a:spcBef>
            <a:spcAft>
              <a:spcPts val="0"/>
            </a:spcAft>
            <a:buChar char="•"/>
          </a:pPr>
          <a:r>
            <a:rPr kumimoji="0" lang="uk-UA" altLang="uk-UA" sz="1600" b="0" i="0" u="none" strike="noStrike" kern="1200" cap="none" normalizeH="0" baseline="0" dirty="0">
              <a:ln>
                <a:noFill/>
              </a:ln>
              <a:solidFill>
                <a:schemeClr val="tx1"/>
              </a:solidFill>
              <a:effectLst/>
              <a:latin typeface="+mj-lt"/>
            </a:rPr>
            <a:t>«</a:t>
          </a:r>
          <a:r>
            <a:rPr kumimoji="0" lang="en-US" altLang="uk-UA" sz="1600" b="0" i="0" u="none" strike="noStrike" kern="1200" cap="none" normalizeH="0" baseline="0" dirty="0">
              <a:ln>
                <a:noFill/>
              </a:ln>
              <a:solidFill>
                <a:schemeClr val="tx1"/>
              </a:solidFill>
              <a:effectLst/>
              <a:latin typeface="+mj-lt"/>
            </a:rPr>
            <a:t>Seamless</a:t>
          </a:r>
          <a:r>
            <a:rPr lang="uk-UA" altLang="uk-UA" sz="1600" kern="1200" dirty="0">
              <a:solidFill>
                <a:schemeClr val="tx1"/>
              </a:solidFill>
              <a:latin typeface="+mj-lt"/>
            </a:rPr>
            <a:t>»</a:t>
          </a:r>
          <a:r>
            <a:rPr kumimoji="0" lang="en-US" altLang="uk-UA" sz="1600" b="0" i="0" u="none" strike="noStrike" kern="1200" cap="none" normalizeH="0" baseline="0" dirty="0">
              <a:ln>
                <a:noFill/>
              </a:ln>
              <a:solidFill>
                <a:schemeClr val="tx1"/>
              </a:solidFill>
              <a:effectLst/>
              <a:latin typeface="+mj-lt"/>
            </a:rPr>
            <a:t> commerce</a:t>
          </a:r>
          <a:r>
            <a:rPr kumimoji="0" lang="en-US" altLang="uk-UA" sz="1800" b="0" i="0" u="none" strike="noStrike" kern="1200" cap="none" normalizeH="0" baseline="0" dirty="0">
              <a:ln>
                <a:noFill/>
              </a:ln>
              <a:solidFill>
                <a:schemeClr val="tx1"/>
              </a:solidFill>
              <a:effectLst/>
              <a:latin typeface="+mj-lt"/>
            </a:rPr>
            <a:t>.</a:t>
          </a:r>
          <a:endParaRPr lang="uk-UA" sz="1800" kern="1200" dirty="0">
            <a:latin typeface="+mj-lt"/>
          </a:endParaRPr>
        </a:p>
      </dsp:txBody>
      <dsp:txXfrm>
        <a:off x="1430732" y="998594"/>
        <a:ext cx="5244290" cy="957278"/>
      </dsp:txXfrm>
    </dsp:sp>
    <dsp:sp modelId="{2184FAF6-863D-4693-9742-B597B2946583}">
      <dsp:nvSpPr>
        <dsp:cNvPr id="0" name=""/>
        <dsp:cNvSpPr/>
      </dsp:nvSpPr>
      <dsp:spPr>
        <a:xfrm>
          <a:off x="322478" y="1216344"/>
          <a:ext cx="881503" cy="63060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25000" b="-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DFCEA3-9186-4452-A546-0906DE9606B9}">
      <dsp:nvSpPr>
        <dsp:cNvPr id="0" name=""/>
        <dsp:cNvSpPr/>
      </dsp:nvSpPr>
      <dsp:spPr>
        <a:xfrm>
          <a:off x="0" y="2106012"/>
          <a:ext cx="6675022" cy="957278"/>
        </a:xfrm>
        <a:prstGeom prst="roundRect">
          <a:avLst>
            <a:gd name="adj" fmla="val 10000"/>
          </a:avLst>
        </a:prstGeom>
        <a:solidFill>
          <a:schemeClr val="bg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ts val="0"/>
            </a:spcAft>
            <a:buClrTx/>
            <a:buSzTx/>
            <a:buFontTx/>
            <a:buNone/>
          </a:pPr>
          <a:r>
            <a:rPr kumimoji="0" lang="en-US" altLang="uk-UA" sz="1800" b="1" i="0" u="none" strike="noStrike" kern="1200" cap="none" normalizeH="0" baseline="0" dirty="0">
              <a:ln>
                <a:noFill/>
              </a:ln>
              <a:solidFill>
                <a:schemeClr val="tx1"/>
              </a:solidFill>
              <a:effectLst/>
              <a:latin typeface="+mj-lt"/>
            </a:rPr>
            <a:t>Urbanization:</a:t>
          </a:r>
          <a:r>
            <a:rPr kumimoji="0" lang="en-US" altLang="uk-UA" sz="1800" b="0" i="0" u="none" strike="noStrike" kern="1200" cap="none" normalizeH="0" baseline="0" dirty="0">
              <a:ln>
                <a:noFill/>
              </a:ln>
              <a:solidFill>
                <a:schemeClr val="tx1"/>
              </a:solidFill>
              <a:effectLst/>
              <a:latin typeface="+mj-lt"/>
            </a:rPr>
            <a:t> </a:t>
          </a:r>
          <a:endParaRPr lang="uk-UA" sz="1800" kern="1200" dirty="0">
            <a:latin typeface="+mj-lt"/>
          </a:endParaRPr>
        </a:p>
        <a:p>
          <a:pPr marL="171450" lvl="1" indent="-171450" algn="l" defTabSz="711200">
            <a:lnSpc>
              <a:spcPct val="90000"/>
            </a:lnSpc>
            <a:spcBef>
              <a:spcPct val="0"/>
            </a:spcBef>
            <a:spcAft>
              <a:spcPts val="0"/>
            </a:spcAft>
            <a:buClrTx/>
            <a:buSzTx/>
            <a:buFontTx/>
            <a:buChar char="•"/>
          </a:pPr>
          <a:r>
            <a:rPr lang="en-US" sz="1600" b="0" i="0" kern="1200" dirty="0">
              <a:solidFill>
                <a:schemeClr val="tx1"/>
              </a:solidFill>
            </a:rPr>
            <a:t>Changing urban logistics: last‑mile delivery and new store formats</a:t>
          </a:r>
          <a:r>
            <a:rPr kumimoji="0" lang="en-US" altLang="uk-UA" sz="1600" b="0" i="0" u="none" strike="noStrike" kern="1200" cap="none" normalizeH="0" baseline="0" dirty="0">
              <a:ln>
                <a:noFill/>
              </a:ln>
              <a:solidFill>
                <a:schemeClr val="tx1"/>
              </a:solidFill>
              <a:effectLst/>
              <a:latin typeface="+mj-lt"/>
            </a:rPr>
            <a:t>.</a:t>
          </a:r>
          <a:endParaRPr lang="uk-UA" sz="1600" kern="1200" dirty="0">
            <a:solidFill>
              <a:schemeClr val="tx1"/>
            </a:solidFill>
            <a:latin typeface="+mj-lt"/>
          </a:endParaRPr>
        </a:p>
        <a:p>
          <a:pPr marL="171450" lvl="1" indent="-171450" algn="l" defTabSz="711200">
            <a:lnSpc>
              <a:spcPct val="90000"/>
            </a:lnSpc>
            <a:spcBef>
              <a:spcPct val="0"/>
            </a:spcBef>
            <a:spcAft>
              <a:spcPct val="15000"/>
            </a:spcAft>
            <a:buChar char="•"/>
          </a:pPr>
          <a:r>
            <a:rPr lang="en-GB" sz="1600" b="0" i="0" kern="1200" dirty="0">
              <a:solidFill>
                <a:schemeClr val="tx1"/>
              </a:solidFill>
            </a:rPr>
            <a:t>Densification of urban retail</a:t>
          </a:r>
          <a:endParaRPr lang="uk-UA" sz="1600" kern="1200" dirty="0">
            <a:solidFill>
              <a:schemeClr val="tx1"/>
            </a:solidFill>
          </a:endParaRPr>
        </a:p>
      </dsp:txBody>
      <dsp:txXfrm>
        <a:off x="1430732" y="2106012"/>
        <a:ext cx="5244290" cy="957278"/>
      </dsp:txXfrm>
    </dsp:sp>
    <dsp:sp modelId="{9213A7B8-B717-4914-B307-69DFA5A8F6F6}">
      <dsp:nvSpPr>
        <dsp:cNvPr id="0" name=""/>
        <dsp:cNvSpPr/>
      </dsp:nvSpPr>
      <dsp:spPr>
        <a:xfrm>
          <a:off x="285892" y="2201740"/>
          <a:ext cx="954675" cy="76582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18000" b="-18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B9196-74E3-41D7-8483-03CED8BF6B27}">
      <dsp:nvSpPr>
        <dsp:cNvPr id="0" name=""/>
        <dsp:cNvSpPr/>
      </dsp:nvSpPr>
      <dsp:spPr>
        <a:xfrm>
          <a:off x="0" y="3161431"/>
          <a:ext cx="6675022" cy="957278"/>
        </a:xfrm>
        <a:prstGeom prst="roundRect">
          <a:avLst>
            <a:gd name="adj" fmla="val 10000"/>
          </a:avLst>
        </a:prstGeom>
        <a:solidFill>
          <a:schemeClr val="bg1">
            <a:lumMod val="8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ts val="0"/>
            </a:spcAft>
            <a:buNone/>
          </a:pPr>
          <a:r>
            <a:rPr lang="en-US" sz="1800" b="1" kern="1200" dirty="0">
              <a:solidFill>
                <a:schemeClr val="tx1"/>
              </a:solidFill>
              <a:latin typeface="+mn-lt"/>
            </a:rPr>
            <a:t>Demographic shifts: </a:t>
          </a:r>
        </a:p>
        <a:p>
          <a:pPr marL="0" lvl="0" indent="0" algn="l" defTabSz="800100">
            <a:lnSpc>
              <a:spcPct val="90000"/>
            </a:lnSpc>
            <a:spcBef>
              <a:spcPct val="0"/>
            </a:spcBef>
            <a:spcAft>
              <a:spcPts val="0"/>
            </a:spcAft>
            <a:buNone/>
          </a:pPr>
          <a:r>
            <a:rPr lang="en-US" sz="1600" b="0" kern="1200" dirty="0">
              <a:solidFill>
                <a:schemeClr val="tx1"/>
              </a:solidFill>
              <a:latin typeface="+mn-lt"/>
            </a:rPr>
            <a:t>•</a:t>
          </a:r>
          <a:r>
            <a:rPr lang="en-US" sz="1600" b="0" i="0" kern="1200" dirty="0">
              <a:solidFill>
                <a:schemeClr val="tx1"/>
              </a:solidFill>
            </a:rPr>
            <a:t>Ageing population and smaller households</a:t>
          </a:r>
        </a:p>
        <a:p>
          <a:pPr marL="0" lvl="0" indent="0" algn="l" defTabSz="800100">
            <a:lnSpc>
              <a:spcPct val="90000"/>
            </a:lnSpc>
            <a:spcBef>
              <a:spcPct val="0"/>
            </a:spcBef>
            <a:spcAft>
              <a:spcPts val="0"/>
            </a:spcAft>
            <a:buFont typeface="Arial" panose="020B0604020202020204" pitchFamily="34" charset="0"/>
            <a:buNone/>
          </a:pPr>
          <a:r>
            <a:rPr lang="en-US" sz="1600" b="0" i="0" kern="1200" dirty="0">
              <a:solidFill>
                <a:schemeClr val="tx1"/>
              </a:solidFill>
            </a:rPr>
            <a:t>•Rising migration and greater consumer mobility.</a:t>
          </a:r>
          <a:endParaRPr lang="uk-UA" sz="1200" b="0" kern="1200" dirty="0">
            <a:solidFill>
              <a:schemeClr val="tx1"/>
            </a:solidFill>
          </a:endParaRPr>
        </a:p>
      </dsp:txBody>
      <dsp:txXfrm>
        <a:off x="1430732" y="3161431"/>
        <a:ext cx="5244290" cy="957278"/>
      </dsp:txXfrm>
    </dsp:sp>
    <dsp:sp modelId="{65B8496D-BBFD-4395-ADA5-4422A02632F0}">
      <dsp:nvSpPr>
        <dsp:cNvPr id="0" name=""/>
        <dsp:cNvSpPr/>
      </dsp:nvSpPr>
      <dsp:spPr>
        <a:xfrm>
          <a:off x="270913" y="3254746"/>
          <a:ext cx="984632" cy="76582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25000" b="-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E865B46-478D-4597-859A-1C8A94920870}" type="datetimeFigureOut">
              <a:rPr lang="uk-UA" smtClean="0"/>
              <a:t>23.03.2026</a:t>
            </a:fld>
            <a:endParaRPr lang="uk-UA"/>
          </a:p>
        </p:txBody>
      </p:sp>
      <p:sp>
        <p:nvSpPr>
          <p:cNvPr id="5" name="Footer Placeholder 4"/>
          <p:cNvSpPr>
            <a:spLocks noGrp="1"/>
          </p:cNvSpPr>
          <p:nvPr>
            <p:ph type="ftr" sz="quarter" idx="11"/>
          </p:nvPr>
        </p:nvSpPr>
        <p:spPr/>
        <p:txBody>
          <a:bodyPr/>
          <a:lstStyle/>
          <a:p>
            <a:endParaRPr lang="uk-UA"/>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192802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E865B46-478D-4597-859A-1C8A94920870}" type="datetimeFigureOut">
              <a:rPr lang="uk-UA" smtClean="0"/>
              <a:t>23.03.2026</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403845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E865B46-478D-4597-859A-1C8A94920870}" type="datetimeFigureOut">
              <a:rPr lang="uk-UA" smtClean="0"/>
              <a:t>23.03.2026</a:t>
            </a:fld>
            <a:endParaRPr lang="uk-UA"/>
          </a:p>
        </p:txBody>
      </p:sp>
      <p:sp>
        <p:nvSpPr>
          <p:cNvPr id="5" name="Footer Placeholder 4"/>
          <p:cNvSpPr>
            <a:spLocks noGrp="1"/>
          </p:cNvSpPr>
          <p:nvPr>
            <p:ph type="ftr" sz="quarter" idx="11"/>
          </p:nvPr>
        </p:nvSpPr>
        <p:spPr/>
        <p:txBody>
          <a:bodyPr/>
          <a:lstStyle/>
          <a:p>
            <a:endParaRPr lang="uk-UA"/>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B91DDE-9143-462E-9732-34282F3C6E9B}" type="slidenum">
              <a:rPr lang="uk-UA" smtClean="0"/>
              <a:t>‹#›</a:t>
            </a:fld>
            <a:endParaRPr lang="uk-UA"/>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043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E865B46-478D-4597-859A-1C8A94920870}" type="datetimeFigureOut">
              <a:rPr lang="uk-UA" smtClean="0"/>
              <a:t>23.03.2026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4232672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E865B46-478D-4597-859A-1C8A94920870}" type="datetimeFigureOut">
              <a:rPr lang="uk-UA" smtClean="0"/>
              <a:t>23.03.2026</a:t>
            </a:fld>
            <a:endParaRPr lang="uk-UA"/>
          </a:p>
        </p:txBody>
      </p:sp>
      <p:sp>
        <p:nvSpPr>
          <p:cNvPr id="6" name="Footer Placeholder 5"/>
          <p:cNvSpPr>
            <a:spLocks noGrp="1"/>
          </p:cNvSpPr>
          <p:nvPr>
            <p:ph type="ftr" sz="quarter" idx="11"/>
          </p:nvPr>
        </p:nvSpPr>
        <p:spPr/>
        <p:txBody>
          <a:bodyPr/>
          <a:lstStyle/>
          <a:p>
            <a:endParaRPr lang="uk-UA"/>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B91DDE-9143-462E-9732-34282F3C6E9B}" type="slidenum">
              <a:rPr lang="uk-UA" smtClean="0"/>
              <a:t>‹#›</a:t>
            </a:fld>
            <a:endParaRPr lang="uk-UA"/>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977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FE865B46-478D-4597-859A-1C8A94920870}" type="datetimeFigureOut">
              <a:rPr lang="uk-UA" smtClean="0"/>
              <a:t>23.03.2026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60804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865B46-478D-4597-859A-1C8A94920870}" type="datetimeFigureOut">
              <a:rPr lang="uk-UA" smtClean="0"/>
              <a:t>23.03.2026</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628529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865B46-478D-4597-859A-1C8A94920870}" type="datetimeFigureOut">
              <a:rPr lang="uk-UA" smtClean="0"/>
              <a:t>23.03.2026</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19040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865B46-478D-4597-859A-1C8A94920870}" type="datetimeFigureOut">
              <a:rPr lang="uk-UA" smtClean="0"/>
              <a:t>23.03.2026</a:t>
            </a:fld>
            <a:endParaRPr lang="uk-UA"/>
          </a:p>
        </p:txBody>
      </p:sp>
      <p:sp>
        <p:nvSpPr>
          <p:cNvPr id="5" name="Footer Placeholder 4"/>
          <p:cNvSpPr>
            <a:spLocks noGrp="1"/>
          </p:cNvSpPr>
          <p:nvPr>
            <p:ph type="ftr" sz="quarter" idx="11"/>
          </p:nvPr>
        </p:nvSpPr>
        <p:spPr/>
        <p:txBody>
          <a:bodyPr/>
          <a:lstStyle/>
          <a:p>
            <a:endParaRPr lang="uk-UA"/>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4150486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E865B46-478D-4597-859A-1C8A94920870}" type="datetimeFigureOut">
              <a:rPr lang="uk-UA" smtClean="0"/>
              <a:t>23.03.2026</a:t>
            </a:fld>
            <a:endParaRPr lang="uk-UA"/>
          </a:p>
        </p:txBody>
      </p:sp>
      <p:sp>
        <p:nvSpPr>
          <p:cNvPr id="5" name="Footer Placeholder 4"/>
          <p:cNvSpPr>
            <a:spLocks noGrp="1"/>
          </p:cNvSpPr>
          <p:nvPr>
            <p:ph type="ftr" sz="quarter" idx="11"/>
          </p:nvPr>
        </p:nvSpPr>
        <p:spPr/>
        <p:txBody>
          <a:bodyPr/>
          <a:lstStyle/>
          <a:p>
            <a:endParaRPr lang="uk-UA"/>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2513714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E865B46-478D-4597-859A-1C8A94920870}" type="datetimeFigureOut">
              <a:rPr lang="uk-UA" smtClean="0"/>
              <a:t>23.03.2026</a:t>
            </a:fld>
            <a:endParaRPr lang="uk-UA"/>
          </a:p>
        </p:txBody>
      </p:sp>
      <p:sp>
        <p:nvSpPr>
          <p:cNvPr id="6" name="Footer Placeholder 5"/>
          <p:cNvSpPr>
            <a:spLocks noGrp="1"/>
          </p:cNvSpPr>
          <p:nvPr>
            <p:ph type="ftr" sz="quarter" idx="11"/>
          </p:nvPr>
        </p:nvSpPr>
        <p:spPr/>
        <p:txBody>
          <a:bodyPr/>
          <a:lstStyle/>
          <a:p>
            <a:endParaRPr lang="uk-UA"/>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217123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E865B46-478D-4597-859A-1C8A94920870}" type="datetimeFigureOut">
              <a:rPr lang="uk-UA" smtClean="0"/>
              <a:t>23.03.2026</a:t>
            </a:fld>
            <a:endParaRPr lang="uk-UA"/>
          </a:p>
        </p:txBody>
      </p:sp>
      <p:sp>
        <p:nvSpPr>
          <p:cNvPr id="8" name="Footer Placeholder 7"/>
          <p:cNvSpPr>
            <a:spLocks noGrp="1"/>
          </p:cNvSpPr>
          <p:nvPr>
            <p:ph type="ftr" sz="quarter" idx="11"/>
          </p:nvPr>
        </p:nvSpPr>
        <p:spPr/>
        <p:txBody>
          <a:bodyPr/>
          <a:lstStyle/>
          <a:p>
            <a:endParaRPr lang="uk-UA"/>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290806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E865B46-478D-4597-859A-1C8A94920870}" type="datetimeFigureOut">
              <a:rPr lang="uk-UA" smtClean="0"/>
              <a:t>23.03.2026</a:t>
            </a:fld>
            <a:endParaRPr lang="uk-UA"/>
          </a:p>
        </p:txBody>
      </p:sp>
      <p:sp>
        <p:nvSpPr>
          <p:cNvPr id="4" name="Footer Placeholder 3"/>
          <p:cNvSpPr>
            <a:spLocks noGrp="1"/>
          </p:cNvSpPr>
          <p:nvPr>
            <p:ph type="ftr" sz="quarter" idx="11"/>
          </p:nvPr>
        </p:nvSpPr>
        <p:spPr/>
        <p:txBody>
          <a:bodyPr/>
          <a:lstStyle/>
          <a:p>
            <a:endParaRPr lang="uk-UA"/>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27536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65B46-478D-4597-859A-1C8A94920870}" type="datetimeFigureOut">
              <a:rPr lang="uk-UA" smtClean="0"/>
              <a:t>23.03.2026</a:t>
            </a:fld>
            <a:endParaRPr lang="uk-UA"/>
          </a:p>
        </p:txBody>
      </p:sp>
      <p:sp>
        <p:nvSpPr>
          <p:cNvPr id="3" name="Footer Placeholder 2"/>
          <p:cNvSpPr>
            <a:spLocks noGrp="1"/>
          </p:cNvSpPr>
          <p:nvPr>
            <p:ph type="ftr" sz="quarter" idx="11"/>
          </p:nvPr>
        </p:nvSpPr>
        <p:spPr/>
        <p:txBody>
          <a:bodyPr/>
          <a:lstStyle/>
          <a:p>
            <a:endParaRPr lang="uk-UA"/>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327305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E865B46-478D-4597-859A-1C8A94920870}" type="datetimeFigureOut">
              <a:rPr lang="uk-UA" smtClean="0"/>
              <a:t>23.03.2026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285812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E865B46-478D-4597-859A-1C8A94920870}" type="datetimeFigureOut">
              <a:rPr lang="uk-UA" smtClean="0"/>
              <a:t>23.03.2026</a:t>
            </a:fld>
            <a:endParaRPr lang="uk-UA"/>
          </a:p>
        </p:txBody>
      </p:sp>
      <p:sp>
        <p:nvSpPr>
          <p:cNvPr id="6" name="Footer Placeholder 5"/>
          <p:cNvSpPr>
            <a:spLocks noGrp="1"/>
          </p:cNvSpPr>
          <p:nvPr>
            <p:ph type="ftr" sz="quarter" idx="11"/>
          </p:nvPr>
        </p:nvSpPr>
        <p:spPr/>
        <p:txBody>
          <a:bodyPr/>
          <a:lstStyle/>
          <a:p>
            <a:endParaRPr lang="uk-UA"/>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B91DDE-9143-462E-9732-34282F3C6E9B}" type="slidenum">
              <a:rPr lang="uk-UA" smtClean="0"/>
              <a:t>‹#›</a:t>
            </a:fld>
            <a:endParaRPr lang="uk-UA"/>
          </a:p>
        </p:txBody>
      </p:sp>
    </p:spTree>
    <p:extLst>
      <p:ext uri="{BB962C8B-B14F-4D97-AF65-F5344CB8AC3E}">
        <p14:creationId xmlns:p14="http://schemas.microsoft.com/office/powerpoint/2010/main" val="147737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E865B46-478D-4597-859A-1C8A94920870}" type="datetimeFigureOut">
              <a:rPr lang="uk-UA" smtClean="0"/>
              <a:t>23.03.2026</a:t>
            </a:fld>
            <a:endParaRPr lang="uk-UA"/>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1B91DDE-9143-462E-9732-34282F3C6E9B}" type="slidenum">
              <a:rPr lang="uk-UA" smtClean="0"/>
              <a:t>‹#›</a:t>
            </a:fld>
            <a:endParaRPr lang="uk-UA"/>
          </a:p>
        </p:txBody>
      </p:sp>
    </p:spTree>
    <p:extLst>
      <p:ext uri="{BB962C8B-B14F-4D97-AF65-F5344CB8AC3E}">
        <p14:creationId xmlns:p14="http://schemas.microsoft.com/office/powerpoint/2010/main" val="169250568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48D6F5-A79A-404F-902C-239CC10FED0E}"/>
              </a:ext>
            </a:extLst>
          </p:cNvPr>
          <p:cNvSpPr>
            <a:spLocks noGrp="1"/>
          </p:cNvSpPr>
          <p:nvPr>
            <p:ph type="ctrTitle"/>
          </p:nvPr>
        </p:nvSpPr>
        <p:spPr>
          <a:xfrm>
            <a:off x="1732722" y="1643270"/>
            <a:ext cx="8991600" cy="2018333"/>
          </a:xfrm>
        </p:spPr>
        <p:txBody>
          <a:bodyPr>
            <a:normAutofit fontScale="90000"/>
          </a:bodyPr>
          <a:lstStyle/>
          <a:p>
            <a:r>
              <a:rPr lang="en-US" b="1" dirty="0">
                <a:cs typeface="Arial" panose="020B0604020202020204" pitchFamily="34" charset="0"/>
              </a:rPr>
              <a:t>The Role of Retail in the System</a:t>
            </a:r>
            <a:r>
              <a:rPr lang="ru-RU" b="1" dirty="0">
                <a:cs typeface="Arial" panose="020B0604020202020204" pitchFamily="34" charset="0"/>
              </a:rPr>
              <a:t> </a:t>
            </a:r>
            <a:r>
              <a:rPr lang="en-US" b="1" dirty="0">
                <a:cs typeface="Arial" panose="020B0604020202020204" pitchFamily="34" charset="0"/>
              </a:rPr>
              <a:t>of Population Livelihood Provision</a:t>
            </a:r>
            <a:endParaRPr lang="uk-UA" b="1" dirty="0">
              <a:cs typeface="Arial" panose="020B0604020202020204" pitchFamily="34" charset="0"/>
            </a:endParaRPr>
          </a:p>
        </p:txBody>
      </p:sp>
      <p:sp>
        <p:nvSpPr>
          <p:cNvPr id="3" name="Подзаголовок 2">
            <a:extLst>
              <a:ext uri="{FF2B5EF4-FFF2-40B4-BE49-F238E27FC236}">
                <a16:creationId xmlns:a16="http://schemas.microsoft.com/office/drawing/2014/main" id="{14D616C7-D55C-4020-80CE-9707B4D1EBD9}"/>
              </a:ext>
            </a:extLst>
          </p:cNvPr>
          <p:cNvSpPr>
            <a:spLocks noGrp="1"/>
          </p:cNvSpPr>
          <p:nvPr>
            <p:ph type="subTitle" idx="1"/>
          </p:nvPr>
        </p:nvSpPr>
        <p:spPr>
          <a:xfrm>
            <a:off x="2695194" y="3974836"/>
            <a:ext cx="6801612" cy="1239894"/>
          </a:xfrm>
        </p:spPr>
        <p:txBody>
          <a:bodyPr>
            <a:normAutofit/>
          </a:bodyPr>
          <a:lstStyle/>
          <a:p>
            <a:r>
              <a:rPr lang="en-GB" sz="3200" dirty="0">
                <a:solidFill>
                  <a:schemeClr val="tx1"/>
                </a:solidFill>
                <a:latin typeface="+mj-lt"/>
                <a:cs typeface="Arial" panose="020B0604020202020204" pitchFamily="34" charset="0"/>
              </a:rPr>
              <a:t>Assessing Resilience Amid Global Megatrends</a:t>
            </a:r>
            <a:endParaRPr lang="uk-UA" sz="3200" dirty="0">
              <a:solidFill>
                <a:schemeClr val="tx1"/>
              </a:solidFill>
              <a:latin typeface="+mj-lt"/>
              <a:cs typeface="Arial" panose="020B0604020202020204" pitchFamily="34" charset="0"/>
            </a:endParaRPr>
          </a:p>
        </p:txBody>
      </p:sp>
      <p:sp>
        <p:nvSpPr>
          <p:cNvPr id="4" name="Подзаголовок 2">
            <a:extLst>
              <a:ext uri="{FF2B5EF4-FFF2-40B4-BE49-F238E27FC236}">
                <a16:creationId xmlns:a16="http://schemas.microsoft.com/office/drawing/2014/main" id="{D7C881D4-BED7-43B4-B602-68A7E388C7DA}"/>
              </a:ext>
            </a:extLst>
          </p:cNvPr>
          <p:cNvSpPr txBox="1">
            <a:spLocks/>
          </p:cNvSpPr>
          <p:nvPr/>
        </p:nvSpPr>
        <p:spPr>
          <a:xfrm>
            <a:off x="1562134" y="5527963"/>
            <a:ext cx="6801612"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gn="l"/>
            <a:r>
              <a:rPr lang="en-US" sz="1800" i="1" dirty="0">
                <a:solidFill>
                  <a:schemeClr val="tx1"/>
                </a:solidFill>
                <a:latin typeface="+mj-lt"/>
                <a:cs typeface="Arial" panose="020B0604020202020204" pitchFamily="34" charset="0"/>
              </a:rPr>
              <a:t>Prepared by: </a:t>
            </a:r>
            <a:r>
              <a:rPr lang="en-US" sz="1800" i="1" dirty="0" err="1">
                <a:solidFill>
                  <a:schemeClr val="tx1"/>
                </a:solidFill>
                <a:latin typeface="+mj-lt"/>
                <a:cs typeface="Arial" panose="020B0604020202020204" pitchFamily="34" charset="0"/>
              </a:rPr>
              <a:t>Olha</a:t>
            </a:r>
            <a:r>
              <a:rPr lang="en-US" sz="1800" i="1" dirty="0">
                <a:solidFill>
                  <a:schemeClr val="tx1"/>
                </a:solidFill>
                <a:latin typeface="+mj-lt"/>
                <a:cs typeface="Arial" panose="020B0604020202020204" pitchFamily="34" charset="0"/>
              </a:rPr>
              <a:t> </a:t>
            </a:r>
            <a:r>
              <a:rPr lang="en-US" sz="1800" i="1" dirty="0" err="1">
                <a:solidFill>
                  <a:schemeClr val="tx1"/>
                </a:solidFill>
                <a:latin typeface="+mj-lt"/>
                <a:cs typeface="Arial" panose="020B0604020202020204" pitchFamily="34" charset="0"/>
              </a:rPr>
              <a:t>Haponenko</a:t>
            </a:r>
            <a:endParaRPr lang="en-US" sz="1800" i="1" dirty="0">
              <a:solidFill>
                <a:schemeClr val="tx1"/>
              </a:solidFill>
              <a:latin typeface="+mj-lt"/>
              <a:cs typeface="Arial" panose="020B0604020202020204" pitchFamily="34" charset="0"/>
            </a:endParaRPr>
          </a:p>
          <a:p>
            <a:pPr algn="l"/>
            <a:r>
              <a:rPr lang="en-US" sz="1800" i="1" dirty="0">
                <a:solidFill>
                  <a:schemeClr val="tx1"/>
                </a:solidFill>
                <a:latin typeface="+mj-lt"/>
                <a:cs typeface="Arial" panose="020B0604020202020204" pitchFamily="34" charset="0"/>
              </a:rPr>
              <a:t>PhD, Associate Prof.</a:t>
            </a:r>
            <a:r>
              <a:rPr lang="ru-RU" sz="1800" i="1" dirty="0">
                <a:solidFill>
                  <a:schemeClr val="tx1"/>
                </a:solidFill>
                <a:latin typeface="+mj-lt"/>
                <a:cs typeface="Arial" panose="020B0604020202020204" pitchFamily="34" charset="0"/>
              </a:rPr>
              <a:t>,</a:t>
            </a:r>
            <a:r>
              <a:rPr lang="en-US" sz="1800" i="1" dirty="0">
                <a:solidFill>
                  <a:schemeClr val="tx1"/>
                </a:solidFill>
                <a:latin typeface="+mj-lt"/>
                <a:cs typeface="Arial" panose="020B0604020202020204" pitchFamily="34" charset="0"/>
              </a:rPr>
              <a:t> National Technical University</a:t>
            </a:r>
          </a:p>
          <a:p>
            <a:pPr algn="l"/>
            <a:r>
              <a:rPr lang="ru-RU" sz="1800" i="1" dirty="0">
                <a:solidFill>
                  <a:schemeClr val="tx1"/>
                </a:solidFill>
                <a:latin typeface="+mj-lt"/>
                <a:cs typeface="Arial" panose="020B0604020202020204" pitchFamily="34" charset="0"/>
              </a:rPr>
              <a:t>«</a:t>
            </a:r>
            <a:r>
              <a:rPr lang="en-US" sz="1800" i="1" dirty="0" err="1">
                <a:solidFill>
                  <a:schemeClr val="tx1"/>
                </a:solidFill>
                <a:latin typeface="+mj-lt"/>
                <a:cs typeface="Arial" panose="020B0604020202020204" pitchFamily="34" charset="0"/>
              </a:rPr>
              <a:t>Kharkiv</a:t>
            </a:r>
            <a:r>
              <a:rPr lang="en-US" sz="1800" i="1" dirty="0">
                <a:solidFill>
                  <a:schemeClr val="tx1"/>
                </a:solidFill>
                <a:latin typeface="+mj-lt"/>
                <a:cs typeface="Arial" panose="020B0604020202020204" pitchFamily="34" charset="0"/>
              </a:rPr>
              <a:t> Polytechnic Institute</a:t>
            </a:r>
            <a:r>
              <a:rPr lang="ru-RU" sz="1800" i="1" dirty="0">
                <a:solidFill>
                  <a:schemeClr val="tx1"/>
                </a:solidFill>
                <a:latin typeface="+mj-lt"/>
                <a:cs typeface="Arial" panose="020B0604020202020204" pitchFamily="34" charset="0"/>
              </a:rPr>
              <a:t>»</a:t>
            </a:r>
            <a:endParaRPr lang="uk-UA" sz="1800" i="1"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49181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FD6DF2-D808-475E-944C-C946D0031A8D}"/>
              </a:ext>
            </a:extLst>
          </p:cNvPr>
          <p:cNvSpPr>
            <a:spLocks noGrp="1"/>
          </p:cNvSpPr>
          <p:nvPr>
            <p:ph type="title"/>
          </p:nvPr>
        </p:nvSpPr>
        <p:spPr>
          <a:xfrm>
            <a:off x="2231136" y="725675"/>
            <a:ext cx="7729728" cy="784595"/>
          </a:xfrm>
        </p:spPr>
        <p:txBody>
          <a:bodyPr/>
          <a:lstStyle/>
          <a:p>
            <a:r>
              <a:rPr lang="en-GB" dirty="0"/>
              <a:t>Conclusion &amp; Future Outlook</a:t>
            </a:r>
            <a:endParaRPr lang="uk-UA" dirty="0"/>
          </a:p>
        </p:txBody>
      </p:sp>
      <p:sp>
        <p:nvSpPr>
          <p:cNvPr id="5" name="Rectangle 1">
            <a:extLst>
              <a:ext uri="{FF2B5EF4-FFF2-40B4-BE49-F238E27FC236}">
                <a16:creationId xmlns:a16="http://schemas.microsoft.com/office/drawing/2014/main" id="{EA074075-177A-4996-B73A-592E55AE06B9}"/>
              </a:ext>
            </a:extLst>
          </p:cNvPr>
          <p:cNvSpPr>
            <a:spLocks noGrp="1" noChangeArrowheads="1"/>
          </p:cNvSpPr>
          <p:nvPr>
            <p:ph idx="1"/>
          </p:nvPr>
        </p:nvSpPr>
        <p:spPr bwMode="auto">
          <a:xfrm>
            <a:off x="2231136" y="2228671"/>
            <a:ext cx="7832034"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1200"/>
              </a:spcBef>
              <a:spcAft>
                <a:spcPct val="0"/>
              </a:spcAft>
              <a:buClrTx/>
              <a:buSzTx/>
              <a:buNone/>
              <a:tabLst/>
            </a:pPr>
            <a:r>
              <a:rPr kumimoji="0" lang="en-US" altLang="uk-UA" sz="2800" b="1" i="0" u="none" strike="noStrike" cap="none" normalizeH="0" baseline="0" dirty="0">
                <a:ln>
                  <a:noFill/>
                </a:ln>
                <a:solidFill>
                  <a:schemeClr val="tx1"/>
                </a:solidFill>
                <a:effectLst/>
                <a:latin typeface="+mj-lt"/>
              </a:rPr>
              <a:t>Summary:</a:t>
            </a:r>
            <a:r>
              <a:rPr kumimoji="0" lang="en-US" altLang="uk-UA" sz="2800" b="0" i="0" u="none" strike="noStrike" cap="none" normalizeH="0" baseline="0" dirty="0">
                <a:ln>
                  <a:noFill/>
                </a:ln>
                <a:solidFill>
                  <a:schemeClr val="tx1"/>
                </a:solidFill>
                <a:effectLst/>
                <a:latin typeface="+mj-lt"/>
              </a:rPr>
              <a:t> Retail is a stabilizer of the national economy.</a:t>
            </a:r>
          </a:p>
          <a:p>
            <a:pPr marL="0" marR="0" lvl="0" indent="0" algn="l" defTabSz="914400" rtl="0" eaLnBrk="0" fontAlgn="base" latinLnBrk="0" hangingPunct="0">
              <a:lnSpc>
                <a:spcPct val="100000"/>
              </a:lnSpc>
              <a:spcBef>
                <a:spcPts val="1200"/>
              </a:spcBef>
              <a:spcAft>
                <a:spcPct val="0"/>
              </a:spcAft>
              <a:buClrTx/>
              <a:buSzTx/>
              <a:buNone/>
              <a:tabLst/>
            </a:pPr>
            <a:r>
              <a:rPr kumimoji="0" lang="en-US" altLang="uk-UA" sz="2800" b="1" i="0" u="none" strike="noStrike" cap="none" normalizeH="0" baseline="0" dirty="0">
                <a:ln>
                  <a:noFill/>
                </a:ln>
                <a:solidFill>
                  <a:schemeClr val="tx1"/>
                </a:solidFill>
                <a:effectLst/>
                <a:latin typeface="+mj-lt"/>
              </a:rPr>
              <a:t>Key Findings:</a:t>
            </a:r>
            <a:r>
              <a:rPr kumimoji="0" lang="en-US" altLang="uk-UA" sz="2800" b="0" i="0" u="none" strike="noStrike" cap="none" normalizeH="0" baseline="0" dirty="0">
                <a:ln>
                  <a:noFill/>
                </a:ln>
                <a:solidFill>
                  <a:schemeClr val="tx1"/>
                </a:solidFill>
                <a:effectLst/>
                <a:latin typeface="+mj-lt"/>
              </a:rPr>
              <a:t> Resilience is achieved through a mix of digital innovation and social responsibility.</a:t>
            </a:r>
          </a:p>
        </p:txBody>
      </p:sp>
    </p:spTree>
    <p:extLst>
      <p:ext uri="{BB962C8B-B14F-4D97-AF65-F5344CB8AC3E}">
        <p14:creationId xmlns:p14="http://schemas.microsoft.com/office/powerpoint/2010/main" val="339344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D7CC99-B627-4E42-B277-F5EE398C2F11}"/>
              </a:ext>
            </a:extLst>
          </p:cNvPr>
          <p:cNvSpPr>
            <a:spLocks noGrp="1"/>
          </p:cNvSpPr>
          <p:nvPr>
            <p:ph type="title"/>
          </p:nvPr>
        </p:nvSpPr>
        <p:spPr>
          <a:xfrm>
            <a:off x="2827484" y="643752"/>
            <a:ext cx="7933282" cy="1188720"/>
          </a:xfrm>
        </p:spPr>
        <p:txBody>
          <a:bodyPr>
            <a:normAutofit/>
          </a:bodyPr>
          <a:lstStyle/>
          <a:p>
            <a:r>
              <a:rPr lang="en-GB" b="1" dirty="0">
                <a:cs typeface="Arial" panose="020B0604020202020204" pitchFamily="34" charset="0"/>
              </a:rPr>
              <a:t>Defining </a:t>
            </a:r>
            <a:r>
              <a:rPr lang="uk-UA" b="1" dirty="0">
                <a:cs typeface="Arial" panose="020B0604020202020204" pitchFamily="34" charset="0"/>
              </a:rPr>
              <a:t>«</a:t>
            </a:r>
            <a:r>
              <a:rPr lang="en-US" b="1" dirty="0">
                <a:cs typeface="Arial" panose="020B0604020202020204" pitchFamily="34" charset="0"/>
              </a:rPr>
              <a:t>Population Livelihood Provision</a:t>
            </a:r>
            <a:r>
              <a:rPr lang="ru-RU" b="1" dirty="0">
                <a:cs typeface="Arial" panose="020B0604020202020204" pitchFamily="34" charset="0"/>
              </a:rPr>
              <a:t> </a:t>
            </a:r>
            <a:r>
              <a:rPr lang="en-US" b="1" dirty="0">
                <a:cs typeface="Arial" panose="020B0604020202020204" pitchFamily="34" charset="0"/>
              </a:rPr>
              <a:t>System</a:t>
            </a:r>
            <a:r>
              <a:rPr lang="uk-UA" b="1" dirty="0">
                <a:cs typeface="Arial" panose="020B0604020202020204" pitchFamily="34" charset="0"/>
              </a:rPr>
              <a:t>»</a:t>
            </a:r>
            <a:r>
              <a:rPr lang="en-GB" b="1" dirty="0">
                <a:cs typeface="Arial" panose="020B0604020202020204" pitchFamily="34" charset="0"/>
              </a:rPr>
              <a:t> (</a:t>
            </a:r>
            <a:r>
              <a:rPr lang="en-US" b="1" dirty="0">
                <a:cs typeface="Arial" panose="020B0604020202020204" pitchFamily="34" charset="0"/>
              </a:rPr>
              <a:t>PLPS</a:t>
            </a:r>
            <a:r>
              <a:rPr lang="en-GB" b="1" dirty="0">
                <a:cs typeface="Arial" panose="020B0604020202020204" pitchFamily="34" charset="0"/>
              </a:rPr>
              <a:t>)</a:t>
            </a:r>
            <a:endParaRPr lang="uk-UA" b="1" dirty="0">
              <a:cs typeface="Arial" panose="020B0604020202020204" pitchFamily="34" charset="0"/>
            </a:endParaRPr>
          </a:p>
        </p:txBody>
      </p:sp>
      <p:graphicFrame>
        <p:nvGraphicFramePr>
          <p:cNvPr id="5" name="Объект 4">
            <a:extLst>
              <a:ext uri="{FF2B5EF4-FFF2-40B4-BE49-F238E27FC236}">
                <a16:creationId xmlns:a16="http://schemas.microsoft.com/office/drawing/2014/main" id="{BD13FFA6-3E29-4844-936D-A90D19435CE8}"/>
              </a:ext>
            </a:extLst>
          </p:cNvPr>
          <p:cNvGraphicFramePr>
            <a:graphicFrameLocks/>
          </p:cNvGraphicFramePr>
          <p:nvPr>
            <p:extLst>
              <p:ext uri="{D42A27DB-BD31-4B8C-83A1-F6EECF244321}">
                <p14:modId xmlns:p14="http://schemas.microsoft.com/office/powerpoint/2010/main" val="2349328766"/>
              </p:ext>
            </p:extLst>
          </p:nvPr>
        </p:nvGraphicFramePr>
        <p:xfrm>
          <a:off x="1318414" y="2106074"/>
          <a:ext cx="10747865" cy="4108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207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65413B-A8C2-44E3-8C6D-8099178180AD}"/>
              </a:ext>
            </a:extLst>
          </p:cNvPr>
          <p:cNvSpPr>
            <a:spLocks noGrp="1"/>
          </p:cNvSpPr>
          <p:nvPr>
            <p:ph type="title"/>
          </p:nvPr>
        </p:nvSpPr>
        <p:spPr/>
        <p:txBody>
          <a:bodyPr/>
          <a:lstStyle/>
          <a:p>
            <a:r>
              <a:rPr lang="en-GB" dirty="0"/>
              <a:t>The Retail-PLPS Connection</a:t>
            </a:r>
            <a:endParaRPr lang="uk-UA" dirty="0"/>
          </a:p>
        </p:txBody>
      </p:sp>
      <p:graphicFrame>
        <p:nvGraphicFramePr>
          <p:cNvPr id="4" name="Объект 3">
            <a:extLst>
              <a:ext uri="{FF2B5EF4-FFF2-40B4-BE49-F238E27FC236}">
                <a16:creationId xmlns:a16="http://schemas.microsoft.com/office/drawing/2014/main" id="{BAE7518D-DC5B-45BA-9ABF-6B496DB324C8}"/>
              </a:ext>
            </a:extLst>
          </p:cNvPr>
          <p:cNvGraphicFramePr>
            <a:graphicFrameLocks noGrp="1"/>
          </p:cNvGraphicFramePr>
          <p:nvPr>
            <p:ph idx="1"/>
            <p:extLst>
              <p:ext uri="{D42A27DB-BD31-4B8C-83A1-F6EECF244321}">
                <p14:modId xmlns:p14="http://schemas.microsoft.com/office/powerpoint/2010/main" val="2389495827"/>
              </p:ext>
            </p:extLst>
          </p:nvPr>
        </p:nvGraphicFramePr>
        <p:xfrm>
          <a:off x="1436272" y="1264555"/>
          <a:ext cx="10068339" cy="4089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a:extLst>
              <a:ext uri="{FF2B5EF4-FFF2-40B4-BE49-F238E27FC236}">
                <a16:creationId xmlns:a16="http://schemas.microsoft.com/office/drawing/2014/main" id="{0F672C15-985C-41A6-9D9D-88B2B3B0DA8C}"/>
              </a:ext>
            </a:extLst>
          </p:cNvPr>
          <p:cNvSpPr/>
          <p:nvPr/>
        </p:nvSpPr>
        <p:spPr>
          <a:xfrm>
            <a:off x="3697358" y="4947114"/>
            <a:ext cx="6096000" cy="646331"/>
          </a:xfrm>
          <a:prstGeom prst="rect">
            <a:avLst/>
          </a:prstGeom>
        </p:spPr>
        <p:txBody>
          <a:bodyPr>
            <a:spAutoFit/>
          </a:bodyPr>
          <a:lstStyle/>
          <a:p>
            <a:r>
              <a:rPr lang="en-US" b="1" dirty="0"/>
              <a:t>Key Criterion:</a:t>
            </a:r>
            <a:r>
              <a:rPr lang="en-US" dirty="0"/>
              <a:t> Resilience in extreme conditions and accessibility for all population groups.</a:t>
            </a:r>
            <a:endParaRPr lang="uk-UA" dirty="0"/>
          </a:p>
        </p:txBody>
      </p:sp>
    </p:spTree>
    <p:extLst>
      <p:ext uri="{BB962C8B-B14F-4D97-AF65-F5344CB8AC3E}">
        <p14:creationId xmlns:p14="http://schemas.microsoft.com/office/powerpoint/2010/main" val="2375856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F0F07-95DA-49B0-BED5-7D37CAE0BB4E}"/>
              </a:ext>
            </a:extLst>
          </p:cNvPr>
          <p:cNvSpPr>
            <a:spLocks noGrp="1"/>
          </p:cNvSpPr>
          <p:nvPr>
            <p:ph type="title"/>
          </p:nvPr>
        </p:nvSpPr>
        <p:spPr/>
        <p:txBody>
          <a:bodyPr/>
          <a:lstStyle/>
          <a:p>
            <a:r>
              <a:rPr lang="en-GB" b="1" dirty="0"/>
              <a:t>Resilience in extreme conditions</a:t>
            </a:r>
            <a:br>
              <a:rPr lang="en-GB" b="1" dirty="0"/>
            </a:br>
            <a:endParaRPr lang="uk-UA" dirty="0"/>
          </a:p>
        </p:txBody>
      </p:sp>
      <p:sp>
        <p:nvSpPr>
          <p:cNvPr id="3" name="Объект 2">
            <a:extLst>
              <a:ext uri="{FF2B5EF4-FFF2-40B4-BE49-F238E27FC236}">
                <a16:creationId xmlns:a16="http://schemas.microsoft.com/office/drawing/2014/main" id="{54AECAD2-45FA-47A5-96B6-B2ED896356BA}"/>
              </a:ext>
            </a:extLst>
          </p:cNvPr>
          <p:cNvSpPr>
            <a:spLocks noGrp="1"/>
          </p:cNvSpPr>
          <p:nvPr>
            <p:ph idx="1"/>
          </p:nvPr>
        </p:nvSpPr>
        <p:spPr>
          <a:xfrm>
            <a:off x="2363925" y="1540188"/>
            <a:ext cx="8915400" cy="4693701"/>
          </a:xfrm>
        </p:spPr>
        <p:txBody>
          <a:bodyPr>
            <a:normAutofit fontScale="92500"/>
          </a:bodyPr>
          <a:lstStyle/>
          <a:p>
            <a:r>
              <a:rPr lang="en-US" sz="2200" dirty="0">
                <a:solidFill>
                  <a:schemeClr val="tx1"/>
                </a:solidFill>
              </a:rPr>
              <a:t>As of 2024, an estimated 3.7 million people remained internally displaced within Ukraine, while almost 6.9 million Ukrainians were registered as refugees abroad, substantially reshaping demand, logistics and territorial coverage of retail services.</a:t>
            </a:r>
          </a:p>
          <a:p>
            <a:r>
              <a:rPr lang="en-US" sz="2200" dirty="0">
                <a:solidFill>
                  <a:schemeClr val="tx1"/>
                </a:solidFill>
              </a:rPr>
              <a:t>In August 2024 alone, the World Food </a:t>
            </a:r>
            <a:r>
              <a:rPr lang="en-US" sz="2200" dirty="0" err="1">
                <a:solidFill>
                  <a:schemeClr val="tx1"/>
                </a:solidFill>
              </a:rPr>
              <a:t>Programme</a:t>
            </a:r>
            <a:r>
              <a:rPr lang="en-US" sz="2200" dirty="0">
                <a:solidFill>
                  <a:schemeClr val="tx1"/>
                </a:solidFill>
              </a:rPr>
              <a:t> assisted about 1.6 million people in Ukraine, distributing 9,700 metric tons of food and providing USD 9.7 million in cash‑based transfers, often complementing local retail markets where access and affordability were constrained.</a:t>
            </a:r>
          </a:p>
          <a:p>
            <a:r>
              <a:rPr lang="en-US" sz="2200" dirty="0">
                <a:solidFill>
                  <a:schemeClr val="tx1"/>
                </a:solidFill>
              </a:rPr>
              <a:t>Retail outlets, especially in safer regions, became key platforms for delivering food and basic goods to displaced and vulnerable populations, while humanitarian actors increasingly used cash and vouchers redeemable in retail chains to support household consumption</a:t>
            </a:r>
            <a:r>
              <a:rPr lang="en-US" dirty="0">
                <a:solidFill>
                  <a:schemeClr val="tx1"/>
                </a:solidFill>
              </a:rPr>
              <a:t>.</a:t>
            </a:r>
          </a:p>
          <a:p>
            <a:endParaRPr lang="uk-UA" dirty="0"/>
          </a:p>
        </p:txBody>
      </p:sp>
    </p:spTree>
    <p:extLst>
      <p:ext uri="{BB962C8B-B14F-4D97-AF65-F5344CB8AC3E}">
        <p14:creationId xmlns:p14="http://schemas.microsoft.com/office/powerpoint/2010/main" val="364289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990183-91F9-4BB0-8D52-6DDFAF814071}"/>
              </a:ext>
            </a:extLst>
          </p:cNvPr>
          <p:cNvSpPr>
            <a:spLocks noGrp="1"/>
          </p:cNvSpPr>
          <p:nvPr>
            <p:ph type="title"/>
          </p:nvPr>
        </p:nvSpPr>
        <p:spPr>
          <a:xfrm>
            <a:off x="2231135" y="659892"/>
            <a:ext cx="8542881" cy="1188720"/>
          </a:xfrm>
        </p:spPr>
        <p:txBody>
          <a:bodyPr>
            <a:normAutofit fontScale="90000"/>
          </a:bodyPr>
          <a:lstStyle/>
          <a:p>
            <a:r>
              <a:rPr lang="en-US" dirty="0"/>
              <a:t>Structural Composition of the National </a:t>
            </a:r>
            <a:r>
              <a:rPr lang="en-US" dirty="0">
                <a:cs typeface="Arial" panose="020B0604020202020204" pitchFamily="34" charset="0"/>
              </a:rPr>
              <a:t>Population Livelihood Provision System</a:t>
            </a:r>
            <a:endParaRPr lang="uk-UA" dirty="0"/>
          </a:p>
        </p:txBody>
      </p:sp>
      <p:graphicFrame>
        <p:nvGraphicFramePr>
          <p:cNvPr id="8" name="Объект 7">
            <a:extLst>
              <a:ext uri="{FF2B5EF4-FFF2-40B4-BE49-F238E27FC236}">
                <a16:creationId xmlns:a16="http://schemas.microsoft.com/office/drawing/2014/main" id="{F951BFA0-7E0D-44E2-9412-76C435E79437}"/>
              </a:ext>
            </a:extLst>
          </p:cNvPr>
          <p:cNvGraphicFramePr>
            <a:graphicFrameLocks noGrp="1"/>
          </p:cNvGraphicFramePr>
          <p:nvPr>
            <p:ph idx="1"/>
            <p:extLst>
              <p:ext uri="{D42A27DB-BD31-4B8C-83A1-F6EECF244321}">
                <p14:modId xmlns:p14="http://schemas.microsoft.com/office/powerpoint/2010/main" val="1662326841"/>
              </p:ext>
            </p:extLst>
          </p:nvPr>
        </p:nvGraphicFramePr>
        <p:xfrm>
          <a:off x="397564" y="2001079"/>
          <a:ext cx="11065565" cy="4426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64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E62A7A-0692-421D-BD3D-E4B0A184815B}"/>
              </a:ext>
            </a:extLst>
          </p:cNvPr>
          <p:cNvSpPr>
            <a:spLocks noGrp="1"/>
          </p:cNvSpPr>
          <p:nvPr>
            <p:ph type="title"/>
          </p:nvPr>
        </p:nvSpPr>
        <p:spPr/>
        <p:txBody>
          <a:bodyPr/>
          <a:lstStyle/>
          <a:p>
            <a:r>
              <a:rPr lang="en-US" dirty="0"/>
              <a:t>Evidence from Ukraine</a:t>
            </a:r>
            <a:endParaRPr lang="uk-UA" dirty="0"/>
          </a:p>
        </p:txBody>
      </p:sp>
      <p:sp>
        <p:nvSpPr>
          <p:cNvPr id="3" name="Объект 2">
            <a:extLst>
              <a:ext uri="{FF2B5EF4-FFF2-40B4-BE49-F238E27FC236}">
                <a16:creationId xmlns:a16="http://schemas.microsoft.com/office/drawing/2014/main" id="{B357C961-E16F-4642-A257-4171C179FDEB}"/>
              </a:ext>
            </a:extLst>
          </p:cNvPr>
          <p:cNvSpPr>
            <a:spLocks noGrp="1"/>
          </p:cNvSpPr>
          <p:nvPr>
            <p:ph idx="1"/>
          </p:nvPr>
        </p:nvSpPr>
        <p:spPr>
          <a:xfrm>
            <a:off x="2589212" y="1510748"/>
            <a:ext cx="7654718" cy="4400474"/>
          </a:xfrm>
        </p:spPr>
        <p:txBody>
          <a:bodyPr>
            <a:normAutofit/>
          </a:bodyPr>
          <a:lstStyle/>
          <a:p>
            <a:r>
              <a:rPr lang="en-US" sz="2800" dirty="0">
                <a:solidFill>
                  <a:schemeClr val="tx1"/>
                </a:solidFill>
              </a:rPr>
              <a:t>Humanitarian and social protection components of the PLPS (food assistance, cash transfers, social benefits) expanded rapidly after 2022, acting as a parallel channel of livelihood provision where market‑based retail alone could not ensure access.</a:t>
            </a:r>
          </a:p>
          <a:p>
            <a:endParaRPr lang="uk-UA" sz="2800" dirty="0"/>
          </a:p>
        </p:txBody>
      </p:sp>
    </p:spTree>
    <p:extLst>
      <p:ext uri="{BB962C8B-B14F-4D97-AF65-F5344CB8AC3E}">
        <p14:creationId xmlns:p14="http://schemas.microsoft.com/office/powerpoint/2010/main" val="2222119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E854F30-AC88-456B-A903-F6F8536053D6}"/>
              </a:ext>
            </a:extLst>
          </p:cNvPr>
          <p:cNvPicPr>
            <a:picLocks noChangeAspect="1"/>
          </p:cNvPicPr>
          <p:nvPr/>
        </p:nvPicPr>
        <p:blipFill>
          <a:blip r:embed="rId2"/>
          <a:stretch>
            <a:fillRect/>
          </a:stretch>
        </p:blipFill>
        <p:spPr>
          <a:xfrm>
            <a:off x="0" y="623044"/>
            <a:ext cx="12192000" cy="5611911"/>
          </a:xfrm>
          <a:prstGeom prst="rect">
            <a:avLst/>
          </a:prstGeom>
          <a:ln>
            <a:solidFill>
              <a:schemeClr val="accent1"/>
            </a:solidFill>
          </a:ln>
        </p:spPr>
      </p:pic>
    </p:spTree>
    <p:extLst>
      <p:ext uri="{BB962C8B-B14F-4D97-AF65-F5344CB8AC3E}">
        <p14:creationId xmlns:p14="http://schemas.microsoft.com/office/powerpoint/2010/main" val="9809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A6B839-E760-4D7D-B5A6-7DE4ACE07EB6}"/>
              </a:ext>
            </a:extLst>
          </p:cNvPr>
          <p:cNvSpPr>
            <a:spLocks noGrp="1"/>
          </p:cNvSpPr>
          <p:nvPr>
            <p:ph type="title"/>
          </p:nvPr>
        </p:nvSpPr>
        <p:spPr>
          <a:xfrm>
            <a:off x="2800980" y="500866"/>
            <a:ext cx="7729728" cy="864108"/>
          </a:xfrm>
        </p:spPr>
        <p:txBody>
          <a:bodyPr/>
          <a:lstStyle/>
          <a:p>
            <a:r>
              <a:rPr lang="en-GB" dirty="0"/>
              <a:t>Identifying Megatrends</a:t>
            </a:r>
            <a:endParaRPr lang="uk-UA" dirty="0"/>
          </a:p>
        </p:txBody>
      </p:sp>
      <p:graphicFrame>
        <p:nvGraphicFramePr>
          <p:cNvPr id="4" name="Объект 3">
            <a:extLst>
              <a:ext uri="{FF2B5EF4-FFF2-40B4-BE49-F238E27FC236}">
                <a16:creationId xmlns:a16="http://schemas.microsoft.com/office/drawing/2014/main" id="{4E6D5619-5413-4CAE-B1F5-EBF5C67AE908}"/>
              </a:ext>
            </a:extLst>
          </p:cNvPr>
          <p:cNvGraphicFramePr>
            <a:graphicFrameLocks noGrp="1"/>
          </p:cNvGraphicFramePr>
          <p:nvPr>
            <p:ph idx="1"/>
            <p:extLst>
              <p:ext uri="{D42A27DB-BD31-4B8C-83A1-F6EECF244321}">
                <p14:modId xmlns:p14="http://schemas.microsoft.com/office/powerpoint/2010/main" val="1513286878"/>
              </p:ext>
            </p:extLst>
          </p:nvPr>
        </p:nvGraphicFramePr>
        <p:xfrm>
          <a:off x="4708594" y="2443649"/>
          <a:ext cx="6675023" cy="4118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a:extLst>
              <a:ext uri="{FF2B5EF4-FFF2-40B4-BE49-F238E27FC236}">
                <a16:creationId xmlns:a16="http://schemas.microsoft.com/office/drawing/2014/main" id="{D485D100-52D2-48DC-A735-B664899058DD}"/>
              </a:ext>
            </a:extLst>
          </p:cNvPr>
          <p:cNvSpPr/>
          <p:nvPr/>
        </p:nvSpPr>
        <p:spPr>
          <a:xfrm>
            <a:off x="2601588" y="1524000"/>
            <a:ext cx="7729728" cy="830997"/>
          </a:xfrm>
          <a:prstGeom prst="rect">
            <a:avLst/>
          </a:prstGeom>
        </p:spPr>
        <p:txBody>
          <a:bodyPr wrap="square">
            <a:spAutoFit/>
          </a:bodyPr>
          <a:lstStyle/>
          <a:p>
            <a:pPr lvl="0" algn="ctr" defTabSz="914400" eaLnBrk="0" fontAlgn="base" hangingPunct="0">
              <a:spcBef>
                <a:spcPts val="1200"/>
              </a:spcBef>
              <a:spcAft>
                <a:spcPct val="0"/>
              </a:spcAft>
            </a:pPr>
            <a:r>
              <a:rPr lang="en-US" altLang="uk-UA" sz="2400" dirty="0">
                <a:latin typeface="+mj-lt"/>
              </a:rPr>
              <a:t>What is </a:t>
            </a:r>
            <a:r>
              <a:rPr lang="en-US" altLang="uk-UA" sz="2400" b="1" dirty="0">
                <a:latin typeface="+mj-lt"/>
              </a:rPr>
              <a:t>a Megatrend</a:t>
            </a:r>
            <a:r>
              <a:rPr lang="en-US" altLang="uk-UA" sz="2400" dirty="0">
                <a:latin typeface="+mj-lt"/>
              </a:rPr>
              <a:t>? Large-scale, long-term shifts that transform social and economic systems</a:t>
            </a:r>
            <a:r>
              <a:rPr lang="en-US" altLang="uk-UA" dirty="0">
                <a:latin typeface="Arial" panose="020B0604020202020204" pitchFamily="34" charset="0"/>
              </a:rPr>
              <a:t>.</a:t>
            </a:r>
          </a:p>
        </p:txBody>
      </p:sp>
      <p:sp>
        <p:nvSpPr>
          <p:cNvPr id="6" name="Прямоугольник 5">
            <a:extLst>
              <a:ext uri="{FF2B5EF4-FFF2-40B4-BE49-F238E27FC236}">
                <a16:creationId xmlns:a16="http://schemas.microsoft.com/office/drawing/2014/main" id="{B7EF441F-29A9-42DF-B132-575CBDE65C35}"/>
              </a:ext>
            </a:extLst>
          </p:cNvPr>
          <p:cNvSpPr/>
          <p:nvPr/>
        </p:nvSpPr>
        <p:spPr>
          <a:xfrm>
            <a:off x="1750892" y="3595506"/>
            <a:ext cx="3097797" cy="1200329"/>
          </a:xfrm>
          <a:prstGeom prst="rect">
            <a:avLst/>
          </a:prstGeom>
        </p:spPr>
        <p:txBody>
          <a:bodyPr wrap="square">
            <a:spAutoFit/>
          </a:bodyPr>
          <a:lstStyle/>
          <a:p>
            <a:pPr lvl="0" algn="ctr" defTabSz="914400" eaLnBrk="0" fontAlgn="base" hangingPunct="0">
              <a:spcBef>
                <a:spcPts val="1200"/>
              </a:spcBef>
              <a:spcAft>
                <a:spcPct val="0"/>
              </a:spcAft>
            </a:pPr>
            <a:r>
              <a:rPr lang="en-US" altLang="uk-UA" sz="2400" b="1" dirty="0">
                <a:latin typeface="+mj-lt"/>
              </a:rPr>
              <a:t>Top Selected Megatrends for Retail</a:t>
            </a:r>
            <a:endParaRPr lang="en-US" altLang="uk-UA" sz="2400" dirty="0">
              <a:latin typeface="+mj-lt"/>
            </a:endParaRPr>
          </a:p>
        </p:txBody>
      </p:sp>
    </p:spTree>
    <p:extLst>
      <p:ext uri="{BB962C8B-B14F-4D97-AF65-F5344CB8AC3E}">
        <p14:creationId xmlns:p14="http://schemas.microsoft.com/office/powerpoint/2010/main" val="2620124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F70F05-ADEE-48B1-B842-C8042BAC2D20}"/>
              </a:ext>
            </a:extLst>
          </p:cNvPr>
          <p:cNvSpPr>
            <a:spLocks noGrp="1"/>
          </p:cNvSpPr>
          <p:nvPr>
            <p:ph type="title"/>
          </p:nvPr>
        </p:nvSpPr>
        <p:spPr/>
        <p:txBody>
          <a:bodyPr/>
          <a:lstStyle/>
          <a:p>
            <a:r>
              <a:rPr lang="en-US" dirty="0"/>
              <a:t>Ukraine‑specific megatrends impacting retail and PLPS</a:t>
            </a:r>
            <a:endParaRPr lang="uk-UA" dirty="0"/>
          </a:p>
        </p:txBody>
      </p:sp>
      <p:sp>
        <p:nvSpPr>
          <p:cNvPr id="3" name="Объект 2">
            <a:extLst>
              <a:ext uri="{FF2B5EF4-FFF2-40B4-BE49-F238E27FC236}">
                <a16:creationId xmlns:a16="http://schemas.microsoft.com/office/drawing/2014/main" id="{EA44A2E2-BC81-4D88-B4FE-1DCFCE7816F3}"/>
              </a:ext>
            </a:extLst>
          </p:cNvPr>
          <p:cNvSpPr>
            <a:spLocks noGrp="1"/>
          </p:cNvSpPr>
          <p:nvPr>
            <p:ph idx="1"/>
          </p:nvPr>
        </p:nvSpPr>
        <p:spPr>
          <a:xfrm>
            <a:off x="2589212" y="1905000"/>
            <a:ext cx="8915400" cy="4495800"/>
          </a:xfrm>
        </p:spPr>
        <p:txBody>
          <a:bodyPr>
            <a:normAutofit fontScale="25000" lnSpcReduction="20000"/>
          </a:bodyPr>
          <a:lstStyle/>
          <a:p>
            <a:r>
              <a:rPr lang="en-US" sz="7200" dirty="0">
                <a:solidFill>
                  <a:schemeClr val="tx1"/>
                </a:solidFill>
              </a:rPr>
              <a:t>Supply chain disruption and re‑routing: The blockade and partial reopening of Black Sea ports forced the reorientation of grain and food exports towards land corridors, increasing logistics costs and volatility of domestic availability and prices </a:t>
            </a:r>
          </a:p>
          <a:p>
            <a:r>
              <a:rPr lang="en-US" sz="7200" dirty="0">
                <a:solidFill>
                  <a:schemeClr val="tx1"/>
                </a:solidFill>
              </a:rPr>
              <a:t>High volatility of retail demand: Retail sales plunged by −36.5 percent in March 2022, then rebounded with growth rates above 40 percent in March 2023, reflecting rapid adaptation of businesses and households under uncertainty.</a:t>
            </a:r>
          </a:p>
          <a:p>
            <a:r>
              <a:rPr lang="en-US" sz="7200" dirty="0" err="1">
                <a:solidFill>
                  <a:schemeClr val="tx1"/>
                </a:solidFill>
              </a:rPr>
              <a:t>Digitalisation</a:t>
            </a:r>
            <a:r>
              <a:rPr lang="en-US" sz="7200" dirty="0">
                <a:solidFill>
                  <a:schemeClr val="tx1"/>
                </a:solidFill>
              </a:rPr>
              <a:t> under constraints: Despite infrastructure damage, digital channels (online delivery, e‑commerce, cashless payments) helped maintain access to essential goods in many urban areas, supporting resilience of the PLPS.</a:t>
            </a:r>
          </a:p>
          <a:p>
            <a:r>
              <a:rPr lang="en-US" sz="7200" dirty="0">
                <a:solidFill>
                  <a:schemeClr val="tx1"/>
                </a:solidFill>
              </a:rPr>
              <a:t>Growing role of humanitarian and social transfers: Large‑scale cash and in‑kind assistance – e.g. WFP’s monthly food distributions and cash transfers – increasingly interacts with retail markets and shapes consumption patterns of vulnerable groups.</a:t>
            </a:r>
          </a:p>
          <a:p>
            <a:endParaRPr lang="uk-UA" dirty="0"/>
          </a:p>
        </p:txBody>
      </p:sp>
    </p:spTree>
    <p:extLst>
      <p:ext uri="{BB962C8B-B14F-4D97-AF65-F5344CB8AC3E}">
        <p14:creationId xmlns:p14="http://schemas.microsoft.com/office/powerpoint/2010/main" val="2622035500"/>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1146</TotalTime>
  <Words>796</Words>
  <Application>Microsoft Office PowerPoint</Application>
  <PresentationFormat>Широкоэкранный</PresentationFormat>
  <Paragraphs>64</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Century Gothic</vt:lpstr>
      <vt:lpstr>Wingdings 3</vt:lpstr>
      <vt:lpstr>Легкий дым</vt:lpstr>
      <vt:lpstr>The Role of Retail in the System of Population Livelihood Provision</vt:lpstr>
      <vt:lpstr>Defining «Population Livelihood Provision System» (PLPS)</vt:lpstr>
      <vt:lpstr>The Retail-PLPS Connection</vt:lpstr>
      <vt:lpstr>Resilience in extreme conditions </vt:lpstr>
      <vt:lpstr>Structural Composition of the National Population Livelihood Provision System</vt:lpstr>
      <vt:lpstr>Evidence from Ukraine</vt:lpstr>
      <vt:lpstr>Презентация PowerPoint</vt:lpstr>
      <vt:lpstr>Identifying Megatrends</vt:lpstr>
      <vt:lpstr>Ukraine‑specific megatrends impacting retail and PLPS</vt:lpstr>
      <vt:lpstr>Conclusion &amp; Future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Retail in the System of Population Livelihood Provision</dc:title>
  <dc:creator>OLHA</dc:creator>
  <cp:lastModifiedBy>OLHA</cp:lastModifiedBy>
  <cp:revision>31</cp:revision>
  <dcterms:created xsi:type="dcterms:W3CDTF">2026-03-10T15:16:11Z</dcterms:created>
  <dcterms:modified xsi:type="dcterms:W3CDTF">2026-03-23T16:13:05Z</dcterms:modified>
</cp:coreProperties>
</file>