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7"/>
  </p:notesMasterIdLst>
  <p:handoutMasterIdLst>
    <p:handoutMasterId r:id="rId38"/>
  </p:handoutMasterIdLst>
  <p:sldIdLst>
    <p:sldId id="256" r:id="rId2"/>
    <p:sldId id="505" r:id="rId3"/>
    <p:sldId id="597" r:id="rId4"/>
    <p:sldId id="617" r:id="rId5"/>
    <p:sldId id="608" r:id="rId6"/>
    <p:sldId id="638" r:id="rId7"/>
    <p:sldId id="631" r:id="rId8"/>
    <p:sldId id="634" r:id="rId9"/>
    <p:sldId id="632" r:id="rId10"/>
    <p:sldId id="635" r:id="rId11"/>
    <p:sldId id="620" r:id="rId12"/>
    <p:sldId id="610" r:id="rId13"/>
    <p:sldId id="633" r:id="rId14"/>
    <p:sldId id="621" r:id="rId15"/>
    <p:sldId id="611" r:id="rId16"/>
    <p:sldId id="624" r:id="rId17"/>
    <p:sldId id="637" r:id="rId18"/>
    <p:sldId id="636" r:id="rId19"/>
    <p:sldId id="615" r:id="rId20"/>
    <p:sldId id="639" r:id="rId21"/>
    <p:sldId id="629" r:id="rId22"/>
    <p:sldId id="625" r:id="rId23"/>
    <p:sldId id="614" r:id="rId24"/>
    <p:sldId id="616" r:id="rId25"/>
    <p:sldId id="626" r:id="rId26"/>
    <p:sldId id="612" r:id="rId27"/>
    <p:sldId id="627" r:id="rId28"/>
    <p:sldId id="613" r:id="rId29"/>
    <p:sldId id="628" r:id="rId30"/>
    <p:sldId id="547" r:id="rId31"/>
    <p:sldId id="630" r:id="rId32"/>
    <p:sldId id="640" r:id="rId33"/>
    <p:sldId id="641" r:id="rId34"/>
    <p:sldId id="599" r:id="rId35"/>
    <p:sldId id="595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C00"/>
    <a:srgbClr val="FF9900"/>
    <a:srgbClr val="191919"/>
    <a:srgbClr val="111111"/>
    <a:srgbClr val="0F0F0F"/>
    <a:srgbClr val="2A2A2A"/>
    <a:srgbClr val="003300"/>
    <a:srgbClr val="00CC99"/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3772" autoAdjust="0"/>
  </p:normalViewPr>
  <p:slideViewPr>
    <p:cSldViewPr>
      <p:cViewPr varScale="1">
        <p:scale>
          <a:sx n="116" d="100"/>
          <a:sy n="116" d="100"/>
        </p:scale>
        <p:origin x="4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5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CA44DEE-A9AA-4E15-A5D0-7BE04809D761}" type="datetimeFigureOut">
              <a:rPr lang="en-GB"/>
              <a:pPr>
                <a:defRPr/>
              </a:pPr>
              <a:t>19/05/2025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F78610-7595-46E9-88E2-5C0BA5D07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795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cs typeface="+mn-cs"/>
              </a:defRPr>
            </a:lvl1pPr>
          </a:lstStyle>
          <a:p>
            <a:pPr>
              <a:defRPr/>
            </a:pPr>
            <a:fld id="{F3C22E1A-3FED-4C1F-BD10-0D3798FD9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4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0C3749-C882-4F35-BD71-5759D08633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002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9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0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2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1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68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6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0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3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5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5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14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6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6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0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14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2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93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92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33141-2A44-4707-9EF3-EF3B9362055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092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33141-2A44-4707-9EF3-EF3B9362055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25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33141-2A44-4707-9EF3-EF3B9362055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202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33141-2A44-4707-9EF3-EF3B9362055E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028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5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48B5C3-F865-430E-82F7-23469DB158F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64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BF3F-1BE2-4DFE-9FC0-1F4ADD79BB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0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2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23FA9-62FD-42A9-9103-62D0D4A906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3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E7D19-0A5E-4D3D-9A8D-3B6EB463626A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FF3F6-9B5F-4882-B66F-DA18C1A39DBC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2C7A-C70A-4A18-905C-ECEFD1FDBA7B}" type="slidenum">
              <a:rPr lang="en-US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3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2C7A-C70A-4A18-905C-ECEFD1FDBA7B}" type="slidenum">
              <a:rPr lang="en-US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37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2C7A-C70A-4A18-905C-ECEFD1FDBA7B}" type="slidenum">
              <a:rPr lang="en-US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3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2C7A-C70A-4A18-905C-ECEFD1FDBA7B}" type="slidenum">
              <a:rPr lang="en-US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3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E48A4-A038-4D01-8856-95D7BEA8F6CC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www.greenproject.gr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C5116-64EE-4FB3-AA79-7A43B532BC5E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A2098-10A0-47B9-8C24-FA70D7C7015B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D018-BAE8-4600-8934-72A1A02E504D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DA9C9-CDAF-42EF-9E8A-4343969416FB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1CED9-ACAC-4A12-B667-67124C0DF180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19-May-25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17258F-0F70-4154-A3B0-25ACB380E032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19-May-25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2E48A4-A038-4D01-8856-95D7BEA8F6CC}" type="slidenum">
              <a:rPr lang="en-US" smtClean="0"/>
              <a:pPr>
                <a:defRPr/>
              </a:pPr>
              <a:t>‹#›</a:t>
            </a:fld>
            <a:r>
              <a:rPr lang="en-US"/>
              <a:t>/</a:t>
            </a:r>
            <a:r>
              <a:rPr lang="el-GR"/>
              <a:t>43</a:t>
            </a:r>
            <a:endParaRPr lang="en-US" dirty="0"/>
          </a:p>
        </p:txBody>
      </p:sp>
      <p:sp>
        <p:nvSpPr>
          <p:cNvPr id="13" name="Rectangle 47"/>
          <p:cNvSpPr>
            <a:spLocks noChangeArrowheads="1"/>
          </p:cNvSpPr>
          <p:nvPr userDrawn="1"/>
        </p:nvSpPr>
        <p:spPr bwMode="gray">
          <a:xfrm>
            <a:off x="5622925" y="1928813"/>
            <a:ext cx="3521075" cy="76200"/>
          </a:xfrm>
          <a:prstGeom prst="rect">
            <a:avLst/>
          </a:prstGeom>
          <a:gradFill rotWithShape="1">
            <a:gsLst>
              <a:gs pos="0">
                <a:srgbClr val="D07C00"/>
              </a:gs>
              <a:gs pos="100000">
                <a:schemeClr val="bg1">
                  <a:alpha val="27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cs typeface="+mn-cs"/>
            </a:endParaRPr>
          </a:p>
        </p:txBody>
      </p:sp>
      <p:sp>
        <p:nvSpPr>
          <p:cNvPr id="14" name="Rectangle 48"/>
          <p:cNvSpPr>
            <a:spLocks noChangeArrowheads="1"/>
          </p:cNvSpPr>
          <p:nvPr userDrawn="1"/>
        </p:nvSpPr>
        <p:spPr bwMode="gray">
          <a:xfrm>
            <a:off x="5622925" y="1844675"/>
            <a:ext cx="3521075" cy="76200"/>
          </a:xfrm>
          <a:prstGeom prst="rect">
            <a:avLst/>
          </a:prstGeom>
          <a:gradFill rotWithShape="1">
            <a:gsLst>
              <a:gs pos="0">
                <a:srgbClr val="D07C00"/>
              </a:gs>
              <a:gs pos="100000">
                <a:schemeClr val="bg1">
                  <a:alpha val="27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cs typeface="+mn-cs"/>
            </a:endParaRPr>
          </a:p>
        </p:txBody>
      </p:sp>
      <p:sp>
        <p:nvSpPr>
          <p:cNvPr id="15" name="Rectangle 49"/>
          <p:cNvSpPr>
            <a:spLocks noChangeArrowheads="1"/>
          </p:cNvSpPr>
          <p:nvPr userDrawn="1"/>
        </p:nvSpPr>
        <p:spPr bwMode="gray">
          <a:xfrm>
            <a:off x="5621338" y="1752600"/>
            <a:ext cx="3521075" cy="76200"/>
          </a:xfrm>
          <a:prstGeom prst="rect">
            <a:avLst/>
          </a:prstGeom>
          <a:gradFill rotWithShape="1">
            <a:gsLst>
              <a:gs pos="0">
                <a:srgbClr val="D07C00"/>
              </a:gs>
              <a:gs pos="100000">
                <a:schemeClr val="bg1">
                  <a:alpha val="27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cs typeface="+mn-cs"/>
            </a:endParaRPr>
          </a:p>
        </p:txBody>
      </p:sp>
      <p:sp>
        <p:nvSpPr>
          <p:cNvPr id="16" name="Rectangle 50"/>
          <p:cNvSpPr>
            <a:spLocks noChangeArrowheads="1"/>
          </p:cNvSpPr>
          <p:nvPr userDrawn="1"/>
        </p:nvSpPr>
        <p:spPr bwMode="gray">
          <a:xfrm>
            <a:off x="5621338" y="1668463"/>
            <a:ext cx="3521075" cy="76200"/>
          </a:xfrm>
          <a:prstGeom prst="rect">
            <a:avLst/>
          </a:prstGeom>
          <a:gradFill rotWithShape="1">
            <a:gsLst>
              <a:gs pos="0">
                <a:srgbClr val="D07C00"/>
              </a:gs>
              <a:gs pos="100000">
                <a:schemeClr val="bg1">
                  <a:alpha val="27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37" y="39451"/>
            <a:ext cx="1352263" cy="137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4" r:id="rId12"/>
    <p:sldLayoutId id="2147483773" r:id="rId13"/>
    <p:sldLayoutId id="2147483774" r:id="rId14"/>
    <p:sldLayoutId id="2147483783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none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green-porjects.g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314591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19899" y="3284984"/>
            <a:ext cx="4392613" cy="12074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none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n-US" b="1" dirty="0">
                <a:solidFill>
                  <a:srgbClr val="D07C00"/>
                </a:solidFill>
              </a:rPr>
              <a:t>Tracing Fresh Produce </a:t>
            </a:r>
            <a:endParaRPr lang="en-GB" altLang="en-US" b="1" dirty="0">
              <a:solidFill>
                <a:srgbClr val="D07C00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n-GB" altLang="en-US" b="1" dirty="0">
              <a:solidFill>
                <a:srgbClr val="D07C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10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467544" y="1556792"/>
            <a:ext cx="458626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sz="2700" b="1" dirty="0">
                <a:solidFill>
                  <a:srgbClr val="D07C00"/>
                </a:solidFill>
              </a:rPr>
              <a:t>Check Isotopic Profile</a:t>
            </a:r>
            <a:endParaRPr lang="el-GR" altLang="en-US" sz="2700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13D89-9519-EE17-A2E1-55F5A4E90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931"/>
            <a:ext cx="9144000" cy="4792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EB4428-0E50-38C2-5949-F1DF07FE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5931"/>
            <a:ext cx="9144000" cy="478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604FE-9B3D-841E-8752-6B64579F6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5931"/>
            <a:ext cx="9144000" cy="4813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F5EA8-6816-2E11-C363-CF80191F6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05"/>
          <a:stretch/>
        </p:blipFill>
        <p:spPr>
          <a:xfrm>
            <a:off x="5056318" y="2586608"/>
            <a:ext cx="3789084" cy="16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Describe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standard template products for specific areas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 </a:t>
            </a:r>
            <a:b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Register the farms + packing houses + assign products [</a:t>
            </a:r>
            <a:r>
              <a:rPr lang="en-US" altLang="en-US" sz="2000" i="1" dirty="0"/>
              <a:t>once + update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Create production periods – estimate yield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annual cycle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events on the supply chain using EPCIS (farm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real time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Monitor harvested quantities per farm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cumulative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11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2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12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Farm Registration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A805E-2679-A69C-B842-9B73F66C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091925"/>
            <a:ext cx="9107488" cy="4788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060D8-520B-551A-35C7-60F4BB5CD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" y="2104501"/>
            <a:ext cx="9144000" cy="481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208E-E37B-9AB4-F5B8-90253D1FE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5274"/>
            <a:ext cx="9144000" cy="4842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27FDBB-0FD2-6A81-0896-6272D3DC1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06490"/>
            <a:ext cx="9144000" cy="4850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16755-4A31-2E98-3295-F3CF4DDE0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04501"/>
            <a:ext cx="9144000" cy="47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13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11560" y="1556792"/>
            <a:ext cx="4608511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Packing House Registration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91692-3B54-FA74-E301-E5039593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1704"/>
            <a:ext cx="9144000" cy="4813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ED3D1-BEB1-FBDB-4E77-27D0CCC0F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01" y="2044154"/>
            <a:ext cx="9144000" cy="4805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62C20-79E4-FB8E-6DF0-D924E726F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" y="2063821"/>
            <a:ext cx="9144000" cy="4821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DEE1EB-E1F0-1A94-9A2F-D343C64B5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" y="2067739"/>
            <a:ext cx="9144000" cy="48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Describe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standard template products for specific areas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 </a:t>
            </a:r>
            <a:b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Register the farms + packing houses + assign products [once + update]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Create production periods – estimate yield [</a:t>
            </a:r>
            <a:r>
              <a:rPr lang="en-US" altLang="en-US" sz="2000" i="1" dirty="0"/>
              <a:t>annual cycle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events on the supply chain using EPCIS (farm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real time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Monitor harvested quantities per farm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cumulative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14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8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15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Production Periods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F72AD-CBA4-2707-8C65-935DD712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36" y="2044154"/>
            <a:ext cx="6056464" cy="479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D0366-304D-FA42-F10D-F4D912D46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060848"/>
            <a:ext cx="5493670" cy="47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Describe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standard template products for specific areas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 </a:t>
            </a:r>
            <a:b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Register the farms + packing houses + assign products [once + update]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Create production periods – estimate yield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annual cycle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Record events on the supply chain using EPCIS (farm </a:t>
            </a:r>
            <a:r>
              <a:rPr lang="en-US" altLang="en-US" sz="2000" dirty="0"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/>
              <a:t>[</a:t>
            </a:r>
            <a:r>
              <a:rPr lang="en-US" altLang="en-US" sz="2000" i="1" dirty="0"/>
              <a:t>real time</a:t>
            </a:r>
            <a:r>
              <a:rPr lang="en-US" altLang="en-US" sz="2000" dirty="0"/>
              <a:t>]</a:t>
            </a:r>
            <a:r>
              <a:rPr lang="en-US" altLang="en-US" sz="2000" dirty="0">
                <a:sym typeface="Wingdings" panose="05000000000000000000" pitchFamily="2" charset="2"/>
              </a:rPr>
              <a:t>  </a:t>
            </a:r>
            <a:r>
              <a:rPr lang="en-US" altLang="en-US" sz="2000" dirty="0"/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Monitor harvested quantities per farm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cumulative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16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46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17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EPCIS by GS1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C0DE10-F361-1EE6-7189-84CC42793B5D}"/>
              </a:ext>
            </a:extLst>
          </p:cNvPr>
          <p:cNvGrpSpPr/>
          <p:nvPr/>
        </p:nvGrpSpPr>
        <p:grpSpPr>
          <a:xfrm>
            <a:off x="1454274" y="2122868"/>
            <a:ext cx="5854030" cy="4691587"/>
            <a:chOff x="1238250" y="2122868"/>
            <a:chExt cx="5854030" cy="4691587"/>
          </a:xfrm>
        </p:grpSpPr>
        <p:pic>
          <p:nvPicPr>
            <p:cNvPr id="1026" name="Picture 2" descr="example">
              <a:extLst>
                <a:ext uri="{FF2B5EF4-FFF2-40B4-BE49-F238E27FC236}">
                  <a16:creationId xmlns:a16="http://schemas.microsoft.com/office/drawing/2014/main" id="{A21AC1FC-23A2-D903-DAE9-670C02646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0" y="2122868"/>
              <a:ext cx="5854030" cy="4691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D811FE-2DCC-1D18-105A-DEC8B8C98438}"/>
                </a:ext>
              </a:extLst>
            </p:cNvPr>
            <p:cNvSpPr/>
            <p:nvPr/>
          </p:nvSpPr>
          <p:spPr>
            <a:xfrm>
              <a:off x="1475656" y="2218370"/>
              <a:ext cx="2592288" cy="1138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178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18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EPCIS by GS1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BAD2BE-A150-3CF0-1594-2B4DEF3D3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868565"/>
              </p:ext>
            </p:extLst>
          </p:nvPr>
        </p:nvGraphicFramePr>
        <p:xfrm>
          <a:off x="323528" y="3073298"/>
          <a:ext cx="1387471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87471">
                  <a:extLst>
                    <a:ext uri="{9D8B030D-6E8A-4147-A177-3AD203B41FA5}">
                      <a16:colId xmlns:a16="http://schemas.microsoft.com/office/drawing/2014/main" val="225187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21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Harvesting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70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Shipping (loose)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2103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2BC9F57-F8CC-E1C6-BC37-E26C6DB66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93052"/>
              </p:ext>
            </p:extLst>
          </p:nvPr>
        </p:nvGraphicFramePr>
        <p:xfrm>
          <a:off x="2564220" y="3068960"/>
          <a:ext cx="1495280" cy="25958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95280">
                  <a:extLst>
                    <a:ext uri="{9D8B030D-6E8A-4147-A177-3AD203B41FA5}">
                      <a16:colId xmlns:a16="http://schemas.microsoft.com/office/drawing/2014/main" val="1806797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Packing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31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Receiving (loose)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00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Storing (loose)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91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Transformation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6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Shipping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64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1A01B92-E8FB-6DEE-921B-6AFDFBDD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47823"/>
              </p:ext>
            </p:extLst>
          </p:nvPr>
        </p:nvGraphicFramePr>
        <p:xfrm>
          <a:off x="4912721" y="3068960"/>
          <a:ext cx="1387471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87471">
                  <a:extLst>
                    <a:ext uri="{9D8B030D-6E8A-4147-A177-3AD203B41FA5}">
                      <a16:colId xmlns:a16="http://schemas.microsoft.com/office/drawing/2014/main" val="1806797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Warehouse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31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Receiving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00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91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Shipping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6116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F03DADE-1E73-63DD-DEFC-3ACBC9E20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345205"/>
              </p:ext>
            </p:extLst>
          </p:nvPr>
        </p:nvGraphicFramePr>
        <p:xfrm>
          <a:off x="7153413" y="3068960"/>
          <a:ext cx="1387471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87471">
                  <a:extLst>
                    <a:ext uri="{9D8B030D-6E8A-4147-A177-3AD203B41FA5}">
                      <a16:colId xmlns:a16="http://schemas.microsoft.com/office/drawing/2014/main" val="1806797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Retailer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31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Receiving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00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Unpacking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91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61167"/>
                  </a:ext>
                </a:extLst>
              </a:tr>
            </a:tbl>
          </a:graphicData>
        </a:graphic>
      </p:graphicFrame>
      <p:sp>
        <p:nvSpPr>
          <p:cNvPr id="16" name="Arrow: Right 15">
            <a:extLst>
              <a:ext uri="{FF2B5EF4-FFF2-40B4-BE49-F238E27FC236}">
                <a16:creationId xmlns:a16="http://schemas.microsoft.com/office/drawing/2014/main" id="{388BB91E-7FD1-0653-BF4C-625E694B10DA}"/>
              </a:ext>
            </a:extLst>
          </p:cNvPr>
          <p:cNvSpPr/>
          <p:nvPr/>
        </p:nvSpPr>
        <p:spPr>
          <a:xfrm>
            <a:off x="1979712" y="3645024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13C4AF6-0C2C-46CF-3B16-7B7620D530CE}"/>
              </a:ext>
            </a:extLst>
          </p:cNvPr>
          <p:cNvSpPr/>
          <p:nvPr/>
        </p:nvSpPr>
        <p:spPr>
          <a:xfrm>
            <a:off x="4347532" y="3645024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B063EBE-20B2-BA0E-FFCA-B4E8E9B2B2A7}"/>
              </a:ext>
            </a:extLst>
          </p:cNvPr>
          <p:cNvSpPr/>
          <p:nvPr/>
        </p:nvSpPr>
        <p:spPr>
          <a:xfrm>
            <a:off x="6546782" y="3702628"/>
            <a:ext cx="360040" cy="21602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19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Record Events (EPCIS)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CCF4D-58D1-408C-DE5D-5841AAEB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270"/>
            <a:ext cx="9144000" cy="4832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A7267C-535E-EB7A-F561-DB102C2CF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8133"/>
            <a:ext cx="9144000" cy="4757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B8746-AF9E-BA5F-F345-D27893A1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0201"/>
            <a:ext cx="9144000" cy="476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98251-5752-CBE3-3E4E-7F2CA21C0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71966"/>
            <a:ext cx="9144000" cy="4813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05AF8-1E41-E415-2E9A-C55CD5E08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60635"/>
            <a:ext cx="9144000" cy="48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9512" y="2060029"/>
            <a:ext cx="8928993" cy="41052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srgbClr val="FF0000"/>
                </a:solidFill>
              </a:rPr>
              <a:t>Monitor </a:t>
            </a:r>
            <a:r>
              <a:rPr lang="en-GB" altLang="en-US" sz="2200" dirty="0"/>
              <a:t>production points, </a:t>
            </a:r>
            <a:r>
              <a:rPr lang="en-GB" altLang="en-US" sz="2200" b="1" dirty="0">
                <a:solidFill>
                  <a:srgbClr val="FF0000"/>
                </a:solidFill>
              </a:rPr>
              <a:t>estimate </a:t>
            </a:r>
            <a:r>
              <a:rPr lang="en-US" altLang="en-US" sz="2200" b="1" dirty="0">
                <a:solidFill>
                  <a:srgbClr val="FF0000"/>
                </a:solidFill>
              </a:rPr>
              <a:t>and monitor </a:t>
            </a:r>
            <a:r>
              <a:rPr lang="en-GB" altLang="en-US" sz="2200" b="1" dirty="0">
                <a:solidFill>
                  <a:srgbClr val="FF0000"/>
                </a:solidFill>
              </a:rPr>
              <a:t>yield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srgbClr val="FF0000"/>
                </a:solidFill>
              </a:rPr>
              <a:t>Trace</a:t>
            </a:r>
            <a:r>
              <a:rPr lang="en-GB" altLang="en-US" sz="2200" dirty="0"/>
              <a:t> the product downstream and upstream (quantities per location)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srgbClr val="FF0000"/>
                </a:solidFill>
              </a:rPr>
              <a:t>Track fraud </a:t>
            </a:r>
            <a:r>
              <a:rPr lang="en-GB" altLang="en-US" sz="2200" dirty="0"/>
              <a:t>practices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dirty="0"/>
              <a:t>Run custom </a:t>
            </a:r>
            <a:r>
              <a:rPr lang="en-GB" altLang="en-US" sz="2200" b="1" dirty="0">
                <a:solidFill>
                  <a:srgbClr val="FF0000"/>
                </a:solidFill>
              </a:rPr>
              <a:t>data analytics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srgbClr val="FF0000"/>
                </a:solidFill>
              </a:rPr>
              <a:t>Check</a:t>
            </a:r>
            <a:r>
              <a:rPr lang="en-GB" altLang="en-US" sz="2200" dirty="0"/>
              <a:t> environmental conditions during cultivation/packing/transportation (optional)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200" dirty="0"/>
              <a:t>Receive </a:t>
            </a:r>
            <a:r>
              <a:rPr lang="en-GB" altLang="en-US" sz="2200" b="1" dirty="0">
                <a:solidFill>
                  <a:srgbClr val="FF0000"/>
                </a:solidFill>
              </a:rPr>
              <a:t>feedback</a:t>
            </a:r>
            <a:r>
              <a:rPr lang="en-GB" altLang="en-US" sz="2200" dirty="0"/>
              <a:t> from consumers (optional)</a:t>
            </a: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aim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20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Record Events with App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91803-23C3-4ADF-A693-7D18B091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22" y="2044154"/>
            <a:ext cx="2409555" cy="4863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C73E4F-28D0-0C69-EC44-909CA39CF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53" y="2056358"/>
            <a:ext cx="2382724" cy="486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714DE-691C-C071-B77B-DCED986CF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220" y="2064618"/>
            <a:ext cx="2349908" cy="480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6DE669-00C4-1C51-0324-527D71434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031950"/>
            <a:ext cx="2381215" cy="482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DF9729-600E-327E-AF1E-110A22CD8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2068776"/>
            <a:ext cx="2395275" cy="488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F153C-53DF-5F76-B32B-42D8EE294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209" y="2061323"/>
            <a:ext cx="2407288" cy="4804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7AE25F-CD22-4673-2E01-CB3FB92DF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4662" y="2060848"/>
            <a:ext cx="2409635" cy="488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99802-B1FA-9454-7A7C-364CD2B81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1639" y="2031249"/>
            <a:ext cx="2372490" cy="48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21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Check Inventory Level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3220D-9E4E-BEC0-B9A1-9474FA558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3996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915E7-B135-6E20-F634-F362F0B2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6872"/>
            <a:ext cx="914400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Describe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standard template products for specific areas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 </a:t>
            </a:r>
            <a:b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Register the farms + packing houses + assign products [once + update]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Create production periods – estimate yield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annual cycle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events on the supply chain using EPCIS (farm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real time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Monitor harvested quantities per farm [</a:t>
            </a:r>
            <a:r>
              <a:rPr lang="en-US" altLang="en-US" sz="2000" i="1" dirty="0"/>
              <a:t>cumulative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22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E8044F-2D63-624E-676D-6D7E8F30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7634"/>
            <a:ext cx="9144000" cy="4857750"/>
          </a:xfrm>
          <a:prstGeom prst="rect">
            <a:avLst/>
          </a:prstGeom>
        </p:spPr>
      </p:pic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23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Actual Production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2A6EA-92E5-2785-1C5A-ED578C823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0848"/>
            <a:ext cx="9144000" cy="4815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B040A-2D7E-AC58-A3E4-2424821D0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08"/>
          <a:stretch/>
        </p:blipFill>
        <p:spPr>
          <a:xfrm>
            <a:off x="304800" y="2027634"/>
            <a:ext cx="8534400" cy="4813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BB40C-F0BD-6CA2-5A19-EF4FE89B3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42158"/>
            <a:ext cx="9144000" cy="49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Record tasks per field [</a:t>
            </a:r>
            <a:r>
              <a:rPr lang="en-US" altLang="en-US" sz="2100" i="1" dirty="0"/>
              <a:t>at regular basis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Attach IoT devices to the farms to check conditions at the field [</a:t>
            </a:r>
            <a:r>
              <a:rPr lang="en-US" altLang="en-US" sz="2100" i="1" dirty="0"/>
              <a:t>once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Receive feedback [</a:t>
            </a:r>
            <a:r>
              <a:rPr lang="en-US" altLang="en-US" sz="2100" i="1" dirty="0"/>
              <a:t>check the input data at regular basis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1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24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Optional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8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Record tasks per field [</a:t>
            </a:r>
            <a:r>
              <a:rPr lang="en-US" altLang="en-US" sz="2100" i="1" dirty="0"/>
              <a:t>at regular basis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Attach IoT devices to the farms to check conditions at the field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Receive feedback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check the input data at regular basis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1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25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Optional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65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26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Record Tasks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9795D-3F90-EDB6-7077-3AA8A55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39" y="2044153"/>
            <a:ext cx="2372673" cy="481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33B3B-4C0C-8D74-F114-BFE2522F3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044152"/>
            <a:ext cx="2394454" cy="4813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815D7-1397-4E83-5B9B-7650C7BD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2943"/>
            <a:ext cx="9144000" cy="482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681AA-1C8E-AF7A-47C0-C491F4936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152" y="2044150"/>
            <a:ext cx="2434875" cy="4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tasks per field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at regular basis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Attach IoT devices to the farms to check conditions at the field [</a:t>
            </a:r>
            <a:r>
              <a:rPr lang="en-US" altLang="en-US" sz="2100" i="1" dirty="0"/>
              <a:t>once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Receive feedback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check the input data at regular basis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1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27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Optional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58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28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467544" y="1556792"/>
            <a:ext cx="458626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sz="2700" b="1" dirty="0">
                <a:solidFill>
                  <a:srgbClr val="D07C00"/>
                </a:solidFill>
              </a:rPr>
              <a:t>Attach IoT Devices and Monitor</a:t>
            </a:r>
            <a:endParaRPr lang="el-GR" altLang="en-US" sz="2700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C39AC-958A-370B-CAB8-01520AB8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9384"/>
            <a:ext cx="9144000" cy="482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303A3-63B2-0E89-3656-9218BAA6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3279"/>
            <a:ext cx="9144000" cy="481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8925D-6B87-54AE-ADE7-9A2A34C7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8544"/>
            <a:ext cx="9144000" cy="4816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8471E-FF19-A361-9ECB-551188FA1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" y="2044154"/>
            <a:ext cx="9144000" cy="48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tasks per field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at regular basis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Attach IoT devices to the farms to check conditions at the field [</a:t>
            </a:r>
            <a:r>
              <a:rPr lang="en-US" altLang="en-US" sz="21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once</a:t>
            </a:r>
            <a:r>
              <a:rPr lang="en-US" altLang="en-US" sz="21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100" dirty="0"/>
              <a:t>Receive feedback [</a:t>
            </a:r>
            <a:r>
              <a:rPr lang="en-US" altLang="en-US" sz="2100" i="1" dirty="0"/>
              <a:t>check the input data at regular basis</a:t>
            </a:r>
            <a:r>
              <a:rPr lang="en-US" altLang="en-US" sz="21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1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1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29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Optional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7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/>
              <a:t>Describe </a:t>
            </a:r>
            <a:r>
              <a:rPr lang="en-US" altLang="en-US" sz="2000" dirty="0"/>
              <a:t>standard template products for specific areas [</a:t>
            </a:r>
            <a:r>
              <a:rPr lang="en-US" altLang="en-US" sz="2000" i="1" dirty="0"/>
              <a:t>once</a:t>
            </a:r>
            <a:r>
              <a:rPr lang="en-US" altLang="en-US" sz="2000" dirty="0"/>
              <a:t>] </a:t>
            </a:r>
            <a:br>
              <a:rPr lang="en-US" altLang="en-US" sz="2000" dirty="0"/>
            </a:br>
            <a:r>
              <a:rPr lang="en-US" altLang="en-US" sz="2000" dirty="0"/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Register the farms + packing houses + assign products [</a:t>
            </a:r>
            <a:r>
              <a:rPr lang="en-US" altLang="en-US" sz="2000" i="1" dirty="0"/>
              <a:t>once + update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Create production periods – estimate yield [</a:t>
            </a:r>
            <a:r>
              <a:rPr lang="en-US" altLang="en-US" sz="2000" i="1" dirty="0"/>
              <a:t>annual cycle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Record events on the supply chain using EPCIS (farm </a:t>
            </a:r>
            <a:r>
              <a:rPr lang="en-US" altLang="en-US" sz="2000" dirty="0"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/>
              <a:t>[</a:t>
            </a:r>
            <a:r>
              <a:rPr lang="en-US" altLang="en-US" sz="2000" i="1" dirty="0"/>
              <a:t>real time</a:t>
            </a:r>
            <a:r>
              <a:rPr lang="en-US" altLang="en-US" sz="2000" dirty="0"/>
              <a:t>]</a:t>
            </a:r>
            <a:r>
              <a:rPr lang="en-US" altLang="en-US" sz="2000" dirty="0">
                <a:sym typeface="Wingdings" panose="05000000000000000000" pitchFamily="2" charset="2"/>
              </a:rPr>
              <a:t>  </a:t>
            </a:r>
            <a:r>
              <a:rPr lang="en-US" altLang="en-US" sz="2000" dirty="0"/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/>
              <a:t>Monitor harvested quantities per farm [</a:t>
            </a:r>
            <a:r>
              <a:rPr lang="en-US" altLang="en-US" sz="2000" i="1" dirty="0"/>
              <a:t>cumulative</a:t>
            </a:r>
            <a:r>
              <a:rPr lang="en-US" altLang="en-US" sz="2000" dirty="0"/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3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48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B1633F-08A8-4CE2-BDCD-4A08FB8325C9}" type="slidenum">
              <a:rPr lang="en-US" altLang="en-US" dirty="0" smtClean="0"/>
              <a:pPr>
                <a:defRPr/>
              </a:pPr>
              <a:t>30</a:t>
            </a:fld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1115616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Share the real story 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9388" y="2276872"/>
            <a:ext cx="8785100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>
                <a:ea typeface="Calibri"/>
                <a:cs typeface="Times New Roman"/>
              </a:rPr>
              <a:t>The </a:t>
            </a:r>
            <a:r>
              <a:rPr lang="en-GB" sz="2400" b="1" dirty="0">
                <a:solidFill>
                  <a:srgbClr val="D07C00"/>
                </a:solidFill>
                <a:ea typeface="Calibri"/>
                <a:cs typeface="Times New Roman"/>
              </a:rPr>
              <a:t>real story of each product</a:t>
            </a:r>
            <a:r>
              <a:rPr lang="en-GB" sz="2400" dirty="0">
                <a:solidFill>
                  <a:srgbClr val="D07C00"/>
                </a:solidFill>
                <a:ea typeface="Calibri"/>
                <a:cs typeface="Times New Roman"/>
              </a:rPr>
              <a:t> </a:t>
            </a:r>
            <a:r>
              <a:rPr lang="en-GB" sz="2400" dirty="0">
                <a:ea typeface="Calibri"/>
                <a:cs typeface="Times New Roman"/>
              </a:rPr>
              <a:t>is available to each consumer just by reading the “Trace me” </a:t>
            </a:r>
            <a:r>
              <a:rPr lang="en-GB" sz="2400" b="1" dirty="0">
                <a:solidFill>
                  <a:srgbClr val="D07C00"/>
                </a:solidFill>
                <a:ea typeface="Calibri"/>
                <a:cs typeface="Times New Roman"/>
              </a:rPr>
              <a:t>QR label and by Beacons (BLE) at stores</a:t>
            </a:r>
            <a:r>
              <a:rPr lang="en-GB" sz="2400" dirty="0">
                <a:ea typeface="Calibri"/>
                <a:cs typeface="Times New Roman"/>
              </a:rPr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400" dirty="0"/>
              <a:t>Product full profile including personalised nutritional facts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400" dirty="0"/>
              <a:t>Product’s exact route from farm to shelf.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400" dirty="0"/>
              <a:t>Product origin details – using photos, videos and maps 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400" dirty="0"/>
              <a:t>Farm’s information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625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B1633F-08A8-4CE2-BDCD-4A08FB8325C9}" type="slidenum">
              <a:rPr lang="en-US" altLang="en-US" dirty="0" smtClean="0"/>
              <a:pPr>
                <a:defRPr/>
              </a:pPr>
              <a:t>31</a:t>
            </a:fld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1115616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Kala</a:t>
            </a:r>
            <a:r>
              <a:rPr lang="el-GR" altLang="en-US" b="1" dirty="0">
                <a:solidFill>
                  <a:srgbClr val="D07C00"/>
                </a:solidFill>
              </a:rPr>
              <a:t>Θ</a:t>
            </a:r>
            <a:r>
              <a:rPr lang="en-GB" altLang="en-US" b="1" dirty="0">
                <a:solidFill>
                  <a:srgbClr val="D07C00"/>
                </a:solidFill>
              </a:rPr>
              <a:t>os Consumer App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B0D53-0854-7C02-A3F0-C7EFCBEE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05"/>
          <a:stretch/>
        </p:blipFill>
        <p:spPr>
          <a:xfrm>
            <a:off x="3311108" y="2204864"/>
            <a:ext cx="2413020" cy="4437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D5C31E-F485-736F-E97B-7146BACE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5"/>
          <a:stretch/>
        </p:blipFill>
        <p:spPr>
          <a:xfrm>
            <a:off x="3291342" y="2276872"/>
            <a:ext cx="2432786" cy="4392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377B00-B719-9F21-FBC6-3CCC672EFB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49"/>
          <a:stretch/>
        </p:blipFill>
        <p:spPr>
          <a:xfrm>
            <a:off x="3275856" y="2269284"/>
            <a:ext cx="2432786" cy="4400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6536BA-3576-5AC7-7F6E-2B571A86E8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439"/>
          <a:stretch/>
        </p:blipFill>
        <p:spPr>
          <a:xfrm>
            <a:off x="3277884" y="2204864"/>
            <a:ext cx="2446244" cy="446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92C2B1-B239-BF3B-8AAF-6BEB33269A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645"/>
          <a:stretch/>
        </p:blipFill>
        <p:spPr>
          <a:xfrm>
            <a:off x="3275856" y="2276872"/>
            <a:ext cx="2406095" cy="43924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8386D7-C7E6-2EA5-5156-5CC105EDB1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723"/>
          <a:stretch/>
        </p:blipFill>
        <p:spPr>
          <a:xfrm>
            <a:off x="3275856" y="2276872"/>
            <a:ext cx="2432786" cy="43924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EC6EF8-EA04-3CB7-8A43-618E331928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451"/>
          <a:stretch/>
        </p:blipFill>
        <p:spPr>
          <a:xfrm>
            <a:off x="3271495" y="2276604"/>
            <a:ext cx="2452633" cy="4392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4C7D43-0119-9FAA-8520-893D37A359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983"/>
          <a:stretch/>
        </p:blipFill>
        <p:spPr>
          <a:xfrm>
            <a:off x="3237294" y="2132856"/>
            <a:ext cx="2486834" cy="45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B1633F-08A8-4CE2-BDCD-4A08FB8325C9}" type="slidenum">
              <a:rPr lang="en-US" altLang="en-US" dirty="0" smtClean="0"/>
              <a:pPr>
                <a:defRPr/>
              </a:pPr>
              <a:t>32</a:t>
            </a:fld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680645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Kala</a:t>
            </a:r>
            <a:r>
              <a:rPr lang="el-GR" altLang="en-US" b="1" dirty="0">
                <a:solidFill>
                  <a:srgbClr val="D07C00"/>
                </a:solidFill>
              </a:rPr>
              <a:t>Θ</a:t>
            </a:r>
            <a:r>
              <a:rPr lang="en-GB" altLang="en-US" b="1" dirty="0">
                <a:solidFill>
                  <a:srgbClr val="D07C00"/>
                </a:solidFill>
              </a:rPr>
              <a:t>os Consumer Web App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4DA54-CA92-7080-70C9-7F74FF7B4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184971"/>
            <a:ext cx="3614486" cy="4536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F764F-80D1-6BB4-63D1-599E12E5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184971"/>
            <a:ext cx="3601631" cy="453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9CDD2-4EA6-6339-E033-DDFFC2CBD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204864"/>
            <a:ext cx="3606715" cy="4536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24188-161E-482E-59BF-981090FA0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094" y="2160240"/>
            <a:ext cx="3629998" cy="4581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D00FB-8426-C91B-BF56-1237C9E5A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155" y="2160240"/>
            <a:ext cx="3631807" cy="45811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25C4F5-F438-7F07-E6BD-B5F3C0C4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841" y="2160240"/>
            <a:ext cx="364398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B1633F-08A8-4CE2-BDCD-4A08FB8325C9}" type="slidenum">
              <a:rPr lang="en-US" altLang="en-US" dirty="0" smtClean="0"/>
              <a:pPr>
                <a:defRPr/>
              </a:pPr>
              <a:t>33</a:t>
            </a:fld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680645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Kala</a:t>
            </a:r>
            <a:r>
              <a:rPr lang="el-GR" altLang="en-US" b="1" dirty="0">
                <a:solidFill>
                  <a:srgbClr val="D07C00"/>
                </a:solidFill>
              </a:rPr>
              <a:t>Θ</a:t>
            </a:r>
            <a:r>
              <a:rPr lang="en-GB" altLang="en-US" b="1" dirty="0">
                <a:solidFill>
                  <a:srgbClr val="D07C00"/>
                </a:solidFill>
              </a:rPr>
              <a:t>os Food Waste Label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EAD09-AD2F-35F2-0518-2A74BB8C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254190"/>
            <a:ext cx="5501037" cy="4467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EA0EA-8C96-F1EE-3C97-414DCA1DC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36" y="2254190"/>
            <a:ext cx="5479576" cy="4467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D20A3A-74CB-917A-90BF-697CAEBAC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2243426"/>
            <a:ext cx="5479576" cy="4497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B8C5D5-F3B6-206E-769B-C4C9A354E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274083"/>
            <a:ext cx="5509893" cy="44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9513" y="1988021"/>
            <a:ext cx="8928992" cy="41052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dirty="0"/>
              <a:t>You </a:t>
            </a:r>
            <a:r>
              <a:rPr lang="en-GB" altLang="en-US" sz="2100" dirty="0" err="1"/>
              <a:t>sahre</a:t>
            </a:r>
            <a:r>
              <a:rPr lang="en-GB" altLang="en-US" sz="2100" dirty="0"/>
              <a:t> </a:t>
            </a:r>
            <a:r>
              <a:rPr lang="en-GB" altLang="en-US" sz="2100" b="1" dirty="0">
                <a:solidFill>
                  <a:srgbClr val="FF0000"/>
                </a:solidFill>
              </a:rPr>
              <a:t>the whole path of your product</a:t>
            </a:r>
            <a:endParaRPr lang="en-GB" altLang="en-US" sz="2100" dirty="0"/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dirty="0" err="1"/>
              <a:t>wYou</a:t>
            </a:r>
            <a:r>
              <a:rPr lang="en-GB" altLang="en-US" sz="2100" dirty="0"/>
              <a:t> see </a:t>
            </a:r>
            <a:r>
              <a:rPr lang="en-GB" altLang="en-US" sz="2100" b="1" dirty="0">
                <a:solidFill>
                  <a:srgbClr val="FF0000"/>
                </a:solidFill>
              </a:rPr>
              <a:t>estimated</a:t>
            </a:r>
            <a:r>
              <a:rPr lang="en-GB" altLang="en-US" sz="2100" dirty="0"/>
              <a:t> (potential availability) </a:t>
            </a:r>
            <a:r>
              <a:rPr lang="en-GB" altLang="en-US" sz="2100" b="1" dirty="0">
                <a:solidFill>
                  <a:srgbClr val="FF0000"/>
                </a:solidFill>
              </a:rPr>
              <a:t>vs actual production level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dirty="0"/>
              <a:t>You </a:t>
            </a:r>
            <a:r>
              <a:rPr lang="en-GB" altLang="en-US" sz="2100" b="1" dirty="0">
                <a:solidFill>
                  <a:srgbClr val="FF0000"/>
                </a:solidFill>
              </a:rPr>
              <a:t>monitor produced volumes &amp; transactions </a:t>
            </a:r>
            <a:r>
              <a:rPr lang="en-GB" altLang="en-US" sz="2100" dirty="0"/>
              <a:t>per farm and per packing house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dirty="0"/>
              <a:t>For </a:t>
            </a:r>
            <a:r>
              <a:rPr lang="en-GB" altLang="en-US" sz="2100" b="1" dirty="0">
                <a:solidFill>
                  <a:srgbClr val="FF0000"/>
                </a:solidFill>
              </a:rPr>
              <a:t>each</a:t>
            </a:r>
            <a:r>
              <a:rPr lang="en-GB" altLang="en-US" sz="2100" dirty="0"/>
              <a:t> received/distributed </a:t>
            </a:r>
            <a:r>
              <a:rPr lang="en-GB" altLang="en-US" sz="2100" b="1" dirty="0">
                <a:solidFill>
                  <a:srgbClr val="FF0000"/>
                </a:solidFill>
              </a:rPr>
              <a:t>LOT</a:t>
            </a:r>
            <a:r>
              <a:rPr lang="en-GB" altLang="en-US" sz="2100" dirty="0"/>
              <a:t> you know the </a:t>
            </a:r>
            <a:r>
              <a:rPr lang="en-GB" altLang="en-US" sz="2100" b="1" dirty="0">
                <a:solidFill>
                  <a:srgbClr val="FF0000"/>
                </a:solidFill>
              </a:rPr>
              <a:t>exact origin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dirty="0"/>
              <a:t>You may </a:t>
            </a:r>
            <a:r>
              <a:rPr lang="en-GB" altLang="en-US" sz="2100" b="1" dirty="0">
                <a:solidFill>
                  <a:srgbClr val="FF0000"/>
                </a:solidFill>
              </a:rPr>
              <a:t>correlate quality </a:t>
            </a:r>
            <a:r>
              <a:rPr lang="en-GB" altLang="en-US" sz="2100" dirty="0"/>
              <a:t>of product </a:t>
            </a:r>
            <a:r>
              <a:rPr lang="en-GB" altLang="en-US" sz="2100" b="1" dirty="0">
                <a:solidFill>
                  <a:srgbClr val="FF0000"/>
                </a:solidFill>
              </a:rPr>
              <a:t>to conditions and actions </a:t>
            </a:r>
            <a:r>
              <a:rPr lang="en-GB" altLang="en-US" sz="2100" dirty="0"/>
              <a:t>at the field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b="1" dirty="0">
                <a:solidFill>
                  <a:srgbClr val="FF0000"/>
                </a:solidFill>
              </a:rPr>
              <a:t>Anti-fraud check </a:t>
            </a:r>
            <a:r>
              <a:rPr lang="en-GB" altLang="en-US" sz="2100" dirty="0"/>
              <a:t>is supported by comparing DNA and Isotopic profiles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en-US" sz="2100" b="1" dirty="0">
                <a:solidFill>
                  <a:srgbClr val="FF0000"/>
                </a:solidFill>
              </a:rPr>
              <a:t>Receive feedback </a:t>
            </a:r>
            <a:r>
              <a:rPr lang="en-GB" altLang="en-US" sz="2100" dirty="0"/>
              <a:t>from consumers around the world 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GB" altLang="en-US" sz="2100" dirty="0"/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34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At the end…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46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4CAD0-D334-46BD-8762-E45F6CD3A288}" type="slidenum">
              <a:rPr lang="en-US" altLang="en-US" dirty="0" smtClean="0"/>
              <a:pPr>
                <a:defRPr/>
              </a:pPr>
              <a:t>35</a:t>
            </a:fld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395536" y="692696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Thank you!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7774D-581D-A531-9FD5-E782D01DC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1245"/>
            <a:ext cx="9144000" cy="45241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0E667D-1CC4-10AD-1EA9-881A4F28285E}"/>
              </a:ext>
            </a:extLst>
          </p:cNvPr>
          <p:cNvSpPr txBox="1">
            <a:spLocks/>
          </p:cNvSpPr>
          <p:nvPr/>
        </p:nvSpPr>
        <p:spPr>
          <a:xfrm>
            <a:off x="400678" y="1539898"/>
            <a:ext cx="4392613" cy="4873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none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altLang="en-US" sz="2500" b="1" dirty="0">
                <a:solidFill>
                  <a:srgbClr val="D07C00"/>
                </a:solidFill>
                <a:hlinkClick r:id="rId4"/>
              </a:rPr>
              <a:t>www.green-porjects.gr</a:t>
            </a:r>
            <a:r>
              <a:rPr lang="en-GB" altLang="en-US" sz="2500" b="1" dirty="0">
                <a:solidFill>
                  <a:srgbClr val="D07C00"/>
                </a:solidFill>
              </a:rPr>
              <a:t> </a:t>
            </a:r>
            <a:endParaRPr lang="el-GR" altLang="en-US" sz="2500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52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altLang="en-US" sz="2000" dirty="0"/>
              <a:t>Describe </a:t>
            </a:r>
            <a:r>
              <a:rPr lang="en-US" altLang="en-US" sz="2000" dirty="0"/>
              <a:t>standard template products for specific areas [</a:t>
            </a:r>
            <a:r>
              <a:rPr lang="en-US" altLang="en-US" sz="2000" i="1" dirty="0"/>
              <a:t>once</a:t>
            </a:r>
            <a:r>
              <a:rPr lang="en-US" altLang="en-US" sz="2000" dirty="0"/>
              <a:t>] </a:t>
            </a:r>
            <a:br>
              <a:rPr lang="en-US" altLang="en-US" sz="2000" dirty="0"/>
            </a:br>
            <a:r>
              <a:rPr lang="en-US" altLang="en-US" sz="2000" dirty="0"/>
              <a:t>(Use GS1’s GPC and attach DNA and Isotopic profile) 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Register the farms + packing houses + assign products [once + update]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Create production periods – estimate yield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annual cycle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Record events on the supply chain using EPCIS (farm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packing  distribution  retailer) – Check inventory level per LOT number and place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real time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Monitor harvested quantities per farm [</a:t>
            </a:r>
            <a:r>
              <a:rPr lang="en-US" altLang="en-US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cumulative</a:t>
            </a:r>
            <a:r>
              <a:rPr lang="en-US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4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altLang="en-US" b="1" dirty="0">
                <a:solidFill>
                  <a:srgbClr val="D07C00"/>
                </a:solidFill>
              </a:rPr>
              <a:t>The steps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9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5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Template Product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FE2D7-C996-E9AF-C31E-C73FFC09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969"/>
            <a:ext cx="9144000" cy="4592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4A8E1-1DB0-1425-5757-64D4F9B64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756"/>
            <a:ext cx="9144000" cy="4852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CF1B0-3962-6BF9-D948-60DF79D76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71" y="2032144"/>
            <a:ext cx="6568905" cy="48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279" y="2276053"/>
            <a:ext cx="8785225" cy="41052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2400" dirty="0"/>
              <a:t>IACS: Integrated Administration and Control System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altLang="en-US" sz="24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2400" dirty="0"/>
              <a:t>Every farmer is obliged to declare each year all agricultural holdings in IACS. These declarations include the </a:t>
            </a:r>
            <a:r>
              <a:rPr lang="en-US" altLang="en-US" sz="2400" b="1" dirty="0"/>
              <a:t>hectares</a:t>
            </a:r>
            <a:r>
              <a:rPr lang="en-US" altLang="en-US" sz="2400" dirty="0"/>
              <a:t> and the cultivated </a:t>
            </a:r>
            <a:r>
              <a:rPr lang="en-US" altLang="en-US" sz="2400" b="1" dirty="0"/>
              <a:t>product</a:t>
            </a:r>
            <a:r>
              <a:rPr lang="en-US" altLang="en-US" sz="2400" dirty="0"/>
              <a:t> of each holding.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altLang="en-US" sz="24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2400" dirty="0"/>
              <a:t>For each product a unique category id and </a:t>
            </a:r>
            <a:r>
              <a:rPr lang="en-US" altLang="en-US" sz="2400" b="1" dirty="0"/>
              <a:t>variety id </a:t>
            </a:r>
            <a:r>
              <a:rPr lang="en-US" altLang="en-US" sz="2400" dirty="0"/>
              <a:t>is being declared.  </a:t>
            </a: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316CB-63CE-40CD-818B-1CAC5704EBFB}" type="slidenum">
              <a:rPr lang="en-US" dirty="0" smtClean="0"/>
              <a:pPr>
                <a:defRPr/>
              </a:pPr>
              <a:t>6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27584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IACS Declarations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0CCD0-E3ED-E54F-2771-D07D5500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5" y="2058660"/>
            <a:ext cx="7883577" cy="4799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90B50-0DA8-4F49-0E60-7C53B95D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6" y="2050600"/>
            <a:ext cx="7415808" cy="4815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1703F-26BE-7F6E-BF5A-6412E663D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9828"/>
            <a:ext cx="9144000" cy="30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7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DNA Profile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551D7-5D7D-EB8B-DA1B-B82CC3AA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538"/>
            <a:ext cx="9144000" cy="4806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86613-6B59-A27D-3D09-CFF3D302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5912"/>
            <a:ext cx="9144000" cy="48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8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467544" y="1556792"/>
            <a:ext cx="458626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sz="2700" b="1" dirty="0">
                <a:solidFill>
                  <a:srgbClr val="D07C00"/>
                </a:solidFill>
              </a:rPr>
              <a:t>Check DNA Profile</a:t>
            </a:r>
            <a:endParaRPr lang="el-GR" altLang="en-US" sz="2700" b="1" dirty="0">
              <a:solidFill>
                <a:srgbClr val="D07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875B1-7778-58A9-68E6-7ECB7011F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0321"/>
            <a:ext cx="9144000" cy="480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81D3F-F52F-6C95-C425-9D17F9A22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0911"/>
            <a:ext cx="9144000" cy="4814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E9CA1-1EC9-2355-88F0-ED9A917D3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5369"/>
            <a:ext cx="9144000" cy="48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24F40-24F9-4924-9BCA-6C5F4263DC2D}" type="slidenum">
              <a:rPr lang="en-US" dirty="0" smtClean="0"/>
              <a:pPr>
                <a:defRPr/>
              </a:pPr>
              <a:t>9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661193" y="1556792"/>
            <a:ext cx="4392613" cy="4873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en-US" b="1" dirty="0">
                <a:solidFill>
                  <a:srgbClr val="D07C00"/>
                </a:solidFill>
              </a:rPr>
              <a:t>Isotopic Profile</a:t>
            </a:r>
            <a:endParaRPr lang="el-GR" altLang="en-US" b="1" dirty="0">
              <a:solidFill>
                <a:srgbClr val="D07C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9B113-74DD-C44A-AAC8-C45F5BBDB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" y="2038797"/>
            <a:ext cx="9144000" cy="4819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4E4A4-3E3E-F616-3A8F-256F402E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" y="2038797"/>
            <a:ext cx="9144000" cy="4838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36EF4-5B66-2515-7538-8FD0FBF0EB0F}"/>
              </a:ext>
            </a:extLst>
          </p:cNvPr>
          <p:cNvSpPr txBox="1"/>
          <p:nvPr/>
        </p:nvSpPr>
        <p:spPr>
          <a:xfrm>
            <a:off x="5364088" y="505018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Delta values δ (‰) are used, which indicate the composition of the sample to be tested in constant isotopes. </a:t>
            </a:r>
          </a:p>
        </p:txBody>
      </p:sp>
    </p:spTree>
    <p:extLst>
      <p:ext uri="{BB962C8B-B14F-4D97-AF65-F5344CB8AC3E}">
        <p14:creationId xmlns:p14="http://schemas.microsoft.com/office/powerpoint/2010/main" val="10039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16535</TotalTime>
  <Words>1090</Words>
  <Application>Microsoft Office PowerPoint</Application>
  <PresentationFormat>On-screen Show (4:3)</PresentationFormat>
  <Paragraphs>197</Paragraphs>
  <Slides>35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Narrow</vt:lpstr>
      <vt:lpstr>Calibri</vt:lpstr>
      <vt:lpstr>Wingdings</vt:lpstr>
      <vt:lpstr>Horizon</vt:lpstr>
      <vt:lpstr>PowerPoint Presentation</vt:lpstr>
      <vt:lpstr>The aim</vt:lpstr>
      <vt:lpstr>The steps</vt:lpstr>
      <vt:lpstr>The steps</vt:lpstr>
      <vt:lpstr>Template Product</vt:lpstr>
      <vt:lpstr>IACS Declarations</vt:lpstr>
      <vt:lpstr>DNA Profile</vt:lpstr>
      <vt:lpstr>Check DNA Profile</vt:lpstr>
      <vt:lpstr>Isotopic Profile</vt:lpstr>
      <vt:lpstr>Check Isotopic Profile</vt:lpstr>
      <vt:lpstr>The steps</vt:lpstr>
      <vt:lpstr>Farm Registration</vt:lpstr>
      <vt:lpstr>Packing House Registration</vt:lpstr>
      <vt:lpstr>The steps</vt:lpstr>
      <vt:lpstr>Production Periods</vt:lpstr>
      <vt:lpstr>The steps</vt:lpstr>
      <vt:lpstr>EPCIS by GS1</vt:lpstr>
      <vt:lpstr>EPCIS by GS1</vt:lpstr>
      <vt:lpstr>Record Events (EPCIS)</vt:lpstr>
      <vt:lpstr>Record Events with App</vt:lpstr>
      <vt:lpstr>Check Inventory Level</vt:lpstr>
      <vt:lpstr>The steps</vt:lpstr>
      <vt:lpstr>Actual Production</vt:lpstr>
      <vt:lpstr>Optional steps</vt:lpstr>
      <vt:lpstr>Optional steps</vt:lpstr>
      <vt:lpstr>Record Tasks</vt:lpstr>
      <vt:lpstr>Optional steps</vt:lpstr>
      <vt:lpstr>Attach IoT Devices and Monitor</vt:lpstr>
      <vt:lpstr>Optional steps</vt:lpstr>
      <vt:lpstr>Share the real story </vt:lpstr>
      <vt:lpstr>KalaΘos Consumer App</vt:lpstr>
      <vt:lpstr>KalaΘos Consumer Web App</vt:lpstr>
      <vt:lpstr>KalaΘos Food Waste Label</vt:lpstr>
      <vt:lpstr>At the end…</vt:lpstr>
      <vt:lpstr>Thank you!</vt:lpstr>
    </vt:vector>
  </TitlesOfParts>
  <Company>ZENON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Nikos Tsotsolas</dc:creator>
  <cp:lastModifiedBy>Nikos Tsotsolas</cp:lastModifiedBy>
  <cp:revision>562</cp:revision>
  <dcterms:created xsi:type="dcterms:W3CDTF">2006-12-05T17:19:38Z</dcterms:created>
  <dcterms:modified xsi:type="dcterms:W3CDTF">2025-05-19T22:29:37Z</dcterms:modified>
</cp:coreProperties>
</file>