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8288000" cy="10287000"/>
  <p:notesSz cx="6858000" cy="9144000"/>
  <p:embeddedFontLst>
    <p:embeddedFont>
      <p:font typeface="Calibri" pitchFamily="34" charset="0"/>
      <p:regular r:id="rId11"/>
      <p:bold r:id="rId12"/>
      <p:italic r:id="rId13"/>
      <p:boldItalic r:id="rId14"/>
    </p:embeddedFont>
    <p:embeddedFont>
      <p:font typeface="Be Vietnam Ultra-Bold" charset="0"/>
      <p:regular r:id="rId15"/>
    </p:embeddedFont>
    <p:embeddedFont>
      <p:font typeface="Montserrat Bold" charset="-52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20" d="100"/>
          <a:sy n="20" d="100"/>
        </p:scale>
        <p:origin x="-384" y="-91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ina Frunza" userId="639bdeda28379620" providerId="LiveId" clId="{43024BFC-E2C8-4A19-A500-42E6D45ABB00}"/>
    <pc:docChg chg="modSld">
      <pc:chgData name="Alina Frunza" userId="639bdeda28379620" providerId="LiveId" clId="{43024BFC-E2C8-4A19-A500-42E6D45ABB00}" dt="2025-11-29T18:33:17.335" v="3" actId="20577"/>
      <pc:docMkLst>
        <pc:docMk/>
      </pc:docMkLst>
      <pc:sldChg chg="modSp mod">
        <pc:chgData name="Alina Frunza" userId="639bdeda28379620" providerId="LiveId" clId="{43024BFC-E2C8-4A19-A500-42E6D45ABB00}" dt="2025-11-29T18:33:17.335" v="3" actId="20577"/>
        <pc:sldMkLst>
          <pc:docMk/>
          <pc:sldMk cId="0" sldId="264"/>
        </pc:sldMkLst>
        <pc:spChg chg="mod">
          <ac:chgData name="Alina Frunza" userId="639bdeda28379620" providerId="LiveId" clId="{43024BFC-E2C8-4A19-A500-42E6D45ABB00}" dt="2025-11-29T18:33:17.335" v="3" actId="20577"/>
          <ac:spMkLst>
            <pc:docMk/>
            <pc:sldMk cId="0" sldId="264"/>
            <ac:spMk id="11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sv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sv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3978.3333"/>
                </p14:media>
              </p:ext>
            </p:extLst>
          </p:nvPr>
        </p:nvPicPr>
        <p:blipFill>
          <a:blip r:embed="rId4"/>
          <a:srcRect t="657" b="65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732904" y="1696183"/>
            <a:ext cx="8790504" cy="7562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953"/>
              </a:lnSpc>
            </a:pPr>
            <a:r>
              <a:rPr lang="en-US" sz="9608" b="1">
                <a:solidFill>
                  <a:srgbClr val="85B8FF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NeuroInfant</a:t>
            </a:r>
          </a:p>
          <a:p>
            <a:pPr algn="l">
              <a:lnSpc>
                <a:spcPts val="11953"/>
              </a:lnSpc>
            </a:pPr>
            <a:endParaRPr lang="en-US" sz="9608" b="1">
              <a:solidFill>
                <a:srgbClr val="85B8FF"/>
              </a:solidFill>
              <a:latin typeface="Be Vietnam Ultra-Bold"/>
              <a:ea typeface="Be Vietnam Ultra-Bold"/>
              <a:cs typeface="Be Vietnam Ultra-Bold"/>
              <a:sym typeface="Be Vietnam Ultra-Bold"/>
            </a:endParaRPr>
          </a:p>
          <a:p>
            <a:pPr algn="l">
              <a:lnSpc>
                <a:spcPts val="11953"/>
              </a:lnSpc>
            </a:pPr>
            <a:r>
              <a:rPr lang="en-US" sz="9608" b="1">
                <a:solidFill>
                  <a:srgbClr val="85B8FF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AI-Driven multimodal decision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0C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22937" y="4077781"/>
            <a:ext cx="6692067" cy="9198718"/>
          </a:xfrm>
          <a:custGeom>
            <a:avLst/>
            <a:gdLst/>
            <a:ahLst/>
            <a:cxnLst/>
            <a:rect l="l" t="t" r="r" b="b"/>
            <a:pathLst>
              <a:path w="6692067" h="9198718">
                <a:moveTo>
                  <a:pt x="0" y="0"/>
                </a:moveTo>
                <a:lnTo>
                  <a:pt x="6692068" y="0"/>
                </a:lnTo>
                <a:lnTo>
                  <a:pt x="6692068" y="9198719"/>
                </a:lnTo>
                <a:lnTo>
                  <a:pt x="0" y="91987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83419" y="4124159"/>
            <a:ext cx="16121163" cy="5134141"/>
            <a:chOff x="0" y="0"/>
            <a:chExt cx="4245903" cy="135220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45903" cy="1352202"/>
            </a:xfrm>
            <a:custGeom>
              <a:avLst/>
              <a:gdLst/>
              <a:ahLst/>
              <a:cxnLst/>
              <a:rect l="l" t="t" r="r" b="b"/>
              <a:pathLst>
                <a:path w="4245903" h="1352202">
                  <a:moveTo>
                    <a:pt x="7684" y="0"/>
                  </a:moveTo>
                  <a:lnTo>
                    <a:pt x="4238219" y="0"/>
                  </a:lnTo>
                  <a:cubicBezTo>
                    <a:pt x="4242463" y="0"/>
                    <a:pt x="4245903" y="3440"/>
                    <a:pt x="4245903" y="7684"/>
                  </a:cubicBezTo>
                  <a:lnTo>
                    <a:pt x="4245903" y="1344518"/>
                  </a:lnTo>
                  <a:cubicBezTo>
                    <a:pt x="4245903" y="1348762"/>
                    <a:pt x="4242463" y="1352202"/>
                    <a:pt x="4238219" y="1352202"/>
                  </a:cubicBezTo>
                  <a:lnTo>
                    <a:pt x="7684" y="1352202"/>
                  </a:lnTo>
                  <a:cubicBezTo>
                    <a:pt x="3440" y="1352202"/>
                    <a:pt x="0" y="1348762"/>
                    <a:pt x="0" y="1344518"/>
                  </a:cubicBezTo>
                  <a:lnTo>
                    <a:pt x="0" y="7684"/>
                  </a:lnTo>
                  <a:cubicBezTo>
                    <a:pt x="0" y="3440"/>
                    <a:pt x="3440" y="0"/>
                    <a:pt x="7684" y="0"/>
                  </a:cubicBezTo>
                  <a:close/>
                </a:path>
              </a:pathLst>
            </a:custGeom>
            <a:solidFill>
              <a:srgbClr val="000000">
                <a:alpha val="31765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45903" cy="13903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12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50815" y="3346034"/>
            <a:ext cx="15808485" cy="4837097"/>
            <a:chOff x="0" y="0"/>
            <a:chExt cx="4163552" cy="127396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163552" cy="1273968"/>
            </a:xfrm>
            <a:custGeom>
              <a:avLst/>
              <a:gdLst/>
              <a:ahLst/>
              <a:cxnLst/>
              <a:rect l="l" t="t" r="r" b="b"/>
              <a:pathLst>
                <a:path w="4163552" h="1273968">
                  <a:moveTo>
                    <a:pt x="7836" y="0"/>
                  </a:moveTo>
                  <a:lnTo>
                    <a:pt x="4155716" y="0"/>
                  </a:lnTo>
                  <a:cubicBezTo>
                    <a:pt x="4157794" y="0"/>
                    <a:pt x="4159787" y="826"/>
                    <a:pt x="4161256" y="2295"/>
                  </a:cubicBezTo>
                  <a:cubicBezTo>
                    <a:pt x="4162726" y="3765"/>
                    <a:pt x="4163552" y="5758"/>
                    <a:pt x="4163552" y="7836"/>
                  </a:cubicBezTo>
                  <a:lnTo>
                    <a:pt x="4163552" y="1266132"/>
                  </a:lnTo>
                  <a:cubicBezTo>
                    <a:pt x="4163552" y="1268210"/>
                    <a:pt x="4162726" y="1270203"/>
                    <a:pt x="4161256" y="1271673"/>
                  </a:cubicBezTo>
                  <a:cubicBezTo>
                    <a:pt x="4159787" y="1273142"/>
                    <a:pt x="4157794" y="1273968"/>
                    <a:pt x="4155716" y="1273968"/>
                  </a:cubicBezTo>
                  <a:lnTo>
                    <a:pt x="7836" y="1273968"/>
                  </a:lnTo>
                  <a:cubicBezTo>
                    <a:pt x="5758" y="1273968"/>
                    <a:pt x="3765" y="1273142"/>
                    <a:pt x="2295" y="1271673"/>
                  </a:cubicBezTo>
                  <a:cubicBezTo>
                    <a:pt x="826" y="1270203"/>
                    <a:pt x="0" y="1268210"/>
                    <a:pt x="0" y="1266132"/>
                  </a:cubicBezTo>
                  <a:lnTo>
                    <a:pt x="0" y="7836"/>
                  </a:lnTo>
                  <a:cubicBezTo>
                    <a:pt x="0" y="5758"/>
                    <a:pt x="826" y="3765"/>
                    <a:pt x="2295" y="2295"/>
                  </a:cubicBezTo>
                  <a:cubicBezTo>
                    <a:pt x="3765" y="826"/>
                    <a:pt x="5758" y="0"/>
                    <a:pt x="7836" y="0"/>
                  </a:cubicBezTo>
                  <a:close/>
                </a:path>
              </a:pathLst>
            </a:custGeom>
            <a:solidFill>
              <a:srgbClr val="171C49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163552" cy="13120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12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5400000">
            <a:off x="12007658" y="-4599359"/>
            <a:ext cx="6692067" cy="9198718"/>
          </a:xfrm>
          <a:custGeom>
            <a:avLst/>
            <a:gdLst/>
            <a:ahLst/>
            <a:cxnLst/>
            <a:rect l="l" t="t" r="r" b="b"/>
            <a:pathLst>
              <a:path w="6692067" h="9198718">
                <a:moveTo>
                  <a:pt x="0" y="0"/>
                </a:moveTo>
                <a:lnTo>
                  <a:pt x="6692067" y="0"/>
                </a:lnTo>
                <a:lnTo>
                  <a:pt x="6692067" y="9198718"/>
                </a:lnTo>
                <a:lnTo>
                  <a:pt x="0" y="91987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930270" y="737347"/>
            <a:ext cx="3329030" cy="2355289"/>
          </a:xfrm>
          <a:custGeom>
            <a:avLst/>
            <a:gdLst/>
            <a:ahLst/>
            <a:cxnLst/>
            <a:rect l="l" t="t" r="r" b="b"/>
            <a:pathLst>
              <a:path w="3329030" h="2355289">
                <a:moveTo>
                  <a:pt x="0" y="0"/>
                </a:moveTo>
                <a:lnTo>
                  <a:pt x="3329030" y="0"/>
                </a:lnTo>
                <a:lnTo>
                  <a:pt x="3329030" y="2355289"/>
                </a:lnTo>
                <a:lnTo>
                  <a:pt x="0" y="23552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309341" y="1449369"/>
            <a:ext cx="6758768" cy="835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30"/>
              </a:lnSpc>
            </a:pPr>
            <a:r>
              <a:rPr lang="en-US" sz="5021" b="1">
                <a:solidFill>
                  <a:srgbClr val="85B8FF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Problem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947517" y="4177354"/>
            <a:ext cx="12241183" cy="3107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88"/>
              </a:lnSpc>
              <a:spcBef>
                <a:spcPct val="0"/>
              </a:spcBef>
            </a:pPr>
            <a:r>
              <a:rPr lang="en-US" sz="3563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Hypoxic-ischemic encephalopathy (HIE) and early brain maturation disorders in newborns are often diagnosed too late. </a:t>
            </a:r>
          </a:p>
          <a:p>
            <a:pPr algn="just">
              <a:lnSpc>
                <a:spcPts val="4988"/>
              </a:lnSpc>
              <a:spcBef>
                <a:spcPct val="0"/>
              </a:spcBef>
            </a:pPr>
            <a:r>
              <a:rPr lang="en-US" sz="3563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Current clinical tools do not integrate multimodal data in real time.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0C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22937" y="4077781"/>
            <a:ext cx="6692067" cy="9198718"/>
          </a:xfrm>
          <a:custGeom>
            <a:avLst/>
            <a:gdLst/>
            <a:ahLst/>
            <a:cxnLst/>
            <a:rect l="l" t="t" r="r" b="b"/>
            <a:pathLst>
              <a:path w="6692067" h="9198718">
                <a:moveTo>
                  <a:pt x="0" y="0"/>
                </a:moveTo>
                <a:lnTo>
                  <a:pt x="6692068" y="0"/>
                </a:lnTo>
                <a:lnTo>
                  <a:pt x="6692068" y="9198719"/>
                </a:lnTo>
                <a:lnTo>
                  <a:pt x="0" y="91987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83419" y="4124159"/>
            <a:ext cx="16121163" cy="5134141"/>
            <a:chOff x="0" y="0"/>
            <a:chExt cx="4245903" cy="135220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45903" cy="1352202"/>
            </a:xfrm>
            <a:custGeom>
              <a:avLst/>
              <a:gdLst/>
              <a:ahLst/>
              <a:cxnLst/>
              <a:rect l="l" t="t" r="r" b="b"/>
              <a:pathLst>
                <a:path w="4245903" h="1352202">
                  <a:moveTo>
                    <a:pt x="7684" y="0"/>
                  </a:moveTo>
                  <a:lnTo>
                    <a:pt x="4238219" y="0"/>
                  </a:lnTo>
                  <a:cubicBezTo>
                    <a:pt x="4242463" y="0"/>
                    <a:pt x="4245903" y="3440"/>
                    <a:pt x="4245903" y="7684"/>
                  </a:cubicBezTo>
                  <a:lnTo>
                    <a:pt x="4245903" y="1344518"/>
                  </a:lnTo>
                  <a:cubicBezTo>
                    <a:pt x="4245903" y="1348762"/>
                    <a:pt x="4242463" y="1352202"/>
                    <a:pt x="4238219" y="1352202"/>
                  </a:cubicBezTo>
                  <a:lnTo>
                    <a:pt x="7684" y="1352202"/>
                  </a:lnTo>
                  <a:cubicBezTo>
                    <a:pt x="3440" y="1352202"/>
                    <a:pt x="0" y="1348762"/>
                    <a:pt x="0" y="1344518"/>
                  </a:cubicBezTo>
                  <a:lnTo>
                    <a:pt x="0" y="7684"/>
                  </a:lnTo>
                  <a:cubicBezTo>
                    <a:pt x="0" y="3440"/>
                    <a:pt x="3440" y="0"/>
                    <a:pt x="7684" y="0"/>
                  </a:cubicBezTo>
                  <a:close/>
                </a:path>
              </a:pathLst>
            </a:custGeom>
            <a:solidFill>
              <a:srgbClr val="000000">
                <a:alpha val="31765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45903" cy="13903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12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50815" y="3346034"/>
            <a:ext cx="15808485" cy="4837097"/>
            <a:chOff x="0" y="0"/>
            <a:chExt cx="4163552" cy="127396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163552" cy="1273968"/>
            </a:xfrm>
            <a:custGeom>
              <a:avLst/>
              <a:gdLst/>
              <a:ahLst/>
              <a:cxnLst/>
              <a:rect l="l" t="t" r="r" b="b"/>
              <a:pathLst>
                <a:path w="4163552" h="1273968">
                  <a:moveTo>
                    <a:pt x="7836" y="0"/>
                  </a:moveTo>
                  <a:lnTo>
                    <a:pt x="4155716" y="0"/>
                  </a:lnTo>
                  <a:cubicBezTo>
                    <a:pt x="4157794" y="0"/>
                    <a:pt x="4159787" y="826"/>
                    <a:pt x="4161256" y="2295"/>
                  </a:cubicBezTo>
                  <a:cubicBezTo>
                    <a:pt x="4162726" y="3765"/>
                    <a:pt x="4163552" y="5758"/>
                    <a:pt x="4163552" y="7836"/>
                  </a:cubicBezTo>
                  <a:lnTo>
                    <a:pt x="4163552" y="1266132"/>
                  </a:lnTo>
                  <a:cubicBezTo>
                    <a:pt x="4163552" y="1268210"/>
                    <a:pt x="4162726" y="1270203"/>
                    <a:pt x="4161256" y="1271673"/>
                  </a:cubicBezTo>
                  <a:cubicBezTo>
                    <a:pt x="4159787" y="1273142"/>
                    <a:pt x="4157794" y="1273968"/>
                    <a:pt x="4155716" y="1273968"/>
                  </a:cubicBezTo>
                  <a:lnTo>
                    <a:pt x="7836" y="1273968"/>
                  </a:lnTo>
                  <a:cubicBezTo>
                    <a:pt x="5758" y="1273968"/>
                    <a:pt x="3765" y="1273142"/>
                    <a:pt x="2295" y="1271673"/>
                  </a:cubicBezTo>
                  <a:cubicBezTo>
                    <a:pt x="826" y="1270203"/>
                    <a:pt x="0" y="1268210"/>
                    <a:pt x="0" y="1266132"/>
                  </a:cubicBezTo>
                  <a:lnTo>
                    <a:pt x="0" y="7836"/>
                  </a:lnTo>
                  <a:cubicBezTo>
                    <a:pt x="0" y="5758"/>
                    <a:pt x="826" y="3765"/>
                    <a:pt x="2295" y="2295"/>
                  </a:cubicBezTo>
                  <a:cubicBezTo>
                    <a:pt x="3765" y="826"/>
                    <a:pt x="5758" y="0"/>
                    <a:pt x="7836" y="0"/>
                  </a:cubicBezTo>
                  <a:close/>
                </a:path>
              </a:pathLst>
            </a:custGeom>
            <a:solidFill>
              <a:srgbClr val="171C49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163552" cy="13120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12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5400000">
            <a:off x="12007658" y="-4599359"/>
            <a:ext cx="6692067" cy="9198718"/>
          </a:xfrm>
          <a:custGeom>
            <a:avLst/>
            <a:gdLst/>
            <a:ahLst/>
            <a:cxnLst/>
            <a:rect l="l" t="t" r="r" b="b"/>
            <a:pathLst>
              <a:path w="6692067" h="9198718">
                <a:moveTo>
                  <a:pt x="0" y="0"/>
                </a:moveTo>
                <a:lnTo>
                  <a:pt x="6692067" y="0"/>
                </a:lnTo>
                <a:lnTo>
                  <a:pt x="6692067" y="9198718"/>
                </a:lnTo>
                <a:lnTo>
                  <a:pt x="0" y="91987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930270" y="737347"/>
            <a:ext cx="3329030" cy="2355289"/>
          </a:xfrm>
          <a:custGeom>
            <a:avLst/>
            <a:gdLst/>
            <a:ahLst/>
            <a:cxnLst/>
            <a:rect l="l" t="t" r="r" b="b"/>
            <a:pathLst>
              <a:path w="3329030" h="2355289">
                <a:moveTo>
                  <a:pt x="0" y="0"/>
                </a:moveTo>
                <a:lnTo>
                  <a:pt x="3329030" y="0"/>
                </a:lnTo>
                <a:lnTo>
                  <a:pt x="3329030" y="2355289"/>
                </a:lnTo>
                <a:lnTo>
                  <a:pt x="0" y="23552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309341" y="1449369"/>
            <a:ext cx="6758768" cy="835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30"/>
              </a:lnSpc>
            </a:pPr>
            <a:r>
              <a:rPr lang="en-US" sz="5021" b="1">
                <a:solidFill>
                  <a:srgbClr val="85B8FF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The Project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689087" y="3864193"/>
            <a:ext cx="15570213" cy="37341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88"/>
              </a:lnSpc>
              <a:spcBef>
                <a:spcPct val="0"/>
              </a:spcBef>
            </a:pPr>
            <a:r>
              <a:rPr lang="en-US" sz="3563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Main objective:</a:t>
            </a:r>
          </a:p>
          <a:p>
            <a:pPr algn="just">
              <a:lnSpc>
                <a:spcPts val="4988"/>
              </a:lnSpc>
              <a:spcBef>
                <a:spcPct val="0"/>
              </a:spcBef>
            </a:pPr>
            <a:r>
              <a:rPr lang="en-US" sz="3563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To develop a validated AI model and a clinical decision-support system for early detection of HIE and neurodevelopmental impairment in infants aged 0–12 months.</a:t>
            </a:r>
          </a:p>
          <a:p>
            <a:pPr algn="just">
              <a:lnSpc>
                <a:spcPts val="4988"/>
              </a:lnSpc>
              <a:spcBef>
                <a:spcPct val="0"/>
              </a:spcBef>
            </a:pPr>
            <a:endParaRPr lang="en-US" sz="3563" b="1" dirty="0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4988"/>
              </a:lnSpc>
              <a:spcBef>
                <a:spcPct val="0"/>
              </a:spcBef>
            </a:pPr>
            <a:endParaRPr lang="en-US" sz="3563" b="1" dirty="0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0C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22937" y="4077781"/>
            <a:ext cx="6692067" cy="9198718"/>
          </a:xfrm>
          <a:custGeom>
            <a:avLst/>
            <a:gdLst/>
            <a:ahLst/>
            <a:cxnLst/>
            <a:rect l="l" t="t" r="r" b="b"/>
            <a:pathLst>
              <a:path w="6692067" h="9198718">
                <a:moveTo>
                  <a:pt x="0" y="0"/>
                </a:moveTo>
                <a:lnTo>
                  <a:pt x="6692068" y="0"/>
                </a:lnTo>
                <a:lnTo>
                  <a:pt x="6692068" y="9198719"/>
                </a:lnTo>
                <a:lnTo>
                  <a:pt x="0" y="91987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83419" y="4124159"/>
            <a:ext cx="16121163" cy="5134141"/>
            <a:chOff x="0" y="0"/>
            <a:chExt cx="4245903" cy="135220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45903" cy="1352202"/>
            </a:xfrm>
            <a:custGeom>
              <a:avLst/>
              <a:gdLst/>
              <a:ahLst/>
              <a:cxnLst/>
              <a:rect l="l" t="t" r="r" b="b"/>
              <a:pathLst>
                <a:path w="4245903" h="1352202">
                  <a:moveTo>
                    <a:pt x="7684" y="0"/>
                  </a:moveTo>
                  <a:lnTo>
                    <a:pt x="4238219" y="0"/>
                  </a:lnTo>
                  <a:cubicBezTo>
                    <a:pt x="4242463" y="0"/>
                    <a:pt x="4245903" y="3440"/>
                    <a:pt x="4245903" y="7684"/>
                  </a:cubicBezTo>
                  <a:lnTo>
                    <a:pt x="4245903" y="1344518"/>
                  </a:lnTo>
                  <a:cubicBezTo>
                    <a:pt x="4245903" y="1348762"/>
                    <a:pt x="4242463" y="1352202"/>
                    <a:pt x="4238219" y="1352202"/>
                  </a:cubicBezTo>
                  <a:lnTo>
                    <a:pt x="7684" y="1352202"/>
                  </a:lnTo>
                  <a:cubicBezTo>
                    <a:pt x="3440" y="1352202"/>
                    <a:pt x="0" y="1348762"/>
                    <a:pt x="0" y="1344518"/>
                  </a:cubicBezTo>
                  <a:lnTo>
                    <a:pt x="0" y="7684"/>
                  </a:lnTo>
                  <a:cubicBezTo>
                    <a:pt x="0" y="3440"/>
                    <a:pt x="3440" y="0"/>
                    <a:pt x="7684" y="0"/>
                  </a:cubicBezTo>
                  <a:close/>
                </a:path>
              </a:pathLst>
            </a:custGeom>
            <a:solidFill>
              <a:srgbClr val="000000">
                <a:alpha val="31765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45903" cy="13903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12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50815" y="3346034"/>
            <a:ext cx="15808485" cy="4837097"/>
            <a:chOff x="0" y="0"/>
            <a:chExt cx="4163552" cy="127396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163552" cy="1273968"/>
            </a:xfrm>
            <a:custGeom>
              <a:avLst/>
              <a:gdLst/>
              <a:ahLst/>
              <a:cxnLst/>
              <a:rect l="l" t="t" r="r" b="b"/>
              <a:pathLst>
                <a:path w="4163552" h="1273968">
                  <a:moveTo>
                    <a:pt x="7836" y="0"/>
                  </a:moveTo>
                  <a:lnTo>
                    <a:pt x="4155716" y="0"/>
                  </a:lnTo>
                  <a:cubicBezTo>
                    <a:pt x="4157794" y="0"/>
                    <a:pt x="4159787" y="826"/>
                    <a:pt x="4161256" y="2295"/>
                  </a:cubicBezTo>
                  <a:cubicBezTo>
                    <a:pt x="4162726" y="3765"/>
                    <a:pt x="4163552" y="5758"/>
                    <a:pt x="4163552" y="7836"/>
                  </a:cubicBezTo>
                  <a:lnTo>
                    <a:pt x="4163552" y="1266132"/>
                  </a:lnTo>
                  <a:cubicBezTo>
                    <a:pt x="4163552" y="1268210"/>
                    <a:pt x="4162726" y="1270203"/>
                    <a:pt x="4161256" y="1271673"/>
                  </a:cubicBezTo>
                  <a:cubicBezTo>
                    <a:pt x="4159787" y="1273142"/>
                    <a:pt x="4157794" y="1273968"/>
                    <a:pt x="4155716" y="1273968"/>
                  </a:cubicBezTo>
                  <a:lnTo>
                    <a:pt x="7836" y="1273968"/>
                  </a:lnTo>
                  <a:cubicBezTo>
                    <a:pt x="5758" y="1273968"/>
                    <a:pt x="3765" y="1273142"/>
                    <a:pt x="2295" y="1271673"/>
                  </a:cubicBezTo>
                  <a:cubicBezTo>
                    <a:pt x="826" y="1270203"/>
                    <a:pt x="0" y="1268210"/>
                    <a:pt x="0" y="1266132"/>
                  </a:cubicBezTo>
                  <a:lnTo>
                    <a:pt x="0" y="7836"/>
                  </a:lnTo>
                  <a:cubicBezTo>
                    <a:pt x="0" y="5758"/>
                    <a:pt x="826" y="3765"/>
                    <a:pt x="2295" y="2295"/>
                  </a:cubicBezTo>
                  <a:cubicBezTo>
                    <a:pt x="3765" y="826"/>
                    <a:pt x="5758" y="0"/>
                    <a:pt x="7836" y="0"/>
                  </a:cubicBezTo>
                  <a:close/>
                </a:path>
              </a:pathLst>
            </a:custGeom>
            <a:solidFill>
              <a:srgbClr val="171C49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163552" cy="13120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12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5400000">
            <a:off x="12007658" y="-4599359"/>
            <a:ext cx="6692067" cy="9198718"/>
          </a:xfrm>
          <a:custGeom>
            <a:avLst/>
            <a:gdLst/>
            <a:ahLst/>
            <a:cxnLst/>
            <a:rect l="l" t="t" r="r" b="b"/>
            <a:pathLst>
              <a:path w="6692067" h="9198718">
                <a:moveTo>
                  <a:pt x="0" y="0"/>
                </a:moveTo>
                <a:lnTo>
                  <a:pt x="6692067" y="0"/>
                </a:lnTo>
                <a:lnTo>
                  <a:pt x="6692067" y="9198718"/>
                </a:lnTo>
                <a:lnTo>
                  <a:pt x="0" y="91987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930270" y="737347"/>
            <a:ext cx="3329030" cy="2355289"/>
          </a:xfrm>
          <a:custGeom>
            <a:avLst/>
            <a:gdLst/>
            <a:ahLst/>
            <a:cxnLst/>
            <a:rect l="l" t="t" r="r" b="b"/>
            <a:pathLst>
              <a:path w="3329030" h="2355289">
                <a:moveTo>
                  <a:pt x="0" y="0"/>
                </a:moveTo>
                <a:lnTo>
                  <a:pt x="3329030" y="0"/>
                </a:lnTo>
                <a:lnTo>
                  <a:pt x="3329030" y="2355289"/>
                </a:lnTo>
                <a:lnTo>
                  <a:pt x="0" y="23552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309341" y="1449369"/>
            <a:ext cx="6758768" cy="835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30"/>
              </a:lnSpc>
            </a:pPr>
            <a:r>
              <a:rPr lang="en-US" sz="5021" b="1">
                <a:solidFill>
                  <a:srgbClr val="85B8FF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Expected outcomes: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689087" y="3279359"/>
            <a:ext cx="15570213" cy="5634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88"/>
              </a:lnSpc>
              <a:spcBef>
                <a:spcPct val="0"/>
              </a:spcBef>
            </a:pPr>
            <a:endParaRPr/>
          </a:p>
          <a:p>
            <a:pPr marL="769317" lvl="1" indent="-384659" algn="just">
              <a:lnSpc>
                <a:spcPts val="4988"/>
              </a:lnSpc>
              <a:buFont typeface="Arial"/>
              <a:buChar char="•"/>
            </a:pPr>
            <a:r>
              <a:rPr lang="en-US" sz="3563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Multimodal predictive model</a:t>
            </a:r>
          </a:p>
          <a:p>
            <a:pPr marL="769317" lvl="1" indent="-384659" algn="just">
              <a:lnSpc>
                <a:spcPts val="4988"/>
              </a:lnSpc>
              <a:buFont typeface="Arial"/>
              <a:buChar char="•"/>
            </a:pPr>
            <a:r>
              <a:rPr lang="en-US" sz="3563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Diagnostic algorithms for early detection of abnormal brain maturation</a:t>
            </a:r>
          </a:p>
          <a:p>
            <a:pPr marL="769317" lvl="1" indent="-384659" algn="just">
              <a:lnSpc>
                <a:spcPts val="4988"/>
              </a:lnSpc>
              <a:buFont typeface="Arial"/>
              <a:buChar char="•"/>
            </a:pPr>
            <a:r>
              <a:rPr lang="en-US" sz="3563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Telemedicine platform or device for functional brain assessment and remote monitoring</a:t>
            </a:r>
          </a:p>
          <a:p>
            <a:pPr marL="769317" lvl="1" indent="-384659" algn="just">
              <a:lnSpc>
                <a:spcPts val="4988"/>
              </a:lnSpc>
              <a:buFont typeface="Arial"/>
              <a:buChar char="•"/>
            </a:pPr>
            <a:r>
              <a:rPr lang="en-US" sz="3563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Integrated tool for longitudinal follow-up</a:t>
            </a:r>
          </a:p>
          <a:p>
            <a:pPr algn="just">
              <a:lnSpc>
                <a:spcPts val="4988"/>
              </a:lnSpc>
              <a:spcBef>
                <a:spcPct val="0"/>
              </a:spcBef>
            </a:pPr>
            <a:endParaRPr lang="en-US" sz="3563" b="1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4988"/>
              </a:lnSpc>
              <a:spcBef>
                <a:spcPct val="0"/>
              </a:spcBef>
            </a:pPr>
            <a:endParaRPr lang="en-US" sz="3563" b="1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0C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22937" y="4077781"/>
            <a:ext cx="6692067" cy="9198718"/>
          </a:xfrm>
          <a:custGeom>
            <a:avLst/>
            <a:gdLst/>
            <a:ahLst/>
            <a:cxnLst/>
            <a:rect l="l" t="t" r="r" b="b"/>
            <a:pathLst>
              <a:path w="6692067" h="9198718">
                <a:moveTo>
                  <a:pt x="0" y="0"/>
                </a:moveTo>
                <a:lnTo>
                  <a:pt x="6692068" y="0"/>
                </a:lnTo>
                <a:lnTo>
                  <a:pt x="6692068" y="9198719"/>
                </a:lnTo>
                <a:lnTo>
                  <a:pt x="0" y="91987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83419" y="4124159"/>
            <a:ext cx="16121163" cy="5134141"/>
            <a:chOff x="0" y="0"/>
            <a:chExt cx="4245903" cy="135220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45903" cy="1352202"/>
            </a:xfrm>
            <a:custGeom>
              <a:avLst/>
              <a:gdLst/>
              <a:ahLst/>
              <a:cxnLst/>
              <a:rect l="l" t="t" r="r" b="b"/>
              <a:pathLst>
                <a:path w="4245903" h="1352202">
                  <a:moveTo>
                    <a:pt x="7684" y="0"/>
                  </a:moveTo>
                  <a:lnTo>
                    <a:pt x="4238219" y="0"/>
                  </a:lnTo>
                  <a:cubicBezTo>
                    <a:pt x="4242463" y="0"/>
                    <a:pt x="4245903" y="3440"/>
                    <a:pt x="4245903" y="7684"/>
                  </a:cubicBezTo>
                  <a:lnTo>
                    <a:pt x="4245903" y="1344518"/>
                  </a:lnTo>
                  <a:cubicBezTo>
                    <a:pt x="4245903" y="1348762"/>
                    <a:pt x="4242463" y="1352202"/>
                    <a:pt x="4238219" y="1352202"/>
                  </a:cubicBezTo>
                  <a:lnTo>
                    <a:pt x="7684" y="1352202"/>
                  </a:lnTo>
                  <a:cubicBezTo>
                    <a:pt x="3440" y="1352202"/>
                    <a:pt x="0" y="1348762"/>
                    <a:pt x="0" y="1344518"/>
                  </a:cubicBezTo>
                  <a:lnTo>
                    <a:pt x="0" y="7684"/>
                  </a:lnTo>
                  <a:cubicBezTo>
                    <a:pt x="0" y="3440"/>
                    <a:pt x="3440" y="0"/>
                    <a:pt x="7684" y="0"/>
                  </a:cubicBezTo>
                  <a:close/>
                </a:path>
              </a:pathLst>
            </a:custGeom>
            <a:solidFill>
              <a:srgbClr val="000000">
                <a:alpha val="31765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45903" cy="13903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12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50815" y="3346034"/>
            <a:ext cx="15808485" cy="4837097"/>
            <a:chOff x="0" y="0"/>
            <a:chExt cx="4163552" cy="127396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163552" cy="1273968"/>
            </a:xfrm>
            <a:custGeom>
              <a:avLst/>
              <a:gdLst/>
              <a:ahLst/>
              <a:cxnLst/>
              <a:rect l="l" t="t" r="r" b="b"/>
              <a:pathLst>
                <a:path w="4163552" h="1273968">
                  <a:moveTo>
                    <a:pt x="7836" y="0"/>
                  </a:moveTo>
                  <a:lnTo>
                    <a:pt x="4155716" y="0"/>
                  </a:lnTo>
                  <a:cubicBezTo>
                    <a:pt x="4157794" y="0"/>
                    <a:pt x="4159787" y="826"/>
                    <a:pt x="4161256" y="2295"/>
                  </a:cubicBezTo>
                  <a:cubicBezTo>
                    <a:pt x="4162726" y="3765"/>
                    <a:pt x="4163552" y="5758"/>
                    <a:pt x="4163552" y="7836"/>
                  </a:cubicBezTo>
                  <a:lnTo>
                    <a:pt x="4163552" y="1266132"/>
                  </a:lnTo>
                  <a:cubicBezTo>
                    <a:pt x="4163552" y="1268210"/>
                    <a:pt x="4162726" y="1270203"/>
                    <a:pt x="4161256" y="1271673"/>
                  </a:cubicBezTo>
                  <a:cubicBezTo>
                    <a:pt x="4159787" y="1273142"/>
                    <a:pt x="4157794" y="1273968"/>
                    <a:pt x="4155716" y="1273968"/>
                  </a:cubicBezTo>
                  <a:lnTo>
                    <a:pt x="7836" y="1273968"/>
                  </a:lnTo>
                  <a:cubicBezTo>
                    <a:pt x="5758" y="1273968"/>
                    <a:pt x="3765" y="1273142"/>
                    <a:pt x="2295" y="1271673"/>
                  </a:cubicBezTo>
                  <a:cubicBezTo>
                    <a:pt x="826" y="1270203"/>
                    <a:pt x="0" y="1268210"/>
                    <a:pt x="0" y="1266132"/>
                  </a:cubicBezTo>
                  <a:lnTo>
                    <a:pt x="0" y="7836"/>
                  </a:lnTo>
                  <a:cubicBezTo>
                    <a:pt x="0" y="5758"/>
                    <a:pt x="826" y="3765"/>
                    <a:pt x="2295" y="2295"/>
                  </a:cubicBezTo>
                  <a:cubicBezTo>
                    <a:pt x="3765" y="826"/>
                    <a:pt x="5758" y="0"/>
                    <a:pt x="7836" y="0"/>
                  </a:cubicBezTo>
                  <a:close/>
                </a:path>
              </a:pathLst>
            </a:custGeom>
            <a:solidFill>
              <a:srgbClr val="171C49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163552" cy="13120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12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5400000">
            <a:off x="12007658" y="-4599359"/>
            <a:ext cx="6692067" cy="9198718"/>
          </a:xfrm>
          <a:custGeom>
            <a:avLst/>
            <a:gdLst/>
            <a:ahLst/>
            <a:cxnLst/>
            <a:rect l="l" t="t" r="r" b="b"/>
            <a:pathLst>
              <a:path w="6692067" h="9198718">
                <a:moveTo>
                  <a:pt x="0" y="0"/>
                </a:moveTo>
                <a:lnTo>
                  <a:pt x="6692067" y="0"/>
                </a:lnTo>
                <a:lnTo>
                  <a:pt x="6692067" y="9198718"/>
                </a:lnTo>
                <a:lnTo>
                  <a:pt x="0" y="91987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930270" y="737347"/>
            <a:ext cx="3329030" cy="2355289"/>
          </a:xfrm>
          <a:custGeom>
            <a:avLst/>
            <a:gdLst/>
            <a:ahLst/>
            <a:cxnLst/>
            <a:rect l="l" t="t" r="r" b="b"/>
            <a:pathLst>
              <a:path w="3329030" h="2355289">
                <a:moveTo>
                  <a:pt x="0" y="0"/>
                </a:moveTo>
                <a:lnTo>
                  <a:pt x="3329030" y="0"/>
                </a:lnTo>
                <a:lnTo>
                  <a:pt x="3329030" y="2355289"/>
                </a:lnTo>
                <a:lnTo>
                  <a:pt x="0" y="23552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309341" y="1449369"/>
            <a:ext cx="6758768" cy="835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30"/>
              </a:lnSpc>
            </a:pPr>
            <a:r>
              <a:rPr lang="en-US" sz="5021" b="1">
                <a:solidFill>
                  <a:srgbClr val="85B8FF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Our Vision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309341" y="3526558"/>
            <a:ext cx="12241183" cy="6262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88"/>
              </a:lnSpc>
              <a:spcBef>
                <a:spcPct val="0"/>
              </a:spcBef>
            </a:pPr>
            <a:r>
              <a:rPr lang="en-US" sz="3563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To develop an AI-based predictive and diagnostic model integrating:</a:t>
            </a:r>
          </a:p>
          <a:p>
            <a:pPr marL="769317" lvl="1" indent="-384659" algn="just">
              <a:lnSpc>
                <a:spcPts val="4988"/>
              </a:lnSpc>
              <a:buFont typeface="Arial"/>
              <a:buChar char="•"/>
            </a:pPr>
            <a:r>
              <a:rPr lang="en-US" sz="3563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amplitude-integrated EEG (</a:t>
            </a:r>
            <a:r>
              <a:rPr lang="en-US" sz="3563" b="1" dirty="0" err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aEEG</a:t>
            </a:r>
            <a:r>
              <a:rPr lang="en-US" sz="3563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),</a:t>
            </a:r>
          </a:p>
          <a:p>
            <a:pPr marL="769317" lvl="1" indent="-384659" algn="just">
              <a:lnSpc>
                <a:spcPts val="4988"/>
              </a:lnSpc>
              <a:buFont typeface="Arial"/>
              <a:buChar char="•"/>
            </a:pPr>
            <a:r>
              <a:rPr lang="en-US" sz="3563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heart rate variability (HRV),</a:t>
            </a:r>
          </a:p>
          <a:p>
            <a:pPr marL="769317" lvl="1" indent="-384659" algn="just">
              <a:lnSpc>
                <a:spcPts val="4988"/>
              </a:lnSpc>
              <a:buFont typeface="Arial"/>
              <a:buChar char="•"/>
            </a:pPr>
            <a:r>
              <a:rPr lang="en-US" sz="3563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General Movements Assessment (GMA),</a:t>
            </a:r>
          </a:p>
          <a:p>
            <a:pPr marL="769317" lvl="1" indent="-384659" algn="just">
              <a:lnSpc>
                <a:spcPts val="4988"/>
              </a:lnSpc>
              <a:buFont typeface="Arial"/>
              <a:buChar char="•"/>
            </a:pPr>
            <a:r>
              <a:rPr lang="en-US" sz="3563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HINE neurological </a:t>
            </a:r>
            <a:r>
              <a:rPr lang="en-US" sz="3563" b="1" dirty="0" err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assesement</a:t>
            </a:r>
            <a:r>
              <a:rPr lang="en-US" sz="3563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,</a:t>
            </a:r>
          </a:p>
          <a:p>
            <a:pPr marL="769317" lvl="1" indent="-384659" algn="just">
              <a:lnSpc>
                <a:spcPts val="4988"/>
              </a:lnSpc>
              <a:buFont typeface="Arial"/>
              <a:buChar char="•"/>
            </a:pPr>
            <a:r>
              <a:rPr lang="en-US" sz="3563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clinical data.</a:t>
            </a:r>
          </a:p>
          <a:p>
            <a:pPr algn="just">
              <a:lnSpc>
                <a:spcPts val="4988"/>
              </a:lnSpc>
              <a:spcBef>
                <a:spcPct val="0"/>
              </a:spcBef>
            </a:pPr>
            <a:endParaRPr lang="en-US" sz="3563" b="1" dirty="0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4988"/>
              </a:lnSpc>
              <a:spcBef>
                <a:spcPct val="0"/>
              </a:spcBef>
            </a:pPr>
            <a:endParaRPr lang="en-US" sz="3563" b="1" dirty="0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4988"/>
              </a:lnSpc>
              <a:spcBef>
                <a:spcPct val="0"/>
              </a:spcBef>
            </a:pPr>
            <a:endParaRPr lang="en-US" sz="3563" b="1" dirty="0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0C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22937" y="4077781"/>
            <a:ext cx="6692067" cy="9198718"/>
          </a:xfrm>
          <a:custGeom>
            <a:avLst/>
            <a:gdLst/>
            <a:ahLst/>
            <a:cxnLst/>
            <a:rect l="l" t="t" r="r" b="b"/>
            <a:pathLst>
              <a:path w="6692067" h="9198718">
                <a:moveTo>
                  <a:pt x="0" y="0"/>
                </a:moveTo>
                <a:lnTo>
                  <a:pt x="6692068" y="0"/>
                </a:lnTo>
                <a:lnTo>
                  <a:pt x="6692068" y="9198719"/>
                </a:lnTo>
                <a:lnTo>
                  <a:pt x="0" y="91987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83419" y="4124159"/>
            <a:ext cx="16121163" cy="5134141"/>
            <a:chOff x="0" y="0"/>
            <a:chExt cx="4245903" cy="135220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45903" cy="1352202"/>
            </a:xfrm>
            <a:custGeom>
              <a:avLst/>
              <a:gdLst/>
              <a:ahLst/>
              <a:cxnLst/>
              <a:rect l="l" t="t" r="r" b="b"/>
              <a:pathLst>
                <a:path w="4245903" h="1352202">
                  <a:moveTo>
                    <a:pt x="7684" y="0"/>
                  </a:moveTo>
                  <a:lnTo>
                    <a:pt x="4238219" y="0"/>
                  </a:lnTo>
                  <a:cubicBezTo>
                    <a:pt x="4242463" y="0"/>
                    <a:pt x="4245903" y="3440"/>
                    <a:pt x="4245903" y="7684"/>
                  </a:cubicBezTo>
                  <a:lnTo>
                    <a:pt x="4245903" y="1344518"/>
                  </a:lnTo>
                  <a:cubicBezTo>
                    <a:pt x="4245903" y="1348762"/>
                    <a:pt x="4242463" y="1352202"/>
                    <a:pt x="4238219" y="1352202"/>
                  </a:cubicBezTo>
                  <a:lnTo>
                    <a:pt x="7684" y="1352202"/>
                  </a:lnTo>
                  <a:cubicBezTo>
                    <a:pt x="3440" y="1352202"/>
                    <a:pt x="0" y="1348762"/>
                    <a:pt x="0" y="1344518"/>
                  </a:cubicBezTo>
                  <a:lnTo>
                    <a:pt x="0" y="7684"/>
                  </a:lnTo>
                  <a:cubicBezTo>
                    <a:pt x="0" y="3440"/>
                    <a:pt x="3440" y="0"/>
                    <a:pt x="7684" y="0"/>
                  </a:cubicBezTo>
                  <a:close/>
                </a:path>
              </a:pathLst>
            </a:custGeom>
            <a:solidFill>
              <a:srgbClr val="000000">
                <a:alpha val="31765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45903" cy="13903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12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50815" y="3346034"/>
            <a:ext cx="15808485" cy="4837097"/>
            <a:chOff x="0" y="0"/>
            <a:chExt cx="4163552" cy="127396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163552" cy="1273968"/>
            </a:xfrm>
            <a:custGeom>
              <a:avLst/>
              <a:gdLst/>
              <a:ahLst/>
              <a:cxnLst/>
              <a:rect l="l" t="t" r="r" b="b"/>
              <a:pathLst>
                <a:path w="4163552" h="1273968">
                  <a:moveTo>
                    <a:pt x="7836" y="0"/>
                  </a:moveTo>
                  <a:lnTo>
                    <a:pt x="4155716" y="0"/>
                  </a:lnTo>
                  <a:cubicBezTo>
                    <a:pt x="4157794" y="0"/>
                    <a:pt x="4159787" y="826"/>
                    <a:pt x="4161256" y="2295"/>
                  </a:cubicBezTo>
                  <a:cubicBezTo>
                    <a:pt x="4162726" y="3765"/>
                    <a:pt x="4163552" y="5758"/>
                    <a:pt x="4163552" y="7836"/>
                  </a:cubicBezTo>
                  <a:lnTo>
                    <a:pt x="4163552" y="1266132"/>
                  </a:lnTo>
                  <a:cubicBezTo>
                    <a:pt x="4163552" y="1268210"/>
                    <a:pt x="4162726" y="1270203"/>
                    <a:pt x="4161256" y="1271673"/>
                  </a:cubicBezTo>
                  <a:cubicBezTo>
                    <a:pt x="4159787" y="1273142"/>
                    <a:pt x="4157794" y="1273968"/>
                    <a:pt x="4155716" y="1273968"/>
                  </a:cubicBezTo>
                  <a:lnTo>
                    <a:pt x="7836" y="1273968"/>
                  </a:lnTo>
                  <a:cubicBezTo>
                    <a:pt x="5758" y="1273968"/>
                    <a:pt x="3765" y="1273142"/>
                    <a:pt x="2295" y="1271673"/>
                  </a:cubicBezTo>
                  <a:cubicBezTo>
                    <a:pt x="826" y="1270203"/>
                    <a:pt x="0" y="1268210"/>
                    <a:pt x="0" y="1266132"/>
                  </a:cubicBezTo>
                  <a:lnTo>
                    <a:pt x="0" y="7836"/>
                  </a:lnTo>
                  <a:cubicBezTo>
                    <a:pt x="0" y="5758"/>
                    <a:pt x="826" y="3765"/>
                    <a:pt x="2295" y="2295"/>
                  </a:cubicBezTo>
                  <a:cubicBezTo>
                    <a:pt x="3765" y="826"/>
                    <a:pt x="5758" y="0"/>
                    <a:pt x="7836" y="0"/>
                  </a:cubicBezTo>
                  <a:close/>
                </a:path>
              </a:pathLst>
            </a:custGeom>
            <a:solidFill>
              <a:srgbClr val="171C49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163552" cy="13120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12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5400000">
            <a:off x="12007658" y="-4599359"/>
            <a:ext cx="6692067" cy="9198718"/>
          </a:xfrm>
          <a:custGeom>
            <a:avLst/>
            <a:gdLst/>
            <a:ahLst/>
            <a:cxnLst/>
            <a:rect l="l" t="t" r="r" b="b"/>
            <a:pathLst>
              <a:path w="6692067" h="9198718">
                <a:moveTo>
                  <a:pt x="0" y="0"/>
                </a:moveTo>
                <a:lnTo>
                  <a:pt x="6692067" y="0"/>
                </a:lnTo>
                <a:lnTo>
                  <a:pt x="6692067" y="9198718"/>
                </a:lnTo>
                <a:lnTo>
                  <a:pt x="0" y="91987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276812" y="185149"/>
            <a:ext cx="2927769" cy="3160884"/>
          </a:xfrm>
          <a:custGeom>
            <a:avLst/>
            <a:gdLst/>
            <a:ahLst/>
            <a:cxnLst/>
            <a:rect l="l" t="t" r="r" b="b"/>
            <a:pathLst>
              <a:path w="2927769" h="3160884">
                <a:moveTo>
                  <a:pt x="0" y="0"/>
                </a:moveTo>
                <a:lnTo>
                  <a:pt x="2927769" y="0"/>
                </a:lnTo>
                <a:lnTo>
                  <a:pt x="2927769" y="3160885"/>
                </a:lnTo>
                <a:lnTo>
                  <a:pt x="0" y="31608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947517" y="3857211"/>
            <a:ext cx="12241183" cy="37480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88"/>
              </a:lnSpc>
              <a:spcBef>
                <a:spcPct val="0"/>
              </a:spcBef>
            </a:pPr>
            <a:r>
              <a:rPr lang="en-US" sz="3563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Current dataset:</a:t>
            </a:r>
          </a:p>
          <a:p>
            <a:pPr marL="769317" lvl="1" indent="-384659" algn="just">
              <a:lnSpc>
                <a:spcPts val="4988"/>
              </a:lnSpc>
              <a:buFont typeface="Arial"/>
              <a:buChar char="•"/>
            </a:pPr>
            <a:r>
              <a:rPr lang="en-US" sz="3563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420 aEEG recordings</a:t>
            </a:r>
          </a:p>
          <a:p>
            <a:pPr marL="769317" lvl="1" indent="-384659" algn="just">
              <a:lnSpc>
                <a:spcPts val="4988"/>
              </a:lnSpc>
              <a:buFont typeface="Arial"/>
              <a:buChar char="•"/>
            </a:pPr>
            <a:r>
              <a:rPr lang="en-US" sz="3563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370 clinical cases</a:t>
            </a:r>
          </a:p>
          <a:p>
            <a:pPr marL="769317" lvl="1" indent="-384659" algn="just">
              <a:lnSpc>
                <a:spcPts val="4988"/>
              </a:lnSpc>
              <a:buFont typeface="Arial"/>
              <a:buChar char="•"/>
            </a:pPr>
            <a:r>
              <a:rPr lang="en-US" sz="3563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100 videos for GMA</a:t>
            </a:r>
          </a:p>
          <a:p>
            <a:pPr algn="just">
              <a:lnSpc>
                <a:spcPts val="4988"/>
              </a:lnSpc>
            </a:pPr>
            <a:endParaRPr lang="en-US" sz="3563" b="1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4988"/>
              </a:lnSpc>
              <a:spcBef>
                <a:spcPct val="0"/>
              </a:spcBef>
            </a:pPr>
            <a:r>
              <a:rPr lang="en-US" sz="3563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All data are being standardized and anonymised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843377" y="1299968"/>
            <a:ext cx="6758768" cy="835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30"/>
              </a:lnSpc>
            </a:pPr>
            <a:r>
              <a:rPr lang="en-US" sz="5021" b="1">
                <a:solidFill>
                  <a:srgbClr val="85B8FF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What We Have Now?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0C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22937" y="4077781"/>
            <a:ext cx="6692067" cy="9198718"/>
          </a:xfrm>
          <a:custGeom>
            <a:avLst/>
            <a:gdLst/>
            <a:ahLst/>
            <a:cxnLst/>
            <a:rect l="l" t="t" r="r" b="b"/>
            <a:pathLst>
              <a:path w="6692067" h="9198718">
                <a:moveTo>
                  <a:pt x="0" y="0"/>
                </a:moveTo>
                <a:lnTo>
                  <a:pt x="6692068" y="0"/>
                </a:lnTo>
                <a:lnTo>
                  <a:pt x="6692068" y="9198719"/>
                </a:lnTo>
                <a:lnTo>
                  <a:pt x="0" y="91987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07527" y="3923886"/>
            <a:ext cx="16121163" cy="5134141"/>
            <a:chOff x="0" y="0"/>
            <a:chExt cx="4245903" cy="135220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45903" cy="1352202"/>
            </a:xfrm>
            <a:custGeom>
              <a:avLst/>
              <a:gdLst/>
              <a:ahLst/>
              <a:cxnLst/>
              <a:rect l="l" t="t" r="r" b="b"/>
              <a:pathLst>
                <a:path w="4245903" h="1352202">
                  <a:moveTo>
                    <a:pt x="7684" y="0"/>
                  </a:moveTo>
                  <a:lnTo>
                    <a:pt x="4238219" y="0"/>
                  </a:lnTo>
                  <a:cubicBezTo>
                    <a:pt x="4242463" y="0"/>
                    <a:pt x="4245903" y="3440"/>
                    <a:pt x="4245903" y="7684"/>
                  </a:cubicBezTo>
                  <a:lnTo>
                    <a:pt x="4245903" y="1344518"/>
                  </a:lnTo>
                  <a:cubicBezTo>
                    <a:pt x="4245903" y="1348762"/>
                    <a:pt x="4242463" y="1352202"/>
                    <a:pt x="4238219" y="1352202"/>
                  </a:cubicBezTo>
                  <a:lnTo>
                    <a:pt x="7684" y="1352202"/>
                  </a:lnTo>
                  <a:cubicBezTo>
                    <a:pt x="3440" y="1352202"/>
                    <a:pt x="0" y="1348762"/>
                    <a:pt x="0" y="1344518"/>
                  </a:cubicBezTo>
                  <a:lnTo>
                    <a:pt x="0" y="7684"/>
                  </a:lnTo>
                  <a:cubicBezTo>
                    <a:pt x="0" y="3440"/>
                    <a:pt x="3440" y="0"/>
                    <a:pt x="7684" y="0"/>
                  </a:cubicBezTo>
                  <a:close/>
                </a:path>
              </a:pathLst>
            </a:custGeom>
            <a:solidFill>
              <a:srgbClr val="000000">
                <a:alpha val="31765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45903" cy="13903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12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50815" y="3346034"/>
            <a:ext cx="15808485" cy="4837097"/>
            <a:chOff x="0" y="0"/>
            <a:chExt cx="4163552" cy="127396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163552" cy="1273968"/>
            </a:xfrm>
            <a:custGeom>
              <a:avLst/>
              <a:gdLst/>
              <a:ahLst/>
              <a:cxnLst/>
              <a:rect l="l" t="t" r="r" b="b"/>
              <a:pathLst>
                <a:path w="4163552" h="1273968">
                  <a:moveTo>
                    <a:pt x="7836" y="0"/>
                  </a:moveTo>
                  <a:lnTo>
                    <a:pt x="4155716" y="0"/>
                  </a:lnTo>
                  <a:cubicBezTo>
                    <a:pt x="4157794" y="0"/>
                    <a:pt x="4159787" y="826"/>
                    <a:pt x="4161256" y="2295"/>
                  </a:cubicBezTo>
                  <a:cubicBezTo>
                    <a:pt x="4162726" y="3765"/>
                    <a:pt x="4163552" y="5758"/>
                    <a:pt x="4163552" y="7836"/>
                  </a:cubicBezTo>
                  <a:lnTo>
                    <a:pt x="4163552" y="1266132"/>
                  </a:lnTo>
                  <a:cubicBezTo>
                    <a:pt x="4163552" y="1268210"/>
                    <a:pt x="4162726" y="1270203"/>
                    <a:pt x="4161256" y="1271673"/>
                  </a:cubicBezTo>
                  <a:cubicBezTo>
                    <a:pt x="4159787" y="1273142"/>
                    <a:pt x="4157794" y="1273968"/>
                    <a:pt x="4155716" y="1273968"/>
                  </a:cubicBezTo>
                  <a:lnTo>
                    <a:pt x="7836" y="1273968"/>
                  </a:lnTo>
                  <a:cubicBezTo>
                    <a:pt x="5758" y="1273968"/>
                    <a:pt x="3765" y="1273142"/>
                    <a:pt x="2295" y="1271673"/>
                  </a:cubicBezTo>
                  <a:cubicBezTo>
                    <a:pt x="826" y="1270203"/>
                    <a:pt x="0" y="1268210"/>
                    <a:pt x="0" y="1266132"/>
                  </a:cubicBezTo>
                  <a:lnTo>
                    <a:pt x="0" y="7836"/>
                  </a:lnTo>
                  <a:cubicBezTo>
                    <a:pt x="0" y="5758"/>
                    <a:pt x="826" y="3765"/>
                    <a:pt x="2295" y="2295"/>
                  </a:cubicBezTo>
                  <a:cubicBezTo>
                    <a:pt x="3765" y="826"/>
                    <a:pt x="5758" y="0"/>
                    <a:pt x="7836" y="0"/>
                  </a:cubicBezTo>
                  <a:close/>
                </a:path>
              </a:pathLst>
            </a:custGeom>
            <a:solidFill>
              <a:srgbClr val="171C49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163552" cy="13120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12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5400000">
            <a:off x="12007658" y="-4599359"/>
            <a:ext cx="6692067" cy="9198718"/>
          </a:xfrm>
          <a:custGeom>
            <a:avLst/>
            <a:gdLst/>
            <a:ahLst/>
            <a:cxnLst/>
            <a:rect l="l" t="t" r="r" b="b"/>
            <a:pathLst>
              <a:path w="6692067" h="9198718">
                <a:moveTo>
                  <a:pt x="0" y="0"/>
                </a:moveTo>
                <a:lnTo>
                  <a:pt x="6692067" y="0"/>
                </a:lnTo>
                <a:lnTo>
                  <a:pt x="6692067" y="9198718"/>
                </a:lnTo>
                <a:lnTo>
                  <a:pt x="0" y="91987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396378" y="3671773"/>
            <a:ext cx="13917360" cy="50053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69317" lvl="1" indent="-384659" algn="just">
              <a:lnSpc>
                <a:spcPts val="4988"/>
              </a:lnSpc>
              <a:buFont typeface="Arial"/>
              <a:buChar char="•"/>
            </a:pPr>
            <a:r>
              <a:rPr lang="en-US" sz="3563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Ongoing collection of clinical cases and signals</a:t>
            </a:r>
          </a:p>
          <a:p>
            <a:pPr marL="769317" lvl="1" indent="-384659" algn="just">
              <a:lnSpc>
                <a:spcPts val="4988"/>
              </a:lnSpc>
              <a:buFont typeface="Arial"/>
              <a:buChar char="•"/>
            </a:pPr>
            <a:r>
              <a:rPr lang="en-US" sz="3563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Centralized multimodal database in development</a:t>
            </a:r>
          </a:p>
          <a:p>
            <a:pPr marL="769317" lvl="1" indent="-384659" algn="just">
              <a:lnSpc>
                <a:spcPts val="4988"/>
              </a:lnSpc>
              <a:buFont typeface="Arial"/>
              <a:buChar char="•"/>
            </a:pPr>
            <a:r>
              <a:rPr lang="en-US" sz="3563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Collaboration with the Biomedical Engineering Department, Kyiv Politechnic University (signal processing + ML)</a:t>
            </a:r>
          </a:p>
          <a:p>
            <a:pPr marL="769317" lvl="1" indent="-384659" algn="just">
              <a:lnSpc>
                <a:spcPts val="4988"/>
              </a:lnSpc>
              <a:buFont typeface="Arial"/>
              <a:buChar char="•"/>
            </a:pPr>
            <a:r>
              <a:rPr lang="en-US" sz="3563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Initial statistical and ML data processing has begun</a:t>
            </a:r>
          </a:p>
          <a:p>
            <a:pPr algn="just">
              <a:lnSpc>
                <a:spcPts val="4988"/>
              </a:lnSpc>
            </a:pPr>
            <a:endParaRPr lang="en-US" sz="3563" b="1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4988"/>
              </a:lnSpc>
              <a:spcBef>
                <a:spcPct val="0"/>
              </a:spcBef>
            </a:pPr>
            <a:endParaRPr lang="en-US" sz="3563" b="1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4494771" y="288113"/>
            <a:ext cx="2764529" cy="2716149"/>
          </a:xfrm>
          <a:custGeom>
            <a:avLst/>
            <a:gdLst/>
            <a:ahLst/>
            <a:cxnLst/>
            <a:rect l="l" t="t" r="r" b="b"/>
            <a:pathLst>
              <a:path w="2764529" h="2716149">
                <a:moveTo>
                  <a:pt x="0" y="0"/>
                </a:moveTo>
                <a:lnTo>
                  <a:pt x="2764529" y="0"/>
                </a:lnTo>
                <a:lnTo>
                  <a:pt x="2764529" y="2716149"/>
                </a:lnTo>
                <a:lnTo>
                  <a:pt x="0" y="27161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5688725" y="1299968"/>
            <a:ext cx="6758768" cy="17042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30"/>
              </a:lnSpc>
            </a:pPr>
            <a:r>
              <a:rPr lang="en-US" sz="5021" b="1">
                <a:solidFill>
                  <a:srgbClr val="85B8FF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Current progress:</a:t>
            </a:r>
          </a:p>
          <a:p>
            <a:pPr algn="l">
              <a:lnSpc>
                <a:spcPts val="7030"/>
              </a:lnSpc>
            </a:pPr>
            <a:endParaRPr lang="en-US" sz="5021" b="1">
              <a:solidFill>
                <a:srgbClr val="85B8FF"/>
              </a:solidFill>
              <a:latin typeface="Be Vietnam Ultra-Bold"/>
              <a:ea typeface="Be Vietnam Ultra-Bold"/>
              <a:cs typeface="Be Vietnam Ultra-Bold"/>
              <a:sym typeface="Be Vietnam Ultra-Bol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0C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22937" y="4077781"/>
            <a:ext cx="6692067" cy="9198718"/>
          </a:xfrm>
          <a:custGeom>
            <a:avLst/>
            <a:gdLst/>
            <a:ahLst/>
            <a:cxnLst/>
            <a:rect l="l" t="t" r="r" b="b"/>
            <a:pathLst>
              <a:path w="6692067" h="9198718">
                <a:moveTo>
                  <a:pt x="0" y="0"/>
                </a:moveTo>
                <a:lnTo>
                  <a:pt x="6692068" y="0"/>
                </a:lnTo>
                <a:lnTo>
                  <a:pt x="6692068" y="9198719"/>
                </a:lnTo>
                <a:lnTo>
                  <a:pt x="0" y="91987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49002" y="4124159"/>
            <a:ext cx="16121163" cy="5134141"/>
            <a:chOff x="0" y="0"/>
            <a:chExt cx="4245903" cy="135220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45903" cy="1352202"/>
            </a:xfrm>
            <a:custGeom>
              <a:avLst/>
              <a:gdLst/>
              <a:ahLst/>
              <a:cxnLst/>
              <a:rect l="l" t="t" r="r" b="b"/>
              <a:pathLst>
                <a:path w="4245903" h="1352202">
                  <a:moveTo>
                    <a:pt x="7684" y="0"/>
                  </a:moveTo>
                  <a:lnTo>
                    <a:pt x="4238219" y="0"/>
                  </a:lnTo>
                  <a:cubicBezTo>
                    <a:pt x="4242463" y="0"/>
                    <a:pt x="4245903" y="3440"/>
                    <a:pt x="4245903" y="7684"/>
                  </a:cubicBezTo>
                  <a:lnTo>
                    <a:pt x="4245903" y="1344518"/>
                  </a:lnTo>
                  <a:cubicBezTo>
                    <a:pt x="4245903" y="1348762"/>
                    <a:pt x="4242463" y="1352202"/>
                    <a:pt x="4238219" y="1352202"/>
                  </a:cubicBezTo>
                  <a:lnTo>
                    <a:pt x="7684" y="1352202"/>
                  </a:lnTo>
                  <a:cubicBezTo>
                    <a:pt x="3440" y="1352202"/>
                    <a:pt x="0" y="1348762"/>
                    <a:pt x="0" y="1344518"/>
                  </a:cubicBezTo>
                  <a:lnTo>
                    <a:pt x="0" y="7684"/>
                  </a:lnTo>
                  <a:cubicBezTo>
                    <a:pt x="0" y="3440"/>
                    <a:pt x="3440" y="0"/>
                    <a:pt x="7684" y="0"/>
                  </a:cubicBezTo>
                  <a:close/>
                </a:path>
              </a:pathLst>
            </a:custGeom>
            <a:solidFill>
              <a:srgbClr val="000000">
                <a:alpha val="31765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45903" cy="13903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12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50815" y="3346034"/>
            <a:ext cx="15808485" cy="4837097"/>
            <a:chOff x="0" y="0"/>
            <a:chExt cx="4163552" cy="127396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163552" cy="1273968"/>
            </a:xfrm>
            <a:custGeom>
              <a:avLst/>
              <a:gdLst/>
              <a:ahLst/>
              <a:cxnLst/>
              <a:rect l="l" t="t" r="r" b="b"/>
              <a:pathLst>
                <a:path w="4163552" h="1273968">
                  <a:moveTo>
                    <a:pt x="7836" y="0"/>
                  </a:moveTo>
                  <a:lnTo>
                    <a:pt x="4155716" y="0"/>
                  </a:lnTo>
                  <a:cubicBezTo>
                    <a:pt x="4157794" y="0"/>
                    <a:pt x="4159787" y="826"/>
                    <a:pt x="4161256" y="2295"/>
                  </a:cubicBezTo>
                  <a:cubicBezTo>
                    <a:pt x="4162726" y="3765"/>
                    <a:pt x="4163552" y="5758"/>
                    <a:pt x="4163552" y="7836"/>
                  </a:cubicBezTo>
                  <a:lnTo>
                    <a:pt x="4163552" y="1266132"/>
                  </a:lnTo>
                  <a:cubicBezTo>
                    <a:pt x="4163552" y="1268210"/>
                    <a:pt x="4162726" y="1270203"/>
                    <a:pt x="4161256" y="1271673"/>
                  </a:cubicBezTo>
                  <a:cubicBezTo>
                    <a:pt x="4159787" y="1273142"/>
                    <a:pt x="4157794" y="1273968"/>
                    <a:pt x="4155716" y="1273968"/>
                  </a:cubicBezTo>
                  <a:lnTo>
                    <a:pt x="7836" y="1273968"/>
                  </a:lnTo>
                  <a:cubicBezTo>
                    <a:pt x="5758" y="1273968"/>
                    <a:pt x="3765" y="1273142"/>
                    <a:pt x="2295" y="1271673"/>
                  </a:cubicBezTo>
                  <a:cubicBezTo>
                    <a:pt x="826" y="1270203"/>
                    <a:pt x="0" y="1268210"/>
                    <a:pt x="0" y="1266132"/>
                  </a:cubicBezTo>
                  <a:lnTo>
                    <a:pt x="0" y="7836"/>
                  </a:lnTo>
                  <a:cubicBezTo>
                    <a:pt x="0" y="5758"/>
                    <a:pt x="826" y="3765"/>
                    <a:pt x="2295" y="2295"/>
                  </a:cubicBezTo>
                  <a:cubicBezTo>
                    <a:pt x="3765" y="826"/>
                    <a:pt x="5758" y="0"/>
                    <a:pt x="7836" y="0"/>
                  </a:cubicBezTo>
                  <a:close/>
                </a:path>
              </a:pathLst>
            </a:custGeom>
            <a:solidFill>
              <a:srgbClr val="171C49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163552" cy="13120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12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5400000">
            <a:off x="12007658" y="-4599359"/>
            <a:ext cx="6692067" cy="9198718"/>
          </a:xfrm>
          <a:custGeom>
            <a:avLst/>
            <a:gdLst/>
            <a:ahLst/>
            <a:cxnLst/>
            <a:rect l="l" t="t" r="r" b="b"/>
            <a:pathLst>
              <a:path w="6692067" h="9198718">
                <a:moveTo>
                  <a:pt x="0" y="0"/>
                </a:moveTo>
                <a:lnTo>
                  <a:pt x="6692067" y="0"/>
                </a:lnTo>
                <a:lnTo>
                  <a:pt x="6692067" y="9198718"/>
                </a:lnTo>
                <a:lnTo>
                  <a:pt x="0" y="91987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845427" y="3542886"/>
            <a:ext cx="15019261" cy="43767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88"/>
              </a:lnSpc>
            </a:pPr>
            <a:r>
              <a:rPr lang="en-US" sz="3563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Project delivers:</a:t>
            </a:r>
          </a:p>
          <a:p>
            <a:pPr marL="769317" lvl="1" indent="-384659" algn="just">
              <a:lnSpc>
                <a:spcPts val="4988"/>
              </a:lnSpc>
              <a:buFont typeface="Arial"/>
              <a:buChar char="•"/>
            </a:pPr>
            <a:r>
              <a:rPr lang="en-US" sz="3563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New scientific insights into early brain maturation</a:t>
            </a:r>
          </a:p>
          <a:p>
            <a:pPr marL="769317" lvl="1" indent="-384659" algn="just">
              <a:lnSpc>
                <a:spcPts val="4988"/>
              </a:lnSpc>
              <a:buFont typeface="Arial"/>
              <a:buChar char="•"/>
            </a:pPr>
            <a:r>
              <a:rPr lang="en-US" sz="3563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 novel technological solution for neonatal care</a:t>
            </a:r>
          </a:p>
          <a:p>
            <a:pPr marL="769317" lvl="1" indent="-384659" algn="just">
              <a:lnSpc>
                <a:spcPts val="4988"/>
              </a:lnSpc>
              <a:buFont typeface="Arial"/>
              <a:buChar char="•"/>
            </a:pPr>
            <a:r>
              <a:rPr lang="en-US" sz="3563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 digital tool for clinicians and early intervention centers</a:t>
            </a:r>
          </a:p>
          <a:p>
            <a:pPr marL="769317" lvl="1" indent="-384659" algn="just">
              <a:lnSpc>
                <a:spcPts val="4988"/>
              </a:lnSpc>
              <a:buFont typeface="Arial"/>
              <a:buChar char="•"/>
            </a:pPr>
            <a:r>
              <a:rPr lang="en-US" sz="3563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Social impact: reduced disability and mortality, improved neurodevelopment, reduced healthcare burden</a:t>
            </a:r>
          </a:p>
          <a:p>
            <a:pPr algn="just">
              <a:lnSpc>
                <a:spcPts val="4988"/>
              </a:lnSpc>
              <a:spcBef>
                <a:spcPct val="0"/>
              </a:spcBef>
            </a:pPr>
            <a:endParaRPr lang="en-US" sz="3563" b="1" dirty="0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4787594" y="578121"/>
            <a:ext cx="2077094" cy="2077094"/>
          </a:xfrm>
          <a:custGeom>
            <a:avLst/>
            <a:gdLst/>
            <a:ahLst/>
            <a:cxnLst/>
            <a:rect l="l" t="t" r="r" b="b"/>
            <a:pathLst>
              <a:path w="2077094" h="2077094">
                <a:moveTo>
                  <a:pt x="0" y="0"/>
                </a:moveTo>
                <a:lnTo>
                  <a:pt x="2077094" y="0"/>
                </a:lnTo>
                <a:lnTo>
                  <a:pt x="2077094" y="2077094"/>
                </a:lnTo>
                <a:lnTo>
                  <a:pt x="0" y="20770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6249284" y="1151045"/>
            <a:ext cx="6758768" cy="835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30"/>
              </a:lnSpc>
            </a:pPr>
            <a:r>
              <a:rPr lang="en-US" sz="5021" b="1">
                <a:solidFill>
                  <a:srgbClr val="85B8FF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Value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0C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22937" y="4077781"/>
            <a:ext cx="6692067" cy="9198718"/>
          </a:xfrm>
          <a:custGeom>
            <a:avLst/>
            <a:gdLst/>
            <a:ahLst/>
            <a:cxnLst/>
            <a:rect l="l" t="t" r="r" b="b"/>
            <a:pathLst>
              <a:path w="6692067" h="9198718">
                <a:moveTo>
                  <a:pt x="0" y="0"/>
                </a:moveTo>
                <a:lnTo>
                  <a:pt x="6692068" y="0"/>
                </a:lnTo>
                <a:lnTo>
                  <a:pt x="6692068" y="9198719"/>
                </a:lnTo>
                <a:lnTo>
                  <a:pt x="0" y="91987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49002" y="4124159"/>
            <a:ext cx="16121163" cy="5134141"/>
            <a:chOff x="0" y="0"/>
            <a:chExt cx="4245903" cy="135220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45903" cy="1352202"/>
            </a:xfrm>
            <a:custGeom>
              <a:avLst/>
              <a:gdLst/>
              <a:ahLst/>
              <a:cxnLst/>
              <a:rect l="l" t="t" r="r" b="b"/>
              <a:pathLst>
                <a:path w="4245903" h="1352202">
                  <a:moveTo>
                    <a:pt x="7684" y="0"/>
                  </a:moveTo>
                  <a:lnTo>
                    <a:pt x="4238219" y="0"/>
                  </a:lnTo>
                  <a:cubicBezTo>
                    <a:pt x="4242463" y="0"/>
                    <a:pt x="4245903" y="3440"/>
                    <a:pt x="4245903" y="7684"/>
                  </a:cubicBezTo>
                  <a:lnTo>
                    <a:pt x="4245903" y="1344518"/>
                  </a:lnTo>
                  <a:cubicBezTo>
                    <a:pt x="4245903" y="1348762"/>
                    <a:pt x="4242463" y="1352202"/>
                    <a:pt x="4238219" y="1352202"/>
                  </a:cubicBezTo>
                  <a:lnTo>
                    <a:pt x="7684" y="1352202"/>
                  </a:lnTo>
                  <a:cubicBezTo>
                    <a:pt x="3440" y="1352202"/>
                    <a:pt x="0" y="1348762"/>
                    <a:pt x="0" y="1344518"/>
                  </a:cubicBezTo>
                  <a:lnTo>
                    <a:pt x="0" y="7684"/>
                  </a:lnTo>
                  <a:cubicBezTo>
                    <a:pt x="0" y="3440"/>
                    <a:pt x="3440" y="0"/>
                    <a:pt x="7684" y="0"/>
                  </a:cubicBezTo>
                  <a:close/>
                </a:path>
              </a:pathLst>
            </a:custGeom>
            <a:solidFill>
              <a:srgbClr val="000000">
                <a:alpha val="31765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45903" cy="13903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12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50815" y="4272681"/>
            <a:ext cx="15808485" cy="4837097"/>
            <a:chOff x="0" y="0"/>
            <a:chExt cx="4163552" cy="127396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163552" cy="1273968"/>
            </a:xfrm>
            <a:custGeom>
              <a:avLst/>
              <a:gdLst/>
              <a:ahLst/>
              <a:cxnLst/>
              <a:rect l="l" t="t" r="r" b="b"/>
              <a:pathLst>
                <a:path w="4163552" h="1273968">
                  <a:moveTo>
                    <a:pt x="7836" y="0"/>
                  </a:moveTo>
                  <a:lnTo>
                    <a:pt x="4155716" y="0"/>
                  </a:lnTo>
                  <a:cubicBezTo>
                    <a:pt x="4157794" y="0"/>
                    <a:pt x="4159787" y="826"/>
                    <a:pt x="4161256" y="2295"/>
                  </a:cubicBezTo>
                  <a:cubicBezTo>
                    <a:pt x="4162726" y="3765"/>
                    <a:pt x="4163552" y="5758"/>
                    <a:pt x="4163552" y="7836"/>
                  </a:cubicBezTo>
                  <a:lnTo>
                    <a:pt x="4163552" y="1266132"/>
                  </a:lnTo>
                  <a:cubicBezTo>
                    <a:pt x="4163552" y="1268210"/>
                    <a:pt x="4162726" y="1270203"/>
                    <a:pt x="4161256" y="1271673"/>
                  </a:cubicBezTo>
                  <a:cubicBezTo>
                    <a:pt x="4159787" y="1273142"/>
                    <a:pt x="4157794" y="1273968"/>
                    <a:pt x="4155716" y="1273968"/>
                  </a:cubicBezTo>
                  <a:lnTo>
                    <a:pt x="7836" y="1273968"/>
                  </a:lnTo>
                  <a:cubicBezTo>
                    <a:pt x="5758" y="1273968"/>
                    <a:pt x="3765" y="1273142"/>
                    <a:pt x="2295" y="1271673"/>
                  </a:cubicBezTo>
                  <a:cubicBezTo>
                    <a:pt x="826" y="1270203"/>
                    <a:pt x="0" y="1268210"/>
                    <a:pt x="0" y="1266132"/>
                  </a:cubicBezTo>
                  <a:lnTo>
                    <a:pt x="0" y="7836"/>
                  </a:lnTo>
                  <a:cubicBezTo>
                    <a:pt x="0" y="5758"/>
                    <a:pt x="826" y="3765"/>
                    <a:pt x="2295" y="2295"/>
                  </a:cubicBezTo>
                  <a:cubicBezTo>
                    <a:pt x="3765" y="826"/>
                    <a:pt x="5758" y="0"/>
                    <a:pt x="7836" y="0"/>
                  </a:cubicBezTo>
                  <a:close/>
                </a:path>
              </a:pathLst>
            </a:custGeom>
            <a:solidFill>
              <a:srgbClr val="171C49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163552" cy="13120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12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5400000">
            <a:off x="12007658" y="-4599359"/>
            <a:ext cx="6692067" cy="9198718"/>
          </a:xfrm>
          <a:custGeom>
            <a:avLst/>
            <a:gdLst/>
            <a:ahLst/>
            <a:cxnLst/>
            <a:rect l="l" t="t" r="r" b="b"/>
            <a:pathLst>
              <a:path w="6692067" h="9198718">
                <a:moveTo>
                  <a:pt x="0" y="0"/>
                </a:moveTo>
                <a:lnTo>
                  <a:pt x="6692067" y="0"/>
                </a:lnTo>
                <a:lnTo>
                  <a:pt x="6692067" y="9198718"/>
                </a:lnTo>
                <a:lnTo>
                  <a:pt x="0" y="91987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3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450815" y="2767033"/>
            <a:ext cx="15808485" cy="68913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88"/>
              </a:lnSpc>
            </a:pPr>
            <a:r>
              <a:rPr lang="en-US" sz="3563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Development of a portable neonatal device for data collection in hospitals and at home.</a:t>
            </a:r>
          </a:p>
          <a:p>
            <a:pPr algn="just">
              <a:lnSpc>
                <a:spcPts val="4988"/>
              </a:lnSpc>
            </a:pPr>
            <a:endParaRPr lang="en-US" sz="3563" b="1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marL="769317" lvl="1" indent="-384659" algn="just">
              <a:lnSpc>
                <a:spcPts val="4988"/>
              </a:lnSpc>
              <a:buFont typeface="Arial"/>
              <a:buChar char="•"/>
            </a:pPr>
            <a:r>
              <a:rPr lang="en-US" sz="3563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Wearable cap/helmet for aEEG and selected EEG channels</a:t>
            </a:r>
          </a:p>
          <a:p>
            <a:pPr marL="769317" lvl="1" indent="-384659" algn="just">
              <a:lnSpc>
                <a:spcPts val="4988"/>
              </a:lnSpc>
              <a:buFont typeface="Arial"/>
              <a:buChar char="•"/>
            </a:pPr>
            <a:r>
              <a:rPr lang="en-US" sz="3563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Chest-mounted sensor for HRV, respiration, and movements</a:t>
            </a:r>
          </a:p>
          <a:p>
            <a:pPr marL="769317" lvl="1" indent="-384659" algn="just">
              <a:lnSpc>
                <a:spcPts val="4988"/>
              </a:lnSpc>
              <a:buFont typeface="Arial"/>
              <a:buChar char="•"/>
            </a:pPr>
            <a:r>
              <a:rPr lang="en-US" sz="3563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Digital platform / mobile app with remote access and AI analytics</a:t>
            </a:r>
          </a:p>
          <a:p>
            <a:pPr marL="769317" lvl="1" indent="-384659" algn="just">
              <a:lnSpc>
                <a:spcPts val="4988"/>
              </a:lnSpc>
              <a:buFont typeface="Arial"/>
              <a:buChar char="•"/>
            </a:pPr>
            <a:r>
              <a:rPr lang="en-US" sz="3563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Real-time data streaming to clinicians or early-intervention specialists</a:t>
            </a:r>
          </a:p>
          <a:p>
            <a:pPr algn="just">
              <a:lnSpc>
                <a:spcPts val="4988"/>
              </a:lnSpc>
            </a:pPr>
            <a:endParaRPr lang="en-US" sz="3563" b="1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4988"/>
              </a:lnSpc>
              <a:spcBef>
                <a:spcPct val="0"/>
              </a:spcBef>
            </a:pPr>
            <a:endParaRPr lang="en-US" sz="3563" b="1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017836" y="933450"/>
            <a:ext cx="15241464" cy="835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30"/>
              </a:lnSpc>
            </a:pPr>
            <a:r>
              <a:rPr lang="en-US" sz="5021" b="1" dirty="0">
                <a:solidFill>
                  <a:srgbClr val="85B8FF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Technological Solution/ Ideas </a:t>
            </a:r>
            <a:r>
              <a:rPr lang="en-US" sz="5021" b="1">
                <a:solidFill>
                  <a:srgbClr val="85B8FF"/>
                </a:solidFill>
                <a:latin typeface="Be Vietnam Ultra-Bold"/>
                <a:ea typeface="Be Vietnam Ultra-Bold"/>
                <a:cs typeface="Be Vietnam Ultra-Bold"/>
                <a:sym typeface="Be Vietnam Ultra-Bold"/>
              </a:rPr>
              <a:t>for discussion</a:t>
            </a:r>
            <a:endParaRPr lang="en-US" sz="5021" b="1" dirty="0">
              <a:solidFill>
                <a:srgbClr val="85B8FF"/>
              </a:solidFill>
              <a:latin typeface="Be Vietnam Ultra-Bold"/>
              <a:ea typeface="Be Vietnam Ultra-Bold"/>
              <a:cs typeface="Be Vietnam Ultra-Bold"/>
              <a:sym typeface="Be Vietnam Ultra-Bo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294</Words>
  <Application>Microsoft Office PowerPoint</Application>
  <PresentationFormat>Произвольный</PresentationFormat>
  <Paragraphs>48</Paragraphs>
  <Slides>9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Calibri</vt:lpstr>
      <vt:lpstr>Be Vietnam Ultra-Bold</vt:lpstr>
      <vt:lpstr>Montserrat Bold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Dark Blue Modern Monotone Technology Keynote Presentation</dc:title>
  <dc:creator>Admin</dc:creator>
  <cp:lastModifiedBy>Admin</cp:lastModifiedBy>
  <cp:revision>2</cp:revision>
  <dcterms:created xsi:type="dcterms:W3CDTF">2006-08-16T00:00:00Z</dcterms:created>
  <dcterms:modified xsi:type="dcterms:W3CDTF">2025-12-03T12:45:55Z</dcterms:modified>
  <dc:identifier>DAG6GVqxiAA</dc:identifier>
</cp:coreProperties>
</file>