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3"/>
    <p:sldMasterId id="2147483664" r:id="rId4"/>
    <p:sldMasterId id="2147483666" r:id="rId5"/>
    <p:sldMasterId id="2147483668" r:id="rId6"/>
  </p:sldMasterIdLst>
  <p:notesMasterIdLst>
    <p:notesMasterId r:id="rId29"/>
  </p:notesMasterIdLst>
  <p:handoutMasterIdLst>
    <p:handoutMasterId r:id="rId30"/>
  </p:handoutMasterIdLst>
  <p:sldIdLst>
    <p:sldId id="257" r:id="rId7"/>
    <p:sldId id="308" r:id="rId8"/>
    <p:sldId id="301" r:id="rId9"/>
    <p:sldId id="274" r:id="rId10"/>
    <p:sldId id="309" r:id="rId11"/>
    <p:sldId id="313" r:id="rId12"/>
    <p:sldId id="306" r:id="rId13"/>
    <p:sldId id="310" r:id="rId14"/>
    <p:sldId id="302" r:id="rId15"/>
    <p:sldId id="312" r:id="rId16"/>
    <p:sldId id="275" r:id="rId17"/>
    <p:sldId id="277" r:id="rId18"/>
    <p:sldId id="303" r:id="rId19"/>
    <p:sldId id="259" r:id="rId20"/>
    <p:sldId id="263" r:id="rId21"/>
    <p:sldId id="268" r:id="rId22"/>
    <p:sldId id="269" r:id="rId23"/>
    <p:sldId id="270" r:id="rId24"/>
    <p:sldId id="272" r:id="rId25"/>
    <p:sldId id="304" r:id="rId26"/>
    <p:sldId id="305" r:id="rId27"/>
    <p:sldId id="276" r:id="rId28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FDD"/>
    <a:srgbClr val="00A1D2"/>
    <a:srgbClr val="C9ECF9"/>
    <a:srgbClr val="43BCE9"/>
    <a:srgbClr val="8DDBF8"/>
    <a:srgbClr val="00A4E1"/>
    <a:srgbClr val="54A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C991F-437F-46D4-A8B5-CEFA7136B281}" v="94" dt="2025-10-29T14:15:17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4"/>
    <p:restoredTop sz="97026"/>
  </p:normalViewPr>
  <p:slideViewPr>
    <p:cSldViewPr snapToGrid="0" snapToObjects="1" showGuides="1">
      <p:cViewPr varScale="1">
        <p:scale>
          <a:sx n="135" d="100"/>
          <a:sy n="135" d="100"/>
        </p:scale>
        <p:origin x="89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1" d="100"/>
          <a:sy n="121" d="100"/>
        </p:scale>
        <p:origin x="5072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299325A-3130-C44B-9256-BBB2612A92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EE01E6-9A5F-1E48-9ACC-A27DB3FE3D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4BD56-D07B-114A-9834-FC7D14F06210}" type="datetimeFigureOut">
              <a:rPr lang="fr-FR" smtClean="0"/>
              <a:t>03/11/2025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823352-8D5F-094E-905C-99B13804A8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132DF54-D09E-0F47-9E29-34656FE39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C284B-320D-9346-92D6-ADC097EA8E3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645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A6869-FB35-48B8-BDF0-3E1E3A7BB3B8}" type="datetimeFigureOut">
              <a:rPr lang="en-IE" smtClean="0"/>
              <a:t>03/11/2025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26BFA-83CE-4C47-A548-82F12B78549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853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BAD99-D0CD-54E0-9F5B-80D2748F2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B5FD3-1911-E11D-0074-6284A0AB0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04E568-C839-2A80-FE4E-379B8739F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Thank DK presidency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6A2FA-7A24-788F-ADA9-C7A952786E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6BFA-83CE-4C47-A548-82F12B78549C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4657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BD03E-C102-103D-F200-589CCEDBA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8F9F6E-9900-5736-3E3B-64F82B6ED3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B93B87-40E3-FBEE-2965-2CF6BC6A42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Thank DK presidency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85E70-5937-A825-2E64-F6FF9139E1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6BFA-83CE-4C47-A548-82F12B78549C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6772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DF260-96C1-5E43-2D55-1176AC1F6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74C116-67A5-94FC-6EE7-7F6B93BEE8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AC3E7D-4CCD-B389-5401-6BC923AB9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Thank DK presidency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AE170-C3AC-6204-C16B-2F3D09F71B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6BFA-83CE-4C47-A548-82F12B78549C}" type="slidenum">
              <a:rPr lang="en-IE" smtClean="0"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0278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02522-5794-71F6-EA32-3B1D48960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7945E6-E4A6-6880-D933-FAE5F2D14D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F48132-77DF-9818-5D84-DDFBD545B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Thank DK presidency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FA47-BD95-01F0-8E0C-87DFA2C676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6BFA-83CE-4C47-A548-82F12B78549C}" type="slidenum">
              <a:rPr lang="en-IE" smtClean="0"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6971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B1252-5D61-B3FF-88A1-EB03C52CB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2914DB-6AFA-1347-767F-57847D9D1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53FED8-4446-D8F8-18EF-500DC406B3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Thank DK presidency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C63F5-D0F1-C904-ED0E-19BCDFE4A9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6BFA-83CE-4C47-A548-82F12B78549C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55351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Thank DK presidency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6BFA-83CE-4C47-A548-82F12B78549C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07414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2ECD3-8A84-E404-6478-1EE7CEA8E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BC7477-8551-EC16-F9B4-05602AFE80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03CE4C-EBD3-6697-2D4E-C7F0C8B05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Thank DK presidency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4AC10-8DF3-F1A5-F3E3-EDD77D930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6BFA-83CE-4C47-A548-82F12B78549C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612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4EB35-88C7-D748-30D4-C2095C3F9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FEE7A5-83D3-BFC8-47FC-9FFE4205B7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D19539-E971-A919-05CE-EECB8B7EF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Thank DK presidency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9BA49F-0E7E-D7A8-DAA6-63FE0857BB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6BFA-83CE-4C47-A548-82F12B78549C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6756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AD0C0-B6DF-15E4-6530-C745030D4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622254-8188-4744-B649-CD057D1C48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490AB6-6913-46EC-B68F-91BD5146E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Thank DK presidency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9A257-D216-F6DD-3EEA-3DA4E2741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6BFA-83CE-4C47-A548-82F12B78549C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28492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A367F-D236-5800-9A3F-7C3638019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2578F3-4C66-A3FE-D9EF-1719B4DFD3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D989C3-714C-BA13-E5E8-9757E442C8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Thank DK presidency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87965-32BD-D3BD-5707-6ECFCD46E4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6BFA-83CE-4C47-A548-82F12B78549C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1638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CFC13-F4DA-BCAF-9C9B-CF20B0E96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707400-EF59-C747-82A6-E27724B4D8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FA3D3A-4A26-85E4-09D4-B4D4FFB07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Thank DK presidency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46163-1E81-45DD-9075-9364762BA0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6BFA-83CE-4C47-A548-82F12B78549C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189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75A99-2B56-D37B-96B8-803134CBD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28ED03-2409-F21B-346F-2D7673CCAA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EA99C4-4CA9-955B-E575-370F8978F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Thank DK presidency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5CE6D-6AF8-9A47-337C-71C3B75E3C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6BFA-83CE-4C47-A548-82F12B78549C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638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15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9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05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4762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F29AD9F-C689-EE4A-A8DE-FADC78370E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6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F29AD9F-C689-EE4A-A8DE-FADC78370E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5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F29AD9F-C689-EE4A-A8DE-FADC78370E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4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F29AD9F-C689-EE4A-A8DE-FADC78370E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5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ccess2finance.eu/" TargetMode="External"/><Relationship Id="rId5" Type="http://schemas.openxmlformats.org/officeDocument/2006/relationships/image" Target="cid:image002.png@01DC4404.D0574350" TargetMode="Externa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86B10C-B192-F45C-5B66-13EC3D872289}"/>
              </a:ext>
            </a:extLst>
          </p:cNvPr>
          <p:cNvSpPr txBox="1"/>
          <p:nvPr/>
        </p:nvSpPr>
        <p:spPr>
          <a:xfrm>
            <a:off x="100880" y="4549686"/>
            <a:ext cx="9774199" cy="46166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EC Square Sans Pro Medium" panose="020B0506040000020004" pitchFamily="34" charset="0"/>
                <a:cs typeface="Arial Black" panose="020B0604020202020204" pitchFamily="34" charset="0"/>
              </a:rPr>
              <a:t>Marleen Och and Eike Klapper, European Commission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C Square Sans Pro Medium" panose="020B0506040000020004" pitchFamily="34" charset="0"/>
              <a:ea typeface="+mn-ea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5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0D35F-B282-3F6A-D31C-F5B1117E2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">
            <a:extLst>
              <a:ext uri="{FF2B5EF4-FFF2-40B4-BE49-F238E27FC236}">
                <a16:creationId xmlns:a16="http://schemas.microsoft.com/office/drawing/2014/main" id="{0DE4DE17-3D97-5290-9637-BB7319A6A3A1}"/>
              </a:ext>
            </a:extLst>
          </p:cNvPr>
          <p:cNvSpPr txBox="1"/>
          <p:nvPr/>
        </p:nvSpPr>
        <p:spPr>
          <a:xfrm>
            <a:off x="417403" y="832711"/>
            <a:ext cx="859746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fr-FR" sz="2000" b="1" i="1" dirty="0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Omnibus – State-of-</a:t>
            </a:r>
            <a:r>
              <a:rPr lang="fr-FR" sz="2000" b="1" i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play</a:t>
            </a:r>
            <a:r>
              <a:rPr lang="fr-FR" sz="2000" b="1" i="1" dirty="0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18A910D-993B-F75F-4323-BDFEB6CCAA8E}"/>
              </a:ext>
            </a:extLst>
          </p:cNvPr>
          <p:cNvCxnSpPr>
            <a:cxnSpLocks/>
          </p:cNvCxnSpPr>
          <p:nvPr/>
        </p:nvCxnSpPr>
        <p:spPr>
          <a:xfrm>
            <a:off x="364068" y="2639111"/>
            <a:ext cx="7772400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0FFBD4B-F9A8-5449-B7F3-156BCA2E4F72}"/>
              </a:ext>
            </a:extLst>
          </p:cNvPr>
          <p:cNvSpPr/>
          <p:nvPr/>
        </p:nvSpPr>
        <p:spPr>
          <a:xfrm>
            <a:off x="131428" y="2837253"/>
            <a:ext cx="1737687" cy="1098357"/>
          </a:xfrm>
          <a:prstGeom prst="rect">
            <a:avLst/>
          </a:prstGeom>
          <a:solidFill>
            <a:srgbClr val="C9ECF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ysClr val="windowText" lastClr="000000"/>
                </a:solidFill>
                <a:latin typeface="EC Square Sans Cond Pro" panose="020B0506040000020004" pitchFamily="34" charset="0"/>
              </a:rPr>
              <a:t>February 2025</a:t>
            </a:r>
          </a:p>
          <a:p>
            <a:pPr algn="ctr"/>
            <a:r>
              <a:rPr lang="en-US" sz="1700" dirty="0">
                <a:solidFill>
                  <a:sysClr val="windowText" lastClr="000000"/>
                </a:solidFill>
                <a:latin typeface="EC Square Sans Cond Pro" panose="020B0506040000020004" pitchFamily="34" charset="0"/>
              </a:rPr>
              <a:t>Commission publishes Omnibus proposal</a:t>
            </a:r>
            <a:endParaRPr lang="en-IE" sz="1700" dirty="0">
              <a:solidFill>
                <a:sysClr val="windowText" lastClr="000000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6686A8-7A7D-EC7E-23AA-12BBD6F76E62}"/>
              </a:ext>
            </a:extLst>
          </p:cNvPr>
          <p:cNvSpPr/>
          <p:nvPr/>
        </p:nvSpPr>
        <p:spPr>
          <a:xfrm>
            <a:off x="2512581" y="2844338"/>
            <a:ext cx="1737687" cy="1098357"/>
          </a:xfrm>
          <a:prstGeom prst="rect">
            <a:avLst/>
          </a:prstGeom>
          <a:solidFill>
            <a:srgbClr val="C9ECF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ysClr val="windowText" lastClr="000000"/>
                </a:solidFill>
                <a:latin typeface="EC Square Sans Cond Pro" panose="020B0506040000020004" pitchFamily="34" charset="0"/>
              </a:rPr>
              <a:t>June 2025</a:t>
            </a:r>
          </a:p>
          <a:p>
            <a:pPr algn="ctr"/>
            <a:r>
              <a:rPr lang="en-US" sz="1700" dirty="0">
                <a:solidFill>
                  <a:sysClr val="windowText" lastClr="000000"/>
                </a:solidFill>
                <a:latin typeface="EC Square Sans Cond Pro" panose="020B0506040000020004" pitchFamily="34" charset="0"/>
              </a:rPr>
              <a:t>Council adopts its position</a:t>
            </a:r>
            <a:endParaRPr lang="en-IE" sz="1700" dirty="0">
              <a:solidFill>
                <a:sysClr val="windowText" lastClr="000000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A94650-8187-D1D4-A66E-89A59C0F02F3}"/>
              </a:ext>
            </a:extLst>
          </p:cNvPr>
          <p:cNvSpPr/>
          <p:nvPr/>
        </p:nvSpPr>
        <p:spPr>
          <a:xfrm>
            <a:off x="943134" y="1406032"/>
            <a:ext cx="1456308" cy="1098357"/>
          </a:xfrm>
          <a:prstGeom prst="rect">
            <a:avLst/>
          </a:prstGeom>
          <a:solidFill>
            <a:srgbClr val="C9ECF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ysClr val="windowText" lastClr="000000"/>
                </a:solidFill>
                <a:latin typeface="EC Square Sans Cond Pro" panose="020B0506040000020004" pitchFamily="34" charset="0"/>
              </a:rPr>
              <a:t>April 2025</a:t>
            </a:r>
          </a:p>
          <a:p>
            <a:pPr algn="ctr"/>
            <a:r>
              <a:rPr lang="en-US" sz="1700" dirty="0">
                <a:solidFill>
                  <a:sysClr val="windowText" lastClr="000000"/>
                </a:solidFill>
                <a:latin typeface="EC Square Sans Cond Pro" panose="020B0506040000020004" pitchFamily="34" charset="0"/>
              </a:rPr>
              <a:t>Council and EP adopt stop-the-clock proposal</a:t>
            </a:r>
            <a:endParaRPr lang="en-IE" sz="1700" dirty="0">
              <a:solidFill>
                <a:sysClr val="windowText" lastClr="000000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98C6F-9096-FBB7-73C5-C93F0A4ADEB5}"/>
              </a:ext>
            </a:extLst>
          </p:cNvPr>
          <p:cNvSpPr/>
          <p:nvPr/>
        </p:nvSpPr>
        <p:spPr>
          <a:xfrm>
            <a:off x="4893734" y="2839244"/>
            <a:ext cx="1737687" cy="1098357"/>
          </a:xfrm>
          <a:prstGeom prst="rect">
            <a:avLst/>
          </a:prstGeom>
          <a:solidFill>
            <a:srgbClr val="C9ECF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700" b="1" dirty="0">
                <a:solidFill>
                  <a:sysClr val="windowText" lastClr="000000"/>
                </a:solidFill>
                <a:latin typeface="EC Square Sans Cond Pro" panose="020B0506040000020004" pitchFamily="34" charset="0"/>
              </a:rPr>
              <a:t>October 2025 </a:t>
            </a:r>
          </a:p>
          <a:p>
            <a:pPr algn="ctr"/>
            <a:r>
              <a:rPr lang="en-IE" sz="1700" dirty="0">
                <a:solidFill>
                  <a:sysClr val="windowText" lastClr="000000"/>
                </a:solidFill>
                <a:latin typeface="EC Square Sans Cond Pro" panose="020B0506040000020004" pitchFamily="34" charset="0"/>
              </a:rPr>
              <a:t>EP Committee adopts its position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B6F903-3C17-9926-90CB-60DE708BE6B6}"/>
              </a:ext>
            </a:extLst>
          </p:cNvPr>
          <p:cNvSpPr/>
          <p:nvPr/>
        </p:nvSpPr>
        <p:spPr>
          <a:xfrm>
            <a:off x="2946270" y="1406032"/>
            <a:ext cx="2594516" cy="1098357"/>
          </a:xfrm>
          <a:prstGeom prst="rect">
            <a:avLst/>
          </a:prstGeom>
          <a:solidFill>
            <a:srgbClr val="C9ECF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ysClr val="windowText" lastClr="000000"/>
                </a:solidFill>
                <a:latin typeface="EC Square Sans Cond Pro" panose="020B0506040000020004" pitchFamily="34" charset="0"/>
              </a:rPr>
              <a:t>July 2025</a:t>
            </a:r>
          </a:p>
          <a:p>
            <a:pPr algn="ctr"/>
            <a:r>
              <a:rPr lang="en-US" sz="1700" dirty="0">
                <a:solidFill>
                  <a:sysClr val="windowText" lastClr="000000"/>
                </a:solidFill>
                <a:latin typeface="EC Square Sans Cond Pro" panose="020B0506040000020004" pitchFamily="34" charset="0"/>
              </a:rPr>
              <a:t>Commission adopts ESRS quick fix, VSME recommendations and Omnibus Taxonomy DA</a:t>
            </a:r>
            <a:endParaRPr lang="en-IE" sz="1700" dirty="0">
              <a:solidFill>
                <a:sysClr val="windowText" lastClr="000000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567757-6341-1AF3-970A-268F868A6644}"/>
              </a:ext>
            </a:extLst>
          </p:cNvPr>
          <p:cNvSpPr/>
          <p:nvPr/>
        </p:nvSpPr>
        <p:spPr>
          <a:xfrm>
            <a:off x="6087615" y="1406031"/>
            <a:ext cx="1737687" cy="1098357"/>
          </a:xfrm>
          <a:prstGeom prst="rect">
            <a:avLst/>
          </a:prstGeom>
          <a:solidFill>
            <a:srgbClr val="C9ECF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ysClr val="windowText" lastClr="000000"/>
                </a:solidFill>
                <a:latin typeface="EC Square Sans Cond Pro" panose="020B0506040000020004" pitchFamily="34" charset="0"/>
              </a:rPr>
              <a:t>October 2025</a:t>
            </a:r>
          </a:p>
          <a:p>
            <a:pPr algn="ctr"/>
            <a:r>
              <a:rPr lang="en-US" sz="1700" dirty="0">
                <a:solidFill>
                  <a:sysClr val="windowText" lastClr="000000"/>
                </a:solidFill>
                <a:latin typeface="EC Square Sans Cond Pro" panose="020B0506040000020004" pitchFamily="34" charset="0"/>
              </a:rPr>
              <a:t>EP Plenary does not adopt position</a:t>
            </a:r>
            <a:endParaRPr lang="en-IE" sz="1700" dirty="0">
              <a:solidFill>
                <a:sysClr val="windowText" lastClr="000000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78ECC7-577B-E763-5C45-81388247B5D4}"/>
              </a:ext>
            </a:extLst>
          </p:cNvPr>
          <p:cNvSpPr/>
          <p:nvPr/>
        </p:nvSpPr>
        <p:spPr>
          <a:xfrm>
            <a:off x="7183273" y="2839243"/>
            <a:ext cx="1737687" cy="1098357"/>
          </a:xfrm>
          <a:prstGeom prst="rect">
            <a:avLst/>
          </a:prstGeom>
          <a:solidFill>
            <a:srgbClr val="C9ECF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ysClr val="windowText" lastClr="000000"/>
                </a:solidFill>
                <a:latin typeface="EC Square Sans Cond Pro" panose="020B0506040000020004" pitchFamily="34" charset="0"/>
              </a:rPr>
              <a:t>November 2025</a:t>
            </a:r>
          </a:p>
          <a:p>
            <a:pPr algn="ctr"/>
            <a:r>
              <a:rPr lang="en-US" sz="1700" dirty="0">
                <a:solidFill>
                  <a:sysClr val="windowText" lastClr="000000"/>
                </a:solidFill>
                <a:latin typeface="EC Square Sans Cond Pro" panose="020B0506040000020004" pitchFamily="34" charset="0"/>
              </a:rPr>
              <a:t>EFRAG to simplify ESRS</a:t>
            </a:r>
            <a:endParaRPr lang="en-IE" sz="1700" dirty="0">
              <a:solidFill>
                <a:sysClr val="windowText" lastClr="000000"/>
              </a:solidFill>
              <a:latin typeface="EC Square Sans Cond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47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2322D-64B3-76A6-F432-8088A1C3D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1">
            <a:extLst>
              <a:ext uri="{FF2B5EF4-FFF2-40B4-BE49-F238E27FC236}">
                <a16:creationId xmlns:a16="http://schemas.microsoft.com/office/drawing/2014/main" id="{E403900E-0DF3-685C-E5AC-E344F45FE804}"/>
              </a:ext>
            </a:extLst>
          </p:cNvPr>
          <p:cNvSpPr txBox="1"/>
          <p:nvPr/>
        </p:nvSpPr>
        <p:spPr>
          <a:xfrm>
            <a:off x="252118" y="680452"/>
            <a:ext cx="7386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70C0"/>
              </a:buClr>
              <a:buSzPct val="120000"/>
              <a:defRPr/>
            </a:pPr>
            <a:r>
              <a:rPr lang="en-US" sz="2000" b="1" dirty="0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About </a:t>
            </a:r>
            <a:r>
              <a:rPr lang="en-US" sz="2000" b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InvestEU</a:t>
            </a:r>
            <a:endParaRPr lang="fr-FR" sz="2000" b="1" dirty="0">
              <a:solidFill>
                <a:srgbClr val="339FDD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1DE191-19FD-6B2F-906D-D94CC927F0E2}"/>
              </a:ext>
            </a:extLst>
          </p:cNvPr>
          <p:cNvSpPr txBox="1">
            <a:spLocks/>
          </p:cNvSpPr>
          <p:nvPr/>
        </p:nvSpPr>
        <p:spPr>
          <a:xfrm>
            <a:off x="663598" y="1080562"/>
            <a:ext cx="8067641" cy="28779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The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InvestEU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Fund supports private and public investments </a:t>
            </a:r>
          </a:p>
          <a:p>
            <a:pPr>
              <a:spcAft>
                <a:spcPts val="600"/>
              </a:spcAft>
            </a:pP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InvestEU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Portfolio Guarantee Products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Sustainability (next panel)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Supports green and climate-friendly investments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Targets SMEs and small mid-caps in the green transition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Promotes circular economy and social inclusion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SME Competitiveness | Innovation &amp; </a:t>
            </a:r>
            <a:r>
              <a:rPr lang="en-US" sz="1200" dirty="0" err="1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Digitalisation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| Microfinance &amp; Social Entrepreneurship (Social Investment) | Skills &amp; Education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Originally €26.2 billion EU budget guarantee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The 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InvestEU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Fund is implemented through financial partners, including the European Investment Bank (EIB) Group and national promotional banks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As of April 2025 € 300 billion of investments mobilized (therefore: ECF)</a:t>
            </a:r>
            <a:endParaRPr lang="en-IE" sz="1600" dirty="0">
              <a:solidFill>
                <a:schemeClr val="bg2">
                  <a:lumMod val="50000"/>
                </a:schemeClr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90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85D93-88CD-B64D-78FB-8864947C6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1">
            <a:extLst>
              <a:ext uri="{FF2B5EF4-FFF2-40B4-BE49-F238E27FC236}">
                <a16:creationId xmlns:a16="http://schemas.microsoft.com/office/drawing/2014/main" id="{B7B53A3B-13C9-09B9-4CD4-C96E53B2884C}"/>
              </a:ext>
            </a:extLst>
          </p:cNvPr>
          <p:cNvSpPr txBox="1"/>
          <p:nvPr/>
        </p:nvSpPr>
        <p:spPr>
          <a:xfrm>
            <a:off x="252118" y="680452"/>
            <a:ext cx="7386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70C0"/>
              </a:buClr>
              <a:buSzPct val="120000"/>
              <a:defRPr/>
            </a:pPr>
            <a:r>
              <a:rPr lang="en-US" sz="2000" b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InvestEU</a:t>
            </a:r>
            <a:r>
              <a:rPr lang="en-US" sz="2000" b="1" dirty="0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– Omnibus </a:t>
            </a:r>
            <a:endParaRPr lang="fr-FR" sz="2000" b="1" dirty="0">
              <a:solidFill>
                <a:srgbClr val="339FDD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2522343-D678-3E43-5E00-C78DDE17DEC5}"/>
              </a:ext>
            </a:extLst>
          </p:cNvPr>
          <p:cNvSpPr txBox="1">
            <a:spLocks/>
          </p:cNvSpPr>
          <p:nvPr/>
        </p:nvSpPr>
        <p:spPr>
          <a:xfrm>
            <a:off x="663598" y="1269822"/>
            <a:ext cx="8067641" cy="28779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IE" sz="1600" b="1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Unlocks €55B </a:t>
            </a:r>
            <a:r>
              <a:rPr lang="en-IE" sz="160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in public &amp; private investment</a:t>
            </a:r>
          </a:p>
          <a:p>
            <a:pPr>
              <a:spcAft>
                <a:spcPts val="600"/>
              </a:spcAft>
            </a:pPr>
            <a:r>
              <a:rPr lang="en-IE" sz="160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Budget boost: EU guarantee increased by €2.9B (from €26.2B → €29.1B)</a:t>
            </a:r>
          </a:p>
          <a:p>
            <a:pPr>
              <a:spcAft>
                <a:spcPts val="600"/>
              </a:spcAft>
            </a:pPr>
            <a:r>
              <a:rPr lang="en-IE" sz="160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Drives Key EU Priorities: </a:t>
            </a:r>
            <a:r>
              <a:rPr lang="en-IE" sz="1600" b="1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Competitiveness | Innovation | Decarbonisation | Social Investment</a:t>
            </a:r>
          </a:p>
          <a:p>
            <a:pPr>
              <a:spcAft>
                <a:spcPts val="600"/>
              </a:spcAft>
            </a:pPr>
            <a:r>
              <a:rPr lang="en-IE" sz="160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Faster, More Impactful Implementation</a:t>
            </a:r>
          </a:p>
          <a:p>
            <a:pPr>
              <a:spcAft>
                <a:spcPts val="600"/>
              </a:spcAft>
            </a:pPr>
            <a:r>
              <a:rPr lang="en-IE" sz="1600" b="1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Streamlined reporting </a:t>
            </a:r>
            <a:r>
              <a:rPr lang="en-IE" sz="160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→ saves businesses €350M</a:t>
            </a:r>
          </a:p>
          <a:p>
            <a:pPr>
              <a:spcAft>
                <a:spcPts val="600"/>
              </a:spcAft>
            </a:pPr>
            <a:r>
              <a:rPr lang="en-IE" sz="160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Swift rollout → quick, tangible benefits</a:t>
            </a:r>
          </a:p>
          <a:p>
            <a:pPr>
              <a:spcAft>
                <a:spcPts val="600"/>
              </a:spcAft>
            </a:pPr>
            <a:r>
              <a:rPr lang="en-IE" sz="160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Expanded Advisory Hub: +€40M → €440M total supporting projects in:</a:t>
            </a:r>
            <a:br>
              <a:rPr lang="en-IE" sz="160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</a:br>
            <a:r>
              <a:rPr lang="en-IE" sz="160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Defence | AI Gigafactories | Quantum Tech | Housing</a:t>
            </a:r>
          </a:p>
        </p:txBody>
      </p:sp>
    </p:spTree>
    <p:extLst>
      <p:ext uri="{BB962C8B-B14F-4D97-AF65-F5344CB8AC3E}">
        <p14:creationId xmlns:p14="http://schemas.microsoft.com/office/powerpoint/2010/main" val="4080581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D016A-7032-7117-6662-44046DCE1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2">
            <a:extLst>
              <a:ext uri="{FF2B5EF4-FFF2-40B4-BE49-F238E27FC236}">
                <a16:creationId xmlns:a16="http://schemas.microsoft.com/office/drawing/2014/main" id="{58F65984-0F82-596F-0BA3-0AF79AA13B16}"/>
              </a:ext>
            </a:extLst>
          </p:cNvPr>
          <p:cNvSpPr txBox="1"/>
          <p:nvPr/>
        </p:nvSpPr>
        <p:spPr>
          <a:xfrm>
            <a:off x="1434682" y="2232230"/>
            <a:ext cx="627463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3000" b="1" i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European</a:t>
            </a:r>
            <a:r>
              <a:rPr lang="fr-FR" sz="3000" b="1" i="1" dirty="0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 </a:t>
            </a:r>
            <a:r>
              <a:rPr lang="fr-FR" sz="3000" b="1" i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Competitiveness</a:t>
            </a:r>
            <a:r>
              <a:rPr lang="fr-FR" sz="3000" b="1" i="1" dirty="0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 </a:t>
            </a:r>
            <a:r>
              <a:rPr lang="fr-FR" sz="3000" b="1" i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Fund</a:t>
            </a:r>
            <a:endParaRPr lang="fr-FR" sz="3000" b="1" i="1" dirty="0">
              <a:solidFill>
                <a:srgbClr val="339FDD"/>
              </a:solidFill>
              <a:latin typeface="EC Square Sans Pro" panose="020B05060400000200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27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C44E3ED-4BE7-5A6E-D812-1C0174114E0D}"/>
              </a:ext>
            </a:extLst>
          </p:cNvPr>
          <p:cNvSpPr txBox="1"/>
          <p:nvPr/>
        </p:nvSpPr>
        <p:spPr>
          <a:xfrm>
            <a:off x="198778" y="678468"/>
            <a:ext cx="7386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70C0"/>
              </a:buClr>
              <a:buSzPct val="120000"/>
              <a:defRPr/>
            </a:pPr>
            <a:r>
              <a:rPr lang="en-US" sz="2000" b="1" dirty="0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Why ECF? – Lessons from the impact assessment</a:t>
            </a:r>
            <a:endParaRPr lang="fr-FR" sz="2000" b="1" dirty="0">
              <a:solidFill>
                <a:srgbClr val="339FDD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E5C13-CE03-791A-E22B-858765D06894}"/>
              </a:ext>
            </a:extLst>
          </p:cNvPr>
          <p:cNvSpPr txBox="1">
            <a:spLocks/>
          </p:cNvSpPr>
          <p:nvPr/>
        </p:nvSpPr>
        <p:spPr>
          <a:xfrm>
            <a:off x="663598" y="1269822"/>
            <a:ext cx="8067641" cy="28779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lvl="1" indent="-214313" defTabSz="514350">
              <a:spcAft>
                <a:spcPts val="900"/>
              </a:spcAft>
              <a:buClr>
                <a:srgbClr val="0070C0"/>
              </a:buClr>
              <a:buSzPct val="120000"/>
            </a:pPr>
            <a:r>
              <a:rPr lang="en-US" sz="135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The current offer of EU funds </a:t>
            </a:r>
            <a:r>
              <a:rPr lang="en-US" sz="1350" b="1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does not provide large-scale, seamless funding support </a:t>
            </a:r>
            <a:r>
              <a:rPr lang="en-US" sz="135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on the entire investment journey to address market failures... </a:t>
            </a:r>
          </a:p>
          <a:p>
            <a:pPr marL="214313" lvl="1" indent="-214313" defTabSz="514350">
              <a:spcAft>
                <a:spcPts val="900"/>
              </a:spcAft>
              <a:buClr>
                <a:srgbClr val="0070C0"/>
              </a:buClr>
              <a:buSzPct val="120000"/>
            </a:pPr>
            <a:r>
              <a:rPr lang="en-US" sz="135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...with </a:t>
            </a:r>
            <a:r>
              <a:rPr lang="en-US" sz="1350" b="1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insufficient flexibility </a:t>
            </a:r>
            <a:r>
              <a:rPr lang="en-US" sz="135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to respond to unforeseen needs...</a:t>
            </a:r>
          </a:p>
          <a:p>
            <a:pPr marL="214313" lvl="1" indent="-214313" defTabSz="514350">
              <a:spcAft>
                <a:spcPts val="900"/>
              </a:spcAft>
              <a:buClr>
                <a:srgbClr val="0070C0"/>
              </a:buClr>
              <a:buSzPct val="120000"/>
            </a:pPr>
            <a:r>
              <a:rPr lang="en-US" sz="135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.. it is also </a:t>
            </a:r>
            <a:r>
              <a:rPr lang="en-US" sz="1350" b="1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insufficiently linked </a:t>
            </a:r>
            <a:r>
              <a:rPr lang="en-US" sz="135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with other sources of public (national, regional, local) and private funding, which themselves are very fragmented...</a:t>
            </a:r>
          </a:p>
          <a:p>
            <a:pPr marL="214313" lvl="1" indent="-214313" defTabSz="514350">
              <a:spcAft>
                <a:spcPts val="900"/>
              </a:spcAft>
              <a:buClr>
                <a:srgbClr val="0070C0"/>
              </a:buClr>
              <a:buSzPct val="120000"/>
            </a:pPr>
            <a:r>
              <a:rPr lang="en-US" sz="135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.. there is a </a:t>
            </a:r>
            <a:r>
              <a:rPr lang="en-US" sz="1350" b="1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financing and investment gap </a:t>
            </a:r>
            <a:r>
              <a:rPr lang="en-US" sz="135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in the latter stages of innovation, development and scaling up of companies, in strategic sectors essential for supporting the competitiveness of the EU economy, including the “valley of death” scaling-up problem..</a:t>
            </a:r>
          </a:p>
          <a:p>
            <a:pPr marL="214313" lvl="1" indent="-214313" defTabSz="514350">
              <a:spcAft>
                <a:spcPts val="900"/>
              </a:spcAft>
              <a:buClr>
                <a:srgbClr val="0070C0"/>
              </a:buClr>
              <a:buSzPct val="120000"/>
            </a:pPr>
            <a:r>
              <a:rPr lang="en-US" sz="135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(</a:t>
            </a:r>
            <a:r>
              <a:rPr lang="en-US" sz="1350" dirty="0" err="1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InvestEU</a:t>
            </a:r>
            <a:r>
              <a:rPr lang="en-US" sz="1350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has been a resounding success)</a:t>
            </a:r>
          </a:p>
        </p:txBody>
      </p:sp>
    </p:spTree>
    <p:extLst>
      <p:ext uri="{BB962C8B-B14F-4D97-AF65-F5344CB8AC3E}">
        <p14:creationId xmlns:p14="http://schemas.microsoft.com/office/powerpoint/2010/main" val="3309256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A0683-5E17-F1ED-F930-23265EE07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F17031B-9FC5-7FEF-61C7-820CC7EF3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59" y="635572"/>
            <a:ext cx="5593081" cy="35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74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636DE-AEB6-9D04-4A02-A6E68F85E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1112E7B-6030-78AC-343F-1037D3DAF5E9}"/>
              </a:ext>
            </a:extLst>
          </p:cNvPr>
          <p:cNvSpPr txBox="1"/>
          <p:nvPr/>
        </p:nvSpPr>
        <p:spPr>
          <a:xfrm>
            <a:off x="366418" y="669040"/>
            <a:ext cx="7386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70C0"/>
              </a:buClr>
              <a:buSzPct val="120000"/>
              <a:defRPr/>
            </a:pPr>
            <a:r>
              <a:rPr lang="fr-FR" sz="2000" b="1" dirty="0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Main </a:t>
            </a:r>
            <a:r>
              <a:rPr lang="fr-FR" sz="2000" b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features</a:t>
            </a:r>
            <a:endParaRPr lang="fr-FR" sz="2000" b="1" dirty="0">
              <a:solidFill>
                <a:srgbClr val="339FDD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89373EC6-D7B1-6366-C90D-133B4549E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1204596"/>
            <a:ext cx="9144000" cy="273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67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FD7BC-E7B1-FADB-E603-E7A9486B5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62095E-AD24-0D46-DEBA-8A4895BE2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30" y="787796"/>
            <a:ext cx="7825740" cy="3567907"/>
          </a:xfrm>
          <a:prstGeom prst="rect">
            <a:avLst/>
          </a:prstGeom>
        </p:spPr>
      </p:pic>
      <p:sp>
        <p:nvSpPr>
          <p:cNvPr id="4" name="ZoneTexte 1">
            <a:extLst>
              <a:ext uri="{FF2B5EF4-FFF2-40B4-BE49-F238E27FC236}">
                <a16:creationId xmlns:a16="http://schemas.microsoft.com/office/drawing/2014/main" id="{DBB7EF37-026A-E37D-1D8F-772AD79D8826}"/>
              </a:ext>
            </a:extLst>
          </p:cNvPr>
          <p:cNvSpPr txBox="1"/>
          <p:nvPr/>
        </p:nvSpPr>
        <p:spPr>
          <a:xfrm>
            <a:off x="366418" y="669040"/>
            <a:ext cx="7386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70C0"/>
              </a:buClr>
              <a:buSzPct val="120000"/>
              <a:defRPr/>
            </a:pPr>
            <a:r>
              <a:rPr lang="fr-FR" sz="2000" b="1" dirty="0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Architecture </a:t>
            </a:r>
          </a:p>
        </p:txBody>
      </p:sp>
    </p:spTree>
    <p:extLst>
      <p:ext uri="{BB962C8B-B14F-4D97-AF65-F5344CB8AC3E}">
        <p14:creationId xmlns:p14="http://schemas.microsoft.com/office/powerpoint/2010/main" val="2672001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19A46-935D-82D9-BCD0-E407126CC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FD885B-3BE2-BE95-FDB7-5F5E6E2DC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768" y="564373"/>
            <a:ext cx="4548463" cy="3810036"/>
          </a:xfrm>
          <a:prstGeom prst="rect">
            <a:avLst/>
          </a:prstGeom>
        </p:spPr>
      </p:pic>
      <p:sp>
        <p:nvSpPr>
          <p:cNvPr id="8" name="ZoneTexte 1">
            <a:extLst>
              <a:ext uri="{FF2B5EF4-FFF2-40B4-BE49-F238E27FC236}">
                <a16:creationId xmlns:a16="http://schemas.microsoft.com/office/drawing/2014/main" id="{1DA68CC1-42C5-0C35-31E0-0DDEA4F608F2}"/>
              </a:ext>
            </a:extLst>
          </p:cNvPr>
          <p:cNvSpPr txBox="1"/>
          <p:nvPr/>
        </p:nvSpPr>
        <p:spPr>
          <a:xfrm>
            <a:off x="252118" y="680452"/>
            <a:ext cx="7386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Clr>
                <a:srgbClr val="0070C0"/>
              </a:buClr>
              <a:buSzPct val="120000"/>
              <a:defRPr/>
            </a:pPr>
            <a:r>
              <a:rPr lang="fr-FR" sz="2000" b="1" dirty="0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Single </a:t>
            </a:r>
            <a:r>
              <a:rPr lang="fr-FR" sz="2000" b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rulebook</a:t>
            </a:r>
            <a:endParaRPr lang="fr-FR" sz="2000" b="1" dirty="0">
              <a:solidFill>
                <a:srgbClr val="339FDD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81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9045E-EE80-8377-FB40-EAAD6217E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BAE86C-64B6-8B62-48B0-53B026C06102}"/>
              </a:ext>
            </a:extLst>
          </p:cNvPr>
          <p:cNvSpPr/>
          <p:nvPr/>
        </p:nvSpPr>
        <p:spPr>
          <a:xfrm>
            <a:off x="643890" y="663062"/>
            <a:ext cx="7856220" cy="3634618"/>
          </a:xfrm>
          <a:prstGeom prst="roundRect">
            <a:avLst>
              <a:gd name="adj" fmla="val 1538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ct val="12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9FD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Toolbox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9FD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61C076-A69C-46C3-DAEB-79D0A9DD4CEF}"/>
              </a:ext>
            </a:extLst>
          </p:cNvPr>
          <p:cNvSpPr/>
          <p:nvPr/>
        </p:nvSpPr>
        <p:spPr>
          <a:xfrm>
            <a:off x="868680" y="1300222"/>
            <a:ext cx="4450080" cy="2913637"/>
          </a:xfrm>
          <a:prstGeom prst="roundRect">
            <a:avLst>
              <a:gd name="adj" fmla="val 1538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FD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Grants, procurement and industrial policy coordination tools</a:t>
            </a:r>
          </a:p>
          <a:p>
            <a:pPr marL="285750" lvl="1" indent="-285750">
              <a:spcAft>
                <a:spcPts val="6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E7E6E6">
                    <a:lumMod val="50000"/>
                  </a:srgb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Work </a:t>
            </a:r>
            <a:r>
              <a:rPr lang="en-US" sz="1400" dirty="0" err="1">
                <a:solidFill>
                  <a:srgbClr val="E7E6E6">
                    <a:lumMod val="50000"/>
                  </a:srgb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Programmes</a:t>
            </a:r>
            <a:endParaRPr lang="en-US" sz="1400" dirty="0">
              <a:solidFill>
                <a:srgbClr val="E7E6E6">
                  <a:lumMod val="50000"/>
                </a:srgbClr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285750" lvl="1" indent="-285750">
              <a:spcAft>
                <a:spcPts val="6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E7E6E6">
                    <a:lumMod val="50000"/>
                  </a:srgb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Accelerated and Targeted Actions for Competitiveness</a:t>
            </a:r>
          </a:p>
          <a:p>
            <a:pPr marL="285750" lvl="1" indent="-285750">
              <a:spcAft>
                <a:spcPts val="6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E7E6E6">
                    <a:lumMod val="50000"/>
                  </a:srgb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Single Market value chains builder</a:t>
            </a:r>
          </a:p>
          <a:p>
            <a:pPr marL="285750" lvl="1" indent="-285750">
              <a:spcAft>
                <a:spcPts val="6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E7E6E6">
                    <a:lumMod val="50000"/>
                  </a:srgb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EU Tech frontrunners </a:t>
            </a:r>
          </a:p>
          <a:p>
            <a:pPr marL="285750" lvl="1" indent="-285750">
              <a:spcAft>
                <a:spcPts val="6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E7E6E6">
                    <a:lumMod val="50000"/>
                  </a:srgb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Production Ramp up actions </a:t>
            </a:r>
          </a:p>
          <a:p>
            <a:pPr marL="285750" lvl="1" indent="-285750">
              <a:spcAft>
                <a:spcPts val="6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E7E6E6">
                    <a:lumMod val="50000"/>
                  </a:srgb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Top Ups for IPCEIs </a:t>
            </a:r>
          </a:p>
          <a:p>
            <a:pPr marL="285750" lvl="1" indent="-285750">
              <a:spcAft>
                <a:spcPts val="12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endParaRPr lang="en-US" sz="1200" dirty="0">
              <a:solidFill>
                <a:srgbClr val="E7E6E6">
                  <a:lumMod val="50000"/>
                </a:srgbClr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39FD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9FD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31B020A-C4F3-4038-70DF-9B5B49063D19}"/>
              </a:ext>
            </a:extLst>
          </p:cNvPr>
          <p:cNvSpPr/>
          <p:nvPr/>
        </p:nvSpPr>
        <p:spPr>
          <a:xfrm>
            <a:off x="5543550" y="1300223"/>
            <a:ext cx="2655570" cy="2913636"/>
          </a:xfrm>
          <a:prstGeom prst="roundRect">
            <a:avLst>
              <a:gd name="adj" fmla="val 1538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 algn="ctr">
              <a:spcAft>
                <a:spcPts val="1200"/>
              </a:spcAft>
              <a:buClr>
                <a:srgbClr val="0070C0"/>
              </a:buClr>
              <a:buSzPct val="120000"/>
              <a:defRPr/>
            </a:pPr>
            <a:r>
              <a:rPr lang="en-US" sz="1800" b="1" dirty="0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ECF </a:t>
            </a:r>
            <a:r>
              <a:rPr lang="en-US" sz="1800" b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InvestEU</a:t>
            </a:r>
            <a:r>
              <a:rPr lang="en-US" sz="1800" b="1" dirty="0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Instrument</a:t>
            </a:r>
          </a:p>
          <a:p>
            <a:pPr marL="285750" lvl="1" indent="-285750">
              <a:spcAft>
                <a:spcPts val="6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E7E6E6">
                    <a:lumMod val="50000"/>
                  </a:srgb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Budgetary guarantee</a:t>
            </a:r>
          </a:p>
          <a:p>
            <a:pPr marL="285750" lvl="1" indent="-285750">
              <a:spcAft>
                <a:spcPts val="6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E7E6E6">
                    <a:lumMod val="50000"/>
                  </a:srgb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Financial instruments</a:t>
            </a:r>
          </a:p>
          <a:p>
            <a:pPr marL="285750" lvl="1" indent="-285750">
              <a:spcAft>
                <a:spcPts val="6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E7E6E6">
                    <a:lumMod val="50000"/>
                  </a:srgb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Blending operations</a:t>
            </a:r>
          </a:p>
          <a:p>
            <a:pPr marL="285750" lvl="1" indent="-285750">
              <a:spcAft>
                <a:spcPts val="6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E7E6E6">
                    <a:lumMod val="50000"/>
                  </a:srgb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Support to start-ups and scale-ups</a:t>
            </a:r>
          </a:p>
          <a:p>
            <a:pPr marL="285750" lvl="1" indent="-285750">
              <a:spcAft>
                <a:spcPts val="6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E7E6E6">
                    <a:lumMod val="50000"/>
                  </a:srgb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EU and Member States Compartments 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53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2DF36D-A18E-00D7-08C8-B9572BE4E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2">
            <a:extLst>
              <a:ext uri="{FF2B5EF4-FFF2-40B4-BE49-F238E27FC236}">
                <a16:creationId xmlns:a16="http://schemas.microsoft.com/office/drawing/2014/main" id="{9FA3E630-ED17-48E4-9A75-23A7ECC345CA}"/>
              </a:ext>
            </a:extLst>
          </p:cNvPr>
          <p:cNvSpPr txBox="1"/>
          <p:nvPr/>
        </p:nvSpPr>
        <p:spPr>
          <a:xfrm>
            <a:off x="1434682" y="2232230"/>
            <a:ext cx="627463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3000" b="1" i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Financing</a:t>
            </a:r>
            <a:r>
              <a:rPr lang="fr-FR" sz="3000" b="1" i="1" dirty="0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 </a:t>
            </a:r>
            <a:r>
              <a:rPr lang="fr-FR" sz="3000" b="1" i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Competitiveness</a:t>
            </a:r>
            <a:endParaRPr lang="fr-FR" sz="3000" b="1" i="1" dirty="0">
              <a:solidFill>
                <a:srgbClr val="339FDD"/>
              </a:solidFill>
              <a:latin typeface="EC Square Sans Pro" panose="020B05060400000200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84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A5BF1-A833-9C30-D5C6-0BA3B524E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2">
            <a:extLst>
              <a:ext uri="{FF2B5EF4-FFF2-40B4-BE49-F238E27FC236}">
                <a16:creationId xmlns:a16="http://schemas.microsoft.com/office/drawing/2014/main" id="{476028F0-DC77-FA7A-DFEF-72FF5C60BB15}"/>
              </a:ext>
            </a:extLst>
          </p:cNvPr>
          <p:cNvSpPr txBox="1"/>
          <p:nvPr/>
        </p:nvSpPr>
        <p:spPr>
          <a:xfrm>
            <a:off x="1434682" y="2232230"/>
            <a:ext cx="627463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3000" b="1" i="1" dirty="0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Access to Finance portal</a:t>
            </a:r>
          </a:p>
        </p:txBody>
      </p:sp>
    </p:spTree>
    <p:extLst>
      <p:ext uri="{BB962C8B-B14F-4D97-AF65-F5344CB8AC3E}">
        <p14:creationId xmlns:p14="http://schemas.microsoft.com/office/powerpoint/2010/main" val="2251334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88078-250D-9A3B-0C34-F257BFE3F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559F8A-3091-80FD-9331-87E4DC8329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00" y="3517648"/>
            <a:ext cx="878455" cy="878455"/>
          </a:xfrm>
          <a:prstGeom prst="rect">
            <a:avLst/>
          </a:prstGeom>
        </p:spPr>
      </p:pic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A34B9E2-DA86-A81F-EEBE-40D5863A513B}"/>
              </a:ext>
            </a:extLst>
          </p:cNvPr>
          <p:cNvPicPr>
            <a:picLocks noChangeAspect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69"/>
          <a:stretch>
            <a:fillRect/>
          </a:stretch>
        </p:blipFill>
        <p:spPr bwMode="auto">
          <a:xfrm>
            <a:off x="4038018" y="909080"/>
            <a:ext cx="4502150" cy="2160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B48AB33-8BDC-7A14-F910-A107FE7214D7}"/>
              </a:ext>
            </a:extLst>
          </p:cNvPr>
          <p:cNvPicPr>
            <a:picLocks noChangeAspect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23"/>
          <a:stretch>
            <a:fillRect/>
          </a:stretch>
        </p:blipFill>
        <p:spPr bwMode="auto">
          <a:xfrm>
            <a:off x="4037383" y="3069985"/>
            <a:ext cx="4502785" cy="7219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352FF71-B024-C20A-9B8C-F4B1F352835A}"/>
              </a:ext>
            </a:extLst>
          </p:cNvPr>
          <p:cNvPicPr>
            <a:picLocks noChangeAspect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63" b="25774"/>
          <a:stretch>
            <a:fillRect/>
          </a:stretch>
        </p:blipFill>
        <p:spPr bwMode="auto">
          <a:xfrm>
            <a:off x="4037383" y="3833181"/>
            <a:ext cx="4502150" cy="581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93663EAF-C96E-DD2C-6AC8-B0EE4CFC8976}"/>
              </a:ext>
            </a:extLst>
          </p:cNvPr>
          <p:cNvSpPr txBox="1"/>
          <p:nvPr/>
        </p:nvSpPr>
        <p:spPr>
          <a:xfrm>
            <a:off x="289573" y="691774"/>
            <a:ext cx="844067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buClr>
                <a:srgbClr val="0070C0"/>
              </a:buClr>
              <a:buSzPct val="120000"/>
              <a:defRPr/>
            </a:pPr>
            <a:r>
              <a:rPr lang="fr-FR" sz="2000" b="1" dirty="0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Access to Finance portal (</a:t>
            </a:r>
            <a:r>
              <a:rPr lang="en-IE" sz="2000" b="1" dirty="0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Denmark</a:t>
            </a:r>
            <a:r>
              <a:rPr lang="fr-FR" sz="2000" b="1" dirty="0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8E8491A9-5A6C-E16D-A704-7C618FF2878A}"/>
              </a:ext>
            </a:extLst>
          </p:cNvPr>
          <p:cNvSpPr/>
          <p:nvPr/>
        </p:nvSpPr>
        <p:spPr>
          <a:xfrm flipH="1">
            <a:off x="6048938" y="581289"/>
            <a:ext cx="2991395" cy="36145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hlinkClick r:id="rId6"/>
              </a:rPr>
              <a:t>www.access2finance.eu</a:t>
            </a:r>
            <a:r>
              <a:rPr lang="en-IE" b="1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7FBB43-34F6-D26B-B79A-68A510F3DE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800" y="1186624"/>
            <a:ext cx="2671257" cy="236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51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D5766-AE85-51A7-30E4-787FF776B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1">
            <a:extLst>
              <a:ext uri="{FF2B5EF4-FFF2-40B4-BE49-F238E27FC236}">
                <a16:creationId xmlns:a16="http://schemas.microsoft.com/office/drawing/2014/main" id="{9268DAA7-11D5-A753-A45B-BFEC4AC29C1E}"/>
              </a:ext>
            </a:extLst>
          </p:cNvPr>
          <p:cNvSpPr txBox="1"/>
          <p:nvPr/>
        </p:nvSpPr>
        <p:spPr>
          <a:xfrm>
            <a:off x="252118" y="680452"/>
            <a:ext cx="8557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buClr>
                <a:srgbClr val="0070C0"/>
              </a:buClr>
              <a:buSzPct val="120000"/>
              <a:defRPr/>
            </a:pPr>
            <a:endParaRPr lang="fr-FR" sz="3600" b="1" dirty="0">
              <a:solidFill>
                <a:srgbClr val="339FDD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0" lvl="1" algn="ctr">
              <a:buClr>
                <a:srgbClr val="0070C0"/>
              </a:buClr>
              <a:buSzPct val="120000"/>
              <a:defRPr/>
            </a:pPr>
            <a:r>
              <a:rPr lang="fr-FR" sz="3600" b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Thank</a:t>
            </a:r>
            <a:r>
              <a:rPr lang="fr-FR" sz="3600" b="1" dirty="0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you</a:t>
            </a:r>
            <a:r>
              <a:rPr lang="fr-FR" sz="3600" b="1" dirty="0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for </a:t>
            </a:r>
            <a:r>
              <a:rPr lang="fr-FR" sz="3600" b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your</a:t>
            </a:r>
            <a:r>
              <a:rPr lang="fr-FR" sz="3600" b="1" dirty="0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attention! </a:t>
            </a:r>
          </a:p>
          <a:p>
            <a:pPr marL="0" lvl="1" algn="ctr">
              <a:buClr>
                <a:srgbClr val="0070C0"/>
              </a:buClr>
              <a:buSzPct val="120000"/>
              <a:defRPr/>
            </a:pPr>
            <a:endParaRPr lang="fr-FR" sz="3600" b="1" dirty="0">
              <a:solidFill>
                <a:srgbClr val="339FDD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  <a:p>
            <a:pPr marL="0" lvl="1" algn="ctr">
              <a:buClr>
                <a:srgbClr val="0070C0"/>
              </a:buClr>
              <a:buSzPct val="120000"/>
              <a:defRPr/>
            </a:pPr>
            <a:r>
              <a:rPr lang="fr-FR" sz="3600" b="1" dirty="0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Questions &amp; </a:t>
            </a:r>
            <a:r>
              <a:rPr lang="fr-FR" sz="3600" b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Answers</a:t>
            </a:r>
            <a:endParaRPr lang="fr-FR" sz="3600" b="1" dirty="0">
              <a:solidFill>
                <a:srgbClr val="339FDD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25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B6430-EA07-A97D-6205-5852E4770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8A4D1B-9E84-6FE5-2DFB-B25C29D2BED3}"/>
              </a:ext>
            </a:extLst>
          </p:cNvPr>
          <p:cNvSpPr txBox="1"/>
          <p:nvPr/>
        </p:nvSpPr>
        <p:spPr>
          <a:xfrm>
            <a:off x="290882" y="1212611"/>
            <a:ext cx="3550013" cy="189282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214313" lvl="1" indent="-214313" defTabSz="514350">
              <a:spcAft>
                <a:spcPts val="9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Draghi Report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Competitiveness Compass</a:t>
            </a:r>
          </a:p>
          <a:p>
            <a:pPr marL="214313" lvl="1" indent="-214313" defTabSz="514350">
              <a:spcAft>
                <a:spcPts val="9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Clean Industrial Deal: business plan to accelerate competitiveness and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decarbonisation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for European industry </a:t>
            </a:r>
          </a:p>
          <a:p>
            <a:pPr marL="214313" lvl="1" indent="-214313" defTabSz="514350">
              <a:spcAft>
                <a:spcPts val="9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Includes: European Competitiveness Fund</a:t>
            </a:r>
          </a:p>
          <a:p>
            <a:pPr marL="214313" lvl="1" indent="-214313" defTabSz="514350">
              <a:spcAft>
                <a:spcPts val="9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Plus: Simplification (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Omnibus(es), incl.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InvestEU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EC Square Sans Pro" panose="020B05060400000200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lang="en-US" dirty="0">
              <a:solidFill>
                <a:schemeClr val="bg2">
                  <a:lumMod val="50000"/>
                </a:schemeClr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09876B92-2759-4E6C-40A1-7D4B940429BB}"/>
              </a:ext>
            </a:extLst>
          </p:cNvPr>
          <p:cNvSpPr txBox="1"/>
          <p:nvPr/>
        </p:nvSpPr>
        <p:spPr>
          <a:xfrm>
            <a:off x="290882" y="701672"/>
            <a:ext cx="553981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buClr>
                <a:srgbClr val="0070C0"/>
              </a:buClr>
              <a:buSzPct val="120000"/>
              <a:defRPr/>
            </a:pPr>
            <a:r>
              <a:rPr lang="fr-FR" sz="2000" b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Context</a:t>
            </a:r>
            <a:endParaRPr lang="fr-FR" sz="2000" b="1" dirty="0">
              <a:solidFill>
                <a:srgbClr val="339FDD"/>
              </a:solidFill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F281F7-47EF-23D3-2DF0-2450DCBC97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54" b="4492"/>
          <a:stretch/>
        </p:blipFill>
        <p:spPr>
          <a:xfrm>
            <a:off x="4572000" y="1199057"/>
            <a:ext cx="4172439" cy="264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6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52505-94DF-12F0-D0F8-9C4310456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2">
            <a:extLst>
              <a:ext uri="{FF2B5EF4-FFF2-40B4-BE49-F238E27FC236}">
                <a16:creationId xmlns:a16="http://schemas.microsoft.com/office/drawing/2014/main" id="{BE02371C-0507-639C-F9FE-86A7835F1E65}"/>
              </a:ext>
            </a:extLst>
          </p:cNvPr>
          <p:cNvSpPr txBox="1"/>
          <p:nvPr/>
        </p:nvSpPr>
        <p:spPr>
          <a:xfrm>
            <a:off x="1366443" y="1624904"/>
            <a:ext cx="6274637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3000" b="1" i="1" dirty="0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Sustainable Finance</a:t>
            </a:r>
          </a:p>
          <a:p>
            <a:pPr algn="ctr">
              <a:defRPr/>
            </a:pPr>
            <a:endParaRPr lang="fr-FR" sz="3000" b="1" i="1" dirty="0">
              <a:solidFill>
                <a:srgbClr val="339FDD"/>
              </a:solidFill>
              <a:latin typeface="EC Square Sans Pro" panose="020B0506040000020004" pitchFamily="34" charset="0"/>
              <a:cs typeface="Arial Black" panose="020B0604020202020204" pitchFamily="34" charset="0"/>
            </a:endParaRPr>
          </a:p>
          <a:p>
            <a:pPr algn="ctr">
              <a:defRPr/>
            </a:pPr>
            <a:r>
              <a:rPr lang="fr-FR" sz="2000" b="1" i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Current</a:t>
            </a:r>
            <a:r>
              <a:rPr lang="fr-FR" sz="2000" b="1" i="1" dirty="0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framework</a:t>
            </a:r>
            <a:r>
              <a:rPr lang="fr-FR" sz="2000" b="1" i="1" dirty="0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 and updates on the </a:t>
            </a:r>
            <a:r>
              <a:rPr lang="fr-FR" sz="2000" b="1" i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ongoing</a:t>
            </a:r>
            <a:r>
              <a:rPr lang="fr-FR" sz="2000" b="1" i="1" dirty="0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 simplification </a:t>
            </a:r>
          </a:p>
        </p:txBody>
      </p:sp>
    </p:spTree>
    <p:extLst>
      <p:ext uri="{BB962C8B-B14F-4D97-AF65-F5344CB8AC3E}">
        <p14:creationId xmlns:p14="http://schemas.microsoft.com/office/powerpoint/2010/main" val="2737566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B27C7-D0B7-D700-4DA4-622AE365F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D5E3C0C-C0F5-8237-9D43-6EFF26CA65C9}"/>
              </a:ext>
            </a:extLst>
          </p:cNvPr>
          <p:cNvSpPr txBox="1"/>
          <p:nvPr/>
        </p:nvSpPr>
        <p:spPr>
          <a:xfrm>
            <a:off x="532748" y="742073"/>
            <a:ext cx="86112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3600" b="1" i="1" dirty="0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EU Sustainable Finance Framework</a:t>
            </a:r>
            <a:endParaRPr lang="fr-FR" sz="3600" i="1" dirty="0">
              <a:solidFill>
                <a:srgbClr val="339FDD"/>
              </a:solidFill>
              <a:latin typeface="EC Square Sans Pro Medium" panose="020B05060400000200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163D43-4585-0249-101D-223AE94185DA}"/>
              </a:ext>
            </a:extLst>
          </p:cNvPr>
          <p:cNvSpPr/>
          <p:nvPr/>
        </p:nvSpPr>
        <p:spPr>
          <a:xfrm>
            <a:off x="411525" y="1631441"/>
            <a:ext cx="2782052" cy="2638409"/>
          </a:xfrm>
          <a:prstGeom prst="roundRect">
            <a:avLst>
              <a:gd name="adj" fmla="val 1538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FD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Disclosures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9FD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Corporate Sustainability Reporting Directive (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CSRD) </a:t>
            </a:r>
          </a:p>
          <a:p>
            <a:pPr marL="2857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Sustainable Finance Disclosure Regulation (SFDR)</a:t>
            </a:r>
          </a:p>
          <a:p>
            <a:pPr marL="2857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Sustainability preferences</a:t>
            </a:r>
          </a:p>
          <a:p>
            <a:pPr marL="2857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E7E6E6">
                    <a:lumMod val="50000"/>
                  </a:srgb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ESG Rating Regulation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4B28114-027B-E79D-4CDA-35FECB99B6FB}"/>
              </a:ext>
            </a:extLst>
          </p:cNvPr>
          <p:cNvSpPr/>
          <p:nvPr/>
        </p:nvSpPr>
        <p:spPr>
          <a:xfrm>
            <a:off x="3467577" y="1631441"/>
            <a:ext cx="2495449" cy="2638409"/>
          </a:xfrm>
          <a:prstGeom prst="roundRect">
            <a:avLst>
              <a:gd name="adj" fmla="val 1538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FD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Tools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9FD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European Green Bonds Standard (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EuGBS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2857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E7E6E6">
                    <a:lumMod val="50000"/>
                  </a:srgb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Climate Benchmarks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03924-0E5B-600F-175C-04BF1B56B608}"/>
              </a:ext>
            </a:extLst>
          </p:cNvPr>
          <p:cNvSpPr/>
          <p:nvPr/>
        </p:nvSpPr>
        <p:spPr>
          <a:xfrm>
            <a:off x="6237026" y="1631441"/>
            <a:ext cx="2495449" cy="2638409"/>
          </a:xfrm>
          <a:prstGeom prst="roundRect">
            <a:avLst>
              <a:gd name="adj" fmla="val 1538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FD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EU Taxonomy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9FD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Taxonomy Regulation</a:t>
            </a:r>
          </a:p>
          <a:p>
            <a:pPr marL="285750" lvl="1" indent="-285750">
              <a:spcAft>
                <a:spcPts val="12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E7E6E6">
                    <a:lumMod val="50000"/>
                  </a:srgb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Disclosures Delegated Act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Climate and Environmental </a:t>
            </a:r>
            <a:r>
              <a:rPr lang="en-US" dirty="0">
                <a:solidFill>
                  <a:srgbClr val="E7E6E6">
                    <a:lumMod val="50000"/>
                  </a:srgb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Delegated  Acts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1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26FC9-A712-65D8-E37C-782E1D599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CA37DD1-D00E-3DC9-9A72-E2D2F2AA74DA}"/>
              </a:ext>
            </a:extLst>
          </p:cNvPr>
          <p:cNvCxnSpPr>
            <a:cxnSpLocks/>
          </p:cNvCxnSpPr>
          <p:nvPr/>
        </p:nvCxnSpPr>
        <p:spPr>
          <a:xfrm>
            <a:off x="3395292" y="1623801"/>
            <a:ext cx="19694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277A0F8-2099-D74B-24D6-986F89AD1682}"/>
              </a:ext>
            </a:extLst>
          </p:cNvPr>
          <p:cNvGrpSpPr/>
          <p:nvPr/>
        </p:nvGrpSpPr>
        <p:grpSpPr>
          <a:xfrm>
            <a:off x="2923934" y="2449233"/>
            <a:ext cx="2876007" cy="765531"/>
            <a:chOff x="5579621" y="1354760"/>
            <a:chExt cx="2853655" cy="94042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7E24EF9-216F-16C7-2AD9-475E77AA5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598472" y="1446727"/>
              <a:ext cx="798516" cy="737759"/>
            </a:xfrm>
            <a:prstGeom prst="rect">
              <a:avLst/>
            </a:prstGeom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B127C50-0F9D-ECCF-E7EE-960CB320B94C}"/>
                </a:ext>
              </a:extLst>
            </p:cNvPr>
            <p:cNvSpPr/>
            <p:nvPr/>
          </p:nvSpPr>
          <p:spPr>
            <a:xfrm>
              <a:off x="6231504" y="1493513"/>
              <a:ext cx="2201772" cy="628650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400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EU Taxonomy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653C851D-287F-A17E-2845-44DEBE2306C3}"/>
                </a:ext>
              </a:extLst>
            </p:cNvPr>
            <p:cNvSpPr/>
            <p:nvPr/>
          </p:nvSpPr>
          <p:spPr>
            <a:xfrm>
              <a:off x="5579621" y="1354760"/>
              <a:ext cx="2772643" cy="940424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581C449-4E8B-9FED-CB58-1C62F6ABF004}"/>
              </a:ext>
            </a:extLst>
          </p:cNvPr>
          <p:cNvSpPr/>
          <p:nvPr/>
        </p:nvSpPr>
        <p:spPr>
          <a:xfrm>
            <a:off x="5844209" y="2452263"/>
            <a:ext cx="2998378" cy="765531"/>
          </a:xfrm>
          <a:prstGeom prst="roundRect">
            <a:avLst/>
          </a:prstGeom>
          <a:solidFill>
            <a:srgbClr val="339F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>
                <a:solidFill>
                  <a:schemeClr val="tx1"/>
                </a:solidFill>
                <a:latin typeface="EC Square Sans Cond Pro" panose="020B0506040000020004" pitchFamily="34" charset="0"/>
              </a:rPr>
              <a:t>Sustainable Finance Disclosures Regulation (SFDR)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3F4214E-35CE-D887-7D27-0A726BD81F0F}"/>
              </a:ext>
            </a:extLst>
          </p:cNvPr>
          <p:cNvSpPr/>
          <p:nvPr/>
        </p:nvSpPr>
        <p:spPr>
          <a:xfrm>
            <a:off x="76028" y="2449234"/>
            <a:ext cx="2721506" cy="765531"/>
          </a:xfrm>
          <a:prstGeom prst="roundRect">
            <a:avLst/>
          </a:prstGeom>
          <a:solidFill>
            <a:srgbClr val="00A1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dirty="0">
                <a:solidFill>
                  <a:schemeClr val="bg1"/>
                </a:solidFill>
                <a:latin typeface="EC Square Sans Cond Pro" panose="020B0506040000020004" pitchFamily="34" charset="0"/>
              </a:rPr>
              <a:t>Corporate Sustainability Reporting Directive (CSRD)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86DD3D-F44A-18DB-6FF0-0C0045888191}"/>
              </a:ext>
            </a:extLst>
          </p:cNvPr>
          <p:cNvGrpSpPr/>
          <p:nvPr/>
        </p:nvGrpSpPr>
        <p:grpSpPr>
          <a:xfrm>
            <a:off x="904470" y="1254012"/>
            <a:ext cx="1408001" cy="758461"/>
            <a:chOff x="1695953" y="2326227"/>
            <a:chExt cx="2187952" cy="98259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B36ECF0-82FD-D82D-5672-36260298E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77" b="96296" l="9474" r="89474">
                          <a14:foregroundMark x1="74737" y1="44444" x2="77895" y2="66667"/>
                          <a14:foregroundMark x1="86316" y1="59259" x2="86316" y2="59259"/>
                          <a14:foregroundMark x1="72632" y1="34568" x2="72632" y2="34568"/>
                          <a14:foregroundMark x1="88421" y1="72840" x2="88421" y2="72840"/>
                          <a14:foregroundMark x1="66316" y1="86420" x2="66316" y2="86420"/>
                          <a14:foregroundMark x1="56842" y1="86420" x2="81053" y2="83951"/>
                          <a14:foregroundMark x1="51579" y1="80247" x2="51579" y2="80247"/>
                          <a14:foregroundMark x1="47368" y1="81481" x2="47368" y2="81481"/>
                          <a14:foregroundMark x1="68421" y1="96296" x2="68421" y2="96296"/>
                          <a14:backgroundMark x1="54737" y1="98765" x2="54737" y2="98765"/>
                          <a14:backgroundMark x1="80000" y1="97531" x2="80000" y2="97531"/>
                          <a14:backgroundMark x1="73684" y1="98765" x2="73684" y2="987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95953" y="2326227"/>
              <a:ext cx="1114832" cy="950543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F22F932-4556-4A30-85C9-1899F108A2BB}"/>
                </a:ext>
              </a:extLst>
            </p:cNvPr>
            <p:cNvSpPr txBox="1"/>
            <p:nvPr/>
          </p:nvSpPr>
          <p:spPr>
            <a:xfrm>
              <a:off x="2449243" y="2710728"/>
              <a:ext cx="1434662" cy="598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" b="1" dirty="0">
                  <a:latin typeface="EC Square Sans Cond Pro" panose="020B0506040000020004" pitchFamily="34" charset="0"/>
                </a:rPr>
                <a:t>Large companies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22706FB-2195-8CBF-AE8B-BC66943C6304}"/>
              </a:ext>
            </a:extLst>
          </p:cNvPr>
          <p:cNvGrpSpPr/>
          <p:nvPr/>
        </p:nvGrpSpPr>
        <p:grpSpPr>
          <a:xfrm>
            <a:off x="6273017" y="1501367"/>
            <a:ext cx="1885990" cy="591734"/>
            <a:chOff x="5068785" y="2371942"/>
            <a:chExt cx="1885990" cy="59173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5BB435-B738-4450-4BC6-053562759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634" b="88732" l="10000" r="90000">
                          <a14:foregroundMark x1="38750" y1="16901" x2="38750" y2="16901"/>
                          <a14:foregroundMark x1="60000" y1="12676" x2="60000" y2="12676"/>
                          <a14:foregroundMark x1="40000" y1="5634" x2="40000" y2="5634"/>
                          <a14:foregroundMark x1="52500" y1="80282" x2="52500" y2="8028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67673" y="2371942"/>
              <a:ext cx="887102" cy="591734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40909C-CEB2-34E1-82B9-F8779923574F}"/>
                </a:ext>
              </a:extLst>
            </p:cNvPr>
            <p:cNvSpPr txBox="1"/>
            <p:nvPr/>
          </p:nvSpPr>
          <p:spPr>
            <a:xfrm>
              <a:off x="5068785" y="2422055"/>
              <a:ext cx="1243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200" b="1" dirty="0">
                  <a:latin typeface="EC Square Sans Cond Pro" panose="020B0506040000020004" pitchFamily="34" charset="0"/>
                </a:rPr>
                <a:t>Financial market participants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49CE982-1B8C-3C1A-3E6B-D33E1DF30251}"/>
              </a:ext>
            </a:extLst>
          </p:cNvPr>
          <p:cNvSpPr txBox="1"/>
          <p:nvPr/>
        </p:nvSpPr>
        <p:spPr>
          <a:xfrm>
            <a:off x="2923934" y="3373076"/>
            <a:ext cx="2794360" cy="907941"/>
          </a:xfrm>
          <a:prstGeom prst="rect">
            <a:avLst/>
          </a:prstGeom>
          <a:solidFill>
            <a:srgbClr val="C9ECF9"/>
          </a:solidFill>
        </p:spPr>
        <p:txBody>
          <a:bodyPr wrap="square" rtlCol="0">
            <a:spAutoFit/>
          </a:bodyPr>
          <a:lstStyle/>
          <a:p>
            <a:pPr defTabSz="609507">
              <a:spcAft>
                <a:spcPts val="600"/>
              </a:spcAf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Classification system for environmentally sustainable economic activities </a:t>
            </a:r>
          </a:p>
          <a:p>
            <a:pPr defTabSz="609507">
              <a:spcAft>
                <a:spcPts val="600"/>
              </a:spcAft>
              <a:defRPr/>
            </a:pPr>
            <a:r>
              <a:rPr lang="en-US" sz="1200" kern="0" dirty="0">
                <a:latin typeface="EC Square Sans Cond Pro" panose="020B0506040000020004" pitchFamily="34" charset="0"/>
                <a:cs typeface="Arial" panose="020B0604020202020204" pitchFamily="34" charset="0"/>
              </a:rPr>
              <a:t>Informs about the ‘taxonomy-alignment’ of a company, project or investment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EC Square Sans Cond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87A1E2-128E-3BF3-85FF-AE53ED9EAF98}"/>
              </a:ext>
            </a:extLst>
          </p:cNvPr>
          <p:cNvSpPr txBox="1"/>
          <p:nvPr/>
        </p:nvSpPr>
        <p:spPr>
          <a:xfrm>
            <a:off x="76028" y="3373077"/>
            <a:ext cx="2721506" cy="907941"/>
          </a:xfrm>
          <a:prstGeom prst="rect">
            <a:avLst/>
          </a:prstGeom>
          <a:solidFill>
            <a:srgbClr val="C9ECF9"/>
          </a:solidFill>
        </p:spPr>
        <p:txBody>
          <a:bodyPr wrap="square" rtlCol="0">
            <a:spAutoFit/>
          </a:bodyPr>
          <a:lstStyle/>
          <a:p>
            <a:pPr defTabSz="609507">
              <a:spcAft>
                <a:spcPts val="600"/>
              </a:spcAf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Companies report about their social, environmental and governance risks and impacts</a:t>
            </a:r>
          </a:p>
          <a:p>
            <a:pPr defTabSz="609507">
              <a:spcAft>
                <a:spcPts val="600"/>
              </a:spcAft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EC Square Sans Cond Pro" panose="020B05060400000200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9A09A61-400E-2215-E4CC-5BE793F29891}"/>
              </a:ext>
            </a:extLst>
          </p:cNvPr>
          <p:cNvSpPr txBox="1"/>
          <p:nvPr/>
        </p:nvSpPr>
        <p:spPr>
          <a:xfrm>
            <a:off x="5844209" y="3373077"/>
            <a:ext cx="2998378" cy="907940"/>
          </a:xfrm>
          <a:prstGeom prst="rect">
            <a:avLst/>
          </a:prstGeom>
          <a:solidFill>
            <a:srgbClr val="C9ECF9"/>
          </a:solidFill>
        </p:spPr>
        <p:txBody>
          <a:bodyPr wrap="square" rtlCol="0">
            <a:noAutofit/>
          </a:bodyPr>
          <a:lstStyle/>
          <a:p>
            <a:pPr defTabSz="609507">
              <a:spcAft>
                <a:spcPts val="600"/>
              </a:spcAft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Disclose information about sustainability at</a:t>
            </a:r>
          </a:p>
          <a:p>
            <a:pPr marL="171450" indent="-171450" defTabSz="60950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latin typeface="EC Square Sans Cond Pro" panose="020B0506040000020004" pitchFamily="34" charset="0"/>
                <a:cs typeface="Arial" panose="020B0604020202020204" pitchFamily="34" charset="0"/>
              </a:rPr>
              <a:t>Entity level</a:t>
            </a:r>
          </a:p>
          <a:p>
            <a:pPr marL="171450" indent="-171450" defTabSz="609507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C Square Sans Cond Pro" panose="020B0506040000020004" pitchFamily="34" charset="0"/>
                <a:cs typeface="Arial" panose="020B0604020202020204" pitchFamily="34" charset="0"/>
              </a:rPr>
              <a:t>Product level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A7D99B85-5117-A562-E6ED-9746AE42E9A4}"/>
              </a:ext>
            </a:extLst>
          </p:cNvPr>
          <p:cNvSpPr/>
          <p:nvPr/>
        </p:nvSpPr>
        <p:spPr>
          <a:xfrm>
            <a:off x="2416109" y="1614646"/>
            <a:ext cx="958868" cy="67627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  <a:latin typeface="EC Square Sans Cond Pro" panose="020B0506040000020004" pitchFamily="34" charset="0"/>
              </a:rPr>
              <a:t>publicly report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B382193-B802-4D67-26C7-6E7A22964F31}"/>
              </a:ext>
            </a:extLst>
          </p:cNvPr>
          <p:cNvSpPr/>
          <p:nvPr/>
        </p:nvSpPr>
        <p:spPr>
          <a:xfrm>
            <a:off x="3908855" y="1423292"/>
            <a:ext cx="958868" cy="324438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100" dirty="0">
                <a:solidFill>
                  <a:schemeClr val="tx1"/>
                </a:solidFill>
                <a:latin typeface="EC Square Sans Cond Pro" panose="020B0506040000020004" pitchFamily="34" charset="0"/>
              </a:rPr>
              <a:t>reporting info goes to 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25169BE2-BD52-0A6A-66AF-EF0D1477337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98958" y="1978703"/>
            <a:ext cx="241446" cy="31221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4844E86-46D4-E5B9-6262-E5D68C4078B8}"/>
              </a:ext>
            </a:extLst>
          </p:cNvPr>
          <p:cNvSpPr/>
          <p:nvPr/>
        </p:nvSpPr>
        <p:spPr>
          <a:xfrm>
            <a:off x="5364775" y="1614645"/>
            <a:ext cx="958868" cy="676275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>
                <a:solidFill>
                  <a:schemeClr val="tx1"/>
                </a:solidFill>
                <a:latin typeface="EC Square Sans Cond Pro" panose="020B0506040000020004" pitchFamily="34" charset="0"/>
              </a:rPr>
              <a:t>publicly report</a:t>
            </a:r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AABE3290-8881-08EF-EF0D-2DCC112D71D2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48234" y="1954136"/>
            <a:ext cx="241446" cy="31221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C07CDD32-0D73-0F36-1332-FDE4DB30F207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401494" y="1976614"/>
            <a:ext cx="241446" cy="31221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86865A8C-C516-487C-D08B-DD75BA06D21A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6360469" y="1987736"/>
            <a:ext cx="241446" cy="31221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2">
            <a:extLst>
              <a:ext uri="{FF2B5EF4-FFF2-40B4-BE49-F238E27FC236}">
                <a16:creationId xmlns:a16="http://schemas.microsoft.com/office/drawing/2014/main" id="{1E0C83B7-460E-DF61-9194-24BB51BDAC45}"/>
              </a:ext>
            </a:extLst>
          </p:cNvPr>
          <p:cNvSpPr txBox="1"/>
          <p:nvPr/>
        </p:nvSpPr>
        <p:spPr>
          <a:xfrm>
            <a:off x="384806" y="767247"/>
            <a:ext cx="86112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400" b="1" i="1" dirty="0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EU </a:t>
            </a:r>
            <a:r>
              <a:rPr lang="fr-FR" sz="2400" b="1" i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Sustainable</a:t>
            </a:r>
            <a:r>
              <a:rPr lang="fr-FR" sz="2400" b="1" i="1" dirty="0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 Finance Framework</a:t>
            </a:r>
            <a:endParaRPr lang="fr-FR" sz="2400" i="1" dirty="0">
              <a:solidFill>
                <a:srgbClr val="339FDD"/>
              </a:solidFill>
              <a:latin typeface="EC Square Sans Pro Medium" panose="020B05060400000200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7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4B28E-6589-5074-7BDD-C165913E7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2">
            <a:extLst>
              <a:ext uri="{FF2B5EF4-FFF2-40B4-BE49-F238E27FC236}">
                <a16:creationId xmlns:a16="http://schemas.microsoft.com/office/drawing/2014/main" id="{5A452808-5F37-F4E1-7731-826F0668DA14}"/>
              </a:ext>
            </a:extLst>
          </p:cNvPr>
          <p:cNvSpPr txBox="1"/>
          <p:nvPr/>
        </p:nvSpPr>
        <p:spPr>
          <a:xfrm>
            <a:off x="1345971" y="935693"/>
            <a:ext cx="627463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fr-FR" sz="3000" b="1" i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Review</a:t>
            </a:r>
            <a:r>
              <a:rPr lang="fr-FR" sz="3000" b="1" i="1" dirty="0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 and Simplification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3C65CA-EDCE-A4D9-852F-F9A953E0E3FE}"/>
              </a:ext>
            </a:extLst>
          </p:cNvPr>
          <p:cNvSpPr/>
          <p:nvPr/>
        </p:nvSpPr>
        <p:spPr>
          <a:xfrm>
            <a:off x="4647352" y="1601413"/>
            <a:ext cx="2495449" cy="2732048"/>
          </a:xfrm>
          <a:prstGeom prst="roundRect">
            <a:avLst>
              <a:gd name="adj" fmla="val 1538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FD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EU Taxonomy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9FD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marL="285750" lvl="1" indent="-285750">
              <a:spcAft>
                <a:spcPts val="12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E7E6E6">
                    <a:lumMod val="50000"/>
                  </a:srgbClr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Disclosures Delegated Act</a:t>
            </a:r>
          </a:p>
          <a:p>
            <a:pPr marL="0" lvl="1">
              <a:spcAft>
                <a:spcPts val="1200"/>
              </a:spcAft>
              <a:buClr>
                <a:srgbClr val="0070C0"/>
              </a:buClr>
              <a:buSzPct val="120000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Climate and Environmental DAs</a:t>
            </a:r>
          </a:p>
          <a:p>
            <a:pPr marL="2857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287EFFC-FE35-BA12-EA6D-8FB11ED44718}"/>
              </a:ext>
            </a:extLst>
          </p:cNvPr>
          <p:cNvSpPr/>
          <p:nvPr/>
        </p:nvSpPr>
        <p:spPr>
          <a:xfrm>
            <a:off x="104502" y="1525846"/>
            <a:ext cx="2782052" cy="2807615"/>
          </a:xfrm>
          <a:prstGeom prst="roundRect">
            <a:avLst>
              <a:gd name="adj" fmla="val 1538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1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FD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Disclosures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9FDD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Corporate Sustainability Reporting Directive (CSRD)</a:t>
            </a:r>
          </a:p>
          <a:p>
            <a:pPr marL="0" marR="0" lvl="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marL="0" marR="0" lvl="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Sustainable Finance Disclosure Regulation (SFDR)</a:t>
            </a:r>
          </a:p>
          <a:p>
            <a:pPr algn="ctr"/>
            <a:endParaRPr lang="en-GB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563F384-78A4-CCAD-35AE-FF0876F63C4F}"/>
              </a:ext>
            </a:extLst>
          </p:cNvPr>
          <p:cNvSpPr/>
          <p:nvPr/>
        </p:nvSpPr>
        <p:spPr>
          <a:xfrm>
            <a:off x="2965207" y="1443710"/>
            <a:ext cx="1574418" cy="1368163"/>
          </a:xfrm>
          <a:prstGeom prst="rightArrow">
            <a:avLst/>
          </a:prstGeom>
          <a:solidFill>
            <a:srgbClr val="C9ECF9"/>
          </a:solidFill>
          <a:ln>
            <a:solidFill>
              <a:srgbClr val="C9EC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bg2">
                    <a:lumMod val="25000"/>
                  </a:schemeClr>
                </a:solidFill>
              </a:rPr>
              <a:t>OMNIBUS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56C0F86-45C2-CDD2-F720-4C220F42CFAA}"/>
              </a:ext>
            </a:extLst>
          </p:cNvPr>
          <p:cNvSpPr/>
          <p:nvPr/>
        </p:nvSpPr>
        <p:spPr>
          <a:xfrm>
            <a:off x="2942068" y="2875711"/>
            <a:ext cx="1574418" cy="1368163"/>
          </a:xfrm>
          <a:prstGeom prst="rightArrow">
            <a:avLst/>
          </a:prstGeom>
          <a:solidFill>
            <a:srgbClr val="43BC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bg2">
                    <a:lumMod val="25000"/>
                  </a:schemeClr>
                </a:solidFill>
              </a:rPr>
              <a:t>ONGOING REVIEW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CC93AA0-53A4-F589-5806-40979A6C02FD}"/>
              </a:ext>
            </a:extLst>
          </p:cNvPr>
          <p:cNvSpPr/>
          <p:nvPr/>
        </p:nvSpPr>
        <p:spPr>
          <a:xfrm>
            <a:off x="7250528" y="2836401"/>
            <a:ext cx="1574418" cy="1368163"/>
          </a:xfrm>
          <a:prstGeom prst="rightArrow">
            <a:avLst/>
          </a:prstGeom>
          <a:solidFill>
            <a:srgbClr val="43BC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bg2">
                    <a:lumMod val="25000"/>
                  </a:schemeClr>
                </a:solidFill>
              </a:rPr>
              <a:t>ONGOING REVIEW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7820BAC-5673-8FE0-5B69-D1C8DA6D27B8}"/>
              </a:ext>
            </a:extLst>
          </p:cNvPr>
          <p:cNvSpPr/>
          <p:nvPr/>
        </p:nvSpPr>
        <p:spPr>
          <a:xfrm>
            <a:off x="7250528" y="1432798"/>
            <a:ext cx="1574418" cy="1368163"/>
          </a:xfrm>
          <a:prstGeom prst="rightArrow">
            <a:avLst/>
          </a:prstGeom>
          <a:solidFill>
            <a:srgbClr val="C9ECF9"/>
          </a:solidFill>
          <a:ln>
            <a:solidFill>
              <a:srgbClr val="C9ECF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>
                <a:solidFill>
                  <a:schemeClr val="bg2">
                    <a:lumMod val="25000"/>
                  </a:schemeClr>
                </a:solidFill>
              </a:rPr>
              <a:t>OMNIBUS</a:t>
            </a:r>
            <a:endParaRPr lang="en-IE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6C70B-C2C5-4A6D-96E7-76B48B17AAF8}"/>
              </a:ext>
            </a:extLst>
          </p:cNvPr>
          <p:cNvSpPr txBox="1"/>
          <p:nvPr/>
        </p:nvSpPr>
        <p:spPr>
          <a:xfrm>
            <a:off x="5037151" y="3579830"/>
            <a:ext cx="20077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70C0"/>
              </a:buClr>
              <a:buSzPct val="120000"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Mitigation, Adaptation, Water, Circular economy, Pollution, Biodiversity </a:t>
            </a:r>
          </a:p>
        </p:txBody>
      </p:sp>
    </p:spTree>
    <p:extLst>
      <p:ext uri="{BB962C8B-B14F-4D97-AF65-F5344CB8AC3E}">
        <p14:creationId xmlns:p14="http://schemas.microsoft.com/office/powerpoint/2010/main" val="85057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15E03-D94E-41C0-5195-DF379FD5C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2">
            <a:extLst>
              <a:ext uri="{FF2B5EF4-FFF2-40B4-BE49-F238E27FC236}">
                <a16:creationId xmlns:a16="http://schemas.microsoft.com/office/drawing/2014/main" id="{E704FE97-E0FC-BA23-8445-7D9DD4207A68}"/>
              </a:ext>
            </a:extLst>
          </p:cNvPr>
          <p:cNvSpPr txBox="1"/>
          <p:nvPr/>
        </p:nvSpPr>
        <p:spPr>
          <a:xfrm>
            <a:off x="364068" y="804030"/>
            <a:ext cx="830668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buClr>
                <a:srgbClr val="0070C0"/>
              </a:buClr>
              <a:buSzPct val="120000"/>
              <a:defRPr/>
            </a:pPr>
            <a:r>
              <a:rPr lang="fr-FR" sz="2000" b="1" i="1" dirty="0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Simplification - </a:t>
            </a:r>
            <a:r>
              <a:rPr lang="fr-FR" sz="2000" b="1" i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Current</a:t>
            </a:r>
            <a:r>
              <a:rPr lang="fr-FR" sz="2000" b="1" i="1" dirty="0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and future </a:t>
            </a:r>
            <a:r>
              <a:rPr lang="fr-FR" sz="2000" b="1" i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work</a:t>
            </a:r>
            <a:r>
              <a:rPr lang="fr-FR" sz="2000" b="1" i="1" dirty="0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</a:t>
            </a:r>
            <a:r>
              <a:rPr lang="fr-FR" sz="2000" b="1" i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around</a:t>
            </a:r>
            <a:r>
              <a:rPr lang="fr-FR" sz="2000" b="1" i="1" dirty="0">
                <a:solidFill>
                  <a:srgbClr val="339FDD"/>
                </a:solidFill>
                <a:latin typeface="EC Square Sans Pro" panose="020B0506040000020004" pitchFamily="34" charset="0"/>
                <a:cs typeface="Arial" panose="020B0604020202020204" pitchFamily="34" charset="0"/>
              </a:rPr>
              <a:t> the EU Taxonomy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7B364F-D78B-9EB5-1AE6-53399C19061C}"/>
              </a:ext>
            </a:extLst>
          </p:cNvPr>
          <p:cNvGrpSpPr/>
          <p:nvPr/>
        </p:nvGrpSpPr>
        <p:grpSpPr>
          <a:xfrm>
            <a:off x="364068" y="1692321"/>
            <a:ext cx="8306682" cy="2031499"/>
            <a:chOff x="-111201" y="1789393"/>
            <a:chExt cx="9951278" cy="240527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8734F8-0755-58FD-6FAC-38859F4D25A7}"/>
                </a:ext>
              </a:extLst>
            </p:cNvPr>
            <p:cNvSpPr/>
            <p:nvPr/>
          </p:nvSpPr>
          <p:spPr>
            <a:xfrm>
              <a:off x="-111201" y="1789393"/>
              <a:ext cx="2890078" cy="78235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000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Disclosures - </a:t>
              </a:r>
              <a:r>
                <a:rPr lang="en-IE" sz="2000" i="1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Published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40C624-91A8-ACCE-AAA5-7CB82B89553A}"/>
                </a:ext>
              </a:extLst>
            </p:cNvPr>
            <p:cNvSpPr/>
            <p:nvPr/>
          </p:nvSpPr>
          <p:spPr>
            <a:xfrm>
              <a:off x="3190357" y="1789393"/>
              <a:ext cx="3413760" cy="78235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000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Climate and Environmental DAs - </a:t>
              </a:r>
              <a:r>
                <a:rPr lang="en-IE" sz="2000" i="1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Ongoing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06B308-5185-89B5-1FD2-BB4733ABFF33}"/>
                </a:ext>
              </a:extLst>
            </p:cNvPr>
            <p:cNvSpPr/>
            <p:nvPr/>
          </p:nvSpPr>
          <p:spPr>
            <a:xfrm>
              <a:off x="6949999" y="1789393"/>
              <a:ext cx="2890078" cy="782357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000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Platform on Sustainable Finance - </a:t>
              </a:r>
              <a:r>
                <a:rPr lang="en-IE" sz="2000" i="1" dirty="0">
                  <a:solidFill>
                    <a:schemeClr val="tx1"/>
                  </a:solidFill>
                  <a:latin typeface="EC Square Sans Cond Pro" panose="020B0506040000020004" pitchFamily="34" charset="0"/>
                </a:rPr>
                <a:t>Upcoming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81F49D8-AF4F-247E-F5E1-B292BA9D8E40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1333838" y="2571750"/>
              <a:ext cx="0" cy="28553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860DC5C-807A-006B-E46D-B263E84C990B}"/>
                </a:ext>
              </a:extLst>
            </p:cNvPr>
            <p:cNvCxnSpPr>
              <a:cxnSpLocks/>
              <a:stCxn id="11" idx="2"/>
              <a:endCxn id="17" idx="0"/>
            </p:cNvCxnSpPr>
            <p:nvPr/>
          </p:nvCxnSpPr>
          <p:spPr>
            <a:xfrm>
              <a:off x="4897237" y="2571750"/>
              <a:ext cx="0" cy="32247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35E4E3B-3B60-7E58-465B-784ED61C3A5D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8395038" y="2571750"/>
              <a:ext cx="0" cy="271607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B567102-72D8-2F39-915A-8672F2BB186B}"/>
                </a:ext>
              </a:extLst>
            </p:cNvPr>
            <p:cNvSpPr/>
            <p:nvPr/>
          </p:nvSpPr>
          <p:spPr>
            <a:xfrm>
              <a:off x="-111201" y="2894224"/>
              <a:ext cx="2890078" cy="1300444"/>
            </a:xfrm>
            <a:prstGeom prst="rect">
              <a:avLst/>
            </a:prstGeom>
            <a:solidFill>
              <a:srgbClr val="C9ECF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dirty="0">
                  <a:solidFill>
                    <a:sysClr val="windowText" lastClr="000000"/>
                  </a:solidFill>
                  <a:latin typeface="EC Square Sans Cond Pro" panose="020B0506040000020004" pitchFamily="34" charset="0"/>
                </a:rPr>
                <a:t>Review of Disclosures Delegated Act as part of the Omnibus package </a:t>
              </a:r>
              <a:endParaRPr lang="en-IE" sz="1700" dirty="0">
                <a:solidFill>
                  <a:sysClr val="windowText" lastClr="000000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510D281-D7B0-FA7F-A790-7CF9A17D54DD}"/>
                </a:ext>
              </a:extLst>
            </p:cNvPr>
            <p:cNvSpPr/>
            <p:nvPr/>
          </p:nvSpPr>
          <p:spPr>
            <a:xfrm>
              <a:off x="3208827" y="2894224"/>
              <a:ext cx="3376820" cy="1300445"/>
            </a:xfrm>
            <a:prstGeom prst="rect">
              <a:avLst/>
            </a:prstGeom>
            <a:solidFill>
              <a:srgbClr val="C9ECF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ysClr val="windowText" lastClr="000000"/>
                  </a:solidFill>
                  <a:latin typeface="EC Square Sans Cond Pro" panose="020B0506040000020004" pitchFamily="34" charset="0"/>
                </a:rPr>
                <a:t>Revisions and/or updates of existing criteria to align with technical and policy changes and improve usability</a:t>
              </a:r>
              <a:endParaRPr lang="en-IE" sz="1600" dirty="0">
                <a:solidFill>
                  <a:sysClr val="windowText" lastClr="000000"/>
                </a:solidFill>
                <a:latin typeface="EC Square Sans Cond Pro" panose="020B05060400000200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E069CA-B280-76D9-75F7-4B5326E3EFE9}"/>
                </a:ext>
              </a:extLst>
            </p:cNvPr>
            <p:cNvSpPr/>
            <p:nvPr/>
          </p:nvSpPr>
          <p:spPr>
            <a:xfrm>
              <a:off x="6949999" y="2894223"/>
              <a:ext cx="2890078" cy="1300445"/>
            </a:xfrm>
            <a:prstGeom prst="rect">
              <a:avLst/>
            </a:prstGeom>
            <a:solidFill>
              <a:srgbClr val="C9ECF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ysClr val="windowText" lastClr="000000"/>
                  </a:solidFill>
                  <a:latin typeface="EC Square Sans Cond Pro" panose="020B0506040000020004" pitchFamily="34" charset="0"/>
                </a:rPr>
                <a:t>Development of additional activities and criteria</a:t>
              </a:r>
              <a:endParaRPr lang="en-IE" sz="1700" dirty="0">
                <a:solidFill>
                  <a:sysClr val="windowText" lastClr="000000"/>
                </a:solidFill>
                <a:latin typeface="EC Square Sans Cond Pro" panose="020B050604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802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2AA0C-C6FA-1847-044F-4608354C6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2">
            <a:extLst>
              <a:ext uri="{FF2B5EF4-FFF2-40B4-BE49-F238E27FC236}">
                <a16:creationId xmlns:a16="http://schemas.microsoft.com/office/drawing/2014/main" id="{22B48AFF-4308-DE8A-F02B-9E9FBFF4BFA8}"/>
              </a:ext>
            </a:extLst>
          </p:cNvPr>
          <p:cNvSpPr txBox="1"/>
          <p:nvPr/>
        </p:nvSpPr>
        <p:spPr>
          <a:xfrm>
            <a:off x="417403" y="832711"/>
            <a:ext cx="859746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fr-FR" sz="2000" b="1" i="1" dirty="0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Simplification – Main </a:t>
            </a:r>
            <a:r>
              <a:rPr lang="fr-FR" sz="2000" b="1" i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elements</a:t>
            </a:r>
            <a:r>
              <a:rPr lang="fr-FR" sz="2000" b="1" i="1" dirty="0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 of the Omnibus </a:t>
            </a:r>
            <a:r>
              <a:rPr lang="fr-FR" sz="2000" b="1" i="1" dirty="0" err="1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proposal</a:t>
            </a:r>
            <a:r>
              <a:rPr lang="fr-FR" sz="2000" b="1" i="1" dirty="0">
                <a:solidFill>
                  <a:srgbClr val="339FDD"/>
                </a:solidFill>
                <a:latin typeface="EC Square Sans Pro" panose="020B0506040000020004" pitchFamily="34" charset="0"/>
                <a:cs typeface="Arial Black" panose="020B0604020202020204" pitchFamily="34" charset="0"/>
              </a:rPr>
              <a:t> for CSRD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A8B32BC9-3219-7CB1-35FE-078D29900703}"/>
              </a:ext>
            </a:extLst>
          </p:cNvPr>
          <p:cNvSpPr txBox="1">
            <a:spLocks/>
          </p:cNvSpPr>
          <p:nvPr/>
        </p:nvSpPr>
        <p:spPr>
          <a:xfrm>
            <a:off x="355988" y="1399518"/>
            <a:ext cx="8548021" cy="270481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800" b="1" dirty="0">
                <a:latin typeface="EC Square Sans Pro" panose="020B0506040000020004" pitchFamily="34" charset="0"/>
              </a:rPr>
              <a:t>Stop-the-clock: </a:t>
            </a:r>
            <a:r>
              <a:rPr lang="en-GB" sz="1800" dirty="0">
                <a:latin typeface="EC Square Sans Pro" panose="020B0506040000020004" pitchFamily="34" charset="0"/>
              </a:rPr>
              <a:t>no phasing-in of additional companies.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800" b="1" dirty="0">
                <a:latin typeface="EC Square Sans Pro" panose="020B0506040000020004" pitchFamily="34" charset="0"/>
              </a:rPr>
              <a:t>Scope</a:t>
            </a:r>
            <a:r>
              <a:rPr lang="en-GB" sz="1800" dirty="0">
                <a:latin typeface="EC Square Sans Pro" panose="020B0506040000020004" pitchFamily="34" charset="0"/>
              </a:rPr>
              <a:t>: limiting the scope to ‘large companies’ </a:t>
            </a:r>
            <a:r>
              <a:rPr lang="en-GB" sz="1800" i="1" dirty="0">
                <a:latin typeface="EC Square Sans Pro" panose="020B0506040000020004" pitchFamily="34" charset="0"/>
              </a:rPr>
              <a:t>(over 1000 employees).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800" b="1" dirty="0">
                <a:latin typeface="EC Square Sans Pro" panose="020B0506040000020004" pitchFamily="34" charset="0"/>
              </a:rPr>
              <a:t>Value-chain-cap</a:t>
            </a:r>
            <a:r>
              <a:rPr lang="en-GB" sz="1800" dirty="0">
                <a:latin typeface="EC Square Sans Pro" panose="020B0506040000020004" pitchFamily="34" charset="0"/>
              </a:rPr>
              <a:t>: limiting information requests for companies outside the scope.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800" b="1" dirty="0">
                <a:latin typeface="EC Square Sans Pro" panose="020B0506040000020004" pitchFamily="34" charset="0"/>
              </a:rPr>
              <a:t>Audit and assurance</a:t>
            </a:r>
            <a:r>
              <a:rPr lang="en-GB" sz="1800" dirty="0">
                <a:latin typeface="EC Square Sans Pro" panose="020B0506040000020004" pitchFamily="34" charset="0"/>
              </a:rPr>
              <a:t>: only limited assurance required.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800" b="1" dirty="0">
                <a:latin typeface="EC Square Sans Pro" panose="020B0506040000020004" pitchFamily="34" charset="0"/>
              </a:rPr>
              <a:t>ESRS reporting standards</a:t>
            </a:r>
            <a:r>
              <a:rPr lang="en-GB" sz="1800" dirty="0">
                <a:latin typeface="EC Square Sans Pro" panose="020B0506040000020004" pitchFamily="34" charset="0"/>
              </a:rPr>
              <a:t>: reduce datapoints and complexity.</a:t>
            </a:r>
          </a:p>
        </p:txBody>
      </p:sp>
    </p:spTree>
    <p:extLst>
      <p:ext uri="{BB962C8B-B14F-4D97-AF65-F5344CB8AC3E}">
        <p14:creationId xmlns:p14="http://schemas.microsoft.com/office/powerpoint/2010/main" val="3085210005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4AE12C887D479C1DC76E4FC673A6" ma:contentTypeVersion="17" ma:contentTypeDescription="Crée un document." ma:contentTypeScope="" ma:versionID="d4e1d3195fe95f885b81e5dc3a8219d7">
  <xsd:schema xmlns:xsd="http://www.w3.org/2001/XMLSchema" xmlns:xs="http://www.w3.org/2001/XMLSchema" xmlns:p="http://schemas.microsoft.com/office/2006/metadata/properties" xmlns:ns2="7d1b97a8-51d8-406d-8036-119157ac06a7" xmlns:ns3="31207b1c-59ce-4594-a7ff-c92a97d12621" targetNamespace="http://schemas.microsoft.com/office/2006/metadata/properties" ma:root="true" ma:fieldsID="e2f2f94ac624cd46013b099d4260a9d8" ns2:_="" ns3:_="">
    <xsd:import namespace="7d1b97a8-51d8-406d-8036-119157ac06a7"/>
    <xsd:import namespace="31207b1c-59ce-4594-a7ff-c92a97d126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b97a8-51d8-406d-8036-119157ac06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dd710c1b-8059-4a3c-8834-d12249fa78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207b1c-59ce-4594-a7ff-c92a97d1262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DF318E-0C89-4F7C-B085-D5FCD8112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1b97a8-51d8-406d-8036-119157ac06a7"/>
    <ds:schemaRef ds:uri="31207b1c-59ce-4594-a7ff-c92a97d126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501AB1-36FA-4664-9F92-AE37AC3D0F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3321</TotalTime>
  <Words>846</Words>
  <Application>Microsoft Office PowerPoint</Application>
  <PresentationFormat>On-screen Show (16:9)</PresentationFormat>
  <Paragraphs>157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Aptos</vt:lpstr>
      <vt:lpstr>Arial</vt:lpstr>
      <vt:lpstr>Calibri</vt:lpstr>
      <vt:lpstr>EC Square Sans Cond Pro</vt:lpstr>
      <vt:lpstr>EC Square Sans Pro</vt:lpstr>
      <vt:lpstr>EC Square Sans Pro Medium</vt:lpstr>
      <vt:lpstr>1_Thème Office</vt:lpstr>
      <vt:lpstr>2_Thème Office</vt:lpstr>
      <vt:lpstr>3_Thème Office</vt:lpstr>
      <vt:lpstr>4_Thème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KLAPPER Eike (GROW)</cp:lastModifiedBy>
  <cp:revision>18</cp:revision>
  <dcterms:created xsi:type="dcterms:W3CDTF">2023-02-02T07:14:57Z</dcterms:created>
  <dcterms:modified xsi:type="dcterms:W3CDTF">2025-11-03T08:57:52Z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2025-10-22T08:28:47Z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fbb1be20-9a8e-477b-a192-39815e355876</vt:lpwstr>
  </property>
  <property fmtid="{D5CDD505-2E9C-101B-9397-08002B2CF9AE}" pid="8" name="MSIP_Label_6bd9ddd1-4d20-43f6-abfa-fc3c07406f94_ContentBits">
    <vt:lpwstr>0</vt:lpwstr>
  </property>
  <property fmtid="{D5CDD505-2E9C-101B-9397-08002B2CF9AE}" pid="9" name="MSIP_Label_6bd9ddd1-4d20-43f6-abfa-fc3c07406f94_Tag">
    <vt:lpwstr>10, 3, 0, 1</vt:lpwstr>
  </property>
</Properties>
</file>