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2" d="100"/>
          <a:sy n="162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90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01/2025.12.18.25318736" TargetMode="External"/><Relationship Id="rId5" Type="http://schemas.openxmlformats.org/officeDocument/2006/relationships/hyperlink" Target="https://doi.org/10.1109/CAI64502.2025.00280" TargetMode="External"/><Relationship Id="rId4" Type="http://schemas.openxmlformats.org/officeDocument/2006/relationships/hyperlink" Target="https://arkangel.ai/outpatient-co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doi.org/10.1101/2025.09.23.2533620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01/2025.12.18.25318736" TargetMode="External"/><Relationship Id="rId5" Type="http://schemas.openxmlformats.org/officeDocument/2006/relationships/hyperlink" Target="https://doi.org/10.1016/j.ibmed.2025.100274" TargetMode="External"/><Relationship Id="rId4" Type="http://schemas.openxmlformats.org/officeDocument/2006/relationships/hyperlink" Target="https://doi.org/10.1109/CAI64502.2025.0028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pic>
        <p:nvPicPr>
          <p:cNvPr id="3" name="Image 0" descr="/tmp/arkangel-pitch/logo_orange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01168"/>
            <a:ext cx="2743200" cy="58521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74320" y="3950208"/>
            <a:ext cx="2834640" cy="68580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5" name="Shape 2"/>
          <p:cNvSpPr/>
          <p:nvPr/>
        </p:nvSpPr>
        <p:spPr>
          <a:xfrm>
            <a:off x="564248" y="3950208"/>
            <a:ext cx="54864" cy="68580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6" name="Text 3"/>
          <p:cNvSpPr/>
          <p:nvPr/>
        </p:nvSpPr>
        <p:spPr>
          <a:xfrm>
            <a:off x="1026020" y="4001209"/>
            <a:ext cx="187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HRC Open Innovation Challenge 2026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1143000" y="4293108"/>
            <a:ext cx="17629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Request · Barcelona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20040" y="10515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Health Intelligence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320040" y="16916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chart tells a story.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health systems can't read it at scale.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320040" y="2606040"/>
            <a:ext cx="1645920" cy="4572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1" name="Text 8"/>
          <p:cNvSpPr/>
          <p:nvPr/>
        </p:nvSpPr>
        <p:spPr>
          <a:xfrm>
            <a:off x="320040" y="2743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305+ hospitals  ·  11 countries  ·  68M+ people  ·  in production since 2022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320040" y="31546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do.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8250095" y="4686300"/>
            <a:ext cx="59908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347197" y="4689453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arkangel.ai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18 Months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57200" y="2834640"/>
            <a:ext cx="8229600" cy="36576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7" name="Shape 4"/>
          <p:cNvSpPr/>
          <p:nvPr/>
        </p:nvSpPr>
        <p:spPr>
          <a:xfrm>
            <a:off x="1024128" y="2779776"/>
            <a:ext cx="146304" cy="146304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Text 5"/>
          <p:cNvSpPr/>
          <p:nvPr/>
        </p:nvSpPr>
        <p:spPr>
          <a:xfrm>
            <a:off x="274320" y="15544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2026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274320" y="1828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HRC Barcelona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74320" y="2176272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partner conversations: DKV, Germans Trias i Pujol, Althaia, CSC. Exploring joint pilots.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1097280" y="2779776"/>
            <a:ext cx="0" cy="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2" name="Shape 9"/>
          <p:cNvSpPr/>
          <p:nvPr/>
        </p:nvSpPr>
        <p:spPr>
          <a:xfrm>
            <a:off x="3035808" y="2779776"/>
            <a:ext cx="146304" cy="146304"/>
          </a:xfrm>
          <a:prstGeom prst="ellipse">
            <a:avLst/>
          </a:prstGeom>
          <a:solidFill>
            <a:srgbClr val="B8B8B8"/>
          </a:solidFill>
          <a:ln w="12700">
            <a:solidFill>
              <a:srgbClr val="B8B8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3" name="Shape 10"/>
          <p:cNvSpPr/>
          <p:nvPr/>
        </p:nvSpPr>
        <p:spPr>
          <a:xfrm>
            <a:off x="3108960" y="2926080"/>
            <a:ext cx="0" cy="45720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4" name="Text 11"/>
          <p:cNvSpPr/>
          <p:nvPr/>
        </p:nvSpPr>
        <p:spPr>
          <a:xfrm>
            <a:off x="2286000" y="340156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228600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Compliance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286000" y="4005072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DPA templates live. EU AI Act documentation ready for any European deployment.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047488" y="2779776"/>
            <a:ext cx="146304" cy="146304"/>
          </a:xfrm>
          <a:prstGeom prst="ellipse">
            <a:avLst/>
          </a:prstGeom>
          <a:solidFill>
            <a:srgbClr val="B8B8B8"/>
          </a:solidFill>
          <a:ln w="12700">
            <a:solidFill>
              <a:srgbClr val="B8B8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5"/>
          <p:cNvSpPr/>
          <p:nvPr/>
        </p:nvSpPr>
        <p:spPr>
          <a:xfrm>
            <a:off x="4297680" y="15544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Q3–Q4 2026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297680" y="1828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 Pilot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4297680" y="2176272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EU clinical deployment. Hospital or payer partner. Co-design with clinical team on-site.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5120640" y="2779776"/>
            <a:ext cx="0" cy="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2" name="Shape 19"/>
          <p:cNvSpPr/>
          <p:nvPr/>
        </p:nvSpPr>
        <p:spPr>
          <a:xfrm>
            <a:off x="7059168" y="2779776"/>
            <a:ext cx="146304" cy="146304"/>
          </a:xfrm>
          <a:prstGeom prst="ellipse">
            <a:avLst/>
          </a:prstGeom>
          <a:solidFill>
            <a:srgbClr val="B8B8B8"/>
          </a:solidFill>
          <a:ln w="12700">
            <a:solidFill>
              <a:srgbClr val="B8B8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3" name="Shape 20"/>
          <p:cNvSpPr/>
          <p:nvPr/>
        </p:nvSpPr>
        <p:spPr>
          <a:xfrm>
            <a:off x="7132320" y="2926080"/>
            <a:ext cx="0" cy="45720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4" name="Text 21"/>
          <p:cNvSpPr/>
          <p:nvPr/>
        </p:nvSpPr>
        <p:spPr>
          <a:xfrm>
            <a:off x="6309360" y="340156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2026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630936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Analytics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309360" y="4005072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dashboard: aggregate population signals for partner health systems.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8796528" y="2779776"/>
            <a:ext cx="146304" cy="146304"/>
          </a:xfrm>
          <a:prstGeom prst="ellipse">
            <a:avLst/>
          </a:prstGeom>
          <a:solidFill>
            <a:srgbClr val="B8B8B8"/>
          </a:solidFill>
          <a:ln w="12700">
            <a:solidFill>
              <a:srgbClr val="B8B8B8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8" name="Text 25"/>
          <p:cNvSpPr/>
          <p:nvPr/>
        </p:nvSpPr>
        <p:spPr>
          <a:xfrm>
            <a:off x="7298804" y="157276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7223760" y="184251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&amp; Grants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7315200" y="210312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partnerships and grant applications for equity-focused AI in health systems.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8869680" y="2779776"/>
            <a:ext cx="0" cy="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2" name="Text 29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Revenue, Clear ROI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17320"/>
            <a:ext cx="4160520" cy="31546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Shape 4"/>
          <p:cNvSpPr/>
          <p:nvPr/>
        </p:nvSpPr>
        <p:spPr>
          <a:xfrm>
            <a:off x="320040" y="1417320"/>
            <a:ext cx="4160520" cy="6400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Text 5"/>
          <p:cNvSpPr/>
          <p:nvPr/>
        </p:nvSpPr>
        <p:spPr>
          <a:xfrm>
            <a:off x="457200" y="1572768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ENTERPRISE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57200" y="18745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platform for pharma, payers &amp; hospital networks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57200" y="2377440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1" name="Text 8"/>
          <p:cNvSpPr/>
          <p:nvPr/>
        </p:nvSpPr>
        <p:spPr>
          <a:xfrm>
            <a:off x="685800" y="23317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 $5,000 USD / month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57200" y="2779776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3" name="Text 10"/>
          <p:cNvSpPr/>
          <p:nvPr/>
        </p:nvSpPr>
        <p:spPr>
          <a:xfrm>
            <a:off x="685800" y="273405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Volume-based pricing by records processed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57200" y="3182112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5" name="Text 12"/>
          <p:cNvSpPr/>
          <p:nvPr/>
        </p:nvSpPr>
        <p:spPr>
          <a:xfrm>
            <a:off x="685800" y="313639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Multi-year contracts with renewals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57200" y="3584448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7" name="Text 14"/>
          <p:cNvSpPr/>
          <p:nvPr/>
        </p:nvSpPr>
        <p:spPr>
          <a:xfrm>
            <a:off x="685800" y="353872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 · Sanofi · Novartis · NN · BI · J&amp;J · BSci · BMS · Pfizer · Takeda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7200" y="3986784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9" name="Text 16"/>
          <p:cNvSpPr/>
          <p:nvPr/>
        </p:nvSpPr>
        <p:spPr>
          <a:xfrm>
            <a:off x="685800" y="394106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Compensar · Comfama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4663440" y="1417320"/>
            <a:ext cx="4160520" cy="31546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1" name="Shape 18"/>
          <p:cNvSpPr/>
          <p:nvPr/>
        </p:nvSpPr>
        <p:spPr>
          <a:xfrm>
            <a:off x="4663440" y="1417320"/>
            <a:ext cx="4160520" cy="64008"/>
          </a:xfrm>
          <a:prstGeom prst="rect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2" name="Text 19"/>
          <p:cNvSpPr/>
          <p:nvPr/>
        </p:nvSpPr>
        <p:spPr>
          <a:xfrm>
            <a:off x="4800600" y="1572768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05E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B2C — MEDSEARCH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800600" y="18745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decision support for individual clinicians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4800600" y="2450592"/>
            <a:ext cx="109728" cy="109728"/>
          </a:xfrm>
          <a:prstGeom prst="ellipse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5" name="Text 22"/>
          <p:cNvSpPr/>
          <p:nvPr/>
        </p:nvSpPr>
        <p:spPr>
          <a:xfrm>
            <a:off x="5029200" y="239572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 – $500 USD / month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4800600" y="2852928"/>
            <a:ext cx="109728" cy="109728"/>
          </a:xfrm>
          <a:prstGeom prst="ellipse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7" name="Text 24"/>
          <p:cNvSpPr/>
          <p:nvPr/>
        </p:nvSpPr>
        <p:spPr>
          <a:xfrm>
            <a:off x="5029200" y="279806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users in 83 countries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4800600" y="3255264"/>
            <a:ext cx="109728" cy="109728"/>
          </a:xfrm>
          <a:prstGeom prst="ellipse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9" name="Text 26"/>
          <p:cNvSpPr/>
          <p:nvPr/>
        </p:nvSpPr>
        <p:spPr>
          <a:xfrm>
            <a:off x="5029200" y="320040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Evidence-grounded answers with traceable citations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4800600" y="3657600"/>
            <a:ext cx="109728" cy="109728"/>
          </a:xfrm>
          <a:prstGeom prst="ellipse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1" name="Text 28"/>
          <p:cNvSpPr/>
          <p:nvPr/>
        </p:nvSpPr>
        <p:spPr>
          <a:xfrm>
            <a:off x="5029200" y="3602736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RCT: higher diagnostic validity vs. traditional search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320040" y="4617720"/>
            <a:ext cx="8503920" cy="4114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33" name="Text 30"/>
          <p:cNvSpPr/>
          <p:nvPr/>
        </p:nvSpPr>
        <p:spPr>
          <a:xfrm>
            <a:off x="457200" y="4645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payer who identifies undiagnosed CKD before hospitalization avoids a predictable, expensive, and preventable downstream cost."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pic>
        <p:nvPicPr>
          <p:cNvPr id="3" name="Image 0" descr="/tmp/arkangel-pitch/logo_orange_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01168"/>
            <a:ext cx="2743200" cy="5852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0040" y="10515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is already there.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320040" y="166420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read it before it becomes a diagnosis.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320040" y="2286000"/>
            <a:ext cx="1371600" cy="4572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7" name="Text 4"/>
          <p:cNvSpPr/>
          <p:nvPr/>
        </p:nvSpPr>
        <p:spPr>
          <a:xfrm>
            <a:off x="320040" y="2423160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 Zea  ·  CEO &amp; Co-founder  ·  jose@arkangel.ai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320040" y="276148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Velásquez  ·  President &amp; Co-founder  ·  laura.velasquez@arkangel.ai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20040" y="3099816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Natalia Castaño-Villegas  ·  Evidence Lead  ·  natalia@arkangel.ai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20040" y="3438144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Ortiz Calderón  ·  Commercial Lead  ·  laura.ortiz@arkangel.ai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320040" y="379476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arkangel.ai  ·  compliance.arkangel.ai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20040" y="438912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 ·  HIPAA  ·  INVIMA  ·  ANVISA  ·  SAM.gov UEI T5JYCNKBPZK5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 Is Already in the Chart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6126480" y="1417320"/>
            <a:ext cx="2743200" cy="324612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Text 4"/>
          <p:cNvSpPr/>
          <p:nvPr/>
        </p:nvSpPr>
        <p:spPr>
          <a:xfrm>
            <a:off x="6126480" y="155448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9.16%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126480" y="21488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126480" y="2487168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25.66%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6126480" y="310896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CKD detection rate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Compensar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(3.5M members)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→ after Arkangel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320040" y="1444752"/>
            <a:ext cx="54864" cy="65836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2" name="Text 9"/>
          <p:cNvSpPr/>
          <p:nvPr/>
        </p:nvSpPr>
        <p:spPr>
          <a:xfrm>
            <a:off x="502920" y="1472184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COPD  ·  6–12 months lead time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1764792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Pandora identifies COPD patients from discharge summaries before any ICD code is entered. AstraZeneca program, LatAm.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20040" y="2240280"/>
            <a:ext cx="54864" cy="65836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5" name="Text 12"/>
          <p:cNvSpPr/>
          <p:nvPr/>
        </p:nvSpPr>
        <p:spPr>
          <a:xfrm>
            <a:off x="502920" y="226771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SEPSIS  ·  SOFA score from free text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02920" y="256032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SOFA reconstruction from unstructured ICU notes — no manual abstraction. Published medRxiv 2025.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20040" y="3035808"/>
            <a:ext cx="54864" cy="65836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5"/>
          <p:cNvSpPr/>
          <p:nvPr/>
        </p:nvSpPr>
        <p:spPr>
          <a:xfrm>
            <a:off x="502920" y="30632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CKD  ·  90% undiagnosed cases found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02920" y="3355848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Compensar pilot: 90% of previously unknown CKD patients surfaced. Patients in treatment: &lt;10% → 30%.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320040" y="3831336"/>
            <a:ext cx="54864" cy="65836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1" name="Text 18"/>
          <p:cNvSpPr/>
          <p:nvPr/>
        </p:nvSpPr>
        <p:spPr>
          <a:xfrm>
            <a:off x="502920" y="3858768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ONCOLOGY  ·  Missed signals at scale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02920" y="4151376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findings, incomplete follow-up, undocumented family history — identified before diagnosis delays widen.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Pandora: Read Every Note. Surface Every Signal.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6304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Text 4"/>
          <p:cNvSpPr/>
          <p:nvPr/>
        </p:nvSpPr>
        <p:spPr>
          <a:xfrm>
            <a:off x="484632" y="15727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60120" y="157276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clinical NLP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84632" y="196596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Pandora (IEEE CAI 2025) processes 100% of clinical narratives — diagnoses, risk factors, symptoms, social determinants, disease trajectories. 94–100% accuracy vs. expert coders.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754880" y="146304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1" name="Text 8"/>
          <p:cNvSpPr/>
          <p:nvPr/>
        </p:nvSpPr>
        <p:spPr>
          <a:xfrm>
            <a:off x="4919472" y="15727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394960" y="157276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6–12 weeks ahead of coded data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9472" y="196596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Population-level intelligence: geographic clusters, disease trajectories, care gaps — visible before they appear in ICD codes or billing records.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320040" y="315468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5" name="Text 12"/>
          <p:cNvSpPr/>
          <p:nvPr/>
        </p:nvSpPr>
        <p:spPr>
          <a:xfrm>
            <a:off x="484632" y="326440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60120" y="32644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4–8 weeks to deploy, no migration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84632" y="365760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within client infrastructure. Patient data never leaves the client's jurisdiction. Zero data retention. ISO 27001 · HIPAA · INVIMA.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754880" y="315468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9" name="Text 16"/>
          <p:cNvSpPr/>
          <p:nvPr/>
        </p:nvSpPr>
        <p:spPr>
          <a:xfrm>
            <a:off x="4919472" y="326440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394960" y="32644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languages natively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919472" y="365760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Spanish · Portuguese · English — trained on real-world LatAm clinical text with abbreviations, mixed entries, and institution-specific shorthand that breaks general-purpose NLP.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Four-Layer Clinical Intelligence Stack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6304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Shape 4"/>
          <p:cNvSpPr/>
          <p:nvPr/>
        </p:nvSpPr>
        <p:spPr>
          <a:xfrm>
            <a:off x="320040" y="1463040"/>
            <a:ext cx="64008" cy="15087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Text 5"/>
          <p:cNvSpPr/>
          <p:nvPr/>
        </p:nvSpPr>
        <p:spPr>
          <a:xfrm>
            <a:off x="484632" y="15727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L1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914400" y="15544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NLP — Pandora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84632" y="196596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Multilingual transformer extraction. Trained on real LatAm clinical text, abbreviations, institution-specific shorthand. 24 models dynamically routed. Published IEEE CAI 2025 (DOI 10.1109/CAI64502.2025.00280).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754880" y="146304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2" name="Shape 9"/>
          <p:cNvSpPr/>
          <p:nvPr/>
        </p:nvSpPr>
        <p:spPr>
          <a:xfrm>
            <a:off x="4754880" y="1463040"/>
            <a:ext cx="64008" cy="1508760"/>
          </a:xfrm>
          <a:prstGeom prst="rect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3" name="Text 10"/>
          <p:cNvSpPr/>
          <p:nvPr/>
        </p:nvSpPr>
        <p:spPr>
          <a:xfrm>
            <a:off x="4919472" y="15727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05E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349240" y="155448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Grounding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919472" y="196596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pipelines over PubMed, clinical guidelines, and curated evidence bases. Traceable reasoning alongside every risk signal — not opaque scores. Validated in RCT (Intell Based Med 2025).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320040" y="315468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7" name="Shape 14"/>
          <p:cNvSpPr/>
          <p:nvPr/>
        </p:nvSpPr>
        <p:spPr>
          <a:xfrm>
            <a:off x="320040" y="3154680"/>
            <a:ext cx="64008" cy="1508760"/>
          </a:xfrm>
          <a:prstGeom prst="rect">
            <a:avLst/>
          </a:prstGeom>
          <a:solidFill>
            <a:srgbClr val="26A69A"/>
          </a:solidFill>
          <a:ln w="12700">
            <a:solidFill>
              <a:srgbClr val="26A69A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5"/>
          <p:cNvSpPr/>
          <p:nvPr/>
        </p:nvSpPr>
        <p:spPr>
          <a:xfrm>
            <a:off x="484632" y="326440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6A6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L3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914400" y="3246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Stratification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484632" y="365760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 models aggregate narrative signals across entire populations. Surfaces geographic clusters, demographic risk patterns, disease trajectory shifts. 100K–1.5M+ patients per partner.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4754880" y="3154680"/>
            <a:ext cx="4114800" cy="150876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2" name="Shape 19"/>
          <p:cNvSpPr/>
          <p:nvPr/>
        </p:nvSpPr>
        <p:spPr>
          <a:xfrm>
            <a:off x="4754880" y="3154680"/>
            <a:ext cx="64008" cy="1508760"/>
          </a:xfrm>
          <a:prstGeom prst="rect">
            <a:avLst/>
          </a:prstGeom>
          <a:solidFill>
            <a:srgbClr val="AB47BC"/>
          </a:solidFill>
          <a:ln w="12700">
            <a:solidFill>
              <a:srgbClr val="AB47BC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3" name="Text 20"/>
          <p:cNvSpPr/>
          <p:nvPr/>
        </p:nvSpPr>
        <p:spPr>
          <a:xfrm>
            <a:off x="4919472" y="326440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B4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L4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49240" y="3246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919472" y="365760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Clarity · Azure Blob · AWS S3 · Google Cloud · SAP. All NLP processing within client infrastructure. Patient data never leaves jurisdiction. Deploy in 4–8 weeks.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320040" y="4754880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27001:2022  ·  HIPAA  ·  INVIMA  ·  ANVISA  ·  SAM.gov UEI T5JYCNKBPZK5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 Clinicians and Engineers from Inside These Systems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17320"/>
            <a:ext cx="4114800" cy="15544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Shape 4"/>
          <p:cNvSpPr/>
          <p:nvPr/>
        </p:nvSpPr>
        <p:spPr>
          <a:xfrm>
            <a:off x="320040" y="1417320"/>
            <a:ext cx="4114800" cy="54864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Text 5"/>
          <p:cNvSpPr/>
          <p:nvPr/>
        </p:nvSpPr>
        <p:spPr>
          <a:xfrm>
            <a:off x="457200" y="15087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57200" y="1764792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 Zea · CEO &amp; Co-founder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Velásquez · President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2258568"/>
            <a:ext cx="3840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Jose: MIT Sloan, McGill Desautels, NEXT Canada Next 36. MIT Innovators Under 35, 2023. Everis Global Award.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Laura: Stanford GSB LBAN (2024). Only Latina to win Global Everis Award. TEDx speaker. One Young World ambassador.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54880" y="1417320"/>
            <a:ext cx="4114800" cy="15544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2" name="Shape 9"/>
          <p:cNvSpPr/>
          <p:nvPr/>
        </p:nvSpPr>
        <p:spPr>
          <a:xfrm>
            <a:off x="4754880" y="1417320"/>
            <a:ext cx="4114800" cy="54864"/>
          </a:xfrm>
          <a:prstGeom prst="rect">
            <a:avLst/>
          </a:prstGeom>
          <a:solidFill>
            <a:srgbClr val="26A69A"/>
          </a:solidFill>
          <a:ln w="12700">
            <a:solidFill>
              <a:srgbClr val="26A69A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3" name="Text 10"/>
          <p:cNvSpPr/>
          <p:nvPr/>
        </p:nvSpPr>
        <p:spPr>
          <a:xfrm>
            <a:off x="4892040" y="15087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26A6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TEAM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4892040" y="1764792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Natalia Castaño · Evidence Lead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Katherine Monsalve · AI Scientist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892040" y="2258568"/>
            <a:ext cx="3840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Natalia: MD, MSc Control of Infectious Diseases (LSHTM), MSc Epidemiology (CES). 5+ years clinical epidemiology at San Vicente Fundación.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Katherine: MD, MSc Epidemiology (CES). Primary care specialist, clinical AI researcher.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320040" y="3154680"/>
            <a:ext cx="4114800" cy="15544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7" name="Shape 14"/>
          <p:cNvSpPr/>
          <p:nvPr/>
        </p:nvSpPr>
        <p:spPr>
          <a:xfrm>
            <a:off x="320040" y="3154680"/>
            <a:ext cx="4114800" cy="54864"/>
          </a:xfrm>
          <a:prstGeom prst="rect">
            <a:avLst/>
          </a:prstGeom>
          <a:solidFill>
            <a:srgbClr val="AB47BC"/>
          </a:solidFill>
          <a:ln w="12700">
            <a:solidFill>
              <a:srgbClr val="AB47BC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5"/>
          <p:cNvSpPr/>
          <p:nvPr/>
        </p:nvSpPr>
        <p:spPr>
          <a:xfrm>
            <a:off x="457200" y="32461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AB4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&amp; PRODUCT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57200" y="3502152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Raúl Escandón Tufino · ML Engineer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Camila Villa Álvarez · ML Engineer, MSc UCL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457200" y="3995928"/>
            <a:ext cx="3840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Raúl leads platform architecture, inference optimization, and production deployments. Camila specializes in clinical NLP, LLM fine-tuning, and multi-model orchestration. Both are co-authors on Pandora (IEEE CAI 2025) and MedSearch validation studies.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754880" y="3154680"/>
            <a:ext cx="4114800" cy="155448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2" name="Shape 19"/>
          <p:cNvSpPr/>
          <p:nvPr/>
        </p:nvSpPr>
        <p:spPr>
          <a:xfrm>
            <a:off x="4754880" y="3154680"/>
            <a:ext cx="4114800" cy="54864"/>
          </a:xfrm>
          <a:prstGeom prst="rect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3" name="Text 20"/>
          <p:cNvSpPr/>
          <p:nvPr/>
        </p:nvSpPr>
        <p:spPr>
          <a:xfrm>
            <a:off x="4892040" y="32461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E05E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&amp; GROWTH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4892040" y="3502152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Ortiz Calderón · Commercial Lead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Mafe Guevara Herrera · Growth Manager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Gómez · Growth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4892040" y="3995928"/>
            <a:ext cx="3840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Ortiz: Biomedical Eng. (Uniandes, Otto de Greiff Award). Led ARR growth $287K → $1.2M. International speaker alongside Boston Scientific. Mafe: Industrial Engineering, growth strategy, co-author on clinical AI benchmarking studies.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Production Since 2022 — Metrics That Matter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17320"/>
            <a:ext cx="1993392" cy="118872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Text 4"/>
          <p:cNvSpPr/>
          <p:nvPr/>
        </p:nvSpPr>
        <p:spPr>
          <a:xfrm>
            <a:off x="320040" y="1481328"/>
            <a:ext cx="1993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305+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320040" y="214884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 &amp; health institutions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496312" y="1417320"/>
            <a:ext cx="1993392" cy="118872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0" name="Text 7"/>
          <p:cNvSpPr/>
          <p:nvPr/>
        </p:nvSpPr>
        <p:spPr>
          <a:xfrm>
            <a:off x="2496312" y="1481328"/>
            <a:ext cx="1993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3400" dirty="0"/>
          </a:p>
        </p:txBody>
      </p:sp>
      <p:sp>
        <p:nvSpPr>
          <p:cNvPr id="11" name="Text 8"/>
          <p:cNvSpPr/>
          <p:nvPr/>
        </p:nvSpPr>
        <p:spPr>
          <a:xfrm>
            <a:off x="2496312" y="214884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(B2B deployments)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672584" y="1417320"/>
            <a:ext cx="1993392" cy="118872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3" name="Text 10"/>
          <p:cNvSpPr/>
          <p:nvPr/>
        </p:nvSpPr>
        <p:spPr>
          <a:xfrm>
            <a:off x="4672584" y="1481328"/>
            <a:ext cx="1993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68M+</a:t>
            </a:r>
            <a:endParaRPr lang="en-US" sz="3400" dirty="0"/>
          </a:p>
        </p:txBody>
      </p:sp>
      <p:sp>
        <p:nvSpPr>
          <p:cNvPr id="14" name="Text 11"/>
          <p:cNvSpPr/>
          <p:nvPr/>
        </p:nvSpPr>
        <p:spPr>
          <a:xfrm>
            <a:off x="4672584" y="214884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impacted (Pandora pipeline)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848856" y="1417320"/>
            <a:ext cx="1993392" cy="118872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6" name="Text 13"/>
          <p:cNvSpPr/>
          <p:nvPr/>
        </p:nvSpPr>
        <p:spPr>
          <a:xfrm>
            <a:off x="6848856" y="1481328"/>
            <a:ext cx="1993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6848856" y="214884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(MedSearch users)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320040" y="2788920"/>
            <a:ext cx="1600200" cy="64008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9" name="Text 16"/>
          <p:cNvSpPr/>
          <p:nvPr/>
        </p:nvSpPr>
        <p:spPr>
          <a:xfrm>
            <a:off x="365760" y="2807208"/>
            <a:ext cx="1508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95%+ NLP accuracy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expert coders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2057400" y="2788920"/>
            <a:ext cx="1600200" cy="64008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1" name="Text 18"/>
          <p:cNvSpPr/>
          <p:nvPr/>
        </p:nvSpPr>
        <p:spPr>
          <a:xfrm>
            <a:off x="2103120" y="2807208"/>
            <a:ext cx="1508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reduction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review time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794760" y="2788920"/>
            <a:ext cx="1600200" cy="64008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3" name="Text 20"/>
          <p:cNvSpPr/>
          <p:nvPr/>
        </p:nvSpPr>
        <p:spPr>
          <a:xfrm>
            <a:off x="3840480" y="2807208"/>
            <a:ext cx="1508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+39% charge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lift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532120" y="2788920"/>
            <a:ext cx="1600200" cy="64008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5" name="Text 22"/>
          <p:cNvSpPr/>
          <p:nvPr/>
        </p:nvSpPr>
        <p:spPr>
          <a:xfrm>
            <a:off x="5577840" y="2807208"/>
            <a:ext cx="1508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–80%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denials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7269480" y="2788920"/>
            <a:ext cx="1600200" cy="64008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7" name="Text 24"/>
          <p:cNvSpPr/>
          <p:nvPr/>
        </p:nvSpPr>
        <p:spPr>
          <a:xfrm>
            <a:off x="7315200" y="2807208"/>
            <a:ext cx="15087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6×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underdiagnosed ID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320040" y="3547872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CLIENTS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320040" y="3767328"/>
            <a:ext cx="8503920" cy="2286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0" name="Text 27"/>
          <p:cNvSpPr/>
          <p:nvPr/>
        </p:nvSpPr>
        <p:spPr>
          <a:xfrm>
            <a:off x="320040" y="3822192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AstraZeneca  ·  Sanofi  ·  Novartis  ·  Novo Nordisk  ·  Boehringer Ingelheim  ·  J&amp;J  ·  Boston Scientific  ·  BMS  ·  Pfizer  ·  Takeda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320040" y="411480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Compensar (3.5M members)  ·  Comfama  ·  Min. contract $5,000 USD/month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320040" y="4407408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 ·  Azure  ·  AWS  ·  SAP  ·  Google Cloud  ·  ARR growth $287K → $1.2M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Use Cases — Outcomes with Evidence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17320"/>
            <a:ext cx="1993392" cy="35204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Shape 4"/>
          <p:cNvSpPr/>
          <p:nvPr/>
        </p:nvSpPr>
        <p:spPr>
          <a:xfrm>
            <a:off x="320040" y="1417320"/>
            <a:ext cx="1993392" cy="64008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Text 5"/>
          <p:cNvSpPr/>
          <p:nvPr/>
        </p:nvSpPr>
        <p:spPr>
          <a:xfrm>
            <a:off x="411480" y="1572768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11480" y="182880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Coding &amp; Revenue Cycle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11480" y="2304288"/>
            <a:ext cx="1810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95%+ accuracy  ·  –80% denials  ·  +39% charge capture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11480" y="2871216"/>
            <a:ext cx="365760" cy="2286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2" name="Text 9"/>
          <p:cNvSpPr/>
          <p:nvPr/>
        </p:nvSpPr>
        <p:spPr>
          <a:xfrm>
            <a:off x="411480" y="2926080"/>
            <a:ext cx="18105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NLP catches undercoded comorbidities that shift DRG and case complexity — before billing submission.</a:t>
            </a:r>
            <a:endParaRPr lang="en-US" sz="1100" dirty="0"/>
          </a:p>
        </p:txBody>
      </p:sp>
      <p:sp>
        <p:nvSpPr>
          <p:cNvPr id="13" name="Text 10">
            <a:hlinkClick r:id="rId4"/>
          </p:cNvPr>
          <p:cNvSpPr/>
          <p:nvPr/>
        </p:nvSpPr>
        <p:spPr>
          <a:xfrm>
            <a:off x="411480" y="4663440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u="sng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arkangel.ai/outpatient-coding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2496312" y="1417320"/>
            <a:ext cx="1993392" cy="35204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5" name="Shape 12"/>
          <p:cNvSpPr/>
          <p:nvPr/>
        </p:nvSpPr>
        <p:spPr>
          <a:xfrm>
            <a:off x="2496312" y="1417320"/>
            <a:ext cx="1993392" cy="64008"/>
          </a:xfrm>
          <a:prstGeom prst="rect">
            <a:avLst/>
          </a:prstGeom>
          <a:solidFill>
            <a:srgbClr val="26A69A"/>
          </a:solidFill>
          <a:ln w="12700">
            <a:solidFill>
              <a:srgbClr val="26A69A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6" name="Text 13"/>
          <p:cNvSpPr/>
          <p:nvPr/>
        </p:nvSpPr>
        <p:spPr>
          <a:xfrm>
            <a:off x="2587752" y="1572768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26A6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PAYER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2587752" y="182880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Risk Stratification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2587752" y="2304288"/>
            <a:ext cx="1810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9.16% → 25.66% CKD detection  ·  90% previously undiagnosed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2587752" y="2871216"/>
            <a:ext cx="365760" cy="2286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0" name="Text 17"/>
          <p:cNvSpPr/>
          <p:nvPr/>
        </p:nvSpPr>
        <p:spPr>
          <a:xfrm>
            <a:off x="2587752" y="2926080"/>
            <a:ext cx="18105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Compensar (3.5M members): CKD cohort surfaced 6–12 months before formal diagnosis. Patients in treatment: &lt;10% → 30%.</a:t>
            </a:r>
            <a:endParaRPr lang="en-US" sz="1100" dirty="0"/>
          </a:p>
        </p:txBody>
      </p:sp>
      <p:sp>
        <p:nvSpPr>
          <p:cNvPr id="21" name="Text 18">
            <a:hlinkClick r:id="rId5"/>
          </p:cNvPr>
          <p:cNvSpPr/>
          <p:nvPr/>
        </p:nvSpPr>
        <p:spPr>
          <a:xfrm>
            <a:off x="2587752" y="4663440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u="sng" dirty="0">
                <a:solidFill>
                  <a:srgbClr val="26A69A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doi.org/10.1109/CAI64502.2025.00280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672584" y="1417320"/>
            <a:ext cx="1993392" cy="35204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3" name="Shape 20"/>
          <p:cNvSpPr/>
          <p:nvPr/>
        </p:nvSpPr>
        <p:spPr>
          <a:xfrm>
            <a:off x="4672584" y="1417320"/>
            <a:ext cx="1993392" cy="64008"/>
          </a:xfrm>
          <a:prstGeom prst="rect">
            <a:avLst/>
          </a:prstGeom>
          <a:solidFill>
            <a:srgbClr val="AB47BC"/>
          </a:solidFill>
          <a:ln w="12700">
            <a:solidFill>
              <a:srgbClr val="AB47BC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4" name="Text 21"/>
          <p:cNvSpPr/>
          <p:nvPr/>
        </p:nvSpPr>
        <p:spPr>
          <a:xfrm>
            <a:off x="4764024" y="1572768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AB4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4764024" y="182880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Disease Cohort Identification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4764024" y="2304288"/>
            <a:ext cx="1810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6× underdiagnosed patients found  ·  8× ROI  ·  6–12 mo. lead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4764024" y="2871216"/>
            <a:ext cx="365760" cy="2286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8" name="Text 25"/>
          <p:cNvSpPr/>
          <p:nvPr/>
        </p:nvSpPr>
        <p:spPr>
          <a:xfrm>
            <a:off x="4764024" y="2926080"/>
            <a:ext cx="18105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AstraZeneca COPD program: patients identified from clinical narratives before any ICD code exists. Same architecture for oncology, diabetes, rare disease.</a:t>
            </a:r>
            <a:endParaRPr lang="en-US" sz="1100" dirty="0"/>
          </a:p>
        </p:txBody>
      </p:sp>
      <p:sp>
        <p:nvSpPr>
          <p:cNvPr id="29" name="Text 26">
            <a:hlinkClick r:id="rId5"/>
          </p:cNvPr>
          <p:cNvSpPr/>
          <p:nvPr/>
        </p:nvSpPr>
        <p:spPr>
          <a:xfrm>
            <a:off x="4764024" y="4663440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u="sng" dirty="0">
                <a:solidFill>
                  <a:srgbClr val="AB47B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doi.org/10.1109/CAI64502.2025.00280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6848856" y="1417320"/>
            <a:ext cx="1993392" cy="35204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31" name="Shape 28"/>
          <p:cNvSpPr/>
          <p:nvPr/>
        </p:nvSpPr>
        <p:spPr>
          <a:xfrm>
            <a:off x="6848856" y="1417320"/>
            <a:ext cx="1993392" cy="64008"/>
          </a:xfrm>
          <a:prstGeom prst="rect">
            <a:avLst/>
          </a:prstGeom>
          <a:solidFill>
            <a:srgbClr val="E05E26"/>
          </a:solidFill>
          <a:ln w="12700">
            <a:solidFill>
              <a:srgbClr val="E05E26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2" name="Text 29"/>
          <p:cNvSpPr/>
          <p:nvPr/>
        </p:nvSpPr>
        <p:spPr>
          <a:xfrm>
            <a:off x="6940296" y="1572768"/>
            <a:ext cx="1810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E05E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6940296" y="1828800"/>
            <a:ext cx="1810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Sepsis &amp; Surveillance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940296" y="2304288"/>
            <a:ext cx="1810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SOFA from free text  ·  No manual abstraction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6940296" y="2871216"/>
            <a:ext cx="365760" cy="2286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36" name="Text 33"/>
          <p:cNvSpPr/>
          <p:nvPr/>
        </p:nvSpPr>
        <p:spPr>
          <a:xfrm>
            <a:off x="6940296" y="2926080"/>
            <a:ext cx="18105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SOFA severity scores reconstructed from unstructured ICU notes. Early respiratory risk signals weeks before sentinel sites report.</a:t>
            </a:r>
            <a:endParaRPr lang="en-US" sz="1100" dirty="0"/>
          </a:p>
        </p:txBody>
      </p:sp>
      <p:sp>
        <p:nvSpPr>
          <p:cNvPr id="37" name="Text 34">
            <a:hlinkClick r:id="rId6"/>
          </p:cNvPr>
          <p:cNvSpPr/>
          <p:nvPr/>
        </p:nvSpPr>
        <p:spPr>
          <a:xfrm>
            <a:off x="6940296" y="4663440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u="sng" dirty="0">
                <a:solidFill>
                  <a:srgbClr val="E05E26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doi.org/10.1101/2025.12.18.25318736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Peer-Reviewed Evidence at Every Layer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320040" y="1417320"/>
            <a:ext cx="8503920" cy="7772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7" name="Text 4"/>
          <p:cNvSpPr/>
          <p:nvPr/>
        </p:nvSpPr>
        <p:spPr>
          <a:xfrm>
            <a:off x="457200" y="158191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97280" y="150876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Pandora — Clinical NLP Framework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097280" y="185623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IEEE CAI 2025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0" y="150876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94–100% accuracy extracting clinical risk scores from real-world EHR notes. Near-perfect COPD case-finding from discharge summaries. Handles abbreviations and multilingual shorthand.</a:t>
            </a:r>
            <a:endParaRPr lang="en-US" sz="1050" dirty="0"/>
          </a:p>
        </p:txBody>
      </p:sp>
      <p:sp>
        <p:nvSpPr>
          <p:cNvPr id="11" name="Text 8">
            <a:hlinkClick r:id="rId4"/>
          </p:cNvPr>
          <p:cNvSpPr/>
          <p:nvPr/>
        </p:nvSpPr>
        <p:spPr>
          <a:xfrm>
            <a:off x="8092440" y="1600200"/>
            <a:ext cx="658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u="sng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doi.org/10.1109/CAI64502.2025.00280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20040" y="2286000"/>
            <a:ext cx="8503920" cy="7772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3" name="Text 10"/>
          <p:cNvSpPr/>
          <p:nvPr/>
        </p:nvSpPr>
        <p:spPr>
          <a:xfrm>
            <a:off x="457200" y="245059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097280" y="23774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 (MedSearch) — RCT Validation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1097280" y="272491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Intelligence-Based Medicine, 2025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4572000" y="23774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Randomized controlled trial: physicians using Arkangel AI achieved higher diagnostic validity scores vs. traditional search with comparable response times. Active in 83 countries.</a:t>
            </a:r>
            <a:endParaRPr lang="en-US" sz="1050" dirty="0"/>
          </a:p>
        </p:txBody>
      </p:sp>
      <p:sp>
        <p:nvSpPr>
          <p:cNvPr id="17" name="Text 14">
            <a:hlinkClick r:id="rId5"/>
          </p:cNvPr>
          <p:cNvSpPr/>
          <p:nvPr/>
        </p:nvSpPr>
        <p:spPr>
          <a:xfrm>
            <a:off x="8092440" y="2468880"/>
            <a:ext cx="658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u="sng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doi.org/10.1016/j.ibmed.2025.100274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320040" y="3154680"/>
            <a:ext cx="8503920" cy="7772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19" name="Text 16"/>
          <p:cNvSpPr/>
          <p:nvPr/>
        </p:nvSpPr>
        <p:spPr>
          <a:xfrm>
            <a:off x="457200" y="331927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097280" y="324612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Free Text to SOFA Score — Sepsis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1097280" y="359359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medRxiv, 2025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572000" y="32461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reconstruction of sepsis severity (SOFA) from unstructured ICU clinical notes — zero manual abstraction. Validated at population scale.</a:t>
            </a:r>
            <a:endParaRPr lang="en-US" sz="1050" dirty="0"/>
          </a:p>
        </p:txBody>
      </p:sp>
      <p:sp>
        <p:nvSpPr>
          <p:cNvPr id="23" name="Text 20">
            <a:hlinkClick r:id="rId6"/>
          </p:cNvPr>
          <p:cNvSpPr/>
          <p:nvPr/>
        </p:nvSpPr>
        <p:spPr>
          <a:xfrm>
            <a:off x="8092440" y="3337560"/>
            <a:ext cx="658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u="sng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doi.org/10.1101/2025.12.18.25318736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320040" y="4023360"/>
            <a:ext cx="8503920" cy="7772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5" name="Text 22"/>
          <p:cNvSpPr/>
          <p:nvPr/>
        </p:nvSpPr>
        <p:spPr>
          <a:xfrm>
            <a:off x="457200" y="418795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1097280" y="411480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Benchmark: Arkangel vs OpenEvidence, ChatGPT, Medisearch</a:t>
            </a:r>
            <a:endParaRPr lang="en-US" sz="1250" dirty="0"/>
          </a:p>
        </p:txBody>
      </p:sp>
      <p:sp>
        <p:nvSpPr>
          <p:cNvPr id="27" name="Text 24"/>
          <p:cNvSpPr/>
          <p:nvPr/>
        </p:nvSpPr>
        <p:spPr>
          <a:xfrm>
            <a:off x="1097280" y="4462272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medRxiv, 2025 (under revision, Mayo Clinic Proceedings)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4572000" y="411480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Head-to-head evaluation of LLM assistants on real clinical questions. 92.9% physician satisfaction vs 83.6% OpenEvidence. Tests correctness, guideline concordance, citation quality, safety.</a:t>
            </a:r>
            <a:endParaRPr lang="en-US" sz="1050" dirty="0"/>
          </a:p>
        </p:txBody>
      </p:sp>
      <p:sp>
        <p:nvSpPr>
          <p:cNvPr id="29" name="Text 26">
            <a:hlinkClick r:id="rId7"/>
          </p:cNvPr>
          <p:cNvSpPr/>
          <p:nvPr/>
        </p:nvSpPr>
        <p:spPr>
          <a:xfrm>
            <a:off x="8092440" y="4206240"/>
            <a:ext cx="658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u="sng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doi.org/10.1101/2025.09.23.25336206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320040" y="4846320"/>
            <a:ext cx="8503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models co-validated with clinical teams at each partner institution before deployment.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arkangel-pitch/logo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1440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645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ARKANGEL AI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0" y="530352"/>
            <a:ext cx="9144000" cy="22860"/>
          </a:xfrm>
          <a:prstGeom prst="rect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5" name="Text 2"/>
          <p:cNvSpPr/>
          <p:nvPr/>
        </p:nvSpPr>
        <p:spPr>
          <a:xfrm>
            <a:off x="365760" y="59436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846320" y="59436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Presence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544568" y="566928"/>
            <a:ext cx="54864" cy="4389120"/>
          </a:xfrm>
          <a:prstGeom prst="rect">
            <a:avLst/>
          </a:prstGeom>
          <a:solidFill>
            <a:srgbClr val="6B6B6B"/>
          </a:solidFill>
          <a:ln w="12700">
            <a:solidFill>
              <a:srgbClr val="6B6B6B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8" name="Shape 5"/>
          <p:cNvSpPr/>
          <p:nvPr/>
        </p:nvSpPr>
        <p:spPr>
          <a:xfrm>
            <a:off x="365760" y="1389888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9" name="Text 6"/>
          <p:cNvSpPr/>
          <p:nvPr/>
        </p:nvSpPr>
        <p:spPr>
          <a:xfrm>
            <a:off x="594360" y="129844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Innovators Under 35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94360" y="1572768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 Zea, CEO · MIT Technology Review, 2023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65760" y="1965960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2" name="Text 9"/>
          <p:cNvSpPr/>
          <p:nvPr/>
        </p:nvSpPr>
        <p:spPr>
          <a:xfrm>
            <a:off x="594360" y="187452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Everis Global Award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94360" y="2148840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Laura Velásquez — only Latina to win this global award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65760" y="2542032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5" name="Text 12"/>
          <p:cNvSpPr/>
          <p:nvPr/>
        </p:nvSpPr>
        <p:spPr>
          <a:xfrm>
            <a:off x="594360" y="245059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CDL-Montreal AI Cohort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94360" y="2724912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Destruction Lab, AI stream — 2021–2022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65760" y="3118104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18" name="Text 15"/>
          <p:cNvSpPr/>
          <p:nvPr/>
        </p:nvSpPr>
        <p:spPr>
          <a:xfrm>
            <a:off x="594360" y="302666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MaRS Health Portfolio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94360" y="3300984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Canada's top health innovation portfolio company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365760" y="3694176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1" name="Text 18"/>
          <p:cNvSpPr/>
          <p:nvPr/>
        </p:nvSpPr>
        <p:spPr>
          <a:xfrm>
            <a:off x="594360" y="3602736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for Startups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594360" y="3877056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accelerator program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65760" y="4270248"/>
            <a:ext cx="109728" cy="109728"/>
          </a:xfrm>
          <a:prstGeom prst="ellipse">
            <a:avLst/>
          </a:prstGeom>
          <a:solidFill>
            <a:srgbClr val="F27333"/>
          </a:solidFill>
          <a:ln w="12700">
            <a:solidFill>
              <a:srgbClr val="F27333"/>
            </a:solidFill>
            <a:prstDash val="solid"/>
          </a:ln>
        </p:spPr>
        <p:txBody>
          <a:bodyPr/>
          <a:lstStyle/>
          <a:p>
            <a:endParaRPr lang="en-CO"/>
          </a:p>
        </p:txBody>
      </p:sp>
      <p:sp>
        <p:nvSpPr>
          <p:cNvPr id="24" name="Text 21"/>
          <p:cNvSpPr/>
          <p:nvPr/>
        </p:nvSpPr>
        <p:spPr>
          <a:xfrm>
            <a:off x="594360" y="417880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Canada — Next 36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594360" y="4453128"/>
            <a:ext cx="3749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young Canadian entrepreneurs program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4754880" y="1298448"/>
            <a:ext cx="1901952" cy="14630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27" name="Text 24"/>
          <p:cNvSpPr/>
          <p:nvPr/>
        </p:nvSpPr>
        <p:spPr>
          <a:xfrm>
            <a:off x="4754880" y="1481328"/>
            <a:ext cx="1901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305+</a:t>
            </a:r>
            <a:endParaRPr lang="en-US" sz="3800" dirty="0"/>
          </a:p>
        </p:txBody>
      </p:sp>
      <p:sp>
        <p:nvSpPr>
          <p:cNvPr id="28" name="Text 25"/>
          <p:cNvSpPr/>
          <p:nvPr/>
        </p:nvSpPr>
        <p:spPr>
          <a:xfrm>
            <a:off x="4754880" y="2212848"/>
            <a:ext cx="19019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4754880" y="2505456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B2B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6839712" y="1298448"/>
            <a:ext cx="1901952" cy="14630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31" name="Text 28"/>
          <p:cNvSpPr/>
          <p:nvPr/>
        </p:nvSpPr>
        <p:spPr>
          <a:xfrm>
            <a:off x="6839712" y="1481328"/>
            <a:ext cx="1901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3800" dirty="0"/>
          </a:p>
        </p:txBody>
      </p:sp>
      <p:sp>
        <p:nvSpPr>
          <p:cNvPr id="32" name="Text 29"/>
          <p:cNvSpPr/>
          <p:nvPr/>
        </p:nvSpPr>
        <p:spPr>
          <a:xfrm>
            <a:off x="6839712" y="2212848"/>
            <a:ext cx="19019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6839712" y="2505456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clinical deployments</a:t>
            </a:r>
            <a:endParaRPr lang="en-US" sz="1000" dirty="0"/>
          </a:p>
        </p:txBody>
      </p:sp>
      <p:sp>
        <p:nvSpPr>
          <p:cNvPr id="34" name="Shape 31"/>
          <p:cNvSpPr/>
          <p:nvPr/>
        </p:nvSpPr>
        <p:spPr>
          <a:xfrm>
            <a:off x="4754880" y="3081528"/>
            <a:ext cx="1901952" cy="14630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35" name="Text 32"/>
          <p:cNvSpPr/>
          <p:nvPr/>
        </p:nvSpPr>
        <p:spPr>
          <a:xfrm>
            <a:off x="4754880" y="3264408"/>
            <a:ext cx="1901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68M+</a:t>
            </a:r>
            <a:endParaRPr lang="en-US" sz="3800" dirty="0"/>
          </a:p>
        </p:txBody>
      </p:sp>
      <p:sp>
        <p:nvSpPr>
          <p:cNvPr id="36" name="Text 33"/>
          <p:cNvSpPr/>
          <p:nvPr/>
        </p:nvSpPr>
        <p:spPr>
          <a:xfrm>
            <a:off x="4754880" y="3995928"/>
            <a:ext cx="19019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impacted</a:t>
            </a:r>
            <a:endParaRPr lang="en-US" sz="1300" dirty="0"/>
          </a:p>
        </p:txBody>
      </p:sp>
      <p:sp>
        <p:nvSpPr>
          <p:cNvPr id="37" name="Text 34"/>
          <p:cNvSpPr/>
          <p:nvPr/>
        </p:nvSpPr>
        <p:spPr>
          <a:xfrm>
            <a:off x="4754880" y="4288536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Pandora NLP pipeline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6839712" y="3081528"/>
            <a:ext cx="1901952" cy="1463040"/>
          </a:xfrm>
          <a:prstGeom prst="rect">
            <a:avLst/>
          </a:prstGeom>
          <a:solidFill>
            <a:srgbClr val="3A3A3A"/>
          </a:solidFill>
          <a:ln w="12700">
            <a:solidFill>
              <a:srgbClr val="3A3A3A"/>
            </a:solidFill>
            <a:prstDash val="solid"/>
          </a:ln>
          <a:effectLst>
            <a:outerShdw blurRad="1016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CO"/>
          </a:p>
        </p:txBody>
      </p:sp>
      <p:sp>
        <p:nvSpPr>
          <p:cNvPr id="39" name="Text 36"/>
          <p:cNvSpPr/>
          <p:nvPr/>
        </p:nvSpPr>
        <p:spPr>
          <a:xfrm>
            <a:off x="6839712" y="3264408"/>
            <a:ext cx="1901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2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3800" dirty="0"/>
          </a:p>
        </p:txBody>
      </p:sp>
      <p:sp>
        <p:nvSpPr>
          <p:cNvPr id="40" name="Text 37"/>
          <p:cNvSpPr/>
          <p:nvPr/>
        </p:nvSpPr>
        <p:spPr>
          <a:xfrm>
            <a:off x="6839712" y="3995928"/>
            <a:ext cx="19019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300" dirty="0"/>
          </a:p>
        </p:txBody>
      </p:sp>
      <p:sp>
        <p:nvSpPr>
          <p:cNvPr id="41" name="Text 38"/>
          <p:cNvSpPr/>
          <p:nvPr/>
        </p:nvSpPr>
        <p:spPr>
          <a:xfrm>
            <a:off x="6839712" y="4288536"/>
            <a:ext cx="1901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8B8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MedSearch B2C users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8778240" y="484632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1655</Words>
  <Application>Microsoft Macintosh PowerPoint</Application>
  <PresentationFormat>On-screen Show (16:9)</PresentationFormat>
  <Paragraphs>235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Arkangel AI — Pitch Deck 2026</dc:title>
  <dc:subject>PptxGenJS Presentation</dc:subject>
  <dc:creator>Arkangel AI</dc:creator>
  <cp:lastModifiedBy>NATALIA CASTANO VILLEGAS</cp:lastModifiedBy>
  <cp:revision>2</cp:revision>
  <dcterms:created xsi:type="dcterms:W3CDTF">2026-04-30T18:04:12Z</dcterms:created>
  <dcterms:modified xsi:type="dcterms:W3CDTF">2026-04-30T18:13:25Z</dcterms:modified>
</cp:coreProperties>
</file>