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295" r:id="rId4"/>
    <p:sldId id="258" r:id="rId5"/>
    <p:sldId id="259" r:id="rId6"/>
    <p:sldId id="296" r:id="rId7"/>
    <p:sldId id="297" r:id="rId8"/>
    <p:sldId id="299" r:id="rId9"/>
    <p:sldId id="298" r:id="rId10"/>
    <p:sldId id="260" r:id="rId11"/>
    <p:sldId id="300" r:id="rId12"/>
    <p:sldId id="261" r:id="rId13"/>
    <p:sldId id="301" r:id="rId14"/>
    <p:sldId id="271" r:id="rId15"/>
    <p:sldId id="302" r:id="rId16"/>
    <p:sldId id="303" r:id="rId17"/>
    <p:sldId id="283" r:id="rId18"/>
    <p:sldId id="28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E6B8"/>
    <a:srgbClr val="082A44"/>
    <a:srgbClr val="C00000"/>
    <a:srgbClr val="8E212B"/>
    <a:srgbClr val="A21319"/>
    <a:srgbClr val="4BEA6D"/>
    <a:srgbClr val="FFFFCC"/>
    <a:srgbClr val="A7F0D9"/>
    <a:srgbClr val="36626E"/>
    <a:srgbClr val="305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F80A88-0439-40A4-8FF8-592034F107EF}">
  <a:tblStyle styleId="{C4F80A88-0439-40A4-8FF8-592034F107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634121-AA58-40D7-B5DF-F7332D9DA6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160" autoAdjust="0"/>
  </p:normalViewPr>
  <p:slideViewPr>
    <p:cSldViewPr snapToGrid="0">
      <p:cViewPr varScale="1">
        <p:scale>
          <a:sx n="140" d="100"/>
          <a:sy n="140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380</c:v>
                </c:pt>
                <c:pt idx="1">
                  <c:v>400</c:v>
                </c:pt>
                <c:pt idx="2">
                  <c:v>425</c:v>
                </c:pt>
                <c:pt idx="3">
                  <c:v>450</c:v>
                </c:pt>
                <c:pt idx="4">
                  <c:v>490</c:v>
                </c:pt>
                <c:pt idx="5">
                  <c:v>525</c:v>
                </c:pt>
                <c:pt idx="6">
                  <c:v>580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A8-40A0-AF57-E120B0E32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09482560"/>
        <c:axId val="309477464"/>
      </c:lineChart>
      <c:catAx>
        <c:axId val="30948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77464"/>
        <c:crosses val="autoZero"/>
        <c:auto val="1"/>
        <c:lblAlgn val="ctr"/>
        <c:lblOffset val="100"/>
        <c:noMultiLvlLbl val="0"/>
      </c:catAx>
      <c:valAx>
        <c:axId val="309477464"/>
        <c:scaling>
          <c:orientation val="minMax"/>
          <c:min val="3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Egypt</a:t>
                </a:r>
                <a:r>
                  <a:rPr lang="en-US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market size in million $ USD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825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9463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289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02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41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14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79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12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961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818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85883115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85883115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31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c85883115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c85883115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30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28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82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34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79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52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3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7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avLst/>
              <a:gdLst/>
              <a:ahLst/>
              <a:cxnLst/>
              <a:rect l="l" t="t" r="r" b="b"/>
              <a:pathLst>
                <a:path w="21455" h="9169" extrusionOk="0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avLst/>
              <a:gdLst/>
              <a:ahLst/>
              <a:cxnLst/>
              <a:rect l="l" t="t" r="r" b="b"/>
              <a:pathLst>
                <a:path w="30862" h="25413" extrusionOk="0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avLst/>
              <a:gdLst/>
              <a:ahLst/>
              <a:cxnLst/>
              <a:rect l="l" t="t" r="r" b="b"/>
              <a:pathLst>
                <a:path w="12321" h="13264" extrusionOk="0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avLst/>
              <a:gdLst/>
              <a:ahLst/>
              <a:cxnLst/>
              <a:rect l="l" t="t" r="r" b="b"/>
              <a:pathLst>
                <a:path w="17064" h="13207" extrusionOk="0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avLst/>
              <a:gdLst/>
              <a:ahLst/>
              <a:cxnLst/>
              <a:rect l="l" t="t" r="r" b="b"/>
              <a:pathLst>
                <a:path w="8589" h="9089" extrusionOk="0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avLst/>
              <a:gdLst/>
              <a:ahLst/>
              <a:cxnLst/>
              <a:rect l="l" t="t" r="r" b="b"/>
              <a:pathLst>
                <a:path w="21433" h="29509" extrusionOk="0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avLst/>
              <a:gdLst/>
              <a:ahLst/>
              <a:cxnLst/>
              <a:rect l="l" t="t" r="r" b="b"/>
              <a:pathLst>
                <a:path w="5188" h="5848" extrusionOk="0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avLst/>
            <a:gdLst/>
            <a:ahLst/>
            <a:cxnLst/>
            <a:rect l="l" t="t" r="r" b="b"/>
            <a:pathLst>
              <a:path w="785" h="683" extrusionOk="0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avLst/>
            <a:gdLst/>
            <a:ahLst/>
            <a:cxnLst/>
            <a:rect l="l" t="t" r="r" b="b"/>
            <a:pathLst>
              <a:path w="1116" h="888" extrusionOk="0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avLst/>
            <a:gdLst/>
            <a:ahLst/>
            <a:cxnLst/>
            <a:rect l="l" t="t" r="r" b="b"/>
            <a:pathLst>
              <a:path w="9522" h="9112" extrusionOk="0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avLst/>
            <a:gdLst/>
            <a:ahLst/>
            <a:cxnLst/>
            <a:rect l="l" t="t" r="r" b="b"/>
            <a:pathLst>
              <a:path w="12" h="160" extrusionOk="0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avLst/>
            <a:gdLst/>
            <a:ahLst/>
            <a:cxnLst/>
            <a:rect l="l" t="t" r="r" b="b"/>
            <a:pathLst>
              <a:path w="6132" h="9989" extrusionOk="0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avLst/>
            <a:gdLst/>
            <a:ahLst/>
            <a:cxnLst/>
            <a:rect l="l" t="t" r="r" b="b"/>
            <a:pathLst>
              <a:path w="47891" h="49142" extrusionOk="0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avLst/>
            <a:gdLst/>
            <a:ahLst/>
            <a:cxnLst/>
            <a:rect l="l" t="t" r="r" b="b"/>
            <a:pathLst>
              <a:path w="5200" h="5814" extrusionOk="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avLst/>
            <a:gdLst/>
            <a:ahLst/>
            <a:cxnLst/>
            <a:rect l="l" t="t" r="r" b="b"/>
            <a:pathLst>
              <a:path w="27189" h="31943" extrusionOk="0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algn="ctr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mplete grid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avLst/>
            <a:gdLst/>
            <a:ahLst/>
            <a:cxnLst/>
            <a:rect l="l" t="t" r="r" b="b"/>
            <a:pathLst>
              <a:path w="87364" h="49142" extrusionOk="0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 Condensed"/>
              <a:buNone/>
              <a:defRPr sz="3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"/>
              <a:buChar char="⬥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"/>
              <a:buChar char="⬦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"/>
              <a:buChar char="⬩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●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○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■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●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"/>
              <a:buChar char="○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"/>
              <a:buChar char="■"/>
              <a:defRPr sz="24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CoolPower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7" y="1642903"/>
            <a:ext cx="1603488" cy="1767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925" y="3151625"/>
            <a:ext cx="396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Redefining cooling for Energy-Challenged world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oogle Shape;944;p47"/>
          <p:cNvGrpSpPr/>
          <p:nvPr/>
        </p:nvGrpSpPr>
        <p:grpSpPr>
          <a:xfrm>
            <a:off x="1896719" y="3710977"/>
            <a:ext cx="435022" cy="323445"/>
            <a:chOff x="5247525" y="3007275"/>
            <a:chExt cx="517575" cy="384825"/>
          </a:xfrm>
        </p:grpSpPr>
        <p:sp>
          <p:nvSpPr>
            <p:cNvPr id="18" name="Google Shape;945;p4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9" name="Google Shape;946;p4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53550" y="4144880"/>
            <a:ext cx="82266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71910" y="4157536"/>
            <a:ext cx="160973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Energy-Generating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6970" y="4165003"/>
            <a:ext cx="11304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Eco-Friendly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107;p7"/>
          <p:cNvSpPr/>
          <p:nvPr/>
        </p:nvSpPr>
        <p:spPr>
          <a:xfrm>
            <a:off x="5009756" y="3604312"/>
            <a:ext cx="548107" cy="453538"/>
          </a:xfrm>
          <a:custGeom>
            <a:avLst/>
            <a:gdLst/>
            <a:ahLst/>
            <a:cxnLst/>
            <a:rect l="l" t="t" r="r" b="b"/>
            <a:pathLst>
              <a:path w="5947" h="5201" extrusionOk="0">
                <a:moveTo>
                  <a:pt x="5015" y="0"/>
                </a:moveTo>
                <a:lnTo>
                  <a:pt x="4847" y="19"/>
                </a:lnTo>
                <a:lnTo>
                  <a:pt x="4661" y="56"/>
                </a:lnTo>
                <a:lnTo>
                  <a:pt x="4493" y="93"/>
                </a:lnTo>
                <a:lnTo>
                  <a:pt x="4325" y="149"/>
                </a:lnTo>
                <a:lnTo>
                  <a:pt x="4176" y="205"/>
                </a:lnTo>
                <a:lnTo>
                  <a:pt x="4008" y="280"/>
                </a:lnTo>
                <a:lnTo>
                  <a:pt x="3859" y="373"/>
                </a:lnTo>
                <a:lnTo>
                  <a:pt x="3579" y="559"/>
                </a:lnTo>
                <a:lnTo>
                  <a:pt x="3337" y="802"/>
                </a:lnTo>
                <a:lnTo>
                  <a:pt x="3113" y="1044"/>
                </a:lnTo>
                <a:lnTo>
                  <a:pt x="2927" y="1342"/>
                </a:lnTo>
                <a:lnTo>
                  <a:pt x="3151" y="1622"/>
                </a:lnTo>
                <a:lnTo>
                  <a:pt x="3356" y="1920"/>
                </a:lnTo>
                <a:lnTo>
                  <a:pt x="3505" y="2237"/>
                </a:lnTo>
                <a:lnTo>
                  <a:pt x="3561" y="2405"/>
                </a:lnTo>
                <a:lnTo>
                  <a:pt x="3617" y="2591"/>
                </a:lnTo>
                <a:lnTo>
                  <a:pt x="3859" y="2554"/>
                </a:lnTo>
                <a:lnTo>
                  <a:pt x="4083" y="2498"/>
                </a:lnTo>
                <a:lnTo>
                  <a:pt x="4325" y="2405"/>
                </a:lnTo>
                <a:lnTo>
                  <a:pt x="4530" y="2311"/>
                </a:lnTo>
                <a:lnTo>
                  <a:pt x="4735" y="2200"/>
                </a:lnTo>
                <a:lnTo>
                  <a:pt x="4921" y="2069"/>
                </a:lnTo>
                <a:lnTo>
                  <a:pt x="5108" y="1920"/>
                </a:lnTo>
                <a:lnTo>
                  <a:pt x="5276" y="1752"/>
                </a:lnTo>
                <a:lnTo>
                  <a:pt x="5425" y="1566"/>
                </a:lnTo>
                <a:lnTo>
                  <a:pt x="5555" y="1379"/>
                </a:lnTo>
                <a:lnTo>
                  <a:pt x="5667" y="1174"/>
                </a:lnTo>
                <a:lnTo>
                  <a:pt x="5760" y="951"/>
                </a:lnTo>
                <a:lnTo>
                  <a:pt x="5835" y="727"/>
                </a:lnTo>
                <a:lnTo>
                  <a:pt x="5891" y="485"/>
                </a:lnTo>
                <a:lnTo>
                  <a:pt x="5928" y="242"/>
                </a:lnTo>
                <a:lnTo>
                  <a:pt x="5947" y="0"/>
                </a:lnTo>
                <a:close/>
                <a:moveTo>
                  <a:pt x="1" y="746"/>
                </a:moveTo>
                <a:lnTo>
                  <a:pt x="19" y="1007"/>
                </a:lnTo>
                <a:lnTo>
                  <a:pt x="56" y="1268"/>
                </a:lnTo>
                <a:lnTo>
                  <a:pt x="112" y="1510"/>
                </a:lnTo>
                <a:lnTo>
                  <a:pt x="206" y="1752"/>
                </a:lnTo>
                <a:lnTo>
                  <a:pt x="317" y="1976"/>
                </a:lnTo>
                <a:lnTo>
                  <a:pt x="448" y="2200"/>
                </a:lnTo>
                <a:lnTo>
                  <a:pt x="597" y="2405"/>
                </a:lnTo>
                <a:lnTo>
                  <a:pt x="765" y="2572"/>
                </a:lnTo>
                <a:lnTo>
                  <a:pt x="951" y="2740"/>
                </a:lnTo>
                <a:lnTo>
                  <a:pt x="1156" y="2889"/>
                </a:lnTo>
                <a:lnTo>
                  <a:pt x="1361" y="3020"/>
                </a:lnTo>
                <a:lnTo>
                  <a:pt x="1585" y="3132"/>
                </a:lnTo>
                <a:lnTo>
                  <a:pt x="1827" y="3225"/>
                </a:lnTo>
                <a:lnTo>
                  <a:pt x="2088" y="3281"/>
                </a:lnTo>
                <a:lnTo>
                  <a:pt x="2331" y="3337"/>
                </a:lnTo>
                <a:lnTo>
                  <a:pt x="2610" y="3337"/>
                </a:lnTo>
                <a:lnTo>
                  <a:pt x="2610" y="5014"/>
                </a:lnTo>
                <a:lnTo>
                  <a:pt x="2610" y="5089"/>
                </a:lnTo>
                <a:lnTo>
                  <a:pt x="2666" y="5145"/>
                </a:lnTo>
                <a:lnTo>
                  <a:pt x="2722" y="5182"/>
                </a:lnTo>
                <a:lnTo>
                  <a:pt x="2797" y="5201"/>
                </a:lnTo>
                <a:lnTo>
                  <a:pt x="3169" y="5201"/>
                </a:lnTo>
                <a:lnTo>
                  <a:pt x="3225" y="5182"/>
                </a:lnTo>
                <a:lnTo>
                  <a:pt x="3300" y="5145"/>
                </a:lnTo>
                <a:lnTo>
                  <a:pt x="3337" y="5089"/>
                </a:lnTo>
                <a:lnTo>
                  <a:pt x="3337" y="5014"/>
                </a:lnTo>
                <a:lnTo>
                  <a:pt x="3337" y="3337"/>
                </a:lnTo>
                <a:lnTo>
                  <a:pt x="3337" y="3076"/>
                </a:lnTo>
                <a:lnTo>
                  <a:pt x="3300" y="2815"/>
                </a:lnTo>
                <a:lnTo>
                  <a:pt x="3225" y="2572"/>
                </a:lnTo>
                <a:lnTo>
                  <a:pt x="3151" y="2330"/>
                </a:lnTo>
                <a:lnTo>
                  <a:pt x="3039" y="2106"/>
                </a:lnTo>
                <a:lnTo>
                  <a:pt x="2908" y="1883"/>
                </a:lnTo>
                <a:lnTo>
                  <a:pt x="2759" y="1696"/>
                </a:lnTo>
                <a:lnTo>
                  <a:pt x="2592" y="1510"/>
                </a:lnTo>
                <a:lnTo>
                  <a:pt x="2405" y="1342"/>
                </a:lnTo>
                <a:lnTo>
                  <a:pt x="2200" y="1193"/>
                </a:lnTo>
                <a:lnTo>
                  <a:pt x="1995" y="1063"/>
                </a:lnTo>
                <a:lnTo>
                  <a:pt x="1753" y="951"/>
                </a:lnTo>
                <a:lnTo>
                  <a:pt x="1529" y="857"/>
                </a:lnTo>
                <a:lnTo>
                  <a:pt x="1268" y="802"/>
                </a:lnTo>
                <a:lnTo>
                  <a:pt x="1007" y="764"/>
                </a:lnTo>
                <a:lnTo>
                  <a:pt x="746" y="746"/>
                </a:lnTo>
                <a:close/>
              </a:path>
            </a:pathLst>
          </a:custGeom>
          <a:solidFill>
            <a:srgbClr val="4BEA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2;p7"/>
          <p:cNvSpPr/>
          <p:nvPr/>
        </p:nvSpPr>
        <p:spPr>
          <a:xfrm>
            <a:off x="3471003" y="3638287"/>
            <a:ext cx="411550" cy="458550"/>
          </a:xfrm>
          <a:custGeom>
            <a:avLst/>
            <a:gdLst/>
            <a:ahLst/>
            <a:cxnLst/>
            <a:rect l="l" t="t" r="r" b="b"/>
            <a:pathLst>
              <a:path w="4456" h="5947" extrusionOk="0">
                <a:moveTo>
                  <a:pt x="1063" y="0"/>
                </a:moveTo>
                <a:lnTo>
                  <a:pt x="988" y="19"/>
                </a:lnTo>
                <a:lnTo>
                  <a:pt x="914" y="56"/>
                </a:lnTo>
                <a:lnTo>
                  <a:pt x="858" y="93"/>
                </a:lnTo>
                <a:lnTo>
                  <a:pt x="820" y="149"/>
                </a:lnTo>
                <a:lnTo>
                  <a:pt x="783" y="224"/>
                </a:lnTo>
                <a:lnTo>
                  <a:pt x="746" y="298"/>
                </a:lnTo>
                <a:lnTo>
                  <a:pt x="746" y="373"/>
                </a:lnTo>
                <a:lnTo>
                  <a:pt x="746" y="1678"/>
                </a:lnTo>
                <a:lnTo>
                  <a:pt x="1491" y="1678"/>
                </a:lnTo>
                <a:lnTo>
                  <a:pt x="1491" y="373"/>
                </a:lnTo>
                <a:lnTo>
                  <a:pt x="1473" y="317"/>
                </a:lnTo>
                <a:lnTo>
                  <a:pt x="1454" y="242"/>
                </a:lnTo>
                <a:lnTo>
                  <a:pt x="1435" y="186"/>
                </a:lnTo>
                <a:lnTo>
                  <a:pt x="1380" y="131"/>
                </a:lnTo>
                <a:lnTo>
                  <a:pt x="1342" y="75"/>
                </a:lnTo>
                <a:lnTo>
                  <a:pt x="1286" y="37"/>
                </a:lnTo>
                <a:lnTo>
                  <a:pt x="1212" y="19"/>
                </a:lnTo>
                <a:lnTo>
                  <a:pt x="1137" y="0"/>
                </a:lnTo>
                <a:close/>
                <a:moveTo>
                  <a:pt x="3318" y="0"/>
                </a:moveTo>
                <a:lnTo>
                  <a:pt x="3243" y="19"/>
                </a:lnTo>
                <a:lnTo>
                  <a:pt x="3169" y="37"/>
                </a:lnTo>
                <a:lnTo>
                  <a:pt x="3113" y="75"/>
                </a:lnTo>
                <a:lnTo>
                  <a:pt x="3076" y="131"/>
                </a:lnTo>
                <a:lnTo>
                  <a:pt x="3020" y="186"/>
                </a:lnTo>
                <a:lnTo>
                  <a:pt x="3001" y="242"/>
                </a:lnTo>
                <a:lnTo>
                  <a:pt x="2983" y="317"/>
                </a:lnTo>
                <a:lnTo>
                  <a:pt x="2964" y="373"/>
                </a:lnTo>
                <a:lnTo>
                  <a:pt x="2964" y="1678"/>
                </a:lnTo>
                <a:lnTo>
                  <a:pt x="3709" y="1678"/>
                </a:lnTo>
                <a:lnTo>
                  <a:pt x="3709" y="373"/>
                </a:lnTo>
                <a:lnTo>
                  <a:pt x="3709" y="298"/>
                </a:lnTo>
                <a:lnTo>
                  <a:pt x="3672" y="224"/>
                </a:lnTo>
                <a:lnTo>
                  <a:pt x="3635" y="149"/>
                </a:lnTo>
                <a:lnTo>
                  <a:pt x="3598" y="93"/>
                </a:lnTo>
                <a:lnTo>
                  <a:pt x="3542" y="56"/>
                </a:lnTo>
                <a:lnTo>
                  <a:pt x="3467" y="19"/>
                </a:lnTo>
                <a:lnTo>
                  <a:pt x="3393" y="0"/>
                </a:lnTo>
                <a:close/>
                <a:moveTo>
                  <a:pt x="112" y="1864"/>
                </a:moveTo>
                <a:lnTo>
                  <a:pt x="56" y="1920"/>
                </a:lnTo>
                <a:lnTo>
                  <a:pt x="19" y="1976"/>
                </a:lnTo>
                <a:lnTo>
                  <a:pt x="0" y="2050"/>
                </a:lnTo>
                <a:lnTo>
                  <a:pt x="0" y="2423"/>
                </a:lnTo>
                <a:lnTo>
                  <a:pt x="19" y="2479"/>
                </a:lnTo>
                <a:lnTo>
                  <a:pt x="56" y="2554"/>
                </a:lnTo>
                <a:lnTo>
                  <a:pt x="112" y="2591"/>
                </a:lnTo>
                <a:lnTo>
                  <a:pt x="373" y="2591"/>
                </a:lnTo>
                <a:lnTo>
                  <a:pt x="373" y="2964"/>
                </a:lnTo>
                <a:lnTo>
                  <a:pt x="373" y="3132"/>
                </a:lnTo>
                <a:lnTo>
                  <a:pt x="392" y="3299"/>
                </a:lnTo>
                <a:lnTo>
                  <a:pt x="429" y="3448"/>
                </a:lnTo>
                <a:lnTo>
                  <a:pt x="485" y="3616"/>
                </a:lnTo>
                <a:lnTo>
                  <a:pt x="541" y="3765"/>
                </a:lnTo>
                <a:lnTo>
                  <a:pt x="615" y="3896"/>
                </a:lnTo>
                <a:lnTo>
                  <a:pt x="708" y="4026"/>
                </a:lnTo>
                <a:lnTo>
                  <a:pt x="802" y="4157"/>
                </a:lnTo>
                <a:lnTo>
                  <a:pt x="895" y="4269"/>
                </a:lnTo>
                <a:lnTo>
                  <a:pt x="1007" y="4380"/>
                </a:lnTo>
                <a:lnTo>
                  <a:pt x="1137" y="4474"/>
                </a:lnTo>
                <a:lnTo>
                  <a:pt x="1268" y="4567"/>
                </a:lnTo>
                <a:lnTo>
                  <a:pt x="1398" y="4641"/>
                </a:lnTo>
                <a:lnTo>
                  <a:pt x="1547" y="4697"/>
                </a:lnTo>
                <a:lnTo>
                  <a:pt x="1696" y="4753"/>
                </a:lnTo>
                <a:lnTo>
                  <a:pt x="1864" y="4791"/>
                </a:lnTo>
                <a:lnTo>
                  <a:pt x="1864" y="5946"/>
                </a:lnTo>
                <a:lnTo>
                  <a:pt x="2591" y="5946"/>
                </a:lnTo>
                <a:lnTo>
                  <a:pt x="2591" y="4791"/>
                </a:lnTo>
                <a:lnTo>
                  <a:pt x="2759" y="4753"/>
                </a:lnTo>
                <a:lnTo>
                  <a:pt x="2908" y="4697"/>
                </a:lnTo>
                <a:lnTo>
                  <a:pt x="3057" y="4641"/>
                </a:lnTo>
                <a:lnTo>
                  <a:pt x="3188" y="4567"/>
                </a:lnTo>
                <a:lnTo>
                  <a:pt x="3318" y="4474"/>
                </a:lnTo>
                <a:lnTo>
                  <a:pt x="3449" y="4380"/>
                </a:lnTo>
                <a:lnTo>
                  <a:pt x="3560" y="4269"/>
                </a:lnTo>
                <a:lnTo>
                  <a:pt x="3654" y="4157"/>
                </a:lnTo>
                <a:lnTo>
                  <a:pt x="3747" y="4026"/>
                </a:lnTo>
                <a:lnTo>
                  <a:pt x="3840" y="3896"/>
                </a:lnTo>
                <a:lnTo>
                  <a:pt x="3915" y="3765"/>
                </a:lnTo>
                <a:lnTo>
                  <a:pt x="3970" y="3616"/>
                </a:lnTo>
                <a:lnTo>
                  <a:pt x="4026" y="3448"/>
                </a:lnTo>
                <a:lnTo>
                  <a:pt x="4064" y="3299"/>
                </a:lnTo>
                <a:lnTo>
                  <a:pt x="4082" y="3132"/>
                </a:lnTo>
                <a:lnTo>
                  <a:pt x="4082" y="2964"/>
                </a:lnTo>
                <a:lnTo>
                  <a:pt x="4082" y="2591"/>
                </a:lnTo>
                <a:lnTo>
                  <a:pt x="4343" y="2591"/>
                </a:lnTo>
                <a:lnTo>
                  <a:pt x="4399" y="2554"/>
                </a:lnTo>
                <a:lnTo>
                  <a:pt x="4436" y="2479"/>
                </a:lnTo>
                <a:lnTo>
                  <a:pt x="4455" y="2423"/>
                </a:lnTo>
                <a:lnTo>
                  <a:pt x="4455" y="2050"/>
                </a:lnTo>
                <a:lnTo>
                  <a:pt x="4436" y="1976"/>
                </a:lnTo>
                <a:lnTo>
                  <a:pt x="4399" y="1920"/>
                </a:lnTo>
                <a:lnTo>
                  <a:pt x="4343" y="1864"/>
                </a:lnTo>
                <a:close/>
              </a:path>
            </a:pathLst>
          </a:custGeom>
          <a:solidFill>
            <a:srgbClr val="4BEA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body" idx="1"/>
          </p:nvPr>
        </p:nvSpPr>
        <p:spPr>
          <a:xfrm>
            <a:off x="1398896" y="1388450"/>
            <a:ext cx="5767254" cy="30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of respondents indicated a willingness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premium for air conditioners that reduce energy bills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operational during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blackouts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1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177362" y="4431911"/>
            <a:ext cx="293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CoolPower Market Research,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4" y="4361101"/>
            <a:ext cx="407785" cy="449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Comparison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" name="Google Shape;327;p24"/>
          <p:cNvGraphicFramePr/>
          <p:nvPr>
            <p:extLst>
              <p:ext uri="{D42A27DB-BD31-4B8C-83A1-F6EECF244321}">
                <p14:modId xmlns:p14="http://schemas.microsoft.com/office/powerpoint/2010/main" val="2889088057"/>
              </p:ext>
            </p:extLst>
          </p:nvPr>
        </p:nvGraphicFramePr>
        <p:xfrm>
          <a:off x="1207850" y="1350125"/>
          <a:ext cx="6728400" cy="3411030"/>
        </p:xfrm>
        <a:graphic>
          <a:graphicData uri="http://schemas.openxmlformats.org/drawingml/2006/table">
            <a:tbl>
              <a:tblPr>
                <a:noFill/>
                <a:tableStyleId>{C4F80A88-0439-40A4-8FF8-592034F107EF}</a:tableStyleId>
              </a:tblPr>
              <a:tblGrid>
                <a:gridCol w="1682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2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2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2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173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Traditional AC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"Green" AC Competitors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CoolPower solution</a:t>
                      </a:r>
                      <a:endParaRPr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Energy Source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173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Consumes electricity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Consumes electricity (efficiently) 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Generates electricity</a:t>
                      </a:r>
                      <a:endParaRPr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Grid Dependence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173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Fully dependent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Fully dependent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Independent operation (some models)</a:t>
                      </a:r>
                      <a:endParaRPr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Extreme Heat Performance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173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Decreases efficiency above 50°C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Decreases efficiency above 50°C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Excels above 50°C</a:t>
                      </a:r>
                      <a:endParaRPr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Environmental Impact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173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High emissions &amp; harmful refrigerants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Reduced emissions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Zero emissions &amp; green refrigerants</a:t>
                      </a:r>
                      <a:endParaRPr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Inria Sans"/>
                        <a:cs typeface="Times New Roman" panose="02020603050405020304" pitchFamily="18" charset="0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" name="Google Shape;328;p2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8" y="768034"/>
            <a:ext cx="407785" cy="4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opportunities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43" y="805584"/>
            <a:ext cx="408467" cy="451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810" y="1194202"/>
            <a:ext cx="7936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 high-growth markets with increasing demand for efficient, reliable cooling solutions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640118099"/>
              </p:ext>
            </p:extLst>
          </p:nvPr>
        </p:nvGraphicFramePr>
        <p:xfrm>
          <a:off x="548475" y="1722663"/>
          <a:ext cx="5938568" cy="332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6596743" y="1722663"/>
            <a:ext cx="2219082" cy="2745125"/>
          </a:xfrm>
          <a:prstGeom prst="roundRect">
            <a:avLst/>
          </a:prstGeom>
          <a:solidFill>
            <a:srgbClr val="082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$570 M expected Market size by 2029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5.7% annual growth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targeted market share within 3 years of launch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xagon 18"/>
          <p:cNvSpPr/>
          <p:nvPr/>
        </p:nvSpPr>
        <p:spPr>
          <a:xfrm rot="5400000">
            <a:off x="8613721" y="4612671"/>
            <a:ext cx="404883" cy="351975"/>
          </a:xfrm>
          <a:prstGeom prst="hexagon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Google Shape;262;p1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20" name="Google Shape;228;p15"/>
          <p:cNvSpPr txBox="1">
            <a:spLocks/>
          </p:cNvSpPr>
          <p:nvPr/>
        </p:nvSpPr>
        <p:spPr>
          <a:xfrm>
            <a:off x="5934384" y="4421824"/>
            <a:ext cx="2668054" cy="40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2" y="4459753"/>
            <a:ext cx="407785" cy="4493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5545" y="2071044"/>
            <a:ext cx="1972101" cy="1407108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sales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06769" y="2012902"/>
            <a:ext cx="1972101" cy="1465250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Contracts</a:t>
            </a:r>
          </a:p>
        </p:txBody>
      </p:sp>
      <p:grpSp>
        <p:nvGrpSpPr>
          <p:cNvPr id="26" name="Google Shape;348;p7"/>
          <p:cNvGrpSpPr/>
          <p:nvPr/>
        </p:nvGrpSpPr>
        <p:grpSpPr>
          <a:xfrm>
            <a:off x="497068" y="2214300"/>
            <a:ext cx="321954" cy="333566"/>
            <a:chOff x="3409825" y="3832150"/>
            <a:chExt cx="161050" cy="155300"/>
          </a:xfrm>
        </p:grpSpPr>
        <p:sp>
          <p:nvSpPr>
            <p:cNvPr id="27" name="Google Shape;349;p7"/>
            <p:cNvSpPr/>
            <p:nvPr/>
          </p:nvSpPr>
          <p:spPr>
            <a:xfrm>
              <a:off x="3460325" y="3973150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fill="none" extrusionOk="0">
                  <a:moveTo>
                    <a:pt x="267" y="0"/>
                  </a:moveTo>
                  <a:lnTo>
                    <a:pt x="267" y="0"/>
                  </a:lnTo>
                  <a:lnTo>
                    <a:pt x="382" y="0"/>
                  </a:lnTo>
                  <a:lnTo>
                    <a:pt x="496" y="76"/>
                  </a:lnTo>
                  <a:lnTo>
                    <a:pt x="572" y="191"/>
                  </a:lnTo>
                  <a:lnTo>
                    <a:pt x="572" y="305"/>
                  </a:lnTo>
                  <a:lnTo>
                    <a:pt x="572" y="305"/>
                  </a:lnTo>
                  <a:lnTo>
                    <a:pt x="572" y="419"/>
                  </a:lnTo>
                  <a:lnTo>
                    <a:pt x="496" y="496"/>
                  </a:lnTo>
                  <a:lnTo>
                    <a:pt x="382" y="572"/>
                  </a:lnTo>
                  <a:lnTo>
                    <a:pt x="267" y="572"/>
                  </a:lnTo>
                  <a:lnTo>
                    <a:pt x="267" y="572"/>
                  </a:lnTo>
                  <a:lnTo>
                    <a:pt x="153" y="572"/>
                  </a:lnTo>
                  <a:lnTo>
                    <a:pt x="77" y="496"/>
                  </a:lnTo>
                  <a:lnTo>
                    <a:pt x="1" y="419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76"/>
                  </a:lnTo>
                  <a:lnTo>
                    <a:pt x="153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0;p7"/>
            <p:cNvSpPr/>
            <p:nvPr/>
          </p:nvSpPr>
          <p:spPr>
            <a:xfrm>
              <a:off x="3541300" y="3973150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fill="none" extrusionOk="0">
                  <a:moveTo>
                    <a:pt x="268" y="0"/>
                  </a:moveTo>
                  <a:lnTo>
                    <a:pt x="268" y="0"/>
                  </a:lnTo>
                  <a:lnTo>
                    <a:pt x="382" y="0"/>
                  </a:lnTo>
                  <a:lnTo>
                    <a:pt x="496" y="76"/>
                  </a:lnTo>
                  <a:lnTo>
                    <a:pt x="573" y="191"/>
                  </a:lnTo>
                  <a:lnTo>
                    <a:pt x="573" y="305"/>
                  </a:lnTo>
                  <a:lnTo>
                    <a:pt x="573" y="305"/>
                  </a:lnTo>
                  <a:lnTo>
                    <a:pt x="573" y="419"/>
                  </a:lnTo>
                  <a:lnTo>
                    <a:pt x="496" y="496"/>
                  </a:lnTo>
                  <a:lnTo>
                    <a:pt x="382" y="572"/>
                  </a:lnTo>
                  <a:lnTo>
                    <a:pt x="268" y="572"/>
                  </a:lnTo>
                  <a:lnTo>
                    <a:pt x="268" y="572"/>
                  </a:lnTo>
                  <a:lnTo>
                    <a:pt x="153" y="572"/>
                  </a:lnTo>
                  <a:lnTo>
                    <a:pt x="77" y="496"/>
                  </a:lnTo>
                  <a:lnTo>
                    <a:pt x="1" y="419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91"/>
                  </a:lnTo>
                  <a:lnTo>
                    <a:pt x="77" y="76"/>
                  </a:lnTo>
                  <a:lnTo>
                    <a:pt x="153" y="0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1;p7"/>
            <p:cNvSpPr/>
            <p:nvPr/>
          </p:nvSpPr>
          <p:spPr>
            <a:xfrm>
              <a:off x="3409825" y="3832150"/>
              <a:ext cx="161050" cy="110525"/>
            </a:xfrm>
            <a:custGeom>
              <a:avLst/>
              <a:gdLst/>
              <a:ahLst/>
              <a:cxnLst/>
              <a:rect l="l" t="t" r="r" b="b"/>
              <a:pathLst>
                <a:path w="6442" h="4421" fill="none" extrusionOk="0">
                  <a:moveTo>
                    <a:pt x="1" y="0"/>
                  </a:moveTo>
                  <a:lnTo>
                    <a:pt x="1144" y="0"/>
                  </a:lnTo>
                  <a:lnTo>
                    <a:pt x="1906" y="3925"/>
                  </a:lnTo>
                  <a:lnTo>
                    <a:pt x="1906" y="3925"/>
                  </a:lnTo>
                  <a:lnTo>
                    <a:pt x="1982" y="4116"/>
                  </a:lnTo>
                  <a:lnTo>
                    <a:pt x="2135" y="4268"/>
                  </a:lnTo>
                  <a:lnTo>
                    <a:pt x="2287" y="4383"/>
                  </a:lnTo>
                  <a:lnTo>
                    <a:pt x="2516" y="4421"/>
                  </a:lnTo>
                  <a:lnTo>
                    <a:pt x="5374" y="4421"/>
                  </a:lnTo>
                  <a:lnTo>
                    <a:pt x="5374" y="4421"/>
                  </a:lnTo>
                  <a:lnTo>
                    <a:pt x="5565" y="4383"/>
                  </a:lnTo>
                  <a:lnTo>
                    <a:pt x="5755" y="4268"/>
                  </a:lnTo>
                  <a:lnTo>
                    <a:pt x="5870" y="4116"/>
                  </a:lnTo>
                  <a:lnTo>
                    <a:pt x="5946" y="3925"/>
                  </a:lnTo>
                  <a:lnTo>
                    <a:pt x="6441" y="1448"/>
                  </a:lnTo>
                  <a:lnTo>
                    <a:pt x="1449" y="1448"/>
                  </a:lnTo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572000" y="72625"/>
            <a:ext cx="4145973" cy="1662549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proposition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 &amp; Production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cooling 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green technology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977245" y="716973"/>
            <a:ext cx="3335482" cy="1039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386" y="1504806"/>
            <a:ext cx="3110340" cy="58634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4985330" y="1125548"/>
            <a:ext cx="3335482" cy="1039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6256" y="1735174"/>
            <a:ext cx="184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streams</a:t>
            </a: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517726" y="3648298"/>
            <a:ext cx="1972101" cy="1342801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Warranties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9067" y="3648298"/>
            <a:ext cx="1972101" cy="1342801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Add-ons </a:t>
            </a:r>
            <a:r>
              <a:rPr lang="ar-E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enhance the utilization of the generated energy</a:t>
            </a:r>
            <a:r>
              <a:rPr lang="ar-E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944;p47"/>
          <p:cNvGrpSpPr/>
          <p:nvPr/>
        </p:nvGrpSpPr>
        <p:grpSpPr>
          <a:xfrm>
            <a:off x="581962" y="3694946"/>
            <a:ext cx="435022" cy="323445"/>
            <a:chOff x="5247525" y="3007275"/>
            <a:chExt cx="517575" cy="384825"/>
          </a:xfrm>
        </p:grpSpPr>
        <p:sp>
          <p:nvSpPr>
            <p:cNvPr id="10" name="Google Shape;945;p4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6;p4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29;p7"/>
          <p:cNvSpPr/>
          <p:nvPr/>
        </p:nvSpPr>
        <p:spPr>
          <a:xfrm>
            <a:off x="2558882" y="2089662"/>
            <a:ext cx="399438" cy="337760"/>
          </a:xfrm>
          <a:custGeom>
            <a:avLst/>
            <a:gdLst/>
            <a:ahLst/>
            <a:cxnLst/>
            <a:rect l="l" t="t" r="r" b="b"/>
            <a:pathLst>
              <a:path w="5928" h="5947" extrusionOk="0">
                <a:moveTo>
                  <a:pt x="4250" y="19"/>
                </a:moveTo>
                <a:lnTo>
                  <a:pt x="4045" y="37"/>
                </a:lnTo>
                <a:lnTo>
                  <a:pt x="3821" y="75"/>
                </a:lnTo>
                <a:lnTo>
                  <a:pt x="3635" y="131"/>
                </a:lnTo>
                <a:lnTo>
                  <a:pt x="3430" y="224"/>
                </a:lnTo>
                <a:lnTo>
                  <a:pt x="3243" y="354"/>
                </a:lnTo>
                <a:lnTo>
                  <a:pt x="3076" y="503"/>
                </a:lnTo>
                <a:lnTo>
                  <a:pt x="2964" y="634"/>
                </a:lnTo>
                <a:lnTo>
                  <a:pt x="2871" y="764"/>
                </a:lnTo>
                <a:lnTo>
                  <a:pt x="2777" y="913"/>
                </a:lnTo>
                <a:lnTo>
                  <a:pt x="2721" y="1063"/>
                </a:lnTo>
                <a:lnTo>
                  <a:pt x="2666" y="1212"/>
                </a:lnTo>
                <a:lnTo>
                  <a:pt x="2628" y="1379"/>
                </a:lnTo>
                <a:lnTo>
                  <a:pt x="2610" y="1547"/>
                </a:lnTo>
                <a:lnTo>
                  <a:pt x="2610" y="1696"/>
                </a:lnTo>
                <a:lnTo>
                  <a:pt x="3560" y="2647"/>
                </a:lnTo>
                <a:lnTo>
                  <a:pt x="3691" y="2628"/>
                </a:lnTo>
                <a:lnTo>
                  <a:pt x="3970" y="2628"/>
                </a:lnTo>
                <a:lnTo>
                  <a:pt x="4082" y="2647"/>
                </a:lnTo>
                <a:lnTo>
                  <a:pt x="4194" y="2666"/>
                </a:lnTo>
                <a:lnTo>
                  <a:pt x="4306" y="2722"/>
                </a:lnTo>
                <a:lnTo>
                  <a:pt x="4418" y="2759"/>
                </a:lnTo>
                <a:lnTo>
                  <a:pt x="4529" y="2833"/>
                </a:lnTo>
                <a:lnTo>
                  <a:pt x="4623" y="2908"/>
                </a:lnTo>
                <a:lnTo>
                  <a:pt x="4716" y="2983"/>
                </a:lnTo>
                <a:lnTo>
                  <a:pt x="4940" y="3206"/>
                </a:lnTo>
                <a:lnTo>
                  <a:pt x="5070" y="3132"/>
                </a:lnTo>
                <a:lnTo>
                  <a:pt x="5201" y="3057"/>
                </a:lnTo>
                <a:lnTo>
                  <a:pt x="5331" y="2964"/>
                </a:lnTo>
                <a:lnTo>
                  <a:pt x="5443" y="2871"/>
                </a:lnTo>
                <a:lnTo>
                  <a:pt x="5592" y="2703"/>
                </a:lnTo>
                <a:lnTo>
                  <a:pt x="5722" y="2517"/>
                </a:lnTo>
                <a:lnTo>
                  <a:pt x="5816" y="2311"/>
                </a:lnTo>
                <a:lnTo>
                  <a:pt x="5872" y="2125"/>
                </a:lnTo>
                <a:lnTo>
                  <a:pt x="5927" y="1901"/>
                </a:lnTo>
                <a:lnTo>
                  <a:pt x="5927" y="1696"/>
                </a:lnTo>
                <a:lnTo>
                  <a:pt x="5927" y="1491"/>
                </a:lnTo>
                <a:lnTo>
                  <a:pt x="5890" y="1286"/>
                </a:lnTo>
                <a:lnTo>
                  <a:pt x="5853" y="1212"/>
                </a:lnTo>
                <a:lnTo>
                  <a:pt x="5778" y="1174"/>
                </a:lnTo>
                <a:lnTo>
                  <a:pt x="5722" y="1174"/>
                </a:lnTo>
                <a:lnTo>
                  <a:pt x="5648" y="1212"/>
                </a:lnTo>
                <a:lnTo>
                  <a:pt x="4790" y="2069"/>
                </a:lnTo>
                <a:lnTo>
                  <a:pt x="4008" y="1939"/>
                </a:lnTo>
                <a:lnTo>
                  <a:pt x="3877" y="1156"/>
                </a:lnTo>
                <a:lnTo>
                  <a:pt x="4735" y="298"/>
                </a:lnTo>
                <a:lnTo>
                  <a:pt x="4772" y="224"/>
                </a:lnTo>
                <a:lnTo>
                  <a:pt x="4772" y="168"/>
                </a:lnTo>
                <a:lnTo>
                  <a:pt x="4735" y="93"/>
                </a:lnTo>
                <a:lnTo>
                  <a:pt x="4660" y="56"/>
                </a:lnTo>
                <a:lnTo>
                  <a:pt x="4455" y="19"/>
                </a:lnTo>
                <a:close/>
                <a:moveTo>
                  <a:pt x="802" y="4940"/>
                </a:moveTo>
                <a:lnTo>
                  <a:pt x="839" y="4958"/>
                </a:lnTo>
                <a:lnTo>
                  <a:pt x="932" y="5014"/>
                </a:lnTo>
                <a:lnTo>
                  <a:pt x="988" y="5107"/>
                </a:lnTo>
                <a:lnTo>
                  <a:pt x="1007" y="5145"/>
                </a:lnTo>
                <a:lnTo>
                  <a:pt x="1007" y="5201"/>
                </a:lnTo>
                <a:lnTo>
                  <a:pt x="1007" y="5257"/>
                </a:lnTo>
                <a:lnTo>
                  <a:pt x="988" y="5313"/>
                </a:lnTo>
                <a:lnTo>
                  <a:pt x="932" y="5406"/>
                </a:lnTo>
                <a:lnTo>
                  <a:pt x="839" y="5462"/>
                </a:lnTo>
                <a:lnTo>
                  <a:pt x="802" y="5480"/>
                </a:lnTo>
                <a:lnTo>
                  <a:pt x="690" y="5480"/>
                </a:lnTo>
                <a:lnTo>
                  <a:pt x="634" y="5462"/>
                </a:lnTo>
                <a:lnTo>
                  <a:pt x="541" y="5406"/>
                </a:lnTo>
                <a:lnTo>
                  <a:pt x="485" y="5313"/>
                </a:lnTo>
                <a:lnTo>
                  <a:pt x="466" y="5257"/>
                </a:lnTo>
                <a:lnTo>
                  <a:pt x="466" y="5201"/>
                </a:lnTo>
                <a:lnTo>
                  <a:pt x="466" y="5145"/>
                </a:lnTo>
                <a:lnTo>
                  <a:pt x="485" y="5107"/>
                </a:lnTo>
                <a:lnTo>
                  <a:pt x="541" y="5014"/>
                </a:lnTo>
                <a:lnTo>
                  <a:pt x="634" y="4958"/>
                </a:lnTo>
                <a:lnTo>
                  <a:pt x="690" y="4940"/>
                </a:lnTo>
                <a:close/>
                <a:moveTo>
                  <a:pt x="1976" y="2908"/>
                </a:moveTo>
                <a:lnTo>
                  <a:pt x="205" y="4679"/>
                </a:lnTo>
                <a:lnTo>
                  <a:pt x="112" y="4809"/>
                </a:lnTo>
                <a:lnTo>
                  <a:pt x="56" y="4940"/>
                </a:lnTo>
                <a:lnTo>
                  <a:pt x="0" y="5070"/>
                </a:lnTo>
                <a:lnTo>
                  <a:pt x="0" y="5201"/>
                </a:lnTo>
                <a:lnTo>
                  <a:pt x="0" y="5350"/>
                </a:lnTo>
                <a:lnTo>
                  <a:pt x="56" y="5480"/>
                </a:lnTo>
                <a:lnTo>
                  <a:pt x="112" y="5611"/>
                </a:lnTo>
                <a:lnTo>
                  <a:pt x="205" y="5741"/>
                </a:lnTo>
                <a:lnTo>
                  <a:pt x="336" y="5834"/>
                </a:lnTo>
                <a:lnTo>
                  <a:pt x="466" y="5890"/>
                </a:lnTo>
                <a:lnTo>
                  <a:pt x="596" y="5946"/>
                </a:lnTo>
                <a:lnTo>
                  <a:pt x="876" y="5946"/>
                </a:lnTo>
                <a:lnTo>
                  <a:pt x="1007" y="5890"/>
                </a:lnTo>
                <a:lnTo>
                  <a:pt x="1137" y="5834"/>
                </a:lnTo>
                <a:lnTo>
                  <a:pt x="1268" y="5741"/>
                </a:lnTo>
                <a:lnTo>
                  <a:pt x="2703" y="4306"/>
                </a:lnTo>
                <a:lnTo>
                  <a:pt x="2647" y="4120"/>
                </a:lnTo>
                <a:lnTo>
                  <a:pt x="2610" y="3933"/>
                </a:lnTo>
                <a:lnTo>
                  <a:pt x="2610" y="3765"/>
                </a:lnTo>
                <a:lnTo>
                  <a:pt x="2628" y="3579"/>
                </a:lnTo>
                <a:lnTo>
                  <a:pt x="1976" y="2908"/>
                </a:lnTo>
                <a:close/>
                <a:moveTo>
                  <a:pt x="727" y="0"/>
                </a:moveTo>
                <a:lnTo>
                  <a:pt x="0" y="746"/>
                </a:lnTo>
                <a:lnTo>
                  <a:pt x="1100" y="2237"/>
                </a:lnTo>
                <a:lnTo>
                  <a:pt x="1827" y="2237"/>
                </a:lnTo>
                <a:lnTo>
                  <a:pt x="3057" y="3467"/>
                </a:lnTo>
                <a:lnTo>
                  <a:pt x="3020" y="3598"/>
                </a:lnTo>
                <a:lnTo>
                  <a:pt x="2982" y="3728"/>
                </a:lnTo>
                <a:lnTo>
                  <a:pt x="2982" y="3859"/>
                </a:lnTo>
                <a:lnTo>
                  <a:pt x="2982" y="3989"/>
                </a:lnTo>
                <a:lnTo>
                  <a:pt x="3020" y="4120"/>
                </a:lnTo>
                <a:lnTo>
                  <a:pt x="3057" y="4231"/>
                </a:lnTo>
                <a:lnTo>
                  <a:pt x="3132" y="4362"/>
                </a:lnTo>
                <a:lnTo>
                  <a:pt x="3225" y="4455"/>
                </a:lnTo>
                <a:lnTo>
                  <a:pt x="4585" y="5816"/>
                </a:lnTo>
                <a:lnTo>
                  <a:pt x="4660" y="5872"/>
                </a:lnTo>
                <a:lnTo>
                  <a:pt x="4735" y="5909"/>
                </a:lnTo>
                <a:lnTo>
                  <a:pt x="4809" y="5946"/>
                </a:lnTo>
                <a:lnTo>
                  <a:pt x="4977" y="5946"/>
                </a:lnTo>
                <a:lnTo>
                  <a:pt x="5051" y="5909"/>
                </a:lnTo>
                <a:lnTo>
                  <a:pt x="5126" y="5872"/>
                </a:lnTo>
                <a:lnTo>
                  <a:pt x="5201" y="5816"/>
                </a:lnTo>
                <a:lnTo>
                  <a:pt x="5816" y="5201"/>
                </a:lnTo>
                <a:lnTo>
                  <a:pt x="5853" y="5145"/>
                </a:lnTo>
                <a:lnTo>
                  <a:pt x="5909" y="5070"/>
                </a:lnTo>
                <a:lnTo>
                  <a:pt x="5927" y="4977"/>
                </a:lnTo>
                <a:lnTo>
                  <a:pt x="5927" y="4902"/>
                </a:lnTo>
                <a:lnTo>
                  <a:pt x="5927" y="4828"/>
                </a:lnTo>
                <a:lnTo>
                  <a:pt x="5909" y="4735"/>
                </a:lnTo>
                <a:lnTo>
                  <a:pt x="5853" y="4660"/>
                </a:lnTo>
                <a:lnTo>
                  <a:pt x="5816" y="4604"/>
                </a:lnTo>
                <a:lnTo>
                  <a:pt x="4455" y="3243"/>
                </a:lnTo>
                <a:lnTo>
                  <a:pt x="4343" y="3150"/>
                </a:lnTo>
                <a:lnTo>
                  <a:pt x="4231" y="3076"/>
                </a:lnTo>
                <a:lnTo>
                  <a:pt x="4101" y="3020"/>
                </a:lnTo>
                <a:lnTo>
                  <a:pt x="3970" y="3001"/>
                </a:lnTo>
                <a:lnTo>
                  <a:pt x="3840" y="2983"/>
                </a:lnTo>
                <a:lnTo>
                  <a:pt x="3709" y="3001"/>
                </a:lnTo>
                <a:lnTo>
                  <a:pt x="3579" y="3020"/>
                </a:lnTo>
                <a:lnTo>
                  <a:pt x="3467" y="3076"/>
                </a:lnTo>
                <a:lnTo>
                  <a:pt x="2218" y="1845"/>
                </a:lnTo>
                <a:lnTo>
                  <a:pt x="2218" y="1119"/>
                </a:lnTo>
                <a:lnTo>
                  <a:pt x="727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134;p7"/>
          <p:cNvSpPr/>
          <p:nvPr/>
        </p:nvSpPr>
        <p:spPr>
          <a:xfrm>
            <a:off x="2627088" y="3781373"/>
            <a:ext cx="331232" cy="364600"/>
          </a:xfrm>
          <a:custGeom>
            <a:avLst/>
            <a:gdLst/>
            <a:ahLst/>
            <a:cxnLst/>
            <a:rect l="l" t="t" r="r" b="b"/>
            <a:pathLst>
              <a:path w="6674" h="5947" extrusionOk="0">
                <a:moveTo>
                  <a:pt x="3337" y="0"/>
                </a:moveTo>
                <a:lnTo>
                  <a:pt x="3263" y="19"/>
                </a:lnTo>
                <a:lnTo>
                  <a:pt x="3188" y="37"/>
                </a:lnTo>
                <a:lnTo>
                  <a:pt x="3132" y="75"/>
                </a:lnTo>
                <a:lnTo>
                  <a:pt x="3076" y="112"/>
                </a:lnTo>
                <a:lnTo>
                  <a:pt x="3039" y="168"/>
                </a:lnTo>
                <a:lnTo>
                  <a:pt x="3002" y="242"/>
                </a:lnTo>
                <a:lnTo>
                  <a:pt x="2983" y="298"/>
                </a:lnTo>
                <a:lnTo>
                  <a:pt x="2965" y="373"/>
                </a:lnTo>
                <a:lnTo>
                  <a:pt x="2965" y="578"/>
                </a:lnTo>
                <a:lnTo>
                  <a:pt x="2722" y="615"/>
                </a:lnTo>
                <a:lnTo>
                  <a:pt x="2461" y="671"/>
                </a:lnTo>
                <a:lnTo>
                  <a:pt x="2219" y="746"/>
                </a:lnTo>
                <a:lnTo>
                  <a:pt x="1977" y="839"/>
                </a:lnTo>
                <a:lnTo>
                  <a:pt x="1753" y="951"/>
                </a:lnTo>
                <a:lnTo>
                  <a:pt x="1529" y="1081"/>
                </a:lnTo>
                <a:lnTo>
                  <a:pt x="1306" y="1230"/>
                </a:lnTo>
                <a:lnTo>
                  <a:pt x="1101" y="1379"/>
                </a:lnTo>
                <a:lnTo>
                  <a:pt x="914" y="1566"/>
                </a:lnTo>
                <a:lnTo>
                  <a:pt x="728" y="1752"/>
                </a:lnTo>
                <a:lnTo>
                  <a:pt x="560" y="1976"/>
                </a:lnTo>
                <a:lnTo>
                  <a:pt x="411" y="2200"/>
                </a:lnTo>
                <a:lnTo>
                  <a:pt x="280" y="2442"/>
                </a:lnTo>
                <a:lnTo>
                  <a:pt x="169" y="2703"/>
                </a:lnTo>
                <a:lnTo>
                  <a:pt x="75" y="2983"/>
                </a:lnTo>
                <a:lnTo>
                  <a:pt x="1" y="3262"/>
                </a:lnTo>
                <a:lnTo>
                  <a:pt x="1" y="3299"/>
                </a:lnTo>
                <a:lnTo>
                  <a:pt x="1" y="3355"/>
                </a:lnTo>
                <a:lnTo>
                  <a:pt x="38" y="3393"/>
                </a:lnTo>
                <a:lnTo>
                  <a:pt x="57" y="3411"/>
                </a:lnTo>
                <a:lnTo>
                  <a:pt x="94" y="3430"/>
                </a:lnTo>
                <a:lnTo>
                  <a:pt x="131" y="3449"/>
                </a:lnTo>
                <a:lnTo>
                  <a:pt x="169" y="3430"/>
                </a:lnTo>
                <a:lnTo>
                  <a:pt x="224" y="3393"/>
                </a:lnTo>
                <a:lnTo>
                  <a:pt x="336" y="3281"/>
                </a:lnTo>
                <a:lnTo>
                  <a:pt x="448" y="3188"/>
                </a:lnTo>
                <a:lnTo>
                  <a:pt x="560" y="3113"/>
                </a:lnTo>
                <a:lnTo>
                  <a:pt x="672" y="3057"/>
                </a:lnTo>
                <a:lnTo>
                  <a:pt x="802" y="3001"/>
                </a:lnTo>
                <a:lnTo>
                  <a:pt x="914" y="2983"/>
                </a:lnTo>
                <a:lnTo>
                  <a:pt x="1026" y="2964"/>
                </a:lnTo>
                <a:lnTo>
                  <a:pt x="1138" y="2983"/>
                </a:lnTo>
                <a:lnTo>
                  <a:pt x="1268" y="3020"/>
                </a:lnTo>
                <a:lnTo>
                  <a:pt x="1380" y="3057"/>
                </a:lnTo>
                <a:lnTo>
                  <a:pt x="1492" y="3132"/>
                </a:lnTo>
                <a:lnTo>
                  <a:pt x="1604" y="3225"/>
                </a:lnTo>
                <a:lnTo>
                  <a:pt x="1716" y="3355"/>
                </a:lnTo>
                <a:lnTo>
                  <a:pt x="1827" y="3486"/>
                </a:lnTo>
                <a:lnTo>
                  <a:pt x="1958" y="3635"/>
                </a:lnTo>
                <a:lnTo>
                  <a:pt x="2051" y="3821"/>
                </a:lnTo>
                <a:lnTo>
                  <a:pt x="2107" y="3896"/>
                </a:lnTo>
                <a:lnTo>
                  <a:pt x="2182" y="3896"/>
                </a:lnTo>
                <a:lnTo>
                  <a:pt x="2238" y="3877"/>
                </a:lnTo>
                <a:lnTo>
                  <a:pt x="2293" y="3821"/>
                </a:lnTo>
                <a:lnTo>
                  <a:pt x="2480" y="3523"/>
                </a:lnTo>
                <a:lnTo>
                  <a:pt x="2592" y="3374"/>
                </a:lnTo>
                <a:lnTo>
                  <a:pt x="2704" y="3243"/>
                </a:lnTo>
                <a:lnTo>
                  <a:pt x="2834" y="3132"/>
                </a:lnTo>
                <a:lnTo>
                  <a:pt x="2983" y="3057"/>
                </a:lnTo>
                <a:lnTo>
                  <a:pt x="3151" y="3001"/>
                </a:lnTo>
                <a:lnTo>
                  <a:pt x="3337" y="2983"/>
                </a:lnTo>
                <a:lnTo>
                  <a:pt x="3468" y="2983"/>
                </a:lnTo>
                <a:lnTo>
                  <a:pt x="3580" y="3020"/>
                </a:lnTo>
                <a:lnTo>
                  <a:pt x="3691" y="3057"/>
                </a:lnTo>
                <a:lnTo>
                  <a:pt x="3785" y="3094"/>
                </a:lnTo>
                <a:lnTo>
                  <a:pt x="3971" y="3225"/>
                </a:lnTo>
                <a:lnTo>
                  <a:pt x="4102" y="3374"/>
                </a:lnTo>
                <a:lnTo>
                  <a:pt x="4232" y="3542"/>
                </a:lnTo>
                <a:lnTo>
                  <a:pt x="4307" y="3672"/>
                </a:lnTo>
                <a:lnTo>
                  <a:pt x="4400" y="3821"/>
                </a:lnTo>
                <a:lnTo>
                  <a:pt x="4437" y="3877"/>
                </a:lnTo>
                <a:lnTo>
                  <a:pt x="4512" y="3896"/>
                </a:lnTo>
                <a:lnTo>
                  <a:pt x="4568" y="3896"/>
                </a:lnTo>
                <a:lnTo>
                  <a:pt x="4623" y="3821"/>
                </a:lnTo>
                <a:lnTo>
                  <a:pt x="4735" y="3635"/>
                </a:lnTo>
                <a:lnTo>
                  <a:pt x="4847" y="3486"/>
                </a:lnTo>
                <a:lnTo>
                  <a:pt x="4959" y="3355"/>
                </a:lnTo>
                <a:lnTo>
                  <a:pt x="5071" y="3225"/>
                </a:lnTo>
                <a:lnTo>
                  <a:pt x="5183" y="3132"/>
                </a:lnTo>
                <a:lnTo>
                  <a:pt x="5313" y="3076"/>
                </a:lnTo>
                <a:lnTo>
                  <a:pt x="5425" y="3020"/>
                </a:lnTo>
                <a:lnTo>
                  <a:pt x="5537" y="2983"/>
                </a:lnTo>
                <a:lnTo>
                  <a:pt x="5779" y="2983"/>
                </a:lnTo>
                <a:lnTo>
                  <a:pt x="5891" y="3001"/>
                </a:lnTo>
                <a:lnTo>
                  <a:pt x="6003" y="3057"/>
                </a:lnTo>
                <a:lnTo>
                  <a:pt x="6115" y="3113"/>
                </a:lnTo>
                <a:lnTo>
                  <a:pt x="6226" y="3188"/>
                </a:lnTo>
                <a:lnTo>
                  <a:pt x="6357" y="3281"/>
                </a:lnTo>
                <a:lnTo>
                  <a:pt x="6469" y="3393"/>
                </a:lnTo>
                <a:lnTo>
                  <a:pt x="6506" y="3430"/>
                </a:lnTo>
                <a:lnTo>
                  <a:pt x="6543" y="3449"/>
                </a:lnTo>
                <a:lnTo>
                  <a:pt x="6581" y="3430"/>
                </a:lnTo>
                <a:lnTo>
                  <a:pt x="6618" y="3411"/>
                </a:lnTo>
                <a:lnTo>
                  <a:pt x="6655" y="3393"/>
                </a:lnTo>
                <a:lnTo>
                  <a:pt x="6674" y="3355"/>
                </a:lnTo>
                <a:lnTo>
                  <a:pt x="6674" y="3299"/>
                </a:lnTo>
                <a:lnTo>
                  <a:pt x="6674" y="3262"/>
                </a:lnTo>
                <a:lnTo>
                  <a:pt x="6599" y="2983"/>
                </a:lnTo>
                <a:lnTo>
                  <a:pt x="6506" y="2703"/>
                </a:lnTo>
                <a:lnTo>
                  <a:pt x="6394" y="2442"/>
                </a:lnTo>
                <a:lnTo>
                  <a:pt x="6264" y="2200"/>
                </a:lnTo>
                <a:lnTo>
                  <a:pt x="6115" y="1976"/>
                </a:lnTo>
                <a:lnTo>
                  <a:pt x="5947" y="1752"/>
                </a:lnTo>
                <a:lnTo>
                  <a:pt x="5779" y="1566"/>
                </a:lnTo>
                <a:lnTo>
                  <a:pt x="5574" y="1379"/>
                </a:lnTo>
                <a:lnTo>
                  <a:pt x="5369" y="1230"/>
                </a:lnTo>
                <a:lnTo>
                  <a:pt x="5164" y="1081"/>
                </a:lnTo>
                <a:lnTo>
                  <a:pt x="4940" y="951"/>
                </a:lnTo>
                <a:lnTo>
                  <a:pt x="4698" y="839"/>
                </a:lnTo>
                <a:lnTo>
                  <a:pt x="4456" y="746"/>
                </a:lnTo>
                <a:lnTo>
                  <a:pt x="4213" y="671"/>
                </a:lnTo>
                <a:lnTo>
                  <a:pt x="3971" y="615"/>
                </a:lnTo>
                <a:lnTo>
                  <a:pt x="3710" y="578"/>
                </a:lnTo>
                <a:lnTo>
                  <a:pt x="3710" y="373"/>
                </a:lnTo>
                <a:lnTo>
                  <a:pt x="3710" y="298"/>
                </a:lnTo>
                <a:lnTo>
                  <a:pt x="3691" y="242"/>
                </a:lnTo>
                <a:lnTo>
                  <a:pt x="3654" y="168"/>
                </a:lnTo>
                <a:lnTo>
                  <a:pt x="3598" y="112"/>
                </a:lnTo>
                <a:lnTo>
                  <a:pt x="3542" y="75"/>
                </a:lnTo>
                <a:lnTo>
                  <a:pt x="3486" y="37"/>
                </a:lnTo>
                <a:lnTo>
                  <a:pt x="3412" y="19"/>
                </a:lnTo>
                <a:lnTo>
                  <a:pt x="3337" y="0"/>
                </a:lnTo>
                <a:close/>
                <a:moveTo>
                  <a:pt x="3244" y="3355"/>
                </a:moveTo>
                <a:lnTo>
                  <a:pt x="3151" y="3393"/>
                </a:lnTo>
                <a:lnTo>
                  <a:pt x="3058" y="3430"/>
                </a:lnTo>
                <a:lnTo>
                  <a:pt x="2965" y="3504"/>
                </a:lnTo>
                <a:lnTo>
                  <a:pt x="2965" y="5014"/>
                </a:lnTo>
                <a:lnTo>
                  <a:pt x="2946" y="5089"/>
                </a:lnTo>
                <a:lnTo>
                  <a:pt x="2909" y="5145"/>
                </a:lnTo>
                <a:lnTo>
                  <a:pt x="2853" y="5182"/>
                </a:lnTo>
                <a:lnTo>
                  <a:pt x="2778" y="5201"/>
                </a:lnTo>
                <a:lnTo>
                  <a:pt x="2722" y="5201"/>
                </a:lnTo>
                <a:lnTo>
                  <a:pt x="2666" y="5163"/>
                </a:lnTo>
                <a:lnTo>
                  <a:pt x="2629" y="5126"/>
                </a:lnTo>
                <a:lnTo>
                  <a:pt x="2610" y="5089"/>
                </a:lnTo>
                <a:lnTo>
                  <a:pt x="2573" y="5014"/>
                </a:lnTo>
                <a:lnTo>
                  <a:pt x="2536" y="4958"/>
                </a:lnTo>
                <a:lnTo>
                  <a:pt x="2480" y="4902"/>
                </a:lnTo>
                <a:lnTo>
                  <a:pt x="2424" y="4865"/>
                </a:lnTo>
                <a:lnTo>
                  <a:pt x="2349" y="4847"/>
                </a:lnTo>
                <a:lnTo>
                  <a:pt x="2275" y="4828"/>
                </a:lnTo>
                <a:lnTo>
                  <a:pt x="2200" y="4828"/>
                </a:lnTo>
                <a:lnTo>
                  <a:pt x="2144" y="4847"/>
                </a:lnTo>
                <a:lnTo>
                  <a:pt x="2070" y="4884"/>
                </a:lnTo>
                <a:lnTo>
                  <a:pt x="2014" y="4921"/>
                </a:lnTo>
                <a:lnTo>
                  <a:pt x="1958" y="4977"/>
                </a:lnTo>
                <a:lnTo>
                  <a:pt x="1921" y="5052"/>
                </a:lnTo>
                <a:lnTo>
                  <a:pt x="1902" y="5107"/>
                </a:lnTo>
                <a:lnTo>
                  <a:pt x="1883" y="5182"/>
                </a:lnTo>
                <a:lnTo>
                  <a:pt x="1883" y="5257"/>
                </a:lnTo>
                <a:lnTo>
                  <a:pt x="1902" y="5331"/>
                </a:lnTo>
                <a:lnTo>
                  <a:pt x="1977" y="5462"/>
                </a:lnTo>
                <a:lnTo>
                  <a:pt x="2051" y="5573"/>
                </a:lnTo>
                <a:lnTo>
                  <a:pt x="2144" y="5685"/>
                </a:lnTo>
                <a:lnTo>
                  <a:pt x="2256" y="5779"/>
                </a:lnTo>
                <a:lnTo>
                  <a:pt x="2368" y="5853"/>
                </a:lnTo>
                <a:lnTo>
                  <a:pt x="2499" y="5909"/>
                </a:lnTo>
                <a:lnTo>
                  <a:pt x="2648" y="5928"/>
                </a:lnTo>
                <a:lnTo>
                  <a:pt x="2778" y="5946"/>
                </a:lnTo>
                <a:lnTo>
                  <a:pt x="2965" y="5928"/>
                </a:lnTo>
                <a:lnTo>
                  <a:pt x="3151" y="5872"/>
                </a:lnTo>
                <a:lnTo>
                  <a:pt x="3300" y="5779"/>
                </a:lnTo>
                <a:lnTo>
                  <a:pt x="3431" y="5667"/>
                </a:lnTo>
                <a:lnTo>
                  <a:pt x="3561" y="5536"/>
                </a:lnTo>
                <a:lnTo>
                  <a:pt x="3636" y="5387"/>
                </a:lnTo>
                <a:lnTo>
                  <a:pt x="3691" y="5201"/>
                </a:lnTo>
                <a:lnTo>
                  <a:pt x="3710" y="5014"/>
                </a:lnTo>
                <a:lnTo>
                  <a:pt x="3710" y="3504"/>
                </a:lnTo>
                <a:lnTo>
                  <a:pt x="3636" y="3449"/>
                </a:lnTo>
                <a:lnTo>
                  <a:pt x="3542" y="3393"/>
                </a:lnTo>
                <a:lnTo>
                  <a:pt x="3449" y="335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Rounded Rectangle 40"/>
          <p:cNvSpPr/>
          <p:nvPr/>
        </p:nvSpPr>
        <p:spPr>
          <a:xfrm>
            <a:off x="4612741" y="2066886"/>
            <a:ext cx="4064489" cy="1144434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Retail Outlets &amp; Direct Sales Force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37234" y="3238338"/>
            <a:ext cx="1968174" cy="1183486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Sales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638575" y="3259774"/>
            <a:ext cx="1983110" cy="1171258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Distributors and Resellers</a:t>
            </a:r>
          </a:p>
        </p:txBody>
      </p:sp>
      <p:grpSp>
        <p:nvGrpSpPr>
          <p:cNvPr id="25" name="Google Shape;191;p7"/>
          <p:cNvGrpSpPr/>
          <p:nvPr/>
        </p:nvGrpSpPr>
        <p:grpSpPr>
          <a:xfrm>
            <a:off x="6781390" y="3694946"/>
            <a:ext cx="262432" cy="286663"/>
            <a:chOff x="886950" y="2571650"/>
            <a:chExt cx="147700" cy="147700"/>
          </a:xfrm>
        </p:grpSpPr>
        <p:sp>
          <p:nvSpPr>
            <p:cNvPr id="30" name="Google Shape;192;p7"/>
            <p:cNvSpPr/>
            <p:nvPr/>
          </p:nvSpPr>
          <p:spPr>
            <a:xfrm>
              <a:off x="887900" y="2571650"/>
              <a:ext cx="146750" cy="147700"/>
            </a:xfrm>
            <a:custGeom>
              <a:avLst/>
              <a:gdLst/>
              <a:ahLst/>
              <a:cxnLst/>
              <a:rect l="l" t="t" r="r" b="b"/>
              <a:pathLst>
                <a:path w="5870" h="5908" fill="none" extrusionOk="0">
                  <a:moveTo>
                    <a:pt x="2935" y="1"/>
                  </a:moveTo>
                  <a:lnTo>
                    <a:pt x="2935" y="1"/>
                  </a:lnTo>
                  <a:lnTo>
                    <a:pt x="3239" y="39"/>
                  </a:lnTo>
                  <a:lnTo>
                    <a:pt x="3506" y="77"/>
                  </a:lnTo>
                  <a:lnTo>
                    <a:pt x="3811" y="153"/>
                  </a:lnTo>
                  <a:lnTo>
                    <a:pt x="4078" y="229"/>
                  </a:lnTo>
                  <a:lnTo>
                    <a:pt x="4345" y="382"/>
                  </a:lnTo>
                  <a:lnTo>
                    <a:pt x="4573" y="496"/>
                  </a:lnTo>
                  <a:lnTo>
                    <a:pt x="4802" y="686"/>
                  </a:lnTo>
                  <a:lnTo>
                    <a:pt x="5031" y="877"/>
                  </a:lnTo>
                  <a:lnTo>
                    <a:pt x="5221" y="1068"/>
                  </a:lnTo>
                  <a:lnTo>
                    <a:pt x="5374" y="1296"/>
                  </a:lnTo>
                  <a:lnTo>
                    <a:pt x="5526" y="1563"/>
                  </a:lnTo>
                  <a:lnTo>
                    <a:pt x="5640" y="1792"/>
                  </a:lnTo>
                  <a:lnTo>
                    <a:pt x="5755" y="2058"/>
                  </a:lnTo>
                  <a:lnTo>
                    <a:pt x="5831" y="2363"/>
                  </a:lnTo>
                  <a:lnTo>
                    <a:pt x="5869" y="2668"/>
                  </a:lnTo>
                  <a:lnTo>
                    <a:pt x="5869" y="2935"/>
                  </a:lnTo>
                  <a:lnTo>
                    <a:pt x="5869" y="2935"/>
                  </a:lnTo>
                  <a:lnTo>
                    <a:pt x="5869" y="3240"/>
                  </a:lnTo>
                  <a:lnTo>
                    <a:pt x="5831" y="3545"/>
                  </a:lnTo>
                  <a:lnTo>
                    <a:pt x="5755" y="3812"/>
                  </a:lnTo>
                  <a:lnTo>
                    <a:pt x="5640" y="4116"/>
                  </a:lnTo>
                  <a:lnTo>
                    <a:pt x="5526" y="4345"/>
                  </a:lnTo>
                  <a:lnTo>
                    <a:pt x="5374" y="4612"/>
                  </a:lnTo>
                  <a:lnTo>
                    <a:pt x="5221" y="4840"/>
                  </a:lnTo>
                  <a:lnTo>
                    <a:pt x="5031" y="5031"/>
                  </a:lnTo>
                  <a:lnTo>
                    <a:pt x="4802" y="5222"/>
                  </a:lnTo>
                  <a:lnTo>
                    <a:pt x="4573" y="5412"/>
                  </a:lnTo>
                  <a:lnTo>
                    <a:pt x="4345" y="5526"/>
                  </a:lnTo>
                  <a:lnTo>
                    <a:pt x="4078" y="5679"/>
                  </a:lnTo>
                  <a:lnTo>
                    <a:pt x="3811" y="5755"/>
                  </a:lnTo>
                  <a:lnTo>
                    <a:pt x="3506" y="5831"/>
                  </a:lnTo>
                  <a:lnTo>
                    <a:pt x="3239" y="5869"/>
                  </a:lnTo>
                  <a:lnTo>
                    <a:pt x="2935" y="5908"/>
                  </a:lnTo>
                  <a:lnTo>
                    <a:pt x="2935" y="5908"/>
                  </a:lnTo>
                  <a:lnTo>
                    <a:pt x="2630" y="5869"/>
                  </a:lnTo>
                  <a:lnTo>
                    <a:pt x="2325" y="5831"/>
                  </a:lnTo>
                  <a:lnTo>
                    <a:pt x="2058" y="5755"/>
                  </a:lnTo>
                  <a:lnTo>
                    <a:pt x="1791" y="5679"/>
                  </a:lnTo>
                  <a:lnTo>
                    <a:pt x="1525" y="5526"/>
                  </a:lnTo>
                  <a:lnTo>
                    <a:pt x="1296" y="5412"/>
                  </a:lnTo>
                  <a:lnTo>
                    <a:pt x="1067" y="5222"/>
                  </a:lnTo>
                  <a:lnTo>
                    <a:pt x="839" y="5031"/>
                  </a:lnTo>
                  <a:lnTo>
                    <a:pt x="648" y="4840"/>
                  </a:lnTo>
                  <a:lnTo>
                    <a:pt x="496" y="4612"/>
                  </a:lnTo>
                  <a:lnTo>
                    <a:pt x="343" y="4345"/>
                  </a:lnTo>
                  <a:lnTo>
                    <a:pt x="229" y="4116"/>
                  </a:lnTo>
                  <a:lnTo>
                    <a:pt x="114" y="3812"/>
                  </a:lnTo>
                  <a:lnTo>
                    <a:pt x="38" y="3545"/>
                  </a:lnTo>
                  <a:lnTo>
                    <a:pt x="0" y="3240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0" y="2668"/>
                  </a:lnTo>
                  <a:lnTo>
                    <a:pt x="38" y="2363"/>
                  </a:lnTo>
                  <a:lnTo>
                    <a:pt x="114" y="2058"/>
                  </a:lnTo>
                  <a:lnTo>
                    <a:pt x="229" y="1792"/>
                  </a:lnTo>
                  <a:lnTo>
                    <a:pt x="343" y="1563"/>
                  </a:lnTo>
                  <a:lnTo>
                    <a:pt x="496" y="1296"/>
                  </a:lnTo>
                  <a:lnTo>
                    <a:pt x="648" y="1068"/>
                  </a:lnTo>
                  <a:lnTo>
                    <a:pt x="839" y="877"/>
                  </a:lnTo>
                  <a:lnTo>
                    <a:pt x="1067" y="686"/>
                  </a:lnTo>
                  <a:lnTo>
                    <a:pt x="1296" y="496"/>
                  </a:lnTo>
                  <a:lnTo>
                    <a:pt x="1525" y="382"/>
                  </a:lnTo>
                  <a:lnTo>
                    <a:pt x="1791" y="229"/>
                  </a:lnTo>
                  <a:lnTo>
                    <a:pt x="2058" y="153"/>
                  </a:lnTo>
                  <a:lnTo>
                    <a:pt x="2325" y="77"/>
                  </a:lnTo>
                  <a:lnTo>
                    <a:pt x="2630" y="39"/>
                  </a:lnTo>
                  <a:lnTo>
                    <a:pt x="2935" y="1"/>
                  </a:lnTo>
                  <a:lnTo>
                    <a:pt x="2935" y="1"/>
                  </a:lnTo>
                  <a:close/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3;p7"/>
            <p:cNvSpPr/>
            <p:nvPr/>
          </p:nvSpPr>
          <p:spPr>
            <a:xfrm>
              <a:off x="886950" y="2643100"/>
              <a:ext cx="147700" cy="25"/>
            </a:xfrm>
            <a:custGeom>
              <a:avLst/>
              <a:gdLst/>
              <a:ahLst/>
              <a:cxnLst/>
              <a:rect l="l" t="t" r="r" b="b"/>
              <a:pathLst>
                <a:path w="5908" h="1" fill="none" extrusionOk="0">
                  <a:moveTo>
                    <a:pt x="0" y="1"/>
                  </a:moveTo>
                  <a:lnTo>
                    <a:pt x="5907" y="1"/>
                  </a:lnTo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4;p7"/>
            <p:cNvSpPr/>
            <p:nvPr/>
          </p:nvSpPr>
          <p:spPr>
            <a:xfrm>
              <a:off x="931725" y="2571650"/>
              <a:ext cx="59100" cy="147700"/>
            </a:xfrm>
            <a:custGeom>
              <a:avLst/>
              <a:gdLst/>
              <a:ahLst/>
              <a:cxnLst/>
              <a:rect l="l" t="t" r="r" b="b"/>
              <a:pathLst>
                <a:path w="2364" h="5908" fill="none" extrusionOk="0">
                  <a:moveTo>
                    <a:pt x="1182" y="1"/>
                  </a:moveTo>
                  <a:lnTo>
                    <a:pt x="1182" y="1"/>
                  </a:lnTo>
                  <a:lnTo>
                    <a:pt x="1448" y="305"/>
                  </a:lnTo>
                  <a:lnTo>
                    <a:pt x="1677" y="648"/>
                  </a:lnTo>
                  <a:lnTo>
                    <a:pt x="1868" y="991"/>
                  </a:lnTo>
                  <a:lnTo>
                    <a:pt x="2020" y="1372"/>
                  </a:lnTo>
                  <a:lnTo>
                    <a:pt x="2172" y="1754"/>
                  </a:lnTo>
                  <a:lnTo>
                    <a:pt x="2249" y="2135"/>
                  </a:lnTo>
                  <a:lnTo>
                    <a:pt x="2325" y="2554"/>
                  </a:lnTo>
                  <a:lnTo>
                    <a:pt x="2363" y="2935"/>
                  </a:lnTo>
                  <a:lnTo>
                    <a:pt x="2363" y="2935"/>
                  </a:lnTo>
                  <a:lnTo>
                    <a:pt x="2325" y="3354"/>
                  </a:lnTo>
                  <a:lnTo>
                    <a:pt x="2249" y="3773"/>
                  </a:lnTo>
                  <a:lnTo>
                    <a:pt x="2172" y="4155"/>
                  </a:lnTo>
                  <a:lnTo>
                    <a:pt x="2020" y="4536"/>
                  </a:lnTo>
                  <a:lnTo>
                    <a:pt x="1868" y="4917"/>
                  </a:lnTo>
                  <a:lnTo>
                    <a:pt x="1677" y="5260"/>
                  </a:lnTo>
                  <a:lnTo>
                    <a:pt x="1448" y="5603"/>
                  </a:lnTo>
                  <a:lnTo>
                    <a:pt x="1182" y="5908"/>
                  </a:lnTo>
                  <a:lnTo>
                    <a:pt x="1182" y="5908"/>
                  </a:lnTo>
                  <a:lnTo>
                    <a:pt x="915" y="5603"/>
                  </a:lnTo>
                  <a:lnTo>
                    <a:pt x="686" y="5260"/>
                  </a:lnTo>
                  <a:lnTo>
                    <a:pt x="496" y="4917"/>
                  </a:lnTo>
                  <a:lnTo>
                    <a:pt x="305" y="4536"/>
                  </a:lnTo>
                  <a:lnTo>
                    <a:pt x="191" y="4155"/>
                  </a:lnTo>
                  <a:lnTo>
                    <a:pt x="76" y="3773"/>
                  </a:lnTo>
                  <a:lnTo>
                    <a:pt x="38" y="3354"/>
                  </a:lnTo>
                  <a:lnTo>
                    <a:pt x="0" y="2935"/>
                  </a:lnTo>
                  <a:lnTo>
                    <a:pt x="0" y="2935"/>
                  </a:lnTo>
                  <a:lnTo>
                    <a:pt x="38" y="2554"/>
                  </a:lnTo>
                  <a:lnTo>
                    <a:pt x="76" y="2135"/>
                  </a:lnTo>
                  <a:lnTo>
                    <a:pt x="191" y="1754"/>
                  </a:lnTo>
                  <a:lnTo>
                    <a:pt x="305" y="1372"/>
                  </a:lnTo>
                  <a:lnTo>
                    <a:pt x="496" y="991"/>
                  </a:lnTo>
                  <a:lnTo>
                    <a:pt x="686" y="648"/>
                  </a:lnTo>
                  <a:lnTo>
                    <a:pt x="915" y="305"/>
                  </a:lnTo>
                  <a:lnTo>
                    <a:pt x="1182" y="1"/>
                  </a:lnTo>
                  <a:lnTo>
                    <a:pt x="1182" y="1"/>
                  </a:lnTo>
                  <a:close/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73;p7"/>
          <p:cNvGrpSpPr/>
          <p:nvPr/>
        </p:nvGrpSpPr>
        <p:grpSpPr>
          <a:xfrm>
            <a:off x="4758628" y="2414913"/>
            <a:ext cx="238774" cy="351929"/>
            <a:chOff x="267650" y="4691525"/>
            <a:chExt cx="118175" cy="132450"/>
          </a:xfrm>
        </p:grpSpPr>
        <p:sp>
          <p:nvSpPr>
            <p:cNvPr id="34" name="Google Shape;174;p7"/>
            <p:cNvSpPr/>
            <p:nvPr/>
          </p:nvSpPr>
          <p:spPr>
            <a:xfrm>
              <a:off x="267650" y="4779175"/>
              <a:ext cx="118175" cy="44800"/>
            </a:xfrm>
            <a:custGeom>
              <a:avLst/>
              <a:gdLst/>
              <a:ahLst/>
              <a:cxnLst/>
              <a:rect l="l" t="t" r="r" b="b"/>
              <a:pathLst>
                <a:path w="4727" h="1792" fill="none" extrusionOk="0">
                  <a:moveTo>
                    <a:pt x="4726" y="1791"/>
                  </a:moveTo>
                  <a:lnTo>
                    <a:pt x="4726" y="1182"/>
                  </a:lnTo>
                  <a:lnTo>
                    <a:pt x="4726" y="1182"/>
                  </a:lnTo>
                  <a:lnTo>
                    <a:pt x="4688" y="953"/>
                  </a:lnTo>
                  <a:lnTo>
                    <a:pt x="4650" y="724"/>
                  </a:lnTo>
                  <a:lnTo>
                    <a:pt x="4536" y="534"/>
                  </a:lnTo>
                  <a:lnTo>
                    <a:pt x="4383" y="343"/>
                  </a:lnTo>
                  <a:lnTo>
                    <a:pt x="4193" y="229"/>
                  </a:lnTo>
                  <a:lnTo>
                    <a:pt x="4002" y="115"/>
                  </a:lnTo>
                  <a:lnTo>
                    <a:pt x="3773" y="38"/>
                  </a:lnTo>
                  <a:lnTo>
                    <a:pt x="3545" y="0"/>
                  </a:lnTo>
                  <a:lnTo>
                    <a:pt x="1182" y="0"/>
                  </a:lnTo>
                  <a:lnTo>
                    <a:pt x="1182" y="0"/>
                  </a:lnTo>
                  <a:lnTo>
                    <a:pt x="953" y="38"/>
                  </a:lnTo>
                  <a:lnTo>
                    <a:pt x="725" y="115"/>
                  </a:lnTo>
                  <a:lnTo>
                    <a:pt x="534" y="229"/>
                  </a:lnTo>
                  <a:lnTo>
                    <a:pt x="343" y="343"/>
                  </a:lnTo>
                  <a:lnTo>
                    <a:pt x="229" y="534"/>
                  </a:lnTo>
                  <a:lnTo>
                    <a:pt x="115" y="724"/>
                  </a:lnTo>
                  <a:lnTo>
                    <a:pt x="39" y="953"/>
                  </a:lnTo>
                  <a:lnTo>
                    <a:pt x="0" y="1182"/>
                  </a:lnTo>
                  <a:lnTo>
                    <a:pt x="0" y="1791"/>
                  </a:lnTo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;p7"/>
            <p:cNvSpPr/>
            <p:nvPr/>
          </p:nvSpPr>
          <p:spPr>
            <a:xfrm>
              <a:off x="297175" y="46915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fill="none" extrusionOk="0">
                  <a:moveTo>
                    <a:pt x="1182" y="0"/>
                  </a:moveTo>
                  <a:lnTo>
                    <a:pt x="1182" y="0"/>
                  </a:lnTo>
                  <a:lnTo>
                    <a:pt x="1411" y="0"/>
                  </a:lnTo>
                  <a:lnTo>
                    <a:pt x="1640" y="76"/>
                  </a:lnTo>
                  <a:lnTo>
                    <a:pt x="1830" y="191"/>
                  </a:lnTo>
                  <a:lnTo>
                    <a:pt x="2021" y="343"/>
                  </a:lnTo>
                  <a:lnTo>
                    <a:pt x="2173" y="496"/>
                  </a:lnTo>
                  <a:lnTo>
                    <a:pt x="2287" y="724"/>
                  </a:lnTo>
                  <a:lnTo>
                    <a:pt x="2326" y="915"/>
                  </a:lnTo>
                  <a:lnTo>
                    <a:pt x="2364" y="1182"/>
                  </a:lnTo>
                  <a:lnTo>
                    <a:pt x="2364" y="1182"/>
                  </a:lnTo>
                  <a:lnTo>
                    <a:pt x="2326" y="1410"/>
                  </a:lnTo>
                  <a:lnTo>
                    <a:pt x="2287" y="1639"/>
                  </a:lnTo>
                  <a:lnTo>
                    <a:pt x="2173" y="1829"/>
                  </a:lnTo>
                  <a:lnTo>
                    <a:pt x="2021" y="1982"/>
                  </a:lnTo>
                  <a:lnTo>
                    <a:pt x="1830" y="2134"/>
                  </a:lnTo>
                  <a:lnTo>
                    <a:pt x="1640" y="2249"/>
                  </a:lnTo>
                  <a:lnTo>
                    <a:pt x="1411" y="2325"/>
                  </a:lnTo>
                  <a:lnTo>
                    <a:pt x="1182" y="2363"/>
                  </a:lnTo>
                  <a:lnTo>
                    <a:pt x="1182" y="2363"/>
                  </a:lnTo>
                  <a:lnTo>
                    <a:pt x="954" y="2325"/>
                  </a:lnTo>
                  <a:lnTo>
                    <a:pt x="725" y="2249"/>
                  </a:lnTo>
                  <a:lnTo>
                    <a:pt x="534" y="2134"/>
                  </a:lnTo>
                  <a:lnTo>
                    <a:pt x="344" y="1982"/>
                  </a:lnTo>
                  <a:lnTo>
                    <a:pt x="229" y="1829"/>
                  </a:lnTo>
                  <a:lnTo>
                    <a:pt x="115" y="1639"/>
                  </a:lnTo>
                  <a:lnTo>
                    <a:pt x="39" y="1410"/>
                  </a:lnTo>
                  <a:lnTo>
                    <a:pt x="1" y="1182"/>
                  </a:lnTo>
                  <a:lnTo>
                    <a:pt x="1" y="1182"/>
                  </a:lnTo>
                  <a:lnTo>
                    <a:pt x="39" y="915"/>
                  </a:lnTo>
                  <a:lnTo>
                    <a:pt x="115" y="724"/>
                  </a:lnTo>
                  <a:lnTo>
                    <a:pt x="229" y="496"/>
                  </a:lnTo>
                  <a:lnTo>
                    <a:pt x="344" y="343"/>
                  </a:lnTo>
                  <a:lnTo>
                    <a:pt x="534" y="191"/>
                  </a:lnTo>
                  <a:lnTo>
                    <a:pt x="725" y="76"/>
                  </a:lnTo>
                  <a:lnTo>
                    <a:pt x="954" y="0"/>
                  </a:lnTo>
                  <a:lnTo>
                    <a:pt x="1182" y="0"/>
                  </a:lnTo>
                  <a:lnTo>
                    <a:pt x="1182" y="0"/>
                  </a:lnTo>
                  <a:close/>
                </a:path>
              </a:pathLst>
            </a:custGeom>
            <a:noFill/>
            <a:ln w="143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85002" y="1742000"/>
            <a:ext cx="22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Distribution Channels</a:t>
            </a:r>
            <a:endParaRPr lang="es-ES" sz="1800" dirty="0"/>
          </a:p>
        </p:txBody>
      </p:sp>
      <p:sp>
        <p:nvSpPr>
          <p:cNvPr id="45" name="Google Shape;65;p7"/>
          <p:cNvSpPr/>
          <p:nvPr/>
        </p:nvSpPr>
        <p:spPr>
          <a:xfrm>
            <a:off x="4649532" y="3581102"/>
            <a:ext cx="296312" cy="382571"/>
          </a:xfrm>
          <a:custGeom>
            <a:avLst/>
            <a:gdLst/>
            <a:ahLst/>
            <a:cxnLst/>
            <a:rect l="l" t="t" r="r" b="b"/>
            <a:pathLst>
              <a:path w="7439" h="5928" extrusionOk="0">
                <a:moveTo>
                  <a:pt x="6096" y="0"/>
                </a:moveTo>
                <a:lnTo>
                  <a:pt x="6022" y="19"/>
                </a:lnTo>
                <a:lnTo>
                  <a:pt x="5947" y="37"/>
                </a:lnTo>
                <a:lnTo>
                  <a:pt x="4754" y="727"/>
                </a:lnTo>
                <a:lnTo>
                  <a:pt x="3561" y="727"/>
                </a:lnTo>
                <a:lnTo>
                  <a:pt x="3468" y="746"/>
                </a:lnTo>
                <a:lnTo>
                  <a:pt x="3356" y="764"/>
                </a:lnTo>
                <a:lnTo>
                  <a:pt x="3263" y="802"/>
                </a:lnTo>
                <a:lnTo>
                  <a:pt x="3170" y="839"/>
                </a:lnTo>
                <a:lnTo>
                  <a:pt x="2778" y="1081"/>
                </a:lnTo>
                <a:lnTo>
                  <a:pt x="2704" y="1156"/>
                </a:lnTo>
                <a:lnTo>
                  <a:pt x="2648" y="1230"/>
                </a:lnTo>
                <a:lnTo>
                  <a:pt x="2610" y="1305"/>
                </a:lnTo>
                <a:lnTo>
                  <a:pt x="2610" y="1398"/>
                </a:lnTo>
                <a:lnTo>
                  <a:pt x="2610" y="2852"/>
                </a:lnTo>
                <a:lnTo>
                  <a:pt x="2610" y="2945"/>
                </a:lnTo>
                <a:lnTo>
                  <a:pt x="2648" y="3038"/>
                </a:lnTo>
                <a:lnTo>
                  <a:pt x="2685" y="3113"/>
                </a:lnTo>
                <a:lnTo>
                  <a:pt x="2741" y="3188"/>
                </a:lnTo>
                <a:lnTo>
                  <a:pt x="2797" y="3243"/>
                </a:lnTo>
                <a:lnTo>
                  <a:pt x="2871" y="3281"/>
                </a:lnTo>
                <a:lnTo>
                  <a:pt x="2946" y="3318"/>
                </a:lnTo>
                <a:lnTo>
                  <a:pt x="3039" y="3337"/>
                </a:lnTo>
                <a:lnTo>
                  <a:pt x="3132" y="3337"/>
                </a:lnTo>
                <a:lnTo>
                  <a:pt x="3226" y="3299"/>
                </a:lnTo>
                <a:lnTo>
                  <a:pt x="3319" y="3262"/>
                </a:lnTo>
                <a:lnTo>
                  <a:pt x="3393" y="3206"/>
                </a:lnTo>
                <a:lnTo>
                  <a:pt x="3449" y="3132"/>
                </a:lnTo>
                <a:lnTo>
                  <a:pt x="3505" y="3057"/>
                </a:lnTo>
                <a:lnTo>
                  <a:pt x="3524" y="2964"/>
                </a:lnTo>
                <a:lnTo>
                  <a:pt x="3542" y="2871"/>
                </a:lnTo>
                <a:lnTo>
                  <a:pt x="3542" y="1845"/>
                </a:lnTo>
                <a:lnTo>
                  <a:pt x="5667" y="1845"/>
                </a:lnTo>
                <a:lnTo>
                  <a:pt x="5798" y="1864"/>
                </a:lnTo>
                <a:lnTo>
                  <a:pt x="5928" y="1901"/>
                </a:lnTo>
                <a:lnTo>
                  <a:pt x="6040" y="1957"/>
                </a:lnTo>
                <a:lnTo>
                  <a:pt x="6133" y="2032"/>
                </a:lnTo>
                <a:lnTo>
                  <a:pt x="6208" y="2125"/>
                </a:lnTo>
                <a:lnTo>
                  <a:pt x="6264" y="2237"/>
                </a:lnTo>
                <a:lnTo>
                  <a:pt x="6301" y="2367"/>
                </a:lnTo>
                <a:lnTo>
                  <a:pt x="6320" y="2498"/>
                </a:lnTo>
                <a:lnTo>
                  <a:pt x="6320" y="2833"/>
                </a:lnTo>
                <a:lnTo>
                  <a:pt x="7252" y="2293"/>
                </a:lnTo>
                <a:lnTo>
                  <a:pt x="7308" y="2256"/>
                </a:lnTo>
                <a:lnTo>
                  <a:pt x="7364" y="2200"/>
                </a:lnTo>
                <a:lnTo>
                  <a:pt x="7401" y="2125"/>
                </a:lnTo>
                <a:lnTo>
                  <a:pt x="7420" y="2069"/>
                </a:lnTo>
                <a:lnTo>
                  <a:pt x="7438" y="1995"/>
                </a:lnTo>
                <a:lnTo>
                  <a:pt x="7438" y="1920"/>
                </a:lnTo>
                <a:lnTo>
                  <a:pt x="7420" y="1845"/>
                </a:lnTo>
                <a:lnTo>
                  <a:pt x="7382" y="1790"/>
                </a:lnTo>
                <a:lnTo>
                  <a:pt x="6450" y="187"/>
                </a:lnTo>
                <a:lnTo>
                  <a:pt x="6413" y="112"/>
                </a:lnTo>
                <a:lnTo>
                  <a:pt x="6357" y="75"/>
                </a:lnTo>
                <a:lnTo>
                  <a:pt x="6301" y="37"/>
                </a:lnTo>
                <a:lnTo>
                  <a:pt x="6227" y="0"/>
                </a:lnTo>
                <a:close/>
                <a:moveTo>
                  <a:pt x="2238" y="1454"/>
                </a:moveTo>
                <a:lnTo>
                  <a:pt x="1492" y="1920"/>
                </a:lnTo>
                <a:lnTo>
                  <a:pt x="1399" y="1976"/>
                </a:lnTo>
                <a:lnTo>
                  <a:pt x="1324" y="2032"/>
                </a:lnTo>
                <a:lnTo>
                  <a:pt x="1268" y="2106"/>
                </a:lnTo>
                <a:lnTo>
                  <a:pt x="1212" y="2181"/>
                </a:lnTo>
                <a:lnTo>
                  <a:pt x="1175" y="2274"/>
                </a:lnTo>
                <a:lnTo>
                  <a:pt x="1157" y="2367"/>
                </a:lnTo>
                <a:lnTo>
                  <a:pt x="1138" y="2461"/>
                </a:lnTo>
                <a:lnTo>
                  <a:pt x="1119" y="2554"/>
                </a:lnTo>
                <a:lnTo>
                  <a:pt x="1119" y="3094"/>
                </a:lnTo>
                <a:lnTo>
                  <a:pt x="187" y="3635"/>
                </a:lnTo>
                <a:lnTo>
                  <a:pt x="131" y="3672"/>
                </a:lnTo>
                <a:lnTo>
                  <a:pt x="75" y="3728"/>
                </a:lnTo>
                <a:lnTo>
                  <a:pt x="38" y="3784"/>
                </a:lnTo>
                <a:lnTo>
                  <a:pt x="20" y="3859"/>
                </a:lnTo>
                <a:lnTo>
                  <a:pt x="1" y="3933"/>
                </a:lnTo>
                <a:lnTo>
                  <a:pt x="20" y="3989"/>
                </a:lnTo>
                <a:lnTo>
                  <a:pt x="20" y="4064"/>
                </a:lnTo>
                <a:lnTo>
                  <a:pt x="57" y="4138"/>
                </a:lnTo>
                <a:lnTo>
                  <a:pt x="989" y="5741"/>
                </a:lnTo>
                <a:lnTo>
                  <a:pt x="1026" y="5816"/>
                </a:lnTo>
                <a:lnTo>
                  <a:pt x="1082" y="5853"/>
                </a:lnTo>
                <a:lnTo>
                  <a:pt x="1138" y="5890"/>
                </a:lnTo>
                <a:lnTo>
                  <a:pt x="1212" y="5928"/>
                </a:lnTo>
                <a:lnTo>
                  <a:pt x="1362" y="5928"/>
                </a:lnTo>
                <a:lnTo>
                  <a:pt x="1417" y="5909"/>
                </a:lnTo>
                <a:lnTo>
                  <a:pt x="1492" y="5890"/>
                </a:lnTo>
                <a:lnTo>
                  <a:pt x="2685" y="5182"/>
                </a:lnTo>
                <a:lnTo>
                  <a:pt x="4419" y="5182"/>
                </a:lnTo>
                <a:lnTo>
                  <a:pt x="4568" y="5126"/>
                </a:lnTo>
                <a:lnTo>
                  <a:pt x="4698" y="5070"/>
                </a:lnTo>
                <a:lnTo>
                  <a:pt x="4810" y="4977"/>
                </a:lnTo>
                <a:lnTo>
                  <a:pt x="4903" y="4865"/>
                </a:lnTo>
                <a:lnTo>
                  <a:pt x="4959" y="4735"/>
                </a:lnTo>
                <a:lnTo>
                  <a:pt x="5015" y="4604"/>
                </a:lnTo>
                <a:lnTo>
                  <a:pt x="5015" y="4455"/>
                </a:lnTo>
                <a:lnTo>
                  <a:pt x="5201" y="4455"/>
                </a:lnTo>
                <a:lnTo>
                  <a:pt x="5276" y="4436"/>
                </a:lnTo>
                <a:lnTo>
                  <a:pt x="5350" y="4418"/>
                </a:lnTo>
                <a:lnTo>
                  <a:pt x="5406" y="4380"/>
                </a:lnTo>
                <a:lnTo>
                  <a:pt x="5462" y="4343"/>
                </a:lnTo>
                <a:lnTo>
                  <a:pt x="5518" y="4287"/>
                </a:lnTo>
                <a:lnTo>
                  <a:pt x="5556" y="4213"/>
                </a:lnTo>
                <a:lnTo>
                  <a:pt x="5574" y="4157"/>
                </a:lnTo>
                <a:lnTo>
                  <a:pt x="5574" y="4082"/>
                </a:lnTo>
                <a:lnTo>
                  <a:pt x="5574" y="3337"/>
                </a:lnTo>
                <a:lnTo>
                  <a:pt x="5667" y="3337"/>
                </a:lnTo>
                <a:lnTo>
                  <a:pt x="5723" y="3318"/>
                </a:lnTo>
                <a:lnTo>
                  <a:pt x="5779" y="3318"/>
                </a:lnTo>
                <a:lnTo>
                  <a:pt x="5872" y="3243"/>
                </a:lnTo>
                <a:lnTo>
                  <a:pt x="5928" y="3169"/>
                </a:lnTo>
                <a:lnTo>
                  <a:pt x="5947" y="3113"/>
                </a:lnTo>
                <a:lnTo>
                  <a:pt x="5947" y="3057"/>
                </a:lnTo>
                <a:lnTo>
                  <a:pt x="5947" y="2498"/>
                </a:lnTo>
                <a:lnTo>
                  <a:pt x="5947" y="2442"/>
                </a:lnTo>
                <a:lnTo>
                  <a:pt x="5928" y="2386"/>
                </a:lnTo>
                <a:lnTo>
                  <a:pt x="5872" y="2293"/>
                </a:lnTo>
                <a:lnTo>
                  <a:pt x="5779" y="2237"/>
                </a:lnTo>
                <a:lnTo>
                  <a:pt x="5723" y="2218"/>
                </a:lnTo>
                <a:lnTo>
                  <a:pt x="3915" y="2218"/>
                </a:lnTo>
                <a:lnTo>
                  <a:pt x="3915" y="2852"/>
                </a:lnTo>
                <a:lnTo>
                  <a:pt x="3897" y="3020"/>
                </a:lnTo>
                <a:lnTo>
                  <a:pt x="3841" y="3188"/>
                </a:lnTo>
                <a:lnTo>
                  <a:pt x="3766" y="3318"/>
                </a:lnTo>
                <a:lnTo>
                  <a:pt x="3673" y="3449"/>
                </a:lnTo>
                <a:lnTo>
                  <a:pt x="3561" y="3542"/>
                </a:lnTo>
                <a:lnTo>
                  <a:pt x="3412" y="3635"/>
                </a:lnTo>
                <a:lnTo>
                  <a:pt x="3263" y="3672"/>
                </a:lnTo>
                <a:lnTo>
                  <a:pt x="3095" y="3709"/>
                </a:lnTo>
                <a:lnTo>
                  <a:pt x="2927" y="3691"/>
                </a:lnTo>
                <a:lnTo>
                  <a:pt x="2760" y="3654"/>
                </a:lnTo>
                <a:lnTo>
                  <a:pt x="2629" y="3579"/>
                </a:lnTo>
                <a:lnTo>
                  <a:pt x="2499" y="3467"/>
                </a:lnTo>
                <a:lnTo>
                  <a:pt x="2387" y="3337"/>
                </a:lnTo>
                <a:lnTo>
                  <a:pt x="2312" y="3206"/>
                </a:lnTo>
                <a:lnTo>
                  <a:pt x="2256" y="3038"/>
                </a:lnTo>
                <a:lnTo>
                  <a:pt x="2238" y="2871"/>
                </a:lnTo>
                <a:lnTo>
                  <a:pt x="2238" y="1454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2495533" y="52294"/>
            <a:ext cx="1972101" cy="1744834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Activities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research &amp;development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&amp; Branding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Distribution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Service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95544" y="87970"/>
            <a:ext cx="1999577" cy="1712296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Partners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 &amp; Suppliers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Retailers &amp; E-Commerce Platforms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Providers, &amp; technicians 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0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"/>
          <p:cNvSpPr txBox="1">
            <a:spLocks noGrp="1"/>
          </p:cNvSpPr>
          <p:nvPr>
            <p:ph type="ctrTitle" idx="4294967295"/>
          </p:nvPr>
        </p:nvSpPr>
        <p:spPr>
          <a:xfrm>
            <a:off x="1207850" y="724200"/>
            <a:ext cx="7250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6"/>
                </a:solidFill>
              </a:rPr>
              <a:t>84,000,000$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365" name="Google Shape;365;p27"/>
          <p:cNvSpPr txBox="1">
            <a:spLocks noGrp="1"/>
          </p:cNvSpPr>
          <p:nvPr>
            <p:ph type="subTitle" idx="4294967295"/>
          </p:nvPr>
        </p:nvSpPr>
        <p:spPr>
          <a:xfrm>
            <a:off x="1207850" y="1411308"/>
            <a:ext cx="7250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 smtClean="0"/>
              <a:t>Expected revnue within 5 years</a:t>
            </a:r>
            <a:endParaRPr sz="2400" dirty="0"/>
          </a:p>
        </p:txBody>
      </p:sp>
      <p:sp>
        <p:nvSpPr>
          <p:cNvPr id="366" name="Google Shape;366;p27"/>
          <p:cNvSpPr txBox="1">
            <a:spLocks noGrp="1"/>
          </p:cNvSpPr>
          <p:nvPr>
            <p:ph type="ctrTitle" idx="4294967295"/>
          </p:nvPr>
        </p:nvSpPr>
        <p:spPr>
          <a:xfrm>
            <a:off x="1207850" y="3353093"/>
            <a:ext cx="7250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</a:rPr>
              <a:t>20%</a:t>
            </a:r>
            <a:endParaRPr sz="4800" dirty="0">
              <a:solidFill>
                <a:schemeClr val="accent4"/>
              </a:solidFill>
            </a:endParaRPr>
          </a:p>
        </p:txBody>
      </p:sp>
      <p:sp>
        <p:nvSpPr>
          <p:cNvPr id="367" name="Google Shape;367;p27"/>
          <p:cNvSpPr txBox="1">
            <a:spLocks noGrp="1"/>
          </p:cNvSpPr>
          <p:nvPr>
            <p:ph type="subTitle" idx="4294967295"/>
          </p:nvPr>
        </p:nvSpPr>
        <p:spPr>
          <a:xfrm>
            <a:off x="1207850" y="4040201"/>
            <a:ext cx="7250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 smtClean="0"/>
              <a:t>Estimated MENA market penetration!</a:t>
            </a:r>
            <a:endParaRPr sz="2400" dirty="0"/>
          </a:p>
        </p:txBody>
      </p:sp>
      <p:sp>
        <p:nvSpPr>
          <p:cNvPr id="368" name="Google Shape;368;p27"/>
          <p:cNvSpPr txBox="1">
            <a:spLocks noGrp="1"/>
          </p:cNvSpPr>
          <p:nvPr>
            <p:ph type="ctrTitle" idx="4294967295"/>
          </p:nvPr>
        </p:nvSpPr>
        <p:spPr>
          <a:xfrm>
            <a:off x="1207850" y="2038647"/>
            <a:ext cx="7250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5"/>
                </a:solidFill>
              </a:rPr>
              <a:t>240,000 unites</a:t>
            </a:r>
            <a:endParaRPr sz="4800" dirty="0">
              <a:solidFill>
                <a:schemeClr val="accent5"/>
              </a:solidFill>
            </a:endParaRPr>
          </a:p>
        </p:txBody>
      </p:sp>
      <p:sp>
        <p:nvSpPr>
          <p:cNvPr id="369" name="Google Shape;369;p27"/>
          <p:cNvSpPr txBox="1">
            <a:spLocks noGrp="1"/>
          </p:cNvSpPr>
          <p:nvPr>
            <p:ph type="subTitle" idx="4294967295"/>
          </p:nvPr>
        </p:nvSpPr>
        <p:spPr>
          <a:xfrm>
            <a:off x="1207850" y="2725755"/>
            <a:ext cx="7250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E</a:t>
            </a:r>
            <a:r>
              <a:rPr lang="en" dirty="0" smtClean="0"/>
              <a:t>stimated sales within 5 years</a:t>
            </a:r>
            <a:endParaRPr sz="2400" dirty="0"/>
          </a:p>
        </p:txBody>
      </p:sp>
      <p:sp>
        <p:nvSpPr>
          <p:cNvPr id="370" name="Google Shape;370;p2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26799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Environmental Impact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922576"/>
            <a:ext cx="1268754" cy="12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"/>
          <p:cNvSpPr txBox="1">
            <a:spLocks noGrp="1"/>
          </p:cNvSpPr>
          <p:nvPr>
            <p:ph type="ctrTitle" idx="4294967295"/>
          </p:nvPr>
        </p:nvSpPr>
        <p:spPr>
          <a:xfrm>
            <a:off x="1888900" y="1740750"/>
            <a:ext cx="6569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4"/>
                </a:solidFill>
              </a:rPr>
              <a:t>17,933,000</a:t>
            </a:r>
            <a:endParaRPr sz="9600" dirty="0">
              <a:solidFill>
                <a:schemeClr val="accent4"/>
              </a:solidFill>
            </a:endParaRPr>
          </a:p>
        </p:txBody>
      </p:sp>
      <p:sp>
        <p:nvSpPr>
          <p:cNvPr id="349" name="Google Shape;349;p26"/>
          <p:cNvSpPr txBox="1">
            <a:spLocks noGrp="1"/>
          </p:cNvSpPr>
          <p:nvPr>
            <p:ph type="subTitle" idx="4294967295"/>
          </p:nvPr>
        </p:nvSpPr>
        <p:spPr>
          <a:xfrm>
            <a:off x="1888900" y="2997450"/>
            <a:ext cx="6569400" cy="40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CO₂-equivalent emissions could be avoided each year for every million units of CoolPower deployed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Google Shape;350;p2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351" name="Google Shape;351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352" name="Google Shape;352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8" y="1872490"/>
            <a:ext cx="1268754" cy="1299247"/>
          </a:xfrm>
          <a:prstGeom prst="rect">
            <a:avLst/>
          </a:prstGeom>
        </p:spPr>
      </p:pic>
      <p:grpSp>
        <p:nvGrpSpPr>
          <p:cNvPr id="15" name="Google Shape;999;p47"/>
          <p:cNvGrpSpPr/>
          <p:nvPr/>
        </p:nvGrpSpPr>
        <p:grpSpPr>
          <a:xfrm>
            <a:off x="3881976" y="157130"/>
            <a:ext cx="1556657" cy="1535170"/>
            <a:chOff x="5941025" y="3634400"/>
            <a:chExt cx="467650" cy="467650"/>
          </a:xfrm>
          <a:solidFill>
            <a:schemeClr val="accent6">
              <a:lumMod val="75000"/>
            </a:schemeClr>
          </a:solidFill>
        </p:grpSpPr>
        <p:sp>
          <p:nvSpPr>
            <p:cNvPr id="16" name="Google Shape;1000;p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1;p4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2;p4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3;p4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4;p4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5;p4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grpFill/>
            <a:ln w="1217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77362" y="4431911"/>
            <a:ext cx="4129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CoolPower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simulation , 2022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4" y="4361101"/>
            <a:ext cx="407785" cy="4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9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41" name="Google Shape;541;p3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42" name="Google Shape;542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45" name="Google Shape;54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1</a:t>
              </a:r>
              <a:endParaRPr sz="6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48" name="Google Shape;54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3</a:t>
              </a:r>
              <a:endParaRPr sz="6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550" name="Google Shape;550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51" name="Google Shape;55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5</a:t>
              </a:r>
              <a:endParaRPr sz="6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54" name="Google Shape;55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6</a:t>
              </a:r>
              <a:endParaRPr sz="6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556" name="Google Shape;556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57" name="Google Shape;55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4</a:t>
              </a:r>
              <a:endParaRPr sz="6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60" name="Google Shape;56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2</a:t>
              </a:r>
              <a:endParaRPr sz="6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sp>
        <p:nvSpPr>
          <p:cNvPr id="562" name="Google Shape;562;p39"/>
          <p:cNvSpPr txBox="1"/>
          <p:nvPr/>
        </p:nvSpPr>
        <p:spPr>
          <a:xfrm>
            <a:off x="1379839" y="121913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R&amp;D for intial </a:t>
            </a:r>
            <a:r>
              <a:rPr lang="en" dirty="0"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v</a:t>
            </a:r>
            <a:r>
              <a:rPr lang="en" dirty="0" smtClean="0"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alidation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</p:txBody>
      </p:sp>
      <p:sp>
        <p:nvSpPr>
          <p:cNvPr id="563" name="Google Shape;563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defRPr>
            </a:lvl1pPr>
          </a:lstStyle>
          <a:p>
            <a:r>
              <a:rPr lang="en" dirty="0" smtClean="0">
                <a:sym typeface="Inria Sans"/>
              </a:rPr>
              <a:t>Prototyping</a:t>
            </a:r>
            <a:endParaRPr dirty="0">
              <a:sym typeface="Inria Sans"/>
            </a:endParaRPr>
          </a:p>
        </p:txBody>
      </p:sp>
      <p:sp>
        <p:nvSpPr>
          <p:cNvPr id="564" name="Google Shape;564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defRPr>
            </a:lvl1pPr>
          </a:lstStyle>
          <a:p>
            <a:r>
              <a:rPr lang="en" dirty="0">
                <a:sym typeface="Inria Sans"/>
              </a:rPr>
              <a:t>Marketing &amp; Branding</a:t>
            </a:r>
            <a:endParaRPr dirty="0">
              <a:sym typeface="Inria Sans"/>
            </a:endParaRPr>
          </a:p>
        </p:txBody>
      </p:sp>
      <p:sp>
        <p:nvSpPr>
          <p:cNvPr id="565" name="Google Shape;565;p39"/>
          <p:cNvSpPr txBox="1"/>
          <p:nvPr/>
        </p:nvSpPr>
        <p:spPr>
          <a:xfrm>
            <a:off x="2418164" y="3959202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defRPr>
            </a:lvl1pPr>
          </a:lstStyle>
          <a:p>
            <a:r>
              <a:rPr lang="en" dirty="0">
                <a:sym typeface="Inria Sans"/>
              </a:rPr>
              <a:t>Market Validation</a:t>
            </a:r>
            <a:endParaRPr dirty="0">
              <a:sym typeface="Inria Sans"/>
            </a:endParaRPr>
          </a:p>
        </p:txBody>
      </p:sp>
      <p:sp>
        <p:nvSpPr>
          <p:cNvPr id="566" name="Google Shape;566;p39"/>
          <p:cNvSpPr txBox="1"/>
          <p:nvPr/>
        </p:nvSpPr>
        <p:spPr>
          <a:xfrm>
            <a:off x="4548358" y="4000565"/>
            <a:ext cx="1148640" cy="24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defRPr>
            </a:lvl1pPr>
          </a:lstStyle>
          <a:p>
            <a:r>
              <a:rPr lang="en" dirty="0">
                <a:sym typeface="Inria Sans"/>
              </a:rPr>
              <a:t>MVP</a:t>
            </a:r>
            <a:endParaRPr dirty="0">
              <a:sym typeface="Inria Sans"/>
            </a:endParaRPr>
          </a:p>
        </p:txBody>
      </p:sp>
      <p:sp>
        <p:nvSpPr>
          <p:cNvPr id="567" name="Google Shape;567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defRPr>
            </a:lvl1pPr>
          </a:lstStyle>
          <a:p>
            <a:r>
              <a:rPr lang="en" dirty="0" smtClean="0">
                <a:sym typeface="Inria Sans"/>
              </a:rPr>
              <a:t>Partnership and Manufacturing</a:t>
            </a:r>
            <a:endParaRPr dirty="0">
              <a:sym typeface="Inria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8" y="768034"/>
            <a:ext cx="407785" cy="44939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663605" y="1990094"/>
            <a:ext cx="1009234" cy="555213"/>
          </a:xfrm>
          <a:prstGeom prst="wedgeEllipseCallout">
            <a:avLst>
              <a:gd name="adj1" fmla="val -53947"/>
              <a:gd name="adj2" fmla="val 73610"/>
            </a:avLst>
          </a:prstGeo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here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4"/>
          <p:cNvSpPr txBox="1">
            <a:spLocks noGrp="1"/>
          </p:cNvSpPr>
          <p:nvPr>
            <p:ph type="title"/>
          </p:nvPr>
        </p:nvSpPr>
        <p:spPr>
          <a:xfrm>
            <a:off x="1207850" y="768034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ts val="11697"/>
              </a:lnSpc>
            </a:pP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3" name="Google Shape;673;p4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75" name="Google Shape;675;p44"/>
          <p:cNvSpPr txBox="1"/>
          <p:nvPr/>
        </p:nvSpPr>
        <p:spPr>
          <a:xfrm>
            <a:off x="144668" y="3417731"/>
            <a:ext cx="1626981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Dr. Mahmoud Tharwat</a:t>
            </a:r>
            <a: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/>
            </a:r>
            <a:b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</a:br>
            <a:r>
              <a:rPr lang="en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Co-Founder &amp; CEO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Pharmacist – Thermodynamic and business administration studies </a:t>
            </a:r>
            <a:b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</a:b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idea man 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</p:txBody>
      </p:sp>
      <p:sp>
        <p:nvSpPr>
          <p:cNvPr id="677" name="Google Shape;677;p44"/>
          <p:cNvSpPr txBox="1"/>
          <p:nvPr/>
        </p:nvSpPr>
        <p:spPr>
          <a:xfrm>
            <a:off x="3751985" y="3417731"/>
            <a:ext cx="1761904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Eng. Mohammed Abdelfattah</a:t>
            </a:r>
            <a: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/>
            </a:r>
            <a:b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</a:b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product developer (mechanical systems)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  <a:p>
            <a:pPr lvl="0" algn="ctr">
              <a:spcBef>
                <a:spcPts val="400"/>
              </a:spcBef>
            </a:pPr>
            <a:r>
              <a:rPr lang="en-US" sz="1200" spc="10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MSc: Mechanical </a:t>
            </a:r>
            <a:r>
              <a:rPr lang="en-US" sz="1200" spc="10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 and responsible for cruise ships repairs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</p:txBody>
      </p:sp>
      <p:sp>
        <p:nvSpPr>
          <p:cNvPr id="679" name="Google Shape;679;p44"/>
          <p:cNvSpPr txBox="1"/>
          <p:nvPr/>
        </p:nvSpPr>
        <p:spPr>
          <a:xfrm>
            <a:off x="5513889" y="3398178"/>
            <a:ext cx="1899282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Eng. Ahmed Nady</a:t>
            </a:r>
            <a: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/>
            </a:r>
            <a:b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</a:b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product developer (electrical systems and control)</a:t>
            </a:r>
            <a:endParaRPr sz="1000" dirty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  <a:p>
            <a:pPr lvl="0" algn="ctr">
              <a:spcBef>
                <a:spcPts val="40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Master electrical engineer at national electrical grid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company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</p:txBody>
      </p:sp>
      <p:sp>
        <p:nvSpPr>
          <p:cNvPr id="681" name="Google Shape;681;p44"/>
          <p:cNvSpPr txBox="1"/>
          <p:nvPr/>
        </p:nvSpPr>
        <p:spPr>
          <a:xfrm>
            <a:off x="7356021" y="3406341"/>
            <a:ext cx="1550375" cy="10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Ahmed Yousef</a:t>
            </a:r>
            <a:r>
              <a:rPr lang="en" b="1" dirty="0" smtClean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/>
            </a:r>
            <a:br>
              <a:rPr lang="en" b="1" dirty="0" smtClean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</a:b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Business Administration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Pre-sales&amp; Digital transformation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sz="1200" dirty="0"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4" r="76250" b="28379"/>
          <a:stretch/>
        </p:blipFill>
        <p:spPr>
          <a:xfrm>
            <a:off x="3904909" y="1785038"/>
            <a:ext cx="1334282" cy="1514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t="9979" r="28572" b="42620"/>
          <a:stretch/>
        </p:blipFill>
        <p:spPr>
          <a:xfrm>
            <a:off x="5866970" y="1800846"/>
            <a:ext cx="1212576" cy="1473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7038" r="12319" b="35926"/>
          <a:stretch/>
        </p:blipFill>
        <p:spPr>
          <a:xfrm>
            <a:off x="7621732" y="1821488"/>
            <a:ext cx="1158728" cy="139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r="17872" b="20209"/>
          <a:stretch/>
        </p:blipFill>
        <p:spPr>
          <a:xfrm>
            <a:off x="205547" y="1884125"/>
            <a:ext cx="1288845" cy="1427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26508" r="27367" b="27301"/>
          <a:stretch/>
        </p:blipFill>
        <p:spPr>
          <a:xfrm>
            <a:off x="1876457" y="1800846"/>
            <a:ext cx="1335359" cy="1551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Google Shape;677;p44"/>
          <p:cNvSpPr txBox="1"/>
          <p:nvPr/>
        </p:nvSpPr>
        <p:spPr>
          <a:xfrm>
            <a:off x="1719943" y="3417731"/>
            <a:ext cx="2032393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1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Dr. Mostafa Abdelfattah</a:t>
            </a:r>
            <a: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/>
            </a:r>
            <a:br>
              <a:rPr lang="en" dirty="0"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</a:b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  <a:sym typeface="Inria Sans"/>
              </a:rPr>
              <a:t>Co-Founder</a:t>
            </a:r>
            <a:endParaRPr lang="ar-EG" sz="1000" dirty="0" smtClean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rPr>
              <a:t>Ph.D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rPr>
              <a:t>in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rPr>
              <a:t>Mechanical Power Engineering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rPr>
              <a:t>Assistant Professor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rPr>
              <a:t>at Suez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Inria Sans"/>
                <a:cs typeface="Times New Roman" panose="02020603050405020304" pitchFamily="18" charset="0"/>
              </a:rPr>
              <a:t>University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Inria Sans"/>
              <a:cs typeface="Times New Roman" panose="02020603050405020304" pitchFamily="18" charset="0"/>
              <a:sym typeface="Inria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8" y="768034"/>
            <a:ext cx="407785" cy="449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7013586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CLIMATE-COOLING CRISIS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22464" y="1517178"/>
            <a:ext cx="2857500" cy="25491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 Increase in global heatwaves since 2000, driving urgent demand for cooling solution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25681" y="1453796"/>
            <a:ext cx="2857500" cy="2612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air conditioner stock will triple, adding 10 new units every second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3975" y="1453796"/>
            <a:ext cx="2857500" cy="26125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HFC refrigerant leaks are up to 3,800 times more potent than CO₂ over 20 years</a:t>
            </a:r>
          </a:p>
        </p:txBody>
      </p:sp>
      <p:grpSp>
        <p:nvGrpSpPr>
          <p:cNvPr id="15" name="Google Shape;925;p47"/>
          <p:cNvGrpSpPr/>
          <p:nvPr/>
        </p:nvGrpSpPr>
        <p:grpSpPr>
          <a:xfrm>
            <a:off x="268181" y="1667374"/>
            <a:ext cx="221676" cy="585969"/>
            <a:chOff x="1094766" y="2958550"/>
            <a:chExt cx="130325" cy="474950"/>
          </a:xfrm>
          <a:solidFill>
            <a:srgbClr val="C00000"/>
          </a:solidFill>
        </p:grpSpPr>
        <p:sp>
          <p:nvSpPr>
            <p:cNvPr id="16" name="Google Shape;926;p47"/>
            <p:cNvSpPr/>
            <p:nvPr/>
          </p:nvSpPr>
          <p:spPr>
            <a:xfrm>
              <a:off x="1094766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  <p:sp>
          <p:nvSpPr>
            <p:cNvPr id="17" name="Google Shape;927;p47"/>
            <p:cNvSpPr/>
            <p:nvPr/>
          </p:nvSpPr>
          <p:spPr>
            <a:xfrm>
              <a:off x="1119116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  <p:sp>
          <p:nvSpPr>
            <p:cNvPr id="18" name="Google Shape;928;p47"/>
            <p:cNvSpPr/>
            <p:nvPr/>
          </p:nvSpPr>
          <p:spPr>
            <a:xfrm>
              <a:off x="1165391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  <p:sp>
          <p:nvSpPr>
            <p:cNvPr id="19" name="Google Shape;929;p47"/>
            <p:cNvSpPr/>
            <p:nvPr/>
          </p:nvSpPr>
          <p:spPr>
            <a:xfrm>
              <a:off x="1165391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  <p:sp>
          <p:nvSpPr>
            <p:cNvPr id="20" name="Google Shape;930;p47"/>
            <p:cNvSpPr/>
            <p:nvPr/>
          </p:nvSpPr>
          <p:spPr>
            <a:xfrm>
              <a:off x="1165391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  <p:sp>
          <p:nvSpPr>
            <p:cNvPr id="21" name="Google Shape;931;p47"/>
            <p:cNvSpPr/>
            <p:nvPr/>
          </p:nvSpPr>
          <p:spPr>
            <a:xfrm>
              <a:off x="1165391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  <p:sp>
          <p:nvSpPr>
            <p:cNvPr id="22" name="Google Shape;932;p47"/>
            <p:cNvSpPr/>
            <p:nvPr/>
          </p:nvSpPr>
          <p:spPr>
            <a:xfrm>
              <a:off x="1165391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  <p:sp>
          <p:nvSpPr>
            <p:cNvPr id="23" name="Google Shape;933;p47"/>
            <p:cNvSpPr/>
            <p:nvPr/>
          </p:nvSpPr>
          <p:spPr>
            <a:xfrm>
              <a:off x="1165391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505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5727" y="3570734"/>
            <a:ext cx="962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BFD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WMO, 2023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492" y="170927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+57%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13;p7"/>
          <p:cNvSpPr/>
          <p:nvPr/>
        </p:nvSpPr>
        <p:spPr>
          <a:xfrm>
            <a:off x="6344713" y="1728395"/>
            <a:ext cx="498022" cy="381266"/>
          </a:xfrm>
          <a:custGeom>
            <a:avLst/>
            <a:gdLst/>
            <a:ahLst/>
            <a:cxnLst/>
            <a:rect l="l" t="t" r="r" b="b"/>
            <a:pathLst>
              <a:path w="7419" h="5929" extrusionOk="0">
                <a:moveTo>
                  <a:pt x="1491" y="1"/>
                </a:moveTo>
                <a:lnTo>
                  <a:pt x="1323" y="38"/>
                </a:lnTo>
                <a:lnTo>
                  <a:pt x="1156" y="75"/>
                </a:lnTo>
                <a:lnTo>
                  <a:pt x="1007" y="131"/>
                </a:lnTo>
                <a:lnTo>
                  <a:pt x="858" y="206"/>
                </a:lnTo>
                <a:lnTo>
                  <a:pt x="727" y="281"/>
                </a:lnTo>
                <a:lnTo>
                  <a:pt x="597" y="392"/>
                </a:lnTo>
                <a:lnTo>
                  <a:pt x="466" y="504"/>
                </a:lnTo>
                <a:lnTo>
                  <a:pt x="373" y="616"/>
                </a:lnTo>
                <a:lnTo>
                  <a:pt x="261" y="747"/>
                </a:lnTo>
                <a:lnTo>
                  <a:pt x="186" y="896"/>
                </a:lnTo>
                <a:lnTo>
                  <a:pt x="112" y="1045"/>
                </a:lnTo>
                <a:lnTo>
                  <a:pt x="56" y="1194"/>
                </a:lnTo>
                <a:lnTo>
                  <a:pt x="19" y="1362"/>
                </a:lnTo>
                <a:lnTo>
                  <a:pt x="0" y="1529"/>
                </a:lnTo>
                <a:lnTo>
                  <a:pt x="0" y="1697"/>
                </a:lnTo>
                <a:lnTo>
                  <a:pt x="0" y="1865"/>
                </a:lnTo>
                <a:lnTo>
                  <a:pt x="37" y="2033"/>
                </a:lnTo>
                <a:lnTo>
                  <a:pt x="75" y="2200"/>
                </a:lnTo>
                <a:lnTo>
                  <a:pt x="131" y="2350"/>
                </a:lnTo>
                <a:lnTo>
                  <a:pt x="205" y="2480"/>
                </a:lnTo>
                <a:lnTo>
                  <a:pt x="298" y="2611"/>
                </a:lnTo>
                <a:lnTo>
                  <a:pt x="392" y="2741"/>
                </a:lnTo>
                <a:lnTo>
                  <a:pt x="503" y="2853"/>
                </a:lnTo>
                <a:lnTo>
                  <a:pt x="615" y="2965"/>
                </a:lnTo>
                <a:lnTo>
                  <a:pt x="746" y="3058"/>
                </a:lnTo>
                <a:lnTo>
                  <a:pt x="895" y="3132"/>
                </a:lnTo>
                <a:lnTo>
                  <a:pt x="1044" y="3207"/>
                </a:lnTo>
                <a:lnTo>
                  <a:pt x="1193" y="3263"/>
                </a:lnTo>
                <a:lnTo>
                  <a:pt x="1342" y="3300"/>
                </a:lnTo>
                <a:lnTo>
                  <a:pt x="1510" y="3337"/>
                </a:lnTo>
                <a:lnTo>
                  <a:pt x="3467" y="3337"/>
                </a:lnTo>
                <a:lnTo>
                  <a:pt x="3691" y="3487"/>
                </a:lnTo>
                <a:lnTo>
                  <a:pt x="3803" y="3561"/>
                </a:lnTo>
                <a:lnTo>
                  <a:pt x="3914" y="3617"/>
                </a:lnTo>
                <a:lnTo>
                  <a:pt x="4045" y="3654"/>
                </a:lnTo>
                <a:lnTo>
                  <a:pt x="4175" y="3673"/>
                </a:lnTo>
                <a:lnTo>
                  <a:pt x="4306" y="3710"/>
                </a:lnTo>
                <a:lnTo>
                  <a:pt x="4585" y="3710"/>
                </a:lnTo>
                <a:lnTo>
                  <a:pt x="4716" y="3673"/>
                </a:lnTo>
                <a:lnTo>
                  <a:pt x="4846" y="3654"/>
                </a:lnTo>
                <a:lnTo>
                  <a:pt x="4977" y="3617"/>
                </a:lnTo>
                <a:lnTo>
                  <a:pt x="5107" y="3561"/>
                </a:lnTo>
                <a:lnTo>
                  <a:pt x="5219" y="3487"/>
                </a:lnTo>
                <a:lnTo>
                  <a:pt x="5424" y="3337"/>
                </a:lnTo>
                <a:lnTo>
                  <a:pt x="6244" y="3337"/>
                </a:lnTo>
                <a:lnTo>
                  <a:pt x="6356" y="3319"/>
                </a:lnTo>
                <a:lnTo>
                  <a:pt x="6487" y="3282"/>
                </a:lnTo>
                <a:lnTo>
                  <a:pt x="6599" y="3244"/>
                </a:lnTo>
                <a:lnTo>
                  <a:pt x="6729" y="3188"/>
                </a:lnTo>
                <a:lnTo>
                  <a:pt x="6822" y="3114"/>
                </a:lnTo>
                <a:lnTo>
                  <a:pt x="6934" y="3058"/>
                </a:lnTo>
                <a:lnTo>
                  <a:pt x="7027" y="2965"/>
                </a:lnTo>
                <a:lnTo>
                  <a:pt x="7102" y="2871"/>
                </a:lnTo>
                <a:lnTo>
                  <a:pt x="7176" y="2778"/>
                </a:lnTo>
                <a:lnTo>
                  <a:pt x="7251" y="2685"/>
                </a:lnTo>
                <a:lnTo>
                  <a:pt x="7307" y="2573"/>
                </a:lnTo>
                <a:lnTo>
                  <a:pt x="7344" y="2443"/>
                </a:lnTo>
                <a:lnTo>
                  <a:pt x="7381" y="2331"/>
                </a:lnTo>
                <a:lnTo>
                  <a:pt x="7400" y="2200"/>
                </a:lnTo>
                <a:lnTo>
                  <a:pt x="7419" y="2070"/>
                </a:lnTo>
                <a:lnTo>
                  <a:pt x="7419" y="1939"/>
                </a:lnTo>
                <a:lnTo>
                  <a:pt x="7400" y="1809"/>
                </a:lnTo>
                <a:lnTo>
                  <a:pt x="7363" y="1679"/>
                </a:lnTo>
                <a:lnTo>
                  <a:pt x="7326" y="1548"/>
                </a:lnTo>
                <a:lnTo>
                  <a:pt x="7270" y="1436"/>
                </a:lnTo>
                <a:lnTo>
                  <a:pt x="7214" y="1324"/>
                </a:lnTo>
                <a:lnTo>
                  <a:pt x="7139" y="1231"/>
                </a:lnTo>
                <a:lnTo>
                  <a:pt x="7046" y="1138"/>
                </a:lnTo>
                <a:lnTo>
                  <a:pt x="6953" y="1045"/>
                </a:lnTo>
                <a:lnTo>
                  <a:pt x="6860" y="970"/>
                </a:lnTo>
                <a:lnTo>
                  <a:pt x="6748" y="896"/>
                </a:lnTo>
                <a:lnTo>
                  <a:pt x="6636" y="840"/>
                </a:lnTo>
                <a:lnTo>
                  <a:pt x="6505" y="802"/>
                </a:lnTo>
                <a:lnTo>
                  <a:pt x="6394" y="765"/>
                </a:lnTo>
                <a:lnTo>
                  <a:pt x="6263" y="747"/>
                </a:lnTo>
                <a:lnTo>
                  <a:pt x="5965" y="747"/>
                </a:lnTo>
                <a:lnTo>
                  <a:pt x="5816" y="784"/>
                </a:lnTo>
                <a:lnTo>
                  <a:pt x="5685" y="821"/>
                </a:lnTo>
                <a:lnTo>
                  <a:pt x="5536" y="877"/>
                </a:lnTo>
                <a:lnTo>
                  <a:pt x="5424" y="691"/>
                </a:lnTo>
                <a:lnTo>
                  <a:pt x="5294" y="523"/>
                </a:lnTo>
                <a:lnTo>
                  <a:pt x="5126" y="374"/>
                </a:lnTo>
                <a:lnTo>
                  <a:pt x="4940" y="243"/>
                </a:lnTo>
                <a:lnTo>
                  <a:pt x="4753" y="131"/>
                </a:lnTo>
                <a:lnTo>
                  <a:pt x="4530" y="57"/>
                </a:lnTo>
                <a:lnTo>
                  <a:pt x="4306" y="20"/>
                </a:lnTo>
                <a:lnTo>
                  <a:pt x="4082" y="1"/>
                </a:lnTo>
                <a:lnTo>
                  <a:pt x="3896" y="1"/>
                </a:lnTo>
                <a:lnTo>
                  <a:pt x="3728" y="38"/>
                </a:lnTo>
                <a:lnTo>
                  <a:pt x="3560" y="75"/>
                </a:lnTo>
                <a:lnTo>
                  <a:pt x="3411" y="131"/>
                </a:lnTo>
                <a:lnTo>
                  <a:pt x="3262" y="206"/>
                </a:lnTo>
                <a:lnTo>
                  <a:pt x="3113" y="299"/>
                </a:lnTo>
                <a:lnTo>
                  <a:pt x="2982" y="392"/>
                </a:lnTo>
                <a:lnTo>
                  <a:pt x="2871" y="523"/>
                </a:lnTo>
                <a:lnTo>
                  <a:pt x="2759" y="392"/>
                </a:lnTo>
                <a:lnTo>
                  <a:pt x="2628" y="299"/>
                </a:lnTo>
                <a:lnTo>
                  <a:pt x="2479" y="206"/>
                </a:lnTo>
                <a:lnTo>
                  <a:pt x="2330" y="131"/>
                </a:lnTo>
                <a:lnTo>
                  <a:pt x="2181" y="75"/>
                </a:lnTo>
                <a:lnTo>
                  <a:pt x="2013" y="38"/>
                </a:lnTo>
                <a:lnTo>
                  <a:pt x="1845" y="1"/>
                </a:lnTo>
                <a:close/>
                <a:moveTo>
                  <a:pt x="913" y="4269"/>
                </a:moveTo>
                <a:lnTo>
                  <a:pt x="858" y="4288"/>
                </a:lnTo>
                <a:lnTo>
                  <a:pt x="783" y="4325"/>
                </a:lnTo>
                <a:lnTo>
                  <a:pt x="746" y="4381"/>
                </a:lnTo>
                <a:lnTo>
                  <a:pt x="746" y="4456"/>
                </a:lnTo>
                <a:lnTo>
                  <a:pt x="746" y="4642"/>
                </a:lnTo>
                <a:lnTo>
                  <a:pt x="746" y="4717"/>
                </a:lnTo>
                <a:lnTo>
                  <a:pt x="783" y="4773"/>
                </a:lnTo>
                <a:lnTo>
                  <a:pt x="858" y="4810"/>
                </a:lnTo>
                <a:lnTo>
                  <a:pt x="913" y="4829"/>
                </a:lnTo>
                <a:lnTo>
                  <a:pt x="7232" y="4829"/>
                </a:lnTo>
                <a:lnTo>
                  <a:pt x="7307" y="4810"/>
                </a:lnTo>
                <a:lnTo>
                  <a:pt x="7363" y="4773"/>
                </a:lnTo>
                <a:lnTo>
                  <a:pt x="7400" y="4717"/>
                </a:lnTo>
                <a:lnTo>
                  <a:pt x="7419" y="4642"/>
                </a:lnTo>
                <a:lnTo>
                  <a:pt x="7419" y="4456"/>
                </a:lnTo>
                <a:lnTo>
                  <a:pt x="7400" y="4381"/>
                </a:lnTo>
                <a:lnTo>
                  <a:pt x="7363" y="4325"/>
                </a:lnTo>
                <a:lnTo>
                  <a:pt x="7307" y="4288"/>
                </a:lnTo>
                <a:lnTo>
                  <a:pt x="7232" y="4269"/>
                </a:lnTo>
                <a:close/>
                <a:moveTo>
                  <a:pt x="112" y="5388"/>
                </a:moveTo>
                <a:lnTo>
                  <a:pt x="56" y="5425"/>
                </a:lnTo>
                <a:lnTo>
                  <a:pt x="0" y="5500"/>
                </a:lnTo>
                <a:lnTo>
                  <a:pt x="0" y="5556"/>
                </a:lnTo>
                <a:lnTo>
                  <a:pt x="0" y="5742"/>
                </a:lnTo>
                <a:lnTo>
                  <a:pt x="0" y="5817"/>
                </a:lnTo>
                <a:lnTo>
                  <a:pt x="56" y="5872"/>
                </a:lnTo>
                <a:lnTo>
                  <a:pt x="112" y="5928"/>
                </a:lnTo>
                <a:lnTo>
                  <a:pt x="1734" y="5928"/>
                </a:lnTo>
                <a:lnTo>
                  <a:pt x="1789" y="5872"/>
                </a:lnTo>
                <a:lnTo>
                  <a:pt x="1845" y="5817"/>
                </a:lnTo>
                <a:lnTo>
                  <a:pt x="1845" y="5742"/>
                </a:lnTo>
                <a:lnTo>
                  <a:pt x="1845" y="5556"/>
                </a:lnTo>
                <a:lnTo>
                  <a:pt x="1845" y="5500"/>
                </a:lnTo>
                <a:lnTo>
                  <a:pt x="1789" y="5425"/>
                </a:lnTo>
                <a:lnTo>
                  <a:pt x="1734" y="5388"/>
                </a:lnTo>
                <a:close/>
                <a:moveTo>
                  <a:pt x="2516" y="5388"/>
                </a:moveTo>
                <a:lnTo>
                  <a:pt x="2461" y="5425"/>
                </a:lnTo>
                <a:lnTo>
                  <a:pt x="2423" y="5500"/>
                </a:lnTo>
                <a:lnTo>
                  <a:pt x="2405" y="5556"/>
                </a:lnTo>
                <a:lnTo>
                  <a:pt x="2405" y="5742"/>
                </a:lnTo>
                <a:lnTo>
                  <a:pt x="2423" y="5817"/>
                </a:lnTo>
                <a:lnTo>
                  <a:pt x="2461" y="5872"/>
                </a:lnTo>
                <a:lnTo>
                  <a:pt x="2516" y="5928"/>
                </a:lnTo>
                <a:lnTo>
                  <a:pt x="6561" y="5928"/>
                </a:lnTo>
                <a:lnTo>
                  <a:pt x="6617" y="5872"/>
                </a:lnTo>
                <a:lnTo>
                  <a:pt x="6654" y="5817"/>
                </a:lnTo>
                <a:lnTo>
                  <a:pt x="6673" y="5742"/>
                </a:lnTo>
                <a:lnTo>
                  <a:pt x="6673" y="5556"/>
                </a:lnTo>
                <a:lnTo>
                  <a:pt x="6654" y="5500"/>
                </a:lnTo>
                <a:lnTo>
                  <a:pt x="6617" y="5425"/>
                </a:lnTo>
                <a:lnTo>
                  <a:pt x="6561" y="53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842735" y="158534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3,800x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473" y="3570734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BFD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IPCC, AR6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4259" y="3570733"/>
            <a:ext cx="825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BFD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IEA, 2018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39573" y="164518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02;p7"/>
          <p:cNvSpPr/>
          <p:nvPr/>
        </p:nvSpPr>
        <p:spPr>
          <a:xfrm>
            <a:off x="3251472" y="1728395"/>
            <a:ext cx="411550" cy="458550"/>
          </a:xfrm>
          <a:custGeom>
            <a:avLst/>
            <a:gdLst/>
            <a:ahLst/>
            <a:cxnLst/>
            <a:rect l="l" t="t" r="r" b="b"/>
            <a:pathLst>
              <a:path w="4456" h="5947" extrusionOk="0">
                <a:moveTo>
                  <a:pt x="1063" y="0"/>
                </a:moveTo>
                <a:lnTo>
                  <a:pt x="988" y="19"/>
                </a:lnTo>
                <a:lnTo>
                  <a:pt x="914" y="56"/>
                </a:lnTo>
                <a:lnTo>
                  <a:pt x="858" y="93"/>
                </a:lnTo>
                <a:lnTo>
                  <a:pt x="820" y="149"/>
                </a:lnTo>
                <a:lnTo>
                  <a:pt x="783" y="224"/>
                </a:lnTo>
                <a:lnTo>
                  <a:pt x="746" y="298"/>
                </a:lnTo>
                <a:lnTo>
                  <a:pt x="746" y="373"/>
                </a:lnTo>
                <a:lnTo>
                  <a:pt x="746" y="1678"/>
                </a:lnTo>
                <a:lnTo>
                  <a:pt x="1491" y="1678"/>
                </a:lnTo>
                <a:lnTo>
                  <a:pt x="1491" y="373"/>
                </a:lnTo>
                <a:lnTo>
                  <a:pt x="1473" y="317"/>
                </a:lnTo>
                <a:lnTo>
                  <a:pt x="1454" y="242"/>
                </a:lnTo>
                <a:lnTo>
                  <a:pt x="1435" y="186"/>
                </a:lnTo>
                <a:lnTo>
                  <a:pt x="1380" y="131"/>
                </a:lnTo>
                <a:lnTo>
                  <a:pt x="1342" y="75"/>
                </a:lnTo>
                <a:lnTo>
                  <a:pt x="1286" y="37"/>
                </a:lnTo>
                <a:lnTo>
                  <a:pt x="1212" y="19"/>
                </a:lnTo>
                <a:lnTo>
                  <a:pt x="1137" y="0"/>
                </a:lnTo>
                <a:close/>
                <a:moveTo>
                  <a:pt x="3318" y="0"/>
                </a:moveTo>
                <a:lnTo>
                  <a:pt x="3243" y="19"/>
                </a:lnTo>
                <a:lnTo>
                  <a:pt x="3169" y="37"/>
                </a:lnTo>
                <a:lnTo>
                  <a:pt x="3113" y="75"/>
                </a:lnTo>
                <a:lnTo>
                  <a:pt x="3076" y="131"/>
                </a:lnTo>
                <a:lnTo>
                  <a:pt x="3020" y="186"/>
                </a:lnTo>
                <a:lnTo>
                  <a:pt x="3001" y="242"/>
                </a:lnTo>
                <a:lnTo>
                  <a:pt x="2983" y="317"/>
                </a:lnTo>
                <a:lnTo>
                  <a:pt x="2964" y="373"/>
                </a:lnTo>
                <a:lnTo>
                  <a:pt x="2964" y="1678"/>
                </a:lnTo>
                <a:lnTo>
                  <a:pt x="3709" y="1678"/>
                </a:lnTo>
                <a:lnTo>
                  <a:pt x="3709" y="373"/>
                </a:lnTo>
                <a:lnTo>
                  <a:pt x="3709" y="298"/>
                </a:lnTo>
                <a:lnTo>
                  <a:pt x="3672" y="224"/>
                </a:lnTo>
                <a:lnTo>
                  <a:pt x="3635" y="149"/>
                </a:lnTo>
                <a:lnTo>
                  <a:pt x="3598" y="93"/>
                </a:lnTo>
                <a:lnTo>
                  <a:pt x="3542" y="56"/>
                </a:lnTo>
                <a:lnTo>
                  <a:pt x="3467" y="19"/>
                </a:lnTo>
                <a:lnTo>
                  <a:pt x="3393" y="0"/>
                </a:lnTo>
                <a:close/>
                <a:moveTo>
                  <a:pt x="112" y="1864"/>
                </a:moveTo>
                <a:lnTo>
                  <a:pt x="56" y="1920"/>
                </a:lnTo>
                <a:lnTo>
                  <a:pt x="19" y="1976"/>
                </a:lnTo>
                <a:lnTo>
                  <a:pt x="0" y="2050"/>
                </a:lnTo>
                <a:lnTo>
                  <a:pt x="0" y="2423"/>
                </a:lnTo>
                <a:lnTo>
                  <a:pt x="19" y="2479"/>
                </a:lnTo>
                <a:lnTo>
                  <a:pt x="56" y="2554"/>
                </a:lnTo>
                <a:lnTo>
                  <a:pt x="112" y="2591"/>
                </a:lnTo>
                <a:lnTo>
                  <a:pt x="373" y="2591"/>
                </a:lnTo>
                <a:lnTo>
                  <a:pt x="373" y="2964"/>
                </a:lnTo>
                <a:lnTo>
                  <a:pt x="373" y="3132"/>
                </a:lnTo>
                <a:lnTo>
                  <a:pt x="392" y="3299"/>
                </a:lnTo>
                <a:lnTo>
                  <a:pt x="429" y="3448"/>
                </a:lnTo>
                <a:lnTo>
                  <a:pt x="485" y="3616"/>
                </a:lnTo>
                <a:lnTo>
                  <a:pt x="541" y="3765"/>
                </a:lnTo>
                <a:lnTo>
                  <a:pt x="615" y="3896"/>
                </a:lnTo>
                <a:lnTo>
                  <a:pt x="708" y="4026"/>
                </a:lnTo>
                <a:lnTo>
                  <a:pt x="802" y="4157"/>
                </a:lnTo>
                <a:lnTo>
                  <a:pt x="895" y="4269"/>
                </a:lnTo>
                <a:lnTo>
                  <a:pt x="1007" y="4380"/>
                </a:lnTo>
                <a:lnTo>
                  <a:pt x="1137" y="4474"/>
                </a:lnTo>
                <a:lnTo>
                  <a:pt x="1268" y="4567"/>
                </a:lnTo>
                <a:lnTo>
                  <a:pt x="1398" y="4641"/>
                </a:lnTo>
                <a:lnTo>
                  <a:pt x="1547" y="4697"/>
                </a:lnTo>
                <a:lnTo>
                  <a:pt x="1696" y="4753"/>
                </a:lnTo>
                <a:lnTo>
                  <a:pt x="1864" y="4791"/>
                </a:lnTo>
                <a:lnTo>
                  <a:pt x="1864" y="5946"/>
                </a:lnTo>
                <a:lnTo>
                  <a:pt x="2591" y="5946"/>
                </a:lnTo>
                <a:lnTo>
                  <a:pt x="2591" y="4791"/>
                </a:lnTo>
                <a:lnTo>
                  <a:pt x="2759" y="4753"/>
                </a:lnTo>
                <a:lnTo>
                  <a:pt x="2908" y="4697"/>
                </a:lnTo>
                <a:lnTo>
                  <a:pt x="3057" y="4641"/>
                </a:lnTo>
                <a:lnTo>
                  <a:pt x="3188" y="4567"/>
                </a:lnTo>
                <a:lnTo>
                  <a:pt x="3318" y="4474"/>
                </a:lnTo>
                <a:lnTo>
                  <a:pt x="3449" y="4380"/>
                </a:lnTo>
                <a:lnTo>
                  <a:pt x="3560" y="4269"/>
                </a:lnTo>
                <a:lnTo>
                  <a:pt x="3654" y="4157"/>
                </a:lnTo>
                <a:lnTo>
                  <a:pt x="3747" y="4026"/>
                </a:lnTo>
                <a:lnTo>
                  <a:pt x="3840" y="3896"/>
                </a:lnTo>
                <a:lnTo>
                  <a:pt x="3915" y="3765"/>
                </a:lnTo>
                <a:lnTo>
                  <a:pt x="3970" y="3616"/>
                </a:lnTo>
                <a:lnTo>
                  <a:pt x="4026" y="3448"/>
                </a:lnTo>
                <a:lnTo>
                  <a:pt x="4064" y="3299"/>
                </a:lnTo>
                <a:lnTo>
                  <a:pt x="4082" y="3132"/>
                </a:lnTo>
                <a:lnTo>
                  <a:pt x="4082" y="2964"/>
                </a:lnTo>
                <a:lnTo>
                  <a:pt x="4082" y="2591"/>
                </a:lnTo>
                <a:lnTo>
                  <a:pt x="4343" y="2591"/>
                </a:lnTo>
                <a:lnTo>
                  <a:pt x="4399" y="2554"/>
                </a:lnTo>
                <a:lnTo>
                  <a:pt x="4436" y="2479"/>
                </a:lnTo>
                <a:lnTo>
                  <a:pt x="4455" y="2423"/>
                </a:lnTo>
                <a:lnTo>
                  <a:pt x="4455" y="2050"/>
                </a:lnTo>
                <a:lnTo>
                  <a:pt x="4436" y="1976"/>
                </a:lnTo>
                <a:lnTo>
                  <a:pt x="4399" y="1920"/>
                </a:lnTo>
                <a:lnTo>
                  <a:pt x="4343" y="1864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8" y="768034"/>
            <a:ext cx="407785" cy="44939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45727" y="4159958"/>
            <a:ext cx="8228547" cy="9250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ACs create a feedback loop: they cool indoor spaces while heating the outdoor environment and consuming massive energy, further accelerating climate change.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727" y="4107636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BBF24"/>
                </a:solidFill>
                <a:latin typeface="g_d0_f3"/>
              </a:rPr>
              <a:t>⚠ </a:t>
            </a:r>
            <a:r>
              <a:rPr lang="en-US" sz="1800" dirty="0"/>
              <a:t>The Vicious Cycle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7013586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existing air coolers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9807" y="1330749"/>
            <a:ext cx="2890157" cy="273561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fail to provide efficient cooling in hot and humid weather especially when temperatures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50°C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4462" y="1347107"/>
            <a:ext cx="2999767" cy="27192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air coolers consume a massive portion of residential electricity, making up 40-60% of summer electricity costs.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3974" y="1347107"/>
            <a:ext cx="2944711" cy="27192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responsible for 4% of global CO₂ emissions, projected to reach 25% within the next 30 years.</a:t>
            </a:r>
          </a:p>
        </p:txBody>
      </p:sp>
      <p:grpSp>
        <p:nvGrpSpPr>
          <p:cNvPr id="15" name="Google Shape;925;p47"/>
          <p:cNvGrpSpPr/>
          <p:nvPr/>
        </p:nvGrpSpPr>
        <p:grpSpPr>
          <a:xfrm>
            <a:off x="293308" y="1641800"/>
            <a:ext cx="221676" cy="585969"/>
            <a:chOff x="1094766" y="2958550"/>
            <a:chExt cx="130325" cy="474950"/>
          </a:xfrm>
          <a:solidFill>
            <a:srgbClr val="C00000"/>
          </a:solidFill>
        </p:grpSpPr>
        <p:sp>
          <p:nvSpPr>
            <p:cNvPr id="16" name="Google Shape;926;p47"/>
            <p:cNvSpPr/>
            <p:nvPr/>
          </p:nvSpPr>
          <p:spPr>
            <a:xfrm>
              <a:off x="1094766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  <p:sp>
          <p:nvSpPr>
            <p:cNvPr id="17" name="Google Shape;927;p47"/>
            <p:cNvSpPr/>
            <p:nvPr/>
          </p:nvSpPr>
          <p:spPr>
            <a:xfrm>
              <a:off x="1119116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  <p:sp>
          <p:nvSpPr>
            <p:cNvPr id="18" name="Google Shape;928;p47"/>
            <p:cNvSpPr/>
            <p:nvPr/>
          </p:nvSpPr>
          <p:spPr>
            <a:xfrm>
              <a:off x="1165391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  <p:sp>
          <p:nvSpPr>
            <p:cNvPr id="19" name="Google Shape;929;p47"/>
            <p:cNvSpPr/>
            <p:nvPr/>
          </p:nvSpPr>
          <p:spPr>
            <a:xfrm>
              <a:off x="1165391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  <p:sp>
          <p:nvSpPr>
            <p:cNvPr id="20" name="Google Shape;930;p47"/>
            <p:cNvSpPr/>
            <p:nvPr/>
          </p:nvSpPr>
          <p:spPr>
            <a:xfrm>
              <a:off x="1165391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  <p:sp>
          <p:nvSpPr>
            <p:cNvPr id="21" name="Google Shape;931;p47"/>
            <p:cNvSpPr/>
            <p:nvPr/>
          </p:nvSpPr>
          <p:spPr>
            <a:xfrm>
              <a:off x="1165391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  <p:sp>
          <p:nvSpPr>
            <p:cNvPr id="22" name="Google Shape;932;p47"/>
            <p:cNvSpPr/>
            <p:nvPr/>
          </p:nvSpPr>
          <p:spPr>
            <a:xfrm>
              <a:off x="1165391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  <p:sp>
          <p:nvSpPr>
            <p:cNvPr id="23" name="Google Shape;933;p47"/>
            <p:cNvSpPr/>
            <p:nvPr/>
          </p:nvSpPr>
          <p:spPr>
            <a:xfrm>
              <a:off x="1165391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9515" y="1638525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50°C+</a:t>
            </a:r>
            <a:endParaRPr lang="en-US" dirty="0"/>
          </a:p>
        </p:txBody>
      </p:sp>
      <p:sp>
        <p:nvSpPr>
          <p:cNvPr id="26" name="Google Shape;113;p7"/>
          <p:cNvSpPr/>
          <p:nvPr/>
        </p:nvSpPr>
        <p:spPr>
          <a:xfrm>
            <a:off x="6344713" y="1728395"/>
            <a:ext cx="498022" cy="381266"/>
          </a:xfrm>
          <a:custGeom>
            <a:avLst/>
            <a:gdLst/>
            <a:ahLst/>
            <a:cxnLst/>
            <a:rect l="l" t="t" r="r" b="b"/>
            <a:pathLst>
              <a:path w="7419" h="5929" extrusionOk="0">
                <a:moveTo>
                  <a:pt x="1491" y="1"/>
                </a:moveTo>
                <a:lnTo>
                  <a:pt x="1323" y="38"/>
                </a:lnTo>
                <a:lnTo>
                  <a:pt x="1156" y="75"/>
                </a:lnTo>
                <a:lnTo>
                  <a:pt x="1007" y="131"/>
                </a:lnTo>
                <a:lnTo>
                  <a:pt x="858" y="206"/>
                </a:lnTo>
                <a:lnTo>
                  <a:pt x="727" y="281"/>
                </a:lnTo>
                <a:lnTo>
                  <a:pt x="597" y="392"/>
                </a:lnTo>
                <a:lnTo>
                  <a:pt x="466" y="504"/>
                </a:lnTo>
                <a:lnTo>
                  <a:pt x="373" y="616"/>
                </a:lnTo>
                <a:lnTo>
                  <a:pt x="261" y="747"/>
                </a:lnTo>
                <a:lnTo>
                  <a:pt x="186" y="896"/>
                </a:lnTo>
                <a:lnTo>
                  <a:pt x="112" y="1045"/>
                </a:lnTo>
                <a:lnTo>
                  <a:pt x="56" y="1194"/>
                </a:lnTo>
                <a:lnTo>
                  <a:pt x="19" y="1362"/>
                </a:lnTo>
                <a:lnTo>
                  <a:pt x="0" y="1529"/>
                </a:lnTo>
                <a:lnTo>
                  <a:pt x="0" y="1697"/>
                </a:lnTo>
                <a:lnTo>
                  <a:pt x="0" y="1865"/>
                </a:lnTo>
                <a:lnTo>
                  <a:pt x="37" y="2033"/>
                </a:lnTo>
                <a:lnTo>
                  <a:pt x="75" y="2200"/>
                </a:lnTo>
                <a:lnTo>
                  <a:pt x="131" y="2350"/>
                </a:lnTo>
                <a:lnTo>
                  <a:pt x="205" y="2480"/>
                </a:lnTo>
                <a:lnTo>
                  <a:pt x="298" y="2611"/>
                </a:lnTo>
                <a:lnTo>
                  <a:pt x="392" y="2741"/>
                </a:lnTo>
                <a:lnTo>
                  <a:pt x="503" y="2853"/>
                </a:lnTo>
                <a:lnTo>
                  <a:pt x="615" y="2965"/>
                </a:lnTo>
                <a:lnTo>
                  <a:pt x="746" y="3058"/>
                </a:lnTo>
                <a:lnTo>
                  <a:pt x="895" y="3132"/>
                </a:lnTo>
                <a:lnTo>
                  <a:pt x="1044" y="3207"/>
                </a:lnTo>
                <a:lnTo>
                  <a:pt x="1193" y="3263"/>
                </a:lnTo>
                <a:lnTo>
                  <a:pt x="1342" y="3300"/>
                </a:lnTo>
                <a:lnTo>
                  <a:pt x="1510" y="3337"/>
                </a:lnTo>
                <a:lnTo>
                  <a:pt x="3467" y="3337"/>
                </a:lnTo>
                <a:lnTo>
                  <a:pt x="3691" y="3487"/>
                </a:lnTo>
                <a:lnTo>
                  <a:pt x="3803" y="3561"/>
                </a:lnTo>
                <a:lnTo>
                  <a:pt x="3914" y="3617"/>
                </a:lnTo>
                <a:lnTo>
                  <a:pt x="4045" y="3654"/>
                </a:lnTo>
                <a:lnTo>
                  <a:pt x="4175" y="3673"/>
                </a:lnTo>
                <a:lnTo>
                  <a:pt x="4306" y="3710"/>
                </a:lnTo>
                <a:lnTo>
                  <a:pt x="4585" y="3710"/>
                </a:lnTo>
                <a:lnTo>
                  <a:pt x="4716" y="3673"/>
                </a:lnTo>
                <a:lnTo>
                  <a:pt x="4846" y="3654"/>
                </a:lnTo>
                <a:lnTo>
                  <a:pt x="4977" y="3617"/>
                </a:lnTo>
                <a:lnTo>
                  <a:pt x="5107" y="3561"/>
                </a:lnTo>
                <a:lnTo>
                  <a:pt x="5219" y="3487"/>
                </a:lnTo>
                <a:lnTo>
                  <a:pt x="5424" y="3337"/>
                </a:lnTo>
                <a:lnTo>
                  <a:pt x="6244" y="3337"/>
                </a:lnTo>
                <a:lnTo>
                  <a:pt x="6356" y="3319"/>
                </a:lnTo>
                <a:lnTo>
                  <a:pt x="6487" y="3282"/>
                </a:lnTo>
                <a:lnTo>
                  <a:pt x="6599" y="3244"/>
                </a:lnTo>
                <a:lnTo>
                  <a:pt x="6729" y="3188"/>
                </a:lnTo>
                <a:lnTo>
                  <a:pt x="6822" y="3114"/>
                </a:lnTo>
                <a:lnTo>
                  <a:pt x="6934" y="3058"/>
                </a:lnTo>
                <a:lnTo>
                  <a:pt x="7027" y="2965"/>
                </a:lnTo>
                <a:lnTo>
                  <a:pt x="7102" y="2871"/>
                </a:lnTo>
                <a:lnTo>
                  <a:pt x="7176" y="2778"/>
                </a:lnTo>
                <a:lnTo>
                  <a:pt x="7251" y="2685"/>
                </a:lnTo>
                <a:lnTo>
                  <a:pt x="7307" y="2573"/>
                </a:lnTo>
                <a:lnTo>
                  <a:pt x="7344" y="2443"/>
                </a:lnTo>
                <a:lnTo>
                  <a:pt x="7381" y="2331"/>
                </a:lnTo>
                <a:lnTo>
                  <a:pt x="7400" y="2200"/>
                </a:lnTo>
                <a:lnTo>
                  <a:pt x="7419" y="2070"/>
                </a:lnTo>
                <a:lnTo>
                  <a:pt x="7419" y="1939"/>
                </a:lnTo>
                <a:lnTo>
                  <a:pt x="7400" y="1809"/>
                </a:lnTo>
                <a:lnTo>
                  <a:pt x="7363" y="1679"/>
                </a:lnTo>
                <a:lnTo>
                  <a:pt x="7326" y="1548"/>
                </a:lnTo>
                <a:lnTo>
                  <a:pt x="7270" y="1436"/>
                </a:lnTo>
                <a:lnTo>
                  <a:pt x="7214" y="1324"/>
                </a:lnTo>
                <a:lnTo>
                  <a:pt x="7139" y="1231"/>
                </a:lnTo>
                <a:lnTo>
                  <a:pt x="7046" y="1138"/>
                </a:lnTo>
                <a:lnTo>
                  <a:pt x="6953" y="1045"/>
                </a:lnTo>
                <a:lnTo>
                  <a:pt x="6860" y="970"/>
                </a:lnTo>
                <a:lnTo>
                  <a:pt x="6748" y="896"/>
                </a:lnTo>
                <a:lnTo>
                  <a:pt x="6636" y="840"/>
                </a:lnTo>
                <a:lnTo>
                  <a:pt x="6505" y="802"/>
                </a:lnTo>
                <a:lnTo>
                  <a:pt x="6394" y="765"/>
                </a:lnTo>
                <a:lnTo>
                  <a:pt x="6263" y="747"/>
                </a:lnTo>
                <a:lnTo>
                  <a:pt x="5965" y="747"/>
                </a:lnTo>
                <a:lnTo>
                  <a:pt x="5816" y="784"/>
                </a:lnTo>
                <a:lnTo>
                  <a:pt x="5685" y="821"/>
                </a:lnTo>
                <a:lnTo>
                  <a:pt x="5536" y="877"/>
                </a:lnTo>
                <a:lnTo>
                  <a:pt x="5424" y="691"/>
                </a:lnTo>
                <a:lnTo>
                  <a:pt x="5294" y="523"/>
                </a:lnTo>
                <a:lnTo>
                  <a:pt x="5126" y="374"/>
                </a:lnTo>
                <a:lnTo>
                  <a:pt x="4940" y="243"/>
                </a:lnTo>
                <a:lnTo>
                  <a:pt x="4753" y="131"/>
                </a:lnTo>
                <a:lnTo>
                  <a:pt x="4530" y="57"/>
                </a:lnTo>
                <a:lnTo>
                  <a:pt x="4306" y="20"/>
                </a:lnTo>
                <a:lnTo>
                  <a:pt x="4082" y="1"/>
                </a:lnTo>
                <a:lnTo>
                  <a:pt x="3896" y="1"/>
                </a:lnTo>
                <a:lnTo>
                  <a:pt x="3728" y="38"/>
                </a:lnTo>
                <a:lnTo>
                  <a:pt x="3560" y="75"/>
                </a:lnTo>
                <a:lnTo>
                  <a:pt x="3411" y="131"/>
                </a:lnTo>
                <a:lnTo>
                  <a:pt x="3262" y="206"/>
                </a:lnTo>
                <a:lnTo>
                  <a:pt x="3113" y="299"/>
                </a:lnTo>
                <a:lnTo>
                  <a:pt x="2982" y="392"/>
                </a:lnTo>
                <a:lnTo>
                  <a:pt x="2871" y="523"/>
                </a:lnTo>
                <a:lnTo>
                  <a:pt x="2759" y="392"/>
                </a:lnTo>
                <a:lnTo>
                  <a:pt x="2628" y="299"/>
                </a:lnTo>
                <a:lnTo>
                  <a:pt x="2479" y="206"/>
                </a:lnTo>
                <a:lnTo>
                  <a:pt x="2330" y="131"/>
                </a:lnTo>
                <a:lnTo>
                  <a:pt x="2181" y="75"/>
                </a:lnTo>
                <a:lnTo>
                  <a:pt x="2013" y="38"/>
                </a:lnTo>
                <a:lnTo>
                  <a:pt x="1845" y="1"/>
                </a:lnTo>
                <a:close/>
                <a:moveTo>
                  <a:pt x="913" y="4269"/>
                </a:moveTo>
                <a:lnTo>
                  <a:pt x="858" y="4288"/>
                </a:lnTo>
                <a:lnTo>
                  <a:pt x="783" y="4325"/>
                </a:lnTo>
                <a:lnTo>
                  <a:pt x="746" y="4381"/>
                </a:lnTo>
                <a:lnTo>
                  <a:pt x="746" y="4456"/>
                </a:lnTo>
                <a:lnTo>
                  <a:pt x="746" y="4642"/>
                </a:lnTo>
                <a:lnTo>
                  <a:pt x="746" y="4717"/>
                </a:lnTo>
                <a:lnTo>
                  <a:pt x="783" y="4773"/>
                </a:lnTo>
                <a:lnTo>
                  <a:pt x="858" y="4810"/>
                </a:lnTo>
                <a:lnTo>
                  <a:pt x="913" y="4829"/>
                </a:lnTo>
                <a:lnTo>
                  <a:pt x="7232" y="4829"/>
                </a:lnTo>
                <a:lnTo>
                  <a:pt x="7307" y="4810"/>
                </a:lnTo>
                <a:lnTo>
                  <a:pt x="7363" y="4773"/>
                </a:lnTo>
                <a:lnTo>
                  <a:pt x="7400" y="4717"/>
                </a:lnTo>
                <a:lnTo>
                  <a:pt x="7419" y="4642"/>
                </a:lnTo>
                <a:lnTo>
                  <a:pt x="7419" y="4456"/>
                </a:lnTo>
                <a:lnTo>
                  <a:pt x="7400" y="4381"/>
                </a:lnTo>
                <a:lnTo>
                  <a:pt x="7363" y="4325"/>
                </a:lnTo>
                <a:lnTo>
                  <a:pt x="7307" y="4288"/>
                </a:lnTo>
                <a:lnTo>
                  <a:pt x="7232" y="4269"/>
                </a:lnTo>
                <a:close/>
                <a:moveTo>
                  <a:pt x="112" y="5388"/>
                </a:moveTo>
                <a:lnTo>
                  <a:pt x="56" y="5425"/>
                </a:lnTo>
                <a:lnTo>
                  <a:pt x="0" y="5500"/>
                </a:lnTo>
                <a:lnTo>
                  <a:pt x="0" y="5556"/>
                </a:lnTo>
                <a:lnTo>
                  <a:pt x="0" y="5742"/>
                </a:lnTo>
                <a:lnTo>
                  <a:pt x="0" y="5817"/>
                </a:lnTo>
                <a:lnTo>
                  <a:pt x="56" y="5872"/>
                </a:lnTo>
                <a:lnTo>
                  <a:pt x="112" y="5928"/>
                </a:lnTo>
                <a:lnTo>
                  <a:pt x="1734" y="5928"/>
                </a:lnTo>
                <a:lnTo>
                  <a:pt x="1789" y="5872"/>
                </a:lnTo>
                <a:lnTo>
                  <a:pt x="1845" y="5817"/>
                </a:lnTo>
                <a:lnTo>
                  <a:pt x="1845" y="5742"/>
                </a:lnTo>
                <a:lnTo>
                  <a:pt x="1845" y="5556"/>
                </a:lnTo>
                <a:lnTo>
                  <a:pt x="1845" y="5500"/>
                </a:lnTo>
                <a:lnTo>
                  <a:pt x="1789" y="5425"/>
                </a:lnTo>
                <a:lnTo>
                  <a:pt x="1734" y="5388"/>
                </a:lnTo>
                <a:close/>
                <a:moveTo>
                  <a:pt x="2516" y="5388"/>
                </a:moveTo>
                <a:lnTo>
                  <a:pt x="2461" y="5425"/>
                </a:lnTo>
                <a:lnTo>
                  <a:pt x="2423" y="5500"/>
                </a:lnTo>
                <a:lnTo>
                  <a:pt x="2405" y="5556"/>
                </a:lnTo>
                <a:lnTo>
                  <a:pt x="2405" y="5742"/>
                </a:lnTo>
                <a:lnTo>
                  <a:pt x="2423" y="5817"/>
                </a:lnTo>
                <a:lnTo>
                  <a:pt x="2461" y="5872"/>
                </a:lnTo>
                <a:lnTo>
                  <a:pt x="2516" y="5928"/>
                </a:lnTo>
                <a:lnTo>
                  <a:pt x="6561" y="5928"/>
                </a:lnTo>
                <a:lnTo>
                  <a:pt x="6617" y="5872"/>
                </a:lnTo>
                <a:lnTo>
                  <a:pt x="6654" y="5817"/>
                </a:lnTo>
                <a:lnTo>
                  <a:pt x="6673" y="5742"/>
                </a:lnTo>
                <a:lnTo>
                  <a:pt x="6673" y="5556"/>
                </a:lnTo>
                <a:lnTo>
                  <a:pt x="6654" y="5500"/>
                </a:lnTo>
                <a:lnTo>
                  <a:pt x="6617" y="5425"/>
                </a:lnTo>
                <a:lnTo>
                  <a:pt x="6561" y="538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rgbClr val="FF5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rgbClr val="A21319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2735" y="158534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6387" y="1638526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40-60%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02;p7"/>
          <p:cNvSpPr/>
          <p:nvPr/>
        </p:nvSpPr>
        <p:spPr>
          <a:xfrm>
            <a:off x="3250598" y="1791507"/>
            <a:ext cx="411550" cy="458550"/>
          </a:xfrm>
          <a:custGeom>
            <a:avLst/>
            <a:gdLst/>
            <a:ahLst/>
            <a:cxnLst/>
            <a:rect l="l" t="t" r="r" b="b"/>
            <a:pathLst>
              <a:path w="4456" h="5947" extrusionOk="0">
                <a:moveTo>
                  <a:pt x="1063" y="0"/>
                </a:moveTo>
                <a:lnTo>
                  <a:pt x="988" y="19"/>
                </a:lnTo>
                <a:lnTo>
                  <a:pt x="914" y="56"/>
                </a:lnTo>
                <a:lnTo>
                  <a:pt x="858" y="93"/>
                </a:lnTo>
                <a:lnTo>
                  <a:pt x="820" y="149"/>
                </a:lnTo>
                <a:lnTo>
                  <a:pt x="783" y="224"/>
                </a:lnTo>
                <a:lnTo>
                  <a:pt x="746" y="298"/>
                </a:lnTo>
                <a:lnTo>
                  <a:pt x="746" y="373"/>
                </a:lnTo>
                <a:lnTo>
                  <a:pt x="746" y="1678"/>
                </a:lnTo>
                <a:lnTo>
                  <a:pt x="1491" y="1678"/>
                </a:lnTo>
                <a:lnTo>
                  <a:pt x="1491" y="373"/>
                </a:lnTo>
                <a:lnTo>
                  <a:pt x="1473" y="317"/>
                </a:lnTo>
                <a:lnTo>
                  <a:pt x="1454" y="242"/>
                </a:lnTo>
                <a:lnTo>
                  <a:pt x="1435" y="186"/>
                </a:lnTo>
                <a:lnTo>
                  <a:pt x="1380" y="131"/>
                </a:lnTo>
                <a:lnTo>
                  <a:pt x="1342" y="75"/>
                </a:lnTo>
                <a:lnTo>
                  <a:pt x="1286" y="37"/>
                </a:lnTo>
                <a:lnTo>
                  <a:pt x="1212" y="19"/>
                </a:lnTo>
                <a:lnTo>
                  <a:pt x="1137" y="0"/>
                </a:lnTo>
                <a:close/>
                <a:moveTo>
                  <a:pt x="3318" y="0"/>
                </a:moveTo>
                <a:lnTo>
                  <a:pt x="3243" y="19"/>
                </a:lnTo>
                <a:lnTo>
                  <a:pt x="3169" y="37"/>
                </a:lnTo>
                <a:lnTo>
                  <a:pt x="3113" y="75"/>
                </a:lnTo>
                <a:lnTo>
                  <a:pt x="3076" y="131"/>
                </a:lnTo>
                <a:lnTo>
                  <a:pt x="3020" y="186"/>
                </a:lnTo>
                <a:lnTo>
                  <a:pt x="3001" y="242"/>
                </a:lnTo>
                <a:lnTo>
                  <a:pt x="2983" y="317"/>
                </a:lnTo>
                <a:lnTo>
                  <a:pt x="2964" y="373"/>
                </a:lnTo>
                <a:lnTo>
                  <a:pt x="2964" y="1678"/>
                </a:lnTo>
                <a:lnTo>
                  <a:pt x="3709" y="1678"/>
                </a:lnTo>
                <a:lnTo>
                  <a:pt x="3709" y="373"/>
                </a:lnTo>
                <a:lnTo>
                  <a:pt x="3709" y="298"/>
                </a:lnTo>
                <a:lnTo>
                  <a:pt x="3672" y="224"/>
                </a:lnTo>
                <a:lnTo>
                  <a:pt x="3635" y="149"/>
                </a:lnTo>
                <a:lnTo>
                  <a:pt x="3598" y="93"/>
                </a:lnTo>
                <a:lnTo>
                  <a:pt x="3542" y="56"/>
                </a:lnTo>
                <a:lnTo>
                  <a:pt x="3467" y="19"/>
                </a:lnTo>
                <a:lnTo>
                  <a:pt x="3393" y="0"/>
                </a:lnTo>
                <a:close/>
                <a:moveTo>
                  <a:pt x="112" y="1864"/>
                </a:moveTo>
                <a:lnTo>
                  <a:pt x="56" y="1920"/>
                </a:lnTo>
                <a:lnTo>
                  <a:pt x="19" y="1976"/>
                </a:lnTo>
                <a:lnTo>
                  <a:pt x="0" y="2050"/>
                </a:lnTo>
                <a:lnTo>
                  <a:pt x="0" y="2423"/>
                </a:lnTo>
                <a:lnTo>
                  <a:pt x="19" y="2479"/>
                </a:lnTo>
                <a:lnTo>
                  <a:pt x="56" y="2554"/>
                </a:lnTo>
                <a:lnTo>
                  <a:pt x="112" y="2591"/>
                </a:lnTo>
                <a:lnTo>
                  <a:pt x="373" y="2591"/>
                </a:lnTo>
                <a:lnTo>
                  <a:pt x="373" y="2964"/>
                </a:lnTo>
                <a:lnTo>
                  <a:pt x="373" y="3132"/>
                </a:lnTo>
                <a:lnTo>
                  <a:pt x="392" y="3299"/>
                </a:lnTo>
                <a:lnTo>
                  <a:pt x="429" y="3448"/>
                </a:lnTo>
                <a:lnTo>
                  <a:pt x="485" y="3616"/>
                </a:lnTo>
                <a:lnTo>
                  <a:pt x="541" y="3765"/>
                </a:lnTo>
                <a:lnTo>
                  <a:pt x="615" y="3896"/>
                </a:lnTo>
                <a:lnTo>
                  <a:pt x="708" y="4026"/>
                </a:lnTo>
                <a:lnTo>
                  <a:pt x="802" y="4157"/>
                </a:lnTo>
                <a:lnTo>
                  <a:pt x="895" y="4269"/>
                </a:lnTo>
                <a:lnTo>
                  <a:pt x="1007" y="4380"/>
                </a:lnTo>
                <a:lnTo>
                  <a:pt x="1137" y="4474"/>
                </a:lnTo>
                <a:lnTo>
                  <a:pt x="1268" y="4567"/>
                </a:lnTo>
                <a:lnTo>
                  <a:pt x="1398" y="4641"/>
                </a:lnTo>
                <a:lnTo>
                  <a:pt x="1547" y="4697"/>
                </a:lnTo>
                <a:lnTo>
                  <a:pt x="1696" y="4753"/>
                </a:lnTo>
                <a:lnTo>
                  <a:pt x="1864" y="4791"/>
                </a:lnTo>
                <a:lnTo>
                  <a:pt x="1864" y="5946"/>
                </a:lnTo>
                <a:lnTo>
                  <a:pt x="2591" y="5946"/>
                </a:lnTo>
                <a:lnTo>
                  <a:pt x="2591" y="4791"/>
                </a:lnTo>
                <a:lnTo>
                  <a:pt x="2759" y="4753"/>
                </a:lnTo>
                <a:lnTo>
                  <a:pt x="2908" y="4697"/>
                </a:lnTo>
                <a:lnTo>
                  <a:pt x="3057" y="4641"/>
                </a:lnTo>
                <a:lnTo>
                  <a:pt x="3188" y="4567"/>
                </a:lnTo>
                <a:lnTo>
                  <a:pt x="3318" y="4474"/>
                </a:lnTo>
                <a:lnTo>
                  <a:pt x="3449" y="4380"/>
                </a:lnTo>
                <a:lnTo>
                  <a:pt x="3560" y="4269"/>
                </a:lnTo>
                <a:lnTo>
                  <a:pt x="3654" y="4157"/>
                </a:lnTo>
                <a:lnTo>
                  <a:pt x="3747" y="4026"/>
                </a:lnTo>
                <a:lnTo>
                  <a:pt x="3840" y="3896"/>
                </a:lnTo>
                <a:lnTo>
                  <a:pt x="3915" y="3765"/>
                </a:lnTo>
                <a:lnTo>
                  <a:pt x="3970" y="3616"/>
                </a:lnTo>
                <a:lnTo>
                  <a:pt x="4026" y="3448"/>
                </a:lnTo>
                <a:lnTo>
                  <a:pt x="4064" y="3299"/>
                </a:lnTo>
                <a:lnTo>
                  <a:pt x="4082" y="3132"/>
                </a:lnTo>
                <a:lnTo>
                  <a:pt x="4082" y="2964"/>
                </a:lnTo>
                <a:lnTo>
                  <a:pt x="4082" y="2591"/>
                </a:lnTo>
                <a:lnTo>
                  <a:pt x="4343" y="2591"/>
                </a:lnTo>
                <a:lnTo>
                  <a:pt x="4399" y="2554"/>
                </a:lnTo>
                <a:lnTo>
                  <a:pt x="4436" y="2479"/>
                </a:lnTo>
                <a:lnTo>
                  <a:pt x="4455" y="2423"/>
                </a:lnTo>
                <a:lnTo>
                  <a:pt x="4455" y="2050"/>
                </a:lnTo>
                <a:lnTo>
                  <a:pt x="4436" y="1976"/>
                </a:lnTo>
                <a:lnTo>
                  <a:pt x="4399" y="1920"/>
                </a:lnTo>
                <a:lnTo>
                  <a:pt x="4343" y="1864"/>
                </a:lnTo>
                <a:close/>
              </a:path>
            </a:pathLst>
          </a:custGeom>
          <a:noFill/>
          <a:ln w="12700">
            <a:solidFill>
              <a:srgbClr val="FF5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rgbClr val="8E212B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6854" y="1330749"/>
            <a:ext cx="211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Consumption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325" y="1326279"/>
            <a:ext cx="1973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Limitations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8510" y="1347107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Impact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8" y="768034"/>
            <a:ext cx="407785" cy="449396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89807" y="4190311"/>
            <a:ext cx="8228547" cy="92500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climate challenges intensify, traditional cooling technology is proving inadequate, expensive, and environmentally harmful. A fundamental redesign is necessary.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566" y="4152368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/>
              <a:t>The World Needs a Revolutionary </a:t>
            </a:r>
            <a:r>
              <a:rPr lang="en-US" sz="1800" dirty="0" smtClean="0"/>
              <a:t>Solution</a:t>
            </a:r>
            <a:endParaRPr lang="en-US" sz="1800" dirty="0"/>
          </a:p>
        </p:txBody>
      </p:sp>
      <p:grpSp>
        <p:nvGrpSpPr>
          <p:cNvPr id="29" name="Google Shape;1144;p47"/>
          <p:cNvGrpSpPr/>
          <p:nvPr/>
        </p:nvGrpSpPr>
        <p:grpSpPr>
          <a:xfrm>
            <a:off x="404146" y="4195314"/>
            <a:ext cx="206674" cy="283439"/>
            <a:chOff x="7081216" y="2318625"/>
            <a:chExt cx="256950" cy="407375"/>
          </a:xfrm>
          <a:solidFill>
            <a:srgbClr val="FFFF00"/>
          </a:solidFill>
        </p:grpSpPr>
        <p:sp>
          <p:nvSpPr>
            <p:cNvPr id="30" name="Google Shape;1145;p47"/>
            <p:cNvSpPr/>
            <p:nvPr/>
          </p:nvSpPr>
          <p:spPr>
            <a:xfrm>
              <a:off x="7158541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6;p47"/>
            <p:cNvSpPr/>
            <p:nvPr/>
          </p:nvSpPr>
          <p:spPr>
            <a:xfrm>
              <a:off x="7158541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47;p47"/>
            <p:cNvSpPr/>
            <p:nvPr/>
          </p:nvSpPr>
          <p:spPr>
            <a:xfrm>
              <a:off x="7158541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48;p47"/>
            <p:cNvSpPr/>
            <p:nvPr/>
          </p:nvSpPr>
          <p:spPr>
            <a:xfrm>
              <a:off x="7147566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9;p47"/>
            <p:cNvSpPr/>
            <p:nvPr/>
          </p:nvSpPr>
          <p:spPr>
            <a:xfrm>
              <a:off x="7081216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0;p47"/>
            <p:cNvSpPr/>
            <p:nvPr/>
          </p:nvSpPr>
          <p:spPr>
            <a:xfrm>
              <a:off x="7236466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1;p47"/>
            <p:cNvSpPr/>
            <p:nvPr/>
          </p:nvSpPr>
          <p:spPr>
            <a:xfrm>
              <a:off x="7164616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52;p47"/>
            <p:cNvSpPr/>
            <p:nvPr/>
          </p:nvSpPr>
          <p:spPr>
            <a:xfrm>
              <a:off x="7158541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952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01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752353"/>
          </a:xfrm>
          <a:prstGeom prst="rect">
            <a:avLst/>
          </a:prstGeom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n w="0"/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REVOLUTIONARY SOLUTION</a:t>
            </a:r>
            <a:endParaRPr sz="4000" dirty="0">
              <a:ln w="0"/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12228" r="26921" b="9322"/>
          <a:stretch/>
        </p:blipFill>
        <p:spPr bwMode="auto">
          <a:xfrm>
            <a:off x="5666013" y="1134836"/>
            <a:ext cx="1959429" cy="2612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625442" y="2351314"/>
            <a:ext cx="1518558" cy="914400"/>
            <a:chOff x="7625442" y="2211876"/>
            <a:chExt cx="1518558" cy="914400"/>
          </a:xfrm>
        </p:grpSpPr>
        <p:sp>
          <p:nvSpPr>
            <p:cNvPr id="2" name="Right Arrow 1"/>
            <p:cNvSpPr/>
            <p:nvPr/>
          </p:nvSpPr>
          <p:spPr>
            <a:xfrm rot="10800000">
              <a:off x="7625442" y="2211876"/>
              <a:ext cx="1366033" cy="9144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82643" y="2407466"/>
              <a:ext cx="1061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Hot air (ambient)</a:t>
              </a:r>
              <a:endParaRPr lang="en-US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oogle Shape;440;p7"/>
            <p:cNvGrpSpPr/>
            <p:nvPr/>
          </p:nvGrpSpPr>
          <p:grpSpPr>
            <a:xfrm>
              <a:off x="7914014" y="2601615"/>
              <a:ext cx="168629" cy="134921"/>
              <a:chOff x="4684625" y="4698175"/>
              <a:chExt cx="147700" cy="118175"/>
            </a:xfrm>
          </p:grpSpPr>
          <p:sp>
            <p:nvSpPr>
              <p:cNvPr id="11" name="Google Shape;441;p7"/>
              <p:cNvSpPr/>
              <p:nvPr/>
            </p:nvSpPr>
            <p:spPr>
              <a:xfrm>
                <a:off x="4684625" y="4698175"/>
                <a:ext cx="810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183" fill="none" extrusionOk="0">
                    <a:moveTo>
                      <a:pt x="2249" y="192"/>
                    </a:moveTo>
                    <a:lnTo>
                      <a:pt x="2249" y="192"/>
                    </a:lnTo>
                    <a:lnTo>
                      <a:pt x="2325" y="115"/>
                    </a:lnTo>
                    <a:lnTo>
                      <a:pt x="2439" y="77"/>
                    </a:lnTo>
                    <a:lnTo>
                      <a:pt x="2668" y="1"/>
                    </a:lnTo>
                    <a:lnTo>
                      <a:pt x="2897" y="77"/>
                    </a:lnTo>
                    <a:lnTo>
                      <a:pt x="2973" y="115"/>
                    </a:lnTo>
                    <a:lnTo>
                      <a:pt x="3087" y="192"/>
                    </a:lnTo>
                    <a:lnTo>
                      <a:pt x="3087" y="192"/>
                    </a:lnTo>
                    <a:lnTo>
                      <a:pt x="3163" y="268"/>
                    </a:lnTo>
                    <a:lnTo>
                      <a:pt x="3201" y="382"/>
                    </a:lnTo>
                    <a:lnTo>
                      <a:pt x="3240" y="611"/>
                    </a:lnTo>
                    <a:lnTo>
                      <a:pt x="3201" y="839"/>
                    </a:lnTo>
                    <a:lnTo>
                      <a:pt x="3163" y="916"/>
                    </a:lnTo>
                    <a:lnTo>
                      <a:pt x="3087" y="1030"/>
                    </a:lnTo>
                    <a:lnTo>
                      <a:pt x="3087" y="1030"/>
                    </a:lnTo>
                    <a:lnTo>
                      <a:pt x="3011" y="1106"/>
                    </a:lnTo>
                    <a:lnTo>
                      <a:pt x="2897" y="1144"/>
                    </a:lnTo>
                    <a:lnTo>
                      <a:pt x="2782" y="1182"/>
                    </a:lnTo>
                    <a:lnTo>
                      <a:pt x="2668" y="1182"/>
                    </a:lnTo>
                    <a:lnTo>
                      <a:pt x="0" y="1182"/>
                    </a:lnTo>
                  </a:path>
                </a:pathLst>
              </a:custGeom>
              <a:noFill/>
              <a:ln w="143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442;p7"/>
              <p:cNvSpPr/>
              <p:nvPr/>
            </p:nvSpPr>
            <p:spPr>
              <a:xfrm>
                <a:off x="4684625" y="4786800"/>
                <a:ext cx="1038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182" fill="none" extrusionOk="0">
                    <a:moveTo>
                      <a:pt x="3125" y="991"/>
                    </a:moveTo>
                    <a:lnTo>
                      <a:pt x="3125" y="991"/>
                    </a:lnTo>
                    <a:lnTo>
                      <a:pt x="3240" y="1067"/>
                    </a:lnTo>
                    <a:lnTo>
                      <a:pt x="3316" y="1143"/>
                    </a:lnTo>
                    <a:lnTo>
                      <a:pt x="3544" y="1182"/>
                    </a:lnTo>
                    <a:lnTo>
                      <a:pt x="3773" y="1143"/>
                    </a:lnTo>
                    <a:lnTo>
                      <a:pt x="3887" y="1105"/>
                    </a:lnTo>
                    <a:lnTo>
                      <a:pt x="3964" y="1029"/>
                    </a:lnTo>
                    <a:lnTo>
                      <a:pt x="3964" y="1029"/>
                    </a:lnTo>
                    <a:lnTo>
                      <a:pt x="4040" y="915"/>
                    </a:lnTo>
                    <a:lnTo>
                      <a:pt x="4078" y="800"/>
                    </a:lnTo>
                    <a:lnTo>
                      <a:pt x="4154" y="610"/>
                    </a:lnTo>
                    <a:lnTo>
                      <a:pt x="4078" y="381"/>
                    </a:lnTo>
                    <a:lnTo>
                      <a:pt x="4040" y="267"/>
                    </a:lnTo>
                    <a:lnTo>
                      <a:pt x="3964" y="191"/>
                    </a:lnTo>
                    <a:lnTo>
                      <a:pt x="3964" y="191"/>
                    </a:lnTo>
                    <a:lnTo>
                      <a:pt x="3887" y="115"/>
                    </a:lnTo>
                    <a:lnTo>
                      <a:pt x="3773" y="38"/>
                    </a:lnTo>
                    <a:lnTo>
                      <a:pt x="3659" y="0"/>
                    </a:lnTo>
                    <a:lnTo>
                      <a:pt x="3544" y="0"/>
                    </a:lnTo>
                    <a:lnTo>
                      <a:pt x="0" y="0"/>
                    </a:lnTo>
                  </a:path>
                </a:pathLst>
              </a:custGeom>
              <a:noFill/>
              <a:ln w="143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443;p7"/>
              <p:cNvSpPr/>
              <p:nvPr/>
            </p:nvSpPr>
            <p:spPr>
              <a:xfrm>
                <a:off x="4684625" y="4721050"/>
                <a:ext cx="14770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1449" fill="none" extrusionOk="0">
                    <a:moveTo>
                      <a:pt x="4650" y="191"/>
                    </a:moveTo>
                    <a:lnTo>
                      <a:pt x="4650" y="191"/>
                    </a:lnTo>
                    <a:lnTo>
                      <a:pt x="4764" y="115"/>
                    </a:lnTo>
                    <a:lnTo>
                      <a:pt x="4878" y="39"/>
                    </a:lnTo>
                    <a:lnTo>
                      <a:pt x="5031" y="1"/>
                    </a:lnTo>
                    <a:lnTo>
                      <a:pt x="5183" y="1"/>
                    </a:lnTo>
                    <a:lnTo>
                      <a:pt x="5297" y="1"/>
                    </a:lnTo>
                    <a:lnTo>
                      <a:pt x="5450" y="39"/>
                    </a:lnTo>
                    <a:lnTo>
                      <a:pt x="5564" y="115"/>
                    </a:lnTo>
                    <a:lnTo>
                      <a:pt x="5679" y="191"/>
                    </a:lnTo>
                    <a:lnTo>
                      <a:pt x="5679" y="191"/>
                    </a:lnTo>
                    <a:lnTo>
                      <a:pt x="5793" y="305"/>
                    </a:lnTo>
                    <a:lnTo>
                      <a:pt x="5831" y="458"/>
                    </a:lnTo>
                    <a:lnTo>
                      <a:pt x="5907" y="572"/>
                    </a:lnTo>
                    <a:lnTo>
                      <a:pt x="5907" y="725"/>
                    </a:lnTo>
                    <a:lnTo>
                      <a:pt x="5869" y="877"/>
                    </a:lnTo>
                    <a:lnTo>
                      <a:pt x="5831" y="991"/>
                    </a:lnTo>
                    <a:lnTo>
                      <a:pt x="5793" y="1144"/>
                    </a:lnTo>
                    <a:lnTo>
                      <a:pt x="5679" y="1258"/>
                    </a:lnTo>
                    <a:lnTo>
                      <a:pt x="5679" y="1258"/>
                    </a:lnTo>
                    <a:lnTo>
                      <a:pt x="5564" y="1334"/>
                    </a:lnTo>
                    <a:lnTo>
                      <a:pt x="5450" y="1411"/>
                    </a:lnTo>
                    <a:lnTo>
                      <a:pt x="5297" y="1449"/>
                    </a:lnTo>
                    <a:lnTo>
                      <a:pt x="5183" y="1449"/>
                    </a:lnTo>
                    <a:lnTo>
                      <a:pt x="0" y="1449"/>
                    </a:lnTo>
                  </a:path>
                </a:pathLst>
              </a:custGeom>
              <a:noFill/>
              <a:ln w="14300" cap="rnd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072306" y="3747407"/>
            <a:ext cx="971549" cy="1330779"/>
            <a:chOff x="6072306" y="3747407"/>
            <a:chExt cx="971549" cy="1330779"/>
          </a:xfrm>
        </p:grpSpPr>
        <p:sp>
          <p:nvSpPr>
            <p:cNvPr id="4" name="Down Arrow 3"/>
            <p:cNvSpPr/>
            <p:nvPr/>
          </p:nvSpPr>
          <p:spPr>
            <a:xfrm>
              <a:off x="6072306" y="3747407"/>
              <a:ext cx="971549" cy="1330779"/>
            </a:xfrm>
            <a:prstGeom prst="downArrow">
              <a:avLst/>
            </a:prstGeom>
            <a:solidFill>
              <a:srgbClr val="A7F0D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Electricity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02;p7"/>
            <p:cNvSpPr/>
            <p:nvPr/>
          </p:nvSpPr>
          <p:spPr>
            <a:xfrm rot="16200000">
              <a:off x="6456712" y="4652264"/>
              <a:ext cx="202737" cy="272370"/>
            </a:xfrm>
            <a:custGeom>
              <a:avLst/>
              <a:gdLst/>
              <a:ahLst/>
              <a:cxnLst/>
              <a:rect l="l" t="t" r="r" b="b"/>
              <a:pathLst>
                <a:path w="4456" h="5947" extrusionOk="0">
                  <a:moveTo>
                    <a:pt x="1063" y="0"/>
                  </a:moveTo>
                  <a:lnTo>
                    <a:pt x="988" y="19"/>
                  </a:lnTo>
                  <a:lnTo>
                    <a:pt x="914" y="56"/>
                  </a:lnTo>
                  <a:lnTo>
                    <a:pt x="858" y="93"/>
                  </a:lnTo>
                  <a:lnTo>
                    <a:pt x="820" y="149"/>
                  </a:lnTo>
                  <a:lnTo>
                    <a:pt x="783" y="224"/>
                  </a:lnTo>
                  <a:lnTo>
                    <a:pt x="746" y="298"/>
                  </a:lnTo>
                  <a:lnTo>
                    <a:pt x="746" y="373"/>
                  </a:lnTo>
                  <a:lnTo>
                    <a:pt x="746" y="1678"/>
                  </a:lnTo>
                  <a:lnTo>
                    <a:pt x="1491" y="1678"/>
                  </a:lnTo>
                  <a:lnTo>
                    <a:pt x="1491" y="373"/>
                  </a:lnTo>
                  <a:lnTo>
                    <a:pt x="1473" y="317"/>
                  </a:lnTo>
                  <a:lnTo>
                    <a:pt x="1454" y="242"/>
                  </a:lnTo>
                  <a:lnTo>
                    <a:pt x="1435" y="186"/>
                  </a:lnTo>
                  <a:lnTo>
                    <a:pt x="1380" y="131"/>
                  </a:lnTo>
                  <a:lnTo>
                    <a:pt x="1342" y="75"/>
                  </a:lnTo>
                  <a:lnTo>
                    <a:pt x="1286" y="37"/>
                  </a:lnTo>
                  <a:lnTo>
                    <a:pt x="1212" y="19"/>
                  </a:lnTo>
                  <a:lnTo>
                    <a:pt x="1137" y="0"/>
                  </a:lnTo>
                  <a:close/>
                  <a:moveTo>
                    <a:pt x="3318" y="0"/>
                  </a:moveTo>
                  <a:lnTo>
                    <a:pt x="3243" y="19"/>
                  </a:lnTo>
                  <a:lnTo>
                    <a:pt x="3169" y="37"/>
                  </a:lnTo>
                  <a:lnTo>
                    <a:pt x="3113" y="75"/>
                  </a:lnTo>
                  <a:lnTo>
                    <a:pt x="3076" y="131"/>
                  </a:lnTo>
                  <a:lnTo>
                    <a:pt x="3020" y="186"/>
                  </a:lnTo>
                  <a:lnTo>
                    <a:pt x="3001" y="242"/>
                  </a:lnTo>
                  <a:lnTo>
                    <a:pt x="2983" y="317"/>
                  </a:lnTo>
                  <a:lnTo>
                    <a:pt x="2964" y="373"/>
                  </a:lnTo>
                  <a:lnTo>
                    <a:pt x="2964" y="1678"/>
                  </a:lnTo>
                  <a:lnTo>
                    <a:pt x="3709" y="1678"/>
                  </a:lnTo>
                  <a:lnTo>
                    <a:pt x="3709" y="373"/>
                  </a:lnTo>
                  <a:lnTo>
                    <a:pt x="3709" y="298"/>
                  </a:lnTo>
                  <a:lnTo>
                    <a:pt x="3672" y="224"/>
                  </a:lnTo>
                  <a:lnTo>
                    <a:pt x="3635" y="149"/>
                  </a:lnTo>
                  <a:lnTo>
                    <a:pt x="3598" y="93"/>
                  </a:lnTo>
                  <a:lnTo>
                    <a:pt x="3542" y="56"/>
                  </a:lnTo>
                  <a:lnTo>
                    <a:pt x="3467" y="19"/>
                  </a:lnTo>
                  <a:lnTo>
                    <a:pt x="3393" y="0"/>
                  </a:lnTo>
                  <a:close/>
                  <a:moveTo>
                    <a:pt x="112" y="1864"/>
                  </a:moveTo>
                  <a:lnTo>
                    <a:pt x="56" y="1920"/>
                  </a:lnTo>
                  <a:lnTo>
                    <a:pt x="19" y="1976"/>
                  </a:lnTo>
                  <a:lnTo>
                    <a:pt x="0" y="2050"/>
                  </a:lnTo>
                  <a:lnTo>
                    <a:pt x="0" y="2423"/>
                  </a:lnTo>
                  <a:lnTo>
                    <a:pt x="19" y="2479"/>
                  </a:lnTo>
                  <a:lnTo>
                    <a:pt x="56" y="2554"/>
                  </a:lnTo>
                  <a:lnTo>
                    <a:pt x="112" y="2591"/>
                  </a:lnTo>
                  <a:lnTo>
                    <a:pt x="373" y="2591"/>
                  </a:lnTo>
                  <a:lnTo>
                    <a:pt x="373" y="2964"/>
                  </a:lnTo>
                  <a:lnTo>
                    <a:pt x="373" y="3132"/>
                  </a:lnTo>
                  <a:lnTo>
                    <a:pt x="392" y="3299"/>
                  </a:lnTo>
                  <a:lnTo>
                    <a:pt x="429" y="3448"/>
                  </a:lnTo>
                  <a:lnTo>
                    <a:pt x="485" y="3616"/>
                  </a:lnTo>
                  <a:lnTo>
                    <a:pt x="541" y="3765"/>
                  </a:lnTo>
                  <a:lnTo>
                    <a:pt x="615" y="3896"/>
                  </a:lnTo>
                  <a:lnTo>
                    <a:pt x="708" y="4026"/>
                  </a:lnTo>
                  <a:lnTo>
                    <a:pt x="802" y="4157"/>
                  </a:lnTo>
                  <a:lnTo>
                    <a:pt x="895" y="4269"/>
                  </a:lnTo>
                  <a:lnTo>
                    <a:pt x="1007" y="4380"/>
                  </a:lnTo>
                  <a:lnTo>
                    <a:pt x="1137" y="4474"/>
                  </a:lnTo>
                  <a:lnTo>
                    <a:pt x="1268" y="4567"/>
                  </a:lnTo>
                  <a:lnTo>
                    <a:pt x="1398" y="4641"/>
                  </a:lnTo>
                  <a:lnTo>
                    <a:pt x="1547" y="4697"/>
                  </a:lnTo>
                  <a:lnTo>
                    <a:pt x="1696" y="4753"/>
                  </a:lnTo>
                  <a:lnTo>
                    <a:pt x="1864" y="4791"/>
                  </a:lnTo>
                  <a:lnTo>
                    <a:pt x="1864" y="5946"/>
                  </a:lnTo>
                  <a:lnTo>
                    <a:pt x="2591" y="5946"/>
                  </a:lnTo>
                  <a:lnTo>
                    <a:pt x="2591" y="4791"/>
                  </a:lnTo>
                  <a:lnTo>
                    <a:pt x="2759" y="4753"/>
                  </a:lnTo>
                  <a:lnTo>
                    <a:pt x="2908" y="4697"/>
                  </a:lnTo>
                  <a:lnTo>
                    <a:pt x="3057" y="4641"/>
                  </a:lnTo>
                  <a:lnTo>
                    <a:pt x="3188" y="4567"/>
                  </a:lnTo>
                  <a:lnTo>
                    <a:pt x="3318" y="4474"/>
                  </a:lnTo>
                  <a:lnTo>
                    <a:pt x="3449" y="4380"/>
                  </a:lnTo>
                  <a:lnTo>
                    <a:pt x="3560" y="4269"/>
                  </a:lnTo>
                  <a:lnTo>
                    <a:pt x="3654" y="4157"/>
                  </a:lnTo>
                  <a:lnTo>
                    <a:pt x="3747" y="4026"/>
                  </a:lnTo>
                  <a:lnTo>
                    <a:pt x="3840" y="3896"/>
                  </a:lnTo>
                  <a:lnTo>
                    <a:pt x="3915" y="3765"/>
                  </a:lnTo>
                  <a:lnTo>
                    <a:pt x="3970" y="3616"/>
                  </a:lnTo>
                  <a:lnTo>
                    <a:pt x="4026" y="3448"/>
                  </a:lnTo>
                  <a:lnTo>
                    <a:pt x="4064" y="3299"/>
                  </a:lnTo>
                  <a:lnTo>
                    <a:pt x="4082" y="3132"/>
                  </a:lnTo>
                  <a:lnTo>
                    <a:pt x="4082" y="2964"/>
                  </a:lnTo>
                  <a:lnTo>
                    <a:pt x="4082" y="2591"/>
                  </a:lnTo>
                  <a:lnTo>
                    <a:pt x="4343" y="2591"/>
                  </a:lnTo>
                  <a:lnTo>
                    <a:pt x="4399" y="2554"/>
                  </a:lnTo>
                  <a:lnTo>
                    <a:pt x="4436" y="2479"/>
                  </a:lnTo>
                  <a:lnTo>
                    <a:pt x="4455" y="2423"/>
                  </a:lnTo>
                  <a:lnTo>
                    <a:pt x="4455" y="2050"/>
                  </a:lnTo>
                  <a:lnTo>
                    <a:pt x="4436" y="1976"/>
                  </a:lnTo>
                  <a:lnTo>
                    <a:pt x="4399" y="1920"/>
                  </a:lnTo>
                  <a:lnTo>
                    <a:pt x="4343" y="1864"/>
                  </a:lnTo>
                  <a:close/>
                </a:path>
              </a:pathLst>
            </a:custGeom>
            <a:noFill/>
            <a:ln w="12700">
              <a:solidFill>
                <a:srgbClr val="305B6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12822" y="1134836"/>
            <a:ext cx="1053192" cy="723271"/>
            <a:chOff x="4612822" y="1134836"/>
            <a:chExt cx="1053192" cy="723271"/>
          </a:xfrm>
        </p:grpSpPr>
        <p:sp>
          <p:nvSpPr>
            <p:cNvPr id="14" name="Left Arrow 13"/>
            <p:cNvSpPr/>
            <p:nvPr/>
          </p:nvSpPr>
          <p:spPr>
            <a:xfrm>
              <a:off x="4612822" y="1134836"/>
              <a:ext cx="1053192" cy="723271"/>
            </a:xfrm>
            <a:prstGeom prst="leftArrow">
              <a:avLst/>
            </a:prstGeom>
            <a:solidFill>
              <a:srgbClr val="A7F0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Cool air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14;p7"/>
            <p:cNvSpPr/>
            <p:nvPr/>
          </p:nvSpPr>
          <p:spPr>
            <a:xfrm>
              <a:off x="4758053" y="1403407"/>
              <a:ext cx="157900" cy="180627"/>
            </a:xfrm>
            <a:custGeom>
              <a:avLst/>
              <a:gdLst/>
              <a:ahLst/>
              <a:cxnLst/>
              <a:rect l="l" t="t" r="r" b="b"/>
              <a:pathLst>
                <a:path w="5183" h="5929" extrusionOk="0">
                  <a:moveTo>
                    <a:pt x="2498" y="1"/>
                  </a:moveTo>
                  <a:lnTo>
                    <a:pt x="2405" y="57"/>
                  </a:lnTo>
                  <a:lnTo>
                    <a:pt x="2349" y="113"/>
                  </a:lnTo>
                  <a:lnTo>
                    <a:pt x="2331" y="150"/>
                  </a:lnTo>
                  <a:lnTo>
                    <a:pt x="2331" y="187"/>
                  </a:lnTo>
                  <a:lnTo>
                    <a:pt x="2331" y="728"/>
                  </a:lnTo>
                  <a:lnTo>
                    <a:pt x="2032" y="430"/>
                  </a:lnTo>
                  <a:lnTo>
                    <a:pt x="1977" y="392"/>
                  </a:lnTo>
                  <a:lnTo>
                    <a:pt x="1902" y="374"/>
                  </a:lnTo>
                  <a:lnTo>
                    <a:pt x="1827" y="392"/>
                  </a:lnTo>
                  <a:lnTo>
                    <a:pt x="1772" y="430"/>
                  </a:lnTo>
                  <a:lnTo>
                    <a:pt x="1641" y="560"/>
                  </a:lnTo>
                  <a:lnTo>
                    <a:pt x="1604" y="616"/>
                  </a:lnTo>
                  <a:lnTo>
                    <a:pt x="1585" y="691"/>
                  </a:lnTo>
                  <a:lnTo>
                    <a:pt x="1604" y="765"/>
                  </a:lnTo>
                  <a:lnTo>
                    <a:pt x="1641" y="821"/>
                  </a:lnTo>
                  <a:lnTo>
                    <a:pt x="2331" y="1511"/>
                  </a:lnTo>
                  <a:lnTo>
                    <a:pt x="2331" y="2480"/>
                  </a:lnTo>
                  <a:lnTo>
                    <a:pt x="1492" y="1995"/>
                  </a:lnTo>
                  <a:lnTo>
                    <a:pt x="1231" y="1063"/>
                  </a:lnTo>
                  <a:lnTo>
                    <a:pt x="1212" y="989"/>
                  </a:lnTo>
                  <a:lnTo>
                    <a:pt x="1156" y="952"/>
                  </a:lnTo>
                  <a:lnTo>
                    <a:pt x="1082" y="914"/>
                  </a:lnTo>
                  <a:lnTo>
                    <a:pt x="1007" y="933"/>
                  </a:lnTo>
                  <a:lnTo>
                    <a:pt x="840" y="970"/>
                  </a:lnTo>
                  <a:lnTo>
                    <a:pt x="765" y="1007"/>
                  </a:lnTo>
                  <a:lnTo>
                    <a:pt x="728" y="1063"/>
                  </a:lnTo>
                  <a:lnTo>
                    <a:pt x="709" y="1138"/>
                  </a:lnTo>
                  <a:lnTo>
                    <a:pt x="709" y="1194"/>
                  </a:lnTo>
                  <a:lnTo>
                    <a:pt x="821" y="1604"/>
                  </a:lnTo>
                  <a:lnTo>
                    <a:pt x="355" y="1343"/>
                  </a:lnTo>
                  <a:lnTo>
                    <a:pt x="299" y="1306"/>
                  </a:lnTo>
                  <a:lnTo>
                    <a:pt x="224" y="1324"/>
                  </a:lnTo>
                  <a:lnTo>
                    <a:pt x="150" y="1343"/>
                  </a:lnTo>
                  <a:lnTo>
                    <a:pt x="113" y="1399"/>
                  </a:lnTo>
                  <a:lnTo>
                    <a:pt x="19" y="1567"/>
                  </a:lnTo>
                  <a:lnTo>
                    <a:pt x="1" y="1641"/>
                  </a:lnTo>
                  <a:lnTo>
                    <a:pt x="1" y="1716"/>
                  </a:lnTo>
                  <a:lnTo>
                    <a:pt x="38" y="1772"/>
                  </a:lnTo>
                  <a:lnTo>
                    <a:pt x="94" y="1828"/>
                  </a:lnTo>
                  <a:lnTo>
                    <a:pt x="541" y="2089"/>
                  </a:lnTo>
                  <a:lnTo>
                    <a:pt x="150" y="2200"/>
                  </a:lnTo>
                  <a:lnTo>
                    <a:pt x="75" y="2219"/>
                  </a:lnTo>
                  <a:lnTo>
                    <a:pt x="38" y="2275"/>
                  </a:lnTo>
                  <a:lnTo>
                    <a:pt x="19" y="2350"/>
                  </a:lnTo>
                  <a:lnTo>
                    <a:pt x="19" y="2424"/>
                  </a:lnTo>
                  <a:lnTo>
                    <a:pt x="57" y="2611"/>
                  </a:lnTo>
                  <a:lnTo>
                    <a:pt x="94" y="2666"/>
                  </a:lnTo>
                  <a:lnTo>
                    <a:pt x="150" y="2722"/>
                  </a:lnTo>
                  <a:lnTo>
                    <a:pt x="206" y="2741"/>
                  </a:lnTo>
                  <a:lnTo>
                    <a:pt x="280" y="2741"/>
                  </a:lnTo>
                  <a:lnTo>
                    <a:pt x="1212" y="2480"/>
                  </a:lnTo>
                  <a:lnTo>
                    <a:pt x="2051" y="2965"/>
                  </a:lnTo>
                  <a:lnTo>
                    <a:pt x="1212" y="3468"/>
                  </a:lnTo>
                  <a:lnTo>
                    <a:pt x="280" y="3207"/>
                  </a:lnTo>
                  <a:lnTo>
                    <a:pt x="206" y="3207"/>
                  </a:lnTo>
                  <a:lnTo>
                    <a:pt x="150" y="3226"/>
                  </a:lnTo>
                  <a:lnTo>
                    <a:pt x="94" y="3282"/>
                  </a:lnTo>
                  <a:lnTo>
                    <a:pt x="57" y="3337"/>
                  </a:lnTo>
                  <a:lnTo>
                    <a:pt x="19" y="3524"/>
                  </a:lnTo>
                  <a:lnTo>
                    <a:pt x="19" y="3598"/>
                  </a:lnTo>
                  <a:lnTo>
                    <a:pt x="38" y="3654"/>
                  </a:lnTo>
                  <a:lnTo>
                    <a:pt x="75" y="3710"/>
                  </a:lnTo>
                  <a:lnTo>
                    <a:pt x="150" y="3748"/>
                  </a:lnTo>
                  <a:lnTo>
                    <a:pt x="541" y="3859"/>
                  </a:lnTo>
                  <a:lnTo>
                    <a:pt x="94" y="4120"/>
                  </a:lnTo>
                  <a:lnTo>
                    <a:pt x="38" y="4176"/>
                  </a:lnTo>
                  <a:lnTo>
                    <a:pt x="1" y="4232"/>
                  </a:lnTo>
                  <a:lnTo>
                    <a:pt x="1" y="4307"/>
                  </a:lnTo>
                  <a:lnTo>
                    <a:pt x="19" y="4381"/>
                  </a:lnTo>
                  <a:lnTo>
                    <a:pt x="113" y="4530"/>
                  </a:lnTo>
                  <a:lnTo>
                    <a:pt x="150" y="4586"/>
                  </a:lnTo>
                  <a:lnTo>
                    <a:pt x="224" y="4624"/>
                  </a:lnTo>
                  <a:lnTo>
                    <a:pt x="299" y="4624"/>
                  </a:lnTo>
                  <a:lnTo>
                    <a:pt x="355" y="4605"/>
                  </a:lnTo>
                  <a:lnTo>
                    <a:pt x="821" y="4344"/>
                  </a:lnTo>
                  <a:lnTo>
                    <a:pt x="709" y="4735"/>
                  </a:lnTo>
                  <a:lnTo>
                    <a:pt x="709" y="4810"/>
                  </a:lnTo>
                  <a:lnTo>
                    <a:pt x="728" y="4885"/>
                  </a:lnTo>
                  <a:lnTo>
                    <a:pt x="765" y="4940"/>
                  </a:lnTo>
                  <a:lnTo>
                    <a:pt x="840" y="4959"/>
                  </a:lnTo>
                  <a:lnTo>
                    <a:pt x="1007" y="5015"/>
                  </a:lnTo>
                  <a:lnTo>
                    <a:pt x="1082" y="5015"/>
                  </a:lnTo>
                  <a:lnTo>
                    <a:pt x="1156" y="4996"/>
                  </a:lnTo>
                  <a:lnTo>
                    <a:pt x="1212" y="4959"/>
                  </a:lnTo>
                  <a:lnTo>
                    <a:pt x="1231" y="4885"/>
                  </a:lnTo>
                  <a:lnTo>
                    <a:pt x="1492" y="3953"/>
                  </a:lnTo>
                  <a:lnTo>
                    <a:pt x="2331" y="3449"/>
                  </a:lnTo>
                  <a:lnTo>
                    <a:pt x="2331" y="4437"/>
                  </a:lnTo>
                  <a:lnTo>
                    <a:pt x="1641" y="5127"/>
                  </a:lnTo>
                  <a:lnTo>
                    <a:pt x="1604" y="5183"/>
                  </a:lnTo>
                  <a:lnTo>
                    <a:pt x="1585" y="5257"/>
                  </a:lnTo>
                  <a:lnTo>
                    <a:pt x="1604" y="5332"/>
                  </a:lnTo>
                  <a:lnTo>
                    <a:pt x="1641" y="5388"/>
                  </a:lnTo>
                  <a:lnTo>
                    <a:pt x="1772" y="5518"/>
                  </a:lnTo>
                  <a:lnTo>
                    <a:pt x="1827" y="5556"/>
                  </a:lnTo>
                  <a:lnTo>
                    <a:pt x="1902" y="5574"/>
                  </a:lnTo>
                  <a:lnTo>
                    <a:pt x="1977" y="5556"/>
                  </a:lnTo>
                  <a:lnTo>
                    <a:pt x="2032" y="5518"/>
                  </a:lnTo>
                  <a:lnTo>
                    <a:pt x="2312" y="5220"/>
                  </a:lnTo>
                  <a:lnTo>
                    <a:pt x="2312" y="5761"/>
                  </a:lnTo>
                  <a:lnTo>
                    <a:pt x="2331" y="5798"/>
                  </a:lnTo>
                  <a:lnTo>
                    <a:pt x="2349" y="5835"/>
                  </a:lnTo>
                  <a:lnTo>
                    <a:pt x="2405" y="5891"/>
                  </a:lnTo>
                  <a:lnTo>
                    <a:pt x="2498" y="5928"/>
                  </a:lnTo>
                  <a:lnTo>
                    <a:pt x="2685" y="5928"/>
                  </a:lnTo>
                  <a:lnTo>
                    <a:pt x="2778" y="5891"/>
                  </a:lnTo>
                  <a:lnTo>
                    <a:pt x="2834" y="5835"/>
                  </a:lnTo>
                  <a:lnTo>
                    <a:pt x="2853" y="5798"/>
                  </a:lnTo>
                  <a:lnTo>
                    <a:pt x="2853" y="5761"/>
                  </a:lnTo>
                  <a:lnTo>
                    <a:pt x="2853" y="5220"/>
                  </a:lnTo>
                  <a:lnTo>
                    <a:pt x="3151" y="5518"/>
                  </a:lnTo>
                  <a:lnTo>
                    <a:pt x="3207" y="5556"/>
                  </a:lnTo>
                  <a:lnTo>
                    <a:pt x="3281" y="5574"/>
                  </a:lnTo>
                  <a:lnTo>
                    <a:pt x="3356" y="5556"/>
                  </a:lnTo>
                  <a:lnTo>
                    <a:pt x="3412" y="5518"/>
                  </a:lnTo>
                  <a:lnTo>
                    <a:pt x="3542" y="5388"/>
                  </a:lnTo>
                  <a:lnTo>
                    <a:pt x="3580" y="5313"/>
                  </a:lnTo>
                  <a:lnTo>
                    <a:pt x="3598" y="5257"/>
                  </a:lnTo>
                  <a:lnTo>
                    <a:pt x="3580" y="5183"/>
                  </a:lnTo>
                  <a:lnTo>
                    <a:pt x="3542" y="5127"/>
                  </a:lnTo>
                  <a:lnTo>
                    <a:pt x="2871" y="4437"/>
                  </a:lnTo>
                  <a:lnTo>
                    <a:pt x="2871" y="3449"/>
                  </a:lnTo>
                  <a:lnTo>
                    <a:pt x="3691" y="3934"/>
                  </a:lnTo>
                  <a:lnTo>
                    <a:pt x="3952" y="4885"/>
                  </a:lnTo>
                  <a:lnTo>
                    <a:pt x="3971" y="4940"/>
                  </a:lnTo>
                  <a:lnTo>
                    <a:pt x="4027" y="4996"/>
                  </a:lnTo>
                  <a:lnTo>
                    <a:pt x="4102" y="5015"/>
                  </a:lnTo>
                  <a:lnTo>
                    <a:pt x="4176" y="5015"/>
                  </a:lnTo>
                  <a:lnTo>
                    <a:pt x="4344" y="4959"/>
                  </a:lnTo>
                  <a:lnTo>
                    <a:pt x="4418" y="4940"/>
                  </a:lnTo>
                  <a:lnTo>
                    <a:pt x="4456" y="4885"/>
                  </a:lnTo>
                  <a:lnTo>
                    <a:pt x="4474" y="4810"/>
                  </a:lnTo>
                  <a:lnTo>
                    <a:pt x="4474" y="4735"/>
                  </a:lnTo>
                  <a:lnTo>
                    <a:pt x="4362" y="4344"/>
                  </a:lnTo>
                  <a:lnTo>
                    <a:pt x="4828" y="4605"/>
                  </a:lnTo>
                  <a:lnTo>
                    <a:pt x="4884" y="4624"/>
                  </a:lnTo>
                  <a:lnTo>
                    <a:pt x="4959" y="4624"/>
                  </a:lnTo>
                  <a:lnTo>
                    <a:pt x="5015" y="4586"/>
                  </a:lnTo>
                  <a:lnTo>
                    <a:pt x="5071" y="4530"/>
                  </a:lnTo>
                  <a:lnTo>
                    <a:pt x="5164" y="4381"/>
                  </a:lnTo>
                  <a:lnTo>
                    <a:pt x="5183" y="4307"/>
                  </a:lnTo>
                  <a:lnTo>
                    <a:pt x="5183" y="4232"/>
                  </a:lnTo>
                  <a:lnTo>
                    <a:pt x="5145" y="4176"/>
                  </a:lnTo>
                  <a:lnTo>
                    <a:pt x="5108" y="4120"/>
                  </a:lnTo>
                  <a:lnTo>
                    <a:pt x="4642" y="3859"/>
                  </a:lnTo>
                  <a:lnTo>
                    <a:pt x="5034" y="3748"/>
                  </a:lnTo>
                  <a:lnTo>
                    <a:pt x="5108" y="3710"/>
                  </a:lnTo>
                  <a:lnTo>
                    <a:pt x="5145" y="3654"/>
                  </a:lnTo>
                  <a:lnTo>
                    <a:pt x="5183" y="3598"/>
                  </a:lnTo>
                  <a:lnTo>
                    <a:pt x="5164" y="3524"/>
                  </a:lnTo>
                  <a:lnTo>
                    <a:pt x="5127" y="3337"/>
                  </a:lnTo>
                  <a:lnTo>
                    <a:pt x="5089" y="3282"/>
                  </a:lnTo>
                  <a:lnTo>
                    <a:pt x="5034" y="3226"/>
                  </a:lnTo>
                  <a:lnTo>
                    <a:pt x="4978" y="3207"/>
                  </a:lnTo>
                  <a:lnTo>
                    <a:pt x="4903" y="3207"/>
                  </a:lnTo>
                  <a:lnTo>
                    <a:pt x="3971" y="3468"/>
                  </a:lnTo>
                  <a:lnTo>
                    <a:pt x="3132" y="2965"/>
                  </a:lnTo>
                  <a:lnTo>
                    <a:pt x="3971" y="2480"/>
                  </a:lnTo>
                  <a:lnTo>
                    <a:pt x="4903" y="2741"/>
                  </a:lnTo>
                  <a:lnTo>
                    <a:pt x="4978" y="2741"/>
                  </a:lnTo>
                  <a:lnTo>
                    <a:pt x="5034" y="2722"/>
                  </a:lnTo>
                  <a:lnTo>
                    <a:pt x="5089" y="2666"/>
                  </a:lnTo>
                  <a:lnTo>
                    <a:pt x="5127" y="2611"/>
                  </a:lnTo>
                  <a:lnTo>
                    <a:pt x="5164" y="2424"/>
                  </a:lnTo>
                  <a:lnTo>
                    <a:pt x="5183" y="2350"/>
                  </a:lnTo>
                  <a:lnTo>
                    <a:pt x="5145" y="2275"/>
                  </a:lnTo>
                  <a:lnTo>
                    <a:pt x="5108" y="2219"/>
                  </a:lnTo>
                  <a:lnTo>
                    <a:pt x="5034" y="2200"/>
                  </a:lnTo>
                  <a:lnTo>
                    <a:pt x="4642" y="2089"/>
                  </a:lnTo>
                  <a:lnTo>
                    <a:pt x="5108" y="1828"/>
                  </a:lnTo>
                  <a:lnTo>
                    <a:pt x="5164" y="1772"/>
                  </a:lnTo>
                  <a:lnTo>
                    <a:pt x="5183" y="1716"/>
                  </a:lnTo>
                  <a:lnTo>
                    <a:pt x="5183" y="1641"/>
                  </a:lnTo>
                  <a:lnTo>
                    <a:pt x="5164" y="1567"/>
                  </a:lnTo>
                  <a:lnTo>
                    <a:pt x="5071" y="1399"/>
                  </a:lnTo>
                  <a:lnTo>
                    <a:pt x="5034" y="1343"/>
                  </a:lnTo>
                  <a:lnTo>
                    <a:pt x="4959" y="1324"/>
                  </a:lnTo>
                  <a:lnTo>
                    <a:pt x="4903" y="1306"/>
                  </a:lnTo>
                  <a:lnTo>
                    <a:pt x="4828" y="1343"/>
                  </a:lnTo>
                  <a:lnTo>
                    <a:pt x="4381" y="1604"/>
                  </a:lnTo>
                  <a:lnTo>
                    <a:pt x="4474" y="1194"/>
                  </a:lnTo>
                  <a:lnTo>
                    <a:pt x="4474" y="1119"/>
                  </a:lnTo>
                  <a:lnTo>
                    <a:pt x="4456" y="1063"/>
                  </a:lnTo>
                  <a:lnTo>
                    <a:pt x="4418" y="1007"/>
                  </a:lnTo>
                  <a:lnTo>
                    <a:pt x="4344" y="970"/>
                  </a:lnTo>
                  <a:lnTo>
                    <a:pt x="4176" y="933"/>
                  </a:lnTo>
                  <a:lnTo>
                    <a:pt x="4102" y="914"/>
                  </a:lnTo>
                  <a:lnTo>
                    <a:pt x="4027" y="952"/>
                  </a:lnTo>
                  <a:lnTo>
                    <a:pt x="3990" y="989"/>
                  </a:lnTo>
                  <a:lnTo>
                    <a:pt x="3952" y="1063"/>
                  </a:lnTo>
                  <a:lnTo>
                    <a:pt x="3710" y="1995"/>
                  </a:lnTo>
                  <a:lnTo>
                    <a:pt x="2853" y="2480"/>
                  </a:lnTo>
                  <a:lnTo>
                    <a:pt x="2853" y="1511"/>
                  </a:lnTo>
                  <a:lnTo>
                    <a:pt x="3542" y="821"/>
                  </a:lnTo>
                  <a:lnTo>
                    <a:pt x="3580" y="765"/>
                  </a:lnTo>
                  <a:lnTo>
                    <a:pt x="3598" y="691"/>
                  </a:lnTo>
                  <a:lnTo>
                    <a:pt x="3580" y="616"/>
                  </a:lnTo>
                  <a:lnTo>
                    <a:pt x="3542" y="560"/>
                  </a:lnTo>
                  <a:lnTo>
                    <a:pt x="3412" y="430"/>
                  </a:lnTo>
                  <a:lnTo>
                    <a:pt x="3356" y="392"/>
                  </a:lnTo>
                  <a:lnTo>
                    <a:pt x="3281" y="374"/>
                  </a:lnTo>
                  <a:lnTo>
                    <a:pt x="3225" y="392"/>
                  </a:lnTo>
                  <a:lnTo>
                    <a:pt x="3151" y="430"/>
                  </a:lnTo>
                  <a:lnTo>
                    <a:pt x="2871" y="728"/>
                  </a:lnTo>
                  <a:lnTo>
                    <a:pt x="2871" y="187"/>
                  </a:lnTo>
                  <a:lnTo>
                    <a:pt x="2871" y="150"/>
                  </a:lnTo>
                  <a:lnTo>
                    <a:pt x="2834" y="113"/>
                  </a:lnTo>
                  <a:lnTo>
                    <a:pt x="2778" y="57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43434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65003" y="880187"/>
            <a:ext cx="4347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CoolPower's groundbreaking dual-function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technology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doesn't just cool—it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from the very heat it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 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5003" y="1746685"/>
            <a:ext cx="2009964" cy="17150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absorbed heat making its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cost nearly zero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53394" y="1748290"/>
            <a:ext cx="2009964" cy="17150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eco-friendly Refrigerants with minimal impact on the environment.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5002" y="3461739"/>
            <a:ext cx="4398356" cy="16164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CoolPower's powerful cooling capabilities work in harsh climates with temperatures exceeding 50°C and humidity over 90%.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553" y="1858107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Generating</a:t>
            </a:r>
            <a:endParaRPr lang="en-US" u="sng" dirty="0"/>
          </a:p>
        </p:txBody>
      </p:sp>
      <p:sp>
        <p:nvSpPr>
          <p:cNvPr id="27" name="Google Shape;102;p7"/>
          <p:cNvSpPr/>
          <p:nvPr/>
        </p:nvSpPr>
        <p:spPr>
          <a:xfrm>
            <a:off x="308779" y="1897357"/>
            <a:ext cx="205774" cy="229275"/>
          </a:xfrm>
          <a:custGeom>
            <a:avLst/>
            <a:gdLst/>
            <a:ahLst/>
            <a:cxnLst/>
            <a:rect l="l" t="t" r="r" b="b"/>
            <a:pathLst>
              <a:path w="4456" h="5947" extrusionOk="0">
                <a:moveTo>
                  <a:pt x="1063" y="0"/>
                </a:moveTo>
                <a:lnTo>
                  <a:pt x="988" y="19"/>
                </a:lnTo>
                <a:lnTo>
                  <a:pt x="914" y="56"/>
                </a:lnTo>
                <a:lnTo>
                  <a:pt x="858" y="93"/>
                </a:lnTo>
                <a:lnTo>
                  <a:pt x="820" y="149"/>
                </a:lnTo>
                <a:lnTo>
                  <a:pt x="783" y="224"/>
                </a:lnTo>
                <a:lnTo>
                  <a:pt x="746" y="298"/>
                </a:lnTo>
                <a:lnTo>
                  <a:pt x="746" y="373"/>
                </a:lnTo>
                <a:lnTo>
                  <a:pt x="746" y="1678"/>
                </a:lnTo>
                <a:lnTo>
                  <a:pt x="1491" y="1678"/>
                </a:lnTo>
                <a:lnTo>
                  <a:pt x="1491" y="373"/>
                </a:lnTo>
                <a:lnTo>
                  <a:pt x="1473" y="317"/>
                </a:lnTo>
                <a:lnTo>
                  <a:pt x="1454" y="242"/>
                </a:lnTo>
                <a:lnTo>
                  <a:pt x="1435" y="186"/>
                </a:lnTo>
                <a:lnTo>
                  <a:pt x="1380" y="131"/>
                </a:lnTo>
                <a:lnTo>
                  <a:pt x="1342" y="75"/>
                </a:lnTo>
                <a:lnTo>
                  <a:pt x="1286" y="37"/>
                </a:lnTo>
                <a:lnTo>
                  <a:pt x="1212" y="19"/>
                </a:lnTo>
                <a:lnTo>
                  <a:pt x="1137" y="0"/>
                </a:lnTo>
                <a:close/>
                <a:moveTo>
                  <a:pt x="3318" y="0"/>
                </a:moveTo>
                <a:lnTo>
                  <a:pt x="3243" y="19"/>
                </a:lnTo>
                <a:lnTo>
                  <a:pt x="3169" y="37"/>
                </a:lnTo>
                <a:lnTo>
                  <a:pt x="3113" y="75"/>
                </a:lnTo>
                <a:lnTo>
                  <a:pt x="3076" y="131"/>
                </a:lnTo>
                <a:lnTo>
                  <a:pt x="3020" y="186"/>
                </a:lnTo>
                <a:lnTo>
                  <a:pt x="3001" y="242"/>
                </a:lnTo>
                <a:lnTo>
                  <a:pt x="2983" y="317"/>
                </a:lnTo>
                <a:lnTo>
                  <a:pt x="2964" y="373"/>
                </a:lnTo>
                <a:lnTo>
                  <a:pt x="2964" y="1678"/>
                </a:lnTo>
                <a:lnTo>
                  <a:pt x="3709" y="1678"/>
                </a:lnTo>
                <a:lnTo>
                  <a:pt x="3709" y="373"/>
                </a:lnTo>
                <a:lnTo>
                  <a:pt x="3709" y="298"/>
                </a:lnTo>
                <a:lnTo>
                  <a:pt x="3672" y="224"/>
                </a:lnTo>
                <a:lnTo>
                  <a:pt x="3635" y="149"/>
                </a:lnTo>
                <a:lnTo>
                  <a:pt x="3598" y="93"/>
                </a:lnTo>
                <a:lnTo>
                  <a:pt x="3542" y="56"/>
                </a:lnTo>
                <a:lnTo>
                  <a:pt x="3467" y="19"/>
                </a:lnTo>
                <a:lnTo>
                  <a:pt x="3393" y="0"/>
                </a:lnTo>
                <a:close/>
                <a:moveTo>
                  <a:pt x="112" y="1864"/>
                </a:moveTo>
                <a:lnTo>
                  <a:pt x="56" y="1920"/>
                </a:lnTo>
                <a:lnTo>
                  <a:pt x="19" y="1976"/>
                </a:lnTo>
                <a:lnTo>
                  <a:pt x="0" y="2050"/>
                </a:lnTo>
                <a:lnTo>
                  <a:pt x="0" y="2423"/>
                </a:lnTo>
                <a:lnTo>
                  <a:pt x="19" y="2479"/>
                </a:lnTo>
                <a:lnTo>
                  <a:pt x="56" y="2554"/>
                </a:lnTo>
                <a:lnTo>
                  <a:pt x="112" y="2591"/>
                </a:lnTo>
                <a:lnTo>
                  <a:pt x="373" y="2591"/>
                </a:lnTo>
                <a:lnTo>
                  <a:pt x="373" y="2964"/>
                </a:lnTo>
                <a:lnTo>
                  <a:pt x="373" y="3132"/>
                </a:lnTo>
                <a:lnTo>
                  <a:pt x="392" y="3299"/>
                </a:lnTo>
                <a:lnTo>
                  <a:pt x="429" y="3448"/>
                </a:lnTo>
                <a:lnTo>
                  <a:pt x="485" y="3616"/>
                </a:lnTo>
                <a:lnTo>
                  <a:pt x="541" y="3765"/>
                </a:lnTo>
                <a:lnTo>
                  <a:pt x="615" y="3896"/>
                </a:lnTo>
                <a:lnTo>
                  <a:pt x="708" y="4026"/>
                </a:lnTo>
                <a:lnTo>
                  <a:pt x="802" y="4157"/>
                </a:lnTo>
                <a:lnTo>
                  <a:pt x="895" y="4269"/>
                </a:lnTo>
                <a:lnTo>
                  <a:pt x="1007" y="4380"/>
                </a:lnTo>
                <a:lnTo>
                  <a:pt x="1137" y="4474"/>
                </a:lnTo>
                <a:lnTo>
                  <a:pt x="1268" y="4567"/>
                </a:lnTo>
                <a:lnTo>
                  <a:pt x="1398" y="4641"/>
                </a:lnTo>
                <a:lnTo>
                  <a:pt x="1547" y="4697"/>
                </a:lnTo>
                <a:lnTo>
                  <a:pt x="1696" y="4753"/>
                </a:lnTo>
                <a:lnTo>
                  <a:pt x="1864" y="4791"/>
                </a:lnTo>
                <a:lnTo>
                  <a:pt x="1864" y="5946"/>
                </a:lnTo>
                <a:lnTo>
                  <a:pt x="2591" y="5946"/>
                </a:lnTo>
                <a:lnTo>
                  <a:pt x="2591" y="4791"/>
                </a:lnTo>
                <a:lnTo>
                  <a:pt x="2759" y="4753"/>
                </a:lnTo>
                <a:lnTo>
                  <a:pt x="2908" y="4697"/>
                </a:lnTo>
                <a:lnTo>
                  <a:pt x="3057" y="4641"/>
                </a:lnTo>
                <a:lnTo>
                  <a:pt x="3188" y="4567"/>
                </a:lnTo>
                <a:lnTo>
                  <a:pt x="3318" y="4474"/>
                </a:lnTo>
                <a:lnTo>
                  <a:pt x="3449" y="4380"/>
                </a:lnTo>
                <a:lnTo>
                  <a:pt x="3560" y="4269"/>
                </a:lnTo>
                <a:lnTo>
                  <a:pt x="3654" y="4157"/>
                </a:lnTo>
                <a:lnTo>
                  <a:pt x="3747" y="4026"/>
                </a:lnTo>
                <a:lnTo>
                  <a:pt x="3840" y="3896"/>
                </a:lnTo>
                <a:lnTo>
                  <a:pt x="3915" y="3765"/>
                </a:lnTo>
                <a:lnTo>
                  <a:pt x="3970" y="3616"/>
                </a:lnTo>
                <a:lnTo>
                  <a:pt x="4026" y="3448"/>
                </a:lnTo>
                <a:lnTo>
                  <a:pt x="4064" y="3299"/>
                </a:lnTo>
                <a:lnTo>
                  <a:pt x="4082" y="3132"/>
                </a:lnTo>
                <a:lnTo>
                  <a:pt x="4082" y="2964"/>
                </a:lnTo>
                <a:lnTo>
                  <a:pt x="4082" y="2591"/>
                </a:lnTo>
                <a:lnTo>
                  <a:pt x="4343" y="2591"/>
                </a:lnTo>
                <a:lnTo>
                  <a:pt x="4399" y="2554"/>
                </a:lnTo>
                <a:lnTo>
                  <a:pt x="4436" y="2479"/>
                </a:lnTo>
                <a:lnTo>
                  <a:pt x="4455" y="2423"/>
                </a:lnTo>
                <a:lnTo>
                  <a:pt x="4455" y="2050"/>
                </a:lnTo>
                <a:lnTo>
                  <a:pt x="4436" y="1976"/>
                </a:lnTo>
                <a:lnTo>
                  <a:pt x="4399" y="1920"/>
                </a:lnTo>
                <a:lnTo>
                  <a:pt x="4343" y="1864"/>
                </a:lnTo>
                <a:close/>
              </a:path>
            </a:pathLst>
          </a:custGeom>
          <a:solidFill>
            <a:srgbClr val="4BEA6D"/>
          </a:solidFill>
          <a:ln w="12700">
            <a:solidFill>
              <a:srgbClr val="A7F0D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7;p7"/>
          <p:cNvSpPr/>
          <p:nvPr/>
        </p:nvSpPr>
        <p:spPr>
          <a:xfrm>
            <a:off x="2763818" y="1897357"/>
            <a:ext cx="299006" cy="268527"/>
          </a:xfrm>
          <a:custGeom>
            <a:avLst/>
            <a:gdLst/>
            <a:ahLst/>
            <a:cxnLst/>
            <a:rect l="l" t="t" r="r" b="b"/>
            <a:pathLst>
              <a:path w="5947" h="5201" extrusionOk="0">
                <a:moveTo>
                  <a:pt x="5015" y="0"/>
                </a:moveTo>
                <a:lnTo>
                  <a:pt x="4847" y="19"/>
                </a:lnTo>
                <a:lnTo>
                  <a:pt x="4661" y="56"/>
                </a:lnTo>
                <a:lnTo>
                  <a:pt x="4493" y="93"/>
                </a:lnTo>
                <a:lnTo>
                  <a:pt x="4325" y="149"/>
                </a:lnTo>
                <a:lnTo>
                  <a:pt x="4176" y="205"/>
                </a:lnTo>
                <a:lnTo>
                  <a:pt x="4008" y="280"/>
                </a:lnTo>
                <a:lnTo>
                  <a:pt x="3859" y="373"/>
                </a:lnTo>
                <a:lnTo>
                  <a:pt x="3579" y="559"/>
                </a:lnTo>
                <a:lnTo>
                  <a:pt x="3337" y="802"/>
                </a:lnTo>
                <a:lnTo>
                  <a:pt x="3113" y="1044"/>
                </a:lnTo>
                <a:lnTo>
                  <a:pt x="2927" y="1342"/>
                </a:lnTo>
                <a:lnTo>
                  <a:pt x="3151" y="1622"/>
                </a:lnTo>
                <a:lnTo>
                  <a:pt x="3356" y="1920"/>
                </a:lnTo>
                <a:lnTo>
                  <a:pt x="3505" y="2237"/>
                </a:lnTo>
                <a:lnTo>
                  <a:pt x="3561" y="2405"/>
                </a:lnTo>
                <a:lnTo>
                  <a:pt x="3617" y="2591"/>
                </a:lnTo>
                <a:lnTo>
                  <a:pt x="3859" y="2554"/>
                </a:lnTo>
                <a:lnTo>
                  <a:pt x="4083" y="2498"/>
                </a:lnTo>
                <a:lnTo>
                  <a:pt x="4325" y="2405"/>
                </a:lnTo>
                <a:lnTo>
                  <a:pt x="4530" y="2311"/>
                </a:lnTo>
                <a:lnTo>
                  <a:pt x="4735" y="2200"/>
                </a:lnTo>
                <a:lnTo>
                  <a:pt x="4921" y="2069"/>
                </a:lnTo>
                <a:lnTo>
                  <a:pt x="5108" y="1920"/>
                </a:lnTo>
                <a:lnTo>
                  <a:pt x="5276" y="1752"/>
                </a:lnTo>
                <a:lnTo>
                  <a:pt x="5425" y="1566"/>
                </a:lnTo>
                <a:lnTo>
                  <a:pt x="5555" y="1379"/>
                </a:lnTo>
                <a:lnTo>
                  <a:pt x="5667" y="1174"/>
                </a:lnTo>
                <a:lnTo>
                  <a:pt x="5760" y="951"/>
                </a:lnTo>
                <a:lnTo>
                  <a:pt x="5835" y="727"/>
                </a:lnTo>
                <a:lnTo>
                  <a:pt x="5891" y="485"/>
                </a:lnTo>
                <a:lnTo>
                  <a:pt x="5928" y="242"/>
                </a:lnTo>
                <a:lnTo>
                  <a:pt x="5947" y="0"/>
                </a:lnTo>
                <a:close/>
                <a:moveTo>
                  <a:pt x="1" y="746"/>
                </a:moveTo>
                <a:lnTo>
                  <a:pt x="19" y="1007"/>
                </a:lnTo>
                <a:lnTo>
                  <a:pt x="56" y="1268"/>
                </a:lnTo>
                <a:lnTo>
                  <a:pt x="112" y="1510"/>
                </a:lnTo>
                <a:lnTo>
                  <a:pt x="206" y="1752"/>
                </a:lnTo>
                <a:lnTo>
                  <a:pt x="317" y="1976"/>
                </a:lnTo>
                <a:lnTo>
                  <a:pt x="448" y="2200"/>
                </a:lnTo>
                <a:lnTo>
                  <a:pt x="597" y="2405"/>
                </a:lnTo>
                <a:lnTo>
                  <a:pt x="765" y="2572"/>
                </a:lnTo>
                <a:lnTo>
                  <a:pt x="951" y="2740"/>
                </a:lnTo>
                <a:lnTo>
                  <a:pt x="1156" y="2889"/>
                </a:lnTo>
                <a:lnTo>
                  <a:pt x="1361" y="3020"/>
                </a:lnTo>
                <a:lnTo>
                  <a:pt x="1585" y="3132"/>
                </a:lnTo>
                <a:lnTo>
                  <a:pt x="1827" y="3225"/>
                </a:lnTo>
                <a:lnTo>
                  <a:pt x="2088" y="3281"/>
                </a:lnTo>
                <a:lnTo>
                  <a:pt x="2331" y="3337"/>
                </a:lnTo>
                <a:lnTo>
                  <a:pt x="2610" y="3337"/>
                </a:lnTo>
                <a:lnTo>
                  <a:pt x="2610" y="5014"/>
                </a:lnTo>
                <a:lnTo>
                  <a:pt x="2610" y="5089"/>
                </a:lnTo>
                <a:lnTo>
                  <a:pt x="2666" y="5145"/>
                </a:lnTo>
                <a:lnTo>
                  <a:pt x="2722" y="5182"/>
                </a:lnTo>
                <a:lnTo>
                  <a:pt x="2797" y="5201"/>
                </a:lnTo>
                <a:lnTo>
                  <a:pt x="3169" y="5201"/>
                </a:lnTo>
                <a:lnTo>
                  <a:pt x="3225" y="5182"/>
                </a:lnTo>
                <a:lnTo>
                  <a:pt x="3300" y="5145"/>
                </a:lnTo>
                <a:lnTo>
                  <a:pt x="3337" y="5089"/>
                </a:lnTo>
                <a:lnTo>
                  <a:pt x="3337" y="5014"/>
                </a:lnTo>
                <a:lnTo>
                  <a:pt x="3337" y="3337"/>
                </a:lnTo>
                <a:lnTo>
                  <a:pt x="3337" y="3076"/>
                </a:lnTo>
                <a:lnTo>
                  <a:pt x="3300" y="2815"/>
                </a:lnTo>
                <a:lnTo>
                  <a:pt x="3225" y="2572"/>
                </a:lnTo>
                <a:lnTo>
                  <a:pt x="3151" y="2330"/>
                </a:lnTo>
                <a:lnTo>
                  <a:pt x="3039" y="2106"/>
                </a:lnTo>
                <a:lnTo>
                  <a:pt x="2908" y="1883"/>
                </a:lnTo>
                <a:lnTo>
                  <a:pt x="2759" y="1696"/>
                </a:lnTo>
                <a:lnTo>
                  <a:pt x="2592" y="1510"/>
                </a:lnTo>
                <a:lnTo>
                  <a:pt x="2405" y="1342"/>
                </a:lnTo>
                <a:lnTo>
                  <a:pt x="2200" y="1193"/>
                </a:lnTo>
                <a:lnTo>
                  <a:pt x="1995" y="1063"/>
                </a:lnTo>
                <a:lnTo>
                  <a:pt x="1753" y="951"/>
                </a:lnTo>
                <a:lnTo>
                  <a:pt x="1529" y="857"/>
                </a:lnTo>
                <a:lnTo>
                  <a:pt x="1268" y="802"/>
                </a:lnTo>
                <a:lnTo>
                  <a:pt x="1007" y="764"/>
                </a:lnTo>
                <a:lnTo>
                  <a:pt x="746" y="746"/>
                </a:lnTo>
                <a:close/>
              </a:path>
            </a:pathLst>
          </a:custGeom>
          <a:solidFill>
            <a:srgbClr val="4BEA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979291" y="1877731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Technology</a:t>
            </a:r>
          </a:p>
        </p:txBody>
      </p:sp>
      <p:sp>
        <p:nvSpPr>
          <p:cNvPr id="30" name="Google Shape;114;p7"/>
          <p:cNvSpPr/>
          <p:nvPr/>
        </p:nvSpPr>
        <p:spPr>
          <a:xfrm>
            <a:off x="419098" y="3554448"/>
            <a:ext cx="351643" cy="279735"/>
          </a:xfrm>
          <a:custGeom>
            <a:avLst/>
            <a:gdLst/>
            <a:ahLst/>
            <a:cxnLst/>
            <a:rect l="l" t="t" r="r" b="b"/>
            <a:pathLst>
              <a:path w="5183" h="5929" extrusionOk="0">
                <a:moveTo>
                  <a:pt x="2498" y="1"/>
                </a:moveTo>
                <a:lnTo>
                  <a:pt x="2405" y="57"/>
                </a:lnTo>
                <a:lnTo>
                  <a:pt x="2349" y="113"/>
                </a:lnTo>
                <a:lnTo>
                  <a:pt x="2331" y="150"/>
                </a:lnTo>
                <a:lnTo>
                  <a:pt x="2331" y="187"/>
                </a:lnTo>
                <a:lnTo>
                  <a:pt x="2331" y="728"/>
                </a:lnTo>
                <a:lnTo>
                  <a:pt x="2032" y="430"/>
                </a:lnTo>
                <a:lnTo>
                  <a:pt x="1977" y="392"/>
                </a:lnTo>
                <a:lnTo>
                  <a:pt x="1902" y="374"/>
                </a:lnTo>
                <a:lnTo>
                  <a:pt x="1827" y="392"/>
                </a:lnTo>
                <a:lnTo>
                  <a:pt x="1772" y="430"/>
                </a:lnTo>
                <a:lnTo>
                  <a:pt x="1641" y="560"/>
                </a:lnTo>
                <a:lnTo>
                  <a:pt x="1604" y="616"/>
                </a:lnTo>
                <a:lnTo>
                  <a:pt x="1585" y="691"/>
                </a:lnTo>
                <a:lnTo>
                  <a:pt x="1604" y="765"/>
                </a:lnTo>
                <a:lnTo>
                  <a:pt x="1641" y="821"/>
                </a:lnTo>
                <a:lnTo>
                  <a:pt x="2331" y="1511"/>
                </a:lnTo>
                <a:lnTo>
                  <a:pt x="2331" y="2480"/>
                </a:lnTo>
                <a:lnTo>
                  <a:pt x="1492" y="1995"/>
                </a:lnTo>
                <a:lnTo>
                  <a:pt x="1231" y="1063"/>
                </a:lnTo>
                <a:lnTo>
                  <a:pt x="1212" y="989"/>
                </a:lnTo>
                <a:lnTo>
                  <a:pt x="1156" y="952"/>
                </a:lnTo>
                <a:lnTo>
                  <a:pt x="1082" y="914"/>
                </a:lnTo>
                <a:lnTo>
                  <a:pt x="1007" y="933"/>
                </a:lnTo>
                <a:lnTo>
                  <a:pt x="840" y="970"/>
                </a:lnTo>
                <a:lnTo>
                  <a:pt x="765" y="1007"/>
                </a:lnTo>
                <a:lnTo>
                  <a:pt x="728" y="1063"/>
                </a:lnTo>
                <a:lnTo>
                  <a:pt x="709" y="1138"/>
                </a:lnTo>
                <a:lnTo>
                  <a:pt x="709" y="1194"/>
                </a:lnTo>
                <a:lnTo>
                  <a:pt x="821" y="1604"/>
                </a:lnTo>
                <a:lnTo>
                  <a:pt x="355" y="1343"/>
                </a:lnTo>
                <a:lnTo>
                  <a:pt x="299" y="1306"/>
                </a:lnTo>
                <a:lnTo>
                  <a:pt x="224" y="1324"/>
                </a:lnTo>
                <a:lnTo>
                  <a:pt x="150" y="1343"/>
                </a:lnTo>
                <a:lnTo>
                  <a:pt x="113" y="1399"/>
                </a:lnTo>
                <a:lnTo>
                  <a:pt x="19" y="1567"/>
                </a:lnTo>
                <a:lnTo>
                  <a:pt x="1" y="1641"/>
                </a:lnTo>
                <a:lnTo>
                  <a:pt x="1" y="1716"/>
                </a:lnTo>
                <a:lnTo>
                  <a:pt x="38" y="1772"/>
                </a:lnTo>
                <a:lnTo>
                  <a:pt x="94" y="1828"/>
                </a:lnTo>
                <a:lnTo>
                  <a:pt x="541" y="2089"/>
                </a:lnTo>
                <a:lnTo>
                  <a:pt x="150" y="2200"/>
                </a:lnTo>
                <a:lnTo>
                  <a:pt x="75" y="2219"/>
                </a:lnTo>
                <a:lnTo>
                  <a:pt x="38" y="2275"/>
                </a:lnTo>
                <a:lnTo>
                  <a:pt x="19" y="2350"/>
                </a:lnTo>
                <a:lnTo>
                  <a:pt x="19" y="2424"/>
                </a:lnTo>
                <a:lnTo>
                  <a:pt x="57" y="2611"/>
                </a:lnTo>
                <a:lnTo>
                  <a:pt x="94" y="2666"/>
                </a:lnTo>
                <a:lnTo>
                  <a:pt x="150" y="2722"/>
                </a:lnTo>
                <a:lnTo>
                  <a:pt x="206" y="2741"/>
                </a:lnTo>
                <a:lnTo>
                  <a:pt x="280" y="2741"/>
                </a:lnTo>
                <a:lnTo>
                  <a:pt x="1212" y="2480"/>
                </a:lnTo>
                <a:lnTo>
                  <a:pt x="2051" y="2965"/>
                </a:lnTo>
                <a:lnTo>
                  <a:pt x="1212" y="3468"/>
                </a:lnTo>
                <a:lnTo>
                  <a:pt x="280" y="3207"/>
                </a:lnTo>
                <a:lnTo>
                  <a:pt x="206" y="3207"/>
                </a:lnTo>
                <a:lnTo>
                  <a:pt x="150" y="3226"/>
                </a:lnTo>
                <a:lnTo>
                  <a:pt x="94" y="3282"/>
                </a:lnTo>
                <a:lnTo>
                  <a:pt x="57" y="3337"/>
                </a:lnTo>
                <a:lnTo>
                  <a:pt x="19" y="3524"/>
                </a:lnTo>
                <a:lnTo>
                  <a:pt x="19" y="3598"/>
                </a:lnTo>
                <a:lnTo>
                  <a:pt x="38" y="3654"/>
                </a:lnTo>
                <a:lnTo>
                  <a:pt x="75" y="3710"/>
                </a:lnTo>
                <a:lnTo>
                  <a:pt x="150" y="3748"/>
                </a:lnTo>
                <a:lnTo>
                  <a:pt x="541" y="3859"/>
                </a:lnTo>
                <a:lnTo>
                  <a:pt x="94" y="4120"/>
                </a:lnTo>
                <a:lnTo>
                  <a:pt x="38" y="4176"/>
                </a:lnTo>
                <a:lnTo>
                  <a:pt x="1" y="4232"/>
                </a:lnTo>
                <a:lnTo>
                  <a:pt x="1" y="4307"/>
                </a:lnTo>
                <a:lnTo>
                  <a:pt x="19" y="4381"/>
                </a:lnTo>
                <a:lnTo>
                  <a:pt x="113" y="4530"/>
                </a:lnTo>
                <a:lnTo>
                  <a:pt x="150" y="4586"/>
                </a:lnTo>
                <a:lnTo>
                  <a:pt x="224" y="4624"/>
                </a:lnTo>
                <a:lnTo>
                  <a:pt x="299" y="4624"/>
                </a:lnTo>
                <a:lnTo>
                  <a:pt x="355" y="4605"/>
                </a:lnTo>
                <a:lnTo>
                  <a:pt x="821" y="4344"/>
                </a:lnTo>
                <a:lnTo>
                  <a:pt x="709" y="4735"/>
                </a:lnTo>
                <a:lnTo>
                  <a:pt x="709" y="4810"/>
                </a:lnTo>
                <a:lnTo>
                  <a:pt x="728" y="4885"/>
                </a:lnTo>
                <a:lnTo>
                  <a:pt x="765" y="4940"/>
                </a:lnTo>
                <a:lnTo>
                  <a:pt x="840" y="4959"/>
                </a:lnTo>
                <a:lnTo>
                  <a:pt x="1007" y="5015"/>
                </a:lnTo>
                <a:lnTo>
                  <a:pt x="1082" y="5015"/>
                </a:lnTo>
                <a:lnTo>
                  <a:pt x="1156" y="4996"/>
                </a:lnTo>
                <a:lnTo>
                  <a:pt x="1212" y="4959"/>
                </a:lnTo>
                <a:lnTo>
                  <a:pt x="1231" y="4885"/>
                </a:lnTo>
                <a:lnTo>
                  <a:pt x="1492" y="3953"/>
                </a:lnTo>
                <a:lnTo>
                  <a:pt x="2331" y="3449"/>
                </a:lnTo>
                <a:lnTo>
                  <a:pt x="2331" y="4437"/>
                </a:lnTo>
                <a:lnTo>
                  <a:pt x="1641" y="5127"/>
                </a:lnTo>
                <a:lnTo>
                  <a:pt x="1604" y="5183"/>
                </a:lnTo>
                <a:lnTo>
                  <a:pt x="1585" y="5257"/>
                </a:lnTo>
                <a:lnTo>
                  <a:pt x="1604" y="5332"/>
                </a:lnTo>
                <a:lnTo>
                  <a:pt x="1641" y="5388"/>
                </a:lnTo>
                <a:lnTo>
                  <a:pt x="1772" y="5518"/>
                </a:lnTo>
                <a:lnTo>
                  <a:pt x="1827" y="5556"/>
                </a:lnTo>
                <a:lnTo>
                  <a:pt x="1902" y="5574"/>
                </a:lnTo>
                <a:lnTo>
                  <a:pt x="1977" y="5556"/>
                </a:lnTo>
                <a:lnTo>
                  <a:pt x="2032" y="5518"/>
                </a:lnTo>
                <a:lnTo>
                  <a:pt x="2312" y="5220"/>
                </a:lnTo>
                <a:lnTo>
                  <a:pt x="2312" y="5761"/>
                </a:lnTo>
                <a:lnTo>
                  <a:pt x="2331" y="5798"/>
                </a:lnTo>
                <a:lnTo>
                  <a:pt x="2349" y="5835"/>
                </a:lnTo>
                <a:lnTo>
                  <a:pt x="2405" y="5891"/>
                </a:lnTo>
                <a:lnTo>
                  <a:pt x="2498" y="5928"/>
                </a:lnTo>
                <a:lnTo>
                  <a:pt x="2685" y="5928"/>
                </a:lnTo>
                <a:lnTo>
                  <a:pt x="2778" y="5891"/>
                </a:lnTo>
                <a:lnTo>
                  <a:pt x="2834" y="5835"/>
                </a:lnTo>
                <a:lnTo>
                  <a:pt x="2853" y="5798"/>
                </a:lnTo>
                <a:lnTo>
                  <a:pt x="2853" y="5761"/>
                </a:lnTo>
                <a:lnTo>
                  <a:pt x="2853" y="5220"/>
                </a:lnTo>
                <a:lnTo>
                  <a:pt x="3151" y="5518"/>
                </a:lnTo>
                <a:lnTo>
                  <a:pt x="3207" y="5556"/>
                </a:lnTo>
                <a:lnTo>
                  <a:pt x="3281" y="5574"/>
                </a:lnTo>
                <a:lnTo>
                  <a:pt x="3356" y="5556"/>
                </a:lnTo>
                <a:lnTo>
                  <a:pt x="3412" y="5518"/>
                </a:lnTo>
                <a:lnTo>
                  <a:pt x="3542" y="5388"/>
                </a:lnTo>
                <a:lnTo>
                  <a:pt x="3580" y="5313"/>
                </a:lnTo>
                <a:lnTo>
                  <a:pt x="3598" y="5257"/>
                </a:lnTo>
                <a:lnTo>
                  <a:pt x="3580" y="5183"/>
                </a:lnTo>
                <a:lnTo>
                  <a:pt x="3542" y="5127"/>
                </a:lnTo>
                <a:lnTo>
                  <a:pt x="2871" y="4437"/>
                </a:lnTo>
                <a:lnTo>
                  <a:pt x="2871" y="3449"/>
                </a:lnTo>
                <a:lnTo>
                  <a:pt x="3691" y="3934"/>
                </a:lnTo>
                <a:lnTo>
                  <a:pt x="3952" y="4885"/>
                </a:lnTo>
                <a:lnTo>
                  <a:pt x="3971" y="4940"/>
                </a:lnTo>
                <a:lnTo>
                  <a:pt x="4027" y="4996"/>
                </a:lnTo>
                <a:lnTo>
                  <a:pt x="4102" y="5015"/>
                </a:lnTo>
                <a:lnTo>
                  <a:pt x="4176" y="5015"/>
                </a:lnTo>
                <a:lnTo>
                  <a:pt x="4344" y="4959"/>
                </a:lnTo>
                <a:lnTo>
                  <a:pt x="4418" y="4940"/>
                </a:lnTo>
                <a:lnTo>
                  <a:pt x="4456" y="4885"/>
                </a:lnTo>
                <a:lnTo>
                  <a:pt x="4474" y="4810"/>
                </a:lnTo>
                <a:lnTo>
                  <a:pt x="4474" y="4735"/>
                </a:lnTo>
                <a:lnTo>
                  <a:pt x="4362" y="4344"/>
                </a:lnTo>
                <a:lnTo>
                  <a:pt x="4828" y="4605"/>
                </a:lnTo>
                <a:lnTo>
                  <a:pt x="4884" y="4624"/>
                </a:lnTo>
                <a:lnTo>
                  <a:pt x="4959" y="4624"/>
                </a:lnTo>
                <a:lnTo>
                  <a:pt x="5015" y="4586"/>
                </a:lnTo>
                <a:lnTo>
                  <a:pt x="5071" y="4530"/>
                </a:lnTo>
                <a:lnTo>
                  <a:pt x="5164" y="4381"/>
                </a:lnTo>
                <a:lnTo>
                  <a:pt x="5183" y="4307"/>
                </a:lnTo>
                <a:lnTo>
                  <a:pt x="5183" y="4232"/>
                </a:lnTo>
                <a:lnTo>
                  <a:pt x="5145" y="4176"/>
                </a:lnTo>
                <a:lnTo>
                  <a:pt x="5108" y="4120"/>
                </a:lnTo>
                <a:lnTo>
                  <a:pt x="4642" y="3859"/>
                </a:lnTo>
                <a:lnTo>
                  <a:pt x="5034" y="3748"/>
                </a:lnTo>
                <a:lnTo>
                  <a:pt x="5108" y="3710"/>
                </a:lnTo>
                <a:lnTo>
                  <a:pt x="5145" y="3654"/>
                </a:lnTo>
                <a:lnTo>
                  <a:pt x="5183" y="3598"/>
                </a:lnTo>
                <a:lnTo>
                  <a:pt x="5164" y="3524"/>
                </a:lnTo>
                <a:lnTo>
                  <a:pt x="5127" y="3337"/>
                </a:lnTo>
                <a:lnTo>
                  <a:pt x="5089" y="3282"/>
                </a:lnTo>
                <a:lnTo>
                  <a:pt x="5034" y="3226"/>
                </a:lnTo>
                <a:lnTo>
                  <a:pt x="4978" y="3207"/>
                </a:lnTo>
                <a:lnTo>
                  <a:pt x="4903" y="3207"/>
                </a:lnTo>
                <a:lnTo>
                  <a:pt x="3971" y="3468"/>
                </a:lnTo>
                <a:lnTo>
                  <a:pt x="3132" y="2965"/>
                </a:lnTo>
                <a:lnTo>
                  <a:pt x="3971" y="2480"/>
                </a:lnTo>
                <a:lnTo>
                  <a:pt x="4903" y="2741"/>
                </a:lnTo>
                <a:lnTo>
                  <a:pt x="4978" y="2741"/>
                </a:lnTo>
                <a:lnTo>
                  <a:pt x="5034" y="2722"/>
                </a:lnTo>
                <a:lnTo>
                  <a:pt x="5089" y="2666"/>
                </a:lnTo>
                <a:lnTo>
                  <a:pt x="5127" y="2611"/>
                </a:lnTo>
                <a:lnTo>
                  <a:pt x="5164" y="2424"/>
                </a:lnTo>
                <a:lnTo>
                  <a:pt x="5183" y="2350"/>
                </a:lnTo>
                <a:lnTo>
                  <a:pt x="5145" y="2275"/>
                </a:lnTo>
                <a:lnTo>
                  <a:pt x="5108" y="2219"/>
                </a:lnTo>
                <a:lnTo>
                  <a:pt x="5034" y="2200"/>
                </a:lnTo>
                <a:lnTo>
                  <a:pt x="4642" y="2089"/>
                </a:lnTo>
                <a:lnTo>
                  <a:pt x="5108" y="1828"/>
                </a:lnTo>
                <a:lnTo>
                  <a:pt x="5164" y="1772"/>
                </a:lnTo>
                <a:lnTo>
                  <a:pt x="5183" y="1716"/>
                </a:lnTo>
                <a:lnTo>
                  <a:pt x="5183" y="1641"/>
                </a:lnTo>
                <a:lnTo>
                  <a:pt x="5164" y="1567"/>
                </a:lnTo>
                <a:lnTo>
                  <a:pt x="5071" y="1399"/>
                </a:lnTo>
                <a:lnTo>
                  <a:pt x="5034" y="1343"/>
                </a:lnTo>
                <a:lnTo>
                  <a:pt x="4959" y="1324"/>
                </a:lnTo>
                <a:lnTo>
                  <a:pt x="4903" y="1306"/>
                </a:lnTo>
                <a:lnTo>
                  <a:pt x="4828" y="1343"/>
                </a:lnTo>
                <a:lnTo>
                  <a:pt x="4381" y="1604"/>
                </a:lnTo>
                <a:lnTo>
                  <a:pt x="4474" y="1194"/>
                </a:lnTo>
                <a:lnTo>
                  <a:pt x="4474" y="1119"/>
                </a:lnTo>
                <a:lnTo>
                  <a:pt x="4456" y="1063"/>
                </a:lnTo>
                <a:lnTo>
                  <a:pt x="4418" y="1007"/>
                </a:lnTo>
                <a:lnTo>
                  <a:pt x="4344" y="970"/>
                </a:lnTo>
                <a:lnTo>
                  <a:pt x="4176" y="933"/>
                </a:lnTo>
                <a:lnTo>
                  <a:pt x="4102" y="914"/>
                </a:lnTo>
                <a:lnTo>
                  <a:pt x="4027" y="952"/>
                </a:lnTo>
                <a:lnTo>
                  <a:pt x="3990" y="989"/>
                </a:lnTo>
                <a:lnTo>
                  <a:pt x="3952" y="1063"/>
                </a:lnTo>
                <a:lnTo>
                  <a:pt x="3710" y="1995"/>
                </a:lnTo>
                <a:lnTo>
                  <a:pt x="2853" y="2480"/>
                </a:lnTo>
                <a:lnTo>
                  <a:pt x="2853" y="1511"/>
                </a:lnTo>
                <a:lnTo>
                  <a:pt x="3542" y="821"/>
                </a:lnTo>
                <a:lnTo>
                  <a:pt x="3580" y="765"/>
                </a:lnTo>
                <a:lnTo>
                  <a:pt x="3598" y="691"/>
                </a:lnTo>
                <a:lnTo>
                  <a:pt x="3580" y="616"/>
                </a:lnTo>
                <a:lnTo>
                  <a:pt x="3542" y="560"/>
                </a:lnTo>
                <a:lnTo>
                  <a:pt x="3412" y="430"/>
                </a:lnTo>
                <a:lnTo>
                  <a:pt x="3356" y="392"/>
                </a:lnTo>
                <a:lnTo>
                  <a:pt x="3281" y="374"/>
                </a:lnTo>
                <a:lnTo>
                  <a:pt x="3225" y="392"/>
                </a:lnTo>
                <a:lnTo>
                  <a:pt x="3151" y="430"/>
                </a:lnTo>
                <a:lnTo>
                  <a:pt x="2871" y="728"/>
                </a:lnTo>
                <a:lnTo>
                  <a:pt x="2871" y="187"/>
                </a:lnTo>
                <a:lnTo>
                  <a:pt x="2871" y="150"/>
                </a:lnTo>
                <a:lnTo>
                  <a:pt x="2834" y="113"/>
                </a:lnTo>
                <a:lnTo>
                  <a:pt x="2778" y="57"/>
                </a:lnTo>
                <a:lnTo>
                  <a:pt x="2685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0742" y="3523331"/>
            <a:ext cx="1425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cooling</a:t>
            </a:r>
            <a:endParaRPr lang="en-US" u="sng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" y="215064"/>
            <a:ext cx="407785" cy="449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Technical Validation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 smtClean="0"/>
              <a:t>working priciple and tec</a:t>
            </a:r>
            <a:r>
              <a:rPr lang="en-US" dirty="0" smtClean="0"/>
              <a:t>h</a:t>
            </a:r>
            <a:r>
              <a:rPr lang="en" dirty="0" smtClean="0"/>
              <a:t>nical validations 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922576"/>
            <a:ext cx="1268754" cy="1299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56" name="Google Shape;456;p33"/>
          <p:cNvSpPr txBox="1">
            <a:spLocks noGrp="1"/>
          </p:cNvSpPr>
          <p:nvPr>
            <p:ph type="body" idx="4294967295"/>
          </p:nvPr>
        </p:nvSpPr>
        <p:spPr>
          <a:xfrm>
            <a:off x="522514" y="271595"/>
            <a:ext cx="3306535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Saira Semi Condensed"/>
                <a:cs typeface="Times New Roman" panose="02020603050405020304" pitchFamily="18" charset="0"/>
                <a:sym typeface="Saira Semi Condensed"/>
              </a:rPr>
              <a:t>Working principle</a:t>
            </a:r>
            <a:endParaRPr sz="2000" b="1" u="sng" dirty="0">
              <a:solidFill>
                <a:schemeClr val="tx1"/>
              </a:solidFill>
              <a:latin typeface="Times New Roman" panose="02020603050405020304" pitchFamily="18" charset="0"/>
              <a:ea typeface="Saira Semi Condensed"/>
              <a:cs typeface="Times New Roman" panose="02020603050405020304" pitchFamily="18" charset="0"/>
              <a:sym typeface="Saira Semi Condensed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refrigeration cycle (R-cycle) efficiently cools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while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energy harvesting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(P-cycle) convert absorbed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usable electricity—creating a sustainable cooling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22276" t="35128" r="37019" b="14615"/>
          <a:stretch/>
        </p:blipFill>
        <p:spPr bwMode="auto">
          <a:xfrm>
            <a:off x="3999650" y="669471"/>
            <a:ext cx="4923914" cy="3600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" y="1459069"/>
            <a:ext cx="407785" cy="4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6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404513" y="4322601"/>
            <a:ext cx="3930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BEA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dirty="0" smtClean="0">
                <a:solidFill>
                  <a:srgbClr val="DBEA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Setup </a:t>
            </a:r>
            <a:r>
              <a:rPr lang="en-US" sz="1200" dirty="0">
                <a:solidFill>
                  <a:srgbClr val="DBEA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CoolPower's </a:t>
            </a:r>
            <a:r>
              <a:rPr lang="en-US" sz="1200" dirty="0" smtClean="0">
                <a:solidFill>
                  <a:srgbClr val="DBEA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experiment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573" y="84809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progress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8" y="768034"/>
            <a:ext cx="407785" cy="449396"/>
          </a:xfrm>
          <a:prstGeom prst="rect">
            <a:avLst/>
          </a:prstGeom>
        </p:spPr>
      </p:pic>
      <p:sp>
        <p:nvSpPr>
          <p:cNvPr id="9" name="Freeform 3"/>
          <p:cNvSpPr/>
          <p:nvPr/>
        </p:nvSpPr>
        <p:spPr>
          <a:xfrm>
            <a:off x="5404513" y="2928"/>
            <a:ext cx="3739485" cy="2433197"/>
          </a:xfrm>
          <a:custGeom>
            <a:avLst/>
            <a:gdLst/>
            <a:ahLst/>
            <a:cxnLst/>
            <a:rect l="l" t="t" r="r" b="b"/>
            <a:pathLst>
              <a:path w="6985379" h="6193223">
                <a:moveTo>
                  <a:pt x="0" y="0"/>
                </a:moveTo>
                <a:lnTo>
                  <a:pt x="6985379" y="0"/>
                </a:lnTo>
                <a:lnTo>
                  <a:pt x="6985379" y="6193222"/>
                </a:lnTo>
                <a:lnTo>
                  <a:pt x="0" y="619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5404513" y="2473633"/>
            <a:ext cx="3698929" cy="1850219"/>
          </a:xfrm>
          <a:custGeom>
            <a:avLst/>
            <a:gdLst/>
            <a:ahLst/>
            <a:cxnLst/>
            <a:rect l="l" t="t" r="r" b="b"/>
            <a:pathLst>
              <a:path w="6140431" h="6281304">
                <a:moveTo>
                  <a:pt x="0" y="0"/>
                </a:moveTo>
                <a:lnTo>
                  <a:pt x="6140431" y="0"/>
                </a:lnTo>
                <a:lnTo>
                  <a:pt x="6140431" y="6281304"/>
                </a:lnTo>
                <a:lnTo>
                  <a:pt x="0" y="6281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889907" y="1453243"/>
            <a:ext cx="3729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Computational model made based on old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(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BE901144A1 / 1985)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feasibility study conducted at Asyut university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data of this study we built accurate computer model to test many refrigerant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application :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WO2017101959 A1 (International Publication), US20190003750 A1 (US Application), with related national filings.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531442" y="42712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DBEA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dirty="0" smtClean="0">
                <a:solidFill>
                  <a:srgbClr val="DBEA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DBEA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 of CoolPower's dual-function prototype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9167" r="9374" b="1667"/>
          <a:stretch/>
        </p:blipFill>
        <p:spPr>
          <a:xfrm>
            <a:off x="4710793" y="135413"/>
            <a:ext cx="4213299" cy="4135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34836" y="85479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progress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8" y="768034"/>
            <a:ext cx="407785" cy="449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907" y="1453243"/>
            <a:ext cx="3600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we won Pre-incubation fund From  (Nile venture lap ) NVL-incubator in Aswan university to build the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12/2024 we built the prototype and won the Incubation fund from NVL to help with MVP development and Launch </a:t>
            </a:r>
          </a:p>
        </p:txBody>
      </p:sp>
    </p:spTree>
    <p:extLst>
      <p:ext uri="{BB962C8B-B14F-4D97-AF65-F5344CB8AC3E}">
        <p14:creationId xmlns:p14="http://schemas.microsoft.com/office/powerpoint/2010/main" val="257710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26799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Market Validation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 </a:t>
            </a:r>
            <a:r>
              <a:rPr lang="en" smtClean="0"/>
              <a:t> 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922576"/>
            <a:ext cx="1268754" cy="12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8609"/>
      </p:ext>
    </p:extLst>
  </p:cSld>
  <p:clrMapOvr>
    <a:masterClrMapping/>
  </p:clrMapOvr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762</Words>
  <Application>Microsoft Office PowerPoint</Application>
  <PresentationFormat>On-screen Show (16:9)</PresentationFormat>
  <Paragraphs>172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g_d0_f3</vt:lpstr>
      <vt:lpstr>Inria Sans</vt:lpstr>
      <vt:lpstr>Saira Semi Condensed</vt:lpstr>
      <vt:lpstr>Times New Roman</vt:lpstr>
      <vt:lpstr>Titillium Web</vt:lpstr>
      <vt:lpstr>Wingdings</vt:lpstr>
      <vt:lpstr>Gurney template</vt:lpstr>
      <vt:lpstr>CoolPower</vt:lpstr>
      <vt:lpstr>THE CLIMATE-COOLING CRISIS</vt:lpstr>
      <vt:lpstr>Problems with existing air coolers</vt:lpstr>
      <vt:lpstr>OUR REVOLUTIONARY SOLUTION</vt:lpstr>
      <vt:lpstr>Technical Validation</vt:lpstr>
      <vt:lpstr>PowerPoint Presentation</vt:lpstr>
      <vt:lpstr>PowerPoint Presentation</vt:lpstr>
      <vt:lpstr>PowerPoint Presentation</vt:lpstr>
      <vt:lpstr>Market Validation</vt:lpstr>
      <vt:lpstr>PowerPoint Presentation</vt:lpstr>
      <vt:lpstr>Competitive Comparison</vt:lpstr>
      <vt:lpstr>Market opportunities </vt:lpstr>
      <vt:lpstr>PowerPoint Presentation</vt:lpstr>
      <vt:lpstr>84,000,000$</vt:lpstr>
      <vt:lpstr>Environmental Impact</vt:lpstr>
      <vt:lpstr>17,933,000</vt:lpstr>
      <vt:lpstr>ROADMAP</vt:lpstr>
      <vt:lpstr>Our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CoolPower</dc:title>
  <dc:creator>maher tharwat</dc:creator>
  <cp:lastModifiedBy>maher tharwat</cp:lastModifiedBy>
  <cp:revision>60</cp:revision>
  <dcterms:modified xsi:type="dcterms:W3CDTF">2025-09-10T19:39:20Z</dcterms:modified>
</cp:coreProperties>
</file>