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70" r:id="rId3"/>
    <p:sldId id="273" r:id="rId4"/>
    <p:sldId id="267" r:id="rId5"/>
    <p:sldId id="266" r:id="rId6"/>
    <p:sldId id="274" r:id="rId7"/>
    <p:sldId id="271" r:id="rId8"/>
    <p:sldId id="275" r:id="rId9"/>
    <p:sldId id="276" r:id="rId10"/>
    <p:sldId id="277" r:id="rId11"/>
    <p:sldId id="261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04918D-345A-4103-533D-03B5A4841941}" name="Beatriz Costa" initials="BC" userId="S::beatriz.costa@healthtechportugal.com::2f6e54c4-16cc-4d29-957f-6b03ecfdd1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BEA0"/>
    <a:srgbClr val="0066FF"/>
    <a:srgbClr val="227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B235C-97C1-3946-ED2B-450D5D0BCCEB}" v="72" dt="2026-01-15T10:41:24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8FBC1-A294-4BB1-A07A-89DD9DAB5D6F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4542A-E40B-43E0-AE7C-E060E18DED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91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4542A-E40B-43E0-AE7C-E060E18DED9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04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0E584-8F79-1D47-46AD-EF506D8DB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942F7-B43B-F3EF-C3B5-764C76D7E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1C02B-E95A-6275-FBEA-592B7BC25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5E50-1A49-4F29-A232-4048168E160F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361EF-C670-0D91-FA8A-A822F87BA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81753-DF6B-C668-D780-710B9854B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526E-A078-4D03-AC95-CF890E16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C3E29-3490-095E-F08C-18576306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85D42-DD4D-6AA9-4CDE-4F58AD0FD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9E3A6-BFA6-28FF-0C03-5C667393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5E50-1A49-4F29-A232-4048168E160F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1714D-105D-4F05-014B-2BA6F963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1FD6F-11DD-5854-6BC4-AB231265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526E-A078-4D03-AC95-CF890E16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86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9BE6F0-94F1-CA7F-B3F2-268ABC2BE5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144B6-56CB-E515-40E6-FCF18F70B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49967-D999-48DB-07F3-5F2C0902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5E50-1A49-4F29-A232-4048168E160F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878BF-7A40-E597-8C77-D896629F7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260DE-C112-F12B-2E62-B3709B0C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526E-A078-4D03-AC95-CF890E16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87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CC7E5-7170-DF75-1E46-3DC045973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4F479-F944-B783-F445-F3AAAF9C5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59ED0-C3FF-1A61-056F-56DCD4D3E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5E50-1A49-4F29-A232-4048168E160F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DA430-9BA1-C98E-8151-127DA4E37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7E2AB-75B8-E551-0AFD-80B8A7D33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526E-A078-4D03-AC95-CF890E16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89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DEA13-AE47-8CD3-73C4-273F72BC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0A8AB-F819-7E36-E7DD-2FA19E8B5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9CED9-9ACE-9D29-25CF-B6859A603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5E50-1A49-4F29-A232-4048168E160F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BA185-DDA2-A7FA-62F8-50033070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6FED9-6A68-5CCF-0EB4-87EB2594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526E-A078-4D03-AC95-CF890E16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91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9C9E4-9FEE-A709-B93C-F03C9EAE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89F85-C85E-6E34-A7F1-6966FA5AD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9D593-C2F9-BDD1-C5F4-45E5BA266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C1F57-5F05-3C70-DBFF-DBBCACC8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5E50-1A49-4F29-A232-4048168E160F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F9DF5-044B-ABBA-54CB-6E9B0D4E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436A2-BF22-C0B6-3958-DE1DF0DB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526E-A078-4D03-AC95-CF890E16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05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6FC29-D6C1-8094-1D2B-CA8D24B02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4BC1B-FA24-0122-4611-D54B7A1E8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76A23-2D18-FAF8-43C0-2BE8242ED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0B06E7-97B8-6FDE-D7A6-2486BDB04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BF5EF-D3A2-E086-13BD-9F9630D13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D6F7C5-13E4-EDA9-2772-AB15F41C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5E50-1A49-4F29-A232-4048168E160F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5527F2-6453-F12E-5FF3-AD1E6BAA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58F04D-BA6C-B354-96D8-402C74C52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526E-A078-4D03-AC95-CF890E16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24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D0F55-4DCD-E2A5-9276-E8A0C5FA5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49416-538B-51F5-14A1-ABF97643D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5E50-1A49-4F29-A232-4048168E160F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2CD02-9E81-917D-CEAF-16510716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20357-7372-B2A6-7F15-5AA0B86F7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526E-A078-4D03-AC95-CF890E16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25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0624B-6C9A-4614-CAFC-FED849C9B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5E50-1A49-4F29-A232-4048168E160F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7ECB6B-44D2-0FDE-D500-4771B0ECE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9BD37-5CFB-1772-3E8D-EEAFA324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526E-A078-4D03-AC95-CF890E16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40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5FC8-F74F-6A36-7040-8DCD3F7C4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AED8A-8ED5-4C71-4F75-E521C9AC1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A5337-94AD-EACF-578B-04523BF4C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BC380-1DFD-C151-8028-889DC2A4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5E50-1A49-4F29-A232-4048168E160F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0DB2A-CD37-76CD-6F58-F6D512DF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03646-62E6-CC06-3C48-DA36BF90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526E-A078-4D03-AC95-CF890E16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04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65E30-E7FE-9A5B-3AF3-B974532FC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62EF57-E9B8-3601-7E9E-558CE5DCC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D97B4-A7A1-CE7A-0B5D-B05EEB1C9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76A8D-789F-3765-14E7-19E59F39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5E50-1A49-4F29-A232-4048168E160F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33858-6FC4-A146-562F-E58D7AB2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5EB3B-FF94-C848-2579-20BC85AD8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526E-A078-4D03-AC95-CF890E16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36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5AF6A9-9F80-63A1-41CE-8A944043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0D256-EB45-1B14-DD6E-66996DAEA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487F3-DED1-78C4-184C-CA51E6E05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E5E50-1A49-4F29-A232-4048168E160F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E3F31-AA5C-3628-7AF5-7BE82CDC3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174DE-1120-94A8-27FE-8F2A17B2D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0526E-A078-4D03-AC95-CF890E163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23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30B4AC2-573B-CDA3-2FE1-9813F1EA4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4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C5E8F-BEC8-D37B-5785-AB549E2DC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2B6D2E5-7010-CCFA-0C3F-592BC37AE03E}"/>
              </a:ext>
            </a:extLst>
          </p:cNvPr>
          <p:cNvSpPr txBox="1"/>
          <p:nvPr/>
        </p:nvSpPr>
        <p:spPr>
          <a:xfrm>
            <a:off x="339618" y="407684"/>
            <a:ext cx="11128744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Aptos"/>
              </a:rPr>
              <a:t>From Read-Across to</a:t>
            </a:r>
            <a:endParaRPr lang="en-US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3600" b="1">
                <a:solidFill>
                  <a:srgbClr val="0EBEA0"/>
                </a:solidFill>
                <a:latin typeface="Aptos"/>
              </a:rPr>
              <a:t>Mechanistic Equivalence</a:t>
            </a:r>
            <a:endParaRPr lang="en-GB">
              <a:solidFill>
                <a:srgbClr val="0EBEA0"/>
              </a:solidFill>
            </a:endParaRPr>
          </a:p>
        </p:txBody>
      </p:sp>
      <p:pic>
        <p:nvPicPr>
          <p:cNvPr id="18" name="Picture 17" descr="A close-up of a logo&#10;&#10;AI-generated content may be incorrect.">
            <a:extLst>
              <a:ext uri="{FF2B5EF4-FFF2-40B4-BE49-F238E27FC236}">
                <a16:creationId xmlns:a16="http://schemas.microsoft.com/office/drawing/2014/main" id="{EDE04E96-C823-44B9-262D-F385FD53F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915" y="6136858"/>
            <a:ext cx="1312230" cy="5599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8A69DE-EF8F-2377-3347-2B9B688AD98F}"/>
              </a:ext>
            </a:extLst>
          </p:cNvPr>
          <p:cNvSpPr txBox="1"/>
          <p:nvPr/>
        </p:nvSpPr>
        <p:spPr>
          <a:xfrm>
            <a:off x="311111" y="1997552"/>
            <a:ext cx="84943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chemeClr val="bg1"/>
                </a:solidFill>
                <a:latin typeface="Aptos"/>
              </a:rPr>
              <a:t>ESigns as a replacement for analogue selection</a:t>
            </a:r>
            <a:endParaRPr lang="en-GB" dirty="0">
              <a:solidFill>
                <a:schemeClr val="bg1"/>
              </a:solidFill>
              <a:latin typeface="Apto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ptos"/>
              </a:rPr>
              <a:t> Grouping </a:t>
            </a:r>
            <a:r>
              <a:rPr lang="en-GB" dirty="0">
                <a:solidFill>
                  <a:schemeClr val="bg1"/>
                </a:solidFill>
                <a:latin typeface="Aptos"/>
              </a:rPr>
              <a:t>driven by </a:t>
            </a:r>
            <a:r>
              <a:rPr lang="en-GB" b="1" dirty="0">
                <a:solidFill>
                  <a:schemeClr val="bg1"/>
                </a:solidFill>
                <a:latin typeface="Aptos"/>
              </a:rPr>
              <a:t>mechanistic equivalence</a:t>
            </a:r>
            <a:r>
              <a:rPr lang="en-GB" dirty="0">
                <a:solidFill>
                  <a:schemeClr val="bg1"/>
                </a:solidFill>
                <a:latin typeface="Aptos"/>
              </a:rPr>
              <a:t> (electronic structure, reactivity, interaction potential)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 Reduces reliance on purely structural analogues and subjective analogue choice</a:t>
            </a:r>
          </a:p>
          <a:p>
            <a:pPr>
              <a:buNone/>
            </a:pPr>
            <a:endParaRPr lang="en-GB" b="1" dirty="0">
              <a:solidFill>
                <a:schemeClr val="bg1"/>
              </a:solidFill>
              <a:latin typeface="Aptos"/>
            </a:endParaRPr>
          </a:p>
          <a:p>
            <a:pPr>
              <a:buNone/>
            </a:pPr>
            <a:r>
              <a:rPr lang="en-GB" b="1" dirty="0">
                <a:solidFill>
                  <a:schemeClr val="bg1"/>
                </a:solidFill>
                <a:latin typeface="Aptos"/>
              </a:rPr>
              <a:t>Regulatory advantage</a:t>
            </a:r>
            <a:endParaRPr lang="en-GB" dirty="0">
              <a:solidFill>
                <a:schemeClr val="bg1"/>
              </a:solidFill>
              <a:latin typeface="Apto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 Stronger justification than structure-only similarity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 Clear traceability from chemistry → mechanism → decision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 AI models trained on ESign features remain evidence-based, but are grounded in mechanistic descriptors.</a:t>
            </a:r>
          </a:p>
        </p:txBody>
      </p:sp>
      <p:pic>
        <p:nvPicPr>
          <p:cNvPr id="4" name="Picture 3" descr="A black and white screen&#10;&#10;AI-generated content may be incorrect.">
            <a:extLst>
              <a:ext uri="{FF2B5EF4-FFF2-40B4-BE49-F238E27FC236}">
                <a16:creationId xmlns:a16="http://schemas.microsoft.com/office/drawing/2014/main" id="{DA814736-F76E-059D-5D63-DF6C8184AA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" r="42" b="98375"/>
          <a:stretch>
            <a:fillRect/>
          </a:stretch>
        </p:blipFill>
        <p:spPr>
          <a:xfrm>
            <a:off x="312482" y="1518479"/>
            <a:ext cx="11411852" cy="7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00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25DBE-7307-6100-53A8-DB9A8767A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world with text on it&#10;&#10;AI-generated content may be incorrect.">
            <a:extLst>
              <a:ext uri="{FF2B5EF4-FFF2-40B4-BE49-F238E27FC236}">
                <a16:creationId xmlns:a16="http://schemas.microsoft.com/office/drawing/2014/main" id="{B6842DEE-42E5-66C8-8DE7-9294589F28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17" r="-40" b="91"/>
          <a:stretch>
            <a:fillRect/>
          </a:stretch>
        </p:blipFill>
        <p:spPr>
          <a:xfrm>
            <a:off x="575094" y="487242"/>
            <a:ext cx="12233945" cy="56096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67B6F4-DCBD-BB3D-941B-3BBC9AC88AAA}"/>
              </a:ext>
            </a:extLst>
          </p:cNvPr>
          <p:cNvSpPr txBox="1"/>
          <p:nvPr/>
        </p:nvSpPr>
        <p:spPr>
          <a:xfrm>
            <a:off x="459862" y="484471"/>
            <a:ext cx="11128744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>
                <a:solidFill>
                  <a:srgbClr val="FFFFFF"/>
                </a:solidFill>
                <a:latin typeface="Aptos"/>
              </a:rPr>
              <a:t>Scientific Team </a:t>
            </a:r>
            <a:endParaRPr lang="en-US">
              <a:latin typeface="Aptos"/>
            </a:endParaRPr>
          </a:p>
          <a:p>
            <a:pPr>
              <a:buNone/>
            </a:pPr>
            <a:r>
              <a:rPr lang="en-GB" sz="3600" b="1">
                <a:solidFill>
                  <a:srgbClr val="FFFFFF"/>
                </a:solidFill>
                <a:latin typeface="Aptos"/>
              </a:rPr>
              <a:t>&amp; Complementary Expertise</a:t>
            </a:r>
            <a:endParaRPr lang="en-GB">
              <a:latin typeface="Apto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5E822A-4277-F2AB-DAC6-29659482A2FC}"/>
              </a:ext>
            </a:extLst>
          </p:cNvPr>
          <p:cNvSpPr txBox="1"/>
          <p:nvPr/>
        </p:nvSpPr>
        <p:spPr>
          <a:xfrm>
            <a:off x="1440912" y="2625402"/>
            <a:ext cx="3834402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Aptos"/>
                <a:ea typeface="Calibri"/>
                <a:cs typeface="Arial"/>
              </a:rPr>
              <a:t>Dr. Pedro Lopes</a:t>
            </a:r>
            <a:br>
              <a:rPr lang="en-US" altLang="en-US">
                <a:latin typeface="Aptos"/>
              </a:rPr>
            </a:br>
            <a:r>
              <a:rPr lang="en-US" altLang="en-US" sz="1200">
                <a:solidFill>
                  <a:srgbClr val="FFFFFF"/>
                </a:solidFill>
                <a:latin typeface="Aptos"/>
                <a:ea typeface="Calibri"/>
                <a:cs typeface="Arial"/>
              </a:rPr>
              <a:t>Quantum chemistry and molecular modelling expert; key contributor to the </a:t>
            </a:r>
            <a:r>
              <a:rPr lang="en-US" altLang="en-US" sz="1200" b="1">
                <a:solidFill>
                  <a:srgbClr val="FFFFFF"/>
                </a:solidFill>
                <a:latin typeface="Aptos"/>
                <a:ea typeface="Calibri"/>
                <a:cs typeface="Arial"/>
              </a:rPr>
              <a:t>Drude polarizable force field (CHARMM)</a:t>
            </a:r>
            <a:r>
              <a:rPr lang="en-US" altLang="en-US" sz="1200">
                <a:solidFill>
                  <a:srgbClr val="FFFFFF"/>
                </a:solidFill>
                <a:latin typeface="Aptos"/>
                <a:ea typeface="Calibri"/>
                <a:cs typeface="Arial"/>
              </a:rPr>
              <a:t>; co-developer of </a:t>
            </a:r>
            <a:r>
              <a:rPr lang="en-US" altLang="en-US" sz="1200" b="1" err="1">
                <a:solidFill>
                  <a:srgbClr val="FFFFFF"/>
                </a:solidFill>
                <a:latin typeface="Aptos"/>
                <a:ea typeface="Calibri"/>
                <a:cs typeface="Arial"/>
              </a:rPr>
              <a:t>CGenFF</a:t>
            </a:r>
            <a:r>
              <a:rPr lang="en-US" altLang="en-US" sz="1200">
                <a:solidFill>
                  <a:srgbClr val="FFFFFF"/>
                </a:solidFill>
                <a:latin typeface="Aptos"/>
                <a:ea typeface="Calibri"/>
                <a:cs typeface="Arial"/>
              </a:rPr>
              <a:t> and </a:t>
            </a:r>
            <a:r>
              <a:rPr lang="en-US" altLang="en-US" sz="1200" b="1">
                <a:solidFill>
                  <a:srgbClr val="FFFFFF"/>
                </a:solidFill>
                <a:latin typeface="Aptos"/>
                <a:ea typeface="Calibri"/>
                <a:cs typeface="Arial"/>
              </a:rPr>
              <a:t>CHARMM36</a:t>
            </a:r>
            <a:endParaRPr lang="en-US" sz="1200">
              <a:latin typeface="Aptos"/>
              <a:ea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FFFFFF"/>
              </a:solidFill>
              <a:latin typeface="Aptos"/>
              <a:ea typeface="Calibri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Aptos"/>
                <a:ea typeface="Calibri"/>
                <a:cs typeface="Arial"/>
              </a:rPr>
              <a:t>Beatriz Costa</a:t>
            </a:r>
            <a:br>
              <a:rPr lang="en-US" altLang="en-US">
                <a:latin typeface="Aptos"/>
              </a:rPr>
            </a:br>
            <a:r>
              <a:rPr lang="en-US" altLang="en-US" sz="1200">
                <a:solidFill>
                  <a:srgbClr val="FFFFFF"/>
                </a:solidFill>
                <a:latin typeface="Aptos"/>
                <a:ea typeface="Calibri"/>
                <a:cs typeface="Arial"/>
              </a:rPr>
              <a:t>Specialist in </a:t>
            </a:r>
            <a:r>
              <a:rPr lang="en-US" altLang="en-US" sz="1200" b="1">
                <a:solidFill>
                  <a:srgbClr val="FFFFFF"/>
                </a:solidFill>
                <a:latin typeface="Aptos"/>
                <a:ea typeface="Calibri"/>
                <a:cs typeface="Arial"/>
              </a:rPr>
              <a:t>AI/ML</a:t>
            </a:r>
            <a:r>
              <a:rPr lang="en-US" altLang="en-US" sz="1200">
                <a:solidFill>
                  <a:srgbClr val="FFFFFF"/>
                </a:solidFill>
                <a:latin typeface="Aptos"/>
                <a:ea typeface="Calibri"/>
                <a:cs typeface="Arial"/>
              </a:rPr>
              <a:t>, with experience applying machine learning to chemical and biological data and integrating </a:t>
            </a:r>
            <a:r>
              <a:rPr lang="en-US" altLang="en-US" sz="1200" b="1">
                <a:solidFill>
                  <a:srgbClr val="FFFFFF"/>
                </a:solidFill>
                <a:latin typeface="Aptos"/>
                <a:ea typeface="Calibri"/>
                <a:cs typeface="Arial"/>
              </a:rPr>
              <a:t>physics-based descriptors</a:t>
            </a:r>
            <a:r>
              <a:rPr lang="en-US" altLang="en-US" sz="1200">
                <a:solidFill>
                  <a:srgbClr val="FFFFFF"/>
                </a:solidFill>
                <a:latin typeface="Aptos"/>
                <a:ea typeface="Calibri"/>
                <a:cs typeface="Arial"/>
              </a:rPr>
              <a:t> into data-driven workflows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5B033-80EA-DEC7-485D-543A40BE09F6}"/>
              </a:ext>
            </a:extLst>
          </p:cNvPr>
          <p:cNvSpPr txBox="1"/>
          <p:nvPr/>
        </p:nvSpPr>
        <p:spPr>
          <a:xfrm>
            <a:off x="7347493" y="2626629"/>
            <a:ext cx="3782605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rgbClr val="FFFFFF"/>
                </a:solidFill>
                <a:latin typeface="Aptos"/>
              </a:rPr>
              <a:t>Dr. Emilio </a:t>
            </a:r>
            <a:r>
              <a:rPr lang="en-GB" b="1" err="1">
                <a:solidFill>
                  <a:srgbClr val="FFFFFF"/>
                </a:solidFill>
                <a:latin typeface="Aptos"/>
              </a:rPr>
              <a:t>Benfenati</a:t>
            </a:r>
            <a:r>
              <a:rPr lang="en-GB">
                <a:solidFill>
                  <a:srgbClr val="FFFFFF"/>
                </a:solidFill>
                <a:latin typeface="Aptos"/>
              </a:rPr>
              <a:t> </a:t>
            </a:r>
            <a:endParaRPr lang="en-GB" sz="1200" b="1">
              <a:solidFill>
                <a:srgbClr val="FFFFFF"/>
              </a:solidFill>
              <a:latin typeface="Aptos"/>
              <a:ea typeface="Calibri" panose="020F0502020204030204"/>
              <a:cs typeface="Calibri" panose="020F0502020204030204"/>
            </a:endParaRPr>
          </a:p>
          <a:p>
            <a:r>
              <a:rPr lang="en-GB">
                <a:solidFill>
                  <a:srgbClr val="FFFFFF"/>
                </a:solidFill>
                <a:latin typeface="Aptos"/>
              </a:rPr>
              <a:t>and </a:t>
            </a:r>
            <a:r>
              <a:rPr lang="en-GB" b="1">
                <a:solidFill>
                  <a:srgbClr val="FFFFFF"/>
                </a:solidFill>
                <a:latin typeface="Aptos"/>
              </a:rPr>
              <a:t>Dr. Alessandra </a:t>
            </a:r>
            <a:r>
              <a:rPr lang="en-GB" b="1" err="1">
                <a:solidFill>
                  <a:srgbClr val="FFFFFF"/>
                </a:solidFill>
                <a:latin typeface="Aptos"/>
              </a:rPr>
              <a:t>Roncaglioni</a:t>
            </a:r>
            <a:br>
              <a:rPr lang="en-GB">
                <a:latin typeface="Aptos"/>
              </a:rPr>
            </a:br>
            <a:r>
              <a:rPr lang="en-GB" sz="1200">
                <a:solidFill>
                  <a:srgbClr val="FFFFFF"/>
                </a:solidFill>
                <a:latin typeface="Aptos"/>
              </a:rPr>
              <a:t>International leaders in </a:t>
            </a:r>
            <a:r>
              <a:rPr lang="en-GB" sz="1200" b="1">
                <a:solidFill>
                  <a:srgbClr val="FFFFFF"/>
                </a:solidFill>
                <a:latin typeface="Aptos"/>
              </a:rPr>
              <a:t>computational toxicology</a:t>
            </a:r>
            <a:r>
              <a:rPr lang="en-GB" sz="1200">
                <a:solidFill>
                  <a:srgbClr val="FFFFFF"/>
                </a:solidFill>
                <a:latin typeface="Aptos"/>
              </a:rPr>
              <a:t>, </a:t>
            </a:r>
            <a:r>
              <a:rPr lang="en-GB" sz="1200" b="1">
                <a:solidFill>
                  <a:srgbClr val="FFFFFF"/>
                </a:solidFill>
                <a:latin typeface="Aptos"/>
              </a:rPr>
              <a:t>NAMs</a:t>
            </a:r>
            <a:r>
              <a:rPr lang="en-GB" sz="1200">
                <a:solidFill>
                  <a:srgbClr val="FFFFFF"/>
                </a:solidFill>
                <a:latin typeface="Aptos"/>
              </a:rPr>
              <a:t>, and </a:t>
            </a:r>
            <a:r>
              <a:rPr lang="en-GB" sz="1200" b="1">
                <a:solidFill>
                  <a:srgbClr val="FFFFFF"/>
                </a:solidFill>
                <a:latin typeface="Aptos"/>
              </a:rPr>
              <a:t>OECD read-across frameworks</a:t>
            </a:r>
            <a:r>
              <a:rPr lang="en-GB" sz="1200">
                <a:solidFill>
                  <a:srgbClr val="FFFFFF"/>
                </a:solidFill>
                <a:latin typeface="Aptos"/>
              </a:rPr>
              <a:t>, with strong regulatory expertise.</a:t>
            </a:r>
            <a:endParaRPr lang="en-GB" sz="1200" b="1">
              <a:solidFill>
                <a:srgbClr val="FFFFFF"/>
              </a:solidFill>
              <a:latin typeface="Aptos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1177CB-876A-B170-8715-CF1BB076D848}"/>
              </a:ext>
            </a:extLst>
          </p:cNvPr>
          <p:cNvSpPr txBox="1"/>
          <p:nvPr/>
        </p:nvSpPr>
        <p:spPr>
          <a:xfrm>
            <a:off x="1441744" y="5115147"/>
            <a:ext cx="3831062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en-GB" b="1">
                <a:solidFill>
                  <a:srgbClr val="FFFFFF"/>
                </a:solidFill>
                <a:latin typeface="Aptos"/>
              </a:rPr>
              <a:t>Prof. Mark Cronin</a:t>
            </a:r>
            <a:br>
              <a:rPr lang="en-GB">
                <a:latin typeface="Aptos"/>
              </a:rPr>
            </a:br>
            <a:r>
              <a:rPr lang="en-GB" sz="1200">
                <a:solidFill>
                  <a:srgbClr val="FFFFFF"/>
                </a:solidFill>
                <a:latin typeface="Aptos"/>
              </a:rPr>
              <a:t>Leading authority in </a:t>
            </a:r>
            <a:r>
              <a:rPr lang="en-GB" sz="1200" b="1">
                <a:solidFill>
                  <a:srgbClr val="FFFFFF"/>
                </a:solidFill>
                <a:latin typeface="Aptos"/>
              </a:rPr>
              <a:t>toxicological modelling</a:t>
            </a:r>
            <a:r>
              <a:rPr lang="en-GB" sz="1200">
                <a:solidFill>
                  <a:srgbClr val="FFFFFF"/>
                </a:solidFill>
                <a:latin typeface="Aptos"/>
              </a:rPr>
              <a:t>, </a:t>
            </a:r>
            <a:r>
              <a:rPr lang="en-GB" sz="1200" b="1">
                <a:solidFill>
                  <a:srgbClr val="FFFFFF"/>
                </a:solidFill>
                <a:latin typeface="Aptos"/>
              </a:rPr>
              <a:t>QSAR</a:t>
            </a:r>
            <a:r>
              <a:rPr lang="en-GB" sz="1200">
                <a:solidFill>
                  <a:srgbClr val="FFFFFF"/>
                </a:solidFill>
                <a:latin typeface="Aptos"/>
              </a:rPr>
              <a:t>, and </a:t>
            </a:r>
            <a:r>
              <a:rPr lang="en-GB" sz="1200" b="1">
                <a:solidFill>
                  <a:srgbClr val="FFFFFF"/>
                </a:solidFill>
                <a:latin typeface="Aptos"/>
              </a:rPr>
              <a:t>NAM-based risk assessment</a:t>
            </a:r>
            <a:r>
              <a:rPr lang="en-GB" sz="1200">
                <a:solidFill>
                  <a:srgbClr val="FFFFFF"/>
                </a:solidFill>
                <a:latin typeface="Aptos"/>
              </a:rPr>
              <a:t>.</a:t>
            </a:r>
            <a:endParaRPr lang="en-US" sz="1200">
              <a:latin typeface="Apto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B0D144-6FAC-EF30-7631-FEF197FADE71}"/>
              </a:ext>
            </a:extLst>
          </p:cNvPr>
          <p:cNvSpPr txBox="1"/>
          <p:nvPr/>
        </p:nvSpPr>
        <p:spPr>
          <a:xfrm>
            <a:off x="7345725" y="5115943"/>
            <a:ext cx="3761613" cy="11079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en-GB" b="1">
                <a:solidFill>
                  <a:srgbClr val="FFFFFF"/>
                </a:solidFill>
                <a:latin typeface="Aptos"/>
              </a:rPr>
              <a:t>Prof. Paul Popelier</a:t>
            </a:r>
            <a:endParaRPr lang="en-US">
              <a:latin typeface="Aptos"/>
            </a:endParaRPr>
          </a:p>
          <a:p>
            <a:r>
              <a:rPr lang="en-GB" sz="1200">
                <a:solidFill>
                  <a:srgbClr val="FFFFFF"/>
                </a:solidFill>
                <a:latin typeface="Aptos"/>
              </a:rPr>
              <a:t>World-leading expert in </a:t>
            </a:r>
            <a:r>
              <a:rPr lang="en-GB" sz="1200" b="1">
                <a:solidFill>
                  <a:srgbClr val="FFFFFF"/>
                </a:solidFill>
                <a:latin typeface="Aptos"/>
              </a:rPr>
              <a:t>quantum chemical topology and electron-density analysis</a:t>
            </a:r>
            <a:endParaRPr lang="en-GB" sz="1200" b="1">
              <a:solidFill>
                <a:srgbClr val="FFFFFF"/>
              </a:solidFill>
              <a:latin typeface="Aptos"/>
              <a:ea typeface="Calibri"/>
              <a:cs typeface="Calibri"/>
            </a:endParaRPr>
          </a:p>
          <a:p>
            <a:r>
              <a:rPr lang="en-GB" sz="1200">
                <a:solidFill>
                  <a:srgbClr val="FFFFFF"/>
                </a:solidFill>
                <a:latin typeface="Aptos"/>
              </a:rPr>
              <a:t>Pioneer of </a:t>
            </a:r>
            <a:r>
              <a:rPr lang="en-GB" sz="1200" b="1">
                <a:solidFill>
                  <a:srgbClr val="FFFFFF"/>
                </a:solidFill>
                <a:latin typeface="Aptos"/>
              </a:rPr>
              <a:t>electron-density-based descriptors</a:t>
            </a:r>
            <a:r>
              <a:rPr lang="en-GB" sz="1200">
                <a:solidFill>
                  <a:srgbClr val="FFFFFF"/>
                </a:solidFill>
                <a:latin typeface="Aptos"/>
              </a:rPr>
              <a:t> for chemical understanding</a:t>
            </a:r>
            <a:endParaRPr lang="en-GB" sz="1200">
              <a:solidFill>
                <a:srgbClr val="FFFFFF"/>
              </a:solidFill>
              <a:latin typeface="Aptos"/>
              <a:ea typeface="Calibri"/>
              <a:cs typeface="Calibri"/>
            </a:endParaRPr>
          </a:p>
        </p:txBody>
      </p:sp>
      <p:pic>
        <p:nvPicPr>
          <p:cNvPr id="10" name="Picture 9" descr="A close-up of a logo&#10;&#10;AI-generated content may be incorrect.">
            <a:extLst>
              <a:ext uri="{FF2B5EF4-FFF2-40B4-BE49-F238E27FC236}">
                <a16:creationId xmlns:a16="http://schemas.microsoft.com/office/drawing/2014/main" id="{A4FB165C-6897-F813-DF07-48ACB97D1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915" y="6136858"/>
            <a:ext cx="1312230" cy="5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51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21E0E4CD-0E81-F1E1-30FC-E1D8B34B5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268" y="5919144"/>
            <a:ext cx="1312230" cy="5599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2A9609-AF0E-1F59-83AC-21EB21C23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4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AB170-D66B-46E3-5307-D5A325CF9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blue and green lights&#10;&#10;AI-generated content may be incorrect.">
            <a:extLst>
              <a:ext uri="{FF2B5EF4-FFF2-40B4-BE49-F238E27FC236}">
                <a16:creationId xmlns:a16="http://schemas.microsoft.com/office/drawing/2014/main" id="{E22527AF-A995-EEA5-392A-3CB8B3399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34A162-9252-1FCD-23B2-F6E6D05C89AC}"/>
              </a:ext>
            </a:extLst>
          </p:cNvPr>
          <p:cNvSpPr txBox="1"/>
          <p:nvPr/>
        </p:nvSpPr>
        <p:spPr>
          <a:xfrm>
            <a:off x="314392" y="282964"/>
            <a:ext cx="10561674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Aptos"/>
                <a:cs typeface="Latha"/>
              </a:rPr>
              <a:t>Company Context: </a:t>
            </a:r>
            <a:endParaRPr lang="en-GB">
              <a:solidFill>
                <a:schemeClr val="bg1"/>
              </a:solidFill>
              <a:latin typeface="Aptos"/>
              <a:cs typeface="Latha"/>
            </a:endParaRPr>
          </a:p>
          <a:p>
            <a:r>
              <a:rPr lang="en-GB" sz="3600" b="1">
                <a:solidFill>
                  <a:srgbClr val="0EBEA0"/>
                </a:solidFill>
                <a:latin typeface="Aptos"/>
                <a:cs typeface="Latha"/>
              </a:rPr>
              <a:t>FastCompChem</a:t>
            </a:r>
            <a:endParaRPr lang="en-GB">
              <a:solidFill>
                <a:srgbClr val="0EBEA0"/>
              </a:solidFill>
              <a:latin typeface="Aptos"/>
              <a:cs typeface="Lath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2D82D-D1AA-16FF-D35B-896304D90149}"/>
              </a:ext>
            </a:extLst>
          </p:cNvPr>
          <p:cNvSpPr txBox="1"/>
          <p:nvPr/>
        </p:nvSpPr>
        <p:spPr>
          <a:xfrm>
            <a:off x="312697" y="1556687"/>
            <a:ext cx="9978127" cy="53553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ptos"/>
                <a:cs typeface="Latha"/>
              </a:rPr>
              <a:t>Who we are</a:t>
            </a:r>
            <a:endParaRPr lang="en-US" b="1" dirty="0">
              <a:solidFill>
                <a:schemeClr val="bg1"/>
              </a:solidFill>
              <a:latin typeface="Aptos"/>
              <a:ea typeface="Calibri"/>
              <a:cs typeface="Latha"/>
            </a:endParaRPr>
          </a:p>
          <a:p>
            <a:endParaRPr lang="en-GB" b="1">
              <a:solidFill>
                <a:schemeClr val="bg1"/>
              </a:solidFill>
              <a:latin typeface="Aptos"/>
              <a:cs typeface="Lath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chemeClr val="bg1"/>
                </a:solidFill>
                <a:latin typeface="Aptos"/>
                <a:cs typeface="Latha"/>
              </a:rPr>
              <a:t>FastCompChem</a:t>
            </a:r>
            <a:r>
              <a:rPr lang="en-GB" dirty="0">
                <a:solidFill>
                  <a:schemeClr val="bg1"/>
                </a:solidFill>
                <a:latin typeface="Aptos"/>
                <a:cs typeface="Latha"/>
              </a:rPr>
              <a:t> is a computational science company focused on </a:t>
            </a:r>
            <a:r>
              <a:rPr lang="en-GB" b="1" dirty="0">
                <a:solidFill>
                  <a:schemeClr val="bg1"/>
                </a:solidFill>
                <a:latin typeface="Aptos"/>
                <a:cs typeface="Latha"/>
              </a:rPr>
              <a:t>physics-based molecular modelling</a:t>
            </a:r>
            <a:r>
              <a:rPr lang="en-GB" dirty="0">
                <a:solidFill>
                  <a:schemeClr val="bg1"/>
                </a:solidFill>
                <a:latin typeface="Aptos"/>
                <a:cs typeface="Lath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  <a:cs typeface="Latha"/>
              </a:rPr>
              <a:t>The company operates at the intersection of </a:t>
            </a:r>
            <a:r>
              <a:rPr lang="en-GB" b="1" dirty="0">
                <a:solidFill>
                  <a:schemeClr val="bg1"/>
                </a:solidFill>
                <a:latin typeface="Aptos"/>
                <a:cs typeface="Latha"/>
              </a:rPr>
              <a:t>quantum chemistry, toxicology, and AI</a:t>
            </a:r>
            <a:r>
              <a:rPr lang="en-GB" dirty="0">
                <a:solidFill>
                  <a:schemeClr val="bg1"/>
                </a:solidFill>
                <a:latin typeface="Aptos"/>
                <a:cs typeface="Latha"/>
              </a:rPr>
              <a:t>, developing next-generation mechanistic descriptors.</a:t>
            </a:r>
            <a:br>
              <a:rPr lang="en-GB" dirty="0">
                <a:latin typeface="Aptos"/>
                <a:cs typeface="Latha"/>
              </a:rPr>
            </a:br>
            <a:endParaRPr lang="en-GB">
              <a:solidFill>
                <a:schemeClr val="bg1"/>
              </a:solidFill>
              <a:latin typeface="Aptos"/>
              <a:cs typeface="Latha"/>
            </a:endParaRPr>
          </a:p>
          <a:p>
            <a:r>
              <a:rPr lang="en-GB" b="1" dirty="0">
                <a:solidFill>
                  <a:schemeClr val="bg1"/>
                </a:solidFill>
                <a:latin typeface="Aptos"/>
                <a:cs typeface="Latha"/>
              </a:rPr>
              <a:t>What we do</a:t>
            </a:r>
          </a:p>
          <a:p>
            <a:endParaRPr lang="en-GB" b="1">
              <a:solidFill>
                <a:schemeClr val="bg1"/>
              </a:solidFill>
              <a:latin typeface="Aptos"/>
              <a:cs typeface="Lath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  <a:cs typeface="Latha"/>
              </a:rPr>
              <a:t>Develop </a:t>
            </a:r>
            <a:r>
              <a:rPr lang="en-GB" b="1" dirty="0">
                <a:solidFill>
                  <a:schemeClr val="bg1"/>
                </a:solidFill>
                <a:latin typeface="Aptos"/>
                <a:cs typeface="Latha"/>
              </a:rPr>
              <a:t>Electronic Signatures (</a:t>
            </a:r>
            <a:r>
              <a:rPr lang="en-GB" b="1" dirty="0" err="1">
                <a:solidFill>
                  <a:schemeClr val="bg1"/>
                </a:solidFill>
                <a:latin typeface="Aptos"/>
                <a:cs typeface="Latha"/>
              </a:rPr>
              <a:t>ESigns</a:t>
            </a:r>
            <a:r>
              <a:rPr lang="en-GB" b="1" dirty="0">
                <a:solidFill>
                  <a:schemeClr val="bg1"/>
                </a:solidFill>
                <a:latin typeface="Aptos"/>
                <a:cs typeface="Latha"/>
              </a:rPr>
              <a:t>)</a:t>
            </a:r>
            <a:r>
              <a:rPr lang="en-GB" dirty="0">
                <a:solidFill>
                  <a:schemeClr val="bg1"/>
                </a:solidFill>
                <a:latin typeface="Aptos"/>
                <a:cs typeface="Latha"/>
              </a:rPr>
              <a:t>: standardised, first-principles molecular representations derived from electronic 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  <a:cs typeface="Latha"/>
              </a:rPr>
              <a:t>Enable </a:t>
            </a:r>
            <a:r>
              <a:rPr lang="en-GB" b="1" dirty="0">
                <a:solidFill>
                  <a:schemeClr val="bg1"/>
                </a:solidFill>
                <a:latin typeface="Aptos"/>
                <a:cs typeface="Latha"/>
              </a:rPr>
              <a:t>mechanism-driven toxicology</a:t>
            </a:r>
            <a:r>
              <a:rPr lang="en-GB" dirty="0">
                <a:solidFill>
                  <a:schemeClr val="bg1"/>
                </a:solidFill>
                <a:latin typeface="Aptos"/>
                <a:cs typeface="Latha"/>
              </a:rPr>
              <a:t> that complements and strengthens </a:t>
            </a:r>
            <a:r>
              <a:rPr lang="en-GB" b="1" dirty="0">
                <a:solidFill>
                  <a:schemeClr val="bg1"/>
                </a:solidFill>
                <a:latin typeface="Aptos"/>
                <a:cs typeface="Latha"/>
              </a:rPr>
              <a:t>NAM, AI, and in vitro strategies.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  <a:latin typeface="Aptos"/>
              <a:cs typeface="Latha"/>
            </a:endParaRPr>
          </a:p>
          <a:p>
            <a:r>
              <a:rPr lang="en-GB" b="1" dirty="0">
                <a:solidFill>
                  <a:schemeClr val="bg1"/>
                </a:solidFill>
                <a:latin typeface="Aptos"/>
                <a:cs typeface="Latha"/>
              </a:rPr>
              <a:t>Why this matters</a:t>
            </a:r>
            <a:endParaRPr lang="en-GB" dirty="0">
              <a:solidFill>
                <a:schemeClr val="bg1"/>
              </a:solidFill>
              <a:latin typeface="Aptos"/>
              <a:cs typeface="Latha"/>
            </a:endParaRPr>
          </a:p>
          <a:p>
            <a:endParaRPr lang="en-GB" b="1">
              <a:solidFill>
                <a:schemeClr val="bg1"/>
              </a:solidFill>
              <a:latin typeface="Aptos"/>
              <a:cs typeface="Lath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  <a:cs typeface="Latha"/>
              </a:rPr>
              <a:t>As chemical space becomes more novel, </a:t>
            </a:r>
            <a:r>
              <a:rPr lang="en-GB" b="1" dirty="0">
                <a:solidFill>
                  <a:schemeClr val="bg1"/>
                </a:solidFill>
                <a:latin typeface="Aptos"/>
                <a:cs typeface="Latha"/>
              </a:rPr>
              <a:t>data-driven similarity alone no longer scales</a:t>
            </a:r>
            <a:r>
              <a:rPr lang="en-GB" dirty="0">
                <a:solidFill>
                  <a:schemeClr val="bg1"/>
                </a:solidFill>
                <a:latin typeface="Aptos"/>
                <a:cs typeface="Lath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chemeClr val="bg1"/>
                </a:solidFill>
                <a:latin typeface="Aptos"/>
                <a:cs typeface="Latha"/>
              </a:rPr>
              <a:t>FastCompChem</a:t>
            </a:r>
            <a:r>
              <a:rPr lang="en-GB" b="1" dirty="0">
                <a:solidFill>
                  <a:schemeClr val="bg1"/>
                </a:solidFill>
                <a:latin typeface="Aptos"/>
                <a:cs typeface="Latha"/>
              </a:rPr>
              <a:t> </a:t>
            </a:r>
            <a:r>
              <a:rPr lang="en-GB" dirty="0">
                <a:solidFill>
                  <a:schemeClr val="bg1"/>
                </a:solidFill>
                <a:latin typeface="Aptos"/>
                <a:cs typeface="Latha"/>
              </a:rPr>
              <a:t>addresses this gap by grounding decisions in </a:t>
            </a:r>
            <a:r>
              <a:rPr lang="en-GB" b="1" dirty="0">
                <a:solidFill>
                  <a:schemeClr val="bg1"/>
                </a:solidFill>
                <a:latin typeface="Aptos"/>
                <a:cs typeface="Latha"/>
              </a:rPr>
              <a:t>molecular physics</a:t>
            </a:r>
            <a:r>
              <a:rPr lang="en-GB" dirty="0">
                <a:solidFill>
                  <a:schemeClr val="bg1"/>
                </a:solidFill>
                <a:latin typeface="Aptos"/>
                <a:cs typeface="Latha"/>
              </a:rPr>
              <a:t>.</a:t>
            </a:r>
          </a:p>
          <a:p>
            <a:endParaRPr lang="en-GB">
              <a:solidFill>
                <a:schemeClr val="bg1"/>
              </a:solidFill>
              <a:latin typeface="Aptos"/>
              <a:cs typeface="Latha"/>
            </a:endParaRPr>
          </a:p>
        </p:txBody>
      </p:sp>
      <p:pic>
        <p:nvPicPr>
          <p:cNvPr id="15" name="Picture 14" descr="A black and white screen&#10;&#10;AI-generated content may be incorrect.">
            <a:extLst>
              <a:ext uri="{FF2B5EF4-FFF2-40B4-BE49-F238E27FC236}">
                <a16:creationId xmlns:a16="http://schemas.microsoft.com/office/drawing/2014/main" id="{01204572-FC41-6157-69D8-20DCEFFB39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" r="42" b="98375"/>
          <a:stretch>
            <a:fillRect/>
          </a:stretch>
        </p:blipFill>
        <p:spPr>
          <a:xfrm>
            <a:off x="314392" y="1480026"/>
            <a:ext cx="11411852" cy="73709"/>
          </a:xfrm>
          <a:prstGeom prst="rect">
            <a:avLst/>
          </a:prstGeom>
        </p:spPr>
      </p:pic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AB36EF89-7A38-9697-B879-786457DEB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0915" y="6136858"/>
            <a:ext cx="1312230" cy="5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6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9AA38-ABB5-A22A-9E48-64246B4E9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blue and green lights&#10;&#10;AI-generated content may be incorrect.">
            <a:extLst>
              <a:ext uri="{FF2B5EF4-FFF2-40B4-BE49-F238E27FC236}">
                <a16:creationId xmlns:a16="http://schemas.microsoft.com/office/drawing/2014/main" id="{3250068F-360C-06A2-D6C4-FA4F35793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480BB0-0BFB-661D-A78C-144D02F5C9FA}"/>
              </a:ext>
            </a:extLst>
          </p:cNvPr>
          <p:cNvSpPr txBox="1"/>
          <p:nvPr/>
        </p:nvSpPr>
        <p:spPr>
          <a:xfrm>
            <a:off x="314392" y="320794"/>
            <a:ext cx="10561674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Aptos"/>
              </a:rPr>
              <a:t>Evidence: The Toxicity Bottleneck</a:t>
            </a:r>
            <a:br>
              <a:rPr lang="en-GB" sz="3600" b="1">
                <a:solidFill>
                  <a:schemeClr val="bg1"/>
                </a:solidFill>
                <a:latin typeface="Aptos"/>
              </a:rPr>
            </a:br>
            <a:r>
              <a:rPr lang="en-GB" sz="3600" b="1">
                <a:solidFill>
                  <a:srgbClr val="0EBEA0"/>
                </a:solidFill>
                <a:latin typeface="Aptos"/>
              </a:rPr>
              <a:t>Waring </a:t>
            </a:r>
            <a:r>
              <a:rPr lang="en-GB" sz="3600" b="1" i="1">
                <a:solidFill>
                  <a:srgbClr val="0EBEA0"/>
                </a:solidFill>
                <a:latin typeface="Aptos"/>
              </a:rPr>
              <a:t>et al.</a:t>
            </a:r>
            <a:r>
              <a:rPr lang="en-GB" sz="3600" b="1">
                <a:solidFill>
                  <a:srgbClr val="0EBEA0"/>
                </a:solidFill>
                <a:latin typeface="Aptos"/>
              </a:rPr>
              <a:t> (2015)</a:t>
            </a:r>
            <a:endParaRPr lang="en-GB">
              <a:solidFill>
                <a:srgbClr val="0EBEA0"/>
              </a:solidFill>
              <a:latin typeface="Apto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93F1D3-AE70-8F2E-1C79-B79C8B94C57A}"/>
              </a:ext>
            </a:extLst>
          </p:cNvPr>
          <p:cNvSpPr txBox="1"/>
          <p:nvPr/>
        </p:nvSpPr>
        <p:spPr>
          <a:xfrm>
            <a:off x="339718" y="1607000"/>
            <a:ext cx="8651882" cy="50783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ptos"/>
              </a:rPr>
              <a:t>Context</a:t>
            </a:r>
            <a:endParaRPr lang="en-US">
              <a:solidFill>
                <a:schemeClr val="bg1"/>
              </a:solidFill>
              <a:latin typeface="Aptos"/>
              <a:ea typeface="Calibri"/>
              <a:cs typeface="Calibri"/>
            </a:endParaRPr>
          </a:p>
          <a:p>
            <a:r>
              <a:rPr lang="en-GB">
                <a:solidFill>
                  <a:schemeClr val="bg1"/>
                </a:solidFill>
                <a:latin typeface="Aptos"/>
                <a:cs typeface="Arial"/>
              </a:rPr>
              <a:t>• </a:t>
            </a:r>
            <a:r>
              <a:rPr lang="en-GB">
                <a:solidFill>
                  <a:schemeClr val="bg1"/>
                </a:solidFill>
                <a:latin typeface="Aptos"/>
              </a:rPr>
              <a:t>Large retrospective analysis of pharmaceutical R&amp;D pipelines</a:t>
            </a:r>
            <a:endParaRPr lang="en-GB">
              <a:solidFill>
                <a:schemeClr val="bg1"/>
              </a:solidFill>
              <a:latin typeface="Aptos"/>
              <a:ea typeface="Calibri"/>
              <a:cs typeface="Calibri"/>
            </a:endParaRPr>
          </a:p>
          <a:p>
            <a:r>
              <a:rPr lang="en-GB">
                <a:solidFill>
                  <a:schemeClr val="bg1"/>
                </a:solidFill>
                <a:latin typeface="Aptos"/>
                <a:cs typeface="Arial"/>
              </a:rPr>
              <a:t>• </a:t>
            </a:r>
            <a:r>
              <a:rPr lang="en-GB">
                <a:solidFill>
                  <a:schemeClr val="bg1"/>
                </a:solidFill>
                <a:latin typeface="Aptos"/>
              </a:rPr>
              <a:t>One of the first systematic, industry-scale assessments of failure causes</a:t>
            </a:r>
            <a:endParaRPr lang="en-GB">
              <a:solidFill>
                <a:schemeClr val="bg1"/>
              </a:solidFill>
              <a:latin typeface="Aptos"/>
              <a:ea typeface="Calibri"/>
              <a:cs typeface="Calibri"/>
            </a:endParaRPr>
          </a:p>
          <a:p>
            <a:endParaRPr lang="en-GB">
              <a:solidFill>
                <a:schemeClr val="bg1"/>
              </a:solidFill>
              <a:latin typeface="Aptos"/>
            </a:endParaRPr>
          </a:p>
          <a:p>
            <a:r>
              <a:rPr lang="en-GB" b="1">
                <a:solidFill>
                  <a:schemeClr val="bg1"/>
                </a:solidFill>
                <a:latin typeface="Aptos"/>
              </a:rPr>
              <a:t>Key findings</a:t>
            </a:r>
            <a:endParaRPr lang="en-GB">
              <a:solidFill>
                <a:schemeClr val="bg1"/>
              </a:solidFill>
              <a:latin typeface="Aptos"/>
              <a:ea typeface="Calibri"/>
              <a:cs typeface="Calibri"/>
            </a:endParaRPr>
          </a:p>
          <a:p>
            <a:r>
              <a:rPr lang="en-GB">
                <a:solidFill>
                  <a:schemeClr val="bg1"/>
                </a:solidFill>
                <a:latin typeface="Aptos"/>
                <a:cs typeface="Arial"/>
              </a:rPr>
              <a:t>• </a:t>
            </a:r>
            <a:r>
              <a:rPr lang="en-GB" b="1">
                <a:solidFill>
                  <a:schemeClr val="bg1"/>
                </a:solidFill>
                <a:latin typeface="Aptos"/>
              </a:rPr>
              <a:t>Toxicity and safety issues remained the leading cause of attrition</a:t>
            </a:r>
            <a:endParaRPr lang="en-GB">
              <a:solidFill>
                <a:schemeClr val="bg1"/>
              </a:solidFill>
              <a:latin typeface="Aptos"/>
              <a:ea typeface="Calibri"/>
              <a:cs typeface="Calibri"/>
            </a:endParaRPr>
          </a:p>
          <a:p>
            <a:r>
              <a:rPr lang="en-GB">
                <a:solidFill>
                  <a:schemeClr val="bg1"/>
                </a:solidFill>
                <a:latin typeface="Aptos"/>
                <a:cs typeface="Arial"/>
              </a:rPr>
              <a:t>• </a:t>
            </a:r>
            <a:r>
              <a:rPr lang="en-GB">
                <a:solidFill>
                  <a:schemeClr val="bg1"/>
                </a:solidFill>
                <a:latin typeface="Aptos"/>
              </a:rPr>
              <a:t>Failures occurred late in development, after substantial investment</a:t>
            </a:r>
            <a:endParaRPr lang="en-GB">
              <a:solidFill>
                <a:schemeClr val="bg1"/>
              </a:solidFill>
              <a:latin typeface="Aptos"/>
              <a:ea typeface="Calibri"/>
              <a:cs typeface="Calibri"/>
            </a:endParaRPr>
          </a:p>
          <a:p>
            <a:r>
              <a:rPr lang="en-GB">
                <a:solidFill>
                  <a:schemeClr val="bg1"/>
                </a:solidFill>
                <a:latin typeface="Aptos"/>
                <a:cs typeface="Arial"/>
              </a:rPr>
              <a:t>• </a:t>
            </a:r>
            <a:r>
              <a:rPr lang="en-GB">
                <a:solidFill>
                  <a:schemeClr val="bg1"/>
                </a:solidFill>
                <a:latin typeface="Aptos"/>
              </a:rPr>
              <a:t>Improvements in chemistry, screening, and target biology </a:t>
            </a:r>
            <a:r>
              <a:rPr lang="en-GB" b="1">
                <a:solidFill>
                  <a:schemeClr val="bg1"/>
                </a:solidFill>
                <a:latin typeface="Aptos"/>
              </a:rPr>
              <a:t>did not remove the </a:t>
            </a:r>
          </a:p>
          <a:p>
            <a:r>
              <a:rPr lang="en-GB" b="1">
                <a:solidFill>
                  <a:schemeClr val="bg1"/>
                </a:solidFill>
                <a:latin typeface="Aptos"/>
              </a:rPr>
              <a:t>problem</a:t>
            </a:r>
            <a:r>
              <a:rPr lang="en-GB">
                <a:solidFill>
                  <a:schemeClr val="bg1"/>
                </a:solidFill>
                <a:latin typeface="Aptos"/>
              </a:rPr>
              <a:t>.</a:t>
            </a:r>
            <a:br>
              <a:rPr lang="en-GB">
                <a:solidFill>
                  <a:schemeClr val="bg1"/>
                </a:solidFill>
                <a:latin typeface="Aptos"/>
              </a:rPr>
            </a:br>
            <a:br>
              <a:rPr lang="en-GB">
                <a:solidFill>
                  <a:schemeClr val="bg1"/>
                </a:solidFill>
                <a:latin typeface="Aptos"/>
              </a:rPr>
            </a:br>
            <a:r>
              <a:rPr lang="en-GB" b="1">
                <a:solidFill>
                  <a:schemeClr val="bg1"/>
                </a:solidFill>
                <a:latin typeface="Aptos"/>
              </a:rPr>
              <a:t>Upper theoretical limit</a:t>
            </a:r>
            <a:endParaRPr lang="en-GB">
              <a:solidFill>
                <a:schemeClr val="bg1"/>
              </a:solidFill>
              <a:latin typeface="Apto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ptos"/>
              </a:rPr>
              <a:t>Even under optimal discovery conditions, </a:t>
            </a:r>
            <a:r>
              <a:rPr lang="en-GB" b="1">
                <a:solidFill>
                  <a:schemeClr val="bg1"/>
                </a:solidFill>
                <a:latin typeface="Aptos"/>
              </a:rPr>
              <a:t>~40–50% of attrition was driven </a:t>
            </a:r>
          </a:p>
          <a:p>
            <a:r>
              <a:rPr lang="en-GB" b="1">
                <a:solidFill>
                  <a:schemeClr val="bg1"/>
                </a:solidFill>
                <a:latin typeface="Aptos"/>
              </a:rPr>
              <a:t>by safety</a:t>
            </a:r>
            <a:r>
              <a:rPr lang="en-GB">
                <a:solidFill>
                  <a:schemeClr val="bg1"/>
                </a:solidFill>
                <a:latin typeface="Aptos"/>
              </a:rPr>
              <a:t>.</a:t>
            </a:r>
            <a:endParaRPr lang="en-GB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ptos"/>
              </a:rPr>
              <a:t>It is a </a:t>
            </a:r>
            <a:r>
              <a:rPr lang="en-GB" b="1">
                <a:solidFill>
                  <a:schemeClr val="bg1"/>
                </a:solidFill>
                <a:latin typeface="Aptos"/>
              </a:rPr>
              <a:t>hard ceiling</a:t>
            </a:r>
            <a:r>
              <a:rPr lang="en-GB">
                <a:solidFill>
                  <a:schemeClr val="bg1"/>
                </a:solidFill>
                <a:latin typeface="Aptos"/>
              </a:rPr>
              <a:t> on R&amp;D efficiency unless safety predictivity improves.</a:t>
            </a:r>
          </a:p>
          <a:p>
            <a:endParaRPr lang="en-GB">
              <a:solidFill>
                <a:schemeClr val="bg1"/>
              </a:solidFill>
              <a:latin typeface="Aptos"/>
            </a:endParaRPr>
          </a:p>
          <a:p>
            <a:r>
              <a:rPr lang="en-GB" b="1">
                <a:solidFill>
                  <a:srgbClr val="0EBEA0"/>
                </a:solidFill>
                <a:latin typeface="Aptos"/>
              </a:rPr>
              <a:t>Implication</a:t>
            </a:r>
            <a:endParaRPr lang="en-GB">
              <a:solidFill>
                <a:srgbClr val="0EBEA0"/>
              </a:solidFill>
              <a:latin typeface="Aptos"/>
              <a:ea typeface="Calibri"/>
              <a:cs typeface="Calibri"/>
            </a:endParaRPr>
          </a:p>
          <a:p>
            <a:r>
              <a:rPr lang="en-GB">
                <a:solidFill>
                  <a:schemeClr val="bg1"/>
                </a:solidFill>
                <a:latin typeface="Aptos"/>
              </a:rPr>
              <a:t>Toxicology is not a downstream filter — it is the </a:t>
            </a:r>
            <a:r>
              <a:rPr lang="en-GB" b="1">
                <a:solidFill>
                  <a:schemeClr val="bg1"/>
                </a:solidFill>
                <a:latin typeface="Aptos"/>
              </a:rPr>
              <a:t>rate-limiting step</a:t>
            </a:r>
            <a:r>
              <a:rPr lang="en-GB">
                <a:solidFill>
                  <a:schemeClr val="bg1"/>
                </a:solidFill>
                <a:latin typeface="Aptos"/>
              </a:rPr>
              <a:t> in modern drug discovery.</a:t>
            </a:r>
          </a:p>
        </p:txBody>
      </p:sp>
      <p:pic>
        <p:nvPicPr>
          <p:cNvPr id="6" name="Picture 5" descr="A statue of a person in a building&#10;&#10;AI-generated content may be incorrect.">
            <a:extLst>
              <a:ext uri="{FF2B5EF4-FFF2-40B4-BE49-F238E27FC236}">
                <a16:creationId xmlns:a16="http://schemas.microsoft.com/office/drawing/2014/main" id="{4461A7AE-D2D8-BA73-50CC-B557AE07D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t="1477" r="50665" b="50960"/>
          <a:stretch>
            <a:fillRect/>
          </a:stretch>
        </p:blipFill>
        <p:spPr>
          <a:xfrm>
            <a:off x="8454009" y="1769951"/>
            <a:ext cx="3373668" cy="3347472"/>
          </a:xfrm>
          <a:prstGeom prst="roundRect">
            <a:avLst/>
          </a:prstGeom>
        </p:spPr>
      </p:pic>
      <p:pic>
        <p:nvPicPr>
          <p:cNvPr id="8" name="Picture 7" descr="A close-up of a website&#10;&#10;AI-generated content may be incorrect.">
            <a:extLst>
              <a:ext uri="{FF2B5EF4-FFF2-40B4-BE49-F238E27FC236}">
                <a16:creationId xmlns:a16="http://schemas.microsoft.com/office/drawing/2014/main" id="{6DAC88EE-2FE1-43F9-DF87-6054DED93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395" y="669444"/>
            <a:ext cx="3439811" cy="836058"/>
          </a:xfrm>
          <a:prstGeom prst="rect">
            <a:avLst/>
          </a:prstGeom>
        </p:spPr>
      </p:pic>
      <p:pic>
        <p:nvPicPr>
          <p:cNvPr id="15" name="Picture 14" descr="A black and white screen&#10;&#10;AI-generated content may be incorrect.">
            <a:extLst>
              <a:ext uri="{FF2B5EF4-FFF2-40B4-BE49-F238E27FC236}">
                <a16:creationId xmlns:a16="http://schemas.microsoft.com/office/drawing/2014/main" id="{4C2FA7DB-5A69-C271-81BA-B0C8CC7FDC7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" r="42" b="98375"/>
          <a:stretch>
            <a:fillRect/>
          </a:stretch>
        </p:blipFill>
        <p:spPr>
          <a:xfrm>
            <a:off x="312482" y="1507671"/>
            <a:ext cx="11411852" cy="73709"/>
          </a:xfrm>
          <a:prstGeom prst="rect">
            <a:avLst/>
          </a:prstGeom>
        </p:spPr>
      </p:pic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1DC20225-709C-0259-53C3-76E24B561B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0915" y="6136858"/>
            <a:ext cx="1312230" cy="5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6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26FE7-4A9C-3B8B-EB01-6CEE4D7AD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blue and green lights&#10;&#10;AI-generated content may be incorrect.">
            <a:extLst>
              <a:ext uri="{FF2B5EF4-FFF2-40B4-BE49-F238E27FC236}">
                <a16:creationId xmlns:a16="http://schemas.microsoft.com/office/drawing/2014/main" id="{D4E79D60-5055-15F5-F508-C139DAE31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5F4B5A-4180-13BC-24A6-8A3CBF1959A6}"/>
              </a:ext>
            </a:extLst>
          </p:cNvPr>
          <p:cNvSpPr txBox="1"/>
          <p:nvPr/>
        </p:nvSpPr>
        <p:spPr>
          <a:xfrm>
            <a:off x="314392" y="320794"/>
            <a:ext cx="10561674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>
                <a:solidFill>
                  <a:srgbClr val="FFFFFF"/>
                </a:solidFill>
                <a:latin typeface="Aptos"/>
              </a:rPr>
              <a:t>AI/ML in toxicology</a:t>
            </a:r>
            <a:endParaRPr lang="en-US">
              <a:latin typeface="Aptos"/>
            </a:endParaRPr>
          </a:p>
          <a:p>
            <a:pPr>
              <a:buNone/>
            </a:pPr>
            <a:r>
              <a:rPr lang="en-GB" sz="3600" b="1">
                <a:solidFill>
                  <a:srgbClr val="0EBEA0"/>
                </a:solidFill>
                <a:latin typeface="Aptos"/>
              </a:rPr>
              <a:t>Progress with structural limits</a:t>
            </a:r>
            <a:endParaRPr lang="en-GB">
              <a:solidFill>
                <a:srgbClr val="0EBEA0"/>
              </a:solidFill>
              <a:latin typeface="Apto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ECEB9-1C7D-E348-8EEA-2FFA230568CE}"/>
              </a:ext>
            </a:extLst>
          </p:cNvPr>
          <p:cNvSpPr txBox="1"/>
          <p:nvPr/>
        </p:nvSpPr>
        <p:spPr>
          <a:xfrm>
            <a:off x="339718" y="1675580"/>
            <a:ext cx="7492409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ptos"/>
              </a:rPr>
              <a:t>What AI/ML has achieved</a:t>
            </a:r>
            <a:endParaRPr lang="en-GB">
              <a:solidFill>
                <a:schemeClr val="bg1"/>
              </a:solidFill>
              <a:latin typeface="Apto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ptos"/>
              </a:rPr>
              <a:t>Faster screening across multiple endpoints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ptos"/>
              </a:rPr>
              <a:t>Integration of in vivo, in vitro, omics, and chemistry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ptos"/>
              </a:rPr>
              <a:t>Clear improvements over classical QSAR models</a:t>
            </a:r>
          </a:p>
          <a:p>
            <a:endParaRPr lang="en-GB" b="1">
              <a:solidFill>
                <a:schemeClr val="bg1"/>
              </a:solidFill>
              <a:latin typeface="Aptos"/>
            </a:endParaRPr>
          </a:p>
          <a:p>
            <a:r>
              <a:rPr lang="en-GB" b="1">
                <a:solidFill>
                  <a:schemeClr val="bg1"/>
                </a:solidFill>
                <a:latin typeface="Aptos"/>
              </a:rPr>
              <a:t>Structural limitations</a:t>
            </a:r>
            <a:endParaRPr lang="en-GB">
              <a:solidFill>
                <a:schemeClr val="bg1"/>
              </a:solidFill>
              <a:latin typeface="Apto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ptos"/>
              </a:rPr>
              <a:t>Learning </a:t>
            </a:r>
            <a:r>
              <a:rPr lang="en-GB" b="1">
                <a:solidFill>
                  <a:schemeClr val="bg1"/>
                </a:solidFill>
                <a:latin typeface="Aptos"/>
              </a:rPr>
              <a:t>correlations rather than mechanisms</a:t>
            </a:r>
            <a:endParaRPr lang="en-GB">
              <a:solidFill>
                <a:schemeClr val="bg1"/>
              </a:solidFill>
              <a:latin typeface="Apto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ptos"/>
              </a:rPr>
              <a:t>Limited extrapolation to </a:t>
            </a:r>
            <a:r>
              <a:rPr lang="en-GB" b="1">
                <a:solidFill>
                  <a:schemeClr val="bg1"/>
                </a:solidFill>
                <a:latin typeface="Aptos"/>
              </a:rPr>
              <a:t>novel chemotypes</a:t>
            </a:r>
            <a:endParaRPr lang="en-GB">
              <a:solidFill>
                <a:schemeClr val="bg1"/>
              </a:solidFill>
              <a:latin typeface="Aptos"/>
            </a:endParaRPr>
          </a:p>
          <a:p>
            <a:endParaRPr lang="en-GB" b="1">
              <a:solidFill>
                <a:schemeClr val="bg1"/>
              </a:solidFill>
              <a:latin typeface="Aptos"/>
            </a:endParaRPr>
          </a:p>
          <a:p>
            <a:r>
              <a:rPr lang="en-GB" b="1">
                <a:solidFill>
                  <a:schemeClr val="bg1"/>
                </a:solidFill>
                <a:latin typeface="Aptos"/>
              </a:rPr>
              <a:t>Evidence-based conclusion</a:t>
            </a:r>
            <a:endParaRPr lang="en-GB">
              <a:solidFill>
                <a:schemeClr val="bg1"/>
              </a:solidFill>
              <a:latin typeface="Apto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ptos"/>
              </a:rPr>
              <a:t>AI improves </a:t>
            </a:r>
            <a:r>
              <a:rPr lang="en-GB" b="1">
                <a:solidFill>
                  <a:schemeClr val="bg1"/>
                </a:solidFill>
                <a:latin typeface="Aptos"/>
              </a:rPr>
              <a:t>interpolation within known chemical space</a:t>
            </a:r>
            <a:endParaRPr lang="en-GB">
              <a:solidFill>
                <a:schemeClr val="bg1"/>
              </a:solidFill>
              <a:latin typeface="Apto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ptos"/>
              </a:rPr>
              <a:t>The Waring ceiling remains unchanged because </a:t>
            </a:r>
            <a:r>
              <a:rPr lang="en-GB" b="1">
                <a:solidFill>
                  <a:srgbClr val="0EBEA0"/>
                </a:solidFill>
                <a:latin typeface="Aptos"/>
              </a:rPr>
              <a:t>mechanistic causality is missing</a:t>
            </a:r>
            <a:endParaRPr lang="en-GB">
              <a:solidFill>
                <a:srgbClr val="0EBEA0"/>
              </a:solidFill>
              <a:latin typeface="Aptos"/>
            </a:endParaRPr>
          </a:p>
          <a:p>
            <a:endParaRPr lang="en-GB" b="1">
              <a:solidFill>
                <a:schemeClr val="bg1"/>
              </a:solidFill>
              <a:latin typeface="Aptos"/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6DB21-DA2E-E6FD-24F3-FF1B9458F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2" t="2083" r="1823" b="51302"/>
          <a:stretch>
            <a:fillRect/>
          </a:stretch>
        </p:blipFill>
        <p:spPr>
          <a:xfrm>
            <a:off x="8453068" y="1731596"/>
            <a:ext cx="3437646" cy="3409141"/>
          </a:xfrm>
          <a:prstGeom prst="roundRect">
            <a:avLst/>
          </a:prstGeom>
        </p:spPr>
      </p:pic>
      <p:pic>
        <p:nvPicPr>
          <p:cNvPr id="9" name="Picture 8" descr="A black and white screen&#10;&#10;AI-generated content may be incorrect.">
            <a:extLst>
              <a:ext uri="{FF2B5EF4-FFF2-40B4-BE49-F238E27FC236}">
                <a16:creationId xmlns:a16="http://schemas.microsoft.com/office/drawing/2014/main" id="{22015648-0E7C-ED8E-7331-30346C455A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" r="42" b="98375"/>
          <a:stretch>
            <a:fillRect/>
          </a:stretch>
        </p:blipFill>
        <p:spPr>
          <a:xfrm>
            <a:off x="312482" y="1518479"/>
            <a:ext cx="11411852" cy="73709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EEF071F6-F5C8-0516-6CFE-29AB81CFAE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0915" y="6136858"/>
            <a:ext cx="1312230" cy="5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0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27B95-3371-8EB2-6E56-44FE54E23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blue and green lights&#10;&#10;AI-generated content may be incorrect.">
            <a:extLst>
              <a:ext uri="{FF2B5EF4-FFF2-40B4-BE49-F238E27FC236}">
                <a16:creationId xmlns:a16="http://schemas.microsoft.com/office/drawing/2014/main" id="{CCD53DD0-51CE-9DCA-0D9A-70010C8D3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1F3946-6D94-8E7F-F1AC-C75E7A9BBDD4}"/>
              </a:ext>
            </a:extLst>
          </p:cNvPr>
          <p:cNvSpPr txBox="1"/>
          <p:nvPr/>
        </p:nvSpPr>
        <p:spPr>
          <a:xfrm>
            <a:off x="315164" y="1844389"/>
            <a:ext cx="7492409" cy="42473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ptos"/>
              </a:rPr>
              <a:t>Why read-across persists</a:t>
            </a:r>
            <a:endParaRPr lang="en-GB">
              <a:solidFill>
                <a:schemeClr val="bg1"/>
              </a:solidFill>
              <a:latin typeface="Apto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ptos"/>
              </a:rPr>
              <a:t>Accepted within OECD NAM frameworks when data are limited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ptos"/>
              </a:rPr>
              <a:t>Pragmatic solution in data-poor scenarios</a:t>
            </a:r>
          </a:p>
          <a:p>
            <a:endParaRPr lang="en-GB" b="1">
              <a:solidFill>
                <a:schemeClr val="bg1"/>
              </a:solidFill>
              <a:latin typeface="Aptos"/>
            </a:endParaRPr>
          </a:p>
          <a:p>
            <a:r>
              <a:rPr lang="en-GB" b="1">
                <a:solidFill>
                  <a:schemeClr val="bg1"/>
                </a:solidFill>
                <a:latin typeface="Aptos"/>
              </a:rPr>
              <a:t>Fundamental weakness</a:t>
            </a:r>
            <a:endParaRPr lang="en-GB">
              <a:solidFill>
                <a:schemeClr val="bg1"/>
              </a:solidFill>
              <a:latin typeface="Apto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ptos"/>
              </a:rPr>
              <a:t>Structural similarity ≠ mechanistic similarity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ptos"/>
              </a:rPr>
              <a:t>Small electronic or metabolic differences can dominate toxicity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ptos"/>
              </a:rPr>
              <a:t>Heavy reliance on expert judgement limits scalability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ptos"/>
              </a:rPr>
              <a:t>Addresses “similar” chemical space precluding extension to novel chemistries</a:t>
            </a:r>
          </a:p>
          <a:p>
            <a:endParaRPr lang="en-GB" b="1">
              <a:solidFill>
                <a:schemeClr val="bg1"/>
              </a:solidFill>
              <a:latin typeface="Aptos"/>
            </a:endParaRPr>
          </a:p>
          <a:p>
            <a:r>
              <a:rPr lang="en-GB" b="1">
                <a:solidFill>
                  <a:schemeClr val="bg1"/>
                </a:solidFill>
                <a:latin typeface="Aptos"/>
              </a:rPr>
              <a:t>Consequence</a:t>
            </a:r>
            <a:endParaRPr lang="en-GB">
              <a:solidFill>
                <a:schemeClr val="bg1"/>
              </a:solidFill>
              <a:latin typeface="Apto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ptos"/>
              </a:rPr>
              <a:t>Read-across mitigates risk but </a:t>
            </a:r>
            <a:r>
              <a:rPr lang="en-GB" b="1">
                <a:solidFill>
                  <a:schemeClr val="bg1"/>
                </a:solidFill>
                <a:latin typeface="Aptos"/>
              </a:rPr>
              <a:t>cannot systematically lower the safety attrition ceiling</a:t>
            </a:r>
            <a:r>
              <a:rPr lang="en-GB">
                <a:solidFill>
                  <a:schemeClr val="bg1"/>
                </a:solidFill>
                <a:latin typeface="Aptos"/>
              </a:rPr>
              <a:t> identified by Waring et 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ptos"/>
              </a:rPr>
              <a:t>Read-across is not the most suitable way to sustain novelty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57AA8-8AA6-0444-F90E-883AB7C28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" t="50917" r="50688" b="1376"/>
          <a:stretch>
            <a:fillRect/>
          </a:stretch>
        </p:blipFill>
        <p:spPr>
          <a:xfrm>
            <a:off x="8454502" y="1724217"/>
            <a:ext cx="3345300" cy="3302554"/>
          </a:xfrm>
          <a:prstGeom prst="round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0C14D-BBB5-A850-08DB-7B5A56796E1A}"/>
              </a:ext>
            </a:extLst>
          </p:cNvPr>
          <p:cNvSpPr txBox="1"/>
          <p:nvPr/>
        </p:nvSpPr>
        <p:spPr>
          <a:xfrm>
            <a:off x="314392" y="320794"/>
            <a:ext cx="10561674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>
                <a:solidFill>
                  <a:srgbClr val="FFFFFF"/>
                </a:solidFill>
                <a:latin typeface="Aptos"/>
              </a:rPr>
              <a:t>Read-across today:</a:t>
            </a:r>
            <a:endParaRPr lang="en-US">
              <a:latin typeface="Aptos"/>
            </a:endParaRPr>
          </a:p>
          <a:p>
            <a:r>
              <a:rPr lang="en-GB" sz="3600" b="1">
                <a:solidFill>
                  <a:srgbClr val="0EBEA0"/>
                </a:solidFill>
                <a:latin typeface="Aptos"/>
              </a:rPr>
              <a:t>Indispensable, but fragile</a:t>
            </a:r>
            <a:endParaRPr lang="en-GB">
              <a:solidFill>
                <a:srgbClr val="0EBEA0"/>
              </a:solidFill>
              <a:latin typeface="Aptos"/>
            </a:endParaRPr>
          </a:p>
        </p:txBody>
      </p:sp>
      <p:pic>
        <p:nvPicPr>
          <p:cNvPr id="12" name="Picture 11" descr="A black and white screen&#10;&#10;AI-generated content may be incorrect.">
            <a:extLst>
              <a:ext uri="{FF2B5EF4-FFF2-40B4-BE49-F238E27FC236}">
                <a16:creationId xmlns:a16="http://schemas.microsoft.com/office/drawing/2014/main" id="{A5D356E4-B8B1-9356-B0B9-34210BEDDA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" r="42" b="98375"/>
          <a:stretch>
            <a:fillRect/>
          </a:stretch>
        </p:blipFill>
        <p:spPr>
          <a:xfrm>
            <a:off x="312482" y="1518479"/>
            <a:ext cx="11411852" cy="73709"/>
          </a:xfrm>
          <a:prstGeom prst="rect">
            <a:avLst/>
          </a:prstGeom>
        </p:spPr>
      </p:pic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4EC20719-ABF7-6E70-8809-265CF753A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0915" y="6136858"/>
            <a:ext cx="1312230" cy="5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4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6C65A-2F57-3D5E-719C-67DCF3CFC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blue and green lights&#10;&#10;AI-generated content may be incorrect.">
            <a:extLst>
              <a:ext uri="{FF2B5EF4-FFF2-40B4-BE49-F238E27FC236}">
                <a16:creationId xmlns:a16="http://schemas.microsoft.com/office/drawing/2014/main" id="{78E82D74-1836-CC08-34F7-22CDD90F1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1A12C8-900A-D606-2E68-C5ACDF5DA59B}"/>
              </a:ext>
            </a:extLst>
          </p:cNvPr>
          <p:cNvSpPr txBox="1"/>
          <p:nvPr/>
        </p:nvSpPr>
        <p:spPr>
          <a:xfrm>
            <a:off x="315164" y="1584985"/>
            <a:ext cx="7492409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ptos"/>
              </a:rPr>
              <a:t>What sets ESigns apart</a:t>
            </a:r>
            <a:endParaRPr lang="en-GB">
              <a:solidFill>
                <a:schemeClr val="bg1"/>
              </a:solidFill>
              <a:latin typeface="Apto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ptos"/>
              </a:rPr>
              <a:t>ESigns encode molecules using </a:t>
            </a:r>
            <a:r>
              <a:rPr lang="en-GB" b="1">
                <a:solidFill>
                  <a:schemeClr val="bg1"/>
                </a:solidFill>
                <a:latin typeface="Aptos"/>
              </a:rPr>
              <a:t>first-principles electronic structure</a:t>
            </a:r>
            <a:endParaRPr lang="en-GB">
              <a:solidFill>
                <a:schemeClr val="bg1"/>
              </a:solidFill>
              <a:latin typeface="Apto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ptos"/>
              </a:rPr>
              <a:t>Capture </a:t>
            </a:r>
            <a:r>
              <a:rPr lang="en-GB" b="1">
                <a:solidFill>
                  <a:schemeClr val="bg1"/>
                </a:solidFill>
                <a:latin typeface="Aptos"/>
              </a:rPr>
              <a:t>reactivity, polarity, redox behaviour, and interaction potential</a:t>
            </a:r>
            <a:endParaRPr lang="en-GB">
              <a:solidFill>
                <a:schemeClr val="bg1"/>
              </a:solidFill>
              <a:latin typeface="Aptos"/>
            </a:endParaRPr>
          </a:p>
          <a:p>
            <a:endParaRPr lang="en-GB" b="1">
              <a:solidFill>
                <a:schemeClr val="bg1"/>
              </a:solidFill>
              <a:latin typeface="Aptos"/>
            </a:endParaRPr>
          </a:p>
          <a:p>
            <a:r>
              <a:rPr lang="en-GB" b="1">
                <a:solidFill>
                  <a:schemeClr val="bg1"/>
                </a:solidFill>
                <a:latin typeface="Aptos"/>
              </a:rPr>
              <a:t>Key differentiation</a:t>
            </a:r>
            <a:endParaRPr lang="en-GB">
              <a:solidFill>
                <a:schemeClr val="bg1"/>
              </a:solidFill>
              <a:latin typeface="Apto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ptos"/>
              </a:rPr>
              <a:t>Similarity defined by </a:t>
            </a:r>
            <a:r>
              <a:rPr lang="en-GB" b="1">
                <a:solidFill>
                  <a:schemeClr val="bg1"/>
                </a:solidFill>
                <a:latin typeface="Aptos"/>
              </a:rPr>
              <a:t>mechanistic equivalence at the level of Molecular Initiating Events (MIEs)</a:t>
            </a:r>
            <a:r>
              <a:rPr lang="en-GB">
                <a:solidFill>
                  <a:schemeClr val="bg1"/>
                </a:solidFill>
                <a:latin typeface="Aptos"/>
              </a:rPr>
              <a:t>, not 2D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ptos"/>
              </a:rPr>
              <a:t>Directly compatible with </a:t>
            </a:r>
            <a:r>
              <a:rPr lang="en-GB" b="1">
                <a:solidFill>
                  <a:schemeClr val="bg1"/>
                </a:solidFill>
                <a:latin typeface="Aptos"/>
              </a:rPr>
              <a:t>AOP-based toxicology reasoning</a:t>
            </a:r>
            <a:endParaRPr lang="en-GB">
              <a:solidFill>
                <a:schemeClr val="bg1"/>
              </a:solidFill>
              <a:latin typeface="Apto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ptos"/>
              </a:rPr>
              <a:t>Applicable to </a:t>
            </a:r>
            <a:r>
              <a:rPr lang="en-GB" b="1">
                <a:solidFill>
                  <a:schemeClr val="bg1"/>
                </a:solidFill>
                <a:latin typeface="Aptos"/>
              </a:rPr>
              <a:t>any molecule</a:t>
            </a:r>
            <a:r>
              <a:rPr lang="en-GB">
                <a:solidFill>
                  <a:schemeClr val="bg1"/>
                </a:solidFill>
                <a:latin typeface="Aptos"/>
              </a:rPr>
              <a:t>, including novel chemical space</a:t>
            </a:r>
          </a:p>
          <a:p>
            <a:endParaRPr lang="en-GB" b="1">
              <a:solidFill>
                <a:schemeClr val="bg1"/>
              </a:solidFill>
              <a:latin typeface="Aptos"/>
            </a:endParaRPr>
          </a:p>
          <a:p>
            <a:r>
              <a:rPr lang="en-GB" b="1">
                <a:solidFill>
                  <a:schemeClr val="bg1"/>
                </a:solidFill>
                <a:latin typeface="Aptos"/>
              </a:rPr>
              <a:t>Why this is different</a:t>
            </a:r>
            <a:endParaRPr lang="en-GB">
              <a:solidFill>
                <a:schemeClr val="bg1"/>
              </a:solidFill>
              <a:latin typeface="Apto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ptos"/>
              </a:rPr>
              <a:t>AI models </a:t>
            </a:r>
            <a:r>
              <a:rPr lang="en-GB" i="1">
                <a:solidFill>
                  <a:schemeClr val="bg1"/>
                </a:solidFill>
                <a:latin typeface="Aptos"/>
              </a:rPr>
              <a:t>learn from data</a:t>
            </a:r>
            <a:endParaRPr lang="en-GB">
              <a:solidFill>
                <a:schemeClr val="bg1"/>
              </a:solidFill>
              <a:latin typeface="Apto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Aptos"/>
              </a:rPr>
              <a:t>ESigns </a:t>
            </a:r>
            <a:r>
              <a:rPr lang="en-GB" i="1">
                <a:solidFill>
                  <a:schemeClr val="bg1"/>
                </a:solidFill>
                <a:latin typeface="Aptos"/>
              </a:rPr>
              <a:t>encode mechanism</a:t>
            </a:r>
            <a:endParaRPr lang="en-GB">
              <a:solidFill>
                <a:schemeClr val="bg1"/>
              </a:solidFill>
              <a:latin typeface="Apto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5C5AB-189B-459C-EDFD-593C85EA758F}"/>
              </a:ext>
            </a:extLst>
          </p:cNvPr>
          <p:cNvSpPr txBox="1"/>
          <p:nvPr/>
        </p:nvSpPr>
        <p:spPr>
          <a:xfrm>
            <a:off x="314392" y="320794"/>
            <a:ext cx="10561674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Aptos"/>
              </a:rPr>
              <a:t>Differentiation: </a:t>
            </a:r>
            <a:endParaRPr lang="en-US" b="1">
              <a:solidFill>
                <a:schemeClr val="bg1"/>
              </a:solidFill>
              <a:latin typeface="Aptos"/>
            </a:endParaRPr>
          </a:p>
          <a:p>
            <a:r>
              <a:rPr lang="en-GB" sz="3600" b="1">
                <a:solidFill>
                  <a:srgbClr val="0EBEA0"/>
                </a:solidFill>
                <a:latin typeface="Aptos"/>
              </a:rPr>
              <a:t>Electronic Signatures (</a:t>
            </a:r>
            <a:r>
              <a:rPr lang="en-GB" sz="3600" b="1" err="1">
                <a:solidFill>
                  <a:srgbClr val="0EBEA0"/>
                </a:solidFill>
                <a:latin typeface="Aptos"/>
              </a:rPr>
              <a:t>ESigns</a:t>
            </a:r>
            <a:r>
              <a:rPr lang="en-GB" sz="3600" b="1">
                <a:solidFill>
                  <a:srgbClr val="0EBEA0"/>
                </a:solidFill>
                <a:latin typeface="Aptos"/>
              </a:rPr>
              <a:t>)</a:t>
            </a:r>
            <a:endParaRPr lang="en-US" b="1">
              <a:solidFill>
                <a:srgbClr val="0EBEA0"/>
              </a:solidFill>
              <a:latin typeface="Aptos"/>
            </a:endParaRPr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56342AB3-BA2A-CACD-50A4-E11DFD41B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915" y="6136858"/>
            <a:ext cx="1312230" cy="559970"/>
          </a:xfrm>
          <a:prstGeom prst="rect">
            <a:avLst/>
          </a:prstGeom>
        </p:spPr>
      </p:pic>
      <p:pic>
        <p:nvPicPr>
          <p:cNvPr id="11" name="Picture 10" descr="A black and white screen&#10;&#10;AI-generated content may be incorrect.">
            <a:extLst>
              <a:ext uri="{FF2B5EF4-FFF2-40B4-BE49-F238E27FC236}">
                <a16:creationId xmlns:a16="http://schemas.microsoft.com/office/drawing/2014/main" id="{284BD052-6475-D5EE-2911-3E8E1BA345D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" r="42" b="98375"/>
          <a:stretch>
            <a:fillRect/>
          </a:stretch>
        </p:blipFill>
        <p:spPr>
          <a:xfrm>
            <a:off x="312482" y="1518479"/>
            <a:ext cx="11411852" cy="73709"/>
          </a:xfrm>
          <a:prstGeom prst="rect">
            <a:avLst/>
          </a:prstGeom>
        </p:spPr>
      </p:pic>
      <p:pic>
        <p:nvPicPr>
          <p:cNvPr id="5" name="Picture 4" descr="A robot legs on a platform&#10;&#10;AI-generated content may be incorrect.">
            <a:extLst>
              <a:ext uri="{FF2B5EF4-FFF2-40B4-BE49-F238E27FC236}">
                <a16:creationId xmlns:a16="http://schemas.microsoft.com/office/drawing/2014/main" id="{70B2CB9D-B631-E5CF-748D-30CA5788E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7" t="50972" r="1287" b="1458"/>
          <a:stretch>
            <a:fillRect/>
          </a:stretch>
        </p:blipFill>
        <p:spPr>
          <a:xfrm>
            <a:off x="8451831" y="1729400"/>
            <a:ext cx="3367711" cy="339808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98C35-8FA4-D54C-2E3E-F4AAA601B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4625938-A431-5044-4DAF-6BE56B31F6A4}"/>
              </a:ext>
            </a:extLst>
          </p:cNvPr>
          <p:cNvSpPr txBox="1"/>
          <p:nvPr/>
        </p:nvSpPr>
        <p:spPr>
          <a:xfrm>
            <a:off x="323406" y="407684"/>
            <a:ext cx="12387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600" b="1" dirty="0">
                <a:solidFill>
                  <a:schemeClr val="bg1"/>
                </a:solidFill>
                <a:latin typeface="Aptos"/>
              </a:rPr>
              <a:t>ESigns in Conjunction with </a:t>
            </a:r>
            <a:r>
              <a:rPr lang="en-GB" sz="3600" b="1" i="1" dirty="0">
                <a:solidFill>
                  <a:schemeClr val="bg1"/>
                </a:solidFill>
                <a:latin typeface="Aptos"/>
              </a:rPr>
              <a:t>in Vitro</a:t>
            </a:r>
            <a:r>
              <a:rPr lang="en-GB" sz="3600" b="1" dirty="0">
                <a:solidFill>
                  <a:schemeClr val="bg1"/>
                </a:solidFill>
                <a:latin typeface="Aptos"/>
              </a:rPr>
              <a:t> NAMs and Organoids</a:t>
            </a:r>
          </a:p>
        </p:txBody>
      </p:sp>
      <p:pic>
        <p:nvPicPr>
          <p:cNvPr id="17" name="Picture 16" descr="A black and white screen&#10;&#10;AI-generated content may be incorrect.">
            <a:extLst>
              <a:ext uri="{FF2B5EF4-FFF2-40B4-BE49-F238E27FC236}">
                <a16:creationId xmlns:a16="http://schemas.microsoft.com/office/drawing/2014/main" id="{6099C732-978F-3FC2-2F7F-5E4B9D66C4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" r="42" b="98375"/>
          <a:stretch>
            <a:fillRect/>
          </a:stretch>
        </p:blipFill>
        <p:spPr>
          <a:xfrm>
            <a:off x="312482" y="1162039"/>
            <a:ext cx="11411852" cy="73709"/>
          </a:xfrm>
          <a:prstGeom prst="rect">
            <a:avLst/>
          </a:prstGeom>
        </p:spPr>
      </p:pic>
      <p:pic>
        <p:nvPicPr>
          <p:cNvPr id="18" name="Picture 17" descr="A close-up of a logo&#10;&#10;AI-generated content may be incorrect.">
            <a:extLst>
              <a:ext uri="{FF2B5EF4-FFF2-40B4-BE49-F238E27FC236}">
                <a16:creationId xmlns:a16="http://schemas.microsoft.com/office/drawing/2014/main" id="{A6D9BA84-DA74-B9C9-E89B-9147AE1C7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915" y="6136858"/>
            <a:ext cx="1312230" cy="5599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252202-2181-8766-0586-5D1F7E3F5328}"/>
              </a:ext>
            </a:extLst>
          </p:cNvPr>
          <p:cNvSpPr txBox="1"/>
          <p:nvPr/>
        </p:nvSpPr>
        <p:spPr>
          <a:xfrm>
            <a:off x="345170" y="1338367"/>
            <a:ext cx="10386467" cy="53553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chemeClr val="bg1"/>
                </a:solidFill>
                <a:latin typeface="Aptos"/>
              </a:rPr>
              <a:t>Context</a:t>
            </a:r>
            <a:endParaRPr lang="en-GB" dirty="0">
              <a:solidFill>
                <a:schemeClr val="bg1"/>
              </a:solidFill>
              <a:latin typeface="Apto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 </a:t>
            </a:r>
            <a:r>
              <a:rPr lang="en-GB" i="1" dirty="0">
                <a:solidFill>
                  <a:schemeClr val="bg1"/>
                </a:solidFill>
                <a:latin typeface="Aptos"/>
              </a:rPr>
              <a:t>In vitro</a:t>
            </a:r>
            <a:r>
              <a:rPr lang="en-GB" dirty="0">
                <a:solidFill>
                  <a:schemeClr val="bg1"/>
                </a:solidFill>
                <a:latin typeface="Aptos"/>
              </a:rPr>
              <a:t> NAMs and organoid systems provide </a:t>
            </a:r>
            <a:r>
              <a:rPr lang="en-GB" b="1" dirty="0">
                <a:solidFill>
                  <a:schemeClr val="bg1"/>
                </a:solidFill>
                <a:latin typeface="Aptos"/>
              </a:rPr>
              <a:t>biologically relevant readouts</a:t>
            </a:r>
            <a:r>
              <a:rPr lang="en-GB" dirty="0">
                <a:solidFill>
                  <a:schemeClr val="bg1"/>
                </a:solidFill>
                <a:latin typeface="Apto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 However, they often lack: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GB" dirty="0">
                <a:solidFill>
                  <a:schemeClr val="bg1"/>
                </a:solidFill>
                <a:latin typeface="Aptos"/>
              </a:rPr>
              <a:t>mechanistic specificity at the molecular level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GB" dirty="0">
                <a:solidFill>
                  <a:schemeClr val="bg1"/>
                </a:solidFill>
                <a:latin typeface="Aptos"/>
              </a:rPr>
              <a:t>clear extrapolation rules across chemistry.</a:t>
            </a:r>
          </a:p>
          <a:p>
            <a:pPr>
              <a:buNone/>
            </a:pPr>
            <a:endParaRPr lang="en-GB" b="1" dirty="0">
              <a:solidFill>
                <a:schemeClr val="bg1"/>
              </a:solidFill>
              <a:latin typeface="Aptos"/>
            </a:endParaRPr>
          </a:p>
          <a:p>
            <a:pPr>
              <a:buNone/>
            </a:pPr>
            <a:r>
              <a:rPr lang="en-GB" b="1" dirty="0">
                <a:solidFill>
                  <a:schemeClr val="bg1"/>
                </a:solidFill>
                <a:latin typeface="Aptos"/>
              </a:rPr>
              <a:t>Role of ESigns</a:t>
            </a:r>
            <a:endParaRPr lang="en-GB" dirty="0">
              <a:solidFill>
                <a:schemeClr val="bg1"/>
              </a:solidFill>
              <a:latin typeface="Apto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 ESigns provide a </a:t>
            </a:r>
            <a:r>
              <a:rPr lang="en-GB" b="1" dirty="0">
                <a:solidFill>
                  <a:schemeClr val="bg1"/>
                </a:solidFill>
                <a:latin typeface="Aptos"/>
              </a:rPr>
              <a:t>molecular, physics-based layer</a:t>
            </a:r>
            <a:r>
              <a:rPr lang="en-GB" dirty="0">
                <a:solidFill>
                  <a:schemeClr val="bg1"/>
                </a:solidFill>
                <a:latin typeface="Aptos"/>
              </a:rPr>
              <a:t> upstream of assays.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 Encode electronic and interaction properties directly linked to: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GB" dirty="0">
                <a:solidFill>
                  <a:schemeClr val="bg1"/>
                </a:solidFill>
                <a:latin typeface="Aptos"/>
              </a:rPr>
              <a:t>Molecular Initiating Events (MIEs)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GB" dirty="0">
                <a:solidFill>
                  <a:schemeClr val="bg1"/>
                </a:solidFill>
                <a:latin typeface="Aptos"/>
              </a:rPr>
              <a:t>early perturbations in AOPs.</a:t>
            </a:r>
          </a:p>
          <a:p>
            <a:pPr>
              <a:buNone/>
            </a:pPr>
            <a:endParaRPr lang="en-GB" b="1" dirty="0">
              <a:solidFill>
                <a:schemeClr val="bg1"/>
              </a:solidFill>
              <a:latin typeface="Aptos"/>
            </a:endParaRPr>
          </a:p>
          <a:p>
            <a:pPr>
              <a:buNone/>
            </a:pPr>
            <a:r>
              <a:rPr lang="en-GB" b="1" dirty="0">
                <a:solidFill>
                  <a:schemeClr val="bg1"/>
                </a:solidFill>
                <a:latin typeface="Aptos"/>
              </a:rPr>
              <a:t>Complementarity</a:t>
            </a:r>
            <a:endParaRPr lang="en-GB" dirty="0">
              <a:solidFill>
                <a:schemeClr val="bg1"/>
              </a:solidFill>
              <a:latin typeface="Apto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 ESigns do </a:t>
            </a:r>
            <a:r>
              <a:rPr lang="en-GB" b="1" dirty="0">
                <a:solidFill>
                  <a:schemeClr val="bg1"/>
                </a:solidFill>
                <a:latin typeface="Aptos"/>
              </a:rPr>
              <a:t>not replace assays</a:t>
            </a:r>
            <a:r>
              <a:rPr lang="en-GB" dirty="0">
                <a:solidFill>
                  <a:schemeClr val="bg1"/>
                </a:solidFill>
                <a:latin typeface="Aptos"/>
              </a:rPr>
              <a:t>: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GB" dirty="0">
                <a:solidFill>
                  <a:schemeClr val="bg1"/>
                </a:solidFill>
                <a:latin typeface="Aptos"/>
              </a:rPr>
              <a:t>they contextualise assay outcomes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GB" dirty="0">
                <a:solidFill>
                  <a:schemeClr val="bg1"/>
                </a:solidFill>
                <a:latin typeface="Aptos"/>
              </a:rPr>
              <a:t>they support interpretation and prioritisation.</a:t>
            </a:r>
          </a:p>
          <a:p>
            <a:pPr>
              <a:buNone/>
            </a:pPr>
            <a:endParaRPr lang="en-GB" b="1" dirty="0">
              <a:solidFill>
                <a:schemeClr val="bg1"/>
              </a:solidFill>
              <a:latin typeface="Aptos"/>
            </a:endParaRPr>
          </a:p>
          <a:p>
            <a:pPr>
              <a:buNone/>
            </a:pPr>
            <a:r>
              <a:rPr lang="en-GB" b="1" dirty="0">
                <a:solidFill>
                  <a:srgbClr val="0EBEA0"/>
                </a:solidFill>
                <a:latin typeface="Aptos"/>
              </a:rPr>
              <a:t>Key message</a:t>
            </a:r>
            <a:endParaRPr lang="en-GB" dirty="0">
              <a:solidFill>
                <a:srgbClr val="FFFFFF"/>
              </a:solidFill>
              <a:latin typeface="Aptos"/>
            </a:endParaRPr>
          </a:p>
          <a:p>
            <a:pPr>
              <a:buNone/>
            </a:pPr>
            <a:r>
              <a:rPr lang="en-GB" dirty="0">
                <a:solidFill>
                  <a:schemeClr val="bg1"/>
                </a:solidFill>
                <a:latin typeface="Aptos"/>
              </a:rPr>
              <a:t>ESigns connect chemistry to biology by anchoring NAM readouts in molecular mechanism.</a:t>
            </a:r>
          </a:p>
        </p:txBody>
      </p:sp>
    </p:spTree>
    <p:extLst>
      <p:ext uri="{BB962C8B-B14F-4D97-AF65-F5344CB8AC3E}">
        <p14:creationId xmlns:p14="http://schemas.microsoft.com/office/powerpoint/2010/main" val="203965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21C13-FC68-7645-9F71-3CB869578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D5E7A21-7D88-3DA0-F859-EBD506866D23}"/>
              </a:ext>
            </a:extLst>
          </p:cNvPr>
          <p:cNvSpPr txBox="1"/>
          <p:nvPr/>
        </p:nvSpPr>
        <p:spPr>
          <a:xfrm>
            <a:off x="339618" y="407684"/>
            <a:ext cx="11128744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ptos"/>
              </a:rPr>
              <a:t>Practical Integration: </a:t>
            </a: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3600" b="1" dirty="0">
                <a:solidFill>
                  <a:srgbClr val="0EBEA0"/>
                </a:solidFill>
                <a:latin typeface="Aptos"/>
              </a:rPr>
              <a:t>ESigns + </a:t>
            </a:r>
            <a:r>
              <a:rPr lang="en-GB" sz="3600" b="1" i="1" dirty="0">
                <a:solidFill>
                  <a:srgbClr val="0EBEA0"/>
                </a:solidFill>
                <a:latin typeface="Aptos"/>
              </a:rPr>
              <a:t>in Vitro</a:t>
            </a:r>
            <a:r>
              <a:rPr lang="en-GB" sz="3600" b="1" dirty="0">
                <a:solidFill>
                  <a:srgbClr val="0EBEA0"/>
                </a:solidFill>
                <a:latin typeface="Aptos"/>
              </a:rPr>
              <a:t> NAM Workflows</a:t>
            </a:r>
            <a:endParaRPr lang="en-GB" dirty="0">
              <a:solidFill>
                <a:srgbClr val="0EBEA0"/>
              </a:solidFill>
            </a:endParaRPr>
          </a:p>
        </p:txBody>
      </p:sp>
      <p:pic>
        <p:nvPicPr>
          <p:cNvPr id="18" name="Picture 17" descr="A close-up of a logo&#10;&#10;AI-generated content may be incorrect.">
            <a:extLst>
              <a:ext uri="{FF2B5EF4-FFF2-40B4-BE49-F238E27FC236}">
                <a16:creationId xmlns:a16="http://schemas.microsoft.com/office/drawing/2014/main" id="{BDD4B9DB-4FB1-9FD1-0D3E-050323806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915" y="6136858"/>
            <a:ext cx="1312230" cy="5599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1A658F-837F-442E-C5B8-386AA28AC54D}"/>
              </a:ext>
            </a:extLst>
          </p:cNvPr>
          <p:cNvSpPr txBox="1"/>
          <p:nvPr/>
        </p:nvSpPr>
        <p:spPr>
          <a:xfrm>
            <a:off x="339982" y="1615126"/>
            <a:ext cx="10456268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chemeClr val="bg1"/>
                </a:solidFill>
                <a:latin typeface="Aptos"/>
              </a:rPr>
              <a:t>How integration works</a:t>
            </a:r>
            <a:endParaRPr lang="en-GB" dirty="0">
              <a:solidFill>
                <a:schemeClr val="bg1"/>
              </a:solidFill>
              <a:latin typeface="Apto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 ESigns computed </a:t>
            </a:r>
            <a:r>
              <a:rPr lang="en-GB" b="1" dirty="0">
                <a:solidFill>
                  <a:schemeClr val="bg1"/>
                </a:solidFill>
                <a:latin typeface="Aptos"/>
              </a:rPr>
              <a:t>before or alongside</a:t>
            </a:r>
            <a:r>
              <a:rPr lang="en-GB" dirty="0">
                <a:solidFill>
                  <a:schemeClr val="bg1"/>
                </a:solidFill>
                <a:latin typeface="Aptos"/>
              </a:rPr>
              <a:t> in vitro testing.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 Used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prioritise compounds entering NAM pipelines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group compounds by mechanistic similarity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explain divergent assay responses.</a:t>
            </a:r>
          </a:p>
          <a:p>
            <a:pPr>
              <a:buNone/>
            </a:pPr>
            <a:endParaRPr lang="en-GB" b="1" dirty="0">
              <a:solidFill>
                <a:schemeClr val="bg1"/>
              </a:solidFill>
              <a:latin typeface="Aptos"/>
            </a:endParaRPr>
          </a:p>
          <a:p>
            <a:pPr>
              <a:buNone/>
            </a:pPr>
            <a:r>
              <a:rPr lang="en-GB" b="1" dirty="0">
                <a:solidFill>
                  <a:schemeClr val="bg1"/>
                </a:solidFill>
                <a:latin typeface="Aptos"/>
              </a:rPr>
              <a:t>Benefits</a:t>
            </a:r>
            <a:endParaRPr lang="en-GB" dirty="0">
              <a:solidFill>
                <a:schemeClr val="bg1"/>
              </a:solidFill>
              <a:latin typeface="Apto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 Reduced experimental burden through </a:t>
            </a:r>
            <a:r>
              <a:rPr lang="en-GB" b="1" dirty="0">
                <a:solidFill>
                  <a:schemeClr val="bg1"/>
                </a:solidFill>
                <a:latin typeface="Aptos"/>
              </a:rPr>
              <a:t>better triaging</a:t>
            </a:r>
            <a:r>
              <a:rPr lang="en-GB" dirty="0">
                <a:solidFill>
                  <a:schemeClr val="bg1"/>
                </a:solidFill>
                <a:latin typeface="Apto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 Improved confidence when interpreting: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negative 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borderline responses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unexpected outcomes.</a:t>
            </a:r>
          </a:p>
          <a:p>
            <a:pPr>
              <a:buNone/>
            </a:pPr>
            <a:endParaRPr lang="en-GB" b="1" dirty="0">
              <a:solidFill>
                <a:schemeClr val="bg1"/>
              </a:solidFill>
              <a:latin typeface="Aptos"/>
            </a:endParaRPr>
          </a:p>
          <a:p>
            <a:pPr>
              <a:buNone/>
            </a:pPr>
            <a:r>
              <a:rPr lang="en-GB" b="1" dirty="0">
                <a:solidFill>
                  <a:srgbClr val="0EBEA0"/>
                </a:solidFill>
                <a:latin typeface="Aptos"/>
              </a:rPr>
              <a:t>Outcome</a:t>
            </a:r>
            <a:endParaRPr lang="en-GB" dirty="0">
              <a:solidFill>
                <a:srgbClr val="0EBEA0"/>
              </a:solidFill>
              <a:latin typeface="Aptos"/>
            </a:endParaRPr>
          </a:p>
          <a:p>
            <a:r>
              <a:rPr lang="en-GB">
                <a:solidFill>
                  <a:schemeClr val="bg1"/>
                </a:solidFill>
                <a:latin typeface="Aptos"/>
              </a:rPr>
              <a:t>More informative NAM workflows with </a:t>
            </a:r>
            <a:r>
              <a:rPr lang="en-GB" b="1" dirty="0">
                <a:solidFill>
                  <a:schemeClr val="bg1"/>
                </a:solidFill>
                <a:latin typeface="Aptos"/>
              </a:rPr>
              <a:t>lower uncertainty per experiment</a:t>
            </a:r>
            <a:r>
              <a:rPr lang="en-GB" dirty="0">
                <a:solidFill>
                  <a:schemeClr val="bg1"/>
                </a:solidFill>
                <a:latin typeface="Aptos"/>
              </a:rPr>
              <a:t>.</a:t>
            </a:r>
          </a:p>
        </p:txBody>
      </p:sp>
      <p:pic>
        <p:nvPicPr>
          <p:cNvPr id="4" name="Picture 3" descr="A black and white screen&#10;&#10;AI-generated content may be incorrect.">
            <a:extLst>
              <a:ext uri="{FF2B5EF4-FFF2-40B4-BE49-F238E27FC236}">
                <a16:creationId xmlns:a16="http://schemas.microsoft.com/office/drawing/2014/main" id="{C67C921B-7339-0642-AC4B-3AC092F3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" r="42" b="98375"/>
          <a:stretch>
            <a:fillRect/>
          </a:stretch>
        </p:blipFill>
        <p:spPr>
          <a:xfrm>
            <a:off x="312482" y="1518479"/>
            <a:ext cx="11411852" cy="7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44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6E93B-126F-1E9A-4239-7E00D0841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28A0279-B095-0AAA-702C-6E58E9CE1E8C}"/>
              </a:ext>
            </a:extLst>
          </p:cNvPr>
          <p:cNvSpPr txBox="1"/>
          <p:nvPr/>
        </p:nvSpPr>
        <p:spPr>
          <a:xfrm>
            <a:off x="339618" y="407684"/>
            <a:ext cx="111287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600" b="1" dirty="0">
                <a:solidFill>
                  <a:schemeClr val="bg1"/>
                </a:solidFill>
                <a:latin typeface="Aptos"/>
              </a:rPr>
              <a:t>Why ESigns Are Suitable for Regulatory NAM Frameworks</a:t>
            </a:r>
          </a:p>
        </p:txBody>
      </p:sp>
      <p:pic>
        <p:nvPicPr>
          <p:cNvPr id="18" name="Picture 17" descr="A close-up of a logo&#10;&#10;AI-generated content may be incorrect.">
            <a:extLst>
              <a:ext uri="{FF2B5EF4-FFF2-40B4-BE49-F238E27FC236}">
                <a16:creationId xmlns:a16="http://schemas.microsoft.com/office/drawing/2014/main" id="{C17E4791-42FE-3021-D757-C25F412B5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915" y="6136858"/>
            <a:ext cx="1312230" cy="5599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061C14-AB51-AEF7-C8C6-664BBBFC2C4D}"/>
              </a:ext>
            </a:extLst>
          </p:cNvPr>
          <p:cNvSpPr txBox="1"/>
          <p:nvPr/>
        </p:nvSpPr>
        <p:spPr>
          <a:xfrm>
            <a:off x="339100" y="1614146"/>
            <a:ext cx="112513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chemeClr val="bg1"/>
                </a:solidFill>
                <a:latin typeface="Aptos"/>
              </a:rPr>
              <a:t>Regulatory expectations</a:t>
            </a:r>
            <a:endParaRPr lang="en-GB" dirty="0">
              <a:solidFill>
                <a:schemeClr val="bg1"/>
              </a:solidFill>
              <a:latin typeface="Apto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 Transparency and explainability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 Mechanistic plausibility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 Defined applicability domain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 Reproducibility and auditability</a:t>
            </a:r>
          </a:p>
          <a:p>
            <a:pPr>
              <a:buNone/>
            </a:pPr>
            <a:endParaRPr lang="en-GB" b="1" dirty="0">
              <a:solidFill>
                <a:schemeClr val="bg1"/>
              </a:solidFill>
              <a:latin typeface="Aptos"/>
            </a:endParaRPr>
          </a:p>
          <a:p>
            <a:pPr>
              <a:buNone/>
            </a:pPr>
            <a:r>
              <a:rPr lang="en-GB" b="1" dirty="0">
                <a:solidFill>
                  <a:schemeClr val="bg1"/>
                </a:solidFill>
                <a:latin typeface="Aptos"/>
              </a:rPr>
              <a:t>How ESigns support these</a:t>
            </a:r>
            <a:endParaRPr lang="en-GB" dirty="0">
              <a:solidFill>
                <a:schemeClr val="bg1"/>
              </a:solidFill>
              <a:latin typeface="Apto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 Derived from </a:t>
            </a:r>
            <a:r>
              <a:rPr lang="en-GB" b="1" dirty="0">
                <a:solidFill>
                  <a:schemeClr val="bg1"/>
                </a:solidFill>
                <a:latin typeface="Aptos"/>
              </a:rPr>
              <a:t>first-principles quantum chemistry</a:t>
            </a:r>
            <a:r>
              <a:rPr lang="en-GB" dirty="0">
                <a:solidFill>
                  <a:schemeClr val="bg1"/>
                </a:solidFill>
                <a:latin typeface="Aptos"/>
              </a:rPr>
              <a:t> and linked to </a:t>
            </a:r>
            <a:r>
              <a:rPr lang="en-GB" b="1" dirty="0">
                <a:solidFill>
                  <a:schemeClr val="bg1"/>
                </a:solidFill>
                <a:latin typeface="Aptos"/>
              </a:rPr>
              <a:t>MIE/AOP concepts</a:t>
            </a:r>
            <a:endParaRPr lang="en-GB" dirty="0">
              <a:solidFill>
                <a:schemeClr val="bg1"/>
              </a:solidFill>
              <a:latin typeface="Apto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 Fully </a:t>
            </a:r>
            <a:r>
              <a:rPr lang="en-GB" b="1" dirty="0">
                <a:solidFill>
                  <a:schemeClr val="bg1"/>
                </a:solidFill>
                <a:latin typeface="Aptos"/>
              </a:rPr>
              <a:t>deterministic, traceable, and reproducible</a:t>
            </a:r>
            <a:r>
              <a:rPr lang="en-GB" dirty="0">
                <a:solidFill>
                  <a:schemeClr val="bg1"/>
                </a:solidFill>
                <a:latin typeface="Aptos"/>
              </a:rPr>
              <a:t> (same inputs → same outputs)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 Provide a mechanistic basis that can be used: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directly for grouping/justification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as inputs to AI models</a:t>
            </a:r>
          </a:p>
          <a:p>
            <a:pPr>
              <a:buNone/>
            </a:pPr>
            <a:endParaRPr lang="en-GB" b="1" dirty="0">
              <a:solidFill>
                <a:schemeClr val="bg1"/>
              </a:solidFill>
              <a:latin typeface="Aptos"/>
            </a:endParaRPr>
          </a:p>
          <a:p>
            <a:pPr>
              <a:buNone/>
            </a:pPr>
            <a:r>
              <a:rPr lang="en-GB" b="1" dirty="0">
                <a:solidFill>
                  <a:schemeClr val="bg1"/>
                </a:solidFill>
                <a:latin typeface="Aptos"/>
              </a:rPr>
              <a:t>Correct positioning on data dependence</a:t>
            </a:r>
            <a:endParaRPr lang="en-GB" dirty="0">
              <a:solidFill>
                <a:schemeClr val="bg1"/>
              </a:solidFill>
              <a:latin typeface="Apto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Aptos"/>
              </a:rPr>
              <a:t> ESigns do not require toxicity labels to be computed</a:t>
            </a:r>
            <a:endParaRPr lang="en-GB" dirty="0">
              <a:solidFill>
                <a:schemeClr val="bg1"/>
              </a:solidFill>
              <a:latin typeface="Apto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ptos"/>
              </a:rPr>
              <a:t> Historical toxicity labels are used </a:t>
            </a:r>
            <a:r>
              <a:rPr lang="en-GB" b="1" dirty="0">
                <a:solidFill>
                  <a:schemeClr val="bg1"/>
                </a:solidFill>
                <a:latin typeface="Aptos"/>
              </a:rPr>
              <a:t>only when training or calibrating predictive models</a:t>
            </a:r>
            <a:r>
              <a:rPr lang="en-GB" dirty="0">
                <a:solidFill>
                  <a:schemeClr val="bg1"/>
                </a:solidFill>
                <a:latin typeface="Aptos"/>
              </a:rPr>
              <a:t> on top of ESigns.</a:t>
            </a:r>
          </a:p>
        </p:txBody>
      </p:sp>
      <p:pic>
        <p:nvPicPr>
          <p:cNvPr id="3" name="Picture 2" descr="A black and white screen&#10;&#10;AI-generated content may be incorrect.">
            <a:extLst>
              <a:ext uri="{FF2B5EF4-FFF2-40B4-BE49-F238E27FC236}">
                <a16:creationId xmlns:a16="http://schemas.microsoft.com/office/drawing/2014/main" id="{376EB7D6-4080-BC65-3CAC-87C12CEA76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" r="42" b="98375"/>
          <a:stretch>
            <a:fillRect/>
          </a:stretch>
        </p:blipFill>
        <p:spPr>
          <a:xfrm>
            <a:off x="312482" y="1518479"/>
            <a:ext cx="11411852" cy="7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80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955</Words>
  <Application>Microsoft Office PowerPoint</Application>
  <PresentationFormat>Widescreen</PresentationFormat>
  <Paragraphs>151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Pedro Lopes</dc:creator>
  <cp:lastModifiedBy>Pedro Lopes</cp:lastModifiedBy>
  <cp:revision>38</cp:revision>
  <dcterms:created xsi:type="dcterms:W3CDTF">2026-01-02T07:18:27Z</dcterms:created>
  <dcterms:modified xsi:type="dcterms:W3CDTF">2026-01-16T09:01:31Z</dcterms:modified>
</cp:coreProperties>
</file>