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modernComment_7FFFFEEE_444F0F5E.xml" ContentType="application/vnd.ms-powerpoint.comment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  <p:sldMasterId id="2147483674" r:id="rId6"/>
  </p:sldMasterIdLst>
  <p:notesMasterIdLst>
    <p:notesMasterId r:id="rId27"/>
  </p:notesMasterIdLst>
  <p:sldIdLst>
    <p:sldId id="2147479918" r:id="rId7"/>
    <p:sldId id="2147483322" r:id="rId8"/>
    <p:sldId id="2147483412" r:id="rId9"/>
    <p:sldId id="2147483374" r:id="rId10"/>
    <p:sldId id="2147483375" r:id="rId11"/>
    <p:sldId id="2147483407" r:id="rId12"/>
    <p:sldId id="2147483384" r:id="rId13"/>
    <p:sldId id="2147483409" r:id="rId14"/>
    <p:sldId id="2147483408" r:id="rId15"/>
    <p:sldId id="2147483366" r:id="rId16"/>
    <p:sldId id="2147483410" r:id="rId17"/>
    <p:sldId id="2147483326" r:id="rId18"/>
    <p:sldId id="2147483329" r:id="rId19"/>
    <p:sldId id="2147483364" r:id="rId20"/>
    <p:sldId id="2147483365" r:id="rId21"/>
    <p:sldId id="2147483376" r:id="rId22"/>
    <p:sldId id="2147483414" r:id="rId23"/>
    <p:sldId id="2147483415" r:id="rId24"/>
    <p:sldId id="257" r:id="rId25"/>
    <p:sldId id="259" r:id="rId26"/>
  </p:sldIdLst>
  <p:sldSz cx="18288000" cy="10287000"/>
  <p:notesSz cx="6858000" cy="9144000"/>
  <p:embeddedFontLst>
    <p:embeddedFont>
      <p:font typeface="Aptos Narrow" panose="020B0004020202020204" pitchFamily="34" charset="0"/>
      <p:regular r:id="rId28"/>
      <p:bold r:id="rId29"/>
      <p:italic r:id="rId30"/>
      <p:boldItalic r:id="rId31"/>
    </p:embeddedFont>
    <p:embeddedFont>
      <p:font typeface="Canva Sans" panose="020B0604020202020204" charset="0"/>
      <p:regular r:id="rId32"/>
    </p:embeddedFont>
    <p:embeddedFont>
      <p:font typeface="Canva Sans Bold" panose="020B0604020202020204" charset="0"/>
      <p:regular r:id="rId33"/>
    </p:embeddedFont>
    <p:embeddedFont>
      <p:font typeface="EC Square Sans Pro" panose="020B0506040000020004" charset="0"/>
      <p:regular r:id="rId34"/>
      <p:bold r:id="rId35"/>
      <p:italic r:id="rId36"/>
      <p:boldItalic r:id="rId37"/>
    </p:embeddedFont>
    <p:embeddedFont>
      <p:font typeface="Inter Bold" panose="020B0604020202020204" charset="0"/>
      <p:regular r:id="rId38"/>
    </p:embeddedFont>
    <p:embeddedFont>
      <p:font typeface="Segoe UI" panose="020B0502040204020203" pitchFamily="34" charset="0"/>
      <p:regular r:id="rId39"/>
      <p:bold r:id="rId40"/>
      <p:italic r:id="rId41"/>
      <p:boldItalic r:id="rId42"/>
    </p:embeddedFont>
  </p:embeddedFontLst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AEEBDB33-F6C1-8960-6149-E2F2E9B580F8}" name="Rasmus-Grabov.IB" initials="Ra" userId="S::rasmus-grabov.ib_ec.europa.eu#ext#@eygs.onmicrosoft.com::a9a3d7f4-0dbf-4253-96fd-1ab423bb5cf4" providerId="AD"/>
  <p188:author id="{C867068D-6A5A-947D-93B1-2684D424654C}" name="repko.maria" initials="r" userId="S::repko.maria@gmail.com::084cc376-f4f0-405c-afb0-d716d2ae7967" providerId="AD"/>
  <p188:author id="{B0A997A0-F8E0-4605-3DE9-34F2D2069EE2}" name="BARON Alain (MOVE)" initials="B(" userId="S::alain.baron@ec.europa.eu::9a153395-eb61-44ca-b8d9-17c7d74a9968" providerId="AD"/>
  <p188:author id="{643865B4-FF88-1A3A-F9AF-60197EA2A8FF}" name="ROBLES Jeanne (ENEST)" initials="R(" userId="S::jeanne.robles_ec.europa.eu#ext#@eygs.onmicrosoft.com::0fbbed70-e5e0-43d6-8a46-dd200b4d1b76" providerId="AD"/>
  <p188:author id="{548782F6-19A6-D486-18A8-C049BD971B62}" name="HERTNER Annemarie (MOVE)" initials="AH" userId="S::Annemarie.HERTNER@ec.europa.eu::84866e17-f40f-49be-beb0-fc00d1894b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8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2.fntdata"/><Relationship Id="rId21" Type="http://schemas.openxmlformats.org/officeDocument/2006/relationships/slide" Target="slides/slide15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gs" Target="tags/tag1.xml"/><Relationship Id="rId48" Type="http://schemas.microsoft.com/office/2018/10/relationships/authors" Target="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Investment opportunities</c:v>
                </c:pt>
              </c:strCache>
            </c:strRef>
          </c:tx>
          <c:spPr>
            <a:solidFill>
              <a:srgbClr val="83CB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EC Square Sans Pro" panose="020B0506040000020004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Energy</c:v>
                </c:pt>
                <c:pt idx="1">
                  <c:v>Transport &amp; 
logistics</c:v>
                </c:pt>
                <c:pt idx="2">
                  <c:v>Agro</c:v>
                </c:pt>
                <c:pt idx="3">
                  <c:v>Green steel</c:v>
                </c:pt>
                <c:pt idx="4">
                  <c:v>Critical materials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167.6</c:v>
                </c:pt>
                <c:pt idx="1">
                  <c:v>56.5</c:v>
                </c:pt>
                <c:pt idx="2">
                  <c:v>34</c:v>
                </c:pt>
                <c:pt idx="3">
                  <c:v>21.7</c:v>
                </c:pt>
                <c:pt idx="4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C4-4014-A52D-B0436E008E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Investportal: Private and public sector projects</c:v>
                </c:pt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EC Square Sans Pro" panose="020B0506040000020004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Energy</c:v>
                </c:pt>
                <c:pt idx="1">
                  <c:v>Transport &amp; 
logistics</c:v>
                </c:pt>
                <c:pt idx="2">
                  <c:v>Agro</c:v>
                </c:pt>
                <c:pt idx="3">
                  <c:v>Green steel</c:v>
                </c:pt>
                <c:pt idx="4">
                  <c:v>Critical materials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7.5</c:v>
                </c:pt>
                <c:pt idx="1">
                  <c:v>5.4</c:v>
                </c:pt>
                <c:pt idx="2">
                  <c:v>0.6</c:v>
                </c:pt>
                <c:pt idx="3">
                  <c:v>3.4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C4-4014-A52D-B0436E008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76956464"/>
        <c:axId val="1776957904"/>
      </c:barChart>
      <c:catAx>
        <c:axId val="1776956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99"/>
                </a:solidFill>
                <a:latin typeface="EC Square Sans Pro" panose="020B0506040000020004"/>
                <a:ea typeface="+mn-ea"/>
                <a:cs typeface="+mn-cs"/>
              </a:defRPr>
            </a:pPr>
            <a:endParaRPr lang="lt-LT"/>
          </a:p>
        </c:txPr>
        <c:crossAx val="1776957904"/>
        <c:crosses val="autoZero"/>
        <c:auto val="1"/>
        <c:lblAlgn val="ctr"/>
        <c:lblOffset val="100"/>
        <c:noMultiLvlLbl val="0"/>
      </c:catAx>
      <c:valAx>
        <c:axId val="1776957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7695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rgbClr val="83CBE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61-4592-8519-98329BC48755}"/>
              </c:ext>
            </c:extLst>
          </c:dPt>
          <c:dPt>
            <c:idx val="1"/>
            <c:bubble3D val="0"/>
            <c:spPr>
              <a:solidFill>
                <a:srgbClr val="00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61-4592-8519-98329BC48755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61-4592-8519-98329BC48755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D61-4592-8519-98329BC48755}"/>
              </c:ext>
            </c:extLst>
          </c:dPt>
          <c:dPt>
            <c:idx val="4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D61-4592-8519-98329BC48755}"/>
              </c:ext>
            </c:extLst>
          </c:dPt>
          <c:dPt>
            <c:idx val="5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D61-4592-8519-98329BC48755}"/>
              </c:ext>
            </c:extLst>
          </c:dPt>
          <c:dPt>
            <c:idx val="6"/>
            <c:bubble3D val="0"/>
            <c:spPr>
              <a:solidFill>
                <a:srgbClr val="FFF2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D61-4592-8519-98329BC48755}"/>
              </c:ext>
            </c:extLst>
          </c:dPt>
          <c:dLbls>
            <c:delete val="1"/>
          </c:dLbls>
          <c:cat>
            <c:strRef>
              <c:f>Sheet1!$A$1:$A$7</c:f>
              <c:strCache>
                <c:ptCount val="7"/>
                <c:pt idx="0">
                  <c:v>Private multi-sector</c:v>
                </c:pt>
                <c:pt idx="1">
                  <c:v>Energy</c:v>
                </c:pt>
                <c:pt idx="2">
                  <c:v>Public multi-sector</c:v>
                </c:pt>
                <c:pt idx="3">
                  <c:v>Transport</c:v>
                </c:pt>
                <c:pt idx="4">
                  <c:v>Social housing</c:v>
                </c:pt>
                <c:pt idx="5">
                  <c:v>Dual use</c:v>
                </c:pt>
                <c:pt idx="6">
                  <c:v>Other</c:v>
                </c:pt>
              </c:strCache>
            </c:strRef>
          </c:cat>
          <c:val>
            <c:numRef>
              <c:f>Sheet1!$B$1:$B$7</c:f>
              <c:numCache>
                <c:formatCode>0%</c:formatCode>
                <c:ptCount val="7"/>
                <c:pt idx="0">
                  <c:v>0.33</c:v>
                </c:pt>
                <c:pt idx="1">
                  <c:v>0.26</c:v>
                </c:pt>
                <c:pt idx="2">
                  <c:v>0.19</c:v>
                </c:pt>
                <c:pt idx="3">
                  <c:v>0.06</c:v>
                </c:pt>
                <c:pt idx="4">
                  <c:v>0.04</c:v>
                </c:pt>
                <c:pt idx="5">
                  <c:v>0.04</c:v>
                </c:pt>
                <c:pt idx="6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D61-4592-8519-98329BC4875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104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60-40AB-A4F4-710AD9A84F40}"/>
              </c:ext>
            </c:extLst>
          </c:dPt>
          <c:dPt>
            <c:idx val="1"/>
            <c:bubble3D val="0"/>
            <c:spPr>
              <a:solidFill>
                <a:srgbClr val="FFF86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60-40AB-A4F4-710AD9A84F40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60-40AB-A4F4-710AD9A84F40}"/>
              </c:ext>
            </c:extLst>
          </c:dPt>
          <c:dPt>
            <c:idx val="3"/>
            <c:bubble3D val="0"/>
            <c:spPr>
              <a:solidFill>
                <a:srgbClr val="FFCC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60-40AB-A4F4-710AD9A84F40}"/>
              </c:ext>
            </c:extLst>
          </c:dPt>
          <c:dPt>
            <c:idx val="4"/>
            <c:bubble3D val="0"/>
            <c:spPr>
              <a:solidFill>
                <a:srgbClr val="FFCC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860-40AB-A4F4-710AD9A84F40}"/>
              </c:ext>
            </c:extLst>
          </c:dPt>
          <c:dPt>
            <c:idx val="5"/>
            <c:bubble3D val="0"/>
            <c:spPr>
              <a:solidFill>
                <a:srgbClr val="FFF2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860-40AB-A4F4-710AD9A84F40}"/>
              </c:ext>
            </c:extLst>
          </c:dPt>
          <c:cat>
            <c:strRef>
              <c:f>Sheet1!$A$9:$A$14</c:f>
              <c:strCache>
                <c:ptCount val="6"/>
                <c:pt idx="0">
                  <c:v>Agriculture</c:v>
                </c:pt>
                <c:pt idx="1">
                  <c:v>Social health</c:v>
                </c:pt>
                <c:pt idx="2">
                  <c:v>Water</c:v>
                </c:pt>
                <c:pt idx="3">
                  <c:v>Social education</c:v>
                </c:pt>
                <c:pt idx="4">
                  <c:v>Project preparation</c:v>
                </c:pt>
                <c:pt idx="5">
                  <c:v>smth</c:v>
                </c:pt>
              </c:strCache>
            </c:strRef>
          </c:cat>
          <c:val>
            <c:numRef>
              <c:f>Sheet1!$B$9:$B$14</c:f>
              <c:numCache>
                <c:formatCode>0%</c:formatCode>
                <c:ptCount val="6"/>
                <c:pt idx="0">
                  <c:v>0.03</c:v>
                </c:pt>
                <c:pt idx="1">
                  <c:v>0.02</c:v>
                </c:pt>
                <c:pt idx="2">
                  <c:v>0.02</c:v>
                </c:pt>
                <c:pt idx="3">
                  <c:v>0.01</c:v>
                </c:pt>
                <c:pt idx="4" formatCode="0.00%">
                  <c:v>5.0000000000000001E-3</c:v>
                </c:pt>
                <c:pt idx="5" formatCode="0.00%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860-40AB-A4F4-710AD9A84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8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7FFFFEEE_444F0F5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A99DF2D-4BD0-469E-80E8-7228CD7E7748}" authorId="{643865B4-FF88-1A3A-F9AF-60197EA2A8FF}" status="resolved" created="2026-06-03T09:23:14.15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146031966" sldId="2147483374"/>
      <ac:spMk id="18" creationId="{534ED5E6-BC79-2AE7-F805-39B5FE71BCCE}"/>
      <ac:txMk cp="0" len="16">
        <ac:context len="109" hash="2192395780"/>
      </ac:txMk>
    </ac:txMkLst>
    <p188:txBody>
      <a:bodyPr/>
      <a:lstStyle/>
      <a:p>
        <a:r>
          <a:rPr lang="en-US"/>
          <a:t>Correct formatting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84A7D-922C-4301-9F94-8E37252E5181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1FD47-5C83-4485-80EB-055128E0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9CF2995-AB43-4B7C-B8CD-9DC7C3692A9C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22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0FC8F-6925-2F21-F005-782174901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DD6A39-AE16-4EB8-E001-FBF3C6D617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A851FA-6AA0-40BB-7D42-B04EE0773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C6118-1B44-614B-82A4-FFCACEA05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F9D32-C44B-4F81-8693-EC55D4946683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919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F9D32-C44B-4F81-8693-EC55D4946683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710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F9D32-C44B-4F81-8693-EC55D4946683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734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F9D32-C44B-4F81-8693-EC55D4946683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32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F9D32-C44B-4F81-8693-EC55D4946683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0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A5797-AFAE-41F4-DE47-4A051CBBA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40B6C1-0E3F-EF6D-A717-4E7F65DD79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B9D3D7-4105-62AE-2F12-9710EA8466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213F6-4A5C-CDC3-13D9-2D73A24368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9CF2995-AB43-4B7C-B8CD-9DC7C3692A9C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955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1FD47-5C83-4485-80EB-055128E067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39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Remaining challenges: Security, financial sustainability and enabling conditions.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1FD47-5C83-4485-80EB-055128E067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E62CE-3BFD-0CDB-FB82-CCD8876B8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64F5F-C0CC-89DD-EF35-1B4B939F5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C738D-AB6B-653D-8F76-1F97F2851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10F0-BE87-4C8B-81DE-1496F59700E6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A5BE-33A0-C387-E5FE-FB08A54C9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E7329-9C55-6C99-3371-70BFC12F6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10E3-285C-4D19-A3CA-A0A019348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451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5DE13-BCAA-7EC4-7843-C41B4E35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ADABF-F927-EF62-A477-8A65203F6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FD30F-A653-6ADA-51E7-8164BD7CD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10F0-BE87-4C8B-81DE-1496F59700E6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F6A7F-A910-DA82-8747-F5CF1C974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AB168-4CE4-5CEF-73BB-276708B8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10E3-285C-4D19-A3CA-A0A019348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261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04165-7562-D08E-620D-0A0C30EE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B00CB-D0A6-15E1-AE3E-7D9D820BC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3BD91-D64F-0FAA-117C-279DE9C65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10F0-BE87-4C8B-81DE-1496F59700E6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2503E-1BA7-5494-9F12-ED275F7E3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B6667-6FD3-2207-1CE2-978CBA471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10E3-285C-4D19-A3CA-A0A019348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109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9433B-D7C9-B480-1EA7-26A21257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15B49-4D45-4235-7294-58E3C48E1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72DC3-F526-4A2A-7860-37B11AB1A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54DAD-1AC2-9D9A-1F0E-84878C5A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10F0-BE87-4C8B-81DE-1496F59700E6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CB443-7C25-4135-9CC4-4CFF3129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6B85F-83CD-4759-07B9-C8B88FE4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10E3-285C-4D19-A3CA-A0A019348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988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62D6D-BBCD-AB8E-9559-14202FAD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07536-8C88-9B00-9A63-8F2F35353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607C0-D229-CA06-2156-0993E6CB4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B9AF5-0D13-0A30-B65D-03315B33E7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726022-FC9D-248F-A4FE-8534386D9E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D451A4-8E74-52E0-6AFA-40E8DFB05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10F0-BE87-4C8B-81DE-1496F59700E6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69BD81-2F56-874D-50C6-CF1456394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51ED87-F0EA-361C-F3E6-41C14EB1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10E3-285C-4D19-A3CA-A0A019348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947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C3EFE-D8FA-43F7-8223-8D6309677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B654B-15A8-8C49-96DF-E57C5AB69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10F0-BE87-4C8B-81DE-1496F59700E6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FCE80-3415-2A5E-2227-6224195E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2CB58-A82E-D72E-37DB-B8D97188E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10E3-285C-4D19-A3CA-A0A019348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798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591756-1511-D3F9-D46E-94B24183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10F0-BE87-4C8B-81DE-1496F59700E6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3E8B9-C02C-38F4-B096-FCF83F8F3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0B6EF-76E8-BDD1-7FFC-505F50611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10E3-285C-4D19-A3CA-A0A019348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453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0B3AA-23AD-4934-EFA6-73052E9A8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E0F24-520D-418E-2A96-F2B12F9CD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AF2E8-EAF4-C556-7A42-667642AF6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65985-E22A-5422-0D83-A1BE754CE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10F0-BE87-4C8B-81DE-1496F59700E6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8B476-C361-583F-8FAA-F0C631387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82D65-D40C-3A00-2545-E6CC68F9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10E3-285C-4D19-A3CA-A0A019348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23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1C38F-EC36-FC4B-FA9C-090D2AF2C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72899-E870-CB70-0D86-41346D477B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DEFFE8-8F15-A2B7-71F0-419B7F0AF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73AA4-C2B7-29EB-D93C-9CEF2EEA8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10F0-BE87-4C8B-81DE-1496F59700E6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07340-A11F-64FC-5F88-20534B05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B54AC-3AB4-3097-D669-DAA1D1E32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10E3-285C-4D19-A3CA-A0A019348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22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A2579-F4C4-1608-3ADA-E962B19CA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C9A6F-7538-4485-4212-0BB68166F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7F0A3-37F7-E17A-C6AB-9AFDA6F82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10F0-BE87-4C8B-81DE-1496F59700E6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3F1BB-A89A-0005-0555-C906A054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63AA2-9BFC-56D1-9973-D6766380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10E3-285C-4D19-A3CA-A0A019348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128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8F46FD-E1BF-9B59-5B45-1A9B40AF8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EB76DF-A77A-4BD5-953B-C0F66302A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1F648-B0DC-BB88-F994-A5D5AC94C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10F0-BE87-4C8B-81DE-1496F59700E6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1B928-D762-D310-86F2-29386E45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27893-082E-AD4C-D6A6-BCB49105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10E3-285C-4D19-A3CA-A0A019348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81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340898F-D651-B8AD-32AC-D770EB0922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3373" y="3630706"/>
            <a:ext cx="14596529" cy="5809130"/>
          </a:xfrm>
        </p:spPr>
        <p:txBody>
          <a:bodyPr>
            <a:normAutofit/>
          </a:bodyPr>
          <a:lstStyle>
            <a:lvl1pPr marL="0" indent="0" algn="l">
              <a:buNone/>
              <a:defRPr sz="60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DIVIDER TITLE</a:t>
            </a:r>
            <a:endParaRPr lang="en-B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D512F0-4D42-5A4C-4500-6E26F281C65B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286000" algn="l"/>
              </a:tabLst>
            </a:pPr>
            <a:endParaRPr lang="en-BE" sz="2700"/>
          </a:p>
        </p:txBody>
      </p:sp>
      <p:pic>
        <p:nvPicPr>
          <p:cNvPr id="13" name="Picture 12" descr="A flag with stars in a circle&#10;&#10;AI-generated content may be incorrect.">
            <a:extLst>
              <a:ext uri="{FF2B5EF4-FFF2-40B4-BE49-F238E27FC236}">
                <a16:creationId xmlns:a16="http://schemas.microsoft.com/office/drawing/2014/main" id="{EE8F5CAA-7774-1709-B887-0A06927C13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560650" y="439361"/>
            <a:ext cx="1235594" cy="125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41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297" y="2738438"/>
            <a:ext cx="7992000" cy="5859653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03375" y="2738438"/>
            <a:ext cx="7992000" cy="585965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1257299" y="1"/>
            <a:ext cx="2" cy="191453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456083" y="724291"/>
            <a:ext cx="15773400" cy="1173536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778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994"/>
            <a:ext cx="18311495" cy="102816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381" y="9196930"/>
            <a:ext cx="4114800" cy="547688"/>
          </a:xfrm>
        </p:spPr>
        <p:txBody>
          <a:bodyPr>
            <a:noAutofit/>
          </a:bodyPr>
          <a:lstStyle>
            <a:lvl1pPr>
              <a:defRPr>
                <a:latin typeface="EC Square Sans Pro" panose="020B0506040000020004" pitchFamily="34" charset="0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8288000" cy="161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700">
              <a:latin typeface="EC Square Sans Pro" panose="020B05060400000200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400" y="387063"/>
            <a:ext cx="2489690" cy="172869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611738" y="9928746"/>
            <a:ext cx="1061114" cy="360891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700">
              <a:latin typeface="EC Square Sans Pro" panose="020B0506040000020004" pitchFamily="34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298107" y="9284505"/>
            <a:ext cx="7560470" cy="793497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00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148406-F37D-EC09-B03C-6F2A235702C5}"/>
              </a:ext>
            </a:extLst>
          </p:cNvPr>
          <p:cNvSpPr/>
          <p:nvPr userDrawn="1"/>
        </p:nvSpPr>
        <p:spPr>
          <a:xfrm>
            <a:off x="16989893" y="2889682"/>
            <a:ext cx="1321601" cy="3323462"/>
          </a:xfrm>
          <a:prstGeom prst="rect">
            <a:avLst/>
          </a:prstGeom>
          <a:solidFill>
            <a:srgbClr val="002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7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C2D370-26DE-A816-6C73-781BECCC57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49860"/>
          <a:stretch/>
        </p:blipFill>
        <p:spPr>
          <a:xfrm>
            <a:off x="13898108" y="2031884"/>
            <a:ext cx="3649823" cy="72792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E1AF01-F112-CE8F-41D8-F8682F1B69D4}"/>
              </a:ext>
            </a:extLst>
          </p:cNvPr>
          <p:cNvSpPr/>
          <p:nvPr userDrawn="1"/>
        </p:nvSpPr>
        <p:spPr>
          <a:xfrm>
            <a:off x="8611739" y="7058024"/>
            <a:ext cx="3571856" cy="2897357"/>
          </a:xfrm>
          <a:prstGeom prst="rect">
            <a:avLst/>
          </a:prstGeom>
          <a:solidFill>
            <a:srgbClr val="002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7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298108" y="6627074"/>
            <a:ext cx="15097836" cy="1346631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chemeClr val="accent1"/>
                </a:solidFill>
                <a:latin typeface="EC Square Sans Pro" panose="020B05060400000200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107B90-D331-2F19-8A9C-CB788FF59C10}"/>
              </a:ext>
            </a:extLst>
          </p:cNvPr>
          <p:cNvSpPr/>
          <p:nvPr userDrawn="1"/>
        </p:nvSpPr>
        <p:spPr>
          <a:xfrm>
            <a:off x="9672851" y="8003892"/>
            <a:ext cx="3571856" cy="2285745"/>
          </a:xfrm>
          <a:prstGeom prst="rect">
            <a:avLst/>
          </a:prstGeom>
          <a:solidFill>
            <a:srgbClr val="002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7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AE5841-CD55-BCA3-A8AE-C75CF3A2F1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-1" r="49861"/>
          <a:stretch/>
        </p:blipFill>
        <p:spPr>
          <a:xfrm>
            <a:off x="9876715" y="2662808"/>
            <a:ext cx="3649823" cy="727925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98106" y="4290922"/>
            <a:ext cx="15097836" cy="1922222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414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994"/>
            <a:ext cx="18311495" cy="102816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8381" y="9196930"/>
            <a:ext cx="4114800" cy="547688"/>
          </a:xfrm>
        </p:spPr>
        <p:txBody>
          <a:bodyPr>
            <a:noAutofit/>
          </a:bodyPr>
          <a:lstStyle>
            <a:lvl1pPr>
              <a:defRPr>
                <a:latin typeface="EC Square Sans Pro" panose="020B0506040000020004" pitchFamily="34" charset="0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8288000" cy="161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700">
              <a:latin typeface="EC Square Sans Pro" panose="020B05060400000200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400" y="387063"/>
            <a:ext cx="2489690" cy="172869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611738" y="9928746"/>
            <a:ext cx="1061114" cy="360891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700">
              <a:latin typeface="EC Square Sans Pro" panose="020B0506040000020004" pitchFamily="34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298107" y="9284505"/>
            <a:ext cx="7560470" cy="793497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00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148406-F37D-EC09-B03C-6F2A235702C5}"/>
              </a:ext>
            </a:extLst>
          </p:cNvPr>
          <p:cNvSpPr/>
          <p:nvPr userDrawn="1"/>
        </p:nvSpPr>
        <p:spPr>
          <a:xfrm>
            <a:off x="16989893" y="2889682"/>
            <a:ext cx="1321601" cy="3323462"/>
          </a:xfrm>
          <a:prstGeom prst="rect">
            <a:avLst/>
          </a:prstGeom>
          <a:solidFill>
            <a:srgbClr val="002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7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C2D370-26DE-A816-6C73-781BECCC57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49860"/>
          <a:stretch/>
        </p:blipFill>
        <p:spPr>
          <a:xfrm>
            <a:off x="13898108" y="2031884"/>
            <a:ext cx="3649823" cy="72792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E1AF01-F112-CE8F-41D8-F8682F1B69D4}"/>
              </a:ext>
            </a:extLst>
          </p:cNvPr>
          <p:cNvSpPr/>
          <p:nvPr userDrawn="1"/>
        </p:nvSpPr>
        <p:spPr>
          <a:xfrm>
            <a:off x="8611739" y="7058024"/>
            <a:ext cx="3571856" cy="2897357"/>
          </a:xfrm>
          <a:prstGeom prst="rect">
            <a:avLst/>
          </a:prstGeom>
          <a:solidFill>
            <a:srgbClr val="002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7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298108" y="6627074"/>
            <a:ext cx="15097836" cy="1346631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chemeClr val="accent1"/>
                </a:solidFill>
                <a:latin typeface="EC Square Sans Pro" panose="020B05060400000200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107B90-D331-2F19-8A9C-CB788FF59C10}"/>
              </a:ext>
            </a:extLst>
          </p:cNvPr>
          <p:cNvSpPr/>
          <p:nvPr userDrawn="1"/>
        </p:nvSpPr>
        <p:spPr>
          <a:xfrm>
            <a:off x="9672851" y="8003892"/>
            <a:ext cx="3571856" cy="2285745"/>
          </a:xfrm>
          <a:prstGeom prst="rect">
            <a:avLst/>
          </a:prstGeom>
          <a:solidFill>
            <a:srgbClr val="002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7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AE5841-CD55-BCA3-A8AE-C75CF3A2F1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-1" r="49861"/>
          <a:stretch/>
        </p:blipFill>
        <p:spPr>
          <a:xfrm>
            <a:off x="9876715" y="2662808"/>
            <a:ext cx="3649823" cy="727925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98106" y="4290922"/>
            <a:ext cx="15097836" cy="1922222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54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2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700">
              <a:latin typeface="EC Square Sans Pro" panose="020B05060400000200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EC Square Sans Pro" panose="020B0506040000020004" pitchFamily="34" charset="0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0778" y="9068798"/>
            <a:ext cx="2574300" cy="67581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615520" y="1683545"/>
            <a:ext cx="9910955" cy="3581400"/>
          </a:xfrm>
        </p:spPr>
        <p:txBody>
          <a:bodyPr anchor="b">
            <a:noAutofit/>
          </a:bodyPr>
          <a:lstStyle>
            <a:lvl1pPr algn="l">
              <a:defRPr sz="9000">
                <a:solidFill>
                  <a:schemeClr val="accent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257300" y="0"/>
            <a:ext cx="0" cy="494390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605284" y="5403057"/>
            <a:ext cx="9921191" cy="2483643"/>
          </a:xfrm>
        </p:spPr>
        <p:txBody>
          <a:bodyPr>
            <a:noAutofit/>
          </a:bodyPr>
          <a:lstStyle>
            <a:lvl1pPr marL="0" indent="0" algn="l">
              <a:buNone/>
              <a:defRPr sz="3600">
                <a:solidFill>
                  <a:schemeClr val="tx1"/>
                </a:solidFill>
                <a:latin typeface="EC Square Sans Pro" panose="020B05060400000200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8"/>
          <a:stretch/>
        </p:blipFill>
        <p:spPr>
          <a:xfrm>
            <a:off x="15604211" y="0"/>
            <a:ext cx="2225684" cy="1579077"/>
          </a:xfrm>
          <a:prstGeom prst="rect">
            <a:avLst/>
          </a:prstGeom>
        </p:spPr>
      </p:pic>
      <p:sp>
        <p:nvSpPr>
          <p:cNvPr id="21" name="Chord 20"/>
          <p:cNvSpPr/>
          <p:nvPr userDrawn="1"/>
        </p:nvSpPr>
        <p:spPr>
          <a:xfrm rot="1361831">
            <a:off x="11895166" y="2625802"/>
            <a:ext cx="5693189" cy="5693189"/>
          </a:xfrm>
          <a:prstGeom prst="chord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19" name="Rectangle 18"/>
          <p:cNvSpPr/>
          <p:nvPr userDrawn="1"/>
        </p:nvSpPr>
        <p:spPr>
          <a:xfrm rot="10800000">
            <a:off x="14454374" y="2220002"/>
            <a:ext cx="2082798" cy="6400802"/>
          </a:xfrm>
          <a:prstGeom prst="rect">
            <a:avLst/>
          </a:prstGeom>
          <a:solidFill>
            <a:srgbClr val="002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</p:spTree>
    <p:extLst>
      <p:ext uri="{BB962C8B-B14F-4D97-AF65-F5344CB8AC3E}">
        <p14:creationId xmlns:p14="http://schemas.microsoft.com/office/powerpoint/2010/main" val="3992973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8288000" cy="5143499"/>
          </a:xfrm>
          <a:prstGeom prst="rect">
            <a:avLst/>
          </a:prstGeom>
          <a:solidFill>
            <a:srgbClr val="002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615520" y="1683545"/>
            <a:ext cx="15234446" cy="1860522"/>
          </a:xfrm>
        </p:spPr>
        <p:txBody>
          <a:bodyPr anchor="b">
            <a:noAutofit/>
          </a:bodyPr>
          <a:lstStyle>
            <a:lvl1pPr algn="l">
              <a:defRPr sz="9000">
                <a:solidFill>
                  <a:schemeClr val="accent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257300" y="1"/>
            <a:ext cx="0" cy="354406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257301" y="6241240"/>
            <a:ext cx="16334159" cy="2430218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8"/>
          <a:stretch/>
        </p:blipFill>
        <p:spPr>
          <a:xfrm>
            <a:off x="15604211" y="0"/>
            <a:ext cx="2225684" cy="15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50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8288000" cy="161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700"/>
          </a:p>
        </p:txBody>
      </p:sp>
      <p:sp>
        <p:nvSpPr>
          <p:cNvPr id="5" name="Rectangle 4"/>
          <p:cNvSpPr/>
          <p:nvPr userDrawn="1"/>
        </p:nvSpPr>
        <p:spPr>
          <a:xfrm>
            <a:off x="0" y="1617260"/>
            <a:ext cx="18288000" cy="8669741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7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400" y="387063"/>
            <a:ext cx="2489690" cy="172869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07025" y="2988859"/>
            <a:ext cx="15097836" cy="3224285"/>
          </a:xfrm>
        </p:spPr>
        <p:txBody>
          <a:bodyPr wrap="none" anchor="t">
            <a:noAutofit/>
          </a:bodyPr>
          <a:lstStyle>
            <a:lvl1pPr algn="l">
              <a:defRPr sz="9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257300" y="2968388"/>
            <a:ext cx="0" cy="7318613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8611738" y="9928746"/>
            <a:ext cx="1061114" cy="360891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7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607027" y="6627074"/>
            <a:ext cx="15097836" cy="1346631"/>
          </a:xfrm>
        </p:spPr>
        <p:txBody>
          <a:bodyPr>
            <a:noAutofit/>
          </a:bodyPr>
          <a:lstStyle>
            <a:lvl1pPr marL="0" indent="0" algn="l">
              <a:buNone/>
              <a:defRPr sz="4200" i="0">
                <a:solidFill>
                  <a:schemeClr val="accent5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9144001" y="8336855"/>
            <a:ext cx="7560470" cy="793497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33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0836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75433"/>
            <a:ext cx="18288000" cy="75275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8288000" cy="161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700"/>
          </a:p>
        </p:txBody>
      </p:sp>
      <p:sp>
        <p:nvSpPr>
          <p:cNvPr id="5" name="Rectangle 4"/>
          <p:cNvSpPr/>
          <p:nvPr userDrawn="1"/>
        </p:nvSpPr>
        <p:spPr>
          <a:xfrm>
            <a:off x="0" y="1617261"/>
            <a:ext cx="18288000" cy="43362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7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400" y="387063"/>
            <a:ext cx="2489690" cy="172869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07025" y="2988859"/>
            <a:ext cx="15097836" cy="1308971"/>
          </a:xfrm>
        </p:spPr>
        <p:txBody>
          <a:bodyPr anchor="t">
            <a:normAutofit/>
          </a:bodyPr>
          <a:lstStyle>
            <a:lvl1pPr algn="l">
              <a:defRPr sz="9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257300" y="2968388"/>
            <a:ext cx="0" cy="7318613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8611738" y="9928746"/>
            <a:ext cx="1061114" cy="360891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7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607027" y="4601202"/>
            <a:ext cx="15097836" cy="1346631"/>
          </a:xfrm>
        </p:spPr>
        <p:txBody>
          <a:bodyPr>
            <a:noAutofit/>
          </a:bodyPr>
          <a:lstStyle>
            <a:lvl1pPr marL="0" indent="0" algn="l">
              <a:buNone/>
              <a:defRPr sz="4200" i="0">
                <a:solidFill>
                  <a:schemeClr val="accent5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9144001" y="8675303"/>
            <a:ext cx="7560470" cy="793497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33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138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3329"/>
            <a:ext cx="18288000" cy="908879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7934" y="1617260"/>
            <a:ext cx="18296019" cy="867485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70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8288000" cy="161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70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07025" y="2988859"/>
            <a:ext cx="15097836" cy="3224285"/>
          </a:xfrm>
        </p:spPr>
        <p:txBody>
          <a:bodyPr wrap="none" anchor="t">
            <a:noAutofit/>
          </a:bodyPr>
          <a:lstStyle>
            <a:lvl1pPr algn="l">
              <a:defRPr sz="9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257300" y="2968388"/>
            <a:ext cx="0" cy="7318613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8611738" y="9928746"/>
            <a:ext cx="1061114" cy="360891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70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607027" y="6627074"/>
            <a:ext cx="15097836" cy="1346631"/>
          </a:xfrm>
        </p:spPr>
        <p:txBody>
          <a:bodyPr wrap="none">
            <a:noAutofit/>
          </a:bodyPr>
          <a:lstStyle>
            <a:lvl1pPr marL="0" indent="0" algn="l">
              <a:buNone/>
              <a:defRPr sz="4200" i="0">
                <a:solidFill>
                  <a:schemeClr val="accent5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400" y="387063"/>
            <a:ext cx="2489690" cy="172869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9144001" y="8336855"/>
            <a:ext cx="7560470" cy="793497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33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889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7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284" y="1683545"/>
            <a:ext cx="16014057" cy="3581400"/>
          </a:xfrm>
        </p:spPr>
        <p:txBody>
          <a:bodyPr anchor="b">
            <a:noAutofit/>
          </a:bodyPr>
          <a:lstStyle>
            <a:lvl1pPr algn="l">
              <a:defRPr sz="9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5284" y="5403057"/>
            <a:ext cx="16014057" cy="2483643"/>
          </a:xfrm>
        </p:spPr>
        <p:txBody>
          <a:bodyPr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257300" y="0"/>
            <a:ext cx="0" cy="494390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1573" y="9067886"/>
            <a:ext cx="2577768" cy="6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9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299" y="2738438"/>
            <a:ext cx="16358549" cy="582285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700"/>
              </a:spcAft>
              <a:defRPr>
                <a:latin typeface="Aptos" panose="020B0004020202020204" pitchFamily="34" charset="0"/>
              </a:defRPr>
            </a:lvl1pPr>
            <a:lvl2pPr>
              <a:lnSpc>
                <a:spcPct val="100000"/>
              </a:lnSpc>
              <a:spcAft>
                <a:spcPts val="2700"/>
              </a:spcAft>
              <a:defRPr>
                <a:latin typeface="Aptos" panose="020B0004020202020204" pitchFamily="34" charset="0"/>
              </a:defRPr>
            </a:lvl2pPr>
            <a:lvl3pPr>
              <a:lnSpc>
                <a:spcPct val="100000"/>
              </a:lnSpc>
              <a:spcAft>
                <a:spcPts val="2700"/>
              </a:spcAft>
              <a:defRPr>
                <a:latin typeface="Aptos" panose="020B0004020202020204" pitchFamily="34" charset="0"/>
              </a:defRPr>
            </a:lvl3pPr>
            <a:lvl4pPr>
              <a:lnSpc>
                <a:spcPct val="100000"/>
              </a:lnSpc>
              <a:spcAft>
                <a:spcPts val="2700"/>
              </a:spcAft>
              <a:defRPr>
                <a:latin typeface="Aptos" panose="020B0004020202020204" pitchFamily="34" charset="0"/>
              </a:defRPr>
            </a:lvl4pPr>
            <a:lvl5pPr>
              <a:lnSpc>
                <a:spcPct val="100000"/>
              </a:lnSpc>
              <a:spcAft>
                <a:spcPts val="2700"/>
              </a:spcAft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257299" y="1"/>
            <a:ext cx="2" cy="191453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456083" y="724291"/>
            <a:ext cx="15773400" cy="1173536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4200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8398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297" y="2738438"/>
            <a:ext cx="7992000" cy="5859653"/>
          </a:xfrm>
        </p:spPr>
        <p:txBody>
          <a:bodyPr>
            <a:noAutofit/>
          </a:bodyPr>
          <a:lstStyle>
            <a:lvl1pPr>
              <a:spcAft>
                <a:spcPts val="2700"/>
              </a:spcAft>
              <a:buClr>
                <a:schemeClr val="accent1"/>
              </a:buClr>
              <a:defRPr/>
            </a:lvl1pPr>
            <a:lvl2pPr>
              <a:spcAft>
                <a:spcPts val="2700"/>
              </a:spcAft>
              <a:buClr>
                <a:schemeClr val="accent1"/>
              </a:buClr>
              <a:defRPr/>
            </a:lvl2pPr>
            <a:lvl3pPr>
              <a:spcAft>
                <a:spcPts val="2700"/>
              </a:spcAft>
              <a:buClr>
                <a:schemeClr val="accent1"/>
              </a:buClr>
              <a:defRPr/>
            </a:lvl3pPr>
            <a:lvl4pPr>
              <a:spcAft>
                <a:spcPts val="2700"/>
              </a:spcAft>
              <a:buClr>
                <a:schemeClr val="accent1"/>
              </a:buClr>
              <a:defRPr/>
            </a:lvl4pPr>
            <a:lvl5pPr>
              <a:spcAft>
                <a:spcPts val="2700"/>
              </a:spcAft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03375" y="2738438"/>
            <a:ext cx="7992000" cy="5859653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1257299" y="1"/>
            <a:ext cx="2" cy="191453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456083" y="724291"/>
            <a:ext cx="15773400" cy="1173536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945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297" y="2738438"/>
            <a:ext cx="7992000" cy="5859653"/>
          </a:xfrm>
        </p:spPr>
        <p:txBody>
          <a:bodyPr>
            <a:noAutofit/>
          </a:bodyPr>
          <a:lstStyle>
            <a:lvl1pPr>
              <a:spcAft>
                <a:spcPts val="2700"/>
              </a:spcAft>
              <a:buClr>
                <a:schemeClr val="accent1"/>
              </a:buClr>
              <a:defRPr/>
            </a:lvl1pPr>
            <a:lvl2pPr>
              <a:spcAft>
                <a:spcPts val="2700"/>
              </a:spcAft>
              <a:buClr>
                <a:schemeClr val="accent1"/>
              </a:buClr>
              <a:defRPr/>
            </a:lvl2pPr>
            <a:lvl3pPr>
              <a:spcAft>
                <a:spcPts val="2700"/>
              </a:spcAft>
              <a:buClr>
                <a:schemeClr val="accent1"/>
              </a:buClr>
              <a:defRPr/>
            </a:lvl3pPr>
            <a:lvl4pPr>
              <a:spcAft>
                <a:spcPts val="2700"/>
              </a:spcAft>
              <a:buClr>
                <a:schemeClr val="accent1"/>
              </a:buClr>
              <a:defRPr/>
            </a:lvl4pPr>
            <a:lvl5pPr>
              <a:spcAft>
                <a:spcPts val="2700"/>
              </a:spcAft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1257299" y="1"/>
            <a:ext cx="2" cy="191453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456083" y="724291"/>
            <a:ext cx="15773400" cy="1173536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695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03375" y="2738438"/>
            <a:ext cx="7992000" cy="5859653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1257299" y="1"/>
            <a:ext cx="2" cy="191453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456083" y="724291"/>
            <a:ext cx="15773400" cy="1173536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0680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297" y="2738438"/>
            <a:ext cx="7992000" cy="5859653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03375" y="2738438"/>
            <a:ext cx="7992000" cy="585965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1257299" y="1"/>
            <a:ext cx="2" cy="191453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456083" y="724291"/>
            <a:ext cx="15773400" cy="1173536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6101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298" y="2738439"/>
            <a:ext cx="5037734" cy="564470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907469" y="2738438"/>
            <a:ext cx="5037734" cy="564470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12557642" y="2738438"/>
            <a:ext cx="5037734" cy="564470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1257299" y="1"/>
            <a:ext cx="2" cy="191453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456083" y="724291"/>
            <a:ext cx="15773400" cy="1173536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33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wrap="square" anchor="b">
            <a:noAutofit/>
          </a:bodyPr>
          <a:lstStyle>
            <a:lvl1pPr marL="0" indent="0">
              <a:buNone/>
              <a:defRPr sz="4200" b="1">
                <a:solidFill>
                  <a:schemeClr val="tx2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4645997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4200" b="1">
                <a:solidFill>
                  <a:schemeClr val="tx2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4645997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1257299" y="1"/>
            <a:ext cx="2" cy="191453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456083" y="724291"/>
            <a:ext cx="15773400" cy="1173536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91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257299" y="1"/>
            <a:ext cx="2" cy="191453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456083" y="724291"/>
            <a:ext cx="15773400" cy="1173536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353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89452" y="-89453"/>
            <a:ext cx="9233453" cy="10475844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4821072" y="2988860"/>
            <a:ext cx="12825483" cy="5424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171" y="1115704"/>
            <a:ext cx="817385" cy="8173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7497" y="2988859"/>
            <a:ext cx="12339060" cy="5424986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988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5585" y="2738438"/>
            <a:ext cx="7390262" cy="56549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0225584" y="724291"/>
            <a:ext cx="7003899" cy="1173536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69574" y="-69574"/>
            <a:ext cx="9213575" cy="1044602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21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257299" y="1"/>
            <a:ext cx="2" cy="191453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456083" y="724291"/>
            <a:ext cx="15773400" cy="1173536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56084" y="3427001"/>
            <a:ext cx="4712495" cy="313610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1852177" y="3427003"/>
            <a:ext cx="4712495" cy="313610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54130" y="3427001"/>
            <a:ext cx="4712495" cy="313610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810161" y="6058027"/>
            <a:ext cx="4004337" cy="2286353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7008209" y="6062917"/>
            <a:ext cx="4004337" cy="2286353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2206255" y="6056156"/>
            <a:ext cx="4004337" cy="2286353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6964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257299" y="1"/>
            <a:ext cx="2" cy="191453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456083" y="724291"/>
            <a:ext cx="15773400" cy="1173536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570804" y="3239936"/>
            <a:ext cx="3692387" cy="24572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570803" y="5953322"/>
            <a:ext cx="3692387" cy="24572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486821" y="3239935"/>
            <a:ext cx="3692390" cy="245723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3402841" y="5953320"/>
            <a:ext cx="3780000" cy="2457237"/>
          </a:xfrm>
          <a:noFill/>
        </p:spPr>
        <p:txBody>
          <a:bodyPr tIns="90000"/>
          <a:lstStyle>
            <a:lvl1pPr marL="0" indent="0" algn="l">
              <a:buNone/>
              <a:defRPr sz="3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550426" y="3239936"/>
            <a:ext cx="3780000" cy="2457239"/>
          </a:xfrm>
          <a:noFill/>
        </p:spPr>
        <p:txBody>
          <a:bodyPr tIns="90000"/>
          <a:lstStyle>
            <a:lvl1pPr marL="0" indent="0" algn="r">
              <a:buNone/>
              <a:defRPr sz="3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486824" y="5953320"/>
            <a:ext cx="3692387" cy="24572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550426" y="5953322"/>
            <a:ext cx="3780000" cy="2457237"/>
          </a:xfrm>
          <a:noFill/>
        </p:spPr>
        <p:txBody>
          <a:bodyPr tIns="90000"/>
          <a:lstStyle>
            <a:lvl1pPr marL="0" indent="0" algn="r">
              <a:buNone/>
              <a:defRPr sz="3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13449483" y="3239935"/>
            <a:ext cx="3780000" cy="2457239"/>
          </a:xfrm>
          <a:noFill/>
        </p:spPr>
        <p:txBody>
          <a:bodyPr tIns="90000"/>
          <a:lstStyle>
            <a:lvl1pPr marL="0" indent="0" algn="l">
              <a:buNone/>
              <a:defRPr sz="3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7788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51435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3969965"/>
            <a:ext cx="15773400" cy="1173536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57300" y="5445920"/>
            <a:ext cx="15773400" cy="305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41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3993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1270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8620190-143C-CB94-EC58-C0519A09C2E1}"/>
              </a:ext>
            </a:extLst>
          </p:cNvPr>
          <p:cNvSpPr/>
          <p:nvPr userDrawn="1"/>
        </p:nvSpPr>
        <p:spPr>
          <a:xfrm>
            <a:off x="-2183568" y="4190615"/>
            <a:ext cx="12176652" cy="72219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  <a:sym typeface="Aria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257299" y="1"/>
            <a:ext cx="2" cy="191453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1428554" y="242300"/>
            <a:ext cx="15773400" cy="600167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93FFC1-6CE7-50E1-F221-1B5ABE435B28}"/>
              </a:ext>
            </a:extLst>
          </p:cNvPr>
          <p:cNvSpPr txBox="1"/>
          <p:nvPr userDrawn="1"/>
        </p:nvSpPr>
        <p:spPr>
          <a:xfrm>
            <a:off x="1257104" y="2113391"/>
            <a:ext cx="7700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3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Implementing partners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C89D599-8694-14E0-3D4F-276D01E8B7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54" y="2613286"/>
            <a:ext cx="1910457" cy="143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5" descr="Handshake outline">
            <a:extLst>
              <a:ext uri="{FF2B5EF4-FFF2-40B4-BE49-F238E27FC236}">
                <a16:creationId xmlns:a16="http://schemas.microsoft.com/office/drawing/2014/main" id="{F2E02053-8DFD-3BF7-52E8-3FB29B03EAE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1130" y="2904840"/>
            <a:ext cx="771723" cy="835299"/>
          </a:xfrm>
          <a:prstGeom prst="rect">
            <a:avLst/>
          </a:prstGeom>
        </p:spPr>
      </p:pic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BDE798BD-89F5-2B95-D6A3-85AE95A60638}"/>
              </a:ext>
            </a:extLst>
          </p:cNvPr>
          <p:cNvSpPr>
            <a:spLocks noGrp="1" noChangeAspect="1"/>
          </p:cNvSpPr>
          <p:nvPr>
            <p:ph type="tbl" sz="quarter" idx="13"/>
          </p:nvPr>
        </p:nvSpPr>
        <p:spPr>
          <a:xfrm>
            <a:off x="9212381" y="2126459"/>
            <a:ext cx="8446970" cy="3428522"/>
          </a:xfrm>
        </p:spPr>
        <p:txBody>
          <a:bodyPr/>
          <a:lstStyle>
            <a:lvl1pPr>
              <a:defRPr sz="1800"/>
            </a:lvl1pPr>
          </a:lstStyle>
          <a:p>
            <a:endParaRPr lang="en-GB" noProof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EEA8F53-29A4-ACD4-2B5B-FF524FCEA5ED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1257104" y="5299224"/>
            <a:ext cx="7028481" cy="3753336"/>
          </a:xfrm>
        </p:spPr>
        <p:txBody>
          <a:bodyPr/>
          <a:lstStyle>
            <a:lvl1pPr>
              <a:spcAft>
                <a:spcPts val="900"/>
              </a:spcAft>
              <a:buClr>
                <a:schemeClr val="accent2"/>
              </a:buClr>
              <a:defRPr sz="2100"/>
            </a:lvl1pPr>
            <a:lvl2pPr>
              <a:spcAft>
                <a:spcPts val="9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100"/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E32F40B4-8276-D37B-9331-161875E0D832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9212381" y="5583586"/>
            <a:ext cx="8446970" cy="4688918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78A8FD-8594-7562-319D-DEBD6FC4B89A}"/>
              </a:ext>
            </a:extLst>
          </p:cNvPr>
          <p:cNvSpPr txBox="1"/>
          <p:nvPr userDrawn="1"/>
        </p:nvSpPr>
        <p:spPr>
          <a:xfrm>
            <a:off x="10587884" y="2101069"/>
            <a:ext cx="7700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3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Key information on the operation</a:t>
            </a:r>
          </a:p>
        </p:txBody>
      </p:sp>
      <p:sp>
        <p:nvSpPr>
          <p:cNvPr id="6" name="Slide Number Placeholder 5"/>
          <p:cNvSpPr>
            <a:spLocks noGrp="1" noRot="1" noChangeAspec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Graphic 5" descr="Handshake outline">
            <a:extLst>
              <a:ext uri="{FF2B5EF4-FFF2-40B4-BE49-F238E27FC236}">
                <a16:creationId xmlns:a16="http://schemas.microsoft.com/office/drawing/2014/main" id="{5460BE7F-97EB-4B37-3E88-9347A73425D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6339" y="2904840"/>
            <a:ext cx="771723" cy="83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69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">
  <p:cSld name="Заголовок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901007" y="8894897"/>
            <a:ext cx="164784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914378" lvl="0" indent="-45718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1pPr>
            <a:lvl2pPr marL="1828755" lvl="1" indent="-685784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2743131" lvl="2" indent="-685784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3657509" lvl="3" indent="-685784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4571886" lvl="4" indent="-685784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5486264" lvl="5" indent="-685784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6400640" lvl="6" indent="-685784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7315017" lvl="7" indent="-685784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8229395" lvl="8" indent="-685784" algn="l">
              <a:lnSpc>
                <a:spcPct val="90000"/>
              </a:lnSpc>
              <a:spcBef>
                <a:spcPts val="2400"/>
              </a:spcBef>
              <a:spcAft>
                <a:spcPts val="2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904872" y="1931244"/>
            <a:ext cx="16478400" cy="3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901007" y="5417393"/>
            <a:ext cx="16478400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378" lvl="0" indent="-45718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  <a:defRPr sz="4127" b="1"/>
            </a:lvl1pPr>
            <a:lvl2pPr marL="1828755" lvl="1" indent="-457188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  <a:defRPr sz="4127" b="1"/>
            </a:lvl2pPr>
            <a:lvl3pPr marL="2743131" lvl="2" indent="-457188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  <a:defRPr sz="4127" b="1"/>
            </a:lvl3pPr>
            <a:lvl4pPr marL="3657509" lvl="3" indent="-457188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  <a:defRPr sz="4127" b="1"/>
            </a:lvl4pPr>
            <a:lvl5pPr marL="4571886" lvl="4" indent="-457188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  <a:defRPr sz="4127" b="1"/>
            </a:lvl5pPr>
            <a:lvl6pPr marL="5486264" lvl="5" indent="-685784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6400640" lvl="6" indent="-685784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7315017" lvl="7" indent="-685784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8229395" lvl="8" indent="-685784" algn="l">
              <a:lnSpc>
                <a:spcPct val="90000"/>
              </a:lnSpc>
              <a:spcBef>
                <a:spcPts val="2400"/>
              </a:spcBef>
              <a:spcAft>
                <a:spcPts val="2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17113568" y="9499703"/>
            <a:ext cx="1097400" cy="7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3783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92E9D7-860C-E73E-F26E-69674C36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4F305-594F-7FC2-7F79-967A31B96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A99FE-FECB-DEF8-BC4D-7A5D47A93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3210F0-BE87-4C8B-81DE-1496F59700E6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8F465-7FE0-97D8-F331-AFB7D6BA6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F5396-116B-5450-2501-342BBAA3B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7610E3-285C-4D19-A3CA-A0A019348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4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99" r:id="rId1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24291"/>
            <a:ext cx="15773400" cy="1173536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5822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7300" y="9196930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EC Square Sans Pro" panose="020B0506040000020004" pitchFamily="34" charset="0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0779" y="9068983"/>
            <a:ext cx="2573600" cy="675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8"/>
          <a:stretch/>
        </p:blipFill>
        <p:spPr>
          <a:xfrm>
            <a:off x="15604211" y="0"/>
            <a:ext cx="2225684" cy="15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6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accent2"/>
          </a:solidFill>
          <a:latin typeface="EC Square Sans Pro" panose="020B0506040000020004" pitchFamily="34" charset="0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00000"/>
        </a:lnSpc>
        <a:spcBef>
          <a:spcPts val="0"/>
        </a:spcBef>
        <a:spcAft>
          <a:spcPts val="2700"/>
        </a:spcAft>
        <a:buClr>
          <a:schemeClr val="accent1"/>
        </a:buClr>
        <a:buSzPct val="130000"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00000"/>
        </a:lnSpc>
        <a:spcBef>
          <a:spcPts val="750"/>
        </a:spcBef>
        <a:spcAft>
          <a:spcPts val="2700"/>
        </a:spcAft>
        <a:buClr>
          <a:schemeClr val="accent1"/>
        </a:buClr>
        <a:buSzPct val="130000"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00000"/>
        </a:lnSpc>
        <a:spcBef>
          <a:spcPts val="750"/>
        </a:spcBef>
        <a:spcAft>
          <a:spcPts val="2700"/>
        </a:spcAft>
        <a:buClr>
          <a:schemeClr val="accent1"/>
        </a:buClr>
        <a:buSzPct val="130000"/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00000"/>
        </a:lnSpc>
        <a:spcBef>
          <a:spcPts val="750"/>
        </a:spcBef>
        <a:spcAft>
          <a:spcPts val="2700"/>
        </a:spcAft>
        <a:buClr>
          <a:schemeClr val="accent1"/>
        </a:buClr>
        <a:buSzPct val="13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00000"/>
        </a:lnSpc>
        <a:spcBef>
          <a:spcPts val="750"/>
        </a:spcBef>
        <a:spcAft>
          <a:spcPts val="2700"/>
        </a:spcAft>
        <a:buClr>
          <a:schemeClr val="accent1"/>
        </a:buClr>
        <a:buSzPct val="13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survey/runner/Call_for_EoI_to_invest_in_Ukrain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13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svg"/><Relationship Id="rId5" Type="http://schemas.openxmlformats.org/officeDocument/2006/relationships/image" Target="../media/image36.svg"/><Relationship Id="rId10" Type="http://schemas.openxmlformats.org/officeDocument/2006/relationships/image" Target="../media/image41.svg"/><Relationship Id="rId4" Type="http://schemas.openxmlformats.org/officeDocument/2006/relationships/hyperlink" Target="https://enlargement.ec.europa.eu/countries/ukraine/ukraine-investment-framework/call-expressions-interest-eueea-and-ukrainian-businesses-invest-ukraine_en" TargetMode="External"/><Relationship Id="rId9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2.png"/><Relationship Id="rId7" Type="http://schemas.openxmlformats.org/officeDocument/2006/relationships/image" Target="../media/image4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svg"/><Relationship Id="rId5" Type="http://schemas.openxmlformats.org/officeDocument/2006/relationships/image" Target="../media/image15.sv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6.png"/><Relationship Id="rId7" Type="http://schemas.openxmlformats.org/officeDocument/2006/relationships/image" Target="../media/image4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svg"/><Relationship Id="rId5" Type="http://schemas.openxmlformats.org/officeDocument/2006/relationships/image" Target="../media/image15.sv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15.sv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eu.ua.business.engagement@lt.ey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hyperlink" Target="mailto:enest-EU-UKRAINE-INVESTMENT-FRAMEWORK@ec.europa.e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svg"/><Relationship Id="rId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chart" Target="../charts/chart1.xml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3.pn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8/10/relationships/comments" Target="../comments/modernComment_7FFFFEEE_444F0F5E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hyperlink" Target="https://ec.europa.eu/eusurvey/runner/Call_for_EoI_to_invest_in_Ukraine" TargetMode="External"/><Relationship Id="rId4" Type="http://schemas.openxmlformats.org/officeDocument/2006/relationships/hyperlink" Target="https://uif.eu/programme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rd.com/home/what-we-do/products-and-services/support-for-start-ups-and-msmes/access-finance/financial-products-for-ukrainian-smes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9800" y="5891500"/>
            <a:ext cx="9641150" cy="2690124"/>
          </a:xfrm>
        </p:spPr>
        <p:txBody>
          <a:bodyPr>
            <a:noAutofit/>
          </a:bodyPr>
          <a:lstStyle/>
          <a:p>
            <a:r>
              <a:rPr lang="uk-UA" sz="3200" b="1" dirty="0" err="1"/>
              <a:t>Lithuania</a:t>
            </a:r>
            <a:r>
              <a:rPr lang="uk-UA" sz="3200" b="1" dirty="0"/>
              <a:t>–Ukraine Business </a:t>
            </a:r>
            <a:r>
              <a:rPr lang="uk-UA" sz="3200" b="1" dirty="0" err="1"/>
              <a:t>Cooperation</a:t>
            </a:r>
            <a:r>
              <a:rPr lang="lt-LT" sz="3200" b="1" dirty="0"/>
              <a:t> </a:t>
            </a:r>
            <a:r>
              <a:rPr lang="lt-LT" sz="3200" b="1" dirty="0" err="1"/>
              <a:t>in</a:t>
            </a:r>
            <a:r>
              <a:rPr lang="lt-LT" sz="3200" b="1" dirty="0"/>
              <a:t> </a:t>
            </a:r>
            <a:br>
              <a:rPr lang="fr-BE" sz="3200" b="1" dirty="0"/>
            </a:br>
            <a:r>
              <a:rPr lang="lt-LT" sz="3200" b="1" dirty="0" err="1"/>
              <a:t>Transport</a:t>
            </a:r>
            <a:r>
              <a:rPr lang="lt-LT" sz="3200" b="1" dirty="0"/>
              <a:t> </a:t>
            </a:r>
            <a:r>
              <a:rPr lang="lt-LT" sz="3200" b="1" dirty="0" err="1"/>
              <a:t>and</a:t>
            </a:r>
            <a:r>
              <a:rPr lang="lt-LT" sz="3200" b="1" dirty="0"/>
              <a:t> </a:t>
            </a:r>
            <a:r>
              <a:rPr lang="lt-LT" sz="3200" b="1" dirty="0" err="1"/>
              <a:t>Logistics</a:t>
            </a:r>
            <a:br>
              <a:rPr lang="en-IE" sz="3200" b="1" dirty="0">
                <a:latin typeface="EC Square Sans Pro"/>
              </a:rPr>
            </a:br>
            <a:br>
              <a:rPr lang="en-IE" sz="3200" b="1" dirty="0">
                <a:latin typeface="EC Square Sans Pro"/>
              </a:rPr>
            </a:br>
            <a:r>
              <a:rPr lang="en-IE" sz="3200" b="1" dirty="0">
                <a:latin typeface="EC Square Sans Pro"/>
              </a:rPr>
              <a:t>17 </a:t>
            </a:r>
            <a:r>
              <a:rPr lang="en-IE" sz="3000" i="1" dirty="0">
                <a:latin typeface="EC Square Sans Pro"/>
              </a:rPr>
              <a:t>June 2026</a:t>
            </a:r>
            <a:endParaRPr lang="en-IE" sz="7200" b="1" i="1" dirty="0">
              <a:latin typeface="EC Square Sans Pro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705776" y="3967053"/>
            <a:ext cx="11645538" cy="1687068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en-IE" sz="4200" dirty="0"/>
              <a:t>Ukraine Investment Framework</a:t>
            </a:r>
          </a:p>
          <a:p>
            <a:pPr algn="ctr">
              <a:spcAft>
                <a:spcPts val="0"/>
              </a:spcAft>
            </a:pPr>
            <a:r>
              <a:rPr lang="en-IE" sz="4200" b="0" dirty="0"/>
              <a:t>Recovery - Reconstruction -</a:t>
            </a:r>
            <a:r>
              <a:rPr lang="pl-PL" sz="4200" b="0" dirty="0"/>
              <a:t> </a:t>
            </a:r>
            <a:r>
              <a:rPr lang="en-IE" sz="4200" b="0" dirty="0"/>
              <a:t>Modernisation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63B72B2-2524-CB24-E64B-FDF6FCDCF82F}"/>
              </a:ext>
            </a:extLst>
          </p:cNvPr>
          <p:cNvSpPr txBox="1">
            <a:spLocks/>
          </p:cNvSpPr>
          <p:nvPr/>
        </p:nvSpPr>
        <p:spPr>
          <a:xfrm>
            <a:off x="215104" y="9010071"/>
            <a:ext cx="4765271" cy="456924"/>
          </a:xfrm>
          <a:prstGeom prst="rect">
            <a:avLst/>
          </a:prstGeom>
          <a:solidFill>
            <a:srgbClr val="FFD34E"/>
          </a:solidFill>
          <a:ln w="12700" cap="rnd" cmpd="sng" algn="ctr">
            <a:noFill/>
            <a:prstDash val="solid"/>
            <a:round/>
          </a:ln>
          <a:effectLst/>
        </p:spPr>
        <p:txBody>
          <a:bodyPr vert="horz" lIns="216000" tIns="216000" rIns="216000" bIns="216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>
              <a:spcBef>
                <a:spcPts val="1500"/>
              </a:spcBef>
              <a:buClr>
                <a:srgbClr val="003399"/>
              </a:buClr>
              <a:defRPr/>
            </a:pPr>
            <a:r>
              <a:rPr lang="fr-BE" sz="2400">
                <a:solidFill>
                  <a:srgbClr val="003399"/>
                </a:solidFill>
                <a:latin typeface="Arial"/>
                <a:sym typeface="Arial"/>
              </a:rPr>
              <a:t>DG ENEST D.1</a:t>
            </a:r>
            <a:endParaRPr lang="en-IE" sz="2400">
              <a:solidFill>
                <a:srgbClr val="003399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6987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670BE-B7E8-70A3-A7D7-B9307F9FD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1">
            <a:extLst>
              <a:ext uri="{FF2B5EF4-FFF2-40B4-BE49-F238E27FC236}">
                <a16:creationId xmlns:a16="http://schemas.microsoft.com/office/drawing/2014/main" id="{B36A3D9C-3F2F-D0FB-57D1-F83BD7477EFA}"/>
              </a:ext>
            </a:extLst>
          </p:cNvPr>
          <p:cNvSpPr txBox="1">
            <a:spLocks/>
          </p:cNvSpPr>
          <p:nvPr/>
        </p:nvSpPr>
        <p:spPr>
          <a:xfrm>
            <a:off x="567063" y="580088"/>
            <a:ext cx="16844481" cy="10972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>
              <a:defRPr/>
            </a:pPr>
            <a:endParaRPr lang="en-GB" sz="5400">
              <a:solidFill>
                <a:prstClr val="black"/>
              </a:solidFill>
              <a:latin typeface="Aptos Display" panose="02110004020202020204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4C48C6F-2228-5383-00BB-F600B1A752CE}"/>
              </a:ext>
            </a:extLst>
          </p:cNvPr>
          <p:cNvGrpSpPr/>
          <p:nvPr/>
        </p:nvGrpSpPr>
        <p:grpSpPr>
          <a:xfrm>
            <a:off x="0" y="-25741"/>
            <a:ext cx="18288000" cy="1528976"/>
            <a:chOff x="446886" y="2919341"/>
            <a:chExt cx="11298227" cy="101931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43F8419-3739-CA3C-C334-246B0D493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886" y="2919341"/>
              <a:ext cx="11298227" cy="101931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765DFE-B3AD-BCE7-53CD-A5974C689760}"/>
                </a:ext>
              </a:extLst>
            </p:cNvPr>
            <p:cNvSpPr txBox="1"/>
            <p:nvPr/>
          </p:nvSpPr>
          <p:spPr>
            <a:xfrm>
              <a:off x="1648046" y="3200222"/>
              <a:ext cx="8869709" cy="523220"/>
            </a:xfrm>
            <a:prstGeom prst="rect">
              <a:avLst/>
            </a:prstGeom>
            <a:noFill/>
          </p:spPr>
          <p:txBody>
            <a:bodyPr wrap="square" lIns="137160" tIns="68580" rIns="137160" bIns="68580" anchor="t">
              <a:spAutoFit/>
            </a:bodyPr>
            <a:lstStyle/>
            <a:p>
              <a:pPr defTabSz="1371600">
                <a:defRPr/>
              </a:pPr>
              <a:r>
                <a:rPr lang="en-GB" sz="4200">
                  <a:solidFill>
                    <a:prstClr val="white"/>
                  </a:solidFill>
                  <a:latin typeface="EC Square Sans Pro"/>
                </a:rPr>
                <a:t>Financing options: Flagship Fund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50E0681-53A8-A308-046B-ACB660A39EE1}"/>
              </a:ext>
            </a:extLst>
          </p:cNvPr>
          <p:cNvSpPr txBox="1"/>
          <p:nvPr/>
        </p:nvSpPr>
        <p:spPr>
          <a:xfrm>
            <a:off x="1157858" y="1970297"/>
            <a:ext cx="16484304" cy="830997"/>
          </a:xfrm>
          <a:prstGeom prst="rect">
            <a:avLst/>
          </a:prstGeom>
          <a:noFill/>
        </p:spPr>
        <p:txBody>
          <a:bodyPr wrap="square" lIns="137160" tIns="0" rIns="0" bIns="0" anchor="t">
            <a:spAutoFit/>
          </a:bodyPr>
          <a:lstStyle/>
          <a:p>
            <a:pPr marL="0" lvl="1" defTabSz="1371600">
              <a:spcBef>
                <a:spcPts val="900"/>
              </a:spcBef>
              <a:buClr>
                <a:srgbClr val="FEBC18"/>
              </a:buClr>
              <a:buSzPct val="130000"/>
              <a:defRPr/>
            </a:pPr>
            <a:r>
              <a:rPr lang="en-GB" sz="2700" b="1" dirty="0">
                <a:solidFill>
                  <a:prstClr val="black"/>
                </a:solidFill>
                <a:latin typeface="EC Square Sans Pro"/>
              </a:rPr>
              <a:t>European Flagship Fund for Reconstruction of Ukraine </a:t>
            </a:r>
            <a:r>
              <a:rPr lang="en-GB" sz="2700" dirty="0">
                <a:solidFill>
                  <a:prstClr val="black"/>
                </a:solidFill>
                <a:latin typeface="EC Square Sans Pro"/>
              </a:rPr>
              <a:t>– will be launched in June 2026 (URC, Gdansk) to mobilise over </a:t>
            </a:r>
            <a:r>
              <a:rPr lang="en-GB" sz="2700" b="1" dirty="0">
                <a:solidFill>
                  <a:prstClr val="black"/>
                </a:solidFill>
                <a:latin typeface="EC Square Sans Pro"/>
              </a:rPr>
              <a:t>EUR 500 million equity capital</a:t>
            </a:r>
            <a:endParaRPr lang="en-GB" sz="2700" dirty="0">
              <a:solidFill>
                <a:prstClr val="black"/>
              </a:solidFill>
              <a:latin typeface="Aptos" panose="0211000402020202020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48702A-A4AF-93CD-046E-665040F67B5A}"/>
              </a:ext>
            </a:extLst>
          </p:cNvPr>
          <p:cNvGrpSpPr/>
          <p:nvPr/>
        </p:nvGrpSpPr>
        <p:grpSpPr>
          <a:xfrm>
            <a:off x="1019641" y="3543554"/>
            <a:ext cx="5775872" cy="1173537"/>
            <a:chOff x="722093" y="1708654"/>
            <a:chExt cx="3850581" cy="782358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8E4C447-1E60-01B9-F263-E5132B9F2E3D}"/>
                </a:ext>
              </a:extLst>
            </p:cNvPr>
            <p:cNvSpPr/>
            <p:nvPr/>
          </p:nvSpPr>
          <p:spPr>
            <a:xfrm>
              <a:off x="722093" y="1708656"/>
              <a:ext cx="933336" cy="782356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GB" sz="27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1326483-D689-E4A8-A4FE-6139C5D36F54}"/>
                </a:ext>
              </a:extLst>
            </p:cNvPr>
            <p:cNvSpPr/>
            <p:nvPr/>
          </p:nvSpPr>
          <p:spPr>
            <a:xfrm>
              <a:off x="1655429" y="1708654"/>
              <a:ext cx="2917245" cy="7823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71600">
                <a:defRPr/>
              </a:pPr>
              <a:r>
                <a:rPr lang="en-GB" sz="2100" b="1">
                  <a:solidFill>
                    <a:prstClr val="black"/>
                  </a:solidFill>
                  <a:latin typeface="EC Square Sans Pro" panose="020B0506040000020004" pitchFamily="34" charset="0"/>
                </a:rPr>
                <a:t>Timeline</a:t>
              </a:r>
            </a:p>
            <a:p>
              <a:pPr defTabSz="1371600">
                <a:defRPr/>
              </a:pPr>
              <a:r>
                <a:rPr lang="en-GB" sz="2100" b="1">
                  <a:solidFill>
                    <a:prstClr val="black"/>
                  </a:solidFill>
                  <a:latin typeface="EC Square Sans Pro" panose="020B0506040000020004" pitchFamily="34" charset="0"/>
                </a:rPr>
                <a:t>2025-2026</a:t>
              </a:r>
              <a:r>
                <a:rPr lang="en-GB" sz="2100">
                  <a:solidFill>
                    <a:prstClr val="black"/>
                  </a:solidFill>
                  <a:latin typeface="EC Square Sans Pro" panose="020B0506040000020004" pitchFamily="34" charset="0"/>
                </a:rPr>
                <a:t>​</a:t>
              </a:r>
              <a:endParaRPr lang="en-GB" sz="2100" b="1">
                <a:solidFill>
                  <a:prstClr val="black"/>
                </a:solidFill>
                <a:latin typeface="EC Square Sans Pro" panose="020B0506040000020004" pitchFamily="34" charset="0"/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F9D9653-915A-C690-195B-CBB73320BF39}"/>
              </a:ext>
            </a:extLst>
          </p:cNvPr>
          <p:cNvSpPr/>
          <p:nvPr/>
        </p:nvSpPr>
        <p:spPr>
          <a:xfrm>
            <a:off x="7075191" y="3572490"/>
            <a:ext cx="1584972" cy="117353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GB" sz="27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0A380E-D0EF-8E8D-4E76-07C85ADE1238}"/>
              </a:ext>
            </a:extLst>
          </p:cNvPr>
          <p:cNvSpPr/>
          <p:nvPr/>
        </p:nvSpPr>
        <p:spPr>
          <a:xfrm>
            <a:off x="8471942" y="3573264"/>
            <a:ext cx="4375863" cy="1172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defRPr/>
            </a:pPr>
            <a:r>
              <a:rPr lang="en-GB" sz="2100" b="1">
                <a:solidFill>
                  <a:prstClr val="black"/>
                </a:solidFill>
                <a:latin typeface="EC Square Sans Pro" panose="020B0506040000020004" pitchFamily="34" charset="0"/>
              </a:rPr>
              <a:t>How it works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EC4C5-2225-12CB-9DDC-8191BB3A9813}"/>
              </a:ext>
            </a:extLst>
          </p:cNvPr>
          <p:cNvSpPr txBox="1"/>
          <p:nvPr/>
        </p:nvSpPr>
        <p:spPr>
          <a:xfrm>
            <a:off x="1014983" y="4971215"/>
            <a:ext cx="5784740" cy="2169825"/>
          </a:xfrm>
          <a:prstGeom prst="rect">
            <a:avLst/>
          </a:prstGeom>
          <a:noFill/>
        </p:spPr>
        <p:txBody>
          <a:bodyPr wrap="square" lIns="137160" tIns="0" rIns="0" bIns="0" anchor="t">
            <a:spAutoFit/>
          </a:bodyPr>
          <a:lstStyle/>
          <a:p>
            <a:pPr marL="428625" lvl="1" indent="-428625" defTabSz="1371600">
              <a:spcBef>
                <a:spcPts val="900"/>
              </a:spcBef>
              <a:buClr>
                <a:srgbClr val="FFF21E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100" b="1" dirty="0">
                <a:solidFill>
                  <a:prstClr val="black"/>
                </a:solidFill>
                <a:latin typeface="EC Square Sans Pro" panose="020B0506040000020004" pitchFamily="34" charset="0"/>
              </a:rPr>
              <a:t>Announcement</a:t>
            </a:r>
            <a:r>
              <a:rPr lang="en-GB" sz="2100" dirty="0">
                <a:solidFill>
                  <a:prstClr val="black"/>
                </a:solidFill>
                <a:latin typeface="EC Square Sans Pro" panose="020B0506040000020004" pitchFamily="34" charset="0"/>
              </a:rPr>
              <a:t> at Rome URC of market sounding for finding an EU/UA asset manager. </a:t>
            </a:r>
          </a:p>
          <a:p>
            <a:pPr marL="428625" lvl="1" indent="-428625" defTabSz="1371600">
              <a:spcBef>
                <a:spcPts val="900"/>
              </a:spcBef>
              <a:buClr>
                <a:srgbClr val="FFF21E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100" b="1" dirty="0">
                <a:solidFill>
                  <a:prstClr val="black"/>
                </a:solidFill>
                <a:latin typeface="EC Square Sans Pro"/>
              </a:rPr>
              <a:t>Access to finance gap: </a:t>
            </a:r>
            <a:r>
              <a:rPr lang="en-GB" sz="2100" dirty="0">
                <a:solidFill>
                  <a:prstClr val="black"/>
                </a:solidFill>
                <a:latin typeface="EC Square Sans Pro"/>
              </a:rPr>
              <a:t>war has impaired collateral values; commercial banks cannot lend at viable terms without risk-sharing.</a:t>
            </a:r>
          </a:p>
          <a:p>
            <a:pPr marL="428625" lvl="1" indent="-428625" defTabSz="1371600">
              <a:spcBef>
                <a:spcPts val="900"/>
              </a:spcBef>
              <a:buClr>
                <a:srgbClr val="FFF21E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100" b="1" dirty="0">
                <a:solidFill>
                  <a:prstClr val="black"/>
                </a:solidFill>
                <a:latin typeface="EC Square Sans Pro"/>
              </a:rPr>
              <a:t>Incorporated </a:t>
            </a:r>
            <a:r>
              <a:rPr lang="en-GB" sz="2100" dirty="0">
                <a:solidFill>
                  <a:prstClr val="black"/>
                </a:solidFill>
                <a:latin typeface="EC Square Sans Pro"/>
              </a:rPr>
              <a:t>in Luxembourg.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ECD38F-B225-F626-89DE-0BA048C96997}"/>
              </a:ext>
            </a:extLst>
          </p:cNvPr>
          <p:cNvSpPr txBox="1"/>
          <p:nvPr/>
        </p:nvSpPr>
        <p:spPr>
          <a:xfrm>
            <a:off x="7075758" y="4971215"/>
            <a:ext cx="5772042" cy="4985980"/>
          </a:xfrm>
          <a:prstGeom prst="rect">
            <a:avLst/>
          </a:prstGeom>
          <a:noFill/>
        </p:spPr>
        <p:txBody>
          <a:bodyPr wrap="square" lIns="137160" tIns="0" rIns="0" bIns="0" anchor="t">
            <a:spAutoFit/>
          </a:bodyPr>
          <a:lstStyle/>
          <a:p>
            <a:pPr marL="428625" lvl="1" indent="-428625" defTabSz="1371600">
              <a:spcBef>
                <a:spcPts val="900"/>
              </a:spcBef>
              <a:buClr>
                <a:srgbClr val="FFF21E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100" b="1" dirty="0">
                <a:solidFill>
                  <a:prstClr val="black"/>
                </a:solidFill>
                <a:latin typeface="EC Square Sans Pro" panose="020B0506040000020004" pitchFamily="34" charset="0"/>
              </a:rPr>
              <a:t>Tiered structure: </a:t>
            </a:r>
            <a:r>
              <a:rPr lang="en-GB" sz="2100" dirty="0">
                <a:solidFill>
                  <a:prstClr val="black"/>
                </a:solidFill>
                <a:latin typeface="EC Square Sans Pro" panose="020B0506040000020004" pitchFamily="34" charset="0"/>
              </a:rPr>
              <a:t>derisking private investors that would otherwise not invest in Ukraine with first-loss absorption. ​</a:t>
            </a:r>
          </a:p>
          <a:p>
            <a:pPr marL="428625" lvl="1" indent="-428625" defTabSz="1371600">
              <a:spcBef>
                <a:spcPts val="900"/>
              </a:spcBef>
              <a:buClr>
                <a:srgbClr val="FFF21E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100" b="1" dirty="0">
                <a:solidFill>
                  <a:prstClr val="black"/>
                </a:solidFill>
                <a:latin typeface="EC Square Sans Pro" panose="020B0506040000020004" pitchFamily="34" charset="0"/>
              </a:rPr>
              <a:t>Risk diversification </a:t>
            </a:r>
            <a:r>
              <a:rPr lang="en-GB" sz="2100" dirty="0">
                <a:solidFill>
                  <a:prstClr val="black"/>
                </a:solidFill>
                <a:latin typeface="EC Square Sans Pro" panose="020B0506040000020004" pitchFamily="34" charset="0"/>
              </a:rPr>
              <a:t>for shareholders thanks to geographical and sectoral spread of investments by the Fund.  </a:t>
            </a:r>
          </a:p>
          <a:p>
            <a:pPr marL="428625" lvl="1" indent="-428625" defTabSz="1371600">
              <a:spcBef>
                <a:spcPts val="900"/>
              </a:spcBef>
              <a:buClr>
                <a:srgbClr val="FFF21E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100" b="1" dirty="0">
                <a:solidFill>
                  <a:prstClr val="black"/>
                </a:solidFill>
                <a:latin typeface="EC Square Sans Pro" panose="020B0506040000020004" pitchFamily="34" charset="0"/>
              </a:rPr>
              <a:t>Market conform nature </a:t>
            </a:r>
            <a:r>
              <a:rPr lang="en-GB" sz="2100" dirty="0">
                <a:solidFill>
                  <a:prstClr val="black"/>
                </a:solidFill>
                <a:latin typeface="EC Square Sans Pro" panose="020B0506040000020004" pitchFamily="34" charset="0"/>
              </a:rPr>
              <a:t>allows for entry of private investors already now, building crucial track record, local expertise and to be ready for mass-scale investments come peace.</a:t>
            </a:r>
          </a:p>
          <a:p>
            <a:pPr marL="428625" lvl="1" indent="-428625" defTabSz="1371600">
              <a:spcBef>
                <a:spcPts val="900"/>
              </a:spcBef>
              <a:buClr>
                <a:srgbClr val="FFF21E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100" b="1" dirty="0">
                <a:solidFill>
                  <a:prstClr val="black"/>
                </a:solidFill>
                <a:latin typeface="EC Square Sans Pro"/>
              </a:rPr>
              <a:t>Infrastructure:</a:t>
            </a:r>
            <a:r>
              <a:rPr lang="en-GB" sz="2100" dirty="0">
                <a:solidFill>
                  <a:prstClr val="black"/>
                </a:solidFill>
                <a:latin typeface="EC Square Sans Pro"/>
              </a:rPr>
              <a:t> Energy, transport, digital</a:t>
            </a:r>
            <a:endParaRPr lang="en-US" sz="2700" dirty="0">
              <a:solidFill>
                <a:prstClr val="black"/>
              </a:solidFill>
              <a:latin typeface="EC Square Sans Pro"/>
            </a:endParaRPr>
          </a:p>
          <a:p>
            <a:pPr marL="428625" lvl="1" indent="-428625" defTabSz="1371600">
              <a:spcBef>
                <a:spcPts val="900"/>
              </a:spcBef>
              <a:buClr>
                <a:srgbClr val="FFF21E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100" b="1" dirty="0">
                <a:solidFill>
                  <a:prstClr val="black"/>
                </a:solidFill>
                <a:latin typeface="EC Square Sans Pro"/>
              </a:rPr>
              <a:t>Private equity:</a:t>
            </a:r>
            <a:r>
              <a:rPr lang="en-GB" sz="2100" dirty="0">
                <a:solidFill>
                  <a:prstClr val="black"/>
                </a:solidFill>
                <a:latin typeface="EC Square Sans Pro"/>
              </a:rPr>
              <a:t> consumer and goods and services, healthcare, pharma, financial, </a:t>
            </a:r>
            <a:r>
              <a:rPr lang="en-GB" sz="2100" dirty="0" err="1">
                <a:solidFill>
                  <a:prstClr val="black"/>
                </a:solidFill>
                <a:latin typeface="EC Square Sans Pro"/>
              </a:rPr>
              <a:t>agri</a:t>
            </a:r>
            <a:r>
              <a:rPr lang="en-GB" sz="2100" dirty="0">
                <a:solidFill>
                  <a:prstClr val="black"/>
                </a:solidFill>
                <a:latin typeface="EC Square Sans Pro"/>
              </a:rPr>
              <a:t>, construction materials, retail, tech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BFF1537-B194-E8D4-4619-6F81FA7A6C84}"/>
              </a:ext>
            </a:extLst>
          </p:cNvPr>
          <p:cNvSpPr/>
          <p:nvPr/>
        </p:nvSpPr>
        <p:spPr>
          <a:xfrm>
            <a:off x="14258277" y="3620350"/>
            <a:ext cx="3153258" cy="54826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defTabSz="1371600">
              <a:defRPr/>
            </a:pPr>
            <a:endParaRPr lang="en-GB" sz="2100">
              <a:solidFill>
                <a:prstClr val="black"/>
              </a:solidFill>
              <a:latin typeface="EC Square Sans Pro"/>
            </a:endParaRPr>
          </a:p>
          <a:p>
            <a:pPr defTabSz="1371600">
              <a:defRPr/>
            </a:pPr>
            <a:endParaRPr lang="en-GB" sz="2100">
              <a:solidFill>
                <a:prstClr val="black"/>
              </a:solidFill>
              <a:latin typeface="EC Square Sans Pro"/>
            </a:endParaRPr>
          </a:p>
          <a:p>
            <a:pPr defTabSz="1371600">
              <a:defRPr/>
            </a:pPr>
            <a:endParaRPr lang="en-GB" sz="2100">
              <a:solidFill>
                <a:prstClr val="black"/>
              </a:solidFill>
              <a:latin typeface="EC Square Sans Pro"/>
            </a:endParaRPr>
          </a:p>
          <a:p>
            <a:pPr defTabSz="1371600">
              <a:defRPr/>
            </a:pPr>
            <a:endParaRPr lang="en-GB" sz="2100">
              <a:solidFill>
                <a:prstClr val="black"/>
              </a:solidFill>
              <a:latin typeface="EC Square Sans Pro"/>
            </a:endParaRPr>
          </a:p>
          <a:p>
            <a:pPr defTabSz="1371600">
              <a:defRPr/>
            </a:pPr>
            <a:endParaRPr lang="en-GB" sz="2100">
              <a:solidFill>
                <a:prstClr val="black"/>
              </a:solidFill>
              <a:latin typeface="EC Square Sans Pro" panose="020B0506040000020004" pitchFamily="34" charset="0"/>
            </a:endParaRPr>
          </a:p>
          <a:p>
            <a:pPr defTabSz="1371600">
              <a:defRPr/>
            </a:pPr>
            <a:endParaRPr lang="en-GB" sz="2100">
              <a:solidFill>
                <a:prstClr val="black"/>
              </a:solidFill>
              <a:latin typeface="EC Square Sans Pro" panose="020B05060400000200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729978-CD18-1D5F-3684-551B77F70791}"/>
              </a:ext>
            </a:extLst>
          </p:cNvPr>
          <p:cNvCxnSpPr>
            <a:cxnSpLocks/>
          </p:cNvCxnSpPr>
          <p:nvPr/>
        </p:nvCxnSpPr>
        <p:spPr>
          <a:xfrm>
            <a:off x="13603235" y="3566313"/>
            <a:ext cx="0" cy="5555331"/>
          </a:xfrm>
          <a:prstGeom prst="line">
            <a:avLst/>
          </a:prstGeom>
          <a:ln w="12700">
            <a:solidFill>
              <a:srgbClr val="00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ue and yellow xs&#10;&#10;AI-generated content may be incorrect.">
            <a:extLst>
              <a:ext uri="{FF2B5EF4-FFF2-40B4-BE49-F238E27FC236}">
                <a16:creationId xmlns:a16="http://schemas.microsoft.com/office/drawing/2014/main" id="{519D3F1F-A8FD-C265-FEA8-4F9995D76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16088" flipV="1">
            <a:off x="16670887" y="8494309"/>
            <a:ext cx="878078" cy="556082"/>
          </a:xfrm>
          <a:prstGeom prst="rect">
            <a:avLst/>
          </a:prstGeom>
        </p:spPr>
      </p:pic>
      <p:pic>
        <p:nvPicPr>
          <p:cNvPr id="7" name="Picture 6" descr="A blue and yellow xs&#10;&#10;AI-generated content may be incorrect.">
            <a:extLst>
              <a:ext uri="{FF2B5EF4-FFF2-40B4-BE49-F238E27FC236}">
                <a16:creationId xmlns:a16="http://schemas.microsoft.com/office/drawing/2014/main" id="{556F84F6-B263-BF99-8F4B-4C5BC913C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65393" flipV="1">
            <a:off x="14122603" y="3671446"/>
            <a:ext cx="878078" cy="556082"/>
          </a:xfrm>
          <a:prstGeom prst="rect">
            <a:avLst/>
          </a:prstGeom>
        </p:spPr>
      </p:pic>
      <p:pic>
        <p:nvPicPr>
          <p:cNvPr id="11" name="Graphic 10" descr="Daily calendar outline">
            <a:extLst>
              <a:ext uri="{FF2B5EF4-FFF2-40B4-BE49-F238E27FC236}">
                <a16:creationId xmlns:a16="http://schemas.microsoft.com/office/drawing/2014/main" id="{C2A2685E-9E42-85E9-B9B0-17456961AE7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0625" y="3559592"/>
            <a:ext cx="1157496" cy="1157496"/>
          </a:xfrm>
          <a:prstGeom prst="rect">
            <a:avLst/>
          </a:prstGeom>
        </p:spPr>
      </p:pic>
      <p:pic>
        <p:nvPicPr>
          <p:cNvPr id="12" name="Graphic 8" descr="Bank outline">
            <a:extLst>
              <a:ext uri="{FF2B5EF4-FFF2-40B4-BE49-F238E27FC236}">
                <a16:creationId xmlns:a16="http://schemas.microsoft.com/office/drawing/2014/main" id="{D7432A77-5A41-4A6F-478A-952CBE7127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9016" y="3549739"/>
            <a:ext cx="1129103" cy="11291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DB2B0B-51B5-570A-500B-3EF160FFA9DA}"/>
              </a:ext>
            </a:extLst>
          </p:cNvPr>
          <p:cNvSpPr txBox="1"/>
          <p:nvPr/>
        </p:nvSpPr>
        <p:spPr>
          <a:xfrm>
            <a:off x="14258278" y="4380604"/>
            <a:ext cx="3153254" cy="3693319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 defTabSz="1371600">
              <a:defRPr/>
            </a:pPr>
            <a:r>
              <a:rPr lang="en-GB" sz="2100" dirty="0">
                <a:solidFill>
                  <a:prstClr val="black"/>
                </a:solidFill>
                <a:latin typeface="EC Square Sans Pro"/>
              </a:rPr>
              <a:t>The catalytical funding available &gt; </a:t>
            </a:r>
            <a:r>
              <a:rPr lang="en-GB" sz="2100" b="1" dirty="0">
                <a:solidFill>
                  <a:prstClr val="black"/>
                </a:solidFill>
                <a:latin typeface="EC Square Sans Pro"/>
              </a:rPr>
              <a:t>EUR 220 m. </a:t>
            </a:r>
          </a:p>
          <a:p>
            <a:pPr defTabSz="1371600">
              <a:defRPr/>
            </a:pPr>
            <a:endParaRPr lang="en-GB" sz="2100" dirty="0">
              <a:solidFill>
                <a:prstClr val="black"/>
              </a:solidFill>
              <a:latin typeface="EC Square Sans Pro" panose="020B0506040000020004" pitchFamily="34" charset="0"/>
            </a:endParaRPr>
          </a:p>
          <a:p>
            <a:pPr defTabSz="1371600">
              <a:defRPr/>
            </a:pPr>
            <a:r>
              <a:rPr lang="en-GB" sz="2100" dirty="0">
                <a:solidFill>
                  <a:prstClr val="black"/>
                </a:solidFill>
                <a:latin typeface="EC Square Sans Pro"/>
              </a:rPr>
              <a:t>The </a:t>
            </a:r>
            <a:r>
              <a:rPr lang="en-GB" sz="2100" b="1" dirty="0">
                <a:solidFill>
                  <a:prstClr val="black"/>
                </a:solidFill>
                <a:latin typeface="EC Square Sans Pro"/>
              </a:rPr>
              <a:t>4 anchor EU MS </a:t>
            </a:r>
            <a:r>
              <a:rPr lang="en-GB" sz="2100" dirty="0">
                <a:solidFill>
                  <a:prstClr val="black"/>
                </a:solidFill>
                <a:latin typeface="EC Square Sans Pro"/>
              </a:rPr>
              <a:t>are enacting their investment via their Development Finance Institutions.</a:t>
            </a:r>
          </a:p>
          <a:p>
            <a:pPr defTabSz="1371600">
              <a:defRPr/>
            </a:pPr>
            <a:endParaRPr lang="en-GB" sz="2100" dirty="0">
              <a:solidFill>
                <a:prstClr val="black"/>
              </a:solidFill>
              <a:latin typeface="EC Square Sans Pro" panose="020B0506040000020004" pitchFamily="34" charset="0"/>
            </a:endParaRPr>
          </a:p>
          <a:p>
            <a:pPr defTabSz="1371600">
              <a:defRPr/>
            </a:pPr>
            <a:r>
              <a:rPr lang="en-GB" sz="2100" dirty="0">
                <a:solidFill>
                  <a:prstClr val="black"/>
                </a:solidFill>
                <a:latin typeface="EC Square Sans Pro"/>
              </a:rPr>
              <a:t>Targets </a:t>
            </a:r>
            <a:r>
              <a:rPr lang="en-GB" sz="2100" b="1" dirty="0">
                <a:solidFill>
                  <a:prstClr val="black"/>
                </a:solidFill>
                <a:latin typeface="EC Square Sans Pro"/>
              </a:rPr>
              <a:t>EUR 500 m </a:t>
            </a:r>
            <a:r>
              <a:rPr lang="en-GB" sz="2100" dirty="0">
                <a:solidFill>
                  <a:prstClr val="black"/>
                </a:solidFill>
                <a:latin typeface="EC Square Sans Pro"/>
              </a:rPr>
              <a:t>(1st close) </a:t>
            </a:r>
            <a:endParaRPr lang="en-GB" sz="2100" b="1" dirty="0">
              <a:solidFill>
                <a:prstClr val="black"/>
              </a:solidFill>
              <a:latin typeface="EC Square Sans Pro"/>
            </a:endParaRPr>
          </a:p>
          <a:p>
            <a:pPr defTabSz="1371600">
              <a:defRPr/>
            </a:pPr>
            <a:endParaRPr lang="en-GB" sz="2100" dirty="0">
              <a:solidFill>
                <a:prstClr val="black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9" name="Picture 8" descr="A logo for amber construction group&#10;&#10;AI-generated content may be incorrect.">
            <a:extLst>
              <a:ext uri="{FF2B5EF4-FFF2-40B4-BE49-F238E27FC236}">
                <a16:creationId xmlns:a16="http://schemas.microsoft.com/office/drawing/2014/main" id="{CEF48F51-CD86-F50E-EB5C-84A2D3ED279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-518" b="-855"/>
          <a:stretch>
            <a:fillRect/>
          </a:stretch>
        </p:blipFill>
        <p:spPr>
          <a:xfrm>
            <a:off x="1300688" y="8241642"/>
            <a:ext cx="1893513" cy="1188435"/>
          </a:xfrm>
          <a:prstGeom prst="rect">
            <a:avLst/>
          </a:prstGeom>
        </p:spPr>
      </p:pic>
      <p:pic>
        <p:nvPicPr>
          <p:cNvPr id="13" name="Picture 12" descr="A green dragon with a tree&#10;&#10;AI-generated content may be incorrect.">
            <a:extLst>
              <a:ext uri="{FF2B5EF4-FFF2-40B4-BE49-F238E27FC236}">
                <a16:creationId xmlns:a16="http://schemas.microsoft.com/office/drawing/2014/main" id="{67E802F7-B0D1-FE1B-D452-165B18C2097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-431" b="-1539"/>
          <a:stretch>
            <a:fillRect/>
          </a:stretch>
        </p:blipFill>
        <p:spPr>
          <a:xfrm>
            <a:off x="3286728" y="8195337"/>
            <a:ext cx="2491251" cy="7563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207465-90B7-BB53-8324-333DB3D1317F}"/>
              </a:ext>
            </a:extLst>
          </p:cNvPr>
          <p:cNvSpPr txBox="1"/>
          <p:nvPr/>
        </p:nvSpPr>
        <p:spPr>
          <a:xfrm>
            <a:off x="2447210" y="7841456"/>
            <a:ext cx="2255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/>
            <a:r>
              <a:rPr lang="en-GB" sz="2400">
                <a:solidFill>
                  <a:srgbClr val="003399"/>
                </a:solidFill>
                <a:latin typeface="EC Square Sans Pro"/>
              </a:rPr>
              <a:t>Implementers</a:t>
            </a:r>
            <a:endParaRPr lang="en-GB" sz="2400">
              <a:solidFill>
                <a:srgbClr val="003399"/>
              </a:solidFill>
              <a:latin typeface="Aptos" panose="021100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82A13-4EF1-3DC3-4C85-52D75E125DD3}"/>
              </a:ext>
            </a:extLst>
          </p:cNvPr>
          <p:cNvSpPr/>
          <p:nvPr/>
        </p:nvSpPr>
        <p:spPr>
          <a:xfrm>
            <a:off x="854854" y="7924261"/>
            <a:ext cx="5305520" cy="1470572"/>
          </a:xfrm>
          <a:prstGeom prst="rect">
            <a:avLst/>
          </a:prstGeom>
          <a:noFill/>
          <a:ln w="9525">
            <a:solidFill>
              <a:srgbClr val="003399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GB" sz="2700">
              <a:solidFill>
                <a:prstClr val="white"/>
              </a:solidFill>
              <a:latin typeface="Aptos" panose="0211000402020202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827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D3CBF-29F6-C94A-3B42-7962589D5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CB99AE2-7EF3-D605-6B0E-5BC5DB2192A8}"/>
              </a:ext>
            </a:extLst>
          </p:cNvPr>
          <p:cNvGrpSpPr/>
          <p:nvPr/>
        </p:nvGrpSpPr>
        <p:grpSpPr>
          <a:xfrm>
            <a:off x="0" y="-23591"/>
            <a:ext cx="18288000" cy="1528976"/>
            <a:chOff x="446886" y="3074424"/>
            <a:chExt cx="11298227" cy="10193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726B21E-80FE-D4AE-E026-00BA67A94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886" y="3074424"/>
              <a:ext cx="11298227" cy="10193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274683-914E-E446-9AF8-80AC0FA6F69E}"/>
                </a:ext>
              </a:extLst>
            </p:cNvPr>
            <p:cNvSpPr txBox="1"/>
            <p:nvPr/>
          </p:nvSpPr>
          <p:spPr>
            <a:xfrm>
              <a:off x="1630177" y="3338607"/>
              <a:ext cx="9067224" cy="584775"/>
            </a:xfrm>
            <a:prstGeom prst="rect">
              <a:avLst/>
            </a:prstGeom>
            <a:solidFill>
              <a:srgbClr val="003399"/>
            </a:solidFill>
          </p:spPr>
          <p:txBody>
            <a:bodyPr wrap="square" lIns="137160" tIns="68580" rIns="137160" bIns="68580" anchor="t">
              <a:spAutoFit/>
            </a:bodyPr>
            <a:lstStyle/>
            <a:p>
              <a:pPr defTabSz="1371600">
                <a:defRPr/>
              </a:pPr>
              <a:r>
                <a:rPr lang="en-GB" sz="4800" dirty="0">
                  <a:solidFill>
                    <a:prstClr val="white"/>
                  </a:solidFill>
                  <a:latin typeface="EC Square Sans Pro"/>
                </a:rPr>
                <a:t>Financing options: Export Credit Support (ECA as EFIs)</a:t>
              </a:r>
              <a:endParaRPr lang="en-US" sz="2700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D40F256-C18D-3B28-A721-976AB566F391}"/>
              </a:ext>
            </a:extLst>
          </p:cNvPr>
          <p:cNvGrpSpPr/>
          <p:nvPr/>
        </p:nvGrpSpPr>
        <p:grpSpPr>
          <a:xfrm>
            <a:off x="2108178" y="2019466"/>
            <a:ext cx="7452789" cy="786348"/>
            <a:chOff x="5454623" y="1900899"/>
            <a:chExt cx="4968526" cy="52423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0E0A57-2936-D783-570F-0390F39B9AD3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5915767" y="2315715"/>
              <a:ext cx="4415331" cy="0"/>
            </a:xfrm>
            <a:prstGeom prst="line">
              <a:avLst/>
            </a:prstGeom>
            <a:ln w="9525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C61F8FF-AA9D-0F43-0074-CC0F8D0CB3A1}"/>
                </a:ext>
              </a:extLst>
            </p:cNvPr>
            <p:cNvGrpSpPr/>
            <p:nvPr/>
          </p:nvGrpSpPr>
          <p:grpSpPr>
            <a:xfrm>
              <a:off x="5454623" y="1900899"/>
              <a:ext cx="4903907" cy="524232"/>
              <a:chOff x="5982943" y="1900899"/>
              <a:chExt cx="4903907" cy="52423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9A8D710-768E-798F-5738-43515E6ECECE}"/>
                  </a:ext>
                </a:extLst>
              </p:cNvPr>
              <p:cNvSpPr/>
              <p:nvPr/>
            </p:nvSpPr>
            <p:spPr>
              <a:xfrm>
                <a:off x="5982943" y="1900899"/>
                <a:ext cx="524232" cy="524232"/>
              </a:xfrm>
              <a:prstGeom prst="ellipse">
                <a:avLst/>
              </a:prstGeom>
              <a:solidFill>
                <a:srgbClr val="83CB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r>
                  <a:rPr lang="en-US" sz="3000" b="1">
                    <a:solidFill>
                      <a:srgbClr val="003399"/>
                    </a:solidFill>
                    <a:latin typeface="EC Square Sans Pro" panose="020B0506040000020004" charset="0"/>
                  </a:rPr>
                  <a:t>1</a:t>
                </a:r>
                <a:endParaRPr lang="lt-LT" sz="3000" b="1">
                  <a:solidFill>
                    <a:srgbClr val="003399"/>
                  </a:solidFill>
                  <a:latin typeface="EC Square Sans Pro" panose="020B050604000002000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9F0B75-4AEB-FE36-62D4-623579E623B8}"/>
                  </a:ext>
                </a:extLst>
              </p:cNvPr>
              <p:cNvSpPr txBox="1"/>
              <p:nvPr/>
            </p:nvSpPr>
            <p:spPr>
              <a:xfrm>
                <a:off x="6488451" y="2004155"/>
                <a:ext cx="43983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71600"/>
                <a:r>
                  <a:rPr lang="en-US" sz="2400" b="1">
                    <a:solidFill>
                      <a:srgbClr val="003399"/>
                    </a:solidFill>
                    <a:latin typeface="Aptos" panose="02110004020202020204"/>
                  </a:rPr>
                  <a:t>Direct cooperation with pillar-assessed ECAs</a:t>
                </a:r>
                <a:endParaRPr lang="lt-LT" sz="2400" b="1">
                  <a:solidFill>
                    <a:srgbClr val="003399"/>
                  </a:solidFill>
                  <a:latin typeface="Aptos" panose="02110004020202020204"/>
                </a:endParaRPr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A0307F7-365D-E4BF-F2A3-1B88E16D36ED}"/>
                </a:ext>
              </a:extLst>
            </p:cNvPr>
            <p:cNvSpPr/>
            <p:nvPr/>
          </p:nvSpPr>
          <p:spPr>
            <a:xfrm>
              <a:off x="10331098" y="2269689"/>
              <a:ext cx="92051" cy="92051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lt-LT" sz="270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CADD695-8CB8-1737-94F0-F9DB0FBC81F6}"/>
              </a:ext>
            </a:extLst>
          </p:cNvPr>
          <p:cNvSpPr/>
          <p:nvPr/>
        </p:nvSpPr>
        <p:spPr>
          <a:xfrm>
            <a:off x="2526873" y="3069498"/>
            <a:ext cx="6992028" cy="1783080"/>
          </a:xfrm>
          <a:prstGeom prst="roundRect">
            <a:avLst/>
          </a:pr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28625" lvl="1" indent="-428625" defTabSz="1371600">
              <a:spcBef>
                <a:spcPts val="9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pl-PL" sz="2400" b="1" dirty="0" err="1">
                <a:solidFill>
                  <a:srgbClr val="003399"/>
                </a:solidFill>
                <a:latin typeface="EC Square Sans Pro"/>
              </a:rPr>
              <a:t>Finnvera</a:t>
            </a:r>
            <a:endParaRPr lang="pl-PL" sz="2400" b="1" dirty="0">
              <a:solidFill>
                <a:srgbClr val="003399"/>
              </a:solidFill>
              <a:latin typeface="EC Square Sans Pro"/>
            </a:endParaRPr>
          </a:p>
          <a:p>
            <a:pPr marL="428625" lvl="1" indent="-428625" defTabSz="1371600">
              <a:spcBef>
                <a:spcPts val="9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pl-PL" sz="2400" b="1" dirty="0">
                <a:solidFill>
                  <a:srgbClr val="003399"/>
                </a:solidFill>
                <a:latin typeface="EC Square Sans Pro"/>
              </a:rPr>
              <a:t>BPI France</a:t>
            </a:r>
          </a:p>
          <a:p>
            <a:pPr marL="428625" lvl="1" indent="-428625" defTabSz="1371600">
              <a:spcBef>
                <a:spcPts val="9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pl-PL" sz="2400" b="1" dirty="0" err="1">
                <a:solidFill>
                  <a:srgbClr val="003399"/>
                </a:solidFill>
                <a:latin typeface="EC Square Sans Pro"/>
              </a:rPr>
              <a:t>Eximbanka</a:t>
            </a:r>
            <a:endParaRPr lang="pl-PL" sz="2400" b="1" dirty="0">
              <a:solidFill>
                <a:srgbClr val="003399"/>
              </a:solidFill>
              <a:latin typeface="EC Square Sans Pro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95934B-9781-BFCB-6797-9DACD9AEB417}"/>
              </a:ext>
            </a:extLst>
          </p:cNvPr>
          <p:cNvGrpSpPr/>
          <p:nvPr/>
        </p:nvGrpSpPr>
        <p:grpSpPr>
          <a:xfrm>
            <a:off x="10044689" y="2035092"/>
            <a:ext cx="7452789" cy="786348"/>
            <a:chOff x="5454623" y="1900899"/>
            <a:chExt cx="4968526" cy="52423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C8CA82C-8B44-7387-8846-D1DBEDABF646}"/>
                </a:ext>
              </a:extLst>
            </p:cNvPr>
            <p:cNvCxnSpPr>
              <a:cxnSpLocks/>
              <a:endCxn id="20" idx="2"/>
            </p:cNvCxnSpPr>
            <p:nvPr/>
          </p:nvCxnSpPr>
          <p:spPr>
            <a:xfrm>
              <a:off x="5915767" y="2315715"/>
              <a:ext cx="4415331" cy="0"/>
            </a:xfrm>
            <a:prstGeom prst="line">
              <a:avLst/>
            </a:prstGeom>
            <a:ln w="9525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6338897-615F-CB02-E733-1D0FCB27A88C}"/>
                </a:ext>
              </a:extLst>
            </p:cNvPr>
            <p:cNvGrpSpPr/>
            <p:nvPr/>
          </p:nvGrpSpPr>
          <p:grpSpPr>
            <a:xfrm>
              <a:off x="5454623" y="1900899"/>
              <a:ext cx="4922195" cy="524232"/>
              <a:chOff x="5982943" y="1900899"/>
              <a:chExt cx="4922195" cy="52423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8C99448-493C-3175-BDEB-DFF33A65B1D4}"/>
                  </a:ext>
                </a:extLst>
              </p:cNvPr>
              <p:cNvSpPr/>
              <p:nvPr/>
            </p:nvSpPr>
            <p:spPr>
              <a:xfrm>
                <a:off x="5982943" y="1900899"/>
                <a:ext cx="524232" cy="524232"/>
              </a:xfrm>
              <a:prstGeom prst="ellipse">
                <a:avLst/>
              </a:prstGeom>
              <a:solidFill>
                <a:srgbClr val="83CB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r>
                  <a:rPr lang="en-US" sz="3000" b="1">
                    <a:solidFill>
                      <a:srgbClr val="003399"/>
                    </a:solidFill>
                    <a:latin typeface="EC Square Sans Pro" panose="020B0506040000020004" charset="0"/>
                  </a:rPr>
                  <a:t>2</a:t>
                </a:r>
                <a:endParaRPr lang="lt-LT" sz="3000" b="1">
                  <a:solidFill>
                    <a:srgbClr val="003399"/>
                  </a:solidFill>
                  <a:latin typeface="EC Square Sans Pro" panose="020B050604000002000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6CE96A6-8549-C623-A09A-A7B697EA65A1}"/>
                  </a:ext>
                </a:extLst>
              </p:cNvPr>
              <p:cNvSpPr txBox="1"/>
              <p:nvPr/>
            </p:nvSpPr>
            <p:spPr>
              <a:xfrm>
                <a:off x="6506739" y="2004155"/>
                <a:ext cx="43983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71600"/>
                <a:r>
                  <a:rPr lang="en-US" sz="2400" b="1">
                    <a:solidFill>
                      <a:srgbClr val="003399"/>
                    </a:solidFill>
                    <a:latin typeface="Aptos" panose="02110004020202020204"/>
                  </a:rPr>
                  <a:t>Cooperation with non-pillar-assessed ECAs</a:t>
                </a:r>
                <a:endParaRPr lang="lt-LT" sz="2400" b="1">
                  <a:solidFill>
                    <a:srgbClr val="003399"/>
                  </a:solidFill>
                  <a:latin typeface="Aptos" panose="02110004020202020204"/>
                </a:endParaRPr>
              </a:p>
            </p:txBody>
          </p: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5291CB2-A864-970E-7DE3-C63315C5BB5D}"/>
                </a:ext>
              </a:extLst>
            </p:cNvPr>
            <p:cNvSpPr/>
            <p:nvPr/>
          </p:nvSpPr>
          <p:spPr>
            <a:xfrm>
              <a:off x="10331098" y="2269689"/>
              <a:ext cx="92051" cy="92051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lt-LT" sz="270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1E630E4-5EA2-D7CD-DFB3-F1152DE8E5E7}"/>
              </a:ext>
            </a:extLst>
          </p:cNvPr>
          <p:cNvSpPr/>
          <p:nvPr/>
        </p:nvSpPr>
        <p:spPr>
          <a:xfrm>
            <a:off x="10448949" y="3055061"/>
            <a:ext cx="6992028" cy="1783080"/>
          </a:xfrm>
          <a:prstGeom prst="roundRect">
            <a:avLst/>
          </a:pr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371600"/>
            <a:r>
              <a:rPr lang="pl-PL" sz="2400" b="1">
                <a:solidFill>
                  <a:srgbClr val="003399"/>
                </a:solidFill>
                <a:latin typeface="EC Square Sans Pro"/>
              </a:rPr>
              <a:t>All other EU Member states ECA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AFDA121-A9DF-7A26-2BA2-C5DC68951064}"/>
              </a:ext>
            </a:extLst>
          </p:cNvPr>
          <p:cNvGrpSpPr/>
          <p:nvPr/>
        </p:nvGrpSpPr>
        <p:grpSpPr>
          <a:xfrm>
            <a:off x="453240" y="3040214"/>
            <a:ext cx="1929258" cy="1353207"/>
            <a:chOff x="439540" y="2336291"/>
            <a:chExt cx="1286172" cy="902138"/>
          </a:xfrm>
        </p:grpSpPr>
        <p:pic>
          <p:nvPicPr>
            <p:cNvPr id="31" name="Graphic 30" descr="Bank outline">
              <a:extLst>
                <a:ext uri="{FF2B5EF4-FFF2-40B4-BE49-F238E27FC236}">
                  <a16:creationId xmlns:a16="http://schemas.microsoft.com/office/drawing/2014/main" id="{768E605B-1AC8-B643-354D-D9161391571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9168" y="2336291"/>
              <a:ext cx="689779" cy="689779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F1BB008-379D-8E61-47BA-CEB84531C967}"/>
                </a:ext>
              </a:extLst>
            </p:cNvPr>
            <p:cNvSpPr txBox="1"/>
            <p:nvPr/>
          </p:nvSpPr>
          <p:spPr>
            <a:xfrm>
              <a:off x="439540" y="2930652"/>
              <a:ext cx="1286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/>
              <a:r>
                <a:rPr lang="en-US" sz="2400">
                  <a:solidFill>
                    <a:prstClr val="black"/>
                  </a:solidFill>
                  <a:latin typeface="EC Square Sans Pro" panose="020B0506040000020004" charset="0"/>
                </a:rPr>
                <a:t>Eligible ECAs:</a:t>
              </a:r>
              <a:endParaRPr lang="lt-LT" sz="2400">
                <a:solidFill>
                  <a:prstClr val="black"/>
                </a:solidFill>
                <a:latin typeface="EC Square Sans Pro" panose="020B0506040000020004" charset="0"/>
              </a:endParaRP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325A36D-FDED-7EA7-52DA-A607D2B494E2}"/>
              </a:ext>
            </a:extLst>
          </p:cNvPr>
          <p:cNvSpPr/>
          <p:nvPr/>
        </p:nvSpPr>
        <p:spPr>
          <a:xfrm>
            <a:off x="2526873" y="5066629"/>
            <a:ext cx="6992028" cy="2318909"/>
          </a:xfrm>
          <a:custGeom>
            <a:avLst/>
            <a:gdLst>
              <a:gd name="csX0" fmla="*/ 0 w 4661352"/>
              <a:gd name="csY0" fmla="*/ 476579 h 2859419"/>
              <a:gd name="csX1" fmla="*/ 476579 w 4661352"/>
              <a:gd name="csY1" fmla="*/ 0 h 2859419"/>
              <a:gd name="csX2" fmla="*/ 4184773 w 4661352"/>
              <a:gd name="csY2" fmla="*/ 0 h 2859419"/>
              <a:gd name="csX3" fmla="*/ 4661352 w 4661352"/>
              <a:gd name="csY3" fmla="*/ 476579 h 2859419"/>
              <a:gd name="csX4" fmla="*/ 4661352 w 4661352"/>
              <a:gd name="csY4" fmla="*/ 2382840 h 2859419"/>
              <a:gd name="csX5" fmla="*/ 4184773 w 4661352"/>
              <a:gd name="csY5" fmla="*/ 2859419 h 2859419"/>
              <a:gd name="csX6" fmla="*/ 476579 w 4661352"/>
              <a:gd name="csY6" fmla="*/ 2859419 h 2859419"/>
              <a:gd name="csX7" fmla="*/ 0 w 4661352"/>
              <a:gd name="csY7" fmla="*/ 2382840 h 2859419"/>
              <a:gd name="csX8" fmla="*/ 0 w 4661352"/>
              <a:gd name="csY8" fmla="*/ 476579 h 2859419"/>
              <a:gd name="csX0" fmla="*/ 0 w 4661352"/>
              <a:gd name="csY0" fmla="*/ 476579 h 2859419"/>
              <a:gd name="csX1" fmla="*/ 476579 w 4661352"/>
              <a:gd name="csY1" fmla="*/ 0 h 2859419"/>
              <a:gd name="csX2" fmla="*/ 4184773 w 4661352"/>
              <a:gd name="csY2" fmla="*/ 0 h 2859419"/>
              <a:gd name="csX3" fmla="*/ 4661352 w 4661352"/>
              <a:gd name="csY3" fmla="*/ 332200 h 2859419"/>
              <a:gd name="csX4" fmla="*/ 4661352 w 4661352"/>
              <a:gd name="csY4" fmla="*/ 2382840 h 2859419"/>
              <a:gd name="csX5" fmla="*/ 4184773 w 4661352"/>
              <a:gd name="csY5" fmla="*/ 2859419 h 2859419"/>
              <a:gd name="csX6" fmla="*/ 476579 w 4661352"/>
              <a:gd name="csY6" fmla="*/ 2859419 h 2859419"/>
              <a:gd name="csX7" fmla="*/ 0 w 4661352"/>
              <a:gd name="csY7" fmla="*/ 2382840 h 2859419"/>
              <a:gd name="csX8" fmla="*/ 0 w 4661352"/>
              <a:gd name="csY8" fmla="*/ 476579 h 2859419"/>
              <a:gd name="csX0" fmla="*/ 0 w 4661352"/>
              <a:gd name="csY0" fmla="*/ 476579 h 2859419"/>
              <a:gd name="csX1" fmla="*/ 476579 w 4661352"/>
              <a:gd name="csY1" fmla="*/ 0 h 2859419"/>
              <a:gd name="csX2" fmla="*/ 4300276 w 4661352"/>
              <a:gd name="csY2" fmla="*/ 9626 h 2859419"/>
              <a:gd name="csX3" fmla="*/ 4661352 w 4661352"/>
              <a:gd name="csY3" fmla="*/ 332200 h 2859419"/>
              <a:gd name="csX4" fmla="*/ 4661352 w 4661352"/>
              <a:gd name="csY4" fmla="*/ 2382840 h 2859419"/>
              <a:gd name="csX5" fmla="*/ 4184773 w 4661352"/>
              <a:gd name="csY5" fmla="*/ 2859419 h 2859419"/>
              <a:gd name="csX6" fmla="*/ 476579 w 4661352"/>
              <a:gd name="csY6" fmla="*/ 2859419 h 2859419"/>
              <a:gd name="csX7" fmla="*/ 0 w 4661352"/>
              <a:gd name="csY7" fmla="*/ 2382840 h 2859419"/>
              <a:gd name="csX8" fmla="*/ 0 w 4661352"/>
              <a:gd name="csY8" fmla="*/ 476579 h 2859419"/>
              <a:gd name="csX0" fmla="*/ 0 w 4661352"/>
              <a:gd name="csY0" fmla="*/ 476579 h 2859419"/>
              <a:gd name="csX1" fmla="*/ 476579 w 4661352"/>
              <a:gd name="csY1" fmla="*/ 0 h 2859419"/>
              <a:gd name="csX2" fmla="*/ 4300276 w 4661352"/>
              <a:gd name="csY2" fmla="*/ 9626 h 2859419"/>
              <a:gd name="csX3" fmla="*/ 4661352 w 4661352"/>
              <a:gd name="csY3" fmla="*/ 332200 h 2859419"/>
              <a:gd name="csX4" fmla="*/ 4661352 w 4661352"/>
              <a:gd name="csY4" fmla="*/ 2565720 h 2859419"/>
              <a:gd name="csX5" fmla="*/ 4184773 w 4661352"/>
              <a:gd name="csY5" fmla="*/ 2859419 h 2859419"/>
              <a:gd name="csX6" fmla="*/ 476579 w 4661352"/>
              <a:gd name="csY6" fmla="*/ 2859419 h 2859419"/>
              <a:gd name="csX7" fmla="*/ 0 w 4661352"/>
              <a:gd name="csY7" fmla="*/ 2382840 h 2859419"/>
              <a:gd name="csX8" fmla="*/ 0 w 4661352"/>
              <a:gd name="csY8" fmla="*/ 476579 h 2859419"/>
              <a:gd name="csX0" fmla="*/ 0 w 4661352"/>
              <a:gd name="csY0" fmla="*/ 476579 h 2859419"/>
              <a:gd name="csX1" fmla="*/ 476579 w 4661352"/>
              <a:gd name="csY1" fmla="*/ 0 h 2859419"/>
              <a:gd name="csX2" fmla="*/ 4300276 w 4661352"/>
              <a:gd name="csY2" fmla="*/ 9626 h 2859419"/>
              <a:gd name="csX3" fmla="*/ 4661352 w 4661352"/>
              <a:gd name="csY3" fmla="*/ 332200 h 2859419"/>
              <a:gd name="csX4" fmla="*/ 4661352 w 4661352"/>
              <a:gd name="csY4" fmla="*/ 2565720 h 2859419"/>
              <a:gd name="csX5" fmla="*/ 4261775 w 4661352"/>
              <a:gd name="csY5" fmla="*/ 2859419 h 2859419"/>
              <a:gd name="csX6" fmla="*/ 476579 w 4661352"/>
              <a:gd name="csY6" fmla="*/ 2859419 h 2859419"/>
              <a:gd name="csX7" fmla="*/ 0 w 4661352"/>
              <a:gd name="csY7" fmla="*/ 2382840 h 2859419"/>
              <a:gd name="csX8" fmla="*/ 0 w 4661352"/>
              <a:gd name="csY8" fmla="*/ 476579 h 2859419"/>
              <a:gd name="csX0" fmla="*/ 0 w 4661352"/>
              <a:gd name="csY0" fmla="*/ 476579 h 2859419"/>
              <a:gd name="csX1" fmla="*/ 476579 w 4661352"/>
              <a:gd name="csY1" fmla="*/ 0 h 2859419"/>
              <a:gd name="csX2" fmla="*/ 4300276 w 4661352"/>
              <a:gd name="csY2" fmla="*/ 9626 h 2859419"/>
              <a:gd name="csX3" fmla="*/ 4661352 w 4661352"/>
              <a:gd name="csY3" fmla="*/ 332200 h 2859419"/>
              <a:gd name="csX4" fmla="*/ 4661352 w 4661352"/>
              <a:gd name="csY4" fmla="*/ 2565720 h 2859419"/>
              <a:gd name="csX5" fmla="*/ 4261775 w 4661352"/>
              <a:gd name="csY5" fmla="*/ 2859419 h 2859419"/>
              <a:gd name="csX6" fmla="*/ 351450 w 4661352"/>
              <a:gd name="csY6" fmla="*/ 2859419 h 2859419"/>
              <a:gd name="csX7" fmla="*/ 0 w 4661352"/>
              <a:gd name="csY7" fmla="*/ 2382840 h 2859419"/>
              <a:gd name="csX8" fmla="*/ 0 w 4661352"/>
              <a:gd name="csY8" fmla="*/ 476579 h 2859419"/>
              <a:gd name="csX0" fmla="*/ 0 w 4661352"/>
              <a:gd name="csY0" fmla="*/ 476579 h 2859419"/>
              <a:gd name="csX1" fmla="*/ 476579 w 4661352"/>
              <a:gd name="csY1" fmla="*/ 0 h 2859419"/>
              <a:gd name="csX2" fmla="*/ 4300276 w 4661352"/>
              <a:gd name="csY2" fmla="*/ 9626 h 2859419"/>
              <a:gd name="csX3" fmla="*/ 4661352 w 4661352"/>
              <a:gd name="csY3" fmla="*/ 332200 h 2859419"/>
              <a:gd name="csX4" fmla="*/ 4661352 w 4661352"/>
              <a:gd name="csY4" fmla="*/ 2565720 h 2859419"/>
              <a:gd name="csX5" fmla="*/ 4261775 w 4661352"/>
              <a:gd name="csY5" fmla="*/ 2859419 h 2859419"/>
              <a:gd name="csX6" fmla="*/ 351450 w 4661352"/>
              <a:gd name="csY6" fmla="*/ 2859419 h 2859419"/>
              <a:gd name="csX7" fmla="*/ 0 w 4661352"/>
              <a:gd name="csY7" fmla="*/ 2498343 h 2859419"/>
              <a:gd name="csX8" fmla="*/ 0 w 4661352"/>
              <a:gd name="csY8" fmla="*/ 476579 h 2859419"/>
              <a:gd name="csX0" fmla="*/ 0 w 4661352"/>
              <a:gd name="csY0" fmla="*/ 466953 h 2849793"/>
              <a:gd name="csX1" fmla="*/ 303324 w 4661352"/>
              <a:gd name="csY1" fmla="*/ 9625 h 2849793"/>
              <a:gd name="csX2" fmla="*/ 4300276 w 4661352"/>
              <a:gd name="csY2" fmla="*/ 0 h 2849793"/>
              <a:gd name="csX3" fmla="*/ 4661352 w 4661352"/>
              <a:gd name="csY3" fmla="*/ 322574 h 2849793"/>
              <a:gd name="csX4" fmla="*/ 4661352 w 4661352"/>
              <a:gd name="csY4" fmla="*/ 2556094 h 2849793"/>
              <a:gd name="csX5" fmla="*/ 4261775 w 4661352"/>
              <a:gd name="csY5" fmla="*/ 2849793 h 2849793"/>
              <a:gd name="csX6" fmla="*/ 351450 w 4661352"/>
              <a:gd name="csY6" fmla="*/ 2849793 h 2849793"/>
              <a:gd name="csX7" fmla="*/ 0 w 4661352"/>
              <a:gd name="csY7" fmla="*/ 2488717 h 2849793"/>
              <a:gd name="csX8" fmla="*/ 0 w 4661352"/>
              <a:gd name="csY8" fmla="*/ 466953 h 2849793"/>
              <a:gd name="csX0" fmla="*/ 9625 w 4661352"/>
              <a:gd name="csY0" fmla="*/ 380326 h 2849793"/>
              <a:gd name="csX1" fmla="*/ 303324 w 4661352"/>
              <a:gd name="csY1" fmla="*/ 9625 h 2849793"/>
              <a:gd name="csX2" fmla="*/ 4300276 w 4661352"/>
              <a:gd name="csY2" fmla="*/ 0 h 2849793"/>
              <a:gd name="csX3" fmla="*/ 4661352 w 4661352"/>
              <a:gd name="csY3" fmla="*/ 322574 h 2849793"/>
              <a:gd name="csX4" fmla="*/ 4661352 w 4661352"/>
              <a:gd name="csY4" fmla="*/ 2556094 h 2849793"/>
              <a:gd name="csX5" fmla="*/ 4261775 w 4661352"/>
              <a:gd name="csY5" fmla="*/ 2849793 h 2849793"/>
              <a:gd name="csX6" fmla="*/ 351450 w 4661352"/>
              <a:gd name="csY6" fmla="*/ 2849793 h 2849793"/>
              <a:gd name="csX7" fmla="*/ 0 w 4661352"/>
              <a:gd name="csY7" fmla="*/ 2488717 h 2849793"/>
              <a:gd name="csX8" fmla="*/ 9625 w 4661352"/>
              <a:gd name="csY8" fmla="*/ 380326 h 284979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4661352" h="2849793">
                <a:moveTo>
                  <a:pt x="9625" y="380326"/>
                </a:moveTo>
                <a:cubicBezTo>
                  <a:pt x="9625" y="117119"/>
                  <a:pt x="40117" y="9625"/>
                  <a:pt x="303324" y="9625"/>
                </a:cubicBezTo>
                <a:lnTo>
                  <a:pt x="4300276" y="0"/>
                </a:lnTo>
                <a:cubicBezTo>
                  <a:pt x="4563483" y="0"/>
                  <a:pt x="4661352" y="59367"/>
                  <a:pt x="4661352" y="322574"/>
                </a:cubicBezTo>
                <a:lnTo>
                  <a:pt x="4661352" y="2556094"/>
                </a:lnTo>
                <a:cubicBezTo>
                  <a:pt x="4661352" y="2819301"/>
                  <a:pt x="4524982" y="2849793"/>
                  <a:pt x="4261775" y="2849793"/>
                </a:cubicBezTo>
                <a:lnTo>
                  <a:pt x="351450" y="2849793"/>
                </a:lnTo>
                <a:cubicBezTo>
                  <a:pt x="88243" y="2849793"/>
                  <a:pt x="0" y="2751924"/>
                  <a:pt x="0" y="2488717"/>
                </a:cubicBezTo>
                <a:cubicBezTo>
                  <a:pt x="3208" y="1785920"/>
                  <a:pt x="6417" y="1083123"/>
                  <a:pt x="9625" y="380326"/>
                </a:cubicBezTo>
                <a:close/>
              </a:path>
            </a:pathLst>
          </a:cu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 defTabSz="1371600">
              <a:spcBef>
                <a:spcPts val="900"/>
              </a:spcBef>
              <a:buClr>
                <a:srgbClr val="FFF21E"/>
              </a:buClr>
              <a:defRPr/>
            </a:pPr>
            <a:endParaRPr lang="pl-PL" sz="2400">
              <a:solidFill>
                <a:prstClr val="black"/>
              </a:solidFill>
              <a:latin typeface="EC Square Sans Pro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9F306B4-9CAF-7CD4-A8FB-423D9CEA0A9B}"/>
              </a:ext>
            </a:extLst>
          </p:cNvPr>
          <p:cNvGrpSpPr/>
          <p:nvPr/>
        </p:nvGrpSpPr>
        <p:grpSpPr>
          <a:xfrm>
            <a:off x="431584" y="5059733"/>
            <a:ext cx="1972571" cy="1775780"/>
            <a:chOff x="90405" y="3633478"/>
            <a:chExt cx="1315047" cy="1183853"/>
          </a:xfrm>
        </p:grpSpPr>
        <p:pic>
          <p:nvPicPr>
            <p:cNvPr id="37" name="Graphic 36" descr="Puzzle pieces outline">
              <a:extLst>
                <a:ext uri="{FF2B5EF4-FFF2-40B4-BE49-F238E27FC236}">
                  <a16:creationId xmlns:a16="http://schemas.microsoft.com/office/drawing/2014/main" id="{9A16A541-716A-AC39-109C-D7F40BE5EF6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9280" y="3633478"/>
              <a:ext cx="729479" cy="729479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7E42410-2B29-73F5-0AD6-20D00E0D7BF2}"/>
                </a:ext>
              </a:extLst>
            </p:cNvPr>
            <p:cNvSpPr txBox="1"/>
            <p:nvPr/>
          </p:nvSpPr>
          <p:spPr>
            <a:xfrm>
              <a:off x="90405" y="4263333"/>
              <a:ext cx="131504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/>
              <a:r>
                <a:rPr lang="en-US" sz="2400" dirty="0">
                  <a:solidFill>
                    <a:prstClr val="black"/>
                  </a:solidFill>
                  <a:latin typeface="EC Square Sans Pro" panose="020B0506040000020004" charset="0"/>
                </a:rPr>
                <a:t>Cooperation opportunities:</a:t>
              </a:r>
              <a:endParaRPr lang="lt-LT" sz="2400" dirty="0">
                <a:solidFill>
                  <a:prstClr val="black"/>
                </a:solidFill>
                <a:latin typeface="EC Square Sans Pro" panose="020B050604000002000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6E34B28-EC60-ABB2-01D0-18399567927C}"/>
              </a:ext>
            </a:extLst>
          </p:cNvPr>
          <p:cNvSpPr txBox="1"/>
          <p:nvPr/>
        </p:nvSpPr>
        <p:spPr>
          <a:xfrm>
            <a:off x="2740523" y="5241898"/>
            <a:ext cx="6403478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371600">
              <a:spcBef>
                <a:spcPts val="900"/>
              </a:spcBef>
              <a:buClr>
                <a:srgbClr val="FFF21E"/>
              </a:buClr>
              <a:defRPr/>
            </a:pPr>
            <a:r>
              <a:rPr lang="pl-PL" sz="2400" b="1" dirty="0">
                <a:solidFill>
                  <a:srgbClr val="003399"/>
                </a:solidFill>
                <a:latin typeface="EC Square Sans Pro"/>
              </a:rPr>
              <a:t>UIF-</a:t>
            </a:r>
            <a:r>
              <a:rPr lang="pl-PL" sz="2400" b="1" dirty="0" err="1">
                <a:solidFill>
                  <a:srgbClr val="003399"/>
                </a:solidFill>
                <a:latin typeface="EC Square Sans Pro"/>
              </a:rPr>
              <a:t>supported</a:t>
            </a:r>
            <a:r>
              <a:rPr lang="pl-PL" sz="2400" b="1" dirty="0">
                <a:solidFill>
                  <a:srgbClr val="003399"/>
                </a:solidFill>
                <a:latin typeface="EC Square Sans Pro"/>
              </a:rPr>
              <a:t> </a:t>
            </a:r>
            <a:r>
              <a:rPr lang="pl-PL" sz="2400" b="1" dirty="0" err="1">
                <a:solidFill>
                  <a:srgbClr val="003399"/>
                </a:solidFill>
                <a:latin typeface="EC Square Sans Pro"/>
              </a:rPr>
              <a:t>instruments</a:t>
            </a:r>
            <a:r>
              <a:rPr lang="pl-PL" sz="2400" b="1" dirty="0">
                <a:solidFill>
                  <a:srgbClr val="003399"/>
                </a:solidFill>
                <a:latin typeface="EC Square Sans Pro"/>
              </a:rPr>
              <a:t>:</a:t>
            </a:r>
            <a:endParaRPr lang="en-US" sz="2400" b="1" dirty="0">
              <a:solidFill>
                <a:srgbClr val="003399"/>
              </a:solidFill>
              <a:latin typeface="EC Square Sans Pro"/>
            </a:endParaRPr>
          </a:p>
          <a:p>
            <a:pPr marL="428625" lvl="1" indent="-428625" defTabSz="1371600">
              <a:spcBef>
                <a:spcPts val="9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prstClr val="black"/>
                </a:solidFill>
                <a:latin typeface="EC Square Sans Pro"/>
              </a:rPr>
              <a:t>Investment </a:t>
            </a:r>
            <a:r>
              <a:rPr lang="pl-PL" sz="2400" dirty="0" err="1">
                <a:solidFill>
                  <a:prstClr val="black"/>
                </a:solidFill>
                <a:latin typeface="EC Square Sans Pro"/>
              </a:rPr>
              <a:t>loans</a:t>
            </a:r>
            <a:r>
              <a:rPr lang="pl-PL" sz="2400" dirty="0">
                <a:solidFill>
                  <a:prstClr val="black"/>
                </a:solidFill>
                <a:latin typeface="EC Square Sans Pro"/>
              </a:rPr>
              <a:t> </a:t>
            </a:r>
          </a:p>
          <a:p>
            <a:pPr marL="428625" lvl="1" indent="-428625" defTabSz="1371600">
              <a:spcBef>
                <a:spcPts val="9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pl-PL" sz="2400" dirty="0" err="1">
                <a:solidFill>
                  <a:prstClr val="black"/>
                </a:solidFill>
                <a:latin typeface="EC Square Sans Pro"/>
              </a:rPr>
              <a:t>Buyers</a:t>
            </a:r>
            <a:r>
              <a:rPr lang="pl-PL" sz="2400" dirty="0">
                <a:solidFill>
                  <a:prstClr val="black"/>
                </a:solidFill>
                <a:latin typeface="EC Square Sans Pro"/>
              </a:rPr>
              <a:t>' </a:t>
            </a:r>
            <a:r>
              <a:rPr lang="pl-PL" sz="2400" dirty="0" err="1">
                <a:solidFill>
                  <a:prstClr val="black"/>
                </a:solidFill>
                <a:latin typeface="EC Square Sans Pro"/>
              </a:rPr>
              <a:t>credits</a:t>
            </a:r>
            <a:r>
              <a:rPr lang="pl-PL" sz="2400" dirty="0">
                <a:solidFill>
                  <a:prstClr val="black"/>
                </a:solidFill>
                <a:latin typeface="EC Square Sans Pro"/>
              </a:rPr>
              <a:t> </a:t>
            </a:r>
            <a:r>
              <a:rPr lang="pl-PL" sz="2400" dirty="0" err="1">
                <a:solidFill>
                  <a:prstClr val="black"/>
                </a:solidFill>
                <a:latin typeface="EC Square Sans Pro"/>
              </a:rPr>
              <a:t>linked</a:t>
            </a:r>
            <a:r>
              <a:rPr lang="pl-PL" sz="2400" dirty="0">
                <a:solidFill>
                  <a:prstClr val="black"/>
                </a:solidFill>
                <a:latin typeface="EC Square Sans Pro"/>
              </a:rPr>
              <a:t> to investment </a:t>
            </a:r>
            <a:r>
              <a:rPr lang="pl-PL" sz="2400" dirty="0" err="1">
                <a:solidFill>
                  <a:prstClr val="black"/>
                </a:solidFill>
                <a:latin typeface="EC Square Sans Pro"/>
              </a:rPr>
              <a:t>projects</a:t>
            </a:r>
            <a:r>
              <a:rPr lang="pl-PL" sz="2400" dirty="0">
                <a:solidFill>
                  <a:prstClr val="black"/>
                </a:solidFill>
                <a:latin typeface="EC Square Sans Pro"/>
              </a:rPr>
              <a:t> </a:t>
            </a:r>
          </a:p>
          <a:p>
            <a:pPr marL="428625" lvl="1" indent="-428625" defTabSz="1371600">
              <a:spcBef>
                <a:spcPts val="9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prstClr val="black"/>
                </a:solidFill>
                <a:latin typeface="EC Square Sans Pro"/>
              </a:rPr>
              <a:t>Investment </a:t>
            </a:r>
            <a:r>
              <a:rPr lang="pl-PL" sz="2400" dirty="0" err="1">
                <a:solidFill>
                  <a:prstClr val="black"/>
                </a:solidFill>
                <a:latin typeface="EC Square Sans Pro"/>
              </a:rPr>
              <a:t>insurance</a:t>
            </a:r>
            <a:r>
              <a:rPr lang="pl-PL" sz="2400" dirty="0">
                <a:solidFill>
                  <a:prstClr val="black"/>
                </a:solidFill>
                <a:latin typeface="EC Square Sans Pro"/>
              </a:rPr>
              <a:t> </a:t>
            </a:r>
          </a:p>
        </p:txBody>
      </p:sp>
      <p:sp>
        <p:nvSpPr>
          <p:cNvPr id="41" name="Rectangle: Rounded Corners 33">
            <a:extLst>
              <a:ext uri="{FF2B5EF4-FFF2-40B4-BE49-F238E27FC236}">
                <a16:creationId xmlns:a16="http://schemas.microsoft.com/office/drawing/2014/main" id="{649C4879-1377-7586-10CF-D025B495904E}"/>
              </a:ext>
            </a:extLst>
          </p:cNvPr>
          <p:cNvSpPr/>
          <p:nvPr/>
        </p:nvSpPr>
        <p:spPr>
          <a:xfrm>
            <a:off x="10433148" y="5071762"/>
            <a:ext cx="6992028" cy="4274690"/>
          </a:xfrm>
          <a:custGeom>
            <a:avLst/>
            <a:gdLst>
              <a:gd name="csX0" fmla="*/ 0 w 4661352"/>
              <a:gd name="csY0" fmla="*/ 476579 h 2859419"/>
              <a:gd name="csX1" fmla="*/ 476579 w 4661352"/>
              <a:gd name="csY1" fmla="*/ 0 h 2859419"/>
              <a:gd name="csX2" fmla="*/ 4184773 w 4661352"/>
              <a:gd name="csY2" fmla="*/ 0 h 2859419"/>
              <a:gd name="csX3" fmla="*/ 4661352 w 4661352"/>
              <a:gd name="csY3" fmla="*/ 476579 h 2859419"/>
              <a:gd name="csX4" fmla="*/ 4661352 w 4661352"/>
              <a:gd name="csY4" fmla="*/ 2382840 h 2859419"/>
              <a:gd name="csX5" fmla="*/ 4184773 w 4661352"/>
              <a:gd name="csY5" fmla="*/ 2859419 h 2859419"/>
              <a:gd name="csX6" fmla="*/ 476579 w 4661352"/>
              <a:gd name="csY6" fmla="*/ 2859419 h 2859419"/>
              <a:gd name="csX7" fmla="*/ 0 w 4661352"/>
              <a:gd name="csY7" fmla="*/ 2382840 h 2859419"/>
              <a:gd name="csX8" fmla="*/ 0 w 4661352"/>
              <a:gd name="csY8" fmla="*/ 476579 h 2859419"/>
              <a:gd name="csX0" fmla="*/ 0 w 4661352"/>
              <a:gd name="csY0" fmla="*/ 476579 h 2859419"/>
              <a:gd name="csX1" fmla="*/ 476579 w 4661352"/>
              <a:gd name="csY1" fmla="*/ 0 h 2859419"/>
              <a:gd name="csX2" fmla="*/ 4184773 w 4661352"/>
              <a:gd name="csY2" fmla="*/ 0 h 2859419"/>
              <a:gd name="csX3" fmla="*/ 4661352 w 4661352"/>
              <a:gd name="csY3" fmla="*/ 332200 h 2859419"/>
              <a:gd name="csX4" fmla="*/ 4661352 w 4661352"/>
              <a:gd name="csY4" fmla="*/ 2382840 h 2859419"/>
              <a:gd name="csX5" fmla="*/ 4184773 w 4661352"/>
              <a:gd name="csY5" fmla="*/ 2859419 h 2859419"/>
              <a:gd name="csX6" fmla="*/ 476579 w 4661352"/>
              <a:gd name="csY6" fmla="*/ 2859419 h 2859419"/>
              <a:gd name="csX7" fmla="*/ 0 w 4661352"/>
              <a:gd name="csY7" fmla="*/ 2382840 h 2859419"/>
              <a:gd name="csX8" fmla="*/ 0 w 4661352"/>
              <a:gd name="csY8" fmla="*/ 476579 h 2859419"/>
              <a:gd name="csX0" fmla="*/ 0 w 4661352"/>
              <a:gd name="csY0" fmla="*/ 476579 h 2859419"/>
              <a:gd name="csX1" fmla="*/ 476579 w 4661352"/>
              <a:gd name="csY1" fmla="*/ 0 h 2859419"/>
              <a:gd name="csX2" fmla="*/ 4300276 w 4661352"/>
              <a:gd name="csY2" fmla="*/ 9626 h 2859419"/>
              <a:gd name="csX3" fmla="*/ 4661352 w 4661352"/>
              <a:gd name="csY3" fmla="*/ 332200 h 2859419"/>
              <a:gd name="csX4" fmla="*/ 4661352 w 4661352"/>
              <a:gd name="csY4" fmla="*/ 2382840 h 2859419"/>
              <a:gd name="csX5" fmla="*/ 4184773 w 4661352"/>
              <a:gd name="csY5" fmla="*/ 2859419 h 2859419"/>
              <a:gd name="csX6" fmla="*/ 476579 w 4661352"/>
              <a:gd name="csY6" fmla="*/ 2859419 h 2859419"/>
              <a:gd name="csX7" fmla="*/ 0 w 4661352"/>
              <a:gd name="csY7" fmla="*/ 2382840 h 2859419"/>
              <a:gd name="csX8" fmla="*/ 0 w 4661352"/>
              <a:gd name="csY8" fmla="*/ 476579 h 2859419"/>
              <a:gd name="csX0" fmla="*/ 0 w 4661352"/>
              <a:gd name="csY0" fmla="*/ 476579 h 2859419"/>
              <a:gd name="csX1" fmla="*/ 476579 w 4661352"/>
              <a:gd name="csY1" fmla="*/ 0 h 2859419"/>
              <a:gd name="csX2" fmla="*/ 4300276 w 4661352"/>
              <a:gd name="csY2" fmla="*/ 9626 h 2859419"/>
              <a:gd name="csX3" fmla="*/ 4661352 w 4661352"/>
              <a:gd name="csY3" fmla="*/ 332200 h 2859419"/>
              <a:gd name="csX4" fmla="*/ 4661352 w 4661352"/>
              <a:gd name="csY4" fmla="*/ 2565720 h 2859419"/>
              <a:gd name="csX5" fmla="*/ 4184773 w 4661352"/>
              <a:gd name="csY5" fmla="*/ 2859419 h 2859419"/>
              <a:gd name="csX6" fmla="*/ 476579 w 4661352"/>
              <a:gd name="csY6" fmla="*/ 2859419 h 2859419"/>
              <a:gd name="csX7" fmla="*/ 0 w 4661352"/>
              <a:gd name="csY7" fmla="*/ 2382840 h 2859419"/>
              <a:gd name="csX8" fmla="*/ 0 w 4661352"/>
              <a:gd name="csY8" fmla="*/ 476579 h 2859419"/>
              <a:gd name="csX0" fmla="*/ 0 w 4661352"/>
              <a:gd name="csY0" fmla="*/ 476579 h 2859419"/>
              <a:gd name="csX1" fmla="*/ 476579 w 4661352"/>
              <a:gd name="csY1" fmla="*/ 0 h 2859419"/>
              <a:gd name="csX2" fmla="*/ 4300276 w 4661352"/>
              <a:gd name="csY2" fmla="*/ 9626 h 2859419"/>
              <a:gd name="csX3" fmla="*/ 4661352 w 4661352"/>
              <a:gd name="csY3" fmla="*/ 332200 h 2859419"/>
              <a:gd name="csX4" fmla="*/ 4661352 w 4661352"/>
              <a:gd name="csY4" fmla="*/ 2565720 h 2859419"/>
              <a:gd name="csX5" fmla="*/ 4261775 w 4661352"/>
              <a:gd name="csY5" fmla="*/ 2859419 h 2859419"/>
              <a:gd name="csX6" fmla="*/ 476579 w 4661352"/>
              <a:gd name="csY6" fmla="*/ 2859419 h 2859419"/>
              <a:gd name="csX7" fmla="*/ 0 w 4661352"/>
              <a:gd name="csY7" fmla="*/ 2382840 h 2859419"/>
              <a:gd name="csX8" fmla="*/ 0 w 4661352"/>
              <a:gd name="csY8" fmla="*/ 476579 h 2859419"/>
              <a:gd name="csX0" fmla="*/ 0 w 4661352"/>
              <a:gd name="csY0" fmla="*/ 476579 h 2859419"/>
              <a:gd name="csX1" fmla="*/ 476579 w 4661352"/>
              <a:gd name="csY1" fmla="*/ 0 h 2859419"/>
              <a:gd name="csX2" fmla="*/ 4300276 w 4661352"/>
              <a:gd name="csY2" fmla="*/ 9626 h 2859419"/>
              <a:gd name="csX3" fmla="*/ 4661352 w 4661352"/>
              <a:gd name="csY3" fmla="*/ 332200 h 2859419"/>
              <a:gd name="csX4" fmla="*/ 4661352 w 4661352"/>
              <a:gd name="csY4" fmla="*/ 2565720 h 2859419"/>
              <a:gd name="csX5" fmla="*/ 4261775 w 4661352"/>
              <a:gd name="csY5" fmla="*/ 2859419 h 2859419"/>
              <a:gd name="csX6" fmla="*/ 351450 w 4661352"/>
              <a:gd name="csY6" fmla="*/ 2859419 h 2859419"/>
              <a:gd name="csX7" fmla="*/ 0 w 4661352"/>
              <a:gd name="csY7" fmla="*/ 2382840 h 2859419"/>
              <a:gd name="csX8" fmla="*/ 0 w 4661352"/>
              <a:gd name="csY8" fmla="*/ 476579 h 2859419"/>
              <a:gd name="csX0" fmla="*/ 0 w 4661352"/>
              <a:gd name="csY0" fmla="*/ 476579 h 2859419"/>
              <a:gd name="csX1" fmla="*/ 476579 w 4661352"/>
              <a:gd name="csY1" fmla="*/ 0 h 2859419"/>
              <a:gd name="csX2" fmla="*/ 4300276 w 4661352"/>
              <a:gd name="csY2" fmla="*/ 9626 h 2859419"/>
              <a:gd name="csX3" fmla="*/ 4661352 w 4661352"/>
              <a:gd name="csY3" fmla="*/ 332200 h 2859419"/>
              <a:gd name="csX4" fmla="*/ 4661352 w 4661352"/>
              <a:gd name="csY4" fmla="*/ 2565720 h 2859419"/>
              <a:gd name="csX5" fmla="*/ 4261775 w 4661352"/>
              <a:gd name="csY5" fmla="*/ 2859419 h 2859419"/>
              <a:gd name="csX6" fmla="*/ 351450 w 4661352"/>
              <a:gd name="csY6" fmla="*/ 2859419 h 2859419"/>
              <a:gd name="csX7" fmla="*/ 0 w 4661352"/>
              <a:gd name="csY7" fmla="*/ 2498343 h 2859419"/>
              <a:gd name="csX8" fmla="*/ 0 w 4661352"/>
              <a:gd name="csY8" fmla="*/ 476579 h 2859419"/>
              <a:gd name="csX0" fmla="*/ 0 w 4661352"/>
              <a:gd name="csY0" fmla="*/ 466953 h 2849793"/>
              <a:gd name="csX1" fmla="*/ 303324 w 4661352"/>
              <a:gd name="csY1" fmla="*/ 9625 h 2849793"/>
              <a:gd name="csX2" fmla="*/ 4300276 w 4661352"/>
              <a:gd name="csY2" fmla="*/ 0 h 2849793"/>
              <a:gd name="csX3" fmla="*/ 4661352 w 4661352"/>
              <a:gd name="csY3" fmla="*/ 322574 h 2849793"/>
              <a:gd name="csX4" fmla="*/ 4661352 w 4661352"/>
              <a:gd name="csY4" fmla="*/ 2556094 h 2849793"/>
              <a:gd name="csX5" fmla="*/ 4261775 w 4661352"/>
              <a:gd name="csY5" fmla="*/ 2849793 h 2849793"/>
              <a:gd name="csX6" fmla="*/ 351450 w 4661352"/>
              <a:gd name="csY6" fmla="*/ 2849793 h 2849793"/>
              <a:gd name="csX7" fmla="*/ 0 w 4661352"/>
              <a:gd name="csY7" fmla="*/ 2488717 h 2849793"/>
              <a:gd name="csX8" fmla="*/ 0 w 4661352"/>
              <a:gd name="csY8" fmla="*/ 466953 h 2849793"/>
              <a:gd name="csX0" fmla="*/ 9625 w 4661352"/>
              <a:gd name="csY0" fmla="*/ 380326 h 2849793"/>
              <a:gd name="csX1" fmla="*/ 303324 w 4661352"/>
              <a:gd name="csY1" fmla="*/ 9625 h 2849793"/>
              <a:gd name="csX2" fmla="*/ 4300276 w 4661352"/>
              <a:gd name="csY2" fmla="*/ 0 h 2849793"/>
              <a:gd name="csX3" fmla="*/ 4661352 w 4661352"/>
              <a:gd name="csY3" fmla="*/ 322574 h 2849793"/>
              <a:gd name="csX4" fmla="*/ 4661352 w 4661352"/>
              <a:gd name="csY4" fmla="*/ 2556094 h 2849793"/>
              <a:gd name="csX5" fmla="*/ 4261775 w 4661352"/>
              <a:gd name="csY5" fmla="*/ 2849793 h 2849793"/>
              <a:gd name="csX6" fmla="*/ 351450 w 4661352"/>
              <a:gd name="csY6" fmla="*/ 2849793 h 2849793"/>
              <a:gd name="csX7" fmla="*/ 0 w 4661352"/>
              <a:gd name="csY7" fmla="*/ 2488717 h 2849793"/>
              <a:gd name="csX8" fmla="*/ 9625 w 4661352"/>
              <a:gd name="csY8" fmla="*/ 380326 h 284979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4661352" h="2849793">
                <a:moveTo>
                  <a:pt x="9625" y="380326"/>
                </a:moveTo>
                <a:cubicBezTo>
                  <a:pt x="9625" y="117119"/>
                  <a:pt x="40117" y="9625"/>
                  <a:pt x="303324" y="9625"/>
                </a:cubicBezTo>
                <a:lnTo>
                  <a:pt x="4300276" y="0"/>
                </a:lnTo>
                <a:cubicBezTo>
                  <a:pt x="4563483" y="0"/>
                  <a:pt x="4661352" y="59367"/>
                  <a:pt x="4661352" y="322574"/>
                </a:cubicBezTo>
                <a:lnTo>
                  <a:pt x="4661352" y="2556094"/>
                </a:lnTo>
                <a:cubicBezTo>
                  <a:pt x="4661352" y="2819301"/>
                  <a:pt x="4524982" y="2849793"/>
                  <a:pt x="4261775" y="2849793"/>
                </a:cubicBezTo>
                <a:lnTo>
                  <a:pt x="351450" y="2849793"/>
                </a:lnTo>
                <a:cubicBezTo>
                  <a:pt x="88243" y="2849793"/>
                  <a:pt x="0" y="2751924"/>
                  <a:pt x="0" y="2488717"/>
                </a:cubicBezTo>
                <a:cubicBezTo>
                  <a:pt x="3208" y="1785920"/>
                  <a:pt x="6417" y="1083123"/>
                  <a:pt x="9625" y="380326"/>
                </a:cubicBezTo>
                <a:close/>
              </a:path>
            </a:pathLst>
          </a:cu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 defTabSz="1371600">
              <a:spcBef>
                <a:spcPts val="900"/>
              </a:spcBef>
              <a:buClr>
                <a:srgbClr val="FFF21E"/>
              </a:buClr>
              <a:defRPr/>
            </a:pPr>
            <a:endParaRPr lang="pl-PL" sz="2400">
              <a:solidFill>
                <a:prstClr val="black"/>
              </a:solidFill>
              <a:latin typeface="EC Square Sans Pro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3FBAC87-AABC-7418-2C12-5AC764AF1090}"/>
              </a:ext>
            </a:extLst>
          </p:cNvPr>
          <p:cNvSpPr txBox="1"/>
          <p:nvPr/>
        </p:nvSpPr>
        <p:spPr>
          <a:xfrm>
            <a:off x="10646798" y="5189280"/>
            <a:ext cx="66064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371600">
              <a:spcBef>
                <a:spcPts val="900"/>
              </a:spcBef>
              <a:defRPr/>
            </a:pPr>
            <a:r>
              <a:rPr lang="en-US" sz="2400" b="1">
                <a:solidFill>
                  <a:srgbClr val="003399"/>
                </a:solidFill>
                <a:latin typeface="EC Square Sans Pro"/>
              </a:rPr>
              <a:t>Available</a:t>
            </a:r>
            <a:r>
              <a:rPr lang="pl-PL" sz="2400" b="1">
                <a:solidFill>
                  <a:srgbClr val="003399"/>
                </a:solidFill>
                <a:latin typeface="EC Square Sans Pro"/>
              </a:rPr>
              <a:t> structures:</a:t>
            </a:r>
            <a:endParaRPr lang="en-US" sz="2400" b="1">
              <a:solidFill>
                <a:srgbClr val="003399"/>
              </a:solidFill>
              <a:latin typeface="Aptos" panose="02110004020202020204"/>
            </a:endParaRPr>
          </a:p>
          <a:p>
            <a:pPr marL="428625" lvl="1" indent="-428625" defTabSz="1371600">
              <a:spcBef>
                <a:spcPts val="9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pl-PL" sz="2400">
                <a:solidFill>
                  <a:prstClr val="black"/>
                </a:solidFill>
                <a:latin typeface="EC Square Sans Pro"/>
              </a:rPr>
              <a:t>Through EIB risk-sharing platforms (e.g., EIB EU FDI programme) </a:t>
            </a:r>
          </a:p>
          <a:p>
            <a:pPr marL="428625" lvl="1" indent="-428625" defTabSz="1371600">
              <a:spcBef>
                <a:spcPts val="9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pl-PL" sz="2400">
                <a:solidFill>
                  <a:prstClr val="black"/>
                </a:solidFill>
                <a:latin typeface="EC Square Sans Pro"/>
              </a:rPr>
              <a:t>Through pillar-assessed national development institutions (e.g. NRB, BGK) </a:t>
            </a:r>
          </a:p>
          <a:p>
            <a:pPr marL="428625" lvl="1" indent="-428625" defTabSz="1371600">
              <a:spcBef>
                <a:spcPts val="9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pl-PL" sz="2400">
                <a:solidFill>
                  <a:prstClr val="black"/>
                </a:solidFill>
                <a:latin typeface="EC Square Sans Pro"/>
              </a:rPr>
              <a:t>ECA provides origination, technical assessment, exporter outreach and national cover while EU budgetary support is channelled through the pillar-assessed partner</a:t>
            </a:r>
          </a:p>
          <a:p>
            <a:pPr marL="0" lvl="1" defTabSz="1371600">
              <a:spcBef>
                <a:spcPts val="900"/>
              </a:spcBef>
              <a:buClr>
                <a:srgbClr val="FFF21E"/>
              </a:buClr>
              <a:defRPr/>
            </a:pPr>
            <a:endParaRPr lang="pl-PL" sz="2400">
              <a:solidFill>
                <a:prstClr val="black"/>
              </a:solidFill>
              <a:latin typeface="EC Square Sans Pro"/>
            </a:endParaRPr>
          </a:p>
        </p:txBody>
      </p:sp>
      <p:sp>
        <p:nvSpPr>
          <p:cNvPr id="8" name="Rectangle: Rounded Corners 33">
            <a:extLst>
              <a:ext uri="{FF2B5EF4-FFF2-40B4-BE49-F238E27FC236}">
                <a16:creationId xmlns:a16="http://schemas.microsoft.com/office/drawing/2014/main" id="{493F7ECF-1DA4-28FA-E4F2-C8591C73EB30}"/>
              </a:ext>
            </a:extLst>
          </p:cNvPr>
          <p:cNvSpPr/>
          <p:nvPr/>
        </p:nvSpPr>
        <p:spPr>
          <a:xfrm>
            <a:off x="2526873" y="7599589"/>
            <a:ext cx="6992028" cy="2318909"/>
          </a:xfrm>
          <a:custGeom>
            <a:avLst/>
            <a:gdLst>
              <a:gd name="csX0" fmla="*/ 0 w 4661352"/>
              <a:gd name="csY0" fmla="*/ 476579 h 2859419"/>
              <a:gd name="csX1" fmla="*/ 476579 w 4661352"/>
              <a:gd name="csY1" fmla="*/ 0 h 2859419"/>
              <a:gd name="csX2" fmla="*/ 4184773 w 4661352"/>
              <a:gd name="csY2" fmla="*/ 0 h 2859419"/>
              <a:gd name="csX3" fmla="*/ 4661352 w 4661352"/>
              <a:gd name="csY3" fmla="*/ 476579 h 2859419"/>
              <a:gd name="csX4" fmla="*/ 4661352 w 4661352"/>
              <a:gd name="csY4" fmla="*/ 2382840 h 2859419"/>
              <a:gd name="csX5" fmla="*/ 4184773 w 4661352"/>
              <a:gd name="csY5" fmla="*/ 2859419 h 2859419"/>
              <a:gd name="csX6" fmla="*/ 476579 w 4661352"/>
              <a:gd name="csY6" fmla="*/ 2859419 h 2859419"/>
              <a:gd name="csX7" fmla="*/ 0 w 4661352"/>
              <a:gd name="csY7" fmla="*/ 2382840 h 2859419"/>
              <a:gd name="csX8" fmla="*/ 0 w 4661352"/>
              <a:gd name="csY8" fmla="*/ 476579 h 2859419"/>
              <a:gd name="csX0" fmla="*/ 0 w 4661352"/>
              <a:gd name="csY0" fmla="*/ 476579 h 2859419"/>
              <a:gd name="csX1" fmla="*/ 476579 w 4661352"/>
              <a:gd name="csY1" fmla="*/ 0 h 2859419"/>
              <a:gd name="csX2" fmla="*/ 4184773 w 4661352"/>
              <a:gd name="csY2" fmla="*/ 0 h 2859419"/>
              <a:gd name="csX3" fmla="*/ 4661352 w 4661352"/>
              <a:gd name="csY3" fmla="*/ 332200 h 2859419"/>
              <a:gd name="csX4" fmla="*/ 4661352 w 4661352"/>
              <a:gd name="csY4" fmla="*/ 2382840 h 2859419"/>
              <a:gd name="csX5" fmla="*/ 4184773 w 4661352"/>
              <a:gd name="csY5" fmla="*/ 2859419 h 2859419"/>
              <a:gd name="csX6" fmla="*/ 476579 w 4661352"/>
              <a:gd name="csY6" fmla="*/ 2859419 h 2859419"/>
              <a:gd name="csX7" fmla="*/ 0 w 4661352"/>
              <a:gd name="csY7" fmla="*/ 2382840 h 2859419"/>
              <a:gd name="csX8" fmla="*/ 0 w 4661352"/>
              <a:gd name="csY8" fmla="*/ 476579 h 2859419"/>
              <a:gd name="csX0" fmla="*/ 0 w 4661352"/>
              <a:gd name="csY0" fmla="*/ 476579 h 2859419"/>
              <a:gd name="csX1" fmla="*/ 476579 w 4661352"/>
              <a:gd name="csY1" fmla="*/ 0 h 2859419"/>
              <a:gd name="csX2" fmla="*/ 4300276 w 4661352"/>
              <a:gd name="csY2" fmla="*/ 9626 h 2859419"/>
              <a:gd name="csX3" fmla="*/ 4661352 w 4661352"/>
              <a:gd name="csY3" fmla="*/ 332200 h 2859419"/>
              <a:gd name="csX4" fmla="*/ 4661352 w 4661352"/>
              <a:gd name="csY4" fmla="*/ 2382840 h 2859419"/>
              <a:gd name="csX5" fmla="*/ 4184773 w 4661352"/>
              <a:gd name="csY5" fmla="*/ 2859419 h 2859419"/>
              <a:gd name="csX6" fmla="*/ 476579 w 4661352"/>
              <a:gd name="csY6" fmla="*/ 2859419 h 2859419"/>
              <a:gd name="csX7" fmla="*/ 0 w 4661352"/>
              <a:gd name="csY7" fmla="*/ 2382840 h 2859419"/>
              <a:gd name="csX8" fmla="*/ 0 w 4661352"/>
              <a:gd name="csY8" fmla="*/ 476579 h 2859419"/>
              <a:gd name="csX0" fmla="*/ 0 w 4661352"/>
              <a:gd name="csY0" fmla="*/ 476579 h 2859419"/>
              <a:gd name="csX1" fmla="*/ 476579 w 4661352"/>
              <a:gd name="csY1" fmla="*/ 0 h 2859419"/>
              <a:gd name="csX2" fmla="*/ 4300276 w 4661352"/>
              <a:gd name="csY2" fmla="*/ 9626 h 2859419"/>
              <a:gd name="csX3" fmla="*/ 4661352 w 4661352"/>
              <a:gd name="csY3" fmla="*/ 332200 h 2859419"/>
              <a:gd name="csX4" fmla="*/ 4661352 w 4661352"/>
              <a:gd name="csY4" fmla="*/ 2565720 h 2859419"/>
              <a:gd name="csX5" fmla="*/ 4184773 w 4661352"/>
              <a:gd name="csY5" fmla="*/ 2859419 h 2859419"/>
              <a:gd name="csX6" fmla="*/ 476579 w 4661352"/>
              <a:gd name="csY6" fmla="*/ 2859419 h 2859419"/>
              <a:gd name="csX7" fmla="*/ 0 w 4661352"/>
              <a:gd name="csY7" fmla="*/ 2382840 h 2859419"/>
              <a:gd name="csX8" fmla="*/ 0 w 4661352"/>
              <a:gd name="csY8" fmla="*/ 476579 h 2859419"/>
              <a:gd name="csX0" fmla="*/ 0 w 4661352"/>
              <a:gd name="csY0" fmla="*/ 476579 h 2859419"/>
              <a:gd name="csX1" fmla="*/ 476579 w 4661352"/>
              <a:gd name="csY1" fmla="*/ 0 h 2859419"/>
              <a:gd name="csX2" fmla="*/ 4300276 w 4661352"/>
              <a:gd name="csY2" fmla="*/ 9626 h 2859419"/>
              <a:gd name="csX3" fmla="*/ 4661352 w 4661352"/>
              <a:gd name="csY3" fmla="*/ 332200 h 2859419"/>
              <a:gd name="csX4" fmla="*/ 4661352 w 4661352"/>
              <a:gd name="csY4" fmla="*/ 2565720 h 2859419"/>
              <a:gd name="csX5" fmla="*/ 4261775 w 4661352"/>
              <a:gd name="csY5" fmla="*/ 2859419 h 2859419"/>
              <a:gd name="csX6" fmla="*/ 476579 w 4661352"/>
              <a:gd name="csY6" fmla="*/ 2859419 h 2859419"/>
              <a:gd name="csX7" fmla="*/ 0 w 4661352"/>
              <a:gd name="csY7" fmla="*/ 2382840 h 2859419"/>
              <a:gd name="csX8" fmla="*/ 0 w 4661352"/>
              <a:gd name="csY8" fmla="*/ 476579 h 2859419"/>
              <a:gd name="csX0" fmla="*/ 0 w 4661352"/>
              <a:gd name="csY0" fmla="*/ 476579 h 2859419"/>
              <a:gd name="csX1" fmla="*/ 476579 w 4661352"/>
              <a:gd name="csY1" fmla="*/ 0 h 2859419"/>
              <a:gd name="csX2" fmla="*/ 4300276 w 4661352"/>
              <a:gd name="csY2" fmla="*/ 9626 h 2859419"/>
              <a:gd name="csX3" fmla="*/ 4661352 w 4661352"/>
              <a:gd name="csY3" fmla="*/ 332200 h 2859419"/>
              <a:gd name="csX4" fmla="*/ 4661352 w 4661352"/>
              <a:gd name="csY4" fmla="*/ 2565720 h 2859419"/>
              <a:gd name="csX5" fmla="*/ 4261775 w 4661352"/>
              <a:gd name="csY5" fmla="*/ 2859419 h 2859419"/>
              <a:gd name="csX6" fmla="*/ 351450 w 4661352"/>
              <a:gd name="csY6" fmla="*/ 2859419 h 2859419"/>
              <a:gd name="csX7" fmla="*/ 0 w 4661352"/>
              <a:gd name="csY7" fmla="*/ 2382840 h 2859419"/>
              <a:gd name="csX8" fmla="*/ 0 w 4661352"/>
              <a:gd name="csY8" fmla="*/ 476579 h 2859419"/>
              <a:gd name="csX0" fmla="*/ 0 w 4661352"/>
              <a:gd name="csY0" fmla="*/ 476579 h 2859419"/>
              <a:gd name="csX1" fmla="*/ 476579 w 4661352"/>
              <a:gd name="csY1" fmla="*/ 0 h 2859419"/>
              <a:gd name="csX2" fmla="*/ 4300276 w 4661352"/>
              <a:gd name="csY2" fmla="*/ 9626 h 2859419"/>
              <a:gd name="csX3" fmla="*/ 4661352 w 4661352"/>
              <a:gd name="csY3" fmla="*/ 332200 h 2859419"/>
              <a:gd name="csX4" fmla="*/ 4661352 w 4661352"/>
              <a:gd name="csY4" fmla="*/ 2565720 h 2859419"/>
              <a:gd name="csX5" fmla="*/ 4261775 w 4661352"/>
              <a:gd name="csY5" fmla="*/ 2859419 h 2859419"/>
              <a:gd name="csX6" fmla="*/ 351450 w 4661352"/>
              <a:gd name="csY6" fmla="*/ 2859419 h 2859419"/>
              <a:gd name="csX7" fmla="*/ 0 w 4661352"/>
              <a:gd name="csY7" fmla="*/ 2498343 h 2859419"/>
              <a:gd name="csX8" fmla="*/ 0 w 4661352"/>
              <a:gd name="csY8" fmla="*/ 476579 h 2859419"/>
              <a:gd name="csX0" fmla="*/ 0 w 4661352"/>
              <a:gd name="csY0" fmla="*/ 466953 h 2849793"/>
              <a:gd name="csX1" fmla="*/ 303324 w 4661352"/>
              <a:gd name="csY1" fmla="*/ 9625 h 2849793"/>
              <a:gd name="csX2" fmla="*/ 4300276 w 4661352"/>
              <a:gd name="csY2" fmla="*/ 0 h 2849793"/>
              <a:gd name="csX3" fmla="*/ 4661352 w 4661352"/>
              <a:gd name="csY3" fmla="*/ 322574 h 2849793"/>
              <a:gd name="csX4" fmla="*/ 4661352 w 4661352"/>
              <a:gd name="csY4" fmla="*/ 2556094 h 2849793"/>
              <a:gd name="csX5" fmla="*/ 4261775 w 4661352"/>
              <a:gd name="csY5" fmla="*/ 2849793 h 2849793"/>
              <a:gd name="csX6" fmla="*/ 351450 w 4661352"/>
              <a:gd name="csY6" fmla="*/ 2849793 h 2849793"/>
              <a:gd name="csX7" fmla="*/ 0 w 4661352"/>
              <a:gd name="csY7" fmla="*/ 2488717 h 2849793"/>
              <a:gd name="csX8" fmla="*/ 0 w 4661352"/>
              <a:gd name="csY8" fmla="*/ 466953 h 2849793"/>
              <a:gd name="csX0" fmla="*/ 9625 w 4661352"/>
              <a:gd name="csY0" fmla="*/ 380326 h 2849793"/>
              <a:gd name="csX1" fmla="*/ 303324 w 4661352"/>
              <a:gd name="csY1" fmla="*/ 9625 h 2849793"/>
              <a:gd name="csX2" fmla="*/ 4300276 w 4661352"/>
              <a:gd name="csY2" fmla="*/ 0 h 2849793"/>
              <a:gd name="csX3" fmla="*/ 4661352 w 4661352"/>
              <a:gd name="csY3" fmla="*/ 322574 h 2849793"/>
              <a:gd name="csX4" fmla="*/ 4661352 w 4661352"/>
              <a:gd name="csY4" fmla="*/ 2556094 h 2849793"/>
              <a:gd name="csX5" fmla="*/ 4261775 w 4661352"/>
              <a:gd name="csY5" fmla="*/ 2849793 h 2849793"/>
              <a:gd name="csX6" fmla="*/ 351450 w 4661352"/>
              <a:gd name="csY6" fmla="*/ 2849793 h 2849793"/>
              <a:gd name="csX7" fmla="*/ 0 w 4661352"/>
              <a:gd name="csY7" fmla="*/ 2488717 h 2849793"/>
              <a:gd name="csX8" fmla="*/ 9625 w 4661352"/>
              <a:gd name="csY8" fmla="*/ 380326 h 284979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4661352" h="2849793">
                <a:moveTo>
                  <a:pt x="9625" y="380326"/>
                </a:moveTo>
                <a:cubicBezTo>
                  <a:pt x="9625" y="117119"/>
                  <a:pt x="40117" y="9625"/>
                  <a:pt x="303324" y="9625"/>
                </a:cubicBezTo>
                <a:lnTo>
                  <a:pt x="4300276" y="0"/>
                </a:lnTo>
                <a:cubicBezTo>
                  <a:pt x="4563483" y="0"/>
                  <a:pt x="4661352" y="59367"/>
                  <a:pt x="4661352" y="322574"/>
                </a:cubicBezTo>
                <a:lnTo>
                  <a:pt x="4661352" y="2556094"/>
                </a:lnTo>
                <a:cubicBezTo>
                  <a:pt x="4661352" y="2819301"/>
                  <a:pt x="4524982" y="2849793"/>
                  <a:pt x="4261775" y="2849793"/>
                </a:cubicBezTo>
                <a:lnTo>
                  <a:pt x="351450" y="2849793"/>
                </a:lnTo>
                <a:cubicBezTo>
                  <a:pt x="88243" y="2849793"/>
                  <a:pt x="0" y="2751924"/>
                  <a:pt x="0" y="2488717"/>
                </a:cubicBezTo>
                <a:cubicBezTo>
                  <a:pt x="3208" y="1785920"/>
                  <a:pt x="6417" y="1083123"/>
                  <a:pt x="9625" y="380326"/>
                </a:cubicBezTo>
                <a:close/>
              </a:path>
            </a:pathLst>
          </a:cu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 defTabSz="1371600">
              <a:spcBef>
                <a:spcPts val="900"/>
              </a:spcBef>
              <a:buClr>
                <a:srgbClr val="FFF21E"/>
              </a:buClr>
              <a:defRPr/>
            </a:pPr>
            <a:endParaRPr lang="pl-PL" sz="2400">
              <a:solidFill>
                <a:prstClr val="black"/>
              </a:solidFill>
              <a:latin typeface="EC Square Sans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B03171-3C99-1920-07A8-183FE07888AE}"/>
              </a:ext>
            </a:extLst>
          </p:cNvPr>
          <p:cNvSpPr txBox="1"/>
          <p:nvPr/>
        </p:nvSpPr>
        <p:spPr>
          <a:xfrm>
            <a:off x="2799894" y="7632427"/>
            <a:ext cx="6403478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371600">
              <a:spcBef>
                <a:spcPts val="900"/>
              </a:spcBef>
              <a:buClr>
                <a:srgbClr val="003399"/>
              </a:buClr>
              <a:defRPr/>
            </a:pPr>
            <a:r>
              <a:rPr lang="en-US" sz="2400" b="1" dirty="0" err="1">
                <a:solidFill>
                  <a:srgbClr val="003399"/>
                </a:solidFill>
                <a:latin typeface="EC Square Sans Pro"/>
              </a:rPr>
              <a:t>InvestEU</a:t>
            </a:r>
            <a:r>
              <a:rPr lang="en-US" sz="2400" b="1" dirty="0">
                <a:solidFill>
                  <a:srgbClr val="003399"/>
                </a:solidFill>
                <a:latin typeface="EC Square Sans Pro"/>
              </a:rPr>
              <a:t> Export Credit Guarantee facility </a:t>
            </a:r>
          </a:p>
          <a:p>
            <a:pPr marL="428625" lvl="1" indent="-428625" defTabSz="1371600">
              <a:spcBef>
                <a:spcPts val="9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prstClr val="black"/>
                </a:solidFill>
                <a:latin typeface="EC Square Sans Pro"/>
              </a:rPr>
              <a:t>Investment </a:t>
            </a:r>
            <a:r>
              <a:rPr lang="pl-PL" sz="2400" dirty="0" err="1">
                <a:solidFill>
                  <a:prstClr val="black"/>
                </a:solidFill>
                <a:latin typeface="EC Square Sans Pro"/>
              </a:rPr>
              <a:t>loans</a:t>
            </a:r>
            <a:r>
              <a:rPr lang="pl-PL" sz="2400" dirty="0">
                <a:solidFill>
                  <a:prstClr val="black"/>
                </a:solidFill>
                <a:latin typeface="EC Square Sans Pro"/>
              </a:rPr>
              <a:t> </a:t>
            </a:r>
            <a:r>
              <a:rPr lang="fr-BE" sz="2400" dirty="0">
                <a:solidFill>
                  <a:prstClr val="black"/>
                </a:solidFill>
                <a:latin typeface="EC Square Sans Pro"/>
              </a:rPr>
              <a:t>To support exports by EU </a:t>
            </a:r>
            <a:r>
              <a:rPr lang="fr-BE" sz="2400" dirty="0" err="1">
                <a:solidFill>
                  <a:prstClr val="black"/>
                </a:solidFill>
                <a:latin typeface="EC Square Sans Pro"/>
              </a:rPr>
              <a:t>SMEs</a:t>
            </a:r>
            <a:r>
              <a:rPr lang="fr-BE" sz="2400" dirty="0">
                <a:solidFill>
                  <a:prstClr val="black"/>
                </a:solidFill>
                <a:latin typeface="EC Square Sans Pro"/>
              </a:rPr>
              <a:t> and </a:t>
            </a:r>
            <a:r>
              <a:rPr lang="fr-BE" sz="2400" dirty="0" err="1">
                <a:solidFill>
                  <a:prstClr val="black"/>
                </a:solidFill>
                <a:latin typeface="EC Square Sans Pro"/>
              </a:rPr>
              <a:t>small</a:t>
            </a:r>
            <a:r>
              <a:rPr lang="fr-BE" sz="2400" dirty="0">
                <a:solidFill>
                  <a:prstClr val="black"/>
                </a:solidFill>
                <a:latin typeface="EC Square Sans Pro"/>
              </a:rPr>
              <a:t> </a:t>
            </a:r>
            <a:r>
              <a:rPr lang="fr-BE" sz="2400" dirty="0" err="1">
                <a:solidFill>
                  <a:prstClr val="black"/>
                </a:solidFill>
                <a:latin typeface="EC Square Sans Pro"/>
              </a:rPr>
              <a:t>mid</a:t>
            </a:r>
            <a:r>
              <a:rPr lang="fr-BE" sz="2400" dirty="0">
                <a:solidFill>
                  <a:prstClr val="black"/>
                </a:solidFill>
                <a:latin typeface="EC Square Sans Pro"/>
              </a:rPr>
              <a:t>-caps to Ukraine</a:t>
            </a:r>
          </a:p>
          <a:p>
            <a:pPr marL="428625" lvl="1" indent="-428625" defTabSz="1371600">
              <a:spcBef>
                <a:spcPts val="9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/>
            </a:pPr>
            <a:r>
              <a:rPr lang="fr-BE" sz="2400" dirty="0">
                <a:solidFill>
                  <a:prstClr val="black"/>
                </a:solidFill>
                <a:latin typeface="EC Square Sans Pro"/>
              </a:rPr>
              <a:t>EIF &amp; 8 EU MS </a:t>
            </a:r>
            <a:r>
              <a:rPr lang="fr-BE" sz="2400" dirty="0" err="1">
                <a:solidFill>
                  <a:prstClr val="black"/>
                </a:solidFill>
                <a:latin typeface="EC Square Sans Pro"/>
              </a:rPr>
              <a:t>ECAs</a:t>
            </a:r>
            <a:r>
              <a:rPr lang="fr-BE" sz="2400" dirty="0">
                <a:solidFill>
                  <a:prstClr val="black"/>
                </a:solidFill>
                <a:latin typeface="EC Square Sans Pro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EC Square Sans Pro"/>
              </a:rPr>
              <a:t>Denmark, Spain, Finland, Italy, Latvia, Romania, Slovenia and Slovakia.</a:t>
            </a:r>
            <a:endParaRPr lang="pl-PL" sz="2400" dirty="0">
              <a:solidFill>
                <a:prstClr val="black"/>
              </a:solidFill>
              <a:latin typeface="EC Square Sans Pro"/>
            </a:endParaRPr>
          </a:p>
          <a:p>
            <a:pPr marL="0" lvl="1" defTabSz="1371600">
              <a:spcBef>
                <a:spcPts val="900"/>
              </a:spcBef>
              <a:buClr>
                <a:srgbClr val="FFF21E"/>
              </a:buClr>
              <a:defRPr/>
            </a:pPr>
            <a:endParaRPr lang="pl-PL" sz="2400" dirty="0">
              <a:solidFill>
                <a:prstClr val="black"/>
              </a:solidFill>
              <a:latin typeface="EC Squar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934473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24721-0765-8917-A42A-E77A1DA37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2E4FF8-410D-F8FD-338E-00D5CD731CEB}"/>
              </a:ext>
            </a:extLst>
          </p:cNvPr>
          <p:cNvCxnSpPr>
            <a:cxnSpLocks/>
          </p:cNvCxnSpPr>
          <p:nvPr/>
        </p:nvCxnSpPr>
        <p:spPr>
          <a:xfrm>
            <a:off x="2165686" y="4264611"/>
            <a:ext cx="5269832" cy="0"/>
          </a:xfrm>
          <a:prstGeom prst="line">
            <a:avLst/>
          </a:prstGeom>
          <a:ln w="6350">
            <a:solidFill>
              <a:srgbClr val="00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C6971BED-AC75-90FE-8B93-30973E01994D}"/>
              </a:ext>
            </a:extLst>
          </p:cNvPr>
          <p:cNvSpPr/>
          <p:nvPr/>
        </p:nvSpPr>
        <p:spPr>
          <a:xfrm>
            <a:off x="1137784" y="3316682"/>
            <a:ext cx="1276160" cy="1276160"/>
          </a:xfrm>
          <a:prstGeom prst="ellipse">
            <a:avLst/>
          </a:pr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" name="Pavadinimas 1">
            <a:extLst>
              <a:ext uri="{FF2B5EF4-FFF2-40B4-BE49-F238E27FC236}">
                <a16:creationId xmlns:a16="http://schemas.microsoft.com/office/drawing/2014/main" id="{224E76AB-DEEA-B35C-8737-1A598B75849C}"/>
              </a:ext>
            </a:extLst>
          </p:cNvPr>
          <p:cNvSpPr txBox="1">
            <a:spLocks/>
          </p:cNvSpPr>
          <p:nvPr/>
        </p:nvSpPr>
        <p:spPr>
          <a:xfrm>
            <a:off x="567063" y="580088"/>
            <a:ext cx="16844481" cy="10972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>
              <a:defRPr/>
            </a:pPr>
            <a:endParaRPr lang="en-GB" sz="5400">
              <a:solidFill>
                <a:prstClr val="black"/>
              </a:solidFill>
              <a:latin typeface="Aptos Display" panose="02110004020202020204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1BEA29-B36A-4D5B-8BF6-658236B22674}"/>
              </a:ext>
            </a:extLst>
          </p:cNvPr>
          <p:cNvGrpSpPr/>
          <p:nvPr/>
        </p:nvGrpSpPr>
        <p:grpSpPr>
          <a:xfrm>
            <a:off x="0" y="-25740"/>
            <a:ext cx="18288000" cy="2037149"/>
            <a:chOff x="446886" y="2919341"/>
            <a:chExt cx="11298227" cy="135809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EF32F79-6DA7-384A-F08E-A360819D8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886" y="2919341"/>
              <a:ext cx="11298227" cy="101931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069DAD5-FB7E-5D9A-7A32-6822CCEE7E28}"/>
                </a:ext>
              </a:extLst>
            </p:cNvPr>
            <p:cNvSpPr txBox="1"/>
            <p:nvPr/>
          </p:nvSpPr>
          <p:spPr>
            <a:xfrm>
              <a:off x="1648046" y="3200222"/>
              <a:ext cx="7637045" cy="1077218"/>
            </a:xfrm>
            <a:prstGeom prst="rect">
              <a:avLst/>
            </a:prstGeom>
            <a:noFill/>
          </p:spPr>
          <p:txBody>
            <a:bodyPr wrap="square" lIns="137160" tIns="68580" rIns="137160" bIns="68580" anchor="t">
              <a:spAutoFit/>
            </a:bodyPr>
            <a:lstStyle/>
            <a:p>
              <a:pPr defTabSz="1371600">
                <a:defRPr/>
              </a:pPr>
              <a:r>
                <a:rPr lang="en-GB" sz="4800" b="1">
                  <a:solidFill>
                    <a:prstClr val="white"/>
                  </a:solidFill>
                  <a:latin typeface="Aptos" panose="02110004020202020204"/>
                  <a:ea typeface="+mn-lt"/>
                  <a:cs typeface="+mn-lt"/>
                </a:rPr>
                <a:t>EU Call for Expression of Interest</a:t>
              </a:r>
              <a:endParaRPr lang="en-GB" sz="4800">
                <a:solidFill>
                  <a:prstClr val="white"/>
                </a:solidFill>
                <a:latin typeface="Aptos" panose="02110004020202020204"/>
                <a:ea typeface="+mn-lt"/>
                <a:cs typeface="+mn-lt"/>
              </a:endParaRPr>
            </a:p>
            <a:p>
              <a:pPr defTabSz="1371600">
                <a:defRPr/>
              </a:pPr>
              <a:endParaRPr lang="en-GB" sz="4800" b="1">
                <a:solidFill>
                  <a:prstClr val="white"/>
                </a:solidFill>
                <a:latin typeface="EC Square Sans Pro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3A0322A-F211-BCD0-1C9F-446FADD378A4}"/>
              </a:ext>
            </a:extLst>
          </p:cNvPr>
          <p:cNvSpPr txBox="1"/>
          <p:nvPr/>
        </p:nvSpPr>
        <p:spPr>
          <a:xfrm>
            <a:off x="923224" y="4798193"/>
            <a:ext cx="7598948" cy="5009064"/>
          </a:xfrm>
          <a:prstGeom prst="rect">
            <a:avLst/>
          </a:prstGeom>
          <a:noFill/>
        </p:spPr>
        <p:txBody>
          <a:bodyPr wrap="square" lIns="137160" tIns="0" rIns="0" bIns="0" anchor="t">
            <a:spAutoFit/>
          </a:bodyPr>
          <a:lstStyle/>
          <a:p>
            <a:pPr marL="428625" lvl="1" indent="-428625" defTabSz="1371600">
              <a:spcBef>
                <a:spcPts val="900"/>
              </a:spcBef>
              <a:buClr>
                <a:srgbClr val="FFF21E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400" b="1" dirty="0">
                <a:solidFill>
                  <a:prstClr val="black"/>
                </a:solidFill>
                <a:latin typeface="EC Square Sans Pro"/>
              </a:rPr>
              <a:t>Organiser</a:t>
            </a:r>
            <a:r>
              <a:rPr lang="en-GB" sz="2400" dirty="0">
                <a:solidFill>
                  <a:prstClr val="black"/>
                </a:solidFill>
                <a:latin typeface="EC Square Sans Pro"/>
              </a:rPr>
              <a:t>: EU Commission (DG ENEST)</a:t>
            </a:r>
          </a:p>
          <a:p>
            <a:pPr marL="428625" lvl="1" indent="-428625" defTabSz="1371600">
              <a:spcBef>
                <a:spcPts val="900"/>
              </a:spcBef>
              <a:buClr>
                <a:srgbClr val="FFF21E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400" b="1" dirty="0">
                <a:solidFill>
                  <a:prstClr val="black"/>
                </a:solidFill>
                <a:latin typeface="EC Square Sans Pro"/>
              </a:rPr>
              <a:t>Target audience</a:t>
            </a:r>
            <a:r>
              <a:rPr lang="en-GB" sz="2400" dirty="0">
                <a:solidFill>
                  <a:prstClr val="black"/>
                </a:solidFill>
                <a:latin typeface="EC Square Sans Pro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EC Square Sans Pro"/>
              </a:rPr>
              <a:t>Ukrainian and EU/EEA-based mid-caps and large corporate aiming to invest in Ukraine in line with EU strategic priorities</a:t>
            </a:r>
            <a:endParaRPr lang="en-GB" sz="2400" dirty="0">
              <a:solidFill>
                <a:prstClr val="black"/>
              </a:solidFill>
              <a:latin typeface="EC Square Sans Pro"/>
            </a:endParaRPr>
          </a:p>
          <a:p>
            <a:pPr marL="428625" lvl="1" indent="-428625" defTabSz="1371600">
              <a:spcBef>
                <a:spcPts val="900"/>
              </a:spcBef>
              <a:buClr>
                <a:srgbClr val="FFF21E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400" b="1" dirty="0">
                <a:solidFill>
                  <a:prstClr val="black"/>
                </a:solidFill>
                <a:latin typeface="EC Square Sans Pro"/>
              </a:rPr>
              <a:t>Objective</a:t>
            </a:r>
            <a:r>
              <a:rPr lang="en-GB" sz="2400" dirty="0">
                <a:solidFill>
                  <a:prstClr val="black"/>
                </a:solidFill>
                <a:latin typeface="EC Square Sans Pro"/>
              </a:rPr>
              <a:t>: to identify high-priority projects and provide access to financiers under the UIF through dedicated events and workshops</a:t>
            </a:r>
          </a:p>
          <a:p>
            <a:pPr marL="428625" lvl="1" indent="-428625" defTabSz="1371600">
              <a:spcBef>
                <a:spcPts val="900"/>
              </a:spcBef>
              <a:buClr>
                <a:srgbClr val="FFF21E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400" b="1" dirty="0">
                <a:solidFill>
                  <a:prstClr val="black"/>
                </a:solidFill>
                <a:latin typeface="EC Square Sans Pro"/>
              </a:rPr>
              <a:t>Open Call</a:t>
            </a:r>
            <a:r>
              <a:rPr lang="en-GB" sz="2400" dirty="0">
                <a:solidFill>
                  <a:prstClr val="black"/>
                </a:solidFill>
                <a:latin typeface="EC Square Sans Pro"/>
              </a:rPr>
              <a:t>: </a:t>
            </a:r>
            <a:r>
              <a:rPr lang="en-GB" sz="2400" dirty="0" err="1">
                <a:solidFill>
                  <a:prstClr val="black"/>
                </a:solidFill>
                <a:latin typeface="Aptos" panose="02110004020202020204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EUSurvey</a:t>
            </a:r>
            <a:r>
              <a:rPr lang="en-GB" sz="2400" dirty="0">
                <a:solidFill>
                  <a:prstClr val="black"/>
                </a:solidFill>
                <a:latin typeface="Aptos" panose="02110004020202020204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Survey</a:t>
            </a:r>
          </a:p>
          <a:p>
            <a:pPr marL="428625" lvl="1" indent="-428625" defTabSz="1371600">
              <a:spcBef>
                <a:spcPts val="900"/>
              </a:spcBef>
              <a:buClr>
                <a:srgbClr val="FFF21E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400" b="1" dirty="0">
                <a:solidFill>
                  <a:prstClr val="black"/>
                </a:solidFill>
                <a:latin typeface="EC Square Sans Pro"/>
              </a:rPr>
              <a:t>What it doesn’t do:</a:t>
            </a:r>
            <a:r>
              <a:rPr lang="en-GB" sz="2400" dirty="0">
                <a:solidFill>
                  <a:prstClr val="black"/>
                </a:solidFill>
                <a:latin typeface="EC Square Sans Pro"/>
              </a:rPr>
              <a:t> no direct financing (no grant), and no guarantee of financing (EFIs remain sole decision-maker on financing)</a:t>
            </a:r>
          </a:p>
          <a:p>
            <a:pPr marL="428625" lvl="1" indent="-428625" defTabSz="1371600">
              <a:spcBef>
                <a:spcPts val="900"/>
              </a:spcBef>
              <a:buClr>
                <a:srgbClr val="FFF21E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en-GB" sz="2400" dirty="0">
              <a:solidFill>
                <a:prstClr val="black"/>
              </a:solidFill>
              <a:latin typeface="EC Square Sans Pro"/>
            </a:endParaRPr>
          </a:p>
        </p:txBody>
      </p:sp>
      <p:pic>
        <p:nvPicPr>
          <p:cNvPr id="12" name="Graphic 11" descr="Megaphone outline">
            <a:extLst>
              <a:ext uri="{FF2B5EF4-FFF2-40B4-BE49-F238E27FC236}">
                <a16:creationId xmlns:a16="http://schemas.microsoft.com/office/drawing/2014/main" id="{8EEA2E73-88C1-AC97-C08F-D6611EE179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9521" y="3473697"/>
            <a:ext cx="886164" cy="886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353DD0-867C-83B9-ED72-3A2F559EB1AD}"/>
              </a:ext>
            </a:extLst>
          </p:cNvPr>
          <p:cNvSpPr txBox="1"/>
          <p:nvPr/>
        </p:nvSpPr>
        <p:spPr>
          <a:xfrm>
            <a:off x="927544" y="1707206"/>
            <a:ext cx="17164373" cy="1384995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 defTabSz="1371600"/>
            <a:r>
              <a:rPr lang="en-US" sz="2700" dirty="0">
                <a:solidFill>
                  <a:srgbClr val="333333"/>
                </a:solidFill>
                <a:latin typeface="EC Square Sans Pro" panose="020B0506040000020004"/>
              </a:rPr>
              <a:t>The Call for Expressions of Interest (EoI) facilitates EU’s dialogue with Ukrainian and EU/EEA private companies on concrete investments in Ukraine. P</a:t>
            </a:r>
            <a:r>
              <a:rPr lang="en-US" sz="2700" dirty="0">
                <a:solidFill>
                  <a:prstClr val="black"/>
                </a:solidFill>
                <a:latin typeface="EC Square Sans Pro" panose="020B0506040000020004"/>
              </a:rPr>
              <a:t>articipants may benefit from </a:t>
            </a:r>
            <a:r>
              <a:rPr lang="en-US" sz="2700" b="1" dirty="0">
                <a:solidFill>
                  <a:prstClr val="black"/>
                </a:solidFill>
                <a:latin typeface="EC Square Sans Pro" panose="020B0506040000020004"/>
              </a:rPr>
              <a:t>facilitated contact with EFIs </a:t>
            </a:r>
            <a:r>
              <a:rPr lang="en-US" sz="2700" dirty="0">
                <a:solidFill>
                  <a:prstClr val="black"/>
                </a:solidFill>
                <a:latin typeface="EC Square Sans Pro" panose="020B0506040000020004"/>
              </a:rPr>
              <a:t>for potential financial cooperation</a:t>
            </a:r>
            <a:r>
              <a:rPr lang="en-US" sz="2700" b="1" dirty="0">
                <a:solidFill>
                  <a:prstClr val="black"/>
                </a:solidFill>
                <a:latin typeface="EC Square Sans Pro" panose="020B0506040000020004"/>
              </a:rPr>
              <a:t>, identification of local partners</a:t>
            </a:r>
            <a:r>
              <a:rPr lang="en-US" sz="2700" dirty="0">
                <a:solidFill>
                  <a:prstClr val="black"/>
                </a:solidFill>
                <a:latin typeface="EC Square Sans Pro" panose="020B0506040000020004"/>
              </a:rPr>
              <a:t>, and support in </a:t>
            </a:r>
            <a:r>
              <a:rPr lang="en-US" sz="2700" b="1" dirty="0">
                <a:solidFill>
                  <a:prstClr val="black"/>
                </a:solidFill>
                <a:latin typeface="EC Square Sans Pro" panose="020B0506040000020004"/>
              </a:rPr>
              <a:t>engaging with the relevant Ukrainian authorities.</a:t>
            </a:r>
            <a:endParaRPr lang="lt-LT" sz="2700" dirty="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9ED5D2D-5BD3-A4DA-253F-3EDDA79C5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9901" y="3122084"/>
            <a:ext cx="9598100" cy="685578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DE54B91-B2E1-F87C-B4FE-F968BAE53898}"/>
              </a:ext>
            </a:extLst>
          </p:cNvPr>
          <p:cNvSpPr/>
          <p:nvPr/>
        </p:nvSpPr>
        <p:spPr>
          <a:xfrm>
            <a:off x="1077885" y="4668677"/>
            <a:ext cx="7612017" cy="475074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defTabSz="1371600">
              <a:defRPr/>
            </a:pPr>
            <a:endParaRPr lang="en-GB" sz="2700" b="1">
              <a:solidFill>
                <a:prstClr val="black"/>
              </a:solidFill>
              <a:latin typeface="EC Square Sans Pro" panose="020B05060400000200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3228B1-503B-5DE1-F935-6CA843C8074E}"/>
              </a:ext>
            </a:extLst>
          </p:cNvPr>
          <p:cNvSpPr txBox="1"/>
          <p:nvPr/>
        </p:nvSpPr>
        <p:spPr>
          <a:xfrm>
            <a:off x="2413943" y="3668702"/>
            <a:ext cx="59221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2700" b="1">
                <a:solidFill>
                  <a:srgbClr val="003399"/>
                </a:solidFill>
                <a:latin typeface="Aptos" panose="02110004020202020204"/>
              </a:rPr>
              <a:t>Calls for Expression of Interest</a:t>
            </a:r>
            <a:endParaRPr lang="lt-LT" sz="2700" b="1">
              <a:solidFill>
                <a:srgbClr val="003399"/>
              </a:solidFill>
              <a:latin typeface="Aptos" panose="02110004020202020204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FCF4EB4-8DF3-B973-7973-55B429E767C8}"/>
              </a:ext>
            </a:extLst>
          </p:cNvPr>
          <p:cNvSpPr/>
          <p:nvPr/>
        </p:nvSpPr>
        <p:spPr>
          <a:xfrm flipH="1">
            <a:off x="7378166" y="4220595"/>
            <a:ext cx="98895" cy="98895"/>
          </a:xfrm>
          <a:prstGeom prst="ellips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A600E6-8801-FFF7-39C0-FF3F616B9611}"/>
              </a:ext>
            </a:extLst>
          </p:cNvPr>
          <p:cNvSpPr/>
          <p:nvPr/>
        </p:nvSpPr>
        <p:spPr>
          <a:xfrm>
            <a:off x="1300134" y="4890926"/>
            <a:ext cx="7612017" cy="475074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defTabSz="1371600">
              <a:defRPr/>
            </a:pPr>
            <a:endParaRPr lang="en-GB" sz="2700" b="1">
              <a:solidFill>
                <a:prstClr val="black"/>
              </a:solidFill>
              <a:latin typeface="EC Square Sans Pro" panose="020B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988299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9A574-5774-8857-8AD8-E96191441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1">
            <a:extLst>
              <a:ext uri="{FF2B5EF4-FFF2-40B4-BE49-F238E27FC236}">
                <a16:creationId xmlns:a16="http://schemas.microsoft.com/office/drawing/2014/main" id="{1334EE4A-68F6-65A1-2692-EF01A968C23B}"/>
              </a:ext>
            </a:extLst>
          </p:cNvPr>
          <p:cNvSpPr txBox="1">
            <a:spLocks/>
          </p:cNvSpPr>
          <p:nvPr/>
        </p:nvSpPr>
        <p:spPr>
          <a:xfrm>
            <a:off x="567063" y="580088"/>
            <a:ext cx="16844481" cy="10972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>
              <a:defRPr/>
            </a:pPr>
            <a:endParaRPr lang="en-GB" sz="5400">
              <a:solidFill>
                <a:prstClr val="black"/>
              </a:solidFill>
              <a:latin typeface="Aptos Display" panose="02110004020202020204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75455E7-ED30-04E7-3440-04DD75E0D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741"/>
            <a:ext cx="18288000" cy="15289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1DECFA-3403-252A-5312-9D54EE692451}"/>
              </a:ext>
            </a:extLst>
          </p:cNvPr>
          <p:cNvSpPr txBox="1"/>
          <p:nvPr/>
        </p:nvSpPr>
        <p:spPr>
          <a:xfrm>
            <a:off x="307590" y="1713200"/>
            <a:ext cx="17676717" cy="830997"/>
          </a:xfrm>
          <a:prstGeom prst="rect">
            <a:avLst/>
          </a:prstGeom>
          <a:noFill/>
        </p:spPr>
        <p:txBody>
          <a:bodyPr wrap="square" lIns="137160" tIns="0" rIns="0" bIns="0" anchor="t">
            <a:spAutoFit/>
          </a:bodyPr>
          <a:lstStyle/>
          <a:p>
            <a:pPr marL="0" lvl="1" defTabSz="1371600">
              <a:spcBef>
                <a:spcPts val="900"/>
              </a:spcBef>
              <a:buClr>
                <a:srgbClr val="FEBC18"/>
              </a:buClr>
              <a:buSzPct val="130000"/>
              <a:defRPr/>
            </a:pPr>
            <a:r>
              <a:rPr lang="en-GB" sz="2700">
                <a:solidFill>
                  <a:prstClr val="black"/>
                </a:solidFill>
                <a:latin typeface="EC Square Sans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 Call for Expression of Interest </a:t>
            </a:r>
            <a:r>
              <a:rPr lang="en-GB" sz="2700">
                <a:solidFill>
                  <a:prstClr val="black"/>
                </a:solidFill>
                <a:latin typeface="EC Square Sans Pro"/>
              </a:rPr>
              <a:t>for EU and Ukraine businesses, managed by the European Commission, </a:t>
            </a:r>
            <a:r>
              <a:rPr lang="en-GB" sz="2700" b="1">
                <a:solidFill>
                  <a:prstClr val="black"/>
                </a:solidFill>
                <a:latin typeface="EC Square Sans Pro"/>
              </a:rPr>
              <a:t>operates on a rolling basis with no fixed deadline</a:t>
            </a:r>
          </a:p>
        </p:txBody>
      </p:sp>
      <p:sp>
        <p:nvSpPr>
          <p:cNvPr id="7" name="Step2">
            <a:extLst>
              <a:ext uri="{FF2B5EF4-FFF2-40B4-BE49-F238E27FC236}">
                <a16:creationId xmlns:a16="http://schemas.microsoft.com/office/drawing/2014/main" id="{EC01F5B0-8DD1-CA16-20C3-2FF609609895}"/>
              </a:ext>
            </a:extLst>
          </p:cNvPr>
          <p:cNvSpPr/>
          <p:nvPr/>
        </p:nvSpPr>
        <p:spPr>
          <a:xfrm>
            <a:off x="284644" y="2624390"/>
            <a:ext cx="3006524" cy="6227657"/>
          </a:xfrm>
          <a:prstGeom prst="rect">
            <a:avLst/>
          </a:prstGeom>
          <a:solidFill>
            <a:srgbClr val="83CBEB"/>
          </a:solidFill>
          <a:ln w="0">
            <a:noFill/>
          </a:ln>
        </p:spPr>
        <p:txBody>
          <a:bodyPr wrap="square" lIns="240000" tIns="270000" rIns="240000" bIns="180000" anchor="t">
            <a:noAutofit/>
          </a:bodyPr>
          <a:lstStyle/>
          <a:p>
            <a:pPr algn="ctr" defTabSz="1371600">
              <a:spcBef>
                <a:spcPts val="90"/>
              </a:spcBef>
              <a:spcAft>
                <a:spcPts val="180"/>
              </a:spcAft>
            </a:pPr>
            <a:r>
              <a:rPr lang="en-GB" sz="2400" b="1">
                <a:solidFill>
                  <a:srgbClr val="003399"/>
                </a:solidFill>
                <a:latin typeface="EC Square Sans Pro"/>
              </a:rPr>
              <a:t>Eligibility Check</a:t>
            </a:r>
            <a:endParaRPr lang="en-GB" sz="2400">
              <a:solidFill>
                <a:prstClr val="black"/>
              </a:solidFill>
              <a:latin typeface="Aptos" panose="02110004020202020204"/>
            </a:endParaRPr>
          </a:p>
          <a:p>
            <a:pPr defTabSz="1371600">
              <a:spcBef>
                <a:spcPts val="90"/>
              </a:spcBef>
            </a:pPr>
            <a:endParaRPr lang="en-GB" sz="2100">
              <a:solidFill>
                <a:srgbClr val="CADCFC"/>
              </a:solidFill>
              <a:latin typeface="EC Square Sans Pro"/>
            </a:endParaRPr>
          </a:p>
        </p:txBody>
      </p:sp>
      <p:sp>
        <p:nvSpPr>
          <p:cNvPr id="8" name="Arr2">
            <a:extLst>
              <a:ext uri="{FF2B5EF4-FFF2-40B4-BE49-F238E27FC236}">
                <a16:creationId xmlns:a16="http://schemas.microsoft.com/office/drawing/2014/main" id="{A05EB7AA-77C7-95CF-D42F-B2E760EAEB10}"/>
              </a:ext>
            </a:extLst>
          </p:cNvPr>
          <p:cNvSpPr/>
          <p:nvPr/>
        </p:nvSpPr>
        <p:spPr>
          <a:xfrm>
            <a:off x="3404709" y="5329892"/>
            <a:ext cx="342900" cy="342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0">
            <a:solidFill>
              <a:srgbClr val="003399"/>
            </a:solidFill>
          </a:ln>
        </p:spPr>
        <p:txBody>
          <a:bodyPr/>
          <a:lstStyle/>
          <a:p>
            <a:pPr defTabSz="1371600"/>
            <a:endParaRPr lang="en-GB" sz="21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9" name="Step3">
            <a:extLst>
              <a:ext uri="{FF2B5EF4-FFF2-40B4-BE49-F238E27FC236}">
                <a16:creationId xmlns:a16="http://schemas.microsoft.com/office/drawing/2014/main" id="{8629EA00-D5CA-DD81-2F0A-7188488C0921}"/>
              </a:ext>
            </a:extLst>
          </p:cNvPr>
          <p:cNvSpPr/>
          <p:nvPr/>
        </p:nvSpPr>
        <p:spPr>
          <a:xfrm>
            <a:off x="3865016" y="2624392"/>
            <a:ext cx="3006524" cy="6227657"/>
          </a:xfrm>
          <a:prstGeom prst="rect">
            <a:avLst/>
          </a:prstGeom>
          <a:solidFill>
            <a:srgbClr val="83CBEB"/>
          </a:solidFill>
          <a:ln w="9525">
            <a:noFill/>
          </a:ln>
        </p:spPr>
        <p:txBody>
          <a:bodyPr wrap="square" lIns="240000" tIns="270000" rIns="240000" bIns="180000" anchor="t">
            <a:noAutofit/>
          </a:bodyPr>
          <a:lstStyle/>
          <a:p>
            <a:pPr algn="ctr" defTabSz="1371600">
              <a:spcBef>
                <a:spcPts val="90"/>
              </a:spcBef>
              <a:spcAft>
                <a:spcPts val="180"/>
              </a:spcAft>
            </a:pPr>
            <a:r>
              <a:rPr lang="en-GB" sz="2400" b="1">
                <a:solidFill>
                  <a:srgbClr val="003399"/>
                </a:solidFill>
                <a:latin typeface="EC Square Sans Pro"/>
              </a:rPr>
              <a:t>Sector alignment</a:t>
            </a:r>
            <a:endParaRPr lang="en-GB" sz="24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0" name="Arr3">
            <a:extLst>
              <a:ext uri="{FF2B5EF4-FFF2-40B4-BE49-F238E27FC236}">
                <a16:creationId xmlns:a16="http://schemas.microsoft.com/office/drawing/2014/main" id="{E127DB82-4CC5-A0B0-91DD-02732B1376D3}"/>
              </a:ext>
            </a:extLst>
          </p:cNvPr>
          <p:cNvSpPr/>
          <p:nvPr/>
        </p:nvSpPr>
        <p:spPr>
          <a:xfrm>
            <a:off x="7009574" y="5329892"/>
            <a:ext cx="342900" cy="342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0">
            <a:solidFill>
              <a:srgbClr val="003399"/>
            </a:solidFill>
          </a:ln>
        </p:spPr>
        <p:txBody>
          <a:bodyPr/>
          <a:lstStyle/>
          <a:p>
            <a:pPr defTabSz="1371600"/>
            <a:endParaRPr lang="en-GB" sz="21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1" name="Step4">
            <a:extLst>
              <a:ext uri="{FF2B5EF4-FFF2-40B4-BE49-F238E27FC236}">
                <a16:creationId xmlns:a16="http://schemas.microsoft.com/office/drawing/2014/main" id="{E04A1289-0EBC-01C5-374B-785F98727D2B}"/>
              </a:ext>
            </a:extLst>
          </p:cNvPr>
          <p:cNvSpPr/>
          <p:nvPr/>
        </p:nvSpPr>
        <p:spPr>
          <a:xfrm>
            <a:off x="7492639" y="2624392"/>
            <a:ext cx="3006524" cy="6227657"/>
          </a:xfrm>
          <a:prstGeom prst="rect">
            <a:avLst/>
          </a:prstGeom>
          <a:solidFill>
            <a:srgbClr val="83CBEB"/>
          </a:solidFill>
          <a:ln w="9525">
            <a:noFill/>
          </a:ln>
        </p:spPr>
        <p:txBody>
          <a:bodyPr wrap="square" lIns="240000" tIns="270000" rIns="240000" bIns="180000" anchor="t">
            <a:noAutofit/>
          </a:bodyPr>
          <a:lstStyle/>
          <a:p>
            <a:pPr algn="ctr" defTabSz="1371600">
              <a:spcBef>
                <a:spcPts val="90"/>
              </a:spcBef>
              <a:spcAft>
                <a:spcPts val="180"/>
              </a:spcAft>
            </a:pPr>
            <a:r>
              <a:rPr lang="en-GB" sz="2400" b="1">
                <a:solidFill>
                  <a:srgbClr val="003399"/>
                </a:solidFill>
                <a:latin typeface="EC Square Sans Pro"/>
              </a:rPr>
              <a:t>Preliminary Assessment</a:t>
            </a:r>
            <a:endParaRPr lang="en-GB" sz="2400">
              <a:solidFill>
                <a:prstClr val="black"/>
              </a:solidFill>
              <a:latin typeface="Aptos" panose="02110004020202020204"/>
            </a:endParaRPr>
          </a:p>
          <a:p>
            <a:pPr marL="428625" indent="-428625" defTabSz="1371600">
              <a:spcBef>
                <a:spcPts val="1800"/>
              </a:spcBef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GB" sz="2100">
                <a:solidFill>
                  <a:prstClr val="black"/>
                </a:solidFill>
                <a:latin typeface="EC Square Sans Pro"/>
              </a:rPr>
              <a:t>Strategic, impact + financial criteria assessed;</a:t>
            </a:r>
          </a:p>
          <a:p>
            <a:pPr marL="428625" indent="-428625" defTabSz="1371600">
              <a:spcBef>
                <a:spcPts val="1800"/>
              </a:spcBef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GB" sz="2100">
                <a:solidFill>
                  <a:prstClr val="black"/>
                </a:solidFill>
                <a:latin typeface="EC Square Sans Pro"/>
              </a:rPr>
              <a:t>Priority to mature and bankable projects</a:t>
            </a:r>
          </a:p>
          <a:p>
            <a:pPr marL="428625" indent="-428625" defTabSz="1371600">
              <a:spcBef>
                <a:spcPts val="1800"/>
              </a:spcBef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GB" sz="2100">
                <a:solidFill>
                  <a:prstClr val="black"/>
                </a:solidFill>
                <a:latin typeface="EC Square Sans Pro"/>
              </a:rPr>
              <a:t>Priority to EU-Ukraine JVs.</a:t>
            </a:r>
          </a:p>
          <a:p>
            <a:pPr defTabSz="1371600">
              <a:spcBef>
                <a:spcPts val="1800"/>
              </a:spcBef>
            </a:pPr>
            <a:endParaRPr lang="en-GB" sz="2100">
              <a:solidFill>
                <a:prstClr val="black"/>
              </a:solidFill>
              <a:latin typeface="EC Square Sans Pro"/>
            </a:endParaRPr>
          </a:p>
        </p:txBody>
      </p:sp>
      <p:sp>
        <p:nvSpPr>
          <p:cNvPr id="12" name="Arr4">
            <a:extLst>
              <a:ext uri="{FF2B5EF4-FFF2-40B4-BE49-F238E27FC236}">
                <a16:creationId xmlns:a16="http://schemas.microsoft.com/office/drawing/2014/main" id="{F17BB7A6-54E7-8100-F289-708470FE9119}"/>
              </a:ext>
            </a:extLst>
          </p:cNvPr>
          <p:cNvSpPr/>
          <p:nvPr/>
        </p:nvSpPr>
        <p:spPr>
          <a:xfrm>
            <a:off x="10665168" y="5272019"/>
            <a:ext cx="342900" cy="342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0">
            <a:solidFill>
              <a:srgbClr val="003399"/>
            </a:solidFill>
          </a:ln>
        </p:spPr>
        <p:txBody>
          <a:bodyPr/>
          <a:lstStyle/>
          <a:p>
            <a:pPr defTabSz="1371600"/>
            <a:endParaRPr lang="en-GB" sz="21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3" name="Step5">
            <a:extLst>
              <a:ext uri="{FF2B5EF4-FFF2-40B4-BE49-F238E27FC236}">
                <a16:creationId xmlns:a16="http://schemas.microsoft.com/office/drawing/2014/main" id="{C96DE64F-FB7B-3A88-FCAC-D8AFFAEF022B}"/>
              </a:ext>
            </a:extLst>
          </p:cNvPr>
          <p:cNvSpPr/>
          <p:nvPr/>
        </p:nvSpPr>
        <p:spPr>
          <a:xfrm>
            <a:off x="11171842" y="2624391"/>
            <a:ext cx="3006524" cy="6227655"/>
          </a:xfrm>
          <a:prstGeom prst="rect">
            <a:avLst/>
          </a:prstGeom>
          <a:solidFill>
            <a:srgbClr val="83CBEB"/>
          </a:solidFill>
          <a:ln w="0">
            <a:noFill/>
          </a:ln>
        </p:spPr>
        <p:txBody>
          <a:bodyPr wrap="square" lIns="240000" tIns="270000" rIns="240000" bIns="180000" anchor="t">
            <a:noAutofit/>
          </a:bodyPr>
          <a:lstStyle/>
          <a:p>
            <a:pPr algn="ctr" defTabSz="1371600">
              <a:spcBef>
                <a:spcPts val="90"/>
              </a:spcBef>
              <a:spcAft>
                <a:spcPts val="180"/>
              </a:spcAft>
            </a:pPr>
            <a:r>
              <a:rPr lang="en-GB" sz="2400" b="1">
                <a:solidFill>
                  <a:srgbClr val="003399"/>
                </a:solidFill>
                <a:latin typeface="EC Square Sans Pro"/>
              </a:rPr>
              <a:t>Business Engagement</a:t>
            </a:r>
            <a:endParaRPr lang="en-GB" sz="2400">
              <a:solidFill>
                <a:prstClr val="black"/>
              </a:solidFill>
              <a:latin typeface="Aptos" panose="02110004020202020204"/>
            </a:endParaRPr>
          </a:p>
          <a:p>
            <a:pPr marL="428625" indent="-428625" defTabSz="1371600">
              <a:spcBef>
                <a:spcPts val="1800"/>
              </a:spcBef>
              <a:buClr>
                <a:srgbClr val="FFF21E"/>
              </a:buClr>
              <a:buFont typeface="Wingdings,Sans-Serif" panose="05000000000000000000" pitchFamily="2" charset="2"/>
              <a:buChar char="§"/>
            </a:pPr>
            <a:r>
              <a:rPr lang="en-GB" sz="2100">
                <a:solidFill>
                  <a:prstClr val="black"/>
                </a:solidFill>
                <a:latin typeface="EC Square Sans Pro"/>
              </a:rPr>
              <a:t>Optional bilateral meetings</a:t>
            </a:r>
            <a:endParaRPr lang="en-GB" sz="2700">
              <a:solidFill>
                <a:prstClr val="black"/>
              </a:solidFill>
              <a:latin typeface="Aptos" panose="02110004020202020204"/>
            </a:endParaRPr>
          </a:p>
          <a:p>
            <a:pPr marL="428625" indent="-428625" defTabSz="1371600">
              <a:spcBef>
                <a:spcPts val="1800"/>
              </a:spcBef>
              <a:buClr>
                <a:srgbClr val="FFF21E"/>
              </a:buClr>
              <a:buFont typeface="Wingdings,Sans-Serif" panose="05000000000000000000" pitchFamily="2" charset="2"/>
              <a:buChar char="§"/>
            </a:pPr>
            <a:r>
              <a:rPr lang="en-GB" sz="2100">
                <a:solidFill>
                  <a:prstClr val="black"/>
                </a:solidFill>
                <a:latin typeface="EC Square Sans Pro"/>
              </a:rPr>
              <a:t>Matchmaking with EFIs</a:t>
            </a:r>
            <a:endParaRPr lang="en-GB" sz="2700">
              <a:solidFill>
                <a:prstClr val="black"/>
              </a:solidFill>
              <a:latin typeface="Aptos" panose="02110004020202020204"/>
            </a:endParaRPr>
          </a:p>
          <a:p>
            <a:pPr marL="428625" indent="-428625" defTabSz="1371600">
              <a:spcBef>
                <a:spcPts val="1800"/>
              </a:spcBef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GB" sz="2100">
                <a:solidFill>
                  <a:prstClr val="black"/>
                </a:solidFill>
                <a:latin typeface="EC Square Sans Pro"/>
              </a:rPr>
              <a:t>Bilateral and closed-door meetings participation;</a:t>
            </a:r>
          </a:p>
          <a:p>
            <a:pPr marL="428625" indent="-428625" defTabSz="1371600">
              <a:spcBef>
                <a:spcPts val="1800"/>
              </a:spcBef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GB" sz="2100">
                <a:solidFill>
                  <a:prstClr val="black"/>
                </a:solidFill>
                <a:latin typeface="EC Square Sans Pro"/>
              </a:rPr>
              <a:t>Tailor-made engagement activities to facilitate project implementation.</a:t>
            </a:r>
          </a:p>
          <a:p>
            <a:pPr defTabSz="1371600">
              <a:spcBef>
                <a:spcPts val="120"/>
              </a:spcBef>
            </a:pPr>
            <a:endParaRPr lang="en-GB" sz="2100">
              <a:solidFill>
                <a:srgbClr val="CADCFC"/>
              </a:solidFill>
              <a:latin typeface="EC Square Sans Pro"/>
            </a:endParaRPr>
          </a:p>
        </p:txBody>
      </p:sp>
      <p:sp>
        <p:nvSpPr>
          <p:cNvPr id="15" name="Step6">
            <a:extLst>
              <a:ext uri="{FF2B5EF4-FFF2-40B4-BE49-F238E27FC236}">
                <a16:creationId xmlns:a16="http://schemas.microsoft.com/office/drawing/2014/main" id="{24128BAD-99CE-0094-6B29-CE7A222B9307}"/>
              </a:ext>
            </a:extLst>
          </p:cNvPr>
          <p:cNvSpPr/>
          <p:nvPr/>
        </p:nvSpPr>
        <p:spPr>
          <a:xfrm>
            <a:off x="14780192" y="2624390"/>
            <a:ext cx="3185066" cy="6227655"/>
          </a:xfrm>
          <a:prstGeom prst="rect">
            <a:avLst/>
          </a:prstGeom>
          <a:solidFill>
            <a:srgbClr val="83CBEB"/>
          </a:solidFill>
          <a:ln w="0">
            <a:solidFill>
              <a:srgbClr val="003399"/>
            </a:solidFill>
          </a:ln>
        </p:spPr>
        <p:txBody>
          <a:bodyPr wrap="square" lIns="240000" tIns="270000" rIns="240000" bIns="180000" anchor="t">
            <a:noAutofit/>
          </a:bodyPr>
          <a:lstStyle/>
          <a:p>
            <a:pPr algn="ctr" defTabSz="1371600">
              <a:spcBef>
                <a:spcPts val="90"/>
              </a:spcBef>
              <a:spcAft>
                <a:spcPts val="180"/>
              </a:spcAft>
            </a:pPr>
            <a:r>
              <a:rPr lang="en-GB" sz="2400" b="1">
                <a:solidFill>
                  <a:srgbClr val="003399"/>
                </a:solidFill>
                <a:latin typeface="EC Square Sans Pro"/>
              </a:rPr>
              <a:t>EFI Engagement</a:t>
            </a:r>
            <a:endParaRPr lang="en-GB" sz="24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024188-2B13-0163-868F-37A6C13D2144}"/>
              </a:ext>
            </a:extLst>
          </p:cNvPr>
          <p:cNvSpPr/>
          <p:nvPr/>
        </p:nvSpPr>
        <p:spPr>
          <a:xfrm>
            <a:off x="253599" y="9058940"/>
            <a:ext cx="17730708" cy="1035663"/>
          </a:xfrm>
          <a:prstGeom prst="rect">
            <a:avLst/>
          </a:prstGeom>
          <a:noFill/>
          <a:ln w="9525"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defTabSz="1371600">
              <a:defRPr/>
            </a:pPr>
            <a:r>
              <a:rPr lang="en-GB" sz="2700" b="1">
                <a:solidFill>
                  <a:srgbClr val="003399"/>
                </a:solidFill>
                <a:latin typeface="EC Square Sans Pro"/>
              </a:rPr>
              <a:t>Evaluation: </a:t>
            </a:r>
            <a:r>
              <a:rPr lang="en-GB" sz="2700">
                <a:solidFill>
                  <a:prstClr val="black"/>
                </a:solidFill>
                <a:latin typeface="EC Square Sans Pro"/>
              </a:rPr>
              <a:t>priority to the </a:t>
            </a:r>
            <a:r>
              <a:rPr lang="en-GB" sz="2700" b="1">
                <a:solidFill>
                  <a:prstClr val="black"/>
                </a:solidFill>
                <a:latin typeface="EC Square Sans Pro"/>
              </a:rPr>
              <a:t>most mature projects </a:t>
            </a:r>
            <a:r>
              <a:rPr lang="en-GB" sz="2700">
                <a:solidFill>
                  <a:prstClr val="black"/>
                </a:solidFill>
                <a:latin typeface="EC Square Sans Pro"/>
              </a:rPr>
              <a:t>that </a:t>
            </a:r>
            <a:r>
              <a:rPr lang="en-GB" sz="2700" b="1">
                <a:solidFill>
                  <a:prstClr val="black"/>
                </a:solidFill>
                <a:latin typeface="EC Square Sans Pro"/>
              </a:rPr>
              <a:t>align with EU policy objectives and demonstrate strong integration into European industrial value and supply chains</a:t>
            </a:r>
            <a:r>
              <a:rPr lang="en-GB" sz="2700">
                <a:solidFill>
                  <a:prstClr val="black"/>
                </a:solidFill>
                <a:latin typeface="EC Square Sans Pro"/>
              </a:rPr>
              <a:t>, notably through </a:t>
            </a:r>
            <a:r>
              <a:rPr lang="en-GB" sz="2700" b="1">
                <a:solidFill>
                  <a:prstClr val="black"/>
                </a:solidFill>
                <a:latin typeface="EC Square Sans Pro"/>
              </a:rPr>
              <a:t>EU–Ukraine joint ventures or consortia</a:t>
            </a:r>
            <a:r>
              <a:rPr lang="en-GB" sz="2700">
                <a:solidFill>
                  <a:prstClr val="black"/>
                </a:solidFill>
                <a:latin typeface="EC Square Sans Pro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9A724-A843-E89A-99BD-21E30D0C27EB}"/>
              </a:ext>
            </a:extLst>
          </p:cNvPr>
          <p:cNvSpPr txBox="1"/>
          <p:nvPr/>
        </p:nvSpPr>
        <p:spPr>
          <a:xfrm>
            <a:off x="1944272" y="319380"/>
            <a:ext cx="12361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GB" sz="4800" b="1">
                <a:solidFill>
                  <a:prstClr val="white"/>
                </a:solidFill>
                <a:latin typeface="EC Square Sans Pro" panose="020B0506040000020004" pitchFamily="34" charset="0"/>
              </a:rPr>
              <a:t>Ongoing Call for Expression of Interest</a:t>
            </a:r>
          </a:p>
        </p:txBody>
      </p:sp>
      <p:sp>
        <p:nvSpPr>
          <p:cNvPr id="19" name="Arr4">
            <a:extLst>
              <a:ext uri="{FF2B5EF4-FFF2-40B4-BE49-F238E27FC236}">
                <a16:creationId xmlns:a16="http://schemas.microsoft.com/office/drawing/2014/main" id="{9F05ACAB-F456-9AB9-DA1E-10B95269F704}"/>
              </a:ext>
            </a:extLst>
          </p:cNvPr>
          <p:cNvSpPr/>
          <p:nvPr/>
        </p:nvSpPr>
        <p:spPr>
          <a:xfrm>
            <a:off x="14302959" y="5268594"/>
            <a:ext cx="342900" cy="342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0">
            <a:solidFill>
              <a:srgbClr val="003399"/>
            </a:solidFill>
          </a:ln>
        </p:spPr>
        <p:txBody>
          <a:bodyPr/>
          <a:lstStyle/>
          <a:p>
            <a:pPr defTabSz="1371600"/>
            <a:endParaRPr lang="en-GB" sz="210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6" name="Graphic 5" descr="Battery charging outline">
            <a:extLst>
              <a:ext uri="{FF2B5EF4-FFF2-40B4-BE49-F238E27FC236}">
                <a16:creationId xmlns:a16="http://schemas.microsoft.com/office/drawing/2014/main" id="{02BD0A3A-3961-BBEB-ACD5-B0815540D85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84735" y="3877145"/>
            <a:ext cx="399434" cy="500337"/>
          </a:xfrm>
          <a:prstGeom prst="rect">
            <a:avLst/>
          </a:prstGeom>
        </p:spPr>
      </p:pic>
      <p:pic>
        <p:nvPicPr>
          <p:cNvPr id="16" name="Graphic 15" descr="Gold bars outline">
            <a:extLst>
              <a:ext uri="{FF2B5EF4-FFF2-40B4-BE49-F238E27FC236}">
                <a16:creationId xmlns:a16="http://schemas.microsoft.com/office/drawing/2014/main" id="{A150A03C-CC1D-5D49-0487-10CB9ACC66D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9642" y="4489280"/>
            <a:ext cx="540239" cy="540239"/>
          </a:xfrm>
          <a:prstGeom prst="rect">
            <a:avLst/>
          </a:prstGeom>
        </p:spPr>
      </p:pic>
      <p:pic>
        <p:nvPicPr>
          <p:cNvPr id="20" name="Graphic 19" descr="Factory outline">
            <a:extLst>
              <a:ext uri="{FF2B5EF4-FFF2-40B4-BE49-F238E27FC236}">
                <a16:creationId xmlns:a16="http://schemas.microsoft.com/office/drawing/2014/main" id="{35EA07D8-661F-EC10-8E91-D9CFB9DEBA2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52884" y="5420014"/>
            <a:ext cx="537335" cy="537335"/>
          </a:xfrm>
          <a:prstGeom prst="rect">
            <a:avLst/>
          </a:prstGeom>
        </p:spPr>
      </p:pic>
      <p:pic>
        <p:nvPicPr>
          <p:cNvPr id="22" name="Graphic 21" descr="Excavator outline">
            <a:extLst>
              <a:ext uri="{FF2B5EF4-FFF2-40B4-BE49-F238E27FC236}">
                <a16:creationId xmlns:a16="http://schemas.microsoft.com/office/drawing/2014/main" id="{159FBD74-0AE9-3C97-5C4C-45B6B0F7C3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67012" y="6026060"/>
            <a:ext cx="537336" cy="537336"/>
          </a:xfrm>
          <a:prstGeom prst="rect">
            <a:avLst/>
          </a:prstGeom>
        </p:spPr>
      </p:pic>
      <p:pic>
        <p:nvPicPr>
          <p:cNvPr id="24" name="Graphic 23" descr="Truck outline">
            <a:extLst>
              <a:ext uri="{FF2B5EF4-FFF2-40B4-BE49-F238E27FC236}">
                <a16:creationId xmlns:a16="http://schemas.microsoft.com/office/drawing/2014/main" id="{36885B43-9381-0CB5-41BD-B6C226BD904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79008" y="6680586"/>
            <a:ext cx="537336" cy="537336"/>
          </a:xfrm>
          <a:prstGeom prst="rect">
            <a:avLst/>
          </a:prstGeom>
        </p:spPr>
      </p:pic>
      <p:pic>
        <p:nvPicPr>
          <p:cNvPr id="26" name="Graphic 25" descr="Internet Banking outline">
            <a:extLst>
              <a:ext uri="{FF2B5EF4-FFF2-40B4-BE49-F238E27FC236}">
                <a16:creationId xmlns:a16="http://schemas.microsoft.com/office/drawing/2014/main" id="{CC962B16-B763-97D8-B309-8F62FC687F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19195" y="7225051"/>
            <a:ext cx="537338" cy="5373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A603B7F-674B-604F-6CBD-3F9F5371E0E0}"/>
              </a:ext>
            </a:extLst>
          </p:cNvPr>
          <p:cNvSpPr txBox="1"/>
          <p:nvPr/>
        </p:nvSpPr>
        <p:spPr>
          <a:xfrm>
            <a:off x="14753045" y="3769570"/>
            <a:ext cx="3305397" cy="4385816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 marL="428625" indent="-428625" defTabSz="1371600">
              <a:spcBef>
                <a:spcPts val="1800"/>
              </a:spcBef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GB" sz="2100" dirty="0">
                <a:solidFill>
                  <a:prstClr val="black"/>
                </a:solidFill>
                <a:latin typeface="EC Square Sans Pro"/>
              </a:rPr>
              <a:t>Business ready to approach EFIs</a:t>
            </a:r>
          </a:p>
          <a:p>
            <a:pPr marL="428625" indent="-428625" defTabSz="1371600">
              <a:spcBef>
                <a:spcPts val="1800"/>
              </a:spcBef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GB" sz="2100" dirty="0">
                <a:solidFill>
                  <a:prstClr val="black"/>
                </a:solidFill>
                <a:latin typeface="EC Square Sans Pro"/>
              </a:rPr>
              <a:t>EFIs do independent due diligence and bankability check;</a:t>
            </a:r>
          </a:p>
          <a:p>
            <a:pPr marL="428625" indent="-428625" defTabSz="1371600">
              <a:spcBef>
                <a:spcPts val="1800"/>
              </a:spcBef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GB" sz="2100" dirty="0">
                <a:solidFill>
                  <a:prstClr val="black"/>
                </a:solidFill>
                <a:latin typeface="EC Square Sans Pro"/>
              </a:rPr>
              <a:t>Outcome: Inclusion under EU Guarantee or future UIF pipeline</a:t>
            </a:r>
          </a:p>
          <a:p>
            <a:pPr marL="428625" indent="-428625" defTabSz="1371600">
              <a:spcBef>
                <a:spcPts val="1800"/>
              </a:spcBef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GB" sz="2100" b="1" dirty="0">
                <a:solidFill>
                  <a:prstClr val="black"/>
                </a:solidFill>
                <a:latin typeface="EC Square Sans Pro"/>
              </a:rPr>
              <a:t>EFI takes autonomous decision on investment.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29D2B2-FBE4-6260-5E33-048E8C799BA9}"/>
              </a:ext>
            </a:extLst>
          </p:cNvPr>
          <p:cNvSpPr txBox="1"/>
          <p:nvPr/>
        </p:nvSpPr>
        <p:spPr>
          <a:xfrm>
            <a:off x="3912573" y="3858725"/>
            <a:ext cx="2400192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indent="-428625" defTabSz="1371600">
              <a:spcBef>
                <a:spcPts val="1800"/>
              </a:spcBef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GB" sz="2100">
                <a:solidFill>
                  <a:prstClr val="black"/>
                </a:solidFill>
                <a:latin typeface="EC Square Sans Pro"/>
              </a:rPr>
              <a:t>Energy</a:t>
            </a:r>
          </a:p>
          <a:p>
            <a:pPr marL="428625" indent="-428625" defTabSz="1371600">
              <a:spcBef>
                <a:spcPts val="1800"/>
              </a:spcBef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GB" sz="2100">
                <a:solidFill>
                  <a:prstClr val="black"/>
                </a:solidFill>
                <a:latin typeface="EC Square Sans Pro"/>
              </a:rPr>
              <a:t>Critical Raw </a:t>
            </a:r>
            <a:br>
              <a:rPr lang="en-GB" sz="2100">
                <a:solidFill>
                  <a:prstClr val="black"/>
                </a:solidFill>
                <a:latin typeface="EC Square Sans Pro"/>
              </a:rPr>
            </a:br>
            <a:r>
              <a:rPr lang="en-GB" sz="2100">
                <a:solidFill>
                  <a:prstClr val="black"/>
                </a:solidFill>
                <a:latin typeface="EC Square Sans Pro"/>
              </a:rPr>
              <a:t>Materials</a:t>
            </a:r>
          </a:p>
          <a:p>
            <a:pPr marL="428625" indent="-428625" defTabSz="1371600">
              <a:spcBef>
                <a:spcPts val="1800"/>
              </a:spcBef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GB" sz="2100">
                <a:solidFill>
                  <a:prstClr val="black"/>
                </a:solidFill>
                <a:latin typeface="EC Square Sans Pro"/>
              </a:rPr>
              <a:t>Processing and manufacturing</a:t>
            </a:r>
          </a:p>
          <a:p>
            <a:pPr marL="428625" indent="-428625" defTabSz="1371600">
              <a:spcBef>
                <a:spcPts val="1800"/>
              </a:spcBef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GB" sz="2100">
                <a:solidFill>
                  <a:prstClr val="black"/>
                </a:solidFill>
                <a:latin typeface="EC Square Sans Pro"/>
              </a:rPr>
              <a:t>Construction</a:t>
            </a:r>
          </a:p>
          <a:p>
            <a:pPr marL="428625" indent="-428625" defTabSz="1371600">
              <a:spcBef>
                <a:spcPts val="1800"/>
              </a:spcBef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GB" sz="2100">
                <a:solidFill>
                  <a:prstClr val="black"/>
                </a:solidFill>
                <a:latin typeface="EC Square Sans Pro"/>
              </a:rPr>
              <a:t>Transport</a:t>
            </a:r>
          </a:p>
          <a:p>
            <a:pPr marL="428625" indent="-428625" defTabSz="1371600">
              <a:spcBef>
                <a:spcPts val="1800"/>
              </a:spcBef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GB" sz="2100">
                <a:solidFill>
                  <a:prstClr val="black"/>
                </a:solidFill>
                <a:latin typeface="EC Square Sans Pro"/>
              </a:rPr>
              <a:t>Digital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A9B894-B315-283E-92D7-58AD53CC2FEC}"/>
              </a:ext>
            </a:extLst>
          </p:cNvPr>
          <p:cNvSpPr txBox="1"/>
          <p:nvPr/>
        </p:nvSpPr>
        <p:spPr>
          <a:xfrm>
            <a:off x="363118" y="3871271"/>
            <a:ext cx="2835080" cy="3739485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 marL="428625" indent="-428625" defTabSz="1371600">
              <a:spcBef>
                <a:spcPts val="1800"/>
              </a:spcBef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GB" sz="2100" dirty="0">
                <a:solidFill>
                  <a:prstClr val="black"/>
                </a:solidFill>
                <a:latin typeface="EC Square Sans Pro"/>
              </a:rPr>
              <a:t>Country of registration: EU/EEA or UA</a:t>
            </a:r>
          </a:p>
          <a:p>
            <a:pPr marL="428625" indent="-428625" defTabSz="1371600">
              <a:spcBef>
                <a:spcPts val="1800"/>
              </a:spcBef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GB" sz="2100" dirty="0">
                <a:solidFill>
                  <a:prstClr val="black"/>
                </a:solidFill>
                <a:latin typeface="EC Square Sans Pro"/>
              </a:rPr>
              <a:t>Country of operations: UA;</a:t>
            </a:r>
          </a:p>
          <a:p>
            <a:pPr marL="428625" indent="-428625" defTabSz="1371600">
              <a:spcBef>
                <a:spcPts val="1800"/>
              </a:spcBef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GB" sz="2100" dirty="0">
                <a:solidFill>
                  <a:prstClr val="black"/>
                </a:solidFill>
                <a:latin typeface="EC Square Sans Pro"/>
              </a:rPr>
              <a:t>Min. investment size EUR 50 m;</a:t>
            </a:r>
          </a:p>
          <a:p>
            <a:pPr marL="428625" indent="-428625" defTabSz="1371600">
              <a:spcBef>
                <a:spcPts val="1800"/>
              </a:spcBef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GB" sz="2100" dirty="0">
                <a:solidFill>
                  <a:prstClr val="black"/>
                </a:solidFill>
                <a:latin typeface="EC Square Sans Pro"/>
              </a:rPr>
              <a:t>Min own equity participation: 30%.</a:t>
            </a:r>
          </a:p>
        </p:txBody>
      </p:sp>
    </p:spTree>
    <p:extLst>
      <p:ext uri="{BB962C8B-B14F-4D97-AF65-F5344CB8AC3E}">
        <p14:creationId xmlns:p14="http://schemas.microsoft.com/office/powerpoint/2010/main" val="2959287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3F9AE-4EA8-75BF-7005-A56D07A7F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1">
            <a:extLst>
              <a:ext uri="{FF2B5EF4-FFF2-40B4-BE49-F238E27FC236}">
                <a16:creationId xmlns:a16="http://schemas.microsoft.com/office/drawing/2014/main" id="{94B58431-38DB-6CA5-A061-E3233C9EAB8B}"/>
              </a:ext>
            </a:extLst>
          </p:cNvPr>
          <p:cNvSpPr txBox="1">
            <a:spLocks/>
          </p:cNvSpPr>
          <p:nvPr/>
        </p:nvSpPr>
        <p:spPr>
          <a:xfrm>
            <a:off x="567063" y="580088"/>
            <a:ext cx="16844481" cy="10972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>
              <a:defRPr/>
            </a:pPr>
            <a:endParaRPr lang="en-GB" sz="5400">
              <a:solidFill>
                <a:prstClr val="black"/>
              </a:solidFill>
              <a:latin typeface="Aptos Display" panose="02110004020202020204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AF9006E-D714-0B73-C2A7-051BF3987CB0}"/>
              </a:ext>
            </a:extLst>
          </p:cNvPr>
          <p:cNvGrpSpPr/>
          <p:nvPr/>
        </p:nvGrpSpPr>
        <p:grpSpPr>
          <a:xfrm>
            <a:off x="0" y="-25741"/>
            <a:ext cx="18288000" cy="1528976"/>
            <a:chOff x="446886" y="2919341"/>
            <a:chExt cx="11298227" cy="101931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8D59C69-6F4A-BCF5-44CD-4AAA00190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886" y="2919341"/>
              <a:ext cx="11298227" cy="101931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ECF0994-A31F-F82E-91C3-780494A6BDF0}"/>
                </a:ext>
              </a:extLst>
            </p:cNvPr>
            <p:cNvSpPr txBox="1"/>
            <p:nvPr/>
          </p:nvSpPr>
          <p:spPr>
            <a:xfrm>
              <a:off x="1648046" y="3156154"/>
              <a:ext cx="763704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600">
                <a:defRPr/>
              </a:pPr>
              <a:r>
                <a:rPr lang="en-GB" sz="4800">
                  <a:solidFill>
                    <a:prstClr val="white"/>
                  </a:solidFill>
                  <a:latin typeface="EC Square Sans Pro"/>
                </a:rPr>
                <a:t>Success stories: Vivat Invest</a:t>
              </a:r>
            </a:p>
          </p:txBody>
        </p:sp>
      </p:grpSp>
      <p:grpSp>
        <p:nvGrpSpPr>
          <p:cNvPr id="2" name="object 23">
            <a:extLst>
              <a:ext uri="{FF2B5EF4-FFF2-40B4-BE49-F238E27FC236}">
                <a16:creationId xmlns:a16="http://schemas.microsoft.com/office/drawing/2014/main" id="{6A6239F5-DA3A-DECB-076C-E927862C2121}"/>
              </a:ext>
            </a:extLst>
          </p:cNvPr>
          <p:cNvGrpSpPr/>
          <p:nvPr/>
        </p:nvGrpSpPr>
        <p:grpSpPr>
          <a:xfrm>
            <a:off x="11777041" y="6064181"/>
            <a:ext cx="5579513" cy="3629208"/>
            <a:chOff x="1948052" y="9998846"/>
            <a:chExt cx="5260975" cy="3422015"/>
          </a:xfrm>
        </p:grpSpPr>
        <p:pic>
          <p:nvPicPr>
            <p:cNvPr id="4" name="object 24">
              <a:extLst>
                <a:ext uri="{FF2B5EF4-FFF2-40B4-BE49-F238E27FC236}">
                  <a16:creationId xmlns:a16="http://schemas.microsoft.com/office/drawing/2014/main" id="{073FDC1E-F186-3DE1-DEA8-8E27FEF7B5C8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8055" y="9998853"/>
              <a:ext cx="5260643" cy="3421805"/>
            </a:xfrm>
            <a:prstGeom prst="rect">
              <a:avLst/>
            </a:prstGeom>
          </p:spPr>
        </p:pic>
        <p:sp>
          <p:nvSpPr>
            <p:cNvPr id="6" name="object 25">
              <a:extLst>
                <a:ext uri="{FF2B5EF4-FFF2-40B4-BE49-F238E27FC236}">
                  <a16:creationId xmlns:a16="http://schemas.microsoft.com/office/drawing/2014/main" id="{B3CF4B7A-F762-C528-4C0D-BB86A018C24E}"/>
                </a:ext>
              </a:extLst>
            </p:cNvPr>
            <p:cNvSpPr/>
            <p:nvPr/>
          </p:nvSpPr>
          <p:spPr>
            <a:xfrm>
              <a:off x="1948052" y="9998846"/>
              <a:ext cx="5260975" cy="3422015"/>
            </a:xfrm>
            <a:custGeom>
              <a:avLst/>
              <a:gdLst/>
              <a:ahLst/>
              <a:cxnLst/>
              <a:rect l="l" t="t" r="r" b="b"/>
              <a:pathLst>
                <a:path w="5260975" h="3422015">
                  <a:moveTo>
                    <a:pt x="5031000" y="3421814"/>
                  </a:moveTo>
                  <a:lnTo>
                    <a:pt x="229642" y="3421814"/>
                  </a:lnTo>
                  <a:lnTo>
                    <a:pt x="183362" y="3417148"/>
                  </a:lnTo>
                  <a:lnTo>
                    <a:pt x="140256" y="3403767"/>
                  </a:lnTo>
                  <a:lnTo>
                    <a:pt x="101248" y="3382594"/>
                  </a:lnTo>
                  <a:lnTo>
                    <a:pt x="67261" y="3354552"/>
                  </a:lnTo>
                  <a:lnTo>
                    <a:pt x="39219" y="3320565"/>
                  </a:lnTo>
                  <a:lnTo>
                    <a:pt x="18046" y="3281557"/>
                  </a:lnTo>
                  <a:lnTo>
                    <a:pt x="4665" y="3238451"/>
                  </a:lnTo>
                  <a:lnTo>
                    <a:pt x="0" y="3192171"/>
                  </a:lnTo>
                  <a:lnTo>
                    <a:pt x="0" y="229642"/>
                  </a:lnTo>
                  <a:lnTo>
                    <a:pt x="4665" y="183362"/>
                  </a:lnTo>
                  <a:lnTo>
                    <a:pt x="18046" y="140256"/>
                  </a:lnTo>
                  <a:lnTo>
                    <a:pt x="39219" y="101248"/>
                  </a:lnTo>
                  <a:lnTo>
                    <a:pt x="67261" y="67261"/>
                  </a:lnTo>
                  <a:lnTo>
                    <a:pt x="101248" y="39219"/>
                  </a:lnTo>
                  <a:lnTo>
                    <a:pt x="140256" y="18046"/>
                  </a:lnTo>
                  <a:lnTo>
                    <a:pt x="183362" y="4665"/>
                  </a:lnTo>
                  <a:lnTo>
                    <a:pt x="229642" y="0"/>
                  </a:lnTo>
                  <a:lnTo>
                    <a:pt x="5031000" y="0"/>
                  </a:lnTo>
                  <a:lnTo>
                    <a:pt x="5077281" y="4665"/>
                  </a:lnTo>
                  <a:lnTo>
                    <a:pt x="5120387" y="18046"/>
                  </a:lnTo>
                  <a:lnTo>
                    <a:pt x="5159395" y="39219"/>
                  </a:lnTo>
                  <a:lnTo>
                    <a:pt x="5193381" y="67261"/>
                  </a:lnTo>
                  <a:lnTo>
                    <a:pt x="5221423" y="101248"/>
                  </a:lnTo>
                  <a:lnTo>
                    <a:pt x="5242596" y="140256"/>
                  </a:lnTo>
                  <a:lnTo>
                    <a:pt x="5255977" y="183362"/>
                  </a:lnTo>
                  <a:lnTo>
                    <a:pt x="5260643" y="229642"/>
                  </a:lnTo>
                  <a:lnTo>
                    <a:pt x="5260643" y="3192171"/>
                  </a:lnTo>
                  <a:lnTo>
                    <a:pt x="5255977" y="3238451"/>
                  </a:lnTo>
                  <a:lnTo>
                    <a:pt x="5242596" y="3281557"/>
                  </a:lnTo>
                  <a:lnTo>
                    <a:pt x="5221423" y="3320565"/>
                  </a:lnTo>
                  <a:lnTo>
                    <a:pt x="5193381" y="3354552"/>
                  </a:lnTo>
                  <a:lnTo>
                    <a:pt x="5159395" y="3382594"/>
                  </a:lnTo>
                  <a:lnTo>
                    <a:pt x="5120387" y="3403767"/>
                  </a:lnTo>
                  <a:lnTo>
                    <a:pt x="5077281" y="3417148"/>
                  </a:lnTo>
                  <a:lnTo>
                    <a:pt x="5031000" y="3421814"/>
                  </a:lnTo>
                  <a:close/>
                </a:path>
              </a:pathLst>
            </a:custGeom>
            <a:ln w="25299">
              <a:solidFill>
                <a:srgbClr val="99E1FF"/>
              </a:solidFill>
            </a:ln>
          </p:spPr>
          <p:txBody>
            <a:bodyPr wrap="square" lIns="0" tIns="0" rIns="0" bIns="0" rtlCol="0"/>
            <a:lstStyle/>
            <a:p>
              <a:pPr defTabSz="1371600"/>
              <a:endParaRPr lang="en-GB" sz="270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7" name="object 26">
            <a:extLst>
              <a:ext uri="{FF2B5EF4-FFF2-40B4-BE49-F238E27FC236}">
                <a16:creationId xmlns:a16="http://schemas.microsoft.com/office/drawing/2014/main" id="{C3E3944B-ECF0-E0F1-098A-D2D8790D66B5}"/>
              </a:ext>
            </a:extLst>
          </p:cNvPr>
          <p:cNvGrpSpPr/>
          <p:nvPr/>
        </p:nvGrpSpPr>
        <p:grpSpPr>
          <a:xfrm>
            <a:off x="11791601" y="1902960"/>
            <a:ext cx="5449208" cy="3973011"/>
            <a:chOff x="2194809" y="834155"/>
            <a:chExt cx="4731396" cy="3586481"/>
          </a:xfrm>
        </p:grpSpPr>
        <p:pic>
          <p:nvPicPr>
            <p:cNvPr id="8" name="object 27">
              <a:extLst>
                <a:ext uri="{FF2B5EF4-FFF2-40B4-BE49-F238E27FC236}">
                  <a16:creationId xmlns:a16="http://schemas.microsoft.com/office/drawing/2014/main" id="{44C08D7D-40EC-D167-FF50-7D887D60BCC6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4809" y="834155"/>
              <a:ext cx="4731396" cy="3585990"/>
            </a:xfrm>
            <a:prstGeom prst="rect">
              <a:avLst/>
            </a:prstGeom>
          </p:spPr>
        </p:pic>
        <p:sp>
          <p:nvSpPr>
            <p:cNvPr id="9" name="object 28">
              <a:extLst>
                <a:ext uri="{FF2B5EF4-FFF2-40B4-BE49-F238E27FC236}">
                  <a16:creationId xmlns:a16="http://schemas.microsoft.com/office/drawing/2014/main" id="{011DE5CB-BA69-3083-2A4E-1E7D4069F351}"/>
                </a:ext>
              </a:extLst>
            </p:cNvPr>
            <p:cNvSpPr/>
            <p:nvPr/>
          </p:nvSpPr>
          <p:spPr>
            <a:xfrm>
              <a:off x="2194816" y="834157"/>
              <a:ext cx="4731385" cy="3586479"/>
            </a:xfrm>
            <a:custGeom>
              <a:avLst/>
              <a:gdLst/>
              <a:ahLst/>
              <a:cxnLst/>
              <a:rect l="l" t="t" r="r" b="b"/>
              <a:pathLst>
                <a:path w="4731384" h="3586479">
                  <a:moveTo>
                    <a:pt x="4501745" y="3585990"/>
                  </a:moveTo>
                  <a:lnTo>
                    <a:pt x="229634" y="3585990"/>
                  </a:lnTo>
                  <a:lnTo>
                    <a:pt x="183354" y="3581324"/>
                  </a:lnTo>
                  <a:lnTo>
                    <a:pt x="140249" y="3567943"/>
                  </a:lnTo>
                  <a:lnTo>
                    <a:pt x="101242" y="3546770"/>
                  </a:lnTo>
                  <a:lnTo>
                    <a:pt x="67257" y="3518728"/>
                  </a:lnTo>
                  <a:lnTo>
                    <a:pt x="39217" y="3484742"/>
                  </a:lnTo>
                  <a:lnTo>
                    <a:pt x="18045" y="3445734"/>
                  </a:lnTo>
                  <a:lnTo>
                    <a:pt x="4665" y="3402628"/>
                  </a:lnTo>
                  <a:lnTo>
                    <a:pt x="0" y="3356347"/>
                  </a:lnTo>
                  <a:lnTo>
                    <a:pt x="0" y="229642"/>
                  </a:lnTo>
                  <a:lnTo>
                    <a:pt x="4665" y="183362"/>
                  </a:lnTo>
                  <a:lnTo>
                    <a:pt x="18045" y="140256"/>
                  </a:lnTo>
                  <a:lnTo>
                    <a:pt x="39217" y="101248"/>
                  </a:lnTo>
                  <a:lnTo>
                    <a:pt x="67257" y="67261"/>
                  </a:lnTo>
                  <a:lnTo>
                    <a:pt x="101242" y="39219"/>
                  </a:lnTo>
                  <a:lnTo>
                    <a:pt x="140249" y="18046"/>
                  </a:lnTo>
                  <a:lnTo>
                    <a:pt x="183354" y="4665"/>
                  </a:lnTo>
                  <a:lnTo>
                    <a:pt x="229634" y="0"/>
                  </a:lnTo>
                  <a:lnTo>
                    <a:pt x="4501745" y="0"/>
                  </a:lnTo>
                  <a:lnTo>
                    <a:pt x="4548025" y="4665"/>
                  </a:lnTo>
                  <a:lnTo>
                    <a:pt x="4591131" y="18046"/>
                  </a:lnTo>
                  <a:lnTo>
                    <a:pt x="4630139" y="39219"/>
                  </a:lnTo>
                  <a:lnTo>
                    <a:pt x="4664126" y="67261"/>
                  </a:lnTo>
                  <a:lnTo>
                    <a:pt x="4692168" y="101248"/>
                  </a:lnTo>
                  <a:lnTo>
                    <a:pt x="4713341" y="140256"/>
                  </a:lnTo>
                  <a:lnTo>
                    <a:pt x="4726722" y="183362"/>
                  </a:lnTo>
                  <a:lnTo>
                    <a:pt x="4731388" y="229642"/>
                  </a:lnTo>
                  <a:lnTo>
                    <a:pt x="4731388" y="3356347"/>
                  </a:lnTo>
                  <a:lnTo>
                    <a:pt x="4726722" y="3402628"/>
                  </a:lnTo>
                  <a:lnTo>
                    <a:pt x="4713341" y="3445734"/>
                  </a:lnTo>
                  <a:lnTo>
                    <a:pt x="4692168" y="3484742"/>
                  </a:lnTo>
                  <a:lnTo>
                    <a:pt x="4664126" y="3518728"/>
                  </a:lnTo>
                  <a:lnTo>
                    <a:pt x="4630139" y="3546770"/>
                  </a:lnTo>
                  <a:lnTo>
                    <a:pt x="4591131" y="3567943"/>
                  </a:lnTo>
                  <a:lnTo>
                    <a:pt x="4548025" y="3581324"/>
                  </a:lnTo>
                  <a:lnTo>
                    <a:pt x="4501745" y="3585990"/>
                  </a:lnTo>
                  <a:close/>
                </a:path>
              </a:pathLst>
            </a:custGeom>
            <a:ln w="25299">
              <a:solidFill>
                <a:srgbClr val="99E1FF"/>
              </a:solidFill>
            </a:ln>
          </p:spPr>
          <p:txBody>
            <a:bodyPr wrap="square" lIns="0" tIns="0" rIns="0" bIns="0" rtlCol="0"/>
            <a:lstStyle/>
            <a:p>
              <a:pPr defTabSz="1371600"/>
              <a:endParaRPr lang="en-GB" sz="270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8265FEE-B1AD-83C4-EC0D-80D94A3E284E}"/>
              </a:ext>
            </a:extLst>
          </p:cNvPr>
          <p:cNvSpPr txBox="1"/>
          <p:nvPr/>
        </p:nvSpPr>
        <p:spPr>
          <a:xfrm>
            <a:off x="1729591" y="2283152"/>
            <a:ext cx="9806153" cy="4697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48" marR="7179" defTabSz="1371600">
              <a:lnSpc>
                <a:spcPct val="100899"/>
              </a:lnSpc>
              <a:spcBef>
                <a:spcPts val="134"/>
              </a:spcBef>
            </a:pPr>
            <a:r>
              <a:rPr lang="en-GB" sz="2700" dirty="0">
                <a:solidFill>
                  <a:prstClr val="black"/>
                </a:solidFill>
                <a:latin typeface="EC Square Sans Pro" panose="020B0506040000020004" charset="0"/>
              </a:rPr>
              <a:t>Due</a:t>
            </a:r>
            <a:r>
              <a:rPr lang="en-GB" sz="2700" spc="-183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dirty="0">
                <a:solidFill>
                  <a:prstClr val="black"/>
                </a:solidFill>
                <a:latin typeface="EC Square Sans Pro" panose="020B0506040000020004" charset="0"/>
              </a:rPr>
              <a:t>to</a:t>
            </a:r>
            <a:r>
              <a:rPr lang="en-GB" sz="2700" spc="-177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dirty="0">
                <a:solidFill>
                  <a:prstClr val="black"/>
                </a:solidFill>
                <a:latin typeface="EC Square Sans Pro" panose="020B0506040000020004" charset="0"/>
              </a:rPr>
              <a:t>the</a:t>
            </a:r>
            <a:r>
              <a:rPr lang="en-GB" sz="2700" spc="-177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36" dirty="0">
                <a:solidFill>
                  <a:prstClr val="black"/>
                </a:solidFill>
                <a:latin typeface="EC Square Sans Pro" panose="020B0506040000020004" charset="0"/>
              </a:rPr>
              <a:t>war,</a:t>
            </a:r>
            <a:r>
              <a:rPr lang="en-GB" sz="2700" spc="-177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dirty="0">
                <a:solidFill>
                  <a:prstClr val="black"/>
                </a:solidFill>
                <a:latin typeface="EC Square Sans Pro" panose="020B0506040000020004" charset="0"/>
              </a:rPr>
              <a:t>the</a:t>
            </a:r>
            <a:r>
              <a:rPr lang="en-GB" sz="2700" spc="-177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dirty="0">
                <a:solidFill>
                  <a:prstClr val="black"/>
                </a:solidFill>
                <a:latin typeface="EC Square Sans Pro" panose="020B0506040000020004" charset="0"/>
              </a:rPr>
              <a:t>company</a:t>
            </a:r>
            <a:r>
              <a:rPr lang="en-GB" sz="2700" spc="-177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14" dirty="0">
                <a:solidFill>
                  <a:prstClr val="black"/>
                </a:solidFill>
                <a:latin typeface="EC Square Sans Pro" panose="020B0506040000020004" charset="0"/>
              </a:rPr>
              <a:t>employing over</a:t>
            </a:r>
            <a:r>
              <a:rPr lang="en-GB" sz="2700" spc="-161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dirty="0">
                <a:solidFill>
                  <a:prstClr val="black"/>
                </a:solidFill>
                <a:latin typeface="EC Square Sans Pro" panose="020B0506040000020004" charset="0"/>
              </a:rPr>
              <a:t>100</a:t>
            </a:r>
            <a:r>
              <a:rPr lang="en-GB" sz="2700" spc="-161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14" dirty="0">
                <a:solidFill>
                  <a:prstClr val="black"/>
                </a:solidFill>
                <a:latin typeface="EC Square Sans Pro" panose="020B0506040000020004" charset="0"/>
              </a:rPr>
              <a:t>people</a:t>
            </a:r>
            <a:r>
              <a:rPr lang="en-GB" sz="2700" spc="-161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dirty="0">
                <a:solidFill>
                  <a:prstClr val="black"/>
                </a:solidFill>
                <a:latin typeface="EC Square Sans Pro" panose="020B0506040000020004" charset="0"/>
              </a:rPr>
              <a:t>was</a:t>
            </a:r>
            <a:r>
              <a:rPr lang="en-GB" sz="2700" spc="-177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36" dirty="0">
                <a:solidFill>
                  <a:prstClr val="black"/>
                </a:solidFill>
                <a:latin typeface="EC Square Sans Pro" panose="020B0506040000020004" charset="0"/>
              </a:rPr>
              <a:t>forced</a:t>
            </a:r>
            <a:r>
              <a:rPr lang="en-GB" sz="2700" spc="-183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dirty="0">
                <a:solidFill>
                  <a:prstClr val="black"/>
                </a:solidFill>
                <a:latin typeface="EC Square Sans Pro" panose="020B0506040000020004" charset="0"/>
              </a:rPr>
              <a:t>to</a:t>
            </a:r>
            <a:r>
              <a:rPr lang="en-GB" sz="2700" spc="-177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28" dirty="0">
                <a:solidFill>
                  <a:prstClr val="black"/>
                </a:solidFill>
                <a:latin typeface="EC Square Sans Pro" panose="020B0506040000020004" charset="0"/>
              </a:rPr>
              <a:t>relocate</a:t>
            </a:r>
            <a:r>
              <a:rPr lang="en-GB" sz="2700" spc="-177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dirty="0">
                <a:solidFill>
                  <a:prstClr val="black"/>
                </a:solidFill>
                <a:latin typeface="EC Square Sans Pro" panose="020B0506040000020004" charset="0"/>
              </a:rPr>
              <a:t>part</a:t>
            </a:r>
            <a:r>
              <a:rPr lang="en-GB" sz="2700" spc="-177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36" dirty="0">
                <a:solidFill>
                  <a:prstClr val="black"/>
                </a:solidFill>
                <a:latin typeface="EC Square Sans Pro" panose="020B0506040000020004" charset="0"/>
              </a:rPr>
              <a:t>of </a:t>
            </a:r>
            <a:r>
              <a:rPr lang="en-GB" sz="2700" dirty="0">
                <a:solidFill>
                  <a:prstClr val="black"/>
                </a:solidFill>
                <a:latin typeface="EC Square Sans Pro" panose="020B0506040000020004" charset="0"/>
              </a:rPr>
              <a:t>its</a:t>
            </a:r>
            <a:r>
              <a:rPr lang="en-GB" sz="2700" spc="-183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36" dirty="0">
                <a:solidFill>
                  <a:prstClr val="black"/>
                </a:solidFill>
                <a:latin typeface="EC Square Sans Pro" panose="020B0506040000020004" charset="0"/>
              </a:rPr>
              <a:t>operations</a:t>
            </a:r>
            <a:r>
              <a:rPr lang="en-GB" sz="2700" spc="-177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dirty="0">
                <a:solidFill>
                  <a:prstClr val="black"/>
                </a:solidFill>
                <a:latin typeface="EC Square Sans Pro" panose="020B0506040000020004" charset="0"/>
              </a:rPr>
              <a:t>to</a:t>
            </a:r>
            <a:r>
              <a:rPr lang="en-GB" sz="2700" spc="-177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42" dirty="0">
                <a:solidFill>
                  <a:prstClr val="black"/>
                </a:solidFill>
                <a:latin typeface="EC Square Sans Pro" panose="020B0506040000020004" charset="0"/>
              </a:rPr>
              <a:t>Western</a:t>
            </a:r>
            <a:r>
              <a:rPr lang="en-GB" sz="2700" spc="-177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28" dirty="0">
                <a:solidFill>
                  <a:prstClr val="black"/>
                </a:solidFill>
                <a:latin typeface="EC Square Sans Pro" panose="020B0506040000020004" charset="0"/>
              </a:rPr>
              <a:t>Ukraine,</a:t>
            </a:r>
            <a:r>
              <a:rPr lang="en-GB" sz="2700" spc="-177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14" dirty="0">
                <a:solidFill>
                  <a:prstClr val="black"/>
                </a:solidFill>
                <a:latin typeface="EC Square Sans Pro" panose="020B0506040000020004" charset="0"/>
              </a:rPr>
              <a:t>while</a:t>
            </a:r>
            <a:r>
              <a:rPr lang="en-GB" sz="2700" spc="-177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14" dirty="0">
                <a:solidFill>
                  <a:prstClr val="black"/>
                </a:solidFill>
                <a:latin typeface="EC Square Sans Pro" panose="020B0506040000020004" charset="0"/>
              </a:rPr>
              <a:t>continuing</a:t>
            </a:r>
            <a:r>
              <a:rPr lang="en-GB" sz="2700" spc="-177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dirty="0">
                <a:solidFill>
                  <a:prstClr val="black"/>
                </a:solidFill>
                <a:latin typeface="EC Square Sans Pro" panose="020B0506040000020004" charset="0"/>
              </a:rPr>
              <a:t>to</a:t>
            </a:r>
            <a:r>
              <a:rPr lang="en-GB" sz="2700" spc="-177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28" dirty="0">
                <a:solidFill>
                  <a:prstClr val="black"/>
                </a:solidFill>
                <a:latin typeface="EC Square Sans Pro" panose="020B0506040000020004" charset="0"/>
              </a:rPr>
              <a:t>work </a:t>
            </a:r>
            <a:r>
              <a:rPr lang="en-GB" sz="2700" dirty="0">
                <a:solidFill>
                  <a:prstClr val="black"/>
                </a:solidFill>
                <a:latin typeface="EC Square Sans Pro" panose="020B0506040000020004" charset="0"/>
              </a:rPr>
              <a:t>in</a:t>
            </a:r>
            <a:r>
              <a:rPr lang="en-GB" sz="2700" spc="-161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dirty="0">
                <a:solidFill>
                  <a:prstClr val="black"/>
                </a:solidFill>
                <a:latin typeface="EC Square Sans Pro" panose="020B0506040000020004" charset="0"/>
              </a:rPr>
              <a:t>its</a:t>
            </a:r>
            <a:r>
              <a:rPr lang="en-GB" sz="2700" spc="-161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36" dirty="0">
                <a:solidFill>
                  <a:prstClr val="black"/>
                </a:solidFill>
                <a:latin typeface="EC Square Sans Pro" panose="020B0506040000020004" charset="0"/>
              </a:rPr>
              <a:t>hometown</a:t>
            </a:r>
            <a:r>
              <a:rPr lang="en-GB" sz="2700" spc="-156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42" dirty="0" err="1">
                <a:solidFill>
                  <a:prstClr val="black"/>
                </a:solidFill>
                <a:latin typeface="EC Square Sans Pro" panose="020B0506040000020004" charset="0"/>
              </a:rPr>
              <a:t>Zhaporizhia</a:t>
            </a:r>
            <a:r>
              <a:rPr lang="en-GB" sz="2700" spc="-42" dirty="0">
                <a:solidFill>
                  <a:prstClr val="black"/>
                </a:solidFill>
                <a:latin typeface="EC Square Sans Pro" panose="020B0506040000020004" charset="0"/>
              </a:rPr>
              <a:t>.</a:t>
            </a:r>
            <a:endParaRPr lang="en-GB" sz="2700" spc="-14" dirty="0">
              <a:solidFill>
                <a:prstClr val="black"/>
              </a:solidFill>
              <a:latin typeface="EC Square Sans Pro" panose="020B0506040000020004" charset="0"/>
            </a:endParaRPr>
          </a:p>
          <a:p>
            <a:pPr marL="17948" marR="59225" defTabSz="1371600">
              <a:lnSpc>
                <a:spcPct val="100899"/>
              </a:lnSpc>
            </a:pPr>
            <a:endParaRPr lang="en-GB" sz="2700" spc="-14" dirty="0">
              <a:solidFill>
                <a:prstClr val="black"/>
              </a:solidFill>
              <a:latin typeface="EC Square Sans Pro" panose="020B0506040000020004" charset="0"/>
            </a:endParaRPr>
          </a:p>
          <a:p>
            <a:pPr marL="17948" marR="59225" defTabSz="1371600">
              <a:lnSpc>
                <a:spcPct val="100899"/>
              </a:lnSpc>
            </a:pPr>
            <a:r>
              <a:rPr lang="en-GB" sz="2700" b="1" spc="-14" dirty="0">
                <a:solidFill>
                  <a:prstClr val="black"/>
                </a:solidFill>
                <a:latin typeface="EC Square Sans Pro" panose="020B0506040000020004" charset="0"/>
              </a:rPr>
              <a:t>Financing</a:t>
            </a:r>
            <a:r>
              <a:rPr lang="en-GB" sz="2700" b="1" spc="-177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dirty="0">
                <a:solidFill>
                  <a:prstClr val="black"/>
                </a:solidFill>
                <a:latin typeface="EC Square Sans Pro" panose="020B0506040000020004" charset="0"/>
              </a:rPr>
              <a:t>from</a:t>
            </a:r>
            <a:r>
              <a:rPr lang="en-GB" sz="2700" b="1" spc="-170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36" dirty="0" err="1">
                <a:solidFill>
                  <a:prstClr val="black"/>
                </a:solidFill>
                <a:latin typeface="EC Square Sans Pro" panose="020B0506040000020004" charset="0"/>
              </a:rPr>
              <a:t>Kredobank</a:t>
            </a:r>
            <a:r>
              <a:rPr lang="en-GB" sz="2700" b="1" spc="-36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36" dirty="0">
                <a:solidFill>
                  <a:prstClr val="black"/>
                </a:solidFill>
                <a:latin typeface="EC Square Sans Pro" panose="020B0506040000020004" charset="0"/>
              </a:rPr>
              <a:t>has been received,</a:t>
            </a:r>
            <a:r>
              <a:rPr lang="en-GB" sz="2700" spc="-177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28" dirty="0">
                <a:solidFill>
                  <a:prstClr val="black"/>
                </a:solidFill>
                <a:latin typeface="EC Square Sans Pro" panose="020B0506040000020004" charset="0"/>
              </a:rPr>
              <a:t>enabled</a:t>
            </a:r>
            <a:r>
              <a:rPr lang="en-GB" sz="2700" b="1" spc="-177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dirty="0">
                <a:solidFill>
                  <a:prstClr val="black"/>
                </a:solidFill>
                <a:latin typeface="EC Square Sans Pro" panose="020B0506040000020004" charset="0"/>
              </a:rPr>
              <a:t>by</a:t>
            </a:r>
            <a:r>
              <a:rPr lang="en-GB" sz="2700" b="1" spc="-170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dirty="0">
                <a:solidFill>
                  <a:prstClr val="black"/>
                </a:solidFill>
                <a:latin typeface="EC Square Sans Pro" panose="020B0506040000020004" charset="0"/>
              </a:rPr>
              <a:t>EU</a:t>
            </a:r>
            <a:r>
              <a:rPr lang="en-GB" sz="2700" b="1" spc="-177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14" dirty="0">
                <a:solidFill>
                  <a:prstClr val="black"/>
                </a:solidFill>
                <a:latin typeface="EC Square Sans Pro" panose="020B0506040000020004" charset="0"/>
              </a:rPr>
              <a:t>guarantees under</a:t>
            </a:r>
            <a:r>
              <a:rPr lang="en-GB" sz="2700" b="1" spc="-198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dirty="0">
                <a:solidFill>
                  <a:prstClr val="black"/>
                </a:solidFill>
                <a:latin typeface="EC Square Sans Pro" panose="020B0506040000020004" charset="0"/>
              </a:rPr>
              <a:t>the</a:t>
            </a:r>
            <a:r>
              <a:rPr lang="en-GB" sz="2700" b="1" spc="-198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50" dirty="0">
                <a:solidFill>
                  <a:prstClr val="black"/>
                </a:solidFill>
                <a:latin typeface="EC Square Sans Pro" panose="020B0506040000020004" charset="0"/>
              </a:rPr>
              <a:t>EU-</a:t>
            </a:r>
            <a:r>
              <a:rPr lang="en-GB" sz="2700" b="1" dirty="0">
                <a:solidFill>
                  <a:prstClr val="black"/>
                </a:solidFill>
                <a:latin typeface="EC Square Sans Pro" panose="020B0506040000020004" charset="0"/>
              </a:rPr>
              <a:t>EBRD</a:t>
            </a:r>
            <a:r>
              <a:rPr lang="en-GB" sz="2700" b="1" spc="-198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14" dirty="0">
                <a:solidFill>
                  <a:prstClr val="black"/>
                </a:solidFill>
                <a:latin typeface="EC Square Sans Pro" panose="020B0506040000020004" charset="0"/>
              </a:rPr>
              <a:t>programme.</a:t>
            </a:r>
            <a:endParaRPr lang="en-GB" sz="2700" b="1" spc="-198" dirty="0">
              <a:solidFill>
                <a:prstClr val="black"/>
              </a:solidFill>
              <a:latin typeface="EC Square Sans Pro" panose="020B0506040000020004" charset="0"/>
            </a:endParaRPr>
          </a:p>
          <a:p>
            <a:pPr marL="17948" marR="59225" defTabSz="1371600">
              <a:lnSpc>
                <a:spcPct val="100899"/>
              </a:lnSpc>
            </a:pPr>
            <a:endParaRPr lang="en-GB" sz="2700" spc="-198" dirty="0">
              <a:solidFill>
                <a:prstClr val="black"/>
              </a:solidFill>
              <a:latin typeface="EC Square Sans Pro" panose="020B0506040000020004" charset="0"/>
            </a:endParaRPr>
          </a:p>
          <a:p>
            <a:pPr marL="17948" marR="59225" defTabSz="1371600">
              <a:lnSpc>
                <a:spcPct val="100899"/>
              </a:lnSpc>
            </a:pPr>
            <a:r>
              <a:rPr lang="en-GB" sz="2700" dirty="0">
                <a:solidFill>
                  <a:prstClr val="black"/>
                </a:solidFill>
                <a:latin typeface="EC Square Sans Pro" panose="020B0506040000020004" charset="0"/>
              </a:rPr>
              <a:t>The</a:t>
            </a:r>
            <a:r>
              <a:rPr lang="en-GB" sz="2700" spc="-191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dirty="0">
                <a:solidFill>
                  <a:prstClr val="black"/>
                </a:solidFill>
                <a:latin typeface="EC Square Sans Pro" panose="020B0506040000020004" charset="0"/>
              </a:rPr>
              <a:t>company</a:t>
            </a:r>
            <a:r>
              <a:rPr lang="en-GB" sz="2700" spc="-198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dirty="0">
                <a:solidFill>
                  <a:prstClr val="black"/>
                </a:solidFill>
                <a:latin typeface="EC Square Sans Pro" panose="020B0506040000020004" charset="0"/>
              </a:rPr>
              <a:t>has</a:t>
            </a:r>
            <a:r>
              <a:rPr lang="en-GB" sz="2700" spc="-198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14" dirty="0">
                <a:solidFill>
                  <a:prstClr val="black"/>
                </a:solidFill>
                <a:latin typeface="EC Square Sans Pro" panose="020B0506040000020004" charset="0"/>
              </a:rPr>
              <a:t>invested </a:t>
            </a:r>
            <a:r>
              <a:rPr lang="en-GB" sz="2700" dirty="0">
                <a:solidFill>
                  <a:prstClr val="black"/>
                </a:solidFill>
                <a:latin typeface="EC Square Sans Pro" panose="020B0506040000020004" charset="0"/>
              </a:rPr>
              <a:t>in</a:t>
            </a:r>
            <a:r>
              <a:rPr lang="en-GB" sz="2700" spc="-156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dirty="0">
                <a:solidFill>
                  <a:prstClr val="black"/>
                </a:solidFill>
                <a:latin typeface="EC Square Sans Pro" panose="020B0506040000020004" charset="0"/>
              </a:rPr>
              <a:t>new</a:t>
            </a:r>
            <a:r>
              <a:rPr lang="en-GB" sz="2700" b="1" spc="-156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36" dirty="0">
                <a:solidFill>
                  <a:prstClr val="black"/>
                </a:solidFill>
                <a:latin typeface="EC Square Sans Pro" panose="020B0506040000020004" charset="0"/>
              </a:rPr>
              <a:t>equipment</a:t>
            </a:r>
            <a:r>
              <a:rPr lang="en-GB" sz="2700" spc="-36" dirty="0">
                <a:solidFill>
                  <a:prstClr val="black"/>
                </a:solidFill>
                <a:latin typeface="EC Square Sans Pro" panose="020B0506040000020004" charset="0"/>
              </a:rPr>
              <a:t>,</a:t>
            </a:r>
            <a:r>
              <a:rPr lang="en-GB" sz="2700" spc="-149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14" dirty="0">
                <a:solidFill>
                  <a:prstClr val="black"/>
                </a:solidFill>
                <a:latin typeface="EC Square Sans Pro" panose="020B0506040000020004" charset="0"/>
              </a:rPr>
              <a:t>enabling</a:t>
            </a:r>
            <a:r>
              <a:rPr lang="en-GB" sz="2700" spc="-156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dirty="0">
                <a:solidFill>
                  <a:prstClr val="black"/>
                </a:solidFill>
                <a:latin typeface="EC Square Sans Pro" panose="020B0506040000020004" charset="0"/>
              </a:rPr>
              <a:t>it</a:t>
            </a:r>
            <a:r>
              <a:rPr lang="en-GB" sz="2700" spc="-149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dirty="0">
                <a:solidFill>
                  <a:prstClr val="black"/>
                </a:solidFill>
                <a:latin typeface="EC Square Sans Pro" panose="020B0506040000020004" charset="0"/>
              </a:rPr>
              <a:t>to</a:t>
            </a:r>
            <a:r>
              <a:rPr lang="en-GB" sz="2700" spc="-156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dirty="0">
                <a:solidFill>
                  <a:prstClr val="black"/>
                </a:solidFill>
                <a:latin typeface="EC Square Sans Pro" panose="020B0506040000020004" charset="0"/>
              </a:rPr>
              <a:t>take</a:t>
            </a:r>
            <a:r>
              <a:rPr lang="en-GB" sz="2700" spc="-156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dirty="0">
                <a:solidFill>
                  <a:prstClr val="black"/>
                </a:solidFill>
                <a:latin typeface="EC Square Sans Pro" panose="020B0506040000020004" charset="0"/>
              </a:rPr>
              <a:t>on</a:t>
            </a:r>
            <a:r>
              <a:rPr lang="en-GB" sz="2700" spc="-149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36" dirty="0">
                <a:solidFill>
                  <a:prstClr val="black"/>
                </a:solidFill>
                <a:latin typeface="EC Square Sans Pro" panose="020B0506040000020004" charset="0"/>
              </a:rPr>
              <a:t>essential</a:t>
            </a:r>
            <a:r>
              <a:rPr lang="en-GB" sz="2700" spc="-156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14" dirty="0">
                <a:solidFill>
                  <a:prstClr val="black"/>
                </a:solidFill>
                <a:latin typeface="EC Square Sans Pro" panose="020B0506040000020004" charset="0"/>
              </a:rPr>
              <a:t>wartime </a:t>
            </a:r>
            <a:r>
              <a:rPr lang="en-GB" sz="2700" spc="-50" dirty="0">
                <a:solidFill>
                  <a:prstClr val="black"/>
                </a:solidFill>
                <a:latin typeface="EC Square Sans Pro" panose="020B0506040000020004" charset="0"/>
              </a:rPr>
              <a:t>projects — </a:t>
            </a:r>
            <a:r>
              <a:rPr lang="en-GB" sz="2700" spc="-36" dirty="0">
                <a:solidFill>
                  <a:prstClr val="black"/>
                </a:solidFill>
                <a:latin typeface="EC Square Sans Pro" panose="020B0506040000020004" charset="0"/>
              </a:rPr>
              <a:t>including</a:t>
            </a:r>
            <a:r>
              <a:rPr lang="en-GB" sz="2700" spc="-191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14" dirty="0">
                <a:solidFill>
                  <a:prstClr val="black"/>
                </a:solidFill>
                <a:latin typeface="EC Square Sans Pro" panose="020B0506040000020004" charset="0"/>
              </a:rPr>
              <a:t>underground</a:t>
            </a:r>
            <a:r>
              <a:rPr lang="en-GB" sz="2700" spc="-191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28" dirty="0">
                <a:solidFill>
                  <a:prstClr val="black"/>
                </a:solidFill>
                <a:latin typeface="EC Square Sans Pro" panose="020B0506040000020004" charset="0"/>
              </a:rPr>
              <a:t>schools,</a:t>
            </a:r>
            <a:r>
              <a:rPr lang="en-GB" sz="2700" spc="-183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14" dirty="0">
                <a:solidFill>
                  <a:prstClr val="black"/>
                </a:solidFill>
                <a:latin typeface="EC Square Sans Pro" panose="020B0506040000020004" charset="0"/>
              </a:rPr>
              <a:t>protective </a:t>
            </a:r>
            <a:r>
              <a:rPr lang="en-GB" sz="2700" spc="-28" dirty="0">
                <a:solidFill>
                  <a:prstClr val="black"/>
                </a:solidFill>
                <a:latin typeface="EC Square Sans Pro" panose="020B0506040000020004" charset="0"/>
              </a:rPr>
              <a:t>infrastructure,</a:t>
            </a:r>
            <a:r>
              <a:rPr lang="en-GB" sz="2700" spc="-156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dirty="0">
                <a:solidFill>
                  <a:prstClr val="black"/>
                </a:solidFill>
                <a:latin typeface="EC Square Sans Pro" panose="020B0506040000020004" charset="0"/>
              </a:rPr>
              <a:t>and</a:t>
            </a:r>
            <a:r>
              <a:rPr lang="en-GB" sz="2700" spc="-149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14" dirty="0">
                <a:solidFill>
                  <a:prstClr val="black"/>
                </a:solidFill>
                <a:latin typeface="EC Square Sans Pro" panose="020B0506040000020004" charset="0"/>
              </a:rPr>
              <a:t>other</a:t>
            </a:r>
            <a:r>
              <a:rPr lang="en-GB" sz="2700" spc="-156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50" dirty="0">
                <a:solidFill>
                  <a:prstClr val="black"/>
                </a:solidFill>
                <a:latin typeface="EC Square Sans Pro" panose="020B0506040000020004" charset="0"/>
              </a:rPr>
              <a:t>resilience-focused</a:t>
            </a:r>
            <a:r>
              <a:rPr lang="en-GB" sz="2700" spc="-149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14" dirty="0">
                <a:solidFill>
                  <a:prstClr val="black"/>
                </a:solidFill>
                <a:latin typeface="EC Square Sans Pro" panose="020B0506040000020004" charset="0"/>
              </a:rPr>
              <a:t>construction </a:t>
            </a:r>
            <a:r>
              <a:rPr lang="en-GB" sz="2700" dirty="0">
                <a:solidFill>
                  <a:prstClr val="black"/>
                </a:solidFill>
                <a:latin typeface="EC Square Sans Pro" panose="020B0506040000020004" charset="0"/>
              </a:rPr>
              <a:t>that</a:t>
            </a:r>
            <a:r>
              <a:rPr lang="en-GB" sz="2700" spc="-191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14" dirty="0">
                <a:solidFill>
                  <a:prstClr val="black"/>
                </a:solidFill>
                <a:latin typeface="EC Square Sans Pro" panose="020B0506040000020004" charset="0"/>
              </a:rPr>
              <a:t>keeps</a:t>
            </a:r>
            <a:r>
              <a:rPr lang="en-GB" sz="2700" spc="-183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36" dirty="0">
                <a:solidFill>
                  <a:prstClr val="black"/>
                </a:solidFill>
                <a:latin typeface="EC Square Sans Pro" panose="020B0506040000020004" charset="0"/>
              </a:rPr>
              <a:t>communities</a:t>
            </a:r>
            <a:r>
              <a:rPr lang="en-GB" sz="2700" spc="-183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36" dirty="0">
                <a:solidFill>
                  <a:prstClr val="black"/>
                </a:solidFill>
                <a:latin typeface="EC Square Sans Pro" panose="020B0506040000020004" charset="0"/>
              </a:rPr>
              <a:t>safe</a:t>
            </a:r>
            <a:r>
              <a:rPr lang="en-GB" sz="2700" spc="-183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dirty="0">
                <a:solidFill>
                  <a:prstClr val="black"/>
                </a:solidFill>
                <a:latin typeface="EC Square Sans Pro" panose="020B0506040000020004" charset="0"/>
              </a:rPr>
              <a:t>and</a:t>
            </a:r>
            <a:r>
              <a:rPr lang="en-GB" sz="2700" spc="-191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14" dirty="0">
                <a:solidFill>
                  <a:prstClr val="black"/>
                </a:solidFill>
                <a:latin typeface="EC Square Sans Pro" panose="020B0506040000020004" charset="0"/>
              </a:rPr>
              <a:t>functioning.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2B7A169-2F16-ECFB-4C6C-F2F4D627FBD3}"/>
              </a:ext>
            </a:extLst>
          </p:cNvPr>
          <p:cNvGrpSpPr/>
          <p:nvPr/>
        </p:nvGrpSpPr>
        <p:grpSpPr>
          <a:xfrm>
            <a:off x="500421" y="3825983"/>
            <a:ext cx="1185678" cy="1173536"/>
            <a:chOff x="333614" y="2550655"/>
            <a:chExt cx="790452" cy="7823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7A83E85-69C1-EB88-A162-866265870BF7}"/>
                </a:ext>
              </a:extLst>
            </p:cNvPr>
            <p:cNvSpPr/>
            <p:nvPr/>
          </p:nvSpPr>
          <p:spPr>
            <a:xfrm>
              <a:off x="333614" y="2550655"/>
              <a:ext cx="790452" cy="7823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71600">
                <a:defRPr/>
              </a:pPr>
              <a:endParaRPr lang="en-GB" sz="2100" b="1">
                <a:solidFill>
                  <a:prstClr val="black"/>
                </a:solidFill>
                <a:latin typeface="EC Square Sans Pro" panose="020B0506040000020004" pitchFamily="34" charset="0"/>
              </a:endParaRPr>
            </a:p>
          </p:txBody>
        </p:sp>
        <p:pic>
          <p:nvPicPr>
            <p:cNvPr id="12" name="Graphic 11" descr="Coins outline">
              <a:extLst>
                <a:ext uri="{FF2B5EF4-FFF2-40B4-BE49-F238E27FC236}">
                  <a16:creationId xmlns:a16="http://schemas.microsoft.com/office/drawing/2014/main" id="{57A3246E-C56C-AD23-7F77-94940637B22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4697" y="2626151"/>
              <a:ext cx="652914" cy="65291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99D736-9FDC-D8C0-4F50-2EF55FC7CA07}"/>
              </a:ext>
            </a:extLst>
          </p:cNvPr>
          <p:cNvGrpSpPr/>
          <p:nvPr/>
        </p:nvGrpSpPr>
        <p:grpSpPr>
          <a:xfrm>
            <a:off x="505114" y="5301813"/>
            <a:ext cx="1186028" cy="1197495"/>
            <a:chOff x="362142" y="3547242"/>
            <a:chExt cx="790685" cy="79833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D833273-6714-455A-308B-147ACD3D1DB5}"/>
                </a:ext>
              </a:extLst>
            </p:cNvPr>
            <p:cNvSpPr/>
            <p:nvPr/>
          </p:nvSpPr>
          <p:spPr>
            <a:xfrm>
              <a:off x="362142" y="3547242"/>
              <a:ext cx="790452" cy="7823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71600">
                <a:defRPr/>
              </a:pPr>
              <a:endParaRPr lang="en-GB" sz="2100" b="1">
                <a:solidFill>
                  <a:prstClr val="black"/>
                </a:solidFill>
                <a:latin typeface="EC Square Sans Pro" panose="020B0506040000020004" pitchFamily="34" charset="0"/>
              </a:endParaRPr>
            </a:p>
          </p:txBody>
        </p:sp>
        <p:pic>
          <p:nvPicPr>
            <p:cNvPr id="14" name="Graphic 13" descr="Tractor outline">
              <a:extLst>
                <a:ext uri="{FF2B5EF4-FFF2-40B4-BE49-F238E27FC236}">
                  <a16:creationId xmlns:a16="http://schemas.microsoft.com/office/drawing/2014/main" id="{7C41B531-501B-9F3B-313B-E6FF1492F74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2375" y="3555120"/>
              <a:ext cx="790452" cy="790452"/>
            </a:xfrm>
            <a:prstGeom prst="rect">
              <a:avLst/>
            </a:prstGeom>
          </p:spPr>
        </p:pic>
      </p:grpSp>
      <p:sp>
        <p:nvSpPr>
          <p:cNvPr id="15" name="object 4">
            <a:extLst>
              <a:ext uri="{FF2B5EF4-FFF2-40B4-BE49-F238E27FC236}">
                <a16:creationId xmlns:a16="http://schemas.microsoft.com/office/drawing/2014/main" id="{143CF2D3-C2C5-9C8B-9852-DB9FFB068E76}"/>
              </a:ext>
            </a:extLst>
          </p:cNvPr>
          <p:cNvSpPr txBox="1"/>
          <p:nvPr/>
        </p:nvSpPr>
        <p:spPr>
          <a:xfrm>
            <a:off x="1287967" y="8157533"/>
            <a:ext cx="9678440" cy="1265060"/>
          </a:xfrm>
          <a:prstGeom prst="rect">
            <a:avLst/>
          </a:prstGeom>
        </p:spPr>
        <p:txBody>
          <a:bodyPr vert="horz" wrap="square" lIns="0" tIns="17051" rIns="0" bIns="0" rtlCol="0">
            <a:spAutoFit/>
          </a:bodyPr>
          <a:lstStyle/>
          <a:p>
            <a:pPr marL="17948" marR="7179" defTabSz="1371600">
              <a:lnSpc>
                <a:spcPct val="100899"/>
              </a:lnSpc>
              <a:spcBef>
                <a:spcPts val="134"/>
              </a:spcBef>
            </a:pPr>
            <a:r>
              <a:rPr lang="en-GB" sz="2700" i="1">
                <a:solidFill>
                  <a:srgbClr val="003399"/>
                </a:solidFill>
                <a:latin typeface="EC Square Sans Pro"/>
                <a:cs typeface="EC Square Sans Pro"/>
              </a:rPr>
              <a:t>“Thanks</a:t>
            </a:r>
            <a:r>
              <a:rPr lang="en-GB" sz="2700" i="1" spc="21">
                <a:solidFill>
                  <a:srgbClr val="003399"/>
                </a:solidFill>
                <a:latin typeface="EC Square Sans Pro"/>
                <a:cs typeface="EC Square Sans Pro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/>
                <a:cs typeface="EC Square Sans Pro"/>
              </a:rPr>
              <a:t>to</a:t>
            </a:r>
            <a:r>
              <a:rPr lang="en-GB" sz="2700" i="1" spc="28">
                <a:solidFill>
                  <a:srgbClr val="003399"/>
                </a:solidFill>
                <a:latin typeface="EC Square Sans Pro"/>
                <a:cs typeface="EC Square Sans Pro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/>
                <a:cs typeface="EC Square Sans Pro"/>
              </a:rPr>
              <a:t>EU</a:t>
            </a:r>
            <a:r>
              <a:rPr lang="en-GB" sz="2700" i="1" spc="36">
                <a:solidFill>
                  <a:srgbClr val="003399"/>
                </a:solidFill>
                <a:latin typeface="EC Square Sans Pro"/>
                <a:cs typeface="EC Square Sans Pro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/>
                <a:cs typeface="EC Square Sans Pro"/>
              </a:rPr>
              <a:t>and</a:t>
            </a:r>
            <a:r>
              <a:rPr lang="en-GB" sz="2700" i="1" spc="28">
                <a:solidFill>
                  <a:srgbClr val="003399"/>
                </a:solidFill>
                <a:latin typeface="EC Square Sans Pro"/>
                <a:cs typeface="EC Square Sans Pro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/>
                <a:cs typeface="EC Square Sans Pro"/>
              </a:rPr>
              <a:t>EBRD</a:t>
            </a:r>
            <a:r>
              <a:rPr lang="en-GB" sz="2700" i="1" spc="36">
                <a:solidFill>
                  <a:srgbClr val="003399"/>
                </a:solidFill>
                <a:latin typeface="EC Square Sans Pro"/>
                <a:cs typeface="EC Square Sans Pro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/>
                <a:cs typeface="EC Square Sans Pro"/>
              </a:rPr>
              <a:t>support,</a:t>
            </a:r>
            <a:r>
              <a:rPr lang="en-GB" sz="2700" i="1" spc="28">
                <a:solidFill>
                  <a:srgbClr val="003399"/>
                </a:solidFill>
                <a:latin typeface="EC Square Sans Pro"/>
                <a:cs typeface="EC Square Sans Pro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/>
                <a:cs typeface="EC Square Sans Pro"/>
              </a:rPr>
              <a:t>we</a:t>
            </a:r>
            <a:r>
              <a:rPr lang="en-GB" sz="2700" i="1" spc="36">
                <a:solidFill>
                  <a:srgbClr val="003399"/>
                </a:solidFill>
                <a:latin typeface="EC Square Sans Pro"/>
                <a:cs typeface="EC Square Sans Pro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/>
                <a:cs typeface="EC Square Sans Pro"/>
              </a:rPr>
              <a:t>modernised</a:t>
            </a:r>
            <a:r>
              <a:rPr lang="en-GB" sz="2700" i="1" spc="28">
                <a:solidFill>
                  <a:srgbClr val="003399"/>
                </a:solidFill>
                <a:latin typeface="EC Square Sans Pro"/>
                <a:cs typeface="EC Square Sans Pro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/>
                <a:cs typeface="EC Square Sans Pro"/>
              </a:rPr>
              <a:t>our</a:t>
            </a:r>
            <a:r>
              <a:rPr lang="en-GB" sz="2700" i="1" spc="36">
                <a:solidFill>
                  <a:srgbClr val="003399"/>
                </a:solidFill>
                <a:latin typeface="EC Square Sans Pro"/>
                <a:cs typeface="EC Square Sans Pro"/>
              </a:rPr>
              <a:t> </a:t>
            </a:r>
            <a:r>
              <a:rPr lang="en-GB" sz="2700" i="1" spc="-14">
                <a:solidFill>
                  <a:srgbClr val="003399"/>
                </a:solidFill>
                <a:latin typeface="EC Square Sans Pro"/>
                <a:cs typeface="EC Square Sans Pro"/>
              </a:rPr>
              <a:t>equipment </a:t>
            </a:r>
            <a:r>
              <a:rPr lang="en-GB" sz="2700" i="1">
                <a:solidFill>
                  <a:srgbClr val="003399"/>
                </a:solidFill>
                <a:latin typeface="EC Square Sans Pro"/>
                <a:cs typeface="EC Square Sans Pro"/>
              </a:rPr>
              <a:t>and cut</a:t>
            </a:r>
            <a:r>
              <a:rPr lang="en-GB" sz="2700" i="1" spc="21">
                <a:solidFill>
                  <a:srgbClr val="003399"/>
                </a:solidFill>
                <a:latin typeface="EC Square Sans Pro"/>
                <a:cs typeface="EC Square Sans Pro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/>
                <a:cs typeface="EC Square Sans Pro"/>
              </a:rPr>
              <a:t>construction</a:t>
            </a:r>
            <a:r>
              <a:rPr lang="en-GB" sz="2700" i="1" spc="14">
                <a:solidFill>
                  <a:srgbClr val="003399"/>
                </a:solidFill>
                <a:latin typeface="EC Square Sans Pro"/>
                <a:cs typeface="EC Square Sans Pro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/>
                <a:cs typeface="EC Square Sans Pro"/>
              </a:rPr>
              <a:t>time</a:t>
            </a:r>
            <a:r>
              <a:rPr lang="en-GB" sz="2700" i="1" spc="14">
                <a:solidFill>
                  <a:srgbClr val="003399"/>
                </a:solidFill>
                <a:latin typeface="EC Square Sans Pro"/>
                <a:cs typeface="EC Square Sans Pro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/>
                <a:cs typeface="EC Square Sans Pro"/>
              </a:rPr>
              <a:t>signiﬁcantly,</a:t>
            </a:r>
            <a:r>
              <a:rPr lang="en-GB" sz="2700">
                <a:solidFill>
                  <a:srgbClr val="003399"/>
                </a:solidFill>
                <a:latin typeface="EC Square Sans Pro"/>
                <a:cs typeface="EC Square Sans Pro"/>
              </a:rPr>
              <a:t>”</a:t>
            </a:r>
            <a:r>
              <a:rPr lang="en-GB" sz="2700" spc="14">
                <a:solidFill>
                  <a:srgbClr val="003399"/>
                </a:solidFill>
                <a:latin typeface="EC Square Sans Pro"/>
                <a:cs typeface="EC Square Sans Pro"/>
              </a:rPr>
              <a:t> – </a:t>
            </a:r>
            <a:r>
              <a:rPr lang="en-GB" sz="2700">
                <a:solidFill>
                  <a:srgbClr val="003399"/>
                </a:solidFill>
                <a:latin typeface="EC Square Sans Pro"/>
                <a:cs typeface="EC Square Sans Pro"/>
              </a:rPr>
              <a:t>Volodymyr</a:t>
            </a:r>
            <a:r>
              <a:rPr lang="en-GB" sz="2700" spc="21">
                <a:solidFill>
                  <a:srgbClr val="003399"/>
                </a:solidFill>
                <a:latin typeface="EC Square Sans Pro"/>
                <a:cs typeface="EC Square Sans Pro"/>
              </a:rPr>
              <a:t> </a:t>
            </a:r>
            <a:r>
              <a:rPr lang="en-GB" sz="2700" spc="-14">
                <a:solidFill>
                  <a:srgbClr val="003399"/>
                </a:solidFill>
                <a:latin typeface="EC Square Sans Pro"/>
                <a:cs typeface="EC Square Sans Pro"/>
              </a:rPr>
              <a:t>Tarasenko, </a:t>
            </a:r>
            <a:r>
              <a:rPr lang="en-GB" sz="2700">
                <a:solidFill>
                  <a:srgbClr val="003399"/>
                </a:solidFill>
                <a:latin typeface="EC Square Sans Pro"/>
                <a:cs typeface="EC Square Sans Pro"/>
              </a:rPr>
              <a:t>Chairman</a:t>
            </a:r>
            <a:r>
              <a:rPr lang="en-GB" sz="2700" spc="8">
                <a:solidFill>
                  <a:srgbClr val="003399"/>
                </a:solidFill>
                <a:latin typeface="EC Square Sans Pro"/>
                <a:cs typeface="EC Square Sans Pro"/>
              </a:rPr>
              <a:t> </a:t>
            </a:r>
            <a:r>
              <a:rPr lang="en-GB" sz="2700">
                <a:solidFill>
                  <a:srgbClr val="003399"/>
                </a:solidFill>
                <a:latin typeface="EC Square Sans Pro"/>
                <a:cs typeface="EC Square Sans Pro"/>
              </a:rPr>
              <a:t>of</a:t>
            </a:r>
            <a:r>
              <a:rPr lang="en-GB" sz="2700" spc="8">
                <a:solidFill>
                  <a:srgbClr val="003399"/>
                </a:solidFill>
                <a:latin typeface="EC Square Sans Pro"/>
                <a:cs typeface="EC Square Sans Pro"/>
              </a:rPr>
              <a:t> </a:t>
            </a:r>
            <a:r>
              <a:rPr lang="en-GB" sz="2700">
                <a:solidFill>
                  <a:srgbClr val="003399"/>
                </a:solidFill>
                <a:latin typeface="EC Square Sans Pro"/>
                <a:cs typeface="EC Square Sans Pro"/>
              </a:rPr>
              <a:t>the</a:t>
            </a:r>
            <a:r>
              <a:rPr lang="en-GB" sz="2700" spc="8">
                <a:solidFill>
                  <a:srgbClr val="003399"/>
                </a:solidFill>
                <a:latin typeface="EC Square Sans Pro"/>
                <a:cs typeface="EC Square Sans Pro"/>
              </a:rPr>
              <a:t> </a:t>
            </a:r>
            <a:r>
              <a:rPr lang="en-GB" sz="2700">
                <a:solidFill>
                  <a:srgbClr val="003399"/>
                </a:solidFill>
                <a:latin typeface="EC Square Sans Pro"/>
                <a:cs typeface="EC Square Sans Pro"/>
              </a:rPr>
              <a:t>Board, Vivat</a:t>
            </a:r>
            <a:r>
              <a:rPr lang="en-GB" sz="2700" spc="8">
                <a:solidFill>
                  <a:srgbClr val="003399"/>
                </a:solidFill>
                <a:latin typeface="EC Square Sans Pro"/>
                <a:cs typeface="EC Square Sans Pro"/>
              </a:rPr>
              <a:t> </a:t>
            </a:r>
            <a:r>
              <a:rPr lang="en-GB" sz="2700" spc="-14">
                <a:solidFill>
                  <a:srgbClr val="003399"/>
                </a:solidFill>
                <a:latin typeface="EC Square Sans Pro"/>
                <a:cs typeface="EC Square Sans Pro"/>
              </a:rPr>
              <a:t>Invest.</a:t>
            </a:r>
            <a:endParaRPr lang="en-GB" sz="2700">
              <a:solidFill>
                <a:srgbClr val="003399"/>
              </a:solidFill>
              <a:latin typeface="EC Square Sans Pro"/>
              <a:cs typeface="EC Square Sans Pro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1DB7DB0-CE0B-A836-AE17-8F7B58DA34F7}"/>
              </a:ext>
            </a:extLst>
          </p:cNvPr>
          <p:cNvGrpSpPr/>
          <p:nvPr/>
        </p:nvGrpSpPr>
        <p:grpSpPr>
          <a:xfrm>
            <a:off x="491082" y="2376599"/>
            <a:ext cx="1185678" cy="1173536"/>
            <a:chOff x="327388" y="1584399"/>
            <a:chExt cx="790452" cy="78235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86AEE3B-3BE7-668C-DBE3-F0DF21BECA8B}"/>
                </a:ext>
              </a:extLst>
            </p:cNvPr>
            <p:cNvSpPr/>
            <p:nvPr/>
          </p:nvSpPr>
          <p:spPr>
            <a:xfrm>
              <a:off x="327388" y="1584399"/>
              <a:ext cx="790452" cy="7823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71600">
                <a:defRPr/>
              </a:pPr>
              <a:endParaRPr lang="en-GB" sz="2100" b="1">
                <a:solidFill>
                  <a:prstClr val="black"/>
                </a:solidFill>
                <a:latin typeface="EC Square Sans Pro" panose="020B0506040000020004" pitchFamily="34" charset="0"/>
              </a:endParaRPr>
            </a:p>
          </p:txBody>
        </p:sp>
        <p:pic>
          <p:nvPicPr>
            <p:cNvPr id="17" name="Graphic 16" descr="Close outline">
              <a:extLst>
                <a:ext uri="{FF2B5EF4-FFF2-40B4-BE49-F238E27FC236}">
                  <a16:creationId xmlns:a16="http://schemas.microsoft.com/office/drawing/2014/main" id="{3E663026-8036-3343-BF0E-2234D17C65C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2820" y="1656233"/>
              <a:ext cx="659711" cy="659711"/>
            </a:xfrm>
            <a:prstGeom prst="rect">
              <a:avLst/>
            </a:prstGeom>
          </p:spPr>
        </p:pic>
      </p:grpSp>
      <p:pic>
        <p:nvPicPr>
          <p:cNvPr id="26" name="Picture 25" descr="A blue and yellow xs&#10;&#10;AI-generated content may be incorrect.">
            <a:extLst>
              <a:ext uri="{FF2B5EF4-FFF2-40B4-BE49-F238E27FC236}">
                <a16:creationId xmlns:a16="http://schemas.microsoft.com/office/drawing/2014/main" id="{261C018C-A1C6-0306-FBC0-998EE129F3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 flipV="1">
            <a:off x="383332" y="8420957"/>
            <a:ext cx="878078" cy="55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14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A1CE8-810E-888D-D8CA-BC5EFBADD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1">
            <a:extLst>
              <a:ext uri="{FF2B5EF4-FFF2-40B4-BE49-F238E27FC236}">
                <a16:creationId xmlns:a16="http://schemas.microsoft.com/office/drawing/2014/main" id="{11B41A6B-0EF7-3EC8-7BA2-2C4AB8B2F1B3}"/>
              </a:ext>
            </a:extLst>
          </p:cNvPr>
          <p:cNvSpPr txBox="1">
            <a:spLocks/>
          </p:cNvSpPr>
          <p:nvPr/>
        </p:nvSpPr>
        <p:spPr>
          <a:xfrm>
            <a:off x="567063" y="580088"/>
            <a:ext cx="16844481" cy="10972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>
              <a:defRPr/>
            </a:pPr>
            <a:endParaRPr lang="en-GB" sz="5400">
              <a:solidFill>
                <a:prstClr val="black"/>
              </a:solidFill>
              <a:latin typeface="Aptos Display" panose="02110004020202020204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0B55A5C-5A5E-81FD-545D-81C57D3C17F1}"/>
              </a:ext>
            </a:extLst>
          </p:cNvPr>
          <p:cNvGrpSpPr/>
          <p:nvPr/>
        </p:nvGrpSpPr>
        <p:grpSpPr>
          <a:xfrm>
            <a:off x="0" y="-25740"/>
            <a:ext cx="18288000" cy="1528976"/>
            <a:chOff x="446886" y="2919341"/>
            <a:chExt cx="11298227" cy="101931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CD57491-6272-90A1-9500-CFEB7836B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886" y="2919341"/>
              <a:ext cx="11298227" cy="101931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CE6C80-0316-69E5-17BD-B3A6CF1A3B37}"/>
                </a:ext>
              </a:extLst>
            </p:cNvPr>
            <p:cNvSpPr txBox="1"/>
            <p:nvPr/>
          </p:nvSpPr>
          <p:spPr>
            <a:xfrm>
              <a:off x="1648046" y="3156154"/>
              <a:ext cx="763704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600">
                <a:defRPr/>
              </a:pPr>
              <a:r>
                <a:rPr lang="en-GB" sz="4800">
                  <a:solidFill>
                    <a:prstClr val="white"/>
                  </a:solidFill>
                  <a:latin typeface="EC Square Sans Pro"/>
                </a:rPr>
                <a:t>Success stories: </a:t>
              </a:r>
              <a:r>
                <a:rPr lang="en-GB" sz="4800" err="1">
                  <a:solidFill>
                    <a:prstClr val="white"/>
                  </a:solidFill>
                  <a:latin typeface="EC Square Sans Pro"/>
                </a:rPr>
                <a:t>Naporivske</a:t>
              </a:r>
              <a:r>
                <a:rPr lang="en-GB" sz="4800">
                  <a:solidFill>
                    <a:prstClr val="white"/>
                  </a:solidFill>
                  <a:latin typeface="EC Square Sans Pro"/>
                </a:rPr>
                <a:t> Farm</a:t>
              </a:r>
            </a:p>
          </p:txBody>
        </p:sp>
      </p:grpSp>
      <p:grpSp>
        <p:nvGrpSpPr>
          <p:cNvPr id="11" name="object 3">
            <a:extLst>
              <a:ext uri="{FF2B5EF4-FFF2-40B4-BE49-F238E27FC236}">
                <a16:creationId xmlns:a16="http://schemas.microsoft.com/office/drawing/2014/main" id="{3A502B36-8A23-89E2-035F-35FA0E1BF9CC}"/>
              </a:ext>
            </a:extLst>
          </p:cNvPr>
          <p:cNvGrpSpPr/>
          <p:nvPr/>
        </p:nvGrpSpPr>
        <p:grpSpPr>
          <a:xfrm>
            <a:off x="11934590" y="1982822"/>
            <a:ext cx="5005853" cy="3256305"/>
            <a:chOff x="282181" y="9971083"/>
            <a:chExt cx="5459733" cy="3551554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6E64A3BD-BF0C-A11D-27FC-521A714F27FC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181" y="9971083"/>
              <a:ext cx="5459488" cy="3551153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613CD98F-43E6-C5B2-04CC-962F7CAF2D99}"/>
                </a:ext>
              </a:extLst>
            </p:cNvPr>
            <p:cNvSpPr/>
            <p:nvPr/>
          </p:nvSpPr>
          <p:spPr>
            <a:xfrm>
              <a:off x="282184" y="9971083"/>
              <a:ext cx="5459730" cy="3551554"/>
            </a:xfrm>
            <a:custGeom>
              <a:avLst/>
              <a:gdLst/>
              <a:ahLst/>
              <a:cxnLst/>
              <a:rect l="l" t="t" r="r" b="b"/>
              <a:pathLst>
                <a:path w="5459730" h="3551555">
                  <a:moveTo>
                    <a:pt x="5229845" y="3551153"/>
                  </a:moveTo>
                  <a:lnTo>
                    <a:pt x="229642" y="3551153"/>
                  </a:lnTo>
                  <a:lnTo>
                    <a:pt x="183362" y="3546487"/>
                  </a:lnTo>
                  <a:lnTo>
                    <a:pt x="140256" y="3533106"/>
                  </a:lnTo>
                  <a:lnTo>
                    <a:pt x="101248" y="3511933"/>
                  </a:lnTo>
                  <a:lnTo>
                    <a:pt x="67261" y="3483891"/>
                  </a:lnTo>
                  <a:lnTo>
                    <a:pt x="39219" y="3449904"/>
                  </a:lnTo>
                  <a:lnTo>
                    <a:pt x="18046" y="3410896"/>
                  </a:lnTo>
                  <a:lnTo>
                    <a:pt x="4665" y="3367790"/>
                  </a:lnTo>
                  <a:lnTo>
                    <a:pt x="0" y="3321510"/>
                  </a:lnTo>
                  <a:lnTo>
                    <a:pt x="0" y="229642"/>
                  </a:lnTo>
                  <a:lnTo>
                    <a:pt x="4665" y="183362"/>
                  </a:lnTo>
                  <a:lnTo>
                    <a:pt x="18046" y="140256"/>
                  </a:lnTo>
                  <a:lnTo>
                    <a:pt x="39219" y="101248"/>
                  </a:lnTo>
                  <a:lnTo>
                    <a:pt x="67261" y="67261"/>
                  </a:lnTo>
                  <a:lnTo>
                    <a:pt x="101248" y="39219"/>
                  </a:lnTo>
                  <a:lnTo>
                    <a:pt x="140256" y="18046"/>
                  </a:lnTo>
                  <a:lnTo>
                    <a:pt x="183362" y="4665"/>
                  </a:lnTo>
                  <a:lnTo>
                    <a:pt x="229642" y="0"/>
                  </a:lnTo>
                  <a:lnTo>
                    <a:pt x="5229845" y="0"/>
                  </a:lnTo>
                  <a:lnTo>
                    <a:pt x="5276126" y="4665"/>
                  </a:lnTo>
                  <a:lnTo>
                    <a:pt x="5319232" y="18046"/>
                  </a:lnTo>
                  <a:lnTo>
                    <a:pt x="5358240" y="39219"/>
                  </a:lnTo>
                  <a:lnTo>
                    <a:pt x="5392226" y="67261"/>
                  </a:lnTo>
                  <a:lnTo>
                    <a:pt x="5420268" y="101248"/>
                  </a:lnTo>
                  <a:lnTo>
                    <a:pt x="5441441" y="140256"/>
                  </a:lnTo>
                  <a:lnTo>
                    <a:pt x="5454822" y="183362"/>
                  </a:lnTo>
                  <a:lnTo>
                    <a:pt x="5459488" y="229642"/>
                  </a:lnTo>
                  <a:lnTo>
                    <a:pt x="5459488" y="3321510"/>
                  </a:lnTo>
                  <a:lnTo>
                    <a:pt x="5454822" y="3367790"/>
                  </a:lnTo>
                  <a:lnTo>
                    <a:pt x="5441441" y="3410896"/>
                  </a:lnTo>
                  <a:lnTo>
                    <a:pt x="5420268" y="3449904"/>
                  </a:lnTo>
                  <a:lnTo>
                    <a:pt x="5392226" y="3483891"/>
                  </a:lnTo>
                  <a:lnTo>
                    <a:pt x="5358240" y="3511933"/>
                  </a:lnTo>
                  <a:lnTo>
                    <a:pt x="5319232" y="3533106"/>
                  </a:lnTo>
                  <a:lnTo>
                    <a:pt x="5276126" y="3546487"/>
                  </a:lnTo>
                  <a:lnTo>
                    <a:pt x="5229845" y="3551153"/>
                  </a:lnTo>
                  <a:close/>
                </a:path>
              </a:pathLst>
            </a:custGeom>
            <a:ln w="25299">
              <a:solidFill>
                <a:srgbClr val="99E1FF"/>
              </a:solidFill>
            </a:ln>
          </p:spPr>
          <p:txBody>
            <a:bodyPr wrap="square" lIns="0" tIns="0" rIns="0" bIns="0" rtlCol="0"/>
            <a:lstStyle/>
            <a:p>
              <a:pPr defTabSz="1371600"/>
              <a:endParaRPr lang="en-GB" sz="270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14" name="object 9">
            <a:extLst>
              <a:ext uri="{FF2B5EF4-FFF2-40B4-BE49-F238E27FC236}">
                <a16:creationId xmlns:a16="http://schemas.microsoft.com/office/drawing/2014/main" id="{969DD96D-B7F3-C84A-77BC-33D9425BE063}"/>
              </a:ext>
            </a:extLst>
          </p:cNvPr>
          <p:cNvGrpSpPr/>
          <p:nvPr/>
        </p:nvGrpSpPr>
        <p:grpSpPr>
          <a:xfrm>
            <a:off x="11944103" y="5553773"/>
            <a:ext cx="5116562" cy="3877778"/>
            <a:chOff x="948222" y="4543219"/>
            <a:chExt cx="6803391" cy="5156203"/>
          </a:xfrm>
        </p:grpSpPr>
        <p:pic>
          <p:nvPicPr>
            <p:cNvPr id="15" name="object 10">
              <a:extLst>
                <a:ext uri="{FF2B5EF4-FFF2-40B4-BE49-F238E27FC236}">
                  <a16:creationId xmlns:a16="http://schemas.microsoft.com/office/drawing/2014/main" id="{ADAC95E1-52E1-5CC9-65E0-EC10D2F7D01D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222" y="4543219"/>
              <a:ext cx="6803132" cy="5156199"/>
            </a:xfrm>
            <a:prstGeom prst="rect">
              <a:avLst/>
            </a:prstGeom>
          </p:spPr>
        </p:pic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376211DF-BE6A-B8E3-D163-342A8CB3460C}"/>
                </a:ext>
              </a:extLst>
            </p:cNvPr>
            <p:cNvSpPr/>
            <p:nvPr/>
          </p:nvSpPr>
          <p:spPr>
            <a:xfrm>
              <a:off x="948223" y="4543222"/>
              <a:ext cx="6803390" cy="5156200"/>
            </a:xfrm>
            <a:custGeom>
              <a:avLst/>
              <a:gdLst/>
              <a:ahLst/>
              <a:cxnLst/>
              <a:rect l="l" t="t" r="r" b="b"/>
              <a:pathLst>
                <a:path w="6803390" h="5156200">
                  <a:moveTo>
                    <a:pt x="6573489" y="5156190"/>
                  </a:moveTo>
                  <a:lnTo>
                    <a:pt x="229642" y="5156190"/>
                  </a:lnTo>
                  <a:lnTo>
                    <a:pt x="183360" y="5151525"/>
                  </a:lnTo>
                  <a:lnTo>
                    <a:pt x="140252" y="5138143"/>
                  </a:lnTo>
                  <a:lnTo>
                    <a:pt x="101244" y="5116970"/>
                  </a:lnTo>
                  <a:lnTo>
                    <a:pt x="67258" y="5088928"/>
                  </a:lnTo>
                  <a:lnTo>
                    <a:pt x="39217" y="5054942"/>
                  </a:lnTo>
                  <a:lnTo>
                    <a:pt x="18045" y="5015934"/>
                  </a:lnTo>
                  <a:lnTo>
                    <a:pt x="4665" y="4972828"/>
                  </a:lnTo>
                  <a:lnTo>
                    <a:pt x="0" y="4926547"/>
                  </a:lnTo>
                  <a:lnTo>
                    <a:pt x="0" y="229642"/>
                  </a:lnTo>
                  <a:lnTo>
                    <a:pt x="4665" y="183362"/>
                  </a:lnTo>
                  <a:lnTo>
                    <a:pt x="18045" y="140256"/>
                  </a:lnTo>
                  <a:lnTo>
                    <a:pt x="39217" y="101248"/>
                  </a:lnTo>
                  <a:lnTo>
                    <a:pt x="67258" y="67261"/>
                  </a:lnTo>
                  <a:lnTo>
                    <a:pt x="101244" y="39219"/>
                  </a:lnTo>
                  <a:lnTo>
                    <a:pt x="140252" y="18046"/>
                  </a:lnTo>
                  <a:lnTo>
                    <a:pt x="183360" y="4665"/>
                  </a:lnTo>
                  <a:lnTo>
                    <a:pt x="229642" y="0"/>
                  </a:lnTo>
                  <a:lnTo>
                    <a:pt x="6573489" y="0"/>
                  </a:lnTo>
                  <a:lnTo>
                    <a:pt x="6619769" y="4665"/>
                  </a:lnTo>
                  <a:lnTo>
                    <a:pt x="6662875" y="18046"/>
                  </a:lnTo>
                  <a:lnTo>
                    <a:pt x="6701884" y="39219"/>
                  </a:lnTo>
                  <a:lnTo>
                    <a:pt x="6735870" y="67261"/>
                  </a:lnTo>
                  <a:lnTo>
                    <a:pt x="6763912" y="101248"/>
                  </a:lnTo>
                  <a:lnTo>
                    <a:pt x="6785085" y="140256"/>
                  </a:lnTo>
                  <a:lnTo>
                    <a:pt x="6798466" y="183362"/>
                  </a:lnTo>
                  <a:lnTo>
                    <a:pt x="6803132" y="229642"/>
                  </a:lnTo>
                  <a:lnTo>
                    <a:pt x="6803132" y="4926547"/>
                  </a:lnTo>
                  <a:lnTo>
                    <a:pt x="6798466" y="4972828"/>
                  </a:lnTo>
                  <a:lnTo>
                    <a:pt x="6785085" y="5015934"/>
                  </a:lnTo>
                  <a:lnTo>
                    <a:pt x="6763912" y="5054942"/>
                  </a:lnTo>
                  <a:lnTo>
                    <a:pt x="6735870" y="5088928"/>
                  </a:lnTo>
                  <a:lnTo>
                    <a:pt x="6701884" y="5116970"/>
                  </a:lnTo>
                  <a:lnTo>
                    <a:pt x="6662875" y="5138143"/>
                  </a:lnTo>
                  <a:lnTo>
                    <a:pt x="6619769" y="5151525"/>
                  </a:lnTo>
                  <a:lnTo>
                    <a:pt x="6573489" y="5156190"/>
                  </a:lnTo>
                  <a:close/>
                </a:path>
              </a:pathLst>
            </a:custGeom>
            <a:ln w="25299">
              <a:solidFill>
                <a:srgbClr val="83CBEB"/>
              </a:solidFill>
            </a:ln>
          </p:spPr>
          <p:txBody>
            <a:bodyPr wrap="square" lIns="0" tIns="0" rIns="0" bIns="0" rtlCol="0"/>
            <a:lstStyle/>
            <a:p>
              <a:pPr defTabSz="1371600"/>
              <a:endParaRPr lang="en-GB" sz="270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28588A-DCBD-D9BB-426B-02ECB36CB473}"/>
              </a:ext>
            </a:extLst>
          </p:cNvPr>
          <p:cNvGrpSpPr/>
          <p:nvPr/>
        </p:nvGrpSpPr>
        <p:grpSpPr>
          <a:xfrm>
            <a:off x="500421" y="3825983"/>
            <a:ext cx="1185678" cy="1173536"/>
            <a:chOff x="333614" y="2550655"/>
            <a:chExt cx="790452" cy="78235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04E06A9-9A31-3117-14E9-2ED1548ABEF7}"/>
                </a:ext>
              </a:extLst>
            </p:cNvPr>
            <p:cNvSpPr/>
            <p:nvPr/>
          </p:nvSpPr>
          <p:spPr>
            <a:xfrm>
              <a:off x="333614" y="2550655"/>
              <a:ext cx="790452" cy="7823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71600">
                <a:defRPr/>
              </a:pPr>
              <a:endParaRPr lang="en-GB" sz="2100" b="1">
                <a:solidFill>
                  <a:prstClr val="black"/>
                </a:solidFill>
                <a:latin typeface="EC Square Sans Pro" panose="020B0506040000020004" charset="0"/>
              </a:endParaRPr>
            </a:p>
          </p:txBody>
        </p:sp>
        <p:pic>
          <p:nvPicPr>
            <p:cNvPr id="19" name="Graphic 18" descr="Coins outline">
              <a:extLst>
                <a:ext uri="{FF2B5EF4-FFF2-40B4-BE49-F238E27FC236}">
                  <a16:creationId xmlns:a16="http://schemas.microsoft.com/office/drawing/2014/main" id="{3F5E0BB0-AB78-B86E-3DBD-8FF35C4E0CA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4697" y="2626151"/>
              <a:ext cx="652914" cy="65291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D10BEE-E49C-148F-16A0-18FD9E5AE307}"/>
              </a:ext>
            </a:extLst>
          </p:cNvPr>
          <p:cNvGrpSpPr/>
          <p:nvPr/>
        </p:nvGrpSpPr>
        <p:grpSpPr>
          <a:xfrm>
            <a:off x="505114" y="5301813"/>
            <a:ext cx="1186028" cy="1197495"/>
            <a:chOff x="362142" y="3547242"/>
            <a:chExt cx="790685" cy="79833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02B735-73B3-9FF9-F385-E6576F1F8687}"/>
                </a:ext>
              </a:extLst>
            </p:cNvPr>
            <p:cNvSpPr/>
            <p:nvPr/>
          </p:nvSpPr>
          <p:spPr>
            <a:xfrm>
              <a:off x="362142" y="3547242"/>
              <a:ext cx="790452" cy="7823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71600">
                <a:defRPr/>
              </a:pPr>
              <a:endParaRPr lang="en-GB" sz="2100" b="1">
                <a:solidFill>
                  <a:prstClr val="black"/>
                </a:solidFill>
                <a:latin typeface="EC Square Sans Pro" panose="020B0506040000020004" charset="0"/>
              </a:endParaRPr>
            </a:p>
          </p:txBody>
        </p:sp>
        <p:pic>
          <p:nvPicPr>
            <p:cNvPr id="22" name="Graphic 21" descr="Tractor outline">
              <a:extLst>
                <a:ext uri="{FF2B5EF4-FFF2-40B4-BE49-F238E27FC236}">
                  <a16:creationId xmlns:a16="http://schemas.microsoft.com/office/drawing/2014/main" id="{C2696BD3-2806-BB82-F803-F9594B87CD4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2375" y="3555120"/>
              <a:ext cx="790452" cy="79045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3F8EE5-94FA-DE85-2F91-69F04284E365}"/>
              </a:ext>
            </a:extLst>
          </p:cNvPr>
          <p:cNvGrpSpPr/>
          <p:nvPr/>
        </p:nvGrpSpPr>
        <p:grpSpPr>
          <a:xfrm>
            <a:off x="491082" y="2376599"/>
            <a:ext cx="1185678" cy="1173536"/>
            <a:chOff x="327388" y="1584399"/>
            <a:chExt cx="790452" cy="78235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7332B5-B08B-156D-E63D-1E6C4CF8A5E8}"/>
                </a:ext>
              </a:extLst>
            </p:cNvPr>
            <p:cNvSpPr/>
            <p:nvPr/>
          </p:nvSpPr>
          <p:spPr>
            <a:xfrm>
              <a:off x="327388" y="1584399"/>
              <a:ext cx="790452" cy="7823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71600">
                <a:defRPr/>
              </a:pPr>
              <a:endParaRPr lang="en-GB" sz="2100" b="1">
                <a:solidFill>
                  <a:prstClr val="black"/>
                </a:solidFill>
                <a:latin typeface="EC Square Sans Pro" panose="020B0506040000020004" charset="0"/>
              </a:endParaRPr>
            </a:p>
          </p:txBody>
        </p:sp>
        <p:pic>
          <p:nvPicPr>
            <p:cNvPr id="25" name="Graphic 24" descr="Close outline">
              <a:extLst>
                <a:ext uri="{FF2B5EF4-FFF2-40B4-BE49-F238E27FC236}">
                  <a16:creationId xmlns:a16="http://schemas.microsoft.com/office/drawing/2014/main" id="{D95464B5-57F6-0F53-3182-E3390A212A6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2820" y="1656233"/>
              <a:ext cx="659711" cy="659711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185C5BD-70D2-1390-4B87-9393159416E6}"/>
              </a:ext>
            </a:extLst>
          </p:cNvPr>
          <p:cNvSpPr txBox="1"/>
          <p:nvPr/>
        </p:nvSpPr>
        <p:spPr>
          <a:xfrm>
            <a:off x="1780128" y="2286635"/>
            <a:ext cx="914656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GB" sz="2700">
                <a:solidFill>
                  <a:prstClr val="black"/>
                </a:solidFill>
                <a:latin typeface="EC Square Sans Pro" panose="020B0506040000020004" charset="0"/>
              </a:rPr>
              <a:t>Aﬅer</a:t>
            </a:r>
            <a:r>
              <a:rPr lang="en-GB" sz="2700" spc="-161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 charset="0"/>
              </a:rPr>
              <a:t>the</a:t>
            </a:r>
            <a:r>
              <a:rPr lang="en-GB" sz="2700" spc="-161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28">
                <a:solidFill>
                  <a:prstClr val="black"/>
                </a:solidFill>
                <a:latin typeface="EC Square Sans Pro" panose="020B0506040000020004" charset="0"/>
              </a:rPr>
              <a:t>Russian</a:t>
            </a:r>
            <a:r>
              <a:rPr lang="en-GB" sz="2700" spc="-161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36">
                <a:solidFill>
                  <a:prstClr val="black"/>
                </a:solidFill>
                <a:latin typeface="EC Square Sans Pro" panose="020B0506040000020004" charset="0"/>
              </a:rPr>
              <a:t>occupation</a:t>
            </a:r>
            <a:r>
              <a:rPr lang="en-GB" sz="2700" spc="-161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 charset="0"/>
              </a:rPr>
              <a:t>in</a:t>
            </a:r>
            <a:r>
              <a:rPr lang="en-GB" sz="2700" spc="-161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14">
                <a:solidFill>
                  <a:prstClr val="black"/>
                </a:solidFill>
                <a:latin typeface="EC Square Sans Pro" panose="020B0506040000020004" charset="0"/>
              </a:rPr>
              <a:t>2022,</a:t>
            </a:r>
            <a:r>
              <a:rPr lang="en-GB" sz="2700" spc="-161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 charset="0"/>
              </a:rPr>
              <a:t>the</a:t>
            </a:r>
            <a:r>
              <a:rPr lang="en-GB" sz="2700" spc="-161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42" err="1">
                <a:solidFill>
                  <a:prstClr val="black"/>
                </a:solidFill>
                <a:latin typeface="EC Square Sans Pro" panose="020B0506040000020004" charset="0"/>
              </a:rPr>
              <a:t>Naporivske</a:t>
            </a:r>
            <a:r>
              <a:rPr lang="en-GB" sz="2700" spc="-161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 charset="0"/>
              </a:rPr>
              <a:t>farm</a:t>
            </a:r>
            <a:r>
              <a:rPr lang="en-GB" sz="2700" spc="-161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36">
                <a:solidFill>
                  <a:prstClr val="black"/>
                </a:solidFill>
                <a:latin typeface="EC Square Sans Pro" panose="020B0506040000020004" charset="0"/>
              </a:rPr>
              <a:t>in Chernihiv</a:t>
            </a:r>
            <a:r>
              <a:rPr lang="en-GB" sz="2700" spc="-191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 charset="0"/>
              </a:rPr>
              <a:t>was</a:t>
            </a:r>
            <a:r>
              <a:rPr lang="en-GB" sz="2700" spc="-191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 charset="0"/>
              </a:rPr>
              <a:t>leﬅ</a:t>
            </a:r>
            <a:r>
              <a:rPr lang="en-GB" sz="2700" spc="-191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36">
                <a:solidFill>
                  <a:prstClr val="black"/>
                </a:solidFill>
                <a:latin typeface="EC Square Sans Pro" panose="020B0506040000020004" charset="0"/>
              </a:rPr>
              <a:t>devastated,</a:t>
            </a:r>
            <a:r>
              <a:rPr lang="en-GB" sz="2700" spc="-191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 charset="0"/>
              </a:rPr>
              <a:t>with</a:t>
            </a:r>
            <a:r>
              <a:rPr lang="en-GB" sz="2700" spc="-191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 charset="0"/>
              </a:rPr>
              <a:t>damaged</a:t>
            </a:r>
            <a:r>
              <a:rPr lang="en-GB" sz="2700" spc="-191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14">
                <a:solidFill>
                  <a:prstClr val="black"/>
                </a:solidFill>
                <a:latin typeface="EC Square Sans Pro" panose="020B0506040000020004" charset="0"/>
              </a:rPr>
              <a:t>infrastructure, </a:t>
            </a:r>
            <a:r>
              <a:rPr lang="en-GB" sz="2700">
                <a:solidFill>
                  <a:prstClr val="black"/>
                </a:solidFill>
                <a:latin typeface="EC Square Sans Pro" panose="020B0506040000020004" charset="0"/>
              </a:rPr>
              <a:t>lost</a:t>
            </a:r>
            <a:r>
              <a:rPr lang="en-GB" sz="2700" spc="-191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36">
                <a:solidFill>
                  <a:prstClr val="black"/>
                </a:solidFill>
                <a:latin typeface="EC Square Sans Pro" panose="020B0506040000020004" charset="0"/>
              </a:rPr>
              <a:t>livestock,</a:t>
            </a:r>
            <a:r>
              <a:rPr lang="en-GB" sz="2700" spc="-183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 charset="0"/>
              </a:rPr>
              <a:t>and</a:t>
            </a:r>
            <a:r>
              <a:rPr lang="en-GB" sz="2700" spc="-183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14">
                <a:solidFill>
                  <a:prstClr val="black"/>
                </a:solidFill>
                <a:latin typeface="EC Square Sans Pro" panose="020B0506040000020004" charset="0"/>
              </a:rPr>
              <a:t>halted</a:t>
            </a:r>
            <a:r>
              <a:rPr lang="en-GB" sz="2700" spc="-183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36">
                <a:solidFill>
                  <a:prstClr val="black"/>
                </a:solidFill>
                <a:latin typeface="EC Square Sans Pro" panose="020B0506040000020004" charset="0"/>
              </a:rPr>
              <a:t>production.</a:t>
            </a:r>
            <a:endParaRPr lang="en-GB" sz="2700">
              <a:solidFill>
                <a:prstClr val="black"/>
              </a:solidFill>
              <a:latin typeface="EC Square Sans Pro" panose="020B050604000002000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EC4438-56CE-9352-E250-714CAE0D0D38}"/>
              </a:ext>
            </a:extLst>
          </p:cNvPr>
          <p:cNvSpPr txBox="1"/>
          <p:nvPr/>
        </p:nvSpPr>
        <p:spPr>
          <a:xfrm>
            <a:off x="1792724" y="3825983"/>
            <a:ext cx="9146568" cy="920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48" marR="314970" defTabSz="1371600">
              <a:lnSpc>
                <a:spcPct val="100899"/>
              </a:lnSpc>
              <a:spcBef>
                <a:spcPts val="134"/>
              </a:spcBef>
            </a:pPr>
            <a:r>
              <a:rPr lang="en-GB" sz="2700" spc="-14">
                <a:solidFill>
                  <a:prstClr val="black"/>
                </a:solidFill>
                <a:latin typeface="EC Square Sans Pro" panose="020B0506040000020004" charset="0"/>
              </a:rPr>
              <a:t>With</a:t>
            </a:r>
            <a:r>
              <a:rPr lang="en-GB" sz="2700" spc="-191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36" err="1">
                <a:solidFill>
                  <a:prstClr val="black"/>
                </a:solidFill>
                <a:latin typeface="EC Square Sans Pro" panose="020B0506040000020004" charset="0"/>
              </a:rPr>
              <a:t>Kredobank</a:t>
            </a:r>
            <a:r>
              <a:rPr lang="en-GB" sz="2700" b="1" spc="-183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14">
                <a:solidFill>
                  <a:prstClr val="black"/>
                </a:solidFill>
                <a:latin typeface="EC Square Sans Pro" panose="020B0506040000020004" charset="0"/>
              </a:rPr>
              <a:t>ﬁnancing</a:t>
            </a:r>
            <a:r>
              <a:rPr lang="en-GB" sz="2700" b="1" spc="-191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14">
                <a:solidFill>
                  <a:prstClr val="black"/>
                </a:solidFill>
                <a:latin typeface="EC Square Sans Pro" panose="020B0506040000020004" charset="0"/>
              </a:rPr>
              <a:t>backed</a:t>
            </a:r>
            <a:r>
              <a:rPr lang="en-GB" sz="2700" b="1" spc="-183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>
                <a:solidFill>
                  <a:prstClr val="black"/>
                </a:solidFill>
                <a:latin typeface="EC Square Sans Pro" panose="020B0506040000020004" charset="0"/>
              </a:rPr>
              <a:t>by</a:t>
            </a:r>
            <a:r>
              <a:rPr lang="en-GB" sz="2700" b="1" spc="-191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36">
                <a:solidFill>
                  <a:prstClr val="black"/>
                </a:solidFill>
                <a:latin typeface="EC Square Sans Pro" panose="020B0506040000020004" charset="0"/>
              </a:rPr>
              <a:t>EU guarantees</a:t>
            </a:r>
            <a:r>
              <a:rPr lang="en-GB" sz="2700" spc="-36">
                <a:solidFill>
                  <a:prstClr val="black"/>
                </a:solidFill>
                <a:latin typeface="EC Square Sans Pro" panose="020B0506040000020004" charset="0"/>
              </a:rPr>
              <a:t>,</a:t>
            </a:r>
            <a:r>
              <a:rPr lang="en-GB" sz="2700" spc="-198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42">
                <a:solidFill>
                  <a:prstClr val="black"/>
                </a:solidFill>
                <a:latin typeface="EC Square Sans Pro" panose="020B0506040000020004" charset="0"/>
              </a:rPr>
              <a:t>recovery</a:t>
            </a:r>
            <a:r>
              <a:rPr lang="en-GB" sz="2700" spc="-198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14">
                <a:solidFill>
                  <a:prstClr val="black"/>
                </a:solidFill>
                <a:latin typeface="EC Square Sans Pro" panose="020B0506040000020004" charset="0"/>
              </a:rPr>
              <a:t>became</a:t>
            </a:r>
            <a:r>
              <a:rPr lang="en-GB" sz="2700" spc="-191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14">
                <a:solidFill>
                  <a:prstClr val="black"/>
                </a:solidFill>
                <a:latin typeface="EC Square Sans Pro" panose="020B0506040000020004" charset="0"/>
              </a:rPr>
              <a:t>possible.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AF341B-921F-F2A6-AC8A-26AE51B61C8D}"/>
              </a:ext>
            </a:extLst>
          </p:cNvPr>
          <p:cNvSpPr txBox="1"/>
          <p:nvPr/>
        </p:nvSpPr>
        <p:spPr>
          <a:xfrm>
            <a:off x="1792724" y="5143501"/>
            <a:ext cx="91465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GB" sz="2700" spc="-36">
                <a:solidFill>
                  <a:prstClr val="black"/>
                </a:solidFill>
                <a:latin typeface="EC Square Sans Pro" panose="020B0506040000020004" charset="0"/>
              </a:rPr>
              <a:t>Now </a:t>
            </a:r>
            <a:r>
              <a:rPr lang="en-GB" sz="2700">
                <a:solidFill>
                  <a:prstClr val="black"/>
                </a:solidFill>
                <a:latin typeface="EC Square Sans Pro" panose="020B0506040000020004" charset="0"/>
              </a:rPr>
              <a:t>the</a:t>
            </a:r>
            <a:r>
              <a:rPr lang="en-GB" sz="2700" spc="-17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 charset="0"/>
              </a:rPr>
              <a:t>farm</a:t>
            </a:r>
            <a:r>
              <a:rPr lang="en-GB" sz="2700" spc="-177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 charset="0"/>
              </a:rPr>
              <a:t>has</a:t>
            </a:r>
            <a:r>
              <a:rPr lang="en-GB" sz="2700" spc="-17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>
                <a:solidFill>
                  <a:prstClr val="black"/>
                </a:solidFill>
                <a:latin typeface="EC Square Sans Pro" panose="020B0506040000020004" charset="0"/>
              </a:rPr>
              <a:t>fully</a:t>
            </a:r>
            <a:r>
              <a:rPr lang="en-GB" sz="2700" b="1" spc="-177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28">
                <a:solidFill>
                  <a:prstClr val="black"/>
                </a:solidFill>
                <a:latin typeface="EC Square Sans Pro" panose="020B0506040000020004" charset="0"/>
              </a:rPr>
              <a:t>restored</a:t>
            </a:r>
            <a:r>
              <a:rPr lang="en-GB" sz="2700" b="1" spc="-177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>
                <a:solidFill>
                  <a:prstClr val="black"/>
                </a:solidFill>
                <a:latin typeface="EC Square Sans Pro" panose="020B0506040000020004" charset="0"/>
              </a:rPr>
              <a:t>its</a:t>
            </a:r>
            <a:r>
              <a:rPr lang="en-GB" sz="2700" b="1" spc="-17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14">
                <a:solidFill>
                  <a:prstClr val="black"/>
                </a:solidFill>
                <a:latin typeface="EC Square Sans Pro" panose="020B0506040000020004" charset="0"/>
              </a:rPr>
              <a:t>operations, </a:t>
            </a:r>
            <a:r>
              <a:rPr lang="en-GB" sz="2700" b="1" spc="-28">
                <a:solidFill>
                  <a:prstClr val="black"/>
                </a:solidFill>
                <a:latin typeface="EC Square Sans Pro" panose="020B0506040000020004" charset="0"/>
              </a:rPr>
              <a:t>received</a:t>
            </a:r>
            <a:r>
              <a:rPr lang="en-GB" sz="2700" b="1" spc="-177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42">
                <a:solidFill>
                  <a:prstClr val="black"/>
                </a:solidFill>
                <a:latin typeface="EC Square Sans Pro" panose="020B0506040000020004" charset="0"/>
              </a:rPr>
              <a:t>compensation</a:t>
            </a:r>
            <a:r>
              <a:rPr lang="en-GB" sz="2700" b="1" spc="-17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28">
                <a:solidFill>
                  <a:prstClr val="black"/>
                </a:solidFill>
                <a:latin typeface="EC Square Sans Pro" panose="020B0506040000020004" charset="0"/>
              </a:rPr>
              <a:t>for</a:t>
            </a:r>
            <a:r>
              <a:rPr lang="en-GB" sz="2700" b="1" spc="-177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42">
                <a:solidFill>
                  <a:prstClr val="black"/>
                </a:solidFill>
                <a:latin typeface="EC Square Sans Pro" panose="020B0506040000020004" charset="0"/>
              </a:rPr>
              <a:t>war-</a:t>
            </a:r>
            <a:r>
              <a:rPr lang="en-GB" sz="2700" b="1">
                <a:solidFill>
                  <a:prstClr val="black"/>
                </a:solidFill>
                <a:latin typeface="EC Square Sans Pro" panose="020B0506040000020004" charset="0"/>
              </a:rPr>
              <a:t>related</a:t>
            </a:r>
            <a:r>
              <a:rPr lang="en-GB" sz="2700" b="1" spc="-17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28">
                <a:solidFill>
                  <a:prstClr val="black"/>
                </a:solidFill>
                <a:latin typeface="EC Square Sans Pro" panose="020B0506040000020004" charset="0"/>
              </a:rPr>
              <a:t>losses,</a:t>
            </a:r>
            <a:r>
              <a:rPr lang="en-GB" sz="2700" b="1" spc="-177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>
                <a:solidFill>
                  <a:prstClr val="black"/>
                </a:solidFill>
                <a:latin typeface="EC Square Sans Pro" panose="020B0506040000020004" charset="0"/>
              </a:rPr>
              <a:t>and</a:t>
            </a:r>
            <a:r>
              <a:rPr lang="en-GB" sz="2700" b="1" spc="-17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14">
                <a:solidFill>
                  <a:prstClr val="black"/>
                </a:solidFill>
                <a:latin typeface="EC Square Sans Pro" panose="020B0506040000020004" charset="0"/>
              </a:rPr>
              <a:t>returned </a:t>
            </a:r>
            <a:r>
              <a:rPr lang="en-GB" sz="2700" b="1">
                <a:solidFill>
                  <a:prstClr val="black"/>
                </a:solidFill>
                <a:latin typeface="EC Square Sans Pro" panose="020B0506040000020004" charset="0"/>
              </a:rPr>
              <a:t>to</a:t>
            </a:r>
            <a:r>
              <a:rPr lang="en-GB" sz="2700" b="1" spc="-17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50">
                <a:solidFill>
                  <a:prstClr val="black"/>
                </a:solidFill>
                <a:latin typeface="EC Square Sans Pro" panose="020B0506040000020004" charset="0"/>
              </a:rPr>
              <a:t>proﬁtability</a:t>
            </a:r>
            <a:r>
              <a:rPr lang="en-GB" sz="2700" spc="-50">
                <a:solidFill>
                  <a:prstClr val="black"/>
                </a:solidFill>
                <a:latin typeface="EC Square Sans Pro" panose="020B0506040000020004" charset="0"/>
              </a:rPr>
              <a:t>.</a:t>
            </a:r>
            <a:r>
              <a:rPr lang="en-GB" sz="2700" spc="-17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 charset="0"/>
              </a:rPr>
              <a:t>It</a:t>
            </a:r>
            <a:r>
              <a:rPr lang="en-GB" sz="2700" spc="-17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 charset="0"/>
              </a:rPr>
              <a:t>has</a:t>
            </a:r>
            <a:r>
              <a:rPr lang="en-GB" sz="2700" spc="-17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 charset="0"/>
              </a:rPr>
              <a:t>also</a:t>
            </a:r>
            <a:r>
              <a:rPr lang="en-GB" sz="2700" spc="-17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14">
                <a:solidFill>
                  <a:prstClr val="black"/>
                </a:solidFill>
                <a:latin typeface="EC Square Sans Pro" panose="020B0506040000020004" charset="0"/>
              </a:rPr>
              <a:t>begun</a:t>
            </a:r>
            <a:r>
              <a:rPr lang="en-GB" sz="2700" spc="-17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36">
                <a:solidFill>
                  <a:prstClr val="black"/>
                </a:solidFill>
                <a:latin typeface="EC Square Sans Pro" panose="020B0506040000020004" charset="0"/>
              </a:rPr>
              <a:t>developing</a:t>
            </a:r>
            <a:r>
              <a:rPr lang="en-GB" sz="2700" spc="-17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 charset="0"/>
              </a:rPr>
              <a:t>new</a:t>
            </a:r>
            <a:r>
              <a:rPr lang="en-GB" sz="2700" spc="-17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14">
                <a:solidFill>
                  <a:prstClr val="black"/>
                </a:solidFill>
                <a:latin typeface="EC Square Sans Pro" panose="020B0506040000020004" charset="0"/>
              </a:rPr>
              <a:t>business lines and committing</a:t>
            </a:r>
            <a:r>
              <a:rPr lang="en-GB" sz="2700" spc="-156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 charset="0"/>
              </a:rPr>
              <a:t>to</a:t>
            </a:r>
            <a:r>
              <a:rPr lang="en-GB" sz="2700" spc="-156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42">
                <a:solidFill>
                  <a:prstClr val="black"/>
                </a:solidFill>
                <a:latin typeface="EC Square Sans Pro" panose="020B0506040000020004" charset="0"/>
              </a:rPr>
              <a:t>sustainability</a:t>
            </a:r>
            <a:r>
              <a:rPr lang="en-GB" sz="2700" spc="-156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14">
                <a:solidFill>
                  <a:prstClr val="black"/>
                </a:solidFill>
                <a:latin typeface="EC Square Sans Pro" panose="020B0506040000020004" charset="0"/>
              </a:rPr>
              <a:t>initiatives</a:t>
            </a:r>
            <a:r>
              <a:rPr lang="en-GB" sz="2700" spc="-156">
                <a:solidFill>
                  <a:prstClr val="black"/>
                </a:solidFill>
                <a:latin typeface="EC Square Sans Pro" panose="020B0506040000020004" charset="0"/>
              </a:rPr>
              <a:t>.</a:t>
            </a:r>
            <a:endParaRPr lang="en-GB" sz="2700">
              <a:solidFill>
                <a:prstClr val="black"/>
              </a:solidFill>
              <a:latin typeface="EC Square Sans Pro" panose="020B050604000002000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A0B1B2-2932-1579-CADB-382D77396AF1}"/>
              </a:ext>
            </a:extLst>
          </p:cNvPr>
          <p:cNvSpPr txBox="1"/>
          <p:nvPr/>
        </p:nvSpPr>
        <p:spPr>
          <a:xfrm>
            <a:off x="258579" y="7623455"/>
            <a:ext cx="10668117" cy="1759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54386" marR="7179" defTabSz="1371600">
              <a:lnSpc>
                <a:spcPct val="100899"/>
              </a:lnSpc>
            </a:pP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“When</a:t>
            </a:r>
            <a:r>
              <a:rPr lang="en-GB" sz="2700" i="1" spc="28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we</a:t>
            </a:r>
            <a:r>
              <a:rPr lang="en-GB" sz="2700" i="1" spc="50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made</a:t>
            </a:r>
            <a:r>
              <a:rPr lang="en-GB" sz="2700" i="1" spc="42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the</a:t>
            </a:r>
            <a:r>
              <a:rPr lang="en-GB" sz="2700" i="1" spc="42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decision</a:t>
            </a:r>
            <a:r>
              <a:rPr lang="en-GB" sz="2700" i="1" spc="42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to</a:t>
            </a:r>
            <a:r>
              <a:rPr lang="en-GB" sz="2700" i="1" spc="50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rebuild</a:t>
            </a:r>
            <a:r>
              <a:rPr lang="en-GB" sz="2700" i="1" spc="42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our</a:t>
            </a:r>
            <a:r>
              <a:rPr lang="en-GB" sz="2700" i="1" spc="42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business,</a:t>
            </a:r>
            <a:r>
              <a:rPr lang="en-GB" sz="2700" i="1" spc="42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we</a:t>
            </a:r>
            <a:r>
              <a:rPr lang="en-GB" sz="2700" i="1" spc="50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knew</a:t>
            </a:r>
            <a:r>
              <a:rPr lang="en-GB" sz="2700" i="1" spc="42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 spc="-36">
                <a:solidFill>
                  <a:srgbClr val="003399"/>
                </a:solidFill>
                <a:latin typeface="EC Square Sans Pro" panose="020B0506040000020004"/>
              </a:rPr>
              <a:t>it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would</a:t>
            </a:r>
            <a:r>
              <a:rPr lang="en-GB" sz="2700" i="1" spc="28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take</a:t>
            </a:r>
            <a:r>
              <a:rPr lang="en-GB" sz="2700" i="1" spc="28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years</a:t>
            </a:r>
            <a:r>
              <a:rPr lang="en-GB" sz="2700" i="1" spc="28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and</a:t>
            </a:r>
            <a:r>
              <a:rPr lang="en-GB" sz="2700" i="1" spc="28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millions</a:t>
            </a:r>
            <a:r>
              <a:rPr lang="en-GB" sz="2700" i="1" spc="28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of</a:t>
            </a:r>
            <a:r>
              <a:rPr lang="en-GB" sz="2700" i="1" spc="28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hryvnias.</a:t>
            </a:r>
            <a:r>
              <a:rPr lang="en-GB" sz="2700" i="1" spc="28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Little</a:t>
            </a:r>
            <a:r>
              <a:rPr lang="en-GB" sz="2700" i="1" spc="28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by</a:t>
            </a:r>
            <a:r>
              <a:rPr lang="en-GB" sz="2700" i="1" spc="28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little,</a:t>
            </a:r>
            <a:r>
              <a:rPr lang="en-GB" sz="2700" i="1" spc="28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 spc="-36">
                <a:solidFill>
                  <a:srgbClr val="003399"/>
                </a:solidFill>
                <a:latin typeface="EC Square Sans Pro" panose="020B0506040000020004"/>
              </a:rPr>
              <a:t>we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managed</a:t>
            </a:r>
            <a:r>
              <a:rPr lang="en-GB" sz="2700" i="1" spc="50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to</a:t>
            </a:r>
            <a:r>
              <a:rPr lang="en-GB" sz="2700" i="1" spc="50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restore</a:t>
            </a:r>
            <a:r>
              <a:rPr lang="en-GB" sz="2700" i="1" spc="50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our</a:t>
            </a:r>
            <a:r>
              <a:rPr lang="en-GB" sz="2700" i="1" spc="50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farm,</a:t>
            </a:r>
            <a:r>
              <a:rPr lang="en-GB" sz="2700">
                <a:solidFill>
                  <a:srgbClr val="003399"/>
                </a:solidFill>
                <a:latin typeface="EC Square Sans Pro" panose="020B0506040000020004"/>
              </a:rPr>
              <a:t>”</a:t>
            </a:r>
            <a:r>
              <a:rPr lang="en-GB" sz="2700" spc="50">
                <a:solidFill>
                  <a:srgbClr val="003399"/>
                </a:solidFill>
                <a:latin typeface="EC Square Sans Pro" panose="020B0506040000020004"/>
              </a:rPr>
              <a:t> – </a:t>
            </a:r>
            <a:r>
              <a:rPr lang="en-GB" sz="2700">
                <a:solidFill>
                  <a:srgbClr val="003399"/>
                </a:solidFill>
                <a:latin typeface="EC Square Sans Pro" panose="020B0506040000020004"/>
              </a:rPr>
              <a:t>Hryhorii</a:t>
            </a:r>
            <a:r>
              <a:rPr lang="en-GB" sz="2700" spc="50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>
                <a:solidFill>
                  <a:srgbClr val="003399"/>
                </a:solidFill>
                <a:latin typeface="EC Square Sans Pro" panose="020B0506040000020004"/>
              </a:rPr>
              <a:t>Tkachenko,</a:t>
            </a:r>
            <a:r>
              <a:rPr lang="en-GB" sz="2700" spc="50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>
                <a:solidFill>
                  <a:srgbClr val="003399"/>
                </a:solidFill>
                <a:latin typeface="EC Square Sans Pro" panose="020B0506040000020004"/>
              </a:rPr>
              <a:t>Founder</a:t>
            </a:r>
            <a:r>
              <a:rPr lang="en-GB" sz="2700" spc="50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spc="-36">
                <a:solidFill>
                  <a:srgbClr val="003399"/>
                </a:solidFill>
                <a:latin typeface="EC Square Sans Pro" panose="020B0506040000020004"/>
              </a:rPr>
              <a:t>of </a:t>
            </a:r>
            <a:r>
              <a:rPr lang="en-GB" sz="2700" err="1">
                <a:solidFill>
                  <a:srgbClr val="003399"/>
                </a:solidFill>
                <a:latin typeface="EC Square Sans Pro" panose="020B0506040000020004"/>
              </a:rPr>
              <a:t>Naporivske</a:t>
            </a:r>
            <a:r>
              <a:rPr lang="en-GB" sz="2700" spc="-28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spc="-14">
                <a:solidFill>
                  <a:srgbClr val="003399"/>
                </a:solidFill>
                <a:latin typeface="EC Square Sans Pro" panose="020B0506040000020004"/>
              </a:rPr>
              <a:t>Farm.</a:t>
            </a:r>
            <a:endParaRPr lang="en-GB" sz="2700">
              <a:solidFill>
                <a:srgbClr val="003399"/>
              </a:solidFill>
              <a:latin typeface="EC Square Sans Pro" panose="020B0506040000020004"/>
            </a:endParaRPr>
          </a:p>
        </p:txBody>
      </p:sp>
      <p:pic>
        <p:nvPicPr>
          <p:cNvPr id="37" name="Picture 36" descr="A blue and yellow xs&#10;&#10;AI-generated content may be incorrect.">
            <a:extLst>
              <a:ext uri="{FF2B5EF4-FFF2-40B4-BE49-F238E27FC236}">
                <a16:creationId xmlns:a16="http://schemas.microsoft.com/office/drawing/2014/main" id="{3CF73D44-B6E7-83B2-F6DF-D3E77C6B3A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 flipV="1">
            <a:off x="402382" y="8135207"/>
            <a:ext cx="878078" cy="55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96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7AEBD-1E0B-5EFA-D63C-D9FA0D872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1">
            <a:extLst>
              <a:ext uri="{FF2B5EF4-FFF2-40B4-BE49-F238E27FC236}">
                <a16:creationId xmlns:a16="http://schemas.microsoft.com/office/drawing/2014/main" id="{94C1E8D1-C1A0-9452-3FF5-0AD1D0FD8185}"/>
              </a:ext>
            </a:extLst>
          </p:cNvPr>
          <p:cNvSpPr txBox="1">
            <a:spLocks/>
          </p:cNvSpPr>
          <p:nvPr/>
        </p:nvSpPr>
        <p:spPr>
          <a:xfrm>
            <a:off x="567063" y="580088"/>
            <a:ext cx="16844481" cy="10972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>
              <a:defRPr/>
            </a:pPr>
            <a:endParaRPr lang="en-GB" sz="5400">
              <a:solidFill>
                <a:prstClr val="black"/>
              </a:solidFill>
              <a:latin typeface="Aptos Display" panose="02110004020202020204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1D7841E-D2AC-4E7E-4266-9EAAD2E5EBDA}"/>
              </a:ext>
            </a:extLst>
          </p:cNvPr>
          <p:cNvGrpSpPr/>
          <p:nvPr/>
        </p:nvGrpSpPr>
        <p:grpSpPr>
          <a:xfrm>
            <a:off x="0" y="-25740"/>
            <a:ext cx="18288000" cy="1528976"/>
            <a:chOff x="446886" y="2919341"/>
            <a:chExt cx="11298227" cy="101931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CCC9179-A924-E8C4-1393-8AF9BB38C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886" y="2919341"/>
              <a:ext cx="11298227" cy="101931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FB1832-9930-20D5-7D49-20811047C9F8}"/>
                </a:ext>
              </a:extLst>
            </p:cNvPr>
            <p:cNvSpPr txBox="1"/>
            <p:nvPr/>
          </p:nvSpPr>
          <p:spPr>
            <a:xfrm>
              <a:off x="1648045" y="3156154"/>
              <a:ext cx="8262691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600">
                <a:defRPr/>
              </a:pPr>
              <a:r>
                <a:rPr lang="en-GB" sz="4800">
                  <a:solidFill>
                    <a:prstClr val="white"/>
                  </a:solidFill>
                  <a:latin typeface="EC Square Sans Pro"/>
                </a:rPr>
                <a:t>Success stories: </a:t>
              </a:r>
              <a:r>
                <a:rPr lang="en-GB" sz="4800" err="1">
                  <a:solidFill>
                    <a:prstClr val="white"/>
                  </a:solidFill>
                  <a:latin typeface="Aptos" panose="02110004020202020204"/>
                </a:rPr>
                <a:t>Datagroup</a:t>
              </a:r>
              <a:r>
                <a:rPr lang="en-GB" sz="4800">
                  <a:solidFill>
                    <a:prstClr val="white"/>
                  </a:solidFill>
                  <a:latin typeface="Aptos" panose="02110004020202020204"/>
                </a:rPr>
                <a:t>–</a:t>
              </a:r>
              <a:r>
                <a:rPr lang="en-GB" sz="4800" spc="-42">
                  <a:solidFill>
                    <a:prstClr val="white"/>
                  </a:solidFill>
                  <a:latin typeface="Aptos" panose="02110004020202020204"/>
                </a:rPr>
                <a:t>Volia–</a:t>
              </a:r>
              <a:r>
                <a:rPr lang="en-GB" sz="4800" spc="-14" err="1">
                  <a:solidFill>
                    <a:prstClr val="white"/>
                  </a:solidFill>
                  <a:latin typeface="Aptos" panose="02110004020202020204"/>
                </a:rPr>
                <a:t>Lifecell</a:t>
              </a:r>
              <a:r>
                <a:rPr lang="en-GB" sz="4800" spc="-14">
                  <a:solidFill>
                    <a:prstClr val="white"/>
                  </a:solidFill>
                  <a:latin typeface="Aptos" panose="02110004020202020204"/>
                </a:rPr>
                <a:t> </a:t>
              </a:r>
              <a:r>
                <a:rPr lang="en-GB" sz="4800">
                  <a:solidFill>
                    <a:prstClr val="white"/>
                  </a:solidFill>
                  <a:latin typeface="Aptos" panose="02110004020202020204"/>
                </a:rPr>
                <a:t>group</a:t>
              </a:r>
              <a:endParaRPr lang="en-GB" sz="4800">
                <a:solidFill>
                  <a:prstClr val="white"/>
                </a:solidFill>
                <a:latin typeface="EC Square Sans Pro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82EBC83-B68A-86CD-5995-FDB9A9AE3691}"/>
              </a:ext>
            </a:extLst>
          </p:cNvPr>
          <p:cNvGrpSpPr/>
          <p:nvPr/>
        </p:nvGrpSpPr>
        <p:grpSpPr>
          <a:xfrm>
            <a:off x="500421" y="2438975"/>
            <a:ext cx="1185678" cy="1173536"/>
            <a:chOff x="333614" y="2550655"/>
            <a:chExt cx="790452" cy="7823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B296B00-EA41-E832-46E4-0E23371CDEDC}"/>
                </a:ext>
              </a:extLst>
            </p:cNvPr>
            <p:cNvSpPr/>
            <p:nvPr/>
          </p:nvSpPr>
          <p:spPr>
            <a:xfrm>
              <a:off x="333614" y="2550655"/>
              <a:ext cx="790452" cy="7823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71600">
                <a:defRPr/>
              </a:pPr>
              <a:endParaRPr lang="en-GB" sz="2100" b="1">
                <a:solidFill>
                  <a:prstClr val="black"/>
                </a:solidFill>
                <a:latin typeface="EC Square Sans Pro" panose="020B0506040000020004" charset="0"/>
              </a:endParaRPr>
            </a:p>
          </p:txBody>
        </p:sp>
        <p:pic>
          <p:nvPicPr>
            <p:cNvPr id="5" name="Graphic 4" descr="Coins outline">
              <a:extLst>
                <a:ext uri="{FF2B5EF4-FFF2-40B4-BE49-F238E27FC236}">
                  <a16:creationId xmlns:a16="http://schemas.microsoft.com/office/drawing/2014/main" id="{9B3A8727-EF16-7B61-91DD-05A7DD88B51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4697" y="2626151"/>
              <a:ext cx="652914" cy="652914"/>
            </a:xfrm>
            <a:prstGeom prst="rect">
              <a:avLst/>
            </a:prstGeom>
          </p:spPr>
        </p:pic>
      </p:grpSp>
      <p:grpSp>
        <p:nvGrpSpPr>
          <p:cNvPr id="12" name="object 16">
            <a:extLst>
              <a:ext uri="{FF2B5EF4-FFF2-40B4-BE49-F238E27FC236}">
                <a16:creationId xmlns:a16="http://schemas.microsoft.com/office/drawing/2014/main" id="{A57E6F83-92E8-EFBF-150B-678F757BBA7C}"/>
              </a:ext>
            </a:extLst>
          </p:cNvPr>
          <p:cNvGrpSpPr/>
          <p:nvPr/>
        </p:nvGrpSpPr>
        <p:grpSpPr>
          <a:xfrm>
            <a:off x="12443742" y="5918351"/>
            <a:ext cx="5327415" cy="3465114"/>
            <a:chOff x="276994" y="9998848"/>
            <a:chExt cx="5671188" cy="3688715"/>
          </a:xfrm>
        </p:grpSpPr>
        <p:pic>
          <p:nvPicPr>
            <p:cNvPr id="13" name="object 17">
              <a:extLst>
                <a:ext uri="{FF2B5EF4-FFF2-40B4-BE49-F238E27FC236}">
                  <a16:creationId xmlns:a16="http://schemas.microsoft.com/office/drawing/2014/main" id="{780A9F46-7EA6-0CB3-D0B6-2981DAFAA995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994" y="9998854"/>
              <a:ext cx="5670620" cy="3688486"/>
            </a:xfrm>
            <a:prstGeom prst="rect">
              <a:avLst/>
            </a:prstGeom>
          </p:spPr>
        </p:pic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D96E9F86-857F-A15B-2DA2-5C1351FC43E2}"/>
                </a:ext>
              </a:extLst>
            </p:cNvPr>
            <p:cNvSpPr/>
            <p:nvPr/>
          </p:nvSpPr>
          <p:spPr>
            <a:xfrm>
              <a:off x="276997" y="9998848"/>
              <a:ext cx="5671185" cy="3688715"/>
            </a:xfrm>
            <a:custGeom>
              <a:avLst/>
              <a:gdLst/>
              <a:ahLst/>
              <a:cxnLst/>
              <a:rect l="l" t="t" r="r" b="b"/>
              <a:pathLst>
                <a:path w="5671185" h="3688715">
                  <a:moveTo>
                    <a:pt x="5440977" y="3688486"/>
                  </a:moveTo>
                  <a:lnTo>
                    <a:pt x="229642" y="3688486"/>
                  </a:lnTo>
                  <a:lnTo>
                    <a:pt x="183362" y="3683821"/>
                  </a:lnTo>
                  <a:lnTo>
                    <a:pt x="140256" y="3670440"/>
                  </a:lnTo>
                  <a:lnTo>
                    <a:pt x="101248" y="3649266"/>
                  </a:lnTo>
                  <a:lnTo>
                    <a:pt x="67261" y="3621225"/>
                  </a:lnTo>
                  <a:lnTo>
                    <a:pt x="39219" y="3587238"/>
                  </a:lnTo>
                  <a:lnTo>
                    <a:pt x="18046" y="3548230"/>
                  </a:lnTo>
                  <a:lnTo>
                    <a:pt x="4665" y="3505124"/>
                  </a:lnTo>
                  <a:lnTo>
                    <a:pt x="0" y="3458844"/>
                  </a:lnTo>
                  <a:lnTo>
                    <a:pt x="0" y="229642"/>
                  </a:lnTo>
                  <a:lnTo>
                    <a:pt x="4665" y="183362"/>
                  </a:lnTo>
                  <a:lnTo>
                    <a:pt x="18046" y="140256"/>
                  </a:lnTo>
                  <a:lnTo>
                    <a:pt x="39219" y="101248"/>
                  </a:lnTo>
                  <a:lnTo>
                    <a:pt x="67261" y="67261"/>
                  </a:lnTo>
                  <a:lnTo>
                    <a:pt x="101248" y="39219"/>
                  </a:lnTo>
                  <a:lnTo>
                    <a:pt x="140256" y="18046"/>
                  </a:lnTo>
                  <a:lnTo>
                    <a:pt x="183362" y="4665"/>
                  </a:lnTo>
                  <a:lnTo>
                    <a:pt x="229642" y="0"/>
                  </a:lnTo>
                  <a:lnTo>
                    <a:pt x="5440977" y="0"/>
                  </a:lnTo>
                  <a:lnTo>
                    <a:pt x="5487258" y="4665"/>
                  </a:lnTo>
                  <a:lnTo>
                    <a:pt x="5530364" y="18046"/>
                  </a:lnTo>
                  <a:lnTo>
                    <a:pt x="5569372" y="39219"/>
                  </a:lnTo>
                  <a:lnTo>
                    <a:pt x="5603358" y="67261"/>
                  </a:lnTo>
                  <a:lnTo>
                    <a:pt x="5631400" y="101248"/>
                  </a:lnTo>
                  <a:lnTo>
                    <a:pt x="5652573" y="140256"/>
                  </a:lnTo>
                  <a:lnTo>
                    <a:pt x="5665955" y="183362"/>
                  </a:lnTo>
                  <a:lnTo>
                    <a:pt x="5670620" y="229642"/>
                  </a:lnTo>
                  <a:lnTo>
                    <a:pt x="5670620" y="3458844"/>
                  </a:lnTo>
                  <a:lnTo>
                    <a:pt x="5665955" y="3505124"/>
                  </a:lnTo>
                  <a:lnTo>
                    <a:pt x="5652573" y="3548230"/>
                  </a:lnTo>
                  <a:lnTo>
                    <a:pt x="5631400" y="3587238"/>
                  </a:lnTo>
                  <a:lnTo>
                    <a:pt x="5603358" y="3621225"/>
                  </a:lnTo>
                  <a:lnTo>
                    <a:pt x="5569372" y="3649266"/>
                  </a:lnTo>
                  <a:lnTo>
                    <a:pt x="5530364" y="3670440"/>
                  </a:lnTo>
                  <a:lnTo>
                    <a:pt x="5487258" y="3683821"/>
                  </a:lnTo>
                  <a:lnTo>
                    <a:pt x="5440977" y="3688486"/>
                  </a:lnTo>
                  <a:close/>
                </a:path>
              </a:pathLst>
            </a:custGeom>
            <a:ln w="25299">
              <a:solidFill>
                <a:srgbClr val="99E1FF"/>
              </a:solidFill>
            </a:ln>
          </p:spPr>
          <p:txBody>
            <a:bodyPr wrap="square" lIns="0" tIns="0" rIns="0" bIns="0" rtlCol="0"/>
            <a:lstStyle/>
            <a:p>
              <a:pPr defTabSz="1371600"/>
              <a:endParaRPr lang="en-GB" sz="270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pic>
        <p:nvPicPr>
          <p:cNvPr id="16" name="object 23">
            <a:extLst>
              <a:ext uri="{FF2B5EF4-FFF2-40B4-BE49-F238E27FC236}">
                <a16:creationId xmlns:a16="http://schemas.microsoft.com/office/drawing/2014/main" id="{5FD395A3-64A1-8DDC-658E-0ECAC2095B1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1863" y="1762677"/>
            <a:ext cx="5237987" cy="3969945"/>
          </a:xfrm>
          <a:prstGeom prst="rect">
            <a:avLst/>
          </a:prstGeom>
          <a:ln>
            <a:solidFill>
              <a:srgbClr val="83CBEB"/>
            </a:solidFill>
          </a:ln>
        </p:spPr>
      </p:pic>
      <p:sp>
        <p:nvSpPr>
          <p:cNvPr id="17" name="object 24">
            <a:extLst>
              <a:ext uri="{FF2B5EF4-FFF2-40B4-BE49-F238E27FC236}">
                <a16:creationId xmlns:a16="http://schemas.microsoft.com/office/drawing/2014/main" id="{13D0089C-557F-F7BB-0A97-5517449B3204}"/>
              </a:ext>
            </a:extLst>
          </p:cNvPr>
          <p:cNvSpPr/>
          <p:nvPr/>
        </p:nvSpPr>
        <p:spPr>
          <a:xfrm>
            <a:off x="12431865" y="1762674"/>
            <a:ext cx="5238258" cy="3970224"/>
          </a:xfrm>
          <a:custGeom>
            <a:avLst/>
            <a:gdLst/>
            <a:ahLst/>
            <a:cxnLst/>
            <a:rect l="l" t="t" r="r" b="b"/>
            <a:pathLst>
              <a:path w="6167120" h="4674234">
                <a:moveTo>
                  <a:pt x="5937158" y="4673907"/>
                </a:moveTo>
                <a:lnTo>
                  <a:pt x="229642" y="4673907"/>
                </a:lnTo>
                <a:lnTo>
                  <a:pt x="183362" y="4669242"/>
                </a:lnTo>
                <a:lnTo>
                  <a:pt x="140256" y="4655861"/>
                </a:lnTo>
                <a:lnTo>
                  <a:pt x="101248" y="4634687"/>
                </a:lnTo>
                <a:lnTo>
                  <a:pt x="67261" y="4606646"/>
                </a:lnTo>
                <a:lnTo>
                  <a:pt x="39219" y="4572659"/>
                </a:lnTo>
                <a:lnTo>
                  <a:pt x="18046" y="4533651"/>
                </a:lnTo>
                <a:lnTo>
                  <a:pt x="4665" y="4490545"/>
                </a:lnTo>
                <a:lnTo>
                  <a:pt x="0" y="4444264"/>
                </a:lnTo>
                <a:lnTo>
                  <a:pt x="0" y="229642"/>
                </a:lnTo>
                <a:lnTo>
                  <a:pt x="4665" y="183362"/>
                </a:lnTo>
                <a:lnTo>
                  <a:pt x="18046" y="140256"/>
                </a:lnTo>
                <a:lnTo>
                  <a:pt x="39219" y="101248"/>
                </a:lnTo>
                <a:lnTo>
                  <a:pt x="67261" y="67261"/>
                </a:lnTo>
                <a:lnTo>
                  <a:pt x="101248" y="39219"/>
                </a:lnTo>
                <a:lnTo>
                  <a:pt x="140256" y="18046"/>
                </a:lnTo>
                <a:lnTo>
                  <a:pt x="183362" y="4665"/>
                </a:lnTo>
                <a:lnTo>
                  <a:pt x="229642" y="0"/>
                </a:lnTo>
                <a:lnTo>
                  <a:pt x="5937158" y="0"/>
                </a:lnTo>
                <a:lnTo>
                  <a:pt x="5983438" y="4665"/>
                </a:lnTo>
                <a:lnTo>
                  <a:pt x="6026544" y="18046"/>
                </a:lnTo>
                <a:lnTo>
                  <a:pt x="6065552" y="39219"/>
                </a:lnTo>
                <a:lnTo>
                  <a:pt x="6099539" y="67261"/>
                </a:lnTo>
                <a:lnTo>
                  <a:pt x="6127581" y="101248"/>
                </a:lnTo>
                <a:lnTo>
                  <a:pt x="6148754" y="140256"/>
                </a:lnTo>
                <a:lnTo>
                  <a:pt x="6162135" y="183362"/>
                </a:lnTo>
                <a:lnTo>
                  <a:pt x="6166801" y="229642"/>
                </a:lnTo>
                <a:lnTo>
                  <a:pt x="6166801" y="4444264"/>
                </a:lnTo>
                <a:lnTo>
                  <a:pt x="6162135" y="4490545"/>
                </a:lnTo>
                <a:lnTo>
                  <a:pt x="6148754" y="4533651"/>
                </a:lnTo>
                <a:lnTo>
                  <a:pt x="6127581" y="4572659"/>
                </a:lnTo>
                <a:lnTo>
                  <a:pt x="6099539" y="4606646"/>
                </a:lnTo>
                <a:lnTo>
                  <a:pt x="6065552" y="4634687"/>
                </a:lnTo>
                <a:lnTo>
                  <a:pt x="6026544" y="4655861"/>
                </a:lnTo>
                <a:lnTo>
                  <a:pt x="5983438" y="4669242"/>
                </a:lnTo>
                <a:lnTo>
                  <a:pt x="5937158" y="4673907"/>
                </a:lnTo>
                <a:close/>
              </a:path>
            </a:pathLst>
          </a:custGeom>
          <a:ln w="25299">
            <a:solidFill>
              <a:srgbClr val="83CBEB"/>
            </a:solidFill>
          </a:ln>
        </p:spPr>
        <p:txBody>
          <a:bodyPr wrap="square" lIns="0" tIns="0" rIns="0" bIns="0" rtlCol="0"/>
          <a:lstStyle/>
          <a:p>
            <a:pPr defTabSz="1371600"/>
            <a:endParaRPr lang="en-GB" sz="27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C6FCAD-6D8C-D1C3-A4C9-F62007DEFFD1}"/>
              </a:ext>
            </a:extLst>
          </p:cNvPr>
          <p:cNvSpPr txBox="1"/>
          <p:nvPr/>
        </p:nvSpPr>
        <p:spPr>
          <a:xfrm>
            <a:off x="1833937" y="2402102"/>
            <a:ext cx="943553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GB" sz="2700" b="1">
                <a:solidFill>
                  <a:prstClr val="black"/>
                </a:solidFill>
                <a:latin typeface="EC Square Sans Pro" panose="020B0506040000020004" charset="0"/>
              </a:rPr>
              <a:t>EU</a:t>
            </a:r>
            <a:r>
              <a:rPr lang="en-GB" sz="2700" b="1" spc="-156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>
                <a:solidFill>
                  <a:prstClr val="black"/>
                </a:solidFill>
                <a:latin typeface="EC Square Sans Pro" panose="020B0506040000020004" charset="0"/>
              </a:rPr>
              <a:t>and</a:t>
            </a:r>
            <a:r>
              <a:rPr lang="en-GB" sz="2700" b="1" spc="-149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28">
                <a:solidFill>
                  <a:prstClr val="black"/>
                </a:solidFill>
                <a:latin typeface="EC Square Sans Pro" panose="020B0506040000020004" charset="0"/>
              </a:rPr>
              <a:t>French</a:t>
            </a:r>
            <a:r>
              <a:rPr lang="en-GB" sz="2700" b="1" spc="-149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36">
                <a:solidFill>
                  <a:prstClr val="black"/>
                </a:solidFill>
                <a:latin typeface="EC Square Sans Pro" panose="020B0506040000020004" charset="0"/>
              </a:rPr>
              <a:t>guarantees</a:t>
            </a:r>
            <a:r>
              <a:rPr lang="en-GB" sz="2700" b="1" spc="-149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>
                <a:solidFill>
                  <a:prstClr val="black"/>
                </a:solidFill>
                <a:latin typeface="EC Square Sans Pro" panose="020B0506040000020004" charset="0"/>
              </a:rPr>
              <a:t>and</a:t>
            </a:r>
            <a:r>
              <a:rPr lang="en-GB" sz="2700" b="1" spc="-149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14">
                <a:solidFill>
                  <a:prstClr val="black"/>
                </a:solidFill>
                <a:latin typeface="EC Square Sans Pro" panose="020B0506040000020004" charset="0"/>
              </a:rPr>
              <a:t>ﬁnancing</a:t>
            </a:r>
            <a:r>
              <a:rPr lang="en-GB" sz="2700" b="1" spc="-149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>
                <a:solidFill>
                  <a:prstClr val="black"/>
                </a:solidFill>
                <a:latin typeface="EC Square Sans Pro" panose="020B0506040000020004" charset="0"/>
              </a:rPr>
              <a:t>from</a:t>
            </a:r>
            <a:r>
              <a:rPr lang="en-GB" sz="2700" b="1" spc="-149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>
                <a:solidFill>
                  <a:prstClr val="black"/>
                </a:solidFill>
                <a:latin typeface="EC Square Sans Pro" panose="020B0506040000020004" charset="0"/>
              </a:rPr>
              <a:t>the</a:t>
            </a:r>
            <a:r>
              <a:rPr lang="en-GB" sz="2700" b="1" spc="-149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14">
                <a:solidFill>
                  <a:prstClr val="black"/>
                </a:solidFill>
                <a:latin typeface="EC Square Sans Pro" panose="020B0506040000020004" charset="0"/>
              </a:rPr>
              <a:t>European </a:t>
            </a:r>
            <a:r>
              <a:rPr lang="en-GB" sz="2700" b="1">
                <a:solidFill>
                  <a:prstClr val="black"/>
                </a:solidFill>
                <a:latin typeface="EC Square Sans Pro" panose="020B0506040000020004" charset="0"/>
              </a:rPr>
              <a:t>Bank</a:t>
            </a:r>
            <a:r>
              <a:rPr lang="en-GB" sz="2700" b="1" spc="-177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28">
                <a:solidFill>
                  <a:prstClr val="black"/>
                </a:solidFill>
                <a:latin typeface="EC Square Sans Pro" panose="020B0506040000020004" charset="0"/>
              </a:rPr>
              <a:t>for</a:t>
            </a:r>
            <a:r>
              <a:rPr lang="en-GB" sz="2700" b="1" spc="-177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42">
                <a:solidFill>
                  <a:prstClr val="black"/>
                </a:solidFill>
                <a:latin typeface="EC Square Sans Pro" panose="020B0506040000020004" charset="0"/>
              </a:rPr>
              <a:t>Reconstruction</a:t>
            </a:r>
            <a:r>
              <a:rPr lang="en-GB" sz="2700" b="1" spc="-177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>
                <a:solidFill>
                  <a:prstClr val="black"/>
                </a:solidFill>
                <a:latin typeface="EC Square Sans Pro" panose="020B0506040000020004" charset="0"/>
              </a:rPr>
              <a:t>and</a:t>
            </a:r>
            <a:r>
              <a:rPr lang="en-GB" sz="2700" b="1" spc="-177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36">
                <a:solidFill>
                  <a:prstClr val="black"/>
                </a:solidFill>
                <a:latin typeface="EC Square Sans Pro" panose="020B0506040000020004" charset="0"/>
              </a:rPr>
              <a:t>Development</a:t>
            </a:r>
            <a:r>
              <a:rPr lang="en-GB" sz="2700" b="1" spc="-177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14">
                <a:solidFill>
                  <a:prstClr val="black"/>
                </a:solidFill>
                <a:latin typeface="EC Square Sans Pro" panose="020B0506040000020004" charset="0"/>
              </a:rPr>
              <a:t>(EBRD)</a:t>
            </a:r>
            <a:r>
              <a:rPr lang="en-GB" sz="2700" b="1" spc="-177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>
                <a:solidFill>
                  <a:prstClr val="black"/>
                </a:solidFill>
                <a:latin typeface="EC Square Sans Pro" panose="020B0506040000020004" charset="0"/>
              </a:rPr>
              <a:t>and</a:t>
            </a:r>
            <a:r>
              <a:rPr lang="en-GB" sz="2700" b="1" spc="-177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36">
                <a:solidFill>
                  <a:prstClr val="black"/>
                </a:solidFill>
                <a:latin typeface="EC Square Sans Pro" panose="020B0506040000020004" charset="0"/>
              </a:rPr>
              <a:t>the </a:t>
            </a:r>
            <a:r>
              <a:rPr lang="en-GB" sz="2700" b="1" spc="-28">
                <a:solidFill>
                  <a:prstClr val="black"/>
                </a:solidFill>
                <a:latin typeface="EC Square Sans Pro" panose="020B0506040000020004" charset="0"/>
              </a:rPr>
              <a:t>International</a:t>
            </a:r>
            <a:r>
              <a:rPr lang="en-GB" sz="2700" b="1" spc="-177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28">
                <a:solidFill>
                  <a:prstClr val="black"/>
                </a:solidFill>
                <a:latin typeface="EC Square Sans Pro" panose="020B0506040000020004" charset="0"/>
              </a:rPr>
              <a:t>Finance</a:t>
            </a:r>
            <a:r>
              <a:rPr lang="en-GB" sz="2700" b="1" spc="-17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36">
                <a:solidFill>
                  <a:prstClr val="black"/>
                </a:solidFill>
                <a:latin typeface="EC Square Sans Pro" panose="020B0506040000020004" charset="0"/>
              </a:rPr>
              <a:t>Corporation</a:t>
            </a:r>
            <a:r>
              <a:rPr lang="en-GB" sz="2700" b="1" spc="-17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28">
                <a:solidFill>
                  <a:prstClr val="black"/>
                </a:solidFill>
                <a:latin typeface="EC Square Sans Pro" panose="020B0506040000020004" charset="0"/>
              </a:rPr>
              <a:t>(IFC).</a:t>
            </a:r>
            <a:endParaRPr lang="en-GB" sz="2700" b="1">
              <a:solidFill>
                <a:prstClr val="black"/>
              </a:solidFill>
              <a:latin typeface="EC Square Sans Pro" panose="020B050604000002000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284201-B059-E863-AAAC-6E03E4A7C357}"/>
              </a:ext>
            </a:extLst>
          </p:cNvPr>
          <p:cNvSpPr txBox="1"/>
          <p:nvPr/>
        </p:nvSpPr>
        <p:spPr>
          <a:xfrm>
            <a:off x="1833937" y="3894982"/>
            <a:ext cx="10371764" cy="134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48" marR="660449" defTabSz="1371600">
              <a:lnSpc>
                <a:spcPct val="100899"/>
              </a:lnSpc>
              <a:spcBef>
                <a:spcPts val="134"/>
              </a:spcBef>
            </a:pPr>
            <a:r>
              <a:rPr lang="en-GB" sz="2700" spc="-14">
                <a:solidFill>
                  <a:prstClr val="black"/>
                </a:solidFill>
                <a:latin typeface="EC Square Sans Pro" panose="020B0506040000020004" charset="0"/>
              </a:rPr>
              <a:t>Helped</a:t>
            </a:r>
            <a:r>
              <a:rPr lang="en-GB" sz="2700" spc="-17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14">
                <a:solidFill>
                  <a:prstClr val="black"/>
                </a:solidFill>
                <a:latin typeface="EC Square Sans Pro" panose="020B0506040000020004" charset="0"/>
              </a:rPr>
              <a:t>unlock</a:t>
            </a:r>
            <a:r>
              <a:rPr lang="en-GB" sz="2700" b="1" spc="-17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>
                <a:solidFill>
                  <a:prstClr val="black"/>
                </a:solidFill>
                <a:latin typeface="EC Square Sans Pro" panose="020B0506040000020004" charset="0"/>
              </a:rPr>
              <a:t>a</a:t>
            </a:r>
            <a:r>
              <a:rPr lang="en-GB" sz="2700" b="1" spc="-177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14">
                <a:solidFill>
                  <a:prstClr val="black"/>
                </a:solidFill>
                <a:latin typeface="EC Square Sans Pro" panose="020B0506040000020004" charset="0"/>
              </a:rPr>
              <a:t>major </a:t>
            </a:r>
            <a:r>
              <a:rPr lang="en-GB" sz="2700" b="1" spc="-36">
                <a:solidFill>
                  <a:prstClr val="black"/>
                </a:solidFill>
                <a:latin typeface="EC Square Sans Pro" panose="020B0506040000020004" charset="0"/>
              </a:rPr>
              <a:t>investment</a:t>
            </a:r>
            <a:r>
              <a:rPr lang="en-GB" sz="2700" b="1" spc="-206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>
                <a:solidFill>
                  <a:prstClr val="black"/>
                </a:solidFill>
                <a:latin typeface="EC Square Sans Pro" panose="020B0506040000020004" charset="0"/>
              </a:rPr>
              <a:t>in</a:t>
            </a:r>
            <a:r>
              <a:rPr lang="en-GB" sz="2700" b="1" spc="-183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50">
                <a:solidFill>
                  <a:prstClr val="black"/>
                </a:solidFill>
                <a:latin typeface="EC Square Sans Pro" panose="020B0506040000020004" charset="0"/>
              </a:rPr>
              <a:t>Ukraine’s</a:t>
            </a:r>
            <a:r>
              <a:rPr lang="en-GB" sz="2700" b="1" spc="-191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28">
                <a:solidFill>
                  <a:prstClr val="black"/>
                </a:solidFill>
                <a:latin typeface="EC Square Sans Pro" panose="020B0506040000020004" charset="0"/>
              </a:rPr>
              <a:t>telecom</a:t>
            </a:r>
            <a:r>
              <a:rPr lang="en-GB" sz="2700" b="1" spc="-183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50">
                <a:solidFill>
                  <a:prstClr val="black"/>
                </a:solidFill>
                <a:latin typeface="EC Square Sans Pro" panose="020B0506040000020004" charset="0"/>
              </a:rPr>
              <a:t>sector.</a:t>
            </a:r>
            <a:r>
              <a:rPr lang="en-GB" sz="2700" b="1" spc="-183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 charset="0"/>
              </a:rPr>
              <a:t>They</a:t>
            </a:r>
            <a:r>
              <a:rPr lang="en-GB" sz="2700" spc="-191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 charset="0"/>
              </a:rPr>
              <a:t>also</a:t>
            </a:r>
            <a:r>
              <a:rPr lang="en-GB" sz="2700" spc="-183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28">
                <a:solidFill>
                  <a:prstClr val="black"/>
                </a:solidFill>
                <a:latin typeface="EC Square Sans Pro" panose="020B0506040000020004" charset="0"/>
              </a:rPr>
              <a:t>enabled</a:t>
            </a:r>
            <a:r>
              <a:rPr lang="en-GB" sz="2700" spc="-183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71">
                <a:solidFill>
                  <a:prstClr val="black"/>
                </a:solidFill>
                <a:latin typeface="EC Square Sans Pro" panose="020B0506040000020004" charset="0"/>
              </a:rPr>
              <a:t>a </a:t>
            </a:r>
            <a:r>
              <a:rPr lang="en-GB" sz="2700" b="1" spc="-14">
                <a:solidFill>
                  <a:prstClr val="black"/>
                </a:solidFill>
                <a:latin typeface="EC Square Sans Pro" panose="020B0506040000020004" charset="0"/>
              </a:rPr>
              <a:t>strategic</a:t>
            </a:r>
            <a:r>
              <a:rPr lang="en-GB" sz="2700" b="1" spc="-198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b="1" spc="-36">
                <a:solidFill>
                  <a:prstClr val="black"/>
                </a:solidFill>
                <a:latin typeface="EC Square Sans Pro" panose="020B0506040000020004" charset="0"/>
              </a:rPr>
              <a:t>partnership</a:t>
            </a:r>
            <a:r>
              <a:rPr lang="en-GB" sz="2700" b="1" spc="-198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28">
                <a:solidFill>
                  <a:prstClr val="black"/>
                </a:solidFill>
                <a:latin typeface="EC Square Sans Pro" panose="020B0506040000020004" charset="0"/>
              </a:rPr>
              <a:t>between</a:t>
            </a:r>
            <a:r>
              <a:rPr lang="en-GB" sz="2700" spc="-191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28">
                <a:solidFill>
                  <a:prstClr val="black"/>
                </a:solidFill>
                <a:latin typeface="EC Square Sans Pro" panose="020B0506040000020004" charset="0"/>
              </a:rPr>
              <a:t>French</a:t>
            </a:r>
            <a:r>
              <a:rPr lang="en-GB" sz="2700" spc="-198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28">
                <a:solidFill>
                  <a:prstClr val="black"/>
                </a:solidFill>
                <a:latin typeface="EC Square Sans Pro" panose="020B0506040000020004" charset="0"/>
              </a:rPr>
              <a:t>investor</a:t>
            </a:r>
            <a:r>
              <a:rPr lang="en-GB" sz="2700" spc="-191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 charset="0"/>
              </a:rPr>
              <a:t>NJJ</a:t>
            </a:r>
            <a:r>
              <a:rPr lang="en-GB" sz="2700" spc="-198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 charset="0"/>
              </a:rPr>
              <a:t>Holding</a:t>
            </a:r>
            <a:r>
              <a:rPr lang="en-GB" sz="2700" spc="-198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36">
                <a:solidFill>
                  <a:prstClr val="black"/>
                </a:solidFill>
                <a:latin typeface="EC Square Sans Pro" panose="020B0506040000020004" charset="0"/>
              </a:rPr>
              <a:t>and </a:t>
            </a:r>
            <a:r>
              <a:rPr lang="en-GB" sz="2700" spc="-28">
                <a:solidFill>
                  <a:prstClr val="black"/>
                </a:solidFill>
                <a:latin typeface="EC Square Sans Pro" panose="020B0506040000020004" charset="0"/>
              </a:rPr>
              <a:t>Horizon</a:t>
            </a:r>
            <a:r>
              <a:rPr lang="en-GB" sz="2700" spc="-177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28">
                <a:solidFill>
                  <a:prstClr val="black"/>
                </a:solidFill>
                <a:latin typeface="EC Square Sans Pro" panose="020B0506040000020004" charset="0"/>
              </a:rPr>
              <a:t>Capital,</a:t>
            </a:r>
            <a:r>
              <a:rPr lang="en-GB" sz="2700" spc="-17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 charset="0"/>
              </a:rPr>
              <a:t>a</a:t>
            </a:r>
            <a:r>
              <a:rPr lang="en-GB" sz="2700" spc="-17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14">
                <a:solidFill>
                  <a:prstClr val="black"/>
                </a:solidFill>
                <a:latin typeface="EC Square Sans Pro" panose="020B0506040000020004" charset="0"/>
              </a:rPr>
              <a:t>Ukrainian</a:t>
            </a:r>
            <a:r>
              <a:rPr lang="en-GB" sz="2700" spc="-17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28">
                <a:solidFill>
                  <a:prstClr val="black"/>
                </a:solidFill>
                <a:latin typeface="EC Square Sans Pro" panose="020B0506040000020004" charset="0"/>
              </a:rPr>
              <a:t>private</a:t>
            </a:r>
            <a:r>
              <a:rPr lang="en-GB" sz="2700" spc="-177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 charset="0"/>
              </a:rPr>
              <a:t>equity</a:t>
            </a:r>
            <a:r>
              <a:rPr lang="en-GB" sz="2700" spc="-17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  <a:r>
              <a:rPr lang="en-GB" sz="2700" spc="-28">
                <a:solidFill>
                  <a:prstClr val="black"/>
                </a:solidFill>
                <a:latin typeface="EC Square Sans Pro" panose="020B0506040000020004" charset="0"/>
              </a:rPr>
              <a:t>ﬁrm.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CB60CC-8D6B-7098-4A7B-25CD82BABA37}"/>
              </a:ext>
            </a:extLst>
          </p:cNvPr>
          <p:cNvSpPr txBox="1"/>
          <p:nvPr/>
        </p:nvSpPr>
        <p:spPr>
          <a:xfrm>
            <a:off x="361952" y="7975238"/>
            <a:ext cx="11196474" cy="134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54386" marR="7179" defTabSz="1371600">
              <a:lnSpc>
                <a:spcPct val="100899"/>
              </a:lnSpc>
            </a:pP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“Our</a:t>
            </a:r>
            <a:r>
              <a:rPr lang="en-GB" sz="2700" i="1" spc="28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main</a:t>
            </a:r>
            <a:r>
              <a:rPr lang="en-GB" sz="2700" i="1" spc="28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focus</a:t>
            </a:r>
            <a:r>
              <a:rPr lang="en-GB" sz="2700" i="1" spc="21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was</a:t>
            </a:r>
            <a:r>
              <a:rPr lang="en-GB" sz="2700" i="1" spc="28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the</a:t>
            </a:r>
            <a:r>
              <a:rPr lang="en-GB" sz="2700" i="1" spc="28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resilience</a:t>
            </a:r>
            <a:r>
              <a:rPr lang="en-GB" sz="2700" i="1" spc="28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of</a:t>
            </a:r>
            <a:r>
              <a:rPr lang="en-GB" sz="2700" i="1" spc="28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our</a:t>
            </a:r>
            <a:r>
              <a:rPr lang="en-GB" sz="2700" i="1" spc="28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network</a:t>
            </a:r>
            <a:r>
              <a:rPr lang="en-GB" sz="2700" i="1" spc="21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so</a:t>
            </a:r>
            <a:r>
              <a:rPr lang="en-GB" sz="2700" i="1" spc="28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our</a:t>
            </a:r>
            <a:r>
              <a:rPr lang="en-GB" sz="2700" i="1" spc="28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 spc="-14">
                <a:solidFill>
                  <a:srgbClr val="003399"/>
                </a:solidFill>
                <a:latin typeface="EC Square Sans Pro" panose="020B0506040000020004"/>
              </a:rPr>
              <a:t>customers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can</a:t>
            </a:r>
            <a:r>
              <a:rPr lang="en-GB" sz="2700" i="1" spc="71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stay</a:t>
            </a:r>
            <a:r>
              <a:rPr lang="en-GB" sz="2700" i="1" spc="78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connected</a:t>
            </a:r>
            <a:r>
              <a:rPr lang="en-GB" sz="2700" i="1" spc="86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despite</a:t>
            </a:r>
            <a:r>
              <a:rPr lang="en-GB" sz="2700" i="1" spc="78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the</a:t>
            </a:r>
            <a:r>
              <a:rPr lang="en-GB" sz="2700" i="1" spc="86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challenges</a:t>
            </a:r>
            <a:r>
              <a:rPr lang="en-GB" sz="2700" i="1" spc="78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of</a:t>
            </a:r>
            <a:r>
              <a:rPr lang="en-GB" sz="2700" i="1" spc="86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>
                <a:solidFill>
                  <a:srgbClr val="003399"/>
                </a:solidFill>
                <a:latin typeface="EC Square Sans Pro" panose="020B0506040000020004"/>
              </a:rPr>
              <a:t>the</a:t>
            </a:r>
            <a:r>
              <a:rPr lang="en-GB" sz="2700" i="1" spc="86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i="1" spc="-14">
                <a:solidFill>
                  <a:srgbClr val="003399"/>
                </a:solidFill>
                <a:latin typeface="EC Square Sans Pro" panose="020B0506040000020004"/>
              </a:rPr>
              <a:t>wartime,</a:t>
            </a:r>
            <a:r>
              <a:rPr lang="en-GB" sz="2700" spc="-14">
                <a:solidFill>
                  <a:srgbClr val="003399"/>
                </a:solidFill>
                <a:latin typeface="EC Square Sans Pro" panose="020B0506040000020004"/>
              </a:rPr>
              <a:t>” – </a:t>
            </a:r>
            <a:r>
              <a:rPr lang="en-GB" sz="2700">
                <a:solidFill>
                  <a:srgbClr val="003399"/>
                </a:solidFill>
                <a:latin typeface="EC Square Sans Pro" panose="020B0506040000020004"/>
              </a:rPr>
              <a:t>Mykhailo</a:t>
            </a:r>
            <a:r>
              <a:rPr lang="en-GB" sz="2700" spc="50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err="1">
                <a:solidFill>
                  <a:srgbClr val="003399"/>
                </a:solidFill>
                <a:latin typeface="EC Square Sans Pro" panose="020B0506040000020004"/>
              </a:rPr>
              <a:t>Shelemba</a:t>
            </a:r>
            <a:r>
              <a:rPr lang="en-GB" sz="2700">
                <a:solidFill>
                  <a:srgbClr val="003399"/>
                </a:solidFill>
                <a:latin typeface="EC Square Sans Pro" panose="020B0506040000020004"/>
              </a:rPr>
              <a:t>,</a:t>
            </a:r>
            <a:r>
              <a:rPr lang="en-GB" sz="2700" spc="42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>
                <a:solidFill>
                  <a:srgbClr val="003399"/>
                </a:solidFill>
                <a:latin typeface="EC Square Sans Pro" panose="020B0506040000020004"/>
              </a:rPr>
              <a:t>CEO,</a:t>
            </a:r>
            <a:r>
              <a:rPr lang="en-GB" sz="2700" spc="50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>
                <a:solidFill>
                  <a:srgbClr val="003399"/>
                </a:solidFill>
                <a:latin typeface="EC Square Sans Pro" panose="020B0506040000020004"/>
              </a:rPr>
              <a:t>DVL</a:t>
            </a:r>
            <a:r>
              <a:rPr lang="en-GB" sz="2700" spc="42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GB" sz="2700" spc="-14">
                <a:solidFill>
                  <a:srgbClr val="003399"/>
                </a:solidFill>
                <a:latin typeface="EC Square Sans Pro" panose="020B0506040000020004"/>
              </a:rPr>
              <a:t>Group.</a:t>
            </a:r>
            <a:endParaRPr lang="en-GB" sz="2700">
              <a:solidFill>
                <a:srgbClr val="003399"/>
              </a:solidFill>
              <a:latin typeface="EC Square Sans Pro" panose="020B050604000002000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3E8619-CA76-2AD7-DEE3-812E01B5BD93}"/>
              </a:ext>
            </a:extLst>
          </p:cNvPr>
          <p:cNvGrpSpPr/>
          <p:nvPr/>
        </p:nvGrpSpPr>
        <p:grpSpPr>
          <a:xfrm>
            <a:off x="506039" y="4089652"/>
            <a:ext cx="1185678" cy="1173536"/>
            <a:chOff x="429825" y="3887408"/>
            <a:chExt cx="790452" cy="7823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CB226D-6CBD-F6A9-0097-970B71BA3C4A}"/>
                </a:ext>
              </a:extLst>
            </p:cNvPr>
            <p:cNvSpPr/>
            <p:nvPr/>
          </p:nvSpPr>
          <p:spPr>
            <a:xfrm>
              <a:off x="429825" y="3887408"/>
              <a:ext cx="790452" cy="7823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71600">
                <a:defRPr/>
              </a:pPr>
              <a:endParaRPr lang="en-GB" sz="2100" b="1">
                <a:solidFill>
                  <a:prstClr val="black"/>
                </a:solidFill>
                <a:latin typeface="EC Square Sans Pro" panose="020B0506040000020004" charset="0"/>
              </a:endParaRPr>
            </a:p>
          </p:txBody>
        </p:sp>
        <p:pic>
          <p:nvPicPr>
            <p:cNvPr id="24" name="Graphic 23" descr="Network outline">
              <a:extLst>
                <a:ext uri="{FF2B5EF4-FFF2-40B4-BE49-F238E27FC236}">
                  <a16:creationId xmlns:a16="http://schemas.microsoft.com/office/drawing/2014/main" id="{E266A72F-9673-B6D9-C22B-4E2633A0DBE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2977" y="3911521"/>
              <a:ext cx="734130" cy="734130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66E403F-1280-BD9E-F886-A9786369F966}"/>
              </a:ext>
            </a:extLst>
          </p:cNvPr>
          <p:cNvSpPr txBox="1"/>
          <p:nvPr/>
        </p:nvSpPr>
        <p:spPr>
          <a:xfrm>
            <a:off x="1833936" y="5515730"/>
            <a:ext cx="10641012" cy="1759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48" marR="682883" defTabSz="1371600">
              <a:lnSpc>
                <a:spcPct val="100899"/>
              </a:lnSpc>
            </a:pPr>
            <a:r>
              <a:rPr lang="en-GB" sz="2700">
                <a:solidFill>
                  <a:prstClr val="black"/>
                </a:solidFill>
                <a:latin typeface="EC Square Sans Pro" panose="020B0506040000020004"/>
              </a:rPr>
              <a:t>The</a:t>
            </a:r>
            <a:r>
              <a:rPr lang="en-GB" sz="2700" spc="-183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 spc="-36">
                <a:solidFill>
                  <a:prstClr val="black"/>
                </a:solidFill>
                <a:latin typeface="EC Square Sans Pro" panose="020B0506040000020004"/>
              </a:rPr>
              <a:t>investment</a:t>
            </a:r>
            <a:r>
              <a:rPr lang="en-GB" sz="2700" spc="-177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/>
              </a:rPr>
              <a:t>aims</a:t>
            </a:r>
            <a:r>
              <a:rPr lang="en-GB" sz="2700" spc="-183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/>
              </a:rPr>
              <a:t>to</a:t>
            </a:r>
            <a:r>
              <a:rPr lang="en-GB" sz="2700" spc="-177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 spc="-14">
                <a:solidFill>
                  <a:prstClr val="black"/>
                </a:solidFill>
                <a:latin typeface="EC Square Sans Pro" panose="020B0506040000020004"/>
              </a:rPr>
              <a:t>expand</a:t>
            </a:r>
            <a:r>
              <a:rPr lang="en-GB" sz="2700" spc="-183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 spc="-42">
                <a:solidFill>
                  <a:prstClr val="black"/>
                </a:solidFill>
                <a:latin typeface="EC Square Sans Pro" panose="020B0506040000020004"/>
              </a:rPr>
              <a:t>coverage</a:t>
            </a:r>
            <a:r>
              <a:rPr lang="en-GB" sz="2700" spc="-177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 spc="-28">
                <a:solidFill>
                  <a:prstClr val="black"/>
                </a:solidFill>
                <a:latin typeface="EC Square Sans Pro" panose="020B0506040000020004"/>
              </a:rPr>
              <a:t>for</a:t>
            </a:r>
            <a:r>
              <a:rPr lang="en-GB" sz="2700" spc="-183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 b="1">
                <a:solidFill>
                  <a:prstClr val="black"/>
                </a:solidFill>
                <a:latin typeface="EC Square Sans Pro" panose="020B0506040000020004"/>
                <a:cs typeface="EC Square Sans Pro"/>
              </a:rPr>
              <a:t>10</a:t>
            </a:r>
            <a:r>
              <a:rPr lang="en-GB" sz="2700" b="1" spc="-191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 b="1" spc="-14">
                <a:solidFill>
                  <a:prstClr val="black"/>
                </a:solidFill>
                <a:latin typeface="EC Square Sans Pro" panose="020B0506040000020004"/>
              </a:rPr>
              <a:t>million </a:t>
            </a:r>
            <a:r>
              <a:rPr lang="en-GB" sz="2700" b="1">
                <a:solidFill>
                  <a:prstClr val="black"/>
                </a:solidFill>
                <a:latin typeface="EC Square Sans Pro" panose="020B0506040000020004"/>
                <a:cs typeface="EC Square Sans Pro"/>
              </a:rPr>
              <a:t>mobile</a:t>
            </a:r>
            <a:r>
              <a:rPr lang="en-GB" sz="2700" b="1" spc="-183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 b="1">
                <a:solidFill>
                  <a:prstClr val="black"/>
                </a:solidFill>
                <a:latin typeface="EC Square Sans Pro" panose="020B0506040000020004"/>
                <a:cs typeface="EC Square Sans Pro"/>
              </a:rPr>
              <a:t>users</a:t>
            </a:r>
            <a:r>
              <a:rPr lang="en-GB" sz="2700" b="1" spc="-276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/>
              </a:rPr>
              <a:t>and</a:t>
            </a:r>
            <a:r>
              <a:rPr lang="en-GB" sz="2700" spc="-170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 spc="-28">
                <a:solidFill>
                  <a:prstClr val="black"/>
                </a:solidFill>
                <a:latin typeface="EC Square Sans Pro" panose="020B0506040000020004"/>
              </a:rPr>
              <a:t>deliver</a:t>
            </a:r>
            <a:r>
              <a:rPr lang="en-GB" sz="2700" spc="-170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 spc="-14">
                <a:solidFill>
                  <a:prstClr val="black"/>
                </a:solidFill>
                <a:latin typeface="EC Square Sans Pro" panose="020B0506040000020004"/>
              </a:rPr>
              <a:t>faster</a:t>
            </a:r>
            <a:r>
              <a:rPr lang="en-GB" sz="2700" spc="-177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 spc="-14">
                <a:solidFill>
                  <a:prstClr val="black"/>
                </a:solidFill>
                <a:latin typeface="EC Square Sans Pro" panose="020B0506040000020004"/>
              </a:rPr>
              <a:t>internet</a:t>
            </a:r>
            <a:r>
              <a:rPr lang="en-GB" sz="2700" spc="-170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/>
              </a:rPr>
              <a:t>to</a:t>
            </a:r>
            <a:r>
              <a:rPr lang="en-GB" sz="2700" spc="-177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 b="1">
                <a:solidFill>
                  <a:prstClr val="black"/>
                </a:solidFill>
                <a:latin typeface="EC Square Sans Pro" panose="020B0506040000020004"/>
                <a:cs typeface="EC Square Sans Pro"/>
              </a:rPr>
              <a:t>4</a:t>
            </a:r>
            <a:r>
              <a:rPr lang="en-GB" sz="2700" b="1" spc="-177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 b="1" spc="-14">
                <a:solidFill>
                  <a:prstClr val="black"/>
                </a:solidFill>
                <a:latin typeface="EC Square Sans Pro" panose="020B0506040000020004"/>
              </a:rPr>
              <a:t>million</a:t>
            </a:r>
            <a:r>
              <a:rPr lang="en-GB" sz="2700" b="1" spc="-183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 b="1" spc="-14">
                <a:solidFill>
                  <a:prstClr val="black"/>
                </a:solidFill>
                <a:latin typeface="EC Square Sans Pro" panose="020B0506040000020004"/>
              </a:rPr>
              <a:t>homes</a:t>
            </a:r>
            <a:r>
              <a:rPr lang="en-GB" sz="2700" spc="-14">
                <a:solidFill>
                  <a:prstClr val="black"/>
                </a:solidFill>
                <a:latin typeface="EC Square Sans Pro" panose="020B0506040000020004"/>
              </a:rPr>
              <a:t>. </a:t>
            </a:r>
            <a:r>
              <a:rPr lang="en-GB" sz="2700">
                <a:solidFill>
                  <a:prstClr val="black"/>
                </a:solidFill>
                <a:latin typeface="EC Square Sans Pro" panose="020B0506040000020004"/>
              </a:rPr>
              <a:t>At</a:t>
            </a:r>
            <a:r>
              <a:rPr lang="en-GB" sz="2700" spc="-161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/>
              </a:rPr>
              <a:t>a</a:t>
            </a:r>
            <a:r>
              <a:rPr lang="en-GB" sz="2700" spc="-156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/>
              </a:rPr>
              <a:t>time</a:t>
            </a:r>
            <a:r>
              <a:rPr lang="en-GB" sz="2700" spc="-156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/>
              </a:rPr>
              <a:t>of</a:t>
            </a:r>
            <a:r>
              <a:rPr lang="en-GB" sz="2700" spc="-156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 spc="-36">
                <a:solidFill>
                  <a:prstClr val="black"/>
                </a:solidFill>
                <a:latin typeface="EC Square Sans Pro" panose="020B0506040000020004"/>
              </a:rPr>
              <a:t>war,</a:t>
            </a:r>
            <a:r>
              <a:rPr lang="en-GB" sz="2700" spc="-161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/>
              </a:rPr>
              <a:t>such</a:t>
            </a:r>
            <a:r>
              <a:rPr lang="en-GB" sz="2700" spc="-156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 spc="-36">
                <a:solidFill>
                  <a:prstClr val="black"/>
                </a:solidFill>
                <a:latin typeface="EC Square Sans Pro" panose="020B0506040000020004"/>
              </a:rPr>
              <a:t>initiatives</a:t>
            </a:r>
            <a:r>
              <a:rPr lang="en-GB" sz="2700" spc="-156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/>
              </a:rPr>
              <a:t>are</a:t>
            </a:r>
            <a:r>
              <a:rPr lang="en-GB" sz="2700" spc="-156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 spc="-14">
                <a:solidFill>
                  <a:prstClr val="black"/>
                </a:solidFill>
                <a:latin typeface="EC Square Sans Pro" panose="020B0506040000020004"/>
              </a:rPr>
              <a:t>critical</a:t>
            </a:r>
            <a:r>
              <a:rPr lang="en-GB" sz="2700" spc="-161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/>
              </a:rPr>
              <a:t>to</a:t>
            </a:r>
            <a:r>
              <a:rPr lang="en-GB" sz="2700" spc="-156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 spc="-14">
                <a:solidFill>
                  <a:prstClr val="black"/>
                </a:solidFill>
                <a:latin typeface="EC Square Sans Pro" panose="020B0506040000020004"/>
              </a:rPr>
              <a:t>strengthening </a:t>
            </a:r>
            <a:r>
              <a:rPr lang="en-GB" sz="2700" spc="-50">
                <a:solidFill>
                  <a:prstClr val="black"/>
                </a:solidFill>
                <a:latin typeface="EC Square Sans Pro" panose="020B0506040000020004"/>
              </a:rPr>
              <a:t>connectivity,</a:t>
            </a:r>
            <a:r>
              <a:rPr lang="en-GB" sz="2700" spc="-170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 spc="-36">
                <a:solidFill>
                  <a:prstClr val="black"/>
                </a:solidFill>
                <a:latin typeface="EC Square Sans Pro" panose="020B0506040000020004"/>
              </a:rPr>
              <a:t>supporting</a:t>
            </a:r>
            <a:r>
              <a:rPr lang="en-GB" sz="2700" spc="-170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 spc="-28">
                <a:solidFill>
                  <a:prstClr val="black"/>
                </a:solidFill>
                <a:latin typeface="EC Square Sans Pro" panose="020B0506040000020004"/>
              </a:rPr>
              <a:t>economic</a:t>
            </a:r>
            <a:r>
              <a:rPr lang="en-GB" sz="2700" spc="-161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 spc="-36">
                <a:solidFill>
                  <a:prstClr val="black"/>
                </a:solidFill>
                <a:latin typeface="EC Square Sans Pro" panose="020B0506040000020004"/>
              </a:rPr>
              <a:t>resilience,</a:t>
            </a:r>
            <a:r>
              <a:rPr lang="en-GB" sz="2700" spc="-170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>
                <a:solidFill>
                  <a:prstClr val="black"/>
                </a:solidFill>
                <a:latin typeface="EC Square Sans Pro" panose="020B0506040000020004"/>
              </a:rPr>
              <a:t>and</a:t>
            </a:r>
            <a:r>
              <a:rPr lang="en-GB" sz="2700" spc="-161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 spc="-14">
                <a:solidFill>
                  <a:prstClr val="black"/>
                </a:solidFill>
                <a:latin typeface="EC Square Sans Pro" panose="020B0506040000020004"/>
              </a:rPr>
              <a:t>keeping </a:t>
            </a:r>
            <a:r>
              <a:rPr lang="en-GB" sz="2700" spc="-36">
                <a:solidFill>
                  <a:prstClr val="black"/>
                </a:solidFill>
                <a:latin typeface="EC Square Sans Pro" panose="020B0506040000020004"/>
              </a:rPr>
              <a:t>communities</a:t>
            </a:r>
            <a:r>
              <a:rPr lang="en-GB" sz="2700" spc="-183">
                <a:solidFill>
                  <a:prstClr val="black"/>
                </a:solidFill>
                <a:latin typeface="EC Square Sans Pro" panose="020B0506040000020004"/>
              </a:rPr>
              <a:t> </a:t>
            </a:r>
            <a:r>
              <a:rPr lang="en-GB" sz="2700" spc="-36">
                <a:solidFill>
                  <a:prstClr val="black"/>
                </a:solidFill>
                <a:latin typeface="EC Square Sans Pro" panose="020B0506040000020004"/>
              </a:rPr>
              <a:t>connected</a:t>
            </a:r>
            <a:r>
              <a:rPr lang="en-GB" sz="2700" spc="-14">
                <a:solidFill>
                  <a:prstClr val="black"/>
                </a:solidFill>
                <a:latin typeface="EC Square Sans Pro" panose="020B0506040000020004"/>
              </a:rPr>
              <a:t>.</a:t>
            </a:r>
          </a:p>
        </p:txBody>
      </p:sp>
      <p:pic>
        <p:nvPicPr>
          <p:cNvPr id="28" name="Picture 27" descr="A blue and yellow xs&#10;&#10;AI-generated content may be incorrect.">
            <a:extLst>
              <a:ext uri="{FF2B5EF4-FFF2-40B4-BE49-F238E27FC236}">
                <a16:creationId xmlns:a16="http://schemas.microsoft.com/office/drawing/2014/main" id="{780AB4BE-41CD-13CB-941C-7E8250D65C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 flipV="1">
            <a:off x="554782" y="8420957"/>
            <a:ext cx="878078" cy="5560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B24CE5-FE7A-3521-4650-076780F1A206}"/>
              </a:ext>
            </a:extLst>
          </p:cNvPr>
          <p:cNvSpPr/>
          <p:nvPr/>
        </p:nvSpPr>
        <p:spPr>
          <a:xfrm>
            <a:off x="500421" y="5691376"/>
            <a:ext cx="1185678" cy="11735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defRPr/>
            </a:pPr>
            <a:endParaRPr lang="en-GB" sz="2100" b="1">
              <a:solidFill>
                <a:prstClr val="black"/>
              </a:solidFill>
              <a:latin typeface="EC Square Sans Pro" panose="020B0506040000020004" charset="0"/>
            </a:endParaRPr>
          </a:p>
        </p:txBody>
      </p:sp>
      <p:pic>
        <p:nvPicPr>
          <p:cNvPr id="11" name="Graphic 10" descr="Wireless router outline">
            <a:extLst>
              <a:ext uri="{FF2B5EF4-FFF2-40B4-BE49-F238E27FC236}">
                <a16:creationId xmlns:a16="http://schemas.microsoft.com/office/drawing/2014/main" id="{12850064-1474-54C0-816F-AF8EDD85CF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9093" y="5652347"/>
            <a:ext cx="1260321" cy="12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42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92D43-63AA-5EC0-E1B4-0293890A6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1">
            <a:extLst>
              <a:ext uri="{FF2B5EF4-FFF2-40B4-BE49-F238E27FC236}">
                <a16:creationId xmlns:a16="http://schemas.microsoft.com/office/drawing/2014/main" id="{80C6FB07-7A8C-1C60-5CEE-2904D8A6F5EC}"/>
              </a:ext>
            </a:extLst>
          </p:cNvPr>
          <p:cNvSpPr txBox="1">
            <a:spLocks/>
          </p:cNvSpPr>
          <p:nvPr/>
        </p:nvSpPr>
        <p:spPr>
          <a:xfrm>
            <a:off x="567063" y="580088"/>
            <a:ext cx="16844481" cy="10972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>
              <a:defRPr/>
            </a:pPr>
            <a:endParaRPr lang="en-GB" sz="5400">
              <a:solidFill>
                <a:prstClr val="black"/>
              </a:solidFill>
              <a:latin typeface="Aptos Display" panose="02110004020202020204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79EB5D4-A741-4FEF-B9F3-73C855775CAC}"/>
              </a:ext>
            </a:extLst>
          </p:cNvPr>
          <p:cNvGrpSpPr/>
          <p:nvPr/>
        </p:nvGrpSpPr>
        <p:grpSpPr>
          <a:xfrm>
            <a:off x="0" y="-25740"/>
            <a:ext cx="18288000" cy="1528976"/>
            <a:chOff x="446886" y="2919341"/>
            <a:chExt cx="11298227" cy="101931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B3FAD33-0935-897F-255D-43E650CFD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886" y="2919341"/>
              <a:ext cx="11298227" cy="101931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7142491-25CE-9CAE-EA1A-1D5E608706B1}"/>
                </a:ext>
              </a:extLst>
            </p:cNvPr>
            <p:cNvSpPr txBox="1"/>
            <p:nvPr/>
          </p:nvSpPr>
          <p:spPr>
            <a:xfrm>
              <a:off x="1639078" y="3174380"/>
              <a:ext cx="8262691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600">
                <a:defRPr/>
              </a:pPr>
              <a:r>
                <a:rPr lang="en-GB" sz="4800" dirty="0">
                  <a:solidFill>
                    <a:prstClr val="white"/>
                  </a:solidFill>
                  <a:latin typeface="EC Square Sans Pro"/>
                </a:rPr>
                <a:t>More stories online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1A71A01-2A0C-EA30-4091-0024E553A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820" y="1766305"/>
            <a:ext cx="10886360" cy="794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21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6B50B-6BDF-D0C9-B579-A101F2B04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8ADF74-DFF0-5CA1-0D90-B630C6EC2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800" y="5891500"/>
            <a:ext cx="9641150" cy="2690124"/>
          </a:xfrm>
        </p:spPr>
        <p:txBody>
          <a:bodyPr>
            <a:noAutofit/>
          </a:bodyPr>
          <a:lstStyle/>
          <a:p>
            <a:r>
              <a:rPr lang="fr-BE" sz="3200" b="1" dirty="0" err="1"/>
              <a:t>Thank</a:t>
            </a:r>
            <a:r>
              <a:rPr lang="fr-BE" sz="3200" b="1" dirty="0"/>
              <a:t> </a:t>
            </a:r>
            <a:r>
              <a:rPr lang="fr-BE" sz="3200" b="1" dirty="0" err="1"/>
              <a:t>you</a:t>
            </a:r>
            <a:r>
              <a:rPr lang="fr-BE" sz="3200" b="1" dirty="0"/>
              <a:t> for </a:t>
            </a:r>
            <a:r>
              <a:rPr lang="fr-BE" sz="3200" b="1" dirty="0" err="1"/>
              <a:t>your</a:t>
            </a:r>
            <a:r>
              <a:rPr lang="fr-BE" sz="3200" b="1" dirty="0"/>
              <a:t> attention</a:t>
            </a:r>
            <a:br>
              <a:rPr lang="fr-BE" sz="3200" b="1" dirty="0"/>
            </a:br>
            <a:br>
              <a:rPr lang="fr-BE" sz="3200" b="1" dirty="0"/>
            </a:br>
            <a:r>
              <a:rPr lang="fr-BE" sz="3200" dirty="0"/>
              <a:t>Contact: </a:t>
            </a:r>
            <a:br>
              <a:rPr lang="fr-BE" sz="2400" dirty="0"/>
            </a:br>
            <a:r>
              <a:rPr lang="fr-BE" sz="2400" dirty="0">
                <a:hlinkClick r:id="rId3"/>
              </a:rPr>
              <a:t>eu.ua.business.engagement@lt.ey.com</a:t>
            </a:r>
            <a:br>
              <a:rPr lang="fr-BE" sz="2400" dirty="0"/>
            </a:br>
            <a:r>
              <a:rPr lang="en-GB" sz="2400" dirty="0">
                <a:hlinkClick r:id="rId4"/>
              </a:rPr>
              <a:t>enest-EU-UKRAINE-INVESTMENT-FRAMEWORK@ec.europa.eu</a:t>
            </a:r>
            <a:r>
              <a:rPr lang="en-GB" sz="2400" dirty="0"/>
              <a:t> </a:t>
            </a:r>
            <a:br>
              <a:rPr lang="fr-BE" sz="3200" dirty="0"/>
            </a:br>
            <a:br>
              <a:rPr lang="en-IE" sz="3200" b="1" dirty="0">
                <a:latin typeface="EC Square Sans Pro"/>
              </a:rPr>
            </a:br>
            <a:br>
              <a:rPr lang="en-IE" sz="3200" b="1" dirty="0">
                <a:latin typeface="EC Square Sans Pro"/>
              </a:rPr>
            </a:br>
            <a:endParaRPr lang="en-IE" sz="7200" b="1" i="1" dirty="0">
              <a:latin typeface="EC Squar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98553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2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411817"/>
            <a:ext cx="18288000" cy="4875183"/>
            <a:chOff x="0" y="0"/>
            <a:chExt cx="5610515" cy="13842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10515" cy="1384228"/>
            </a:xfrm>
            <a:custGeom>
              <a:avLst/>
              <a:gdLst/>
              <a:ahLst/>
              <a:cxnLst/>
              <a:rect l="l" t="t" r="r" b="b"/>
              <a:pathLst>
                <a:path w="5610515" h="1384228">
                  <a:moveTo>
                    <a:pt x="0" y="0"/>
                  </a:moveTo>
                  <a:lnTo>
                    <a:pt x="5610515" y="0"/>
                  </a:lnTo>
                  <a:lnTo>
                    <a:pt x="5610515" y="1384228"/>
                  </a:lnTo>
                  <a:lnTo>
                    <a:pt x="0" y="1384228"/>
                  </a:lnTo>
                  <a:close/>
                </a:path>
              </a:pathLst>
            </a:custGeom>
            <a:blipFill>
              <a:blip r:embed="rId3"/>
              <a:stretch>
                <a:fillRect t="-45640" b="-80323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73493" y="1790700"/>
            <a:ext cx="14518932" cy="700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13"/>
              </a:lnSpc>
            </a:pPr>
            <a:r>
              <a:rPr lang="en-US" sz="6000" b="1" dirty="0">
                <a:solidFill>
                  <a:srgbClr val="077FFC"/>
                </a:solidFill>
                <a:latin typeface="Inter Bold"/>
                <a:ea typeface="Inter Bold"/>
                <a:cs typeface="Inter Bold"/>
                <a:sym typeface="Inter Bold"/>
              </a:rPr>
              <a:t>Ukraine’s transport &amp; logistic context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3467" y="3298917"/>
            <a:ext cx="3912873" cy="91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Enlargement &amp; EU Membership Candidacy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89052" y="3298916"/>
            <a:ext cx="3286571" cy="91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EU Acquis &amp; </a:t>
            </a:r>
          </a:p>
          <a:p>
            <a:pPr algn="ctr">
              <a:lnSpc>
                <a:spcPts val="3639"/>
              </a:lnSpc>
            </a:pPr>
            <a:r>
              <a:rPr lang="en-US" sz="25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Reform agenda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68335" y="3298916"/>
            <a:ext cx="3756298" cy="91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TEN-T &amp; EU Standard Gauge deployment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17345" y="3296149"/>
            <a:ext cx="4122609" cy="91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Reconstruction &amp;  new business opportunities</a:t>
            </a:r>
          </a:p>
        </p:txBody>
      </p:sp>
      <p:pic>
        <p:nvPicPr>
          <p:cNvPr id="14" name="Picture 13" descr="European Commission">
            <a:extLst>
              <a:ext uri="{FF2B5EF4-FFF2-40B4-BE49-F238E27FC236}">
                <a16:creationId xmlns:a16="http://schemas.microsoft.com/office/drawing/2014/main" id="{5AC92E06-6F26-39A5-3316-A9FBE8E9EB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71" y="9029700"/>
            <a:ext cx="2544024" cy="941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25D6C-9B5D-3118-CD3A-35822D0C5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1">
            <a:extLst>
              <a:ext uri="{FF2B5EF4-FFF2-40B4-BE49-F238E27FC236}">
                <a16:creationId xmlns:a16="http://schemas.microsoft.com/office/drawing/2014/main" id="{C8A5CEA5-4003-14E2-F724-71B07473B961}"/>
              </a:ext>
            </a:extLst>
          </p:cNvPr>
          <p:cNvSpPr txBox="1">
            <a:spLocks/>
          </p:cNvSpPr>
          <p:nvPr/>
        </p:nvSpPr>
        <p:spPr>
          <a:xfrm>
            <a:off x="567063" y="580088"/>
            <a:ext cx="16844481" cy="10972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>
              <a:defRPr/>
            </a:pPr>
            <a:endParaRPr lang="en-GB" sz="5400">
              <a:solidFill>
                <a:prstClr val="black"/>
              </a:solidFill>
              <a:latin typeface="Aptos Display" panose="02110004020202020204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7C75C2-9409-EBE6-B614-A76C882CCB64}"/>
              </a:ext>
            </a:extLst>
          </p:cNvPr>
          <p:cNvGrpSpPr/>
          <p:nvPr/>
        </p:nvGrpSpPr>
        <p:grpSpPr>
          <a:xfrm>
            <a:off x="0" y="-25741"/>
            <a:ext cx="18288000" cy="1528976"/>
            <a:chOff x="446886" y="2919341"/>
            <a:chExt cx="11298227" cy="101931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D6A5809-46B4-8CEB-B679-B1A21DAF9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886" y="2919341"/>
              <a:ext cx="11298227" cy="101931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B96AF3-3765-5240-22CD-DAF3259C4E5B}"/>
                </a:ext>
              </a:extLst>
            </p:cNvPr>
            <p:cNvSpPr txBox="1"/>
            <p:nvPr/>
          </p:nvSpPr>
          <p:spPr>
            <a:xfrm>
              <a:off x="1639656" y="3184555"/>
              <a:ext cx="938927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600">
                <a:defRPr/>
              </a:pPr>
              <a:r>
                <a:rPr lang="en-GB" sz="4800">
                  <a:solidFill>
                    <a:prstClr val="white"/>
                  </a:solidFill>
                  <a:latin typeface="EC Square Sans Pro"/>
                </a:rPr>
                <a:t>Ukraine Facility and Ukraine Investment Framework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8A95B52-BF35-6D17-8B2C-889CA1D94A51}"/>
              </a:ext>
            </a:extLst>
          </p:cNvPr>
          <p:cNvSpPr txBox="1"/>
          <p:nvPr/>
        </p:nvSpPr>
        <p:spPr>
          <a:xfrm>
            <a:off x="1019340" y="4120610"/>
            <a:ext cx="4083075" cy="4455066"/>
          </a:xfrm>
          <a:prstGeom prst="rect">
            <a:avLst/>
          </a:prstGeom>
          <a:noFill/>
        </p:spPr>
        <p:txBody>
          <a:bodyPr wrap="square" lIns="137160" tIns="0" rIns="0" bIns="0" anchor="t">
            <a:spAutoFit/>
          </a:bodyPr>
          <a:lstStyle/>
          <a:p>
            <a:pPr marL="0" lvl="1" defTabSz="1371600">
              <a:spcBef>
                <a:spcPts val="900"/>
              </a:spcBef>
              <a:buClr>
                <a:srgbClr val="FEBC18"/>
              </a:buClr>
              <a:buSzPct val="130000"/>
              <a:defRPr/>
            </a:pPr>
            <a:r>
              <a:rPr lang="en-GB" sz="2100" dirty="0">
                <a:solidFill>
                  <a:prstClr val="black"/>
                </a:solidFill>
                <a:latin typeface="EC Square Sans Pro" panose="020B0506040000020004" pitchFamily="34" charset="0"/>
              </a:rPr>
              <a:t>For 2024-2027:</a:t>
            </a:r>
          </a:p>
          <a:p>
            <a:pPr marL="428625" lvl="1" indent="-428625" defTabSz="1371600">
              <a:spcBef>
                <a:spcPts val="900"/>
              </a:spcBef>
              <a:buClr>
                <a:srgbClr val="FFF21E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100" dirty="0">
                <a:solidFill>
                  <a:prstClr val="black"/>
                </a:solidFill>
                <a:latin typeface="EC Square Sans Pro"/>
              </a:rPr>
              <a:t>Pillar I: budget support/Ukraine Plan (€38.27 billion);</a:t>
            </a:r>
            <a:endParaRPr lang="en-GB" sz="2100" dirty="0">
              <a:solidFill>
                <a:prstClr val="black"/>
              </a:solidFill>
              <a:latin typeface="EC Square Sans Pro" panose="020B0506040000020004" pitchFamily="34" charset="0"/>
            </a:endParaRPr>
          </a:p>
          <a:p>
            <a:pPr marL="428625" lvl="1" indent="-428625" defTabSz="1371600">
              <a:spcBef>
                <a:spcPts val="900"/>
              </a:spcBef>
              <a:buClr>
                <a:srgbClr val="FFF21E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100" b="1" dirty="0">
                <a:solidFill>
                  <a:prstClr val="black"/>
                </a:solidFill>
                <a:latin typeface="EC Square Sans Pro"/>
              </a:rPr>
              <a:t>Pillar II: Ukraine Investment Framework (EUR 9.5 bn);</a:t>
            </a:r>
          </a:p>
          <a:p>
            <a:pPr marL="428625" lvl="1" indent="-428625" defTabSz="1371600">
              <a:spcBef>
                <a:spcPts val="900"/>
              </a:spcBef>
              <a:buClr>
                <a:srgbClr val="FFF21E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100" dirty="0">
                <a:solidFill>
                  <a:prstClr val="black"/>
                </a:solidFill>
                <a:latin typeface="EC Square Sans Pro"/>
              </a:rPr>
              <a:t>Pillar III: technical assistance (EUR 4.76 bn</a:t>
            </a:r>
            <a:r>
              <a:rPr lang="en-GB" sz="2100" dirty="0">
                <a:solidFill>
                  <a:prstClr val="black"/>
                </a:solidFill>
                <a:latin typeface="EC Square Sans Pro"/>
                <a:ea typeface="+mn-lt"/>
                <a:cs typeface="+mn-lt"/>
              </a:rPr>
              <a:t>);</a:t>
            </a:r>
            <a:endParaRPr lang="en-GB" sz="2100" dirty="0">
              <a:solidFill>
                <a:prstClr val="black"/>
              </a:solidFill>
              <a:latin typeface="EC Square Sans Pro"/>
            </a:endParaRPr>
          </a:p>
          <a:p>
            <a:pPr marL="428625" lvl="1" indent="-428625" defTabSz="1371600">
              <a:spcBef>
                <a:spcPts val="900"/>
              </a:spcBef>
              <a:buClr>
                <a:srgbClr val="FFF21E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prstClr val="black"/>
                </a:solidFill>
                <a:latin typeface="EC Square Sans Pro"/>
              </a:rPr>
              <a:t>€90 billion support loan to Ukraine</a:t>
            </a:r>
            <a:endParaRPr lang="en-GB" sz="2100" dirty="0">
              <a:solidFill>
                <a:prstClr val="black"/>
              </a:solidFill>
              <a:latin typeface="EC Square Sans Pro" panose="020B0506040000020004" pitchFamily="34" charset="0"/>
            </a:endParaRPr>
          </a:p>
          <a:p>
            <a:pPr marL="428625" lvl="1" indent="-428625" defTabSz="1371600">
              <a:spcBef>
                <a:spcPts val="900"/>
              </a:spcBef>
              <a:buClr>
                <a:srgbClr val="FFF21E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100" dirty="0">
                <a:solidFill>
                  <a:prstClr val="black"/>
                </a:solidFill>
                <a:latin typeface="EC Square Sans Pro" panose="020B0506040000020004" pitchFamily="34" charset="0"/>
              </a:rPr>
              <a:t>For long term: €100 billion for 2028-2034 MFF Commission Proposal (not approved yet)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74364F-8A4F-F4F2-406B-72FF82D3A82E}"/>
              </a:ext>
            </a:extLst>
          </p:cNvPr>
          <p:cNvSpPr txBox="1"/>
          <p:nvPr/>
        </p:nvSpPr>
        <p:spPr>
          <a:xfrm>
            <a:off x="5707490" y="4120610"/>
            <a:ext cx="4083075" cy="4755148"/>
          </a:xfrm>
          <a:prstGeom prst="rect">
            <a:avLst/>
          </a:prstGeom>
          <a:noFill/>
        </p:spPr>
        <p:txBody>
          <a:bodyPr wrap="square" lIns="137160" tIns="0" rIns="0" bIns="0" anchor="t">
            <a:spAutoFit/>
          </a:bodyPr>
          <a:lstStyle/>
          <a:p>
            <a:pPr marL="428625" lvl="1" indent="-428625" defTabSz="1371600">
              <a:spcBef>
                <a:spcPts val="900"/>
              </a:spcBef>
              <a:buClr>
                <a:srgbClr val="FFF21E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100" b="1" dirty="0">
                <a:solidFill>
                  <a:prstClr val="black"/>
                </a:solidFill>
                <a:latin typeface="EC Square Sans Pro" panose="020B0506040000020004"/>
              </a:rPr>
              <a:t>De-risking </a:t>
            </a:r>
            <a:r>
              <a:rPr lang="en-GB" sz="2100" dirty="0">
                <a:solidFill>
                  <a:prstClr val="black"/>
                </a:solidFill>
                <a:latin typeface="EC Square Sans Pro" panose="020B0506040000020004"/>
              </a:rPr>
              <a:t>mechanisms available through International &amp; European Financial Institutions to scale up investments and crowd in new investors;</a:t>
            </a:r>
          </a:p>
          <a:p>
            <a:pPr marL="428625" lvl="1" indent="-428625" defTabSz="1371600">
              <a:spcBef>
                <a:spcPts val="900"/>
              </a:spcBef>
              <a:buClr>
                <a:srgbClr val="FFF21E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100" b="1" dirty="0">
                <a:solidFill>
                  <a:prstClr val="black"/>
                </a:solidFill>
                <a:latin typeface="EC Square Sans Pro" panose="020B0506040000020004"/>
              </a:rPr>
              <a:t>Investment grants to lower the cost of financing </a:t>
            </a:r>
            <a:r>
              <a:rPr lang="en-GB" sz="2100" dirty="0">
                <a:solidFill>
                  <a:prstClr val="black"/>
                </a:solidFill>
                <a:latin typeface="EC Square Sans Pro" panose="020B0506040000020004"/>
              </a:rPr>
              <a:t>(mainly for public operations and SMEs) or to support priority groups and social inclusion objectives</a:t>
            </a:r>
          </a:p>
          <a:p>
            <a:pPr marL="428625" lvl="1" indent="-428625" defTabSz="1371600">
              <a:spcBef>
                <a:spcPts val="900"/>
              </a:spcBef>
              <a:buClr>
                <a:srgbClr val="FFF21E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100" b="1" dirty="0">
                <a:solidFill>
                  <a:prstClr val="black"/>
                </a:solidFill>
                <a:latin typeface="EC Square Sans Pro" panose="020B0506040000020004"/>
              </a:rPr>
              <a:t>Technical assistance </a:t>
            </a:r>
            <a:r>
              <a:rPr lang="en-GB" sz="2100" dirty="0">
                <a:solidFill>
                  <a:prstClr val="black"/>
                </a:solidFill>
                <a:latin typeface="EC Square Sans Pro" panose="020B0506040000020004"/>
              </a:rPr>
              <a:t>to support preparation and implementation of investments.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C5B33DB-EF34-A4FE-954C-FF11E6B6328C}"/>
              </a:ext>
            </a:extLst>
          </p:cNvPr>
          <p:cNvSpPr/>
          <p:nvPr/>
        </p:nvSpPr>
        <p:spPr>
          <a:xfrm>
            <a:off x="10236076" y="2577896"/>
            <a:ext cx="1371416" cy="117353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GB" sz="27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12470-08F5-A483-9E28-28E7421707CB}"/>
              </a:ext>
            </a:extLst>
          </p:cNvPr>
          <p:cNvSpPr/>
          <p:nvPr/>
        </p:nvSpPr>
        <p:spPr>
          <a:xfrm>
            <a:off x="11607487" y="2577896"/>
            <a:ext cx="5804054" cy="11735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defTabSz="1371600">
              <a:defRPr/>
            </a:pPr>
            <a:r>
              <a:rPr lang="en-GB" sz="2100" b="1" dirty="0">
                <a:solidFill>
                  <a:prstClr val="black"/>
                </a:solidFill>
                <a:latin typeface="EC Square Sans Pro"/>
              </a:rPr>
              <a:t>UIF objective</a:t>
            </a:r>
            <a:endParaRPr lang="en-GB" sz="2100" b="1" dirty="0">
              <a:solidFill>
                <a:srgbClr val="FF0000"/>
              </a:solidFill>
              <a:latin typeface="EC Square Sans Pro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D66C11-2F6F-20F1-4F2C-9B7628ADF8E6}"/>
              </a:ext>
            </a:extLst>
          </p:cNvPr>
          <p:cNvSpPr txBox="1"/>
          <p:nvPr/>
        </p:nvSpPr>
        <p:spPr>
          <a:xfrm>
            <a:off x="10156322" y="4135523"/>
            <a:ext cx="6968792" cy="4224233"/>
          </a:xfrm>
          <a:prstGeom prst="rect">
            <a:avLst/>
          </a:prstGeom>
          <a:noFill/>
        </p:spPr>
        <p:txBody>
          <a:bodyPr wrap="square" lIns="137160" tIns="0" rIns="0" bIns="0" anchor="t">
            <a:spAutoFit/>
          </a:bodyPr>
          <a:lstStyle/>
          <a:p>
            <a:pPr marL="428625" indent="-428625" defTabSz="1371600">
              <a:spcBef>
                <a:spcPts val="900"/>
              </a:spcBef>
              <a:buClr>
                <a:srgbClr val="FFF21E"/>
              </a:buClr>
              <a:buSzPct val="130000"/>
              <a:buFont typeface="Arial" panose="05000000000000000000" pitchFamily="2" charset="2"/>
              <a:buChar char="•"/>
              <a:defRPr/>
            </a:pPr>
            <a:r>
              <a:rPr lang="en-GB" sz="2100" b="1" dirty="0">
                <a:solidFill>
                  <a:prstClr val="black"/>
                </a:solidFill>
                <a:latin typeface="EC Square Sans Pro"/>
              </a:rPr>
              <a:t>Aims to mobilise public </a:t>
            </a:r>
            <a:r>
              <a:rPr lang="en-GB" sz="2100" dirty="0">
                <a:solidFill>
                  <a:prstClr val="black"/>
                </a:solidFill>
                <a:latin typeface="EC Square Sans Pro"/>
              </a:rPr>
              <a:t>(SOEs, municipalities) </a:t>
            </a:r>
            <a:r>
              <a:rPr lang="en-GB" sz="2100" b="1" dirty="0">
                <a:solidFill>
                  <a:prstClr val="black"/>
                </a:solidFill>
                <a:latin typeface="EC Square Sans Pro"/>
              </a:rPr>
              <a:t>and private investments </a:t>
            </a:r>
            <a:r>
              <a:rPr lang="en-GB" sz="2100" dirty="0">
                <a:solidFill>
                  <a:prstClr val="black"/>
                </a:solidFill>
                <a:latin typeface="EC Square Sans Pro"/>
              </a:rPr>
              <a:t>(mid and large corporates and SMEs) for the </a:t>
            </a:r>
            <a:r>
              <a:rPr lang="en-GB" sz="2100" b="1" dirty="0">
                <a:solidFill>
                  <a:prstClr val="black"/>
                </a:solidFill>
                <a:latin typeface="EC Square Sans Pro"/>
              </a:rPr>
              <a:t>reconstruction and modernisation </a:t>
            </a:r>
            <a:r>
              <a:rPr lang="en-GB" sz="2100" dirty="0">
                <a:solidFill>
                  <a:prstClr val="black"/>
                </a:solidFill>
                <a:latin typeface="EC Square Sans Pro"/>
              </a:rPr>
              <a:t>of Ukraine</a:t>
            </a:r>
            <a:endParaRPr lang="en-GB" sz="2700" dirty="0">
              <a:solidFill>
                <a:prstClr val="black"/>
              </a:solidFill>
              <a:latin typeface="Aptos" panose="02110004020202020204"/>
            </a:endParaRPr>
          </a:p>
          <a:p>
            <a:pPr marL="428625" lvl="1" indent="-428625" defTabSz="1371600">
              <a:spcBef>
                <a:spcPts val="900"/>
              </a:spcBef>
              <a:buClr>
                <a:srgbClr val="FFF21E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100" b="1" dirty="0">
                <a:solidFill>
                  <a:prstClr val="black"/>
                </a:solidFill>
                <a:latin typeface="EC Square Sans Pro"/>
              </a:rPr>
              <a:t>Total envelop of EUR 9.5 bn</a:t>
            </a:r>
          </a:p>
          <a:p>
            <a:pPr marL="428625" lvl="1" indent="-428625" defTabSz="1371600">
              <a:spcBef>
                <a:spcPts val="900"/>
              </a:spcBef>
              <a:buClr>
                <a:srgbClr val="FFF21E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100" b="1" dirty="0">
                <a:solidFill>
                  <a:prstClr val="black"/>
                </a:solidFill>
                <a:latin typeface="EC Square Sans Pro"/>
              </a:rPr>
              <a:t>Instruments </a:t>
            </a:r>
            <a:r>
              <a:rPr lang="en-GB" sz="2100" dirty="0">
                <a:solidFill>
                  <a:prstClr val="black"/>
                </a:solidFill>
                <a:latin typeface="EC Square Sans Pro"/>
              </a:rPr>
              <a:t>including combination of:</a:t>
            </a:r>
            <a:br>
              <a:rPr lang="en-GB" sz="2100" dirty="0">
                <a:solidFill>
                  <a:prstClr val="black"/>
                </a:solidFill>
                <a:latin typeface="EC Square Sans Pro" panose="020B0506040000020004" pitchFamily="34" charset="0"/>
              </a:rPr>
            </a:br>
            <a:r>
              <a:rPr lang="en-GB" sz="2100" dirty="0">
                <a:solidFill>
                  <a:prstClr val="black"/>
                </a:solidFill>
                <a:latin typeface="EC Square Sans Pro"/>
              </a:rPr>
              <a:t>- </a:t>
            </a:r>
            <a:r>
              <a:rPr lang="en-GB" sz="2100" b="1" dirty="0">
                <a:solidFill>
                  <a:prstClr val="black"/>
                </a:solidFill>
                <a:latin typeface="EC Square Sans Pro"/>
              </a:rPr>
              <a:t>blending, grants or technical assistance </a:t>
            </a:r>
            <a:r>
              <a:rPr lang="en-GB" sz="2100" dirty="0">
                <a:solidFill>
                  <a:prstClr val="black"/>
                </a:solidFill>
                <a:latin typeface="EC Square Sans Pro"/>
              </a:rPr>
              <a:t>for </a:t>
            </a:r>
            <a:r>
              <a:rPr lang="en-GB" sz="2100" b="1" dirty="0">
                <a:solidFill>
                  <a:prstClr val="black"/>
                </a:solidFill>
                <a:latin typeface="EC Square Sans Pro"/>
              </a:rPr>
              <a:t>EUR 1.7 bn </a:t>
            </a:r>
            <a:br>
              <a:rPr lang="en-GB" sz="2100" dirty="0">
                <a:solidFill>
                  <a:prstClr val="black"/>
                </a:solidFill>
                <a:latin typeface="EC Square Sans Pro" panose="020B0506040000020004" pitchFamily="34" charset="0"/>
              </a:rPr>
            </a:br>
            <a:r>
              <a:rPr lang="en-GB" sz="2100" dirty="0">
                <a:solidFill>
                  <a:prstClr val="black"/>
                </a:solidFill>
                <a:latin typeface="EC Square Sans Pro"/>
              </a:rPr>
              <a:t>- </a:t>
            </a:r>
            <a:r>
              <a:rPr lang="en-GB" sz="2100" b="1" dirty="0">
                <a:solidFill>
                  <a:prstClr val="black"/>
                </a:solidFill>
                <a:latin typeface="EC Square Sans Pro"/>
              </a:rPr>
              <a:t>budgetary guarantees </a:t>
            </a:r>
            <a:r>
              <a:rPr lang="en-GB" sz="2100" dirty="0">
                <a:solidFill>
                  <a:prstClr val="black"/>
                </a:solidFill>
                <a:latin typeface="EC Square Sans Pro"/>
              </a:rPr>
              <a:t>for a capacity of </a:t>
            </a:r>
            <a:r>
              <a:rPr lang="en-GB" sz="2100" b="1" dirty="0">
                <a:solidFill>
                  <a:prstClr val="black"/>
                </a:solidFill>
                <a:latin typeface="EC Square Sans Pro"/>
              </a:rPr>
              <a:t>EUR 7.8 bn </a:t>
            </a:r>
          </a:p>
          <a:p>
            <a:pPr marL="428625" lvl="1" indent="-428625" defTabSz="1371600">
              <a:spcBef>
                <a:spcPts val="900"/>
              </a:spcBef>
              <a:buClr>
                <a:srgbClr val="FFF21E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100" b="1" dirty="0">
                <a:solidFill>
                  <a:prstClr val="black"/>
                </a:solidFill>
                <a:latin typeface="EC Square Sans Pro"/>
              </a:rPr>
              <a:t>Indirect management</a:t>
            </a:r>
            <a:r>
              <a:rPr lang="en-GB" sz="2100" dirty="0">
                <a:solidFill>
                  <a:prstClr val="black"/>
                </a:solidFill>
                <a:latin typeface="EC Square Sans Pro"/>
              </a:rPr>
              <a:t> by pillar-assessed entities, i.e. Eligible Financial Institutions (EIB, KfW, AFD, BGK, etc.) and Multilateral Financial Institutions (EBRD, WB, IFC etc.). </a:t>
            </a:r>
            <a:endParaRPr lang="en-GB" sz="2700" dirty="0">
              <a:solidFill>
                <a:prstClr val="black"/>
              </a:solidFill>
              <a:latin typeface="Aptos" panose="02110004020202020204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12FA4A6-3F95-DE8E-FA88-B00E4ED528C2}"/>
              </a:ext>
            </a:extLst>
          </p:cNvPr>
          <p:cNvGrpSpPr/>
          <p:nvPr/>
        </p:nvGrpSpPr>
        <p:grpSpPr>
          <a:xfrm>
            <a:off x="1083140" y="2562981"/>
            <a:ext cx="4083075" cy="1173537"/>
            <a:chOff x="722093" y="1708654"/>
            <a:chExt cx="2722050" cy="78235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D4A4BB7-8B79-0E61-E218-15BBE4EF1678}"/>
                </a:ext>
              </a:extLst>
            </p:cNvPr>
            <p:cNvSpPr/>
            <p:nvPr/>
          </p:nvSpPr>
          <p:spPr>
            <a:xfrm>
              <a:off x="722093" y="1708656"/>
              <a:ext cx="933336" cy="782356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GB" sz="27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7B74E3-EC5E-CC41-5EE6-B40084A89891}"/>
                </a:ext>
              </a:extLst>
            </p:cNvPr>
            <p:cNvSpPr/>
            <p:nvPr/>
          </p:nvSpPr>
          <p:spPr>
            <a:xfrm>
              <a:off x="1655429" y="1708654"/>
              <a:ext cx="1788714" cy="7823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71600">
                <a:defRPr/>
              </a:pPr>
              <a:r>
                <a:rPr lang="en-GB" sz="2100" dirty="0">
                  <a:solidFill>
                    <a:prstClr val="black"/>
                  </a:solidFill>
                  <a:latin typeface="EC Square Sans Pro" panose="020B0506040000020004" pitchFamily="34" charset="0"/>
                </a:rPr>
                <a:t>EUR 50 billion </a:t>
              </a:r>
              <a:br>
                <a:rPr lang="en-GB" sz="2100" dirty="0">
                  <a:solidFill>
                    <a:prstClr val="black"/>
                  </a:solidFill>
                  <a:latin typeface="EC Square Sans Pro" panose="020B0506040000020004" pitchFamily="34" charset="0"/>
                </a:rPr>
              </a:br>
              <a:r>
                <a:rPr lang="en-GB" sz="2100" b="1" dirty="0">
                  <a:solidFill>
                    <a:prstClr val="black"/>
                  </a:solidFill>
                  <a:latin typeface="EC Square Sans Pro" panose="020B0506040000020004" pitchFamily="34" charset="0"/>
                </a:rPr>
                <a:t>Ukraine Facility</a:t>
              </a:r>
            </a:p>
          </p:txBody>
        </p:sp>
        <p:pic>
          <p:nvPicPr>
            <p:cNvPr id="28" name="Graphic 27" descr="Euro with solid fill">
              <a:extLst>
                <a:ext uri="{FF2B5EF4-FFF2-40B4-BE49-F238E27FC236}">
                  <a16:creationId xmlns:a16="http://schemas.microsoft.com/office/drawing/2014/main" id="{3303DEDF-15FA-5EF4-00BB-73E0505D243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7561" y="1875496"/>
              <a:ext cx="443342" cy="443342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08C084D-6942-1C46-37B4-A44434634BC6}"/>
              </a:ext>
            </a:extLst>
          </p:cNvPr>
          <p:cNvGrpSpPr/>
          <p:nvPr/>
        </p:nvGrpSpPr>
        <p:grpSpPr>
          <a:xfrm>
            <a:off x="5829710" y="2577896"/>
            <a:ext cx="4054485" cy="1173537"/>
            <a:chOff x="3698669" y="1718597"/>
            <a:chExt cx="2702990" cy="78235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D8C9FEA-84D4-BBD7-BDD9-6EF1E8EA9C72}"/>
                </a:ext>
              </a:extLst>
            </p:cNvPr>
            <p:cNvSpPr/>
            <p:nvPr/>
          </p:nvSpPr>
          <p:spPr>
            <a:xfrm>
              <a:off x="3698669" y="1718597"/>
              <a:ext cx="914277" cy="782356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GB" sz="27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1C7648-A28F-27A3-E74E-0FD8D9970B25}"/>
                </a:ext>
              </a:extLst>
            </p:cNvPr>
            <p:cNvSpPr/>
            <p:nvPr/>
          </p:nvSpPr>
          <p:spPr>
            <a:xfrm>
              <a:off x="4612945" y="1718598"/>
              <a:ext cx="1788714" cy="782357"/>
            </a:xfrm>
            <a:prstGeom prst="rect">
              <a:avLst/>
            </a:prstGeom>
            <a:solidFill>
              <a:srgbClr val="83CBEB"/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71600">
                <a:defRPr/>
              </a:pPr>
              <a:r>
                <a:rPr lang="en-GB" sz="2100">
                  <a:solidFill>
                    <a:prstClr val="black"/>
                  </a:solidFill>
                  <a:latin typeface="EC Square Sans Pro" panose="020B0506040000020004" pitchFamily="34" charset="0"/>
                </a:rPr>
                <a:t>EUR 9.5 bn </a:t>
              </a:r>
              <a:br>
                <a:rPr lang="en-GB" sz="2100">
                  <a:solidFill>
                    <a:prstClr val="black"/>
                  </a:solidFill>
                  <a:latin typeface="EC Square Sans Pro" panose="020B0506040000020004" pitchFamily="34" charset="0"/>
                </a:rPr>
              </a:br>
              <a:r>
                <a:rPr lang="en-GB" sz="2100" b="1">
                  <a:solidFill>
                    <a:prstClr val="black"/>
                  </a:solidFill>
                  <a:latin typeface="EC Square Sans Pro" panose="020B0506040000020004" pitchFamily="34" charset="0"/>
                </a:rPr>
                <a:t>Ukraine Investment Framework</a:t>
              </a:r>
            </a:p>
          </p:txBody>
        </p:sp>
        <p:pic>
          <p:nvPicPr>
            <p:cNvPr id="30" name="Graphic 29" descr="Coins outline">
              <a:extLst>
                <a:ext uri="{FF2B5EF4-FFF2-40B4-BE49-F238E27FC236}">
                  <a16:creationId xmlns:a16="http://schemas.microsoft.com/office/drawing/2014/main" id="{D6FFC228-81CD-A297-91BD-37EE7CCBB10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37040" y="1769794"/>
              <a:ext cx="652914" cy="652914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1369F39-02AA-F3CB-7EBE-A6C06F4EF236}"/>
              </a:ext>
            </a:extLst>
          </p:cNvPr>
          <p:cNvSpPr/>
          <p:nvPr/>
        </p:nvSpPr>
        <p:spPr>
          <a:xfrm>
            <a:off x="5519414" y="2404153"/>
            <a:ext cx="12031985" cy="7040516"/>
          </a:xfrm>
          <a:prstGeom prst="rect">
            <a:avLst/>
          </a:prstGeom>
          <a:noFill/>
          <a:ln w="9525"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GB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59AA7-ACAF-E035-CDC6-7AF25D7F1E8B}"/>
              </a:ext>
            </a:extLst>
          </p:cNvPr>
          <p:cNvSpPr txBox="1"/>
          <p:nvPr/>
        </p:nvSpPr>
        <p:spPr>
          <a:xfrm>
            <a:off x="914559" y="1848773"/>
            <a:ext cx="45360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GB" sz="2700">
                <a:solidFill>
                  <a:srgbClr val="003399"/>
                </a:solidFill>
                <a:latin typeface="EC Square Sans Pro" panose="020B0506040000020004"/>
              </a:rPr>
              <a:t>Ukraine Facility</a:t>
            </a:r>
            <a:endParaRPr lang="en-GB" sz="2700">
              <a:solidFill>
                <a:srgbClr val="003399"/>
              </a:solidFill>
              <a:latin typeface="Aptos" panose="021100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5F3AE-6F3C-9D03-9D10-3ECC2B182EBB}"/>
              </a:ext>
            </a:extLst>
          </p:cNvPr>
          <p:cNvSpPr txBox="1"/>
          <p:nvPr/>
        </p:nvSpPr>
        <p:spPr>
          <a:xfrm>
            <a:off x="8510024" y="1872411"/>
            <a:ext cx="6194930" cy="553998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algn="ctr" defTabSz="1371600"/>
            <a:r>
              <a:rPr lang="en-GB" sz="2700">
                <a:solidFill>
                  <a:srgbClr val="003399"/>
                </a:solidFill>
                <a:latin typeface="EC Square Sans Pro" panose="020B0506040000020004"/>
              </a:rPr>
              <a:t>Pillar II: Ukraine Investment Framework</a:t>
            </a:r>
            <a:endParaRPr lang="en-GB" sz="2700">
              <a:solidFill>
                <a:srgbClr val="003399"/>
              </a:solidFill>
              <a:latin typeface="Aptos" panose="02110004020202020204"/>
            </a:endParaRPr>
          </a:p>
        </p:txBody>
      </p:sp>
      <p:pic>
        <p:nvPicPr>
          <p:cNvPr id="11" name="Graphic 10" descr="Bullseye outline">
            <a:extLst>
              <a:ext uri="{FF2B5EF4-FFF2-40B4-BE49-F238E27FC236}">
                <a16:creationId xmlns:a16="http://schemas.microsoft.com/office/drawing/2014/main" id="{6702D5E9-5DA4-4C2D-A813-8E0521773A2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3966" y="2654691"/>
            <a:ext cx="1035633" cy="10356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8F25AA3-C53E-1529-2311-3DAB0E0E1255}"/>
              </a:ext>
            </a:extLst>
          </p:cNvPr>
          <p:cNvSpPr/>
          <p:nvPr/>
        </p:nvSpPr>
        <p:spPr>
          <a:xfrm>
            <a:off x="876459" y="2404153"/>
            <a:ext cx="4536099" cy="7040516"/>
          </a:xfrm>
          <a:prstGeom prst="rect">
            <a:avLst/>
          </a:prstGeom>
          <a:noFill/>
          <a:ln w="9525"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GB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AB5379-AA0D-956F-A6EE-622B1F4E77BF}"/>
              </a:ext>
            </a:extLst>
          </p:cNvPr>
          <p:cNvSpPr/>
          <p:nvPr/>
        </p:nvSpPr>
        <p:spPr>
          <a:xfrm>
            <a:off x="876459" y="5243513"/>
            <a:ext cx="4536099" cy="714375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GB" sz="2700">
              <a:solidFill>
                <a:prstClr val="white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23921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2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18294" y="1526753"/>
            <a:ext cx="595715" cy="319006"/>
            <a:chOff x="0" y="0"/>
            <a:chExt cx="156896" cy="840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896" cy="84018"/>
            </a:xfrm>
            <a:custGeom>
              <a:avLst/>
              <a:gdLst/>
              <a:ahLst/>
              <a:cxnLst/>
              <a:rect l="l" t="t" r="r" b="b"/>
              <a:pathLst>
                <a:path w="156896" h="84018">
                  <a:moveTo>
                    <a:pt x="0" y="0"/>
                  </a:moveTo>
                  <a:lnTo>
                    <a:pt x="156896" y="0"/>
                  </a:lnTo>
                  <a:lnTo>
                    <a:pt x="156896" y="84018"/>
                  </a:lnTo>
                  <a:lnTo>
                    <a:pt x="0" y="84018"/>
                  </a:lnTo>
                  <a:close/>
                </a:path>
              </a:pathLst>
            </a:custGeom>
            <a:solidFill>
              <a:srgbClr val="ECF5F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156896" cy="649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215184" y="265737"/>
            <a:ext cx="6072816" cy="9755527"/>
          </a:xfrm>
          <a:custGeom>
            <a:avLst/>
            <a:gdLst/>
            <a:ahLst/>
            <a:cxnLst/>
            <a:rect l="l" t="t" r="r" b="b"/>
            <a:pathLst>
              <a:path w="6072816" h="9755527">
                <a:moveTo>
                  <a:pt x="0" y="0"/>
                </a:moveTo>
                <a:lnTo>
                  <a:pt x="6072816" y="0"/>
                </a:lnTo>
                <a:lnTo>
                  <a:pt x="6072816" y="9755526"/>
                </a:lnTo>
                <a:lnTo>
                  <a:pt x="0" y="9755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3135685" y="4905879"/>
            <a:ext cx="660823" cy="237621"/>
            <a:chOff x="0" y="0"/>
            <a:chExt cx="174044" cy="625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4044" cy="62583"/>
            </a:xfrm>
            <a:custGeom>
              <a:avLst/>
              <a:gdLst/>
              <a:ahLst/>
              <a:cxnLst/>
              <a:rect l="l" t="t" r="r" b="b"/>
              <a:pathLst>
                <a:path w="174044" h="62583">
                  <a:moveTo>
                    <a:pt x="0" y="0"/>
                  </a:moveTo>
                  <a:lnTo>
                    <a:pt x="174044" y="0"/>
                  </a:lnTo>
                  <a:lnTo>
                    <a:pt x="174044" y="62583"/>
                  </a:lnTo>
                  <a:lnTo>
                    <a:pt x="0" y="62583"/>
                  </a:lnTo>
                  <a:close/>
                </a:path>
              </a:pathLst>
            </a:custGeom>
            <a:solidFill>
              <a:srgbClr val="ECF5F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050"/>
              <a:ext cx="174044" cy="43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848042" y="1107312"/>
            <a:ext cx="7506384" cy="8457897"/>
          </a:xfrm>
          <a:custGeom>
            <a:avLst/>
            <a:gdLst/>
            <a:ahLst/>
            <a:cxnLst/>
            <a:rect l="l" t="t" r="r" b="b"/>
            <a:pathLst>
              <a:path w="7506384" h="8457897">
                <a:moveTo>
                  <a:pt x="0" y="0"/>
                </a:moveTo>
                <a:lnTo>
                  <a:pt x="7506384" y="0"/>
                </a:lnTo>
                <a:lnTo>
                  <a:pt x="7506384" y="8457897"/>
                </a:lnTo>
                <a:lnTo>
                  <a:pt x="0" y="8457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0759239" y="1028700"/>
            <a:ext cx="3037269" cy="1914154"/>
            <a:chOff x="0" y="0"/>
            <a:chExt cx="799939" cy="50413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9939" cy="504139"/>
            </a:xfrm>
            <a:custGeom>
              <a:avLst/>
              <a:gdLst/>
              <a:ahLst/>
              <a:cxnLst/>
              <a:rect l="l" t="t" r="r" b="b"/>
              <a:pathLst>
                <a:path w="799939" h="504139">
                  <a:moveTo>
                    <a:pt x="0" y="0"/>
                  </a:moveTo>
                  <a:lnTo>
                    <a:pt x="799939" y="0"/>
                  </a:lnTo>
                  <a:lnTo>
                    <a:pt x="799939" y="504139"/>
                  </a:lnTo>
                  <a:lnTo>
                    <a:pt x="0" y="504139"/>
                  </a:lnTo>
                  <a:close/>
                </a:path>
              </a:pathLst>
            </a:custGeom>
            <a:solidFill>
              <a:srgbClr val="1722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9050"/>
              <a:ext cx="799939" cy="485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4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0718599" y="1915272"/>
            <a:ext cx="3314316" cy="1560018"/>
          </a:xfrm>
          <a:custGeom>
            <a:avLst/>
            <a:gdLst/>
            <a:ahLst/>
            <a:cxnLst/>
            <a:rect l="l" t="t" r="r" b="b"/>
            <a:pathLst>
              <a:path w="4010103" h="1600091">
                <a:moveTo>
                  <a:pt x="0" y="0"/>
                </a:moveTo>
                <a:lnTo>
                  <a:pt x="4010102" y="0"/>
                </a:lnTo>
                <a:lnTo>
                  <a:pt x="4010102" y="1600091"/>
                </a:lnTo>
                <a:lnTo>
                  <a:pt x="0" y="16000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7969"/>
            </a:stretch>
          </a:blipFill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69033" y="843664"/>
            <a:ext cx="1262747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  <a:spcBef>
                <a:spcPct val="0"/>
              </a:spcBef>
            </a:pPr>
            <a:r>
              <a:rPr lang="en-US" sz="5000" b="1" dirty="0">
                <a:solidFill>
                  <a:srgbClr val="077FFC"/>
                </a:solidFill>
                <a:latin typeface="Inter Bold"/>
                <a:ea typeface="Inter Bold"/>
                <a:sym typeface="Inter Bold"/>
              </a:rPr>
              <a:t>TEN-T Extension &amp; EU Standard Gauge</a:t>
            </a:r>
          </a:p>
        </p:txBody>
      </p:sp>
      <p:pic>
        <p:nvPicPr>
          <p:cNvPr id="16" name="Picture 15" descr="European Commission">
            <a:extLst>
              <a:ext uri="{FF2B5EF4-FFF2-40B4-BE49-F238E27FC236}">
                <a16:creationId xmlns:a16="http://schemas.microsoft.com/office/drawing/2014/main" id="{77DA7B74-F389-EAE8-4DED-DEAD52759E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71" y="9029700"/>
            <a:ext cx="2544024" cy="941017"/>
          </a:xfrm>
          <a:prstGeom prst="rect">
            <a:avLst/>
          </a:prstGeom>
          <a:noFill/>
        </p:spPr>
      </p:pic>
      <p:sp>
        <p:nvSpPr>
          <p:cNvPr id="19" name="Freeform 8">
            <a:extLst>
              <a:ext uri="{FF2B5EF4-FFF2-40B4-BE49-F238E27FC236}">
                <a16:creationId xmlns:a16="http://schemas.microsoft.com/office/drawing/2014/main" id="{10D29A1B-73D8-861F-F74F-DF6AD2560FE1}"/>
              </a:ext>
            </a:extLst>
          </p:cNvPr>
          <p:cNvSpPr/>
          <p:nvPr/>
        </p:nvSpPr>
        <p:spPr>
          <a:xfrm>
            <a:off x="1198129" y="1781979"/>
            <a:ext cx="6075922" cy="7098535"/>
          </a:xfrm>
          <a:custGeom>
            <a:avLst/>
            <a:gdLst/>
            <a:ahLst/>
            <a:cxnLst/>
            <a:rect l="l" t="t" r="r" b="b"/>
            <a:pathLst>
              <a:path w="6055167" h="7061419">
                <a:moveTo>
                  <a:pt x="0" y="0"/>
                </a:moveTo>
                <a:lnTo>
                  <a:pt x="6055167" y="0"/>
                </a:lnTo>
                <a:lnTo>
                  <a:pt x="6055167" y="7061419"/>
                </a:lnTo>
                <a:lnTo>
                  <a:pt x="0" y="70614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2FBFB871-4C79-0361-CDA0-B19D675FF7FE}"/>
              </a:ext>
            </a:extLst>
          </p:cNvPr>
          <p:cNvSpPr txBox="1"/>
          <p:nvPr/>
        </p:nvSpPr>
        <p:spPr>
          <a:xfrm>
            <a:off x="1436691" y="8880515"/>
            <a:ext cx="7014824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TEN-T Regulation (EU) 2024/1679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88645E07-0E6E-2421-CCA6-80F8455B37C9}"/>
              </a:ext>
            </a:extLst>
          </p:cNvPr>
          <p:cNvSpPr/>
          <p:nvPr/>
        </p:nvSpPr>
        <p:spPr>
          <a:xfrm>
            <a:off x="7991341" y="5476296"/>
            <a:ext cx="3872399" cy="6463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DCB241-04B6-0661-5952-78ED4E184FF6}"/>
              </a:ext>
            </a:extLst>
          </p:cNvPr>
          <p:cNvSpPr txBox="1"/>
          <p:nvPr/>
        </p:nvSpPr>
        <p:spPr>
          <a:xfrm>
            <a:off x="7991341" y="4144143"/>
            <a:ext cx="3872398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latin typeface="Inter Bold" panose="020B0604020202020204" charset="0"/>
                <a:ea typeface="Inter Bold" panose="020B0604020202020204" charset="0"/>
              </a:rPr>
              <a:t>Over EUR 2.5 </a:t>
            </a:r>
            <a:r>
              <a:rPr lang="de-DE" sz="2400" dirty="0" err="1">
                <a:latin typeface="Inter Bold" panose="020B0604020202020204" charset="0"/>
                <a:ea typeface="Inter Bold" panose="020B0604020202020204" charset="0"/>
              </a:rPr>
              <a:t>billion</a:t>
            </a:r>
            <a:r>
              <a:rPr lang="de-DE" sz="2400" dirty="0">
                <a:latin typeface="Inter Bold" panose="020B0604020202020204" charset="0"/>
                <a:ea typeface="Inter Bold" panose="020B0604020202020204" charset="0"/>
              </a:rPr>
              <a:t> </a:t>
            </a:r>
            <a:r>
              <a:rPr lang="de-DE" sz="2400" dirty="0" err="1">
                <a:latin typeface="Inter Bold" panose="020B0604020202020204" charset="0"/>
                <a:ea typeface="Inter Bold" panose="020B0604020202020204" charset="0"/>
              </a:rPr>
              <a:t>for</a:t>
            </a:r>
            <a:r>
              <a:rPr lang="de-DE" sz="2400" dirty="0">
                <a:latin typeface="Inter Bold" panose="020B0604020202020204" charset="0"/>
                <a:ea typeface="Inter Bold" panose="020B0604020202020204" charset="0"/>
              </a:rPr>
              <a:t> EU-Ukraine </a:t>
            </a:r>
            <a:r>
              <a:rPr lang="de-DE" sz="2400" dirty="0" err="1">
                <a:latin typeface="Inter Bold" panose="020B0604020202020204" charset="0"/>
                <a:ea typeface="Inter Bold" panose="020B0604020202020204" charset="0"/>
              </a:rPr>
              <a:t>transport</a:t>
            </a:r>
            <a:r>
              <a:rPr lang="de-DE" sz="2400" dirty="0">
                <a:latin typeface="Inter Bold" panose="020B0604020202020204" charset="0"/>
                <a:ea typeface="Inter Bold" panose="020B0604020202020204" charset="0"/>
              </a:rPr>
              <a:t> </a:t>
            </a:r>
            <a:r>
              <a:rPr lang="de-DE" sz="2400" dirty="0" err="1">
                <a:latin typeface="Inter Bold" panose="020B0604020202020204" charset="0"/>
                <a:ea typeface="Inter Bold" panose="020B0604020202020204" charset="0"/>
              </a:rPr>
              <a:t>connectivity</a:t>
            </a:r>
            <a:endParaRPr lang="en-US" sz="2400" dirty="0">
              <a:latin typeface="Inter Bold" panose="020B0604020202020204" charset="0"/>
              <a:ea typeface="Inter Bold" panose="020B060402020202020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96639A-988D-81D3-47BC-EFFDFA1E020C}"/>
              </a:ext>
            </a:extLst>
          </p:cNvPr>
          <p:cNvSpPr/>
          <p:nvPr/>
        </p:nvSpPr>
        <p:spPr>
          <a:xfrm>
            <a:off x="12074061" y="2861151"/>
            <a:ext cx="45719" cy="129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A56625-86CA-1132-1202-2B556520F756}"/>
              </a:ext>
            </a:extLst>
          </p:cNvPr>
          <p:cNvSpPr txBox="1"/>
          <p:nvPr/>
        </p:nvSpPr>
        <p:spPr>
          <a:xfrm>
            <a:off x="11958917" y="2789554"/>
            <a:ext cx="260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7D75D-5E50-A342-4B4E-8C2CE09B6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Chart 166">
            <a:extLst>
              <a:ext uri="{FF2B5EF4-FFF2-40B4-BE49-F238E27FC236}">
                <a16:creationId xmlns:a16="http://schemas.microsoft.com/office/drawing/2014/main" id="{2833F604-0924-9B3B-08F6-183A553BFCE5}"/>
              </a:ext>
            </a:extLst>
          </p:cNvPr>
          <p:cNvGraphicFramePr>
            <a:graphicFrameLocks/>
          </p:cNvGraphicFramePr>
          <p:nvPr/>
        </p:nvGraphicFramePr>
        <p:xfrm>
          <a:off x="444038" y="2497546"/>
          <a:ext cx="7889399" cy="5553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avadinimas 1">
            <a:extLst>
              <a:ext uri="{FF2B5EF4-FFF2-40B4-BE49-F238E27FC236}">
                <a16:creationId xmlns:a16="http://schemas.microsoft.com/office/drawing/2014/main" id="{D1C796CF-DC27-1099-9BD8-60300E5D7487}"/>
              </a:ext>
            </a:extLst>
          </p:cNvPr>
          <p:cNvSpPr txBox="1">
            <a:spLocks/>
          </p:cNvSpPr>
          <p:nvPr/>
        </p:nvSpPr>
        <p:spPr>
          <a:xfrm>
            <a:off x="567063" y="580088"/>
            <a:ext cx="16844481" cy="10972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>
              <a:defRPr/>
            </a:pPr>
            <a:endParaRPr lang="en-GB" sz="5400">
              <a:solidFill>
                <a:prstClr val="black"/>
              </a:solidFill>
              <a:latin typeface="Aptos Display" panose="02110004020202020204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25B8AF-E5A6-179B-A9CF-3C598BCA2575}"/>
              </a:ext>
            </a:extLst>
          </p:cNvPr>
          <p:cNvGrpSpPr/>
          <p:nvPr/>
        </p:nvGrpSpPr>
        <p:grpSpPr>
          <a:xfrm>
            <a:off x="0" y="-25741"/>
            <a:ext cx="18288000" cy="1528976"/>
            <a:chOff x="446886" y="2919341"/>
            <a:chExt cx="11298227" cy="101931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A2D1E87-1A33-192F-573D-D7133DD6B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886" y="2919341"/>
              <a:ext cx="11298227" cy="101931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45BA71-B26B-AFBE-49E3-6A72DD6003B3}"/>
                </a:ext>
              </a:extLst>
            </p:cNvPr>
            <p:cNvSpPr txBox="1"/>
            <p:nvPr/>
          </p:nvSpPr>
          <p:spPr>
            <a:xfrm>
              <a:off x="1613978" y="3184555"/>
              <a:ext cx="897843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600">
                <a:defRPr/>
              </a:pPr>
              <a:r>
                <a:rPr lang="en-GB" sz="4800">
                  <a:solidFill>
                    <a:prstClr val="white"/>
                  </a:solidFill>
                  <a:latin typeface="EC Square Sans Pro"/>
                </a:rPr>
                <a:t>Priority sectors for Ukraine Investment Framework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FE98FED-F834-D663-AA93-17CC123D84AC}"/>
              </a:ext>
            </a:extLst>
          </p:cNvPr>
          <p:cNvSpPr/>
          <p:nvPr/>
        </p:nvSpPr>
        <p:spPr>
          <a:xfrm>
            <a:off x="8911583" y="1926389"/>
            <a:ext cx="8574461" cy="5401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defRPr/>
            </a:pPr>
            <a:r>
              <a:rPr lang="en-GB" sz="2100" b="1">
                <a:solidFill>
                  <a:prstClr val="black"/>
                </a:solidFill>
                <a:latin typeface="EC Square Sans Pro" panose="020B0506040000020004" pitchFamily="34" charset="0"/>
              </a:rPr>
              <a:t>Key subsectors for private investments</a:t>
            </a:r>
          </a:p>
        </p:txBody>
      </p:sp>
      <p:pic>
        <p:nvPicPr>
          <p:cNvPr id="155" name="Google Shape;1813;g3d86cf56d62_0_819" descr=" ">
            <a:extLst>
              <a:ext uri="{FF2B5EF4-FFF2-40B4-BE49-F238E27FC236}">
                <a16:creationId xmlns:a16="http://schemas.microsoft.com/office/drawing/2014/main" id="{ED343231-1F8F-EC0A-33EA-4F994133CD7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64" y="7074172"/>
            <a:ext cx="588095" cy="227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821;g3d86cf56d62_0_819" descr=" ">
            <a:extLst>
              <a:ext uri="{FF2B5EF4-FFF2-40B4-BE49-F238E27FC236}">
                <a16:creationId xmlns:a16="http://schemas.microsoft.com/office/drawing/2014/main" id="{A7B01D1C-B8B2-5706-C2F4-FEDDAAC3C26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64370" y="8858804"/>
            <a:ext cx="867045" cy="674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822;g3d86cf56d62_0_819" descr=" ">
            <a:extLst>
              <a:ext uri="{FF2B5EF4-FFF2-40B4-BE49-F238E27FC236}">
                <a16:creationId xmlns:a16="http://schemas.microsoft.com/office/drawing/2014/main" id="{7BFD81DE-D0AD-F910-89C4-C48D8117755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49" y="8929644"/>
            <a:ext cx="1297392" cy="7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835;g3d86cf56d62_0_819" descr=" ">
            <a:extLst>
              <a:ext uri="{FF2B5EF4-FFF2-40B4-BE49-F238E27FC236}">
                <a16:creationId xmlns:a16="http://schemas.microsoft.com/office/drawing/2014/main" id="{F5C785E2-D4B7-50BC-AE7D-B996C2B38D6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92555" y="8572427"/>
            <a:ext cx="493608" cy="107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849;g3d86cf56d62_0_819" descr=" ">
            <a:extLst>
              <a:ext uri="{FF2B5EF4-FFF2-40B4-BE49-F238E27FC236}">
                <a16:creationId xmlns:a16="http://schemas.microsoft.com/office/drawing/2014/main" id="{F2160D1B-7E39-1FDB-E434-DF253ED2B2D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9682" y="9972453"/>
            <a:ext cx="101837" cy="981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roup 217">
            <a:extLst>
              <a:ext uri="{FF2B5EF4-FFF2-40B4-BE49-F238E27FC236}">
                <a16:creationId xmlns:a16="http://schemas.microsoft.com/office/drawing/2014/main" id="{C8161EE5-D940-B571-AE5F-C5B144B5A9E4}"/>
              </a:ext>
            </a:extLst>
          </p:cNvPr>
          <p:cNvGrpSpPr/>
          <p:nvPr/>
        </p:nvGrpSpPr>
        <p:grpSpPr>
          <a:xfrm>
            <a:off x="6411485" y="8610463"/>
            <a:ext cx="1916751" cy="895881"/>
            <a:chOff x="4356619" y="5669190"/>
            <a:chExt cx="1277834" cy="597254"/>
          </a:xfrm>
        </p:grpSpPr>
        <p:sp>
          <p:nvSpPr>
            <p:cNvPr id="217" name="Rectangle: Rounded Corners 216">
              <a:extLst>
                <a:ext uri="{FF2B5EF4-FFF2-40B4-BE49-F238E27FC236}">
                  <a16:creationId xmlns:a16="http://schemas.microsoft.com/office/drawing/2014/main" id="{75784216-944E-F3B5-30D3-21E5D49B95B6}"/>
                </a:ext>
              </a:extLst>
            </p:cNvPr>
            <p:cNvSpPr/>
            <p:nvPr/>
          </p:nvSpPr>
          <p:spPr>
            <a:xfrm>
              <a:off x="4357938" y="5674311"/>
              <a:ext cx="1276515" cy="592133"/>
            </a:xfrm>
            <a:prstGeom prst="roundRect">
              <a:avLst/>
            </a:prstGeom>
            <a:noFill/>
            <a:ln w="9525">
              <a:solidFill>
                <a:srgbClr val="0033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lt-LT" sz="270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6349F313-6591-5E85-2D72-BFD9C6D39A29}"/>
                </a:ext>
              </a:extLst>
            </p:cNvPr>
            <p:cNvSpPr txBox="1"/>
            <p:nvPr/>
          </p:nvSpPr>
          <p:spPr>
            <a:xfrm>
              <a:off x="4356619" y="5669190"/>
              <a:ext cx="127088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/>
              <a:r>
                <a:rPr lang="en-US" sz="2100">
                  <a:solidFill>
                    <a:prstClr val="black"/>
                  </a:solidFill>
                  <a:latin typeface="EC Square Sans Pro" panose="020B0506040000020004"/>
                </a:rPr>
                <a:t>Source: </a:t>
              </a:r>
              <a:br>
                <a:rPr lang="en-US" sz="2100">
                  <a:solidFill>
                    <a:prstClr val="black"/>
                  </a:solidFill>
                  <a:latin typeface="EC Square Sans Pro" panose="020B0506040000020004"/>
                </a:rPr>
              </a:br>
              <a:r>
                <a:rPr lang="en-US" sz="2100" err="1">
                  <a:solidFill>
                    <a:prstClr val="black"/>
                  </a:solidFill>
                  <a:latin typeface="EC Square Sans Pro" panose="020B0506040000020004"/>
                </a:rPr>
                <a:t>UkraineInvest</a:t>
              </a:r>
              <a:endParaRPr lang="en-GB" sz="2100">
                <a:solidFill>
                  <a:prstClr val="black"/>
                </a:solidFill>
                <a:latin typeface="EC Square Sans Pro" panose="020B0506040000020004"/>
              </a:endParaRPr>
            </a:p>
          </p:txBody>
        </p:sp>
      </p:grpSp>
      <p:sp>
        <p:nvSpPr>
          <p:cNvPr id="208" name="Rectangle 207">
            <a:extLst>
              <a:ext uri="{FF2B5EF4-FFF2-40B4-BE49-F238E27FC236}">
                <a16:creationId xmlns:a16="http://schemas.microsoft.com/office/drawing/2014/main" id="{383B7A95-6994-5D15-C6FD-D1CC79194BEF}"/>
              </a:ext>
            </a:extLst>
          </p:cNvPr>
          <p:cNvSpPr/>
          <p:nvPr/>
        </p:nvSpPr>
        <p:spPr>
          <a:xfrm>
            <a:off x="452039" y="1926387"/>
            <a:ext cx="7881398" cy="523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defRPr/>
            </a:pPr>
            <a:r>
              <a:rPr lang="en-GB" sz="2100" b="1">
                <a:solidFill>
                  <a:prstClr val="black"/>
                </a:solidFill>
                <a:latin typeface="EC Square Sans Pro" panose="020B0506040000020004" pitchFamily="34" charset="0"/>
              </a:rPr>
              <a:t>Potential investment opportunities (USD billion)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FFC5763-654D-4461-455B-F5FACAE1D7C8}"/>
              </a:ext>
            </a:extLst>
          </p:cNvPr>
          <p:cNvGrpSpPr/>
          <p:nvPr/>
        </p:nvGrpSpPr>
        <p:grpSpPr>
          <a:xfrm>
            <a:off x="10202652" y="3255865"/>
            <a:ext cx="6583266" cy="682874"/>
            <a:chOff x="5496173" y="1969881"/>
            <a:chExt cx="4388844" cy="455249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69F1F3D-6E33-9561-4092-E5CF5732F47E}"/>
                </a:ext>
              </a:extLst>
            </p:cNvPr>
            <p:cNvCxnSpPr>
              <a:cxnSpLocks/>
            </p:cNvCxnSpPr>
            <p:nvPr/>
          </p:nvCxnSpPr>
          <p:spPr>
            <a:xfrm>
              <a:off x="5896984" y="2325474"/>
              <a:ext cx="793750" cy="0"/>
            </a:xfrm>
            <a:prstGeom prst="line">
              <a:avLst/>
            </a:prstGeom>
            <a:ln w="9525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AB40356-ED51-C5FD-2366-07858A7B0E81}"/>
                </a:ext>
              </a:extLst>
            </p:cNvPr>
            <p:cNvGrpSpPr/>
            <p:nvPr/>
          </p:nvGrpSpPr>
          <p:grpSpPr>
            <a:xfrm>
              <a:off x="5496173" y="1969881"/>
              <a:ext cx="4388844" cy="455249"/>
              <a:chOff x="6024493" y="1969881"/>
              <a:chExt cx="4388844" cy="455249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6CF1038-716A-A3C5-A39E-81EAC9C03E72}"/>
                  </a:ext>
                </a:extLst>
              </p:cNvPr>
              <p:cNvSpPr/>
              <p:nvPr/>
            </p:nvSpPr>
            <p:spPr>
              <a:xfrm>
                <a:off x="6024493" y="1969881"/>
                <a:ext cx="455249" cy="455249"/>
              </a:xfrm>
              <a:prstGeom prst="ellipse">
                <a:avLst/>
              </a:prstGeom>
              <a:solidFill>
                <a:srgbClr val="83CB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lt-LT" sz="2700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EF2731-E26B-2D4D-F90A-0D477176407C}"/>
                  </a:ext>
                </a:extLst>
              </p:cNvPr>
              <p:cNvSpPr txBox="1"/>
              <p:nvPr/>
            </p:nvSpPr>
            <p:spPr>
              <a:xfrm>
                <a:off x="6465253" y="2042475"/>
                <a:ext cx="39480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71600"/>
                <a:r>
                  <a:rPr lang="en-US" sz="2100" b="1">
                    <a:solidFill>
                      <a:srgbClr val="003399"/>
                    </a:solidFill>
                    <a:latin typeface="EC Square Sans Pro" panose="020B0506040000020004"/>
                  </a:rPr>
                  <a:t>Energy</a:t>
                </a:r>
                <a:endParaRPr lang="lt-LT" sz="2100" b="1">
                  <a:solidFill>
                    <a:srgbClr val="003399"/>
                  </a:solidFill>
                  <a:latin typeface="Aptos" panose="02110004020202020204"/>
                </a:endParaRPr>
              </a:p>
            </p:txBody>
          </p:sp>
          <p:pic>
            <p:nvPicPr>
              <p:cNvPr id="18" name="Graphic 17" descr="Battery charging outline">
                <a:extLst>
                  <a:ext uri="{FF2B5EF4-FFF2-40B4-BE49-F238E27FC236}">
                    <a16:creationId xmlns:a16="http://schemas.microsoft.com/office/drawing/2014/main" id="{46A97399-649E-189B-5B8F-82ADC75697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100846" y="2013180"/>
                <a:ext cx="302542" cy="378969"/>
              </a:xfrm>
              <a:prstGeom prst="rect">
                <a:avLst/>
              </a:prstGeom>
            </p:spPr>
          </p:pic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55219EB-6D01-2FB2-BBBA-A6DE9220A3F8}"/>
                </a:ext>
              </a:extLst>
            </p:cNvPr>
            <p:cNvSpPr/>
            <p:nvPr/>
          </p:nvSpPr>
          <p:spPr>
            <a:xfrm>
              <a:off x="6644708" y="2278286"/>
              <a:ext cx="92051" cy="92051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lt-LT" sz="270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4CA983A-13E8-760A-B2C2-022309FF0C1C}"/>
              </a:ext>
            </a:extLst>
          </p:cNvPr>
          <p:cNvGrpSpPr/>
          <p:nvPr/>
        </p:nvGrpSpPr>
        <p:grpSpPr>
          <a:xfrm>
            <a:off x="10208371" y="4214001"/>
            <a:ext cx="6583266" cy="682874"/>
            <a:chOff x="5496173" y="1969881"/>
            <a:chExt cx="4388844" cy="455249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E42888D-1A69-D534-7224-FECD6FF0584F}"/>
                </a:ext>
              </a:extLst>
            </p:cNvPr>
            <p:cNvCxnSpPr>
              <a:cxnSpLocks/>
              <a:endCxn id="55" idx="2"/>
            </p:cNvCxnSpPr>
            <p:nvPr/>
          </p:nvCxnSpPr>
          <p:spPr>
            <a:xfrm flipV="1">
              <a:off x="5896984" y="2324312"/>
              <a:ext cx="1728164" cy="1162"/>
            </a:xfrm>
            <a:prstGeom prst="line">
              <a:avLst/>
            </a:prstGeom>
            <a:ln w="9525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2F26317-251D-3DA5-49F7-3498D3F1EDB0}"/>
                </a:ext>
              </a:extLst>
            </p:cNvPr>
            <p:cNvGrpSpPr/>
            <p:nvPr/>
          </p:nvGrpSpPr>
          <p:grpSpPr>
            <a:xfrm>
              <a:off x="5496173" y="1969881"/>
              <a:ext cx="4388844" cy="455249"/>
              <a:chOff x="6024493" y="1969881"/>
              <a:chExt cx="4388844" cy="455249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70F75E7-4E57-4E12-F171-EFC03DAA2C22}"/>
                  </a:ext>
                </a:extLst>
              </p:cNvPr>
              <p:cNvSpPr txBox="1"/>
              <p:nvPr/>
            </p:nvSpPr>
            <p:spPr>
              <a:xfrm>
                <a:off x="6465253" y="2036125"/>
                <a:ext cx="39480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71600"/>
                <a:r>
                  <a:rPr lang="en-US" sz="2100" b="1">
                    <a:solidFill>
                      <a:srgbClr val="003399"/>
                    </a:solidFill>
                    <a:latin typeface="EC Square Sans Pro" panose="020B0506040000020004"/>
                  </a:rPr>
                  <a:t>Transport &amp; Logistics</a:t>
                </a: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2B7D730-6A1B-2FD8-4DFC-D0D7B4373999}"/>
                  </a:ext>
                </a:extLst>
              </p:cNvPr>
              <p:cNvSpPr/>
              <p:nvPr/>
            </p:nvSpPr>
            <p:spPr>
              <a:xfrm>
                <a:off x="6024493" y="1969881"/>
                <a:ext cx="455249" cy="455249"/>
              </a:xfrm>
              <a:prstGeom prst="ellipse">
                <a:avLst/>
              </a:prstGeom>
              <a:solidFill>
                <a:srgbClr val="83CB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lt-LT" sz="2700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19B2904-9836-DDF5-95A3-A02CB9A9F900}"/>
                </a:ext>
              </a:extLst>
            </p:cNvPr>
            <p:cNvSpPr/>
            <p:nvPr/>
          </p:nvSpPr>
          <p:spPr>
            <a:xfrm>
              <a:off x="7625148" y="2278286"/>
              <a:ext cx="92051" cy="92051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lt-LT" sz="270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7B8566F-69A7-6EC6-7E01-897552DADD9C}"/>
              </a:ext>
            </a:extLst>
          </p:cNvPr>
          <p:cNvGrpSpPr/>
          <p:nvPr/>
        </p:nvGrpSpPr>
        <p:grpSpPr>
          <a:xfrm>
            <a:off x="10058400" y="5280452"/>
            <a:ext cx="9069671" cy="1053264"/>
            <a:chOff x="5427190" y="1969881"/>
            <a:chExt cx="6046447" cy="702176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01FC85F-C8B7-13DE-0A68-64768AE42EF6}"/>
                </a:ext>
              </a:extLst>
            </p:cNvPr>
            <p:cNvCxnSpPr>
              <a:cxnSpLocks/>
            </p:cNvCxnSpPr>
            <p:nvPr/>
          </p:nvCxnSpPr>
          <p:spPr>
            <a:xfrm>
              <a:off x="5915767" y="2315715"/>
              <a:ext cx="3095381" cy="12830"/>
            </a:xfrm>
            <a:prstGeom prst="line">
              <a:avLst/>
            </a:prstGeom>
            <a:ln w="9525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4A690DF-096A-3166-8B2B-BF27EAAC0F6E}"/>
                </a:ext>
              </a:extLst>
            </p:cNvPr>
            <p:cNvGrpSpPr/>
            <p:nvPr/>
          </p:nvGrpSpPr>
          <p:grpSpPr>
            <a:xfrm>
              <a:off x="5496173" y="1969881"/>
              <a:ext cx="4944294" cy="455249"/>
              <a:chOff x="6024493" y="1969881"/>
              <a:chExt cx="4944294" cy="455249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4DC4976-A5AB-A6B0-BFC8-EB8AC62407A6}"/>
                  </a:ext>
                </a:extLst>
              </p:cNvPr>
              <p:cNvSpPr/>
              <p:nvPr/>
            </p:nvSpPr>
            <p:spPr>
              <a:xfrm>
                <a:off x="6024493" y="1969881"/>
                <a:ext cx="455249" cy="455249"/>
              </a:xfrm>
              <a:prstGeom prst="ellipse">
                <a:avLst/>
              </a:prstGeom>
              <a:solidFill>
                <a:srgbClr val="83CB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lt-LT" sz="2700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A75E1382-9456-65FC-F36C-41A853992559}"/>
                  </a:ext>
                </a:extLst>
              </p:cNvPr>
              <p:cNvSpPr txBox="1"/>
              <p:nvPr/>
            </p:nvSpPr>
            <p:spPr>
              <a:xfrm>
                <a:off x="6461021" y="2049875"/>
                <a:ext cx="4507766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71600"/>
                <a:r>
                  <a:rPr lang="en-GB" sz="2100" b="1" dirty="0">
                    <a:solidFill>
                      <a:srgbClr val="003399"/>
                    </a:solidFill>
                    <a:latin typeface="EC Square Sans Pro"/>
                  </a:rPr>
                  <a:t>Strategic industries &amp; Raw materials</a:t>
                </a:r>
                <a:endParaRPr lang="lt-LT" sz="2100" b="1" dirty="0">
                  <a:solidFill>
                    <a:srgbClr val="003399"/>
                  </a:solidFill>
                  <a:latin typeface="Aptos" panose="02110004020202020204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2B4745B-7972-7B36-8635-1A015D907CF0}"/>
                </a:ext>
              </a:extLst>
            </p:cNvPr>
            <p:cNvSpPr txBox="1"/>
            <p:nvPr/>
          </p:nvSpPr>
          <p:spPr>
            <a:xfrm>
              <a:off x="5427190" y="2410447"/>
              <a:ext cx="604644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defTabSz="1371600">
                <a:spcBef>
                  <a:spcPts val="900"/>
                </a:spcBef>
                <a:buClr>
                  <a:srgbClr val="FFF21E"/>
                </a:buClr>
                <a:buSzPct val="130000"/>
                <a:defRPr/>
              </a:pPr>
              <a:endParaRPr lang="da-DK" sz="1950" dirty="0">
                <a:solidFill>
                  <a:prstClr val="black"/>
                </a:solidFill>
                <a:latin typeface="EC Square Sans Pro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4BD031D-89DC-BB2C-AA5F-EBE1596739F8}"/>
                </a:ext>
              </a:extLst>
            </p:cNvPr>
            <p:cNvSpPr/>
            <p:nvPr/>
          </p:nvSpPr>
          <p:spPr>
            <a:xfrm>
              <a:off x="9014845" y="2278286"/>
              <a:ext cx="92051" cy="92051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lt-LT" sz="270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55C32EC-DCD6-1BA1-62AD-03973C2DB8F3}"/>
              </a:ext>
            </a:extLst>
          </p:cNvPr>
          <p:cNvGrpSpPr/>
          <p:nvPr/>
        </p:nvGrpSpPr>
        <p:grpSpPr>
          <a:xfrm>
            <a:off x="10208371" y="7368211"/>
            <a:ext cx="6583266" cy="682874"/>
            <a:chOff x="5496173" y="1969881"/>
            <a:chExt cx="4388844" cy="455249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E45C389E-54AE-A8B4-1041-61982BA157C7}"/>
                </a:ext>
              </a:extLst>
            </p:cNvPr>
            <p:cNvCxnSpPr>
              <a:cxnSpLocks/>
              <a:endCxn id="135" idx="2"/>
            </p:cNvCxnSpPr>
            <p:nvPr/>
          </p:nvCxnSpPr>
          <p:spPr>
            <a:xfrm flipV="1">
              <a:off x="5896984" y="2324312"/>
              <a:ext cx="874851" cy="1162"/>
            </a:xfrm>
            <a:prstGeom prst="line">
              <a:avLst/>
            </a:prstGeom>
            <a:ln w="9525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35663FCE-A224-628D-68FB-836621C1143F}"/>
                </a:ext>
              </a:extLst>
            </p:cNvPr>
            <p:cNvGrpSpPr/>
            <p:nvPr/>
          </p:nvGrpSpPr>
          <p:grpSpPr>
            <a:xfrm>
              <a:off x="5496173" y="1969881"/>
              <a:ext cx="4388844" cy="455249"/>
              <a:chOff x="6024493" y="1969881"/>
              <a:chExt cx="4388844" cy="455249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2DE6FF48-1C2D-797E-79B3-C27FD0243E30}"/>
                  </a:ext>
                </a:extLst>
              </p:cNvPr>
              <p:cNvSpPr/>
              <p:nvPr/>
            </p:nvSpPr>
            <p:spPr>
              <a:xfrm>
                <a:off x="6024493" y="1969881"/>
                <a:ext cx="455249" cy="455249"/>
              </a:xfrm>
              <a:prstGeom prst="ellipse">
                <a:avLst/>
              </a:prstGeom>
              <a:solidFill>
                <a:srgbClr val="83CB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lt-LT" sz="2700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64D077EA-AC61-F2B8-F314-8CE86ED26016}"/>
                  </a:ext>
                </a:extLst>
              </p:cNvPr>
              <p:cNvSpPr txBox="1"/>
              <p:nvPr/>
            </p:nvSpPr>
            <p:spPr>
              <a:xfrm>
                <a:off x="6465253" y="2032950"/>
                <a:ext cx="3948084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71600"/>
                <a:r>
                  <a:rPr lang="en-US" sz="2100" b="1">
                    <a:solidFill>
                      <a:srgbClr val="003399"/>
                    </a:solidFill>
                    <a:latin typeface="EC Square Sans Pro" panose="020B0506040000020004"/>
                  </a:rPr>
                  <a:t>Agri-food</a:t>
                </a:r>
                <a:endParaRPr lang="lt-LT" sz="2100" b="1">
                  <a:solidFill>
                    <a:srgbClr val="003399"/>
                  </a:solidFill>
                  <a:latin typeface="Aptos" panose="02110004020202020204"/>
                </a:endParaRPr>
              </a:p>
            </p:txBody>
          </p:sp>
        </p:grp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CFE2969C-D964-DFEE-3033-8D84347B6F49}"/>
                </a:ext>
              </a:extLst>
            </p:cNvPr>
            <p:cNvSpPr/>
            <p:nvPr/>
          </p:nvSpPr>
          <p:spPr>
            <a:xfrm>
              <a:off x="6771835" y="2278286"/>
              <a:ext cx="92051" cy="92051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lt-LT" sz="270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C8066E25-0A71-8A63-B5A3-BE496B837833}"/>
              </a:ext>
            </a:extLst>
          </p:cNvPr>
          <p:cNvGrpSpPr/>
          <p:nvPr/>
        </p:nvGrpSpPr>
        <p:grpSpPr>
          <a:xfrm>
            <a:off x="10201312" y="6344674"/>
            <a:ext cx="2578454" cy="682874"/>
            <a:chOff x="9591731" y="4278932"/>
            <a:chExt cx="1718969" cy="455249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38717E51-297A-9917-C805-7081D5BB82E8}"/>
                </a:ext>
              </a:extLst>
            </p:cNvPr>
            <p:cNvGrpSpPr/>
            <p:nvPr/>
          </p:nvGrpSpPr>
          <p:grpSpPr>
            <a:xfrm>
              <a:off x="9591731" y="4278932"/>
              <a:ext cx="1718969" cy="455249"/>
              <a:chOff x="5496173" y="1969881"/>
              <a:chExt cx="1718969" cy="455249"/>
            </a:xfrm>
          </p:grpSpPr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5B7DD44C-C48D-FD69-8CB9-CEF91ABFAD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6984" y="2325474"/>
                <a:ext cx="732143" cy="0"/>
              </a:xfrm>
              <a:prstGeom prst="line">
                <a:avLst/>
              </a:prstGeom>
              <a:ln w="9525">
                <a:solidFill>
                  <a:srgbClr val="0033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8DFCED54-F7F3-9EC4-E505-E5BCA7521B0F}"/>
                  </a:ext>
                </a:extLst>
              </p:cNvPr>
              <p:cNvGrpSpPr/>
              <p:nvPr/>
            </p:nvGrpSpPr>
            <p:grpSpPr>
              <a:xfrm>
                <a:off x="5496173" y="1969881"/>
                <a:ext cx="1718969" cy="455249"/>
                <a:chOff x="6024493" y="1969881"/>
                <a:chExt cx="1718969" cy="455249"/>
              </a:xfrm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3046C5E9-A820-9059-E6D7-E32A9EFDFA01}"/>
                    </a:ext>
                  </a:extLst>
                </p:cNvPr>
                <p:cNvSpPr/>
                <p:nvPr/>
              </p:nvSpPr>
              <p:spPr>
                <a:xfrm>
                  <a:off x="6024493" y="1969881"/>
                  <a:ext cx="455249" cy="455249"/>
                </a:xfrm>
                <a:prstGeom prst="ellipse">
                  <a:avLst/>
                </a:prstGeom>
                <a:solidFill>
                  <a:srgbClr val="83CBE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/>
                  <a:endParaRPr lang="lt-LT" sz="2700">
                    <a:solidFill>
                      <a:prstClr val="white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67E8C6EB-0D2B-FD6E-0D00-DD03BD3A9024}"/>
                    </a:ext>
                  </a:extLst>
                </p:cNvPr>
                <p:cNvSpPr txBox="1"/>
                <p:nvPr/>
              </p:nvSpPr>
              <p:spPr>
                <a:xfrm>
                  <a:off x="6465253" y="2039298"/>
                  <a:ext cx="1278209" cy="276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371600"/>
                  <a:r>
                    <a:rPr lang="en-GB" sz="2100" b="1">
                      <a:solidFill>
                        <a:srgbClr val="003399"/>
                      </a:solidFill>
                      <a:latin typeface="EC Square Sans Pro"/>
                    </a:rPr>
                    <a:t>Digital</a:t>
                  </a:r>
                  <a:endParaRPr lang="lt-LT" sz="2100" b="1">
                    <a:solidFill>
                      <a:srgbClr val="003399"/>
                    </a:solidFill>
                    <a:latin typeface="Aptos" panose="02110004020202020204"/>
                  </a:endParaRPr>
                </a:p>
              </p:txBody>
            </p:sp>
          </p:grp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680CE99F-1BAC-456F-75EC-BE92736A46E1}"/>
                  </a:ext>
                </a:extLst>
              </p:cNvPr>
              <p:cNvSpPr/>
              <p:nvPr/>
            </p:nvSpPr>
            <p:spPr>
              <a:xfrm>
                <a:off x="6583101" y="2286055"/>
                <a:ext cx="92051" cy="92051"/>
              </a:xfrm>
              <a:prstGeom prst="ellipse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lt-LT" sz="2700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pic>
          <p:nvPicPr>
            <p:cNvPr id="152" name="Graphic 151" descr="Internet outline">
              <a:extLst>
                <a:ext uri="{FF2B5EF4-FFF2-40B4-BE49-F238E27FC236}">
                  <a16:creationId xmlns:a16="http://schemas.microsoft.com/office/drawing/2014/main" id="{D054B9BC-B385-3356-885F-1B5DB228E07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658769" y="4349610"/>
              <a:ext cx="316298" cy="316298"/>
            </a:xfrm>
            <a:prstGeom prst="rect">
              <a:avLst/>
            </a:prstGeom>
          </p:spPr>
        </p:pic>
      </p:grpSp>
      <p:pic>
        <p:nvPicPr>
          <p:cNvPr id="153" name="Graphic 152" descr="Truck outline">
            <a:extLst>
              <a:ext uri="{FF2B5EF4-FFF2-40B4-BE49-F238E27FC236}">
                <a16:creationId xmlns:a16="http://schemas.microsoft.com/office/drawing/2014/main" id="{F8062A3E-E187-B390-FB88-8B6D68DD71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07413" y="4287087"/>
            <a:ext cx="537336" cy="537336"/>
          </a:xfrm>
          <a:prstGeom prst="rect">
            <a:avLst/>
          </a:prstGeom>
        </p:spPr>
      </p:pic>
      <p:pic>
        <p:nvPicPr>
          <p:cNvPr id="154" name="Graphic 153" descr="Gold bars outline">
            <a:extLst>
              <a:ext uri="{FF2B5EF4-FFF2-40B4-BE49-F238E27FC236}">
                <a16:creationId xmlns:a16="http://schemas.microsoft.com/office/drawing/2014/main" id="{FD1B5B76-63FC-7FBE-2544-0AC8A533C2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37040" y="5358768"/>
            <a:ext cx="527561" cy="527561"/>
          </a:xfrm>
          <a:prstGeom prst="rect">
            <a:avLst/>
          </a:prstGeom>
        </p:spPr>
      </p:pic>
      <p:pic>
        <p:nvPicPr>
          <p:cNvPr id="164" name="Graphic 163" descr="Tractor outline">
            <a:extLst>
              <a:ext uri="{FF2B5EF4-FFF2-40B4-BE49-F238E27FC236}">
                <a16:creationId xmlns:a16="http://schemas.microsoft.com/office/drawing/2014/main" id="{4D2D8BDB-347F-5C61-64C4-9FE1B3814B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247809" y="7402807"/>
            <a:ext cx="588650" cy="588650"/>
          </a:xfrm>
          <a:prstGeom prst="rect">
            <a:avLst/>
          </a:prstGeom>
        </p:spPr>
      </p:pic>
      <p:grpSp>
        <p:nvGrpSpPr>
          <p:cNvPr id="216" name="Group 215">
            <a:extLst>
              <a:ext uri="{FF2B5EF4-FFF2-40B4-BE49-F238E27FC236}">
                <a16:creationId xmlns:a16="http://schemas.microsoft.com/office/drawing/2014/main" id="{9B5E000E-584B-97D2-C978-B77313D73C24}"/>
              </a:ext>
            </a:extLst>
          </p:cNvPr>
          <p:cNvGrpSpPr/>
          <p:nvPr/>
        </p:nvGrpSpPr>
        <p:grpSpPr>
          <a:xfrm>
            <a:off x="693500" y="8623980"/>
            <a:ext cx="5548539" cy="881919"/>
            <a:chOff x="1667267" y="5505391"/>
            <a:chExt cx="3699026" cy="587946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5B33AA7C-BBE7-CCD0-3ECB-4633E37A8DAA}"/>
                </a:ext>
              </a:extLst>
            </p:cNvPr>
            <p:cNvSpPr/>
            <p:nvPr/>
          </p:nvSpPr>
          <p:spPr>
            <a:xfrm>
              <a:off x="1667775" y="5579907"/>
              <a:ext cx="139078" cy="158752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lt-LT" sz="270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FE5955C6-6100-1833-9FE2-D2B3EE5E0F4E}"/>
                </a:ext>
              </a:extLst>
            </p:cNvPr>
            <p:cNvGrpSpPr/>
            <p:nvPr/>
          </p:nvGrpSpPr>
          <p:grpSpPr>
            <a:xfrm>
              <a:off x="1667267" y="5505391"/>
              <a:ext cx="3699026" cy="587946"/>
              <a:chOff x="1667267" y="5505391"/>
              <a:chExt cx="3699026" cy="587946"/>
            </a:xfrm>
          </p:grpSpPr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3DD9BE30-0A83-9AFC-F0D6-847DF6B7A124}"/>
                  </a:ext>
                </a:extLst>
              </p:cNvPr>
              <p:cNvSpPr txBox="1"/>
              <p:nvPr/>
            </p:nvSpPr>
            <p:spPr>
              <a:xfrm>
                <a:off x="1781455" y="5505391"/>
                <a:ext cx="35848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71600"/>
                <a:r>
                  <a:rPr lang="en-US" sz="2100" err="1">
                    <a:solidFill>
                      <a:prstClr val="black"/>
                    </a:solidFill>
                    <a:latin typeface="EC Square Sans Pro" panose="020B0506040000020004"/>
                  </a:rPr>
                  <a:t>Investportal</a:t>
                </a:r>
                <a:r>
                  <a:rPr lang="en-US" sz="2100">
                    <a:solidFill>
                      <a:prstClr val="black"/>
                    </a:solidFill>
                    <a:latin typeface="EC Square Sans Pro" panose="020B0506040000020004"/>
                  </a:rPr>
                  <a:t>: Private &amp; public sector projects</a:t>
                </a:r>
                <a:endParaRPr lang="lt-LT" sz="210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702CDF86-7E05-ECE4-F832-32A8315E49C8}"/>
                  </a:ext>
                </a:extLst>
              </p:cNvPr>
              <p:cNvGrpSpPr/>
              <p:nvPr/>
            </p:nvGrpSpPr>
            <p:grpSpPr>
              <a:xfrm>
                <a:off x="1667267" y="5816338"/>
                <a:ext cx="3431844" cy="276999"/>
                <a:chOff x="3599883" y="5389236"/>
                <a:chExt cx="3431844" cy="276999"/>
              </a:xfrm>
            </p:grpSpPr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28993211-A5E1-69AB-2AF5-5FB132D1756B}"/>
                    </a:ext>
                  </a:extLst>
                </p:cNvPr>
                <p:cNvSpPr txBox="1"/>
                <p:nvPr/>
              </p:nvSpPr>
              <p:spPr>
                <a:xfrm>
                  <a:off x="3711886" y="5389236"/>
                  <a:ext cx="331984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371600"/>
                  <a:r>
                    <a:rPr lang="en-US" sz="2100">
                      <a:solidFill>
                        <a:prstClr val="black"/>
                      </a:solidFill>
                      <a:latin typeface="EC Square Sans Pro" panose="020B0506040000020004"/>
                    </a:rPr>
                    <a:t>Investment opportunities</a:t>
                  </a:r>
                  <a:endParaRPr lang="lt-LT" sz="210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6F23FAB9-8BE1-94A2-0D33-5AF1C9A5271D}"/>
                    </a:ext>
                  </a:extLst>
                </p:cNvPr>
                <p:cNvSpPr/>
                <p:nvPr/>
              </p:nvSpPr>
              <p:spPr>
                <a:xfrm>
                  <a:off x="3599883" y="5463900"/>
                  <a:ext cx="139078" cy="158752"/>
                </a:xfrm>
                <a:prstGeom prst="rect">
                  <a:avLst/>
                </a:prstGeom>
                <a:solidFill>
                  <a:srgbClr val="83CBE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/>
                  <a:endParaRPr lang="lt-LT" sz="2700">
                    <a:solidFill>
                      <a:prstClr val="white"/>
                    </a:solidFill>
                    <a:latin typeface="Aptos" panose="02110004020202020204"/>
                  </a:endParaRPr>
                </a:p>
              </p:txBody>
            </p:sp>
          </p:grpSp>
        </p:grpSp>
      </p:grp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87DD86D6-39C3-FAA8-0BD1-E41C5F2327C0}"/>
              </a:ext>
            </a:extLst>
          </p:cNvPr>
          <p:cNvSpPr/>
          <p:nvPr/>
        </p:nvSpPr>
        <p:spPr>
          <a:xfrm>
            <a:off x="567064" y="8618146"/>
            <a:ext cx="5649806" cy="888200"/>
          </a:xfrm>
          <a:prstGeom prst="roundRect">
            <a:avLst/>
          </a:prstGeom>
          <a:noFill/>
          <a:ln w="9525"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5533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2EAB6-50EB-C552-9C78-DB4F193A6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1">
            <a:extLst>
              <a:ext uri="{FF2B5EF4-FFF2-40B4-BE49-F238E27FC236}">
                <a16:creationId xmlns:a16="http://schemas.microsoft.com/office/drawing/2014/main" id="{ABB3D3E5-925C-41B5-58C0-8781E19E1F4F}"/>
              </a:ext>
            </a:extLst>
          </p:cNvPr>
          <p:cNvSpPr txBox="1">
            <a:spLocks/>
          </p:cNvSpPr>
          <p:nvPr/>
        </p:nvSpPr>
        <p:spPr>
          <a:xfrm>
            <a:off x="567063" y="580088"/>
            <a:ext cx="16844481" cy="10972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>
              <a:defRPr/>
            </a:pPr>
            <a:endParaRPr lang="en-GB" sz="5400">
              <a:solidFill>
                <a:prstClr val="black"/>
              </a:solidFill>
              <a:latin typeface="Aptos Display" panose="02110004020202020204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0EB6B33-CFB7-ABBE-F1CD-B217391AF6D2}"/>
              </a:ext>
            </a:extLst>
          </p:cNvPr>
          <p:cNvGrpSpPr/>
          <p:nvPr/>
        </p:nvGrpSpPr>
        <p:grpSpPr>
          <a:xfrm>
            <a:off x="0" y="-25741"/>
            <a:ext cx="18288000" cy="1528976"/>
            <a:chOff x="446886" y="2919341"/>
            <a:chExt cx="11298227" cy="101931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288FD2E-3874-26D3-903B-B2A1864C7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886" y="2919341"/>
              <a:ext cx="11298227" cy="101931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2D57499-ECB5-785D-8F15-0EDD57F05FDF}"/>
                </a:ext>
              </a:extLst>
            </p:cNvPr>
            <p:cNvSpPr txBox="1"/>
            <p:nvPr/>
          </p:nvSpPr>
          <p:spPr>
            <a:xfrm>
              <a:off x="1639656" y="3184555"/>
              <a:ext cx="84135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600">
                <a:defRPr/>
              </a:pPr>
              <a:r>
                <a:rPr lang="en-GB" sz="4800">
                  <a:solidFill>
                    <a:prstClr val="white"/>
                  </a:solidFill>
                  <a:latin typeface="EC Square Sans Pro"/>
                </a:rPr>
                <a:t>What the Ukraine Investment Framework offers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51966BD-67D4-253D-BD97-76905B83EF30}"/>
              </a:ext>
            </a:extLst>
          </p:cNvPr>
          <p:cNvSpPr/>
          <p:nvPr/>
        </p:nvSpPr>
        <p:spPr>
          <a:xfrm>
            <a:off x="1253159" y="3336454"/>
            <a:ext cx="4648238" cy="2326190"/>
          </a:xfrm>
          <a:prstGeom prst="rect">
            <a:avLst/>
          </a:prstGeom>
          <a:solidFill>
            <a:srgbClr val="83CBEB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8000" rtlCol="0" anchor="ctr" anchorCtr="0"/>
          <a:lstStyle/>
          <a:p>
            <a:pPr marL="133350" defTabSz="1371600" fontAlgn="base">
              <a:spcAft>
                <a:spcPts val="900"/>
              </a:spcAft>
              <a:buClr>
                <a:srgbClr val="FFE600"/>
              </a:buClr>
              <a:buSzPct val="70000"/>
              <a:defRPr/>
            </a:pPr>
            <a:r>
              <a:rPr lang="en-GB" sz="2700" b="1">
                <a:solidFill>
                  <a:prstClr val="black"/>
                </a:solidFill>
                <a:latin typeface="EC Square Sans Pro" panose="020B0506040000020004" charset="0"/>
              </a:rPr>
              <a:t>De-Risking component: EU guarantees</a:t>
            </a:r>
            <a:endParaRPr lang="en-GB" sz="2700" b="1">
              <a:solidFill>
                <a:srgbClr val="FF0000"/>
              </a:solidFill>
              <a:latin typeface="EC Square Sans Pro" panose="020B05060400000200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7937E-41EA-20D0-93BE-F71007D0D208}"/>
              </a:ext>
            </a:extLst>
          </p:cNvPr>
          <p:cNvSpPr txBox="1"/>
          <p:nvPr/>
        </p:nvSpPr>
        <p:spPr>
          <a:xfrm>
            <a:off x="6772281" y="2863118"/>
            <a:ext cx="5104334" cy="6285310"/>
          </a:xfrm>
          <a:prstGeom prst="rect">
            <a:avLst/>
          </a:prstGeom>
          <a:noFill/>
        </p:spPr>
        <p:txBody>
          <a:bodyPr wrap="square" lIns="0" tIns="54864" rIns="0" bIns="0" rtlCol="0" anchor="t">
            <a:spAutoFit/>
          </a:bodyPr>
          <a:lstStyle/>
          <a:p>
            <a:pPr marL="561975" indent="-428625" defTabSz="1371600" fontAlgn="base">
              <a:spcAft>
                <a:spcPts val="450"/>
              </a:spcAft>
              <a:buClr>
                <a:srgbClr val="FFE60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400" b="1" dirty="0">
                <a:solidFill>
                  <a:prstClr val="black"/>
                </a:solidFill>
                <a:latin typeface="EC Square Sans Pro"/>
              </a:rPr>
              <a:t>Budgetary Guarantees/ Risk-sharing instrument </a:t>
            </a:r>
            <a:r>
              <a:rPr lang="en-GB" sz="2400" dirty="0">
                <a:solidFill>
                  <a:prstClr val="black"/>
                </a:solidFill>
                <a:latin typeface="EC Square Sans Pro"/>
              </a:rPr>
              <a:t>to unlock more financing for investors in Ukraine and at better terms</a:t>
            </a:r>
          </a:p>
          <a:p>
            <a:pPr marL="561975" indent="-428625" defTabSz="1371600" fontAlgn="base">
              <a:spcAft>
                <a:spcPts val="450"/>
              </a:spcAft>
              <a:buClr>
                <a:srgbClr val="FFE60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400" b="1" dirty="0">
                <a:solidFill>
                  <a:prstClr val="black"/>
                </a:solidFill>
                <a:latin typeface="EC Square Sans Pro"/>
              </a:rPr>
              <a:t>Blended financing </a:t>
            </a:r>
            <a:r>
              <a:rPr lang="en-GB" sz="2400" dirty="0">
                <a:solidFill>
                  <a:prstClr val="black"/>
                </a:solidFill>
                <a:latin typeface="EC Square Sans Pro"/>
              </a:rPr>
              <a:t>to reduce the cost of financing (mostly available for public sector and specific case for private)</a:t>
            </a:r>
          </a:p>
          <a:p>
            <a:pPr marL="561975" indent="-428625" defTabSz="1371600" fontAlgn="base">
              <a:spcAft>
                <a:spcPts val="450"/>
              </a:spcAft>
              <a:buClr>
                <a:srgbClr val="FFE60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400" b="1" dirty="0">
                <a:solidFill>
                  <a:prstClr val="black"/>
                </a:solidFill>
                <a:latin typeface="EC Square Sans Pro" panose="020B0506040000020004" charset="0"/>
              </a:rPr>
              <a:t>SMEs financing </a:t>
            </a:r>
            <a:r>
              <a:rPr lang="en-GB" sz="2400" dirty="0">
                <a:solidFill>
                  <a:prstClr val="black"/>
                </a:solidFill>
                <a:latin typeface="EC Square Sans Pro" panose="020B0506040000020004" charset="0"/>
              </a:rPr>
              <a:t>from Ukrainian banks;</a:t>
            </a:r>
          </a:p>
          <a:p>
            <a:pPr marL="561975" indent="-428625" defTabSz="1371600" fontAlgn="base">
              <a:spcAft>
                <a:spcPts val="450"/>
              </a:spcAft>
              <a:buClr>
                <a:srgbClr val="FFE60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400" b="1" dirty="0">
                <a:solidFill>
                  <a:prstClr val="black"/>
                </a:solidFill>
                <a:latin typeface="EC Square Sans Pro" panose="020B0506040000020004" charset="0"/>
              </a:rPr>
              <a:t>Equity financing </a:t>
            </a:r>
            <a:r>
              <a:rPr lang="en-GB" sz="2400" dirty="0">
                <a:solidFill>
                  <a:prstClr val="black"/>
                </a:solidFill>
                <a:latin typeface="EC Square Sans Pro" panose="020B0506040000020004" charset="0"/>
              </a:rPr>
              <a:t>through Flagship Fund.</a:t>
            </a:r>
          </a:p>
          <a:p>
            <a:pPr marL="561975" indent="-428625" defTabSz="1371600" fontAlgn="base">
              <a:spcAft>
                <a:spcPts val="450"/>
              </a:spcAft>
              <a:buClr>
                <a:srgbClr val="FFE60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400" b="1" dirty="0">
                <a:solidFill>
                  <a:prstClr val="black"/>
                </a:solidFill>
                <a:latin typeface="EC Square Sans Pro"/>
              </a:rPr>
              <a:t>Political Risk Insurance: </a:t>
            </a:r>
            <a:r>
              <a:rPr lang="en-GB" sz="2400" dirty="0">
                <a:solidFill>
                  <a:prstClr val="black"/>
                </a:solidFill>
                <a:latin typeface="EC Square Sans Pro"/>
              </a:rPr>
              <a:t>through Export Credit Agencies</a:t>
            </a:r>
          </a:p>
          <a:p>
            <a:pPr marL="561975" indent="-428625" defTabSz="1371600" fontAlgn="base">
              <a:spcAft>
                <a:spcPts val="450"/>
              </a:spcAft>
              <a:buClr>
                <a:srgbClr val="FFE60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400" b="1" dirty="0">
                <a:solidFill>
                  <a:prstClr val="black"/>
                </a:solidFill>
                <a:latin typeface="EC Square Sans Pro" panose="020B0506040000020004" charset="0"/>
              </a:rPr>
              <a:t>War Risk Insurance </a:t>
            </a:r>
            <a:r>
              <a:rPr lang="en-GB" sz="2400" dirty="0">
                <a:solidFill>
                  <a:prstClr val="black"/>
                </a:solidFill>
                <a:latin typeface="EC Square Sans Pro" panose="020B0506040000020004" charset="0"/>
              </a:rPr>
              <a:t>being developed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ADFBC4C-4A2F-2B9A-9E8D-E6031651EB5E}"/>
              </a:ext>
            </a:extLst>
          </p:cNvPr>
          <p:cNvSpPr/>
          <p:nvPr/>
        </p:nvSpPr>
        <p:spPr>
          <a:xfrm>
            <a:off x="662008" y="3969838"/>
            <a:ext cx="958517" cy="958517"/>
          </a:xfrm>
          <a:prstGeom prst="ellipse">
            <a:avLst/>
          </a:prstGeom>
          <a:solidFill>
            <a:srgbClr val="83CBEB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algn="ctr" defTabSz="1371600">
              <a:defRPr/>
            </a:pPr>
            <a:r>
              <a:rPr lang="en-GB" sz="2400" b="1" kern="0">
                <a:solidFill>
                  <a:srgbClr val="000000"/>
                </a:solidFill>
                <a:latin typeface="EC Square Sans Pro" panose="020B0506040000020004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9BE730-E5A2-C102-0565-285854E7CC42}"/>
              </a:ext>
            </a:extLst>
          </p:cNvPr>
          <p:cNvSpPr/>
          <p:nvPr/>
        </p:nvSpPr>
        <p:spPr>
          <a:xfrm>
            <a:off x="1253158" y="5932725"/>
            <a:ext cx="4648238" cy="2286144"/>
          </a:xfrm>
          <a:prstGeom prst="rect">
            <a:avLst/>
          </a:prstGeom>
          <a:solidFill>
            <a:srgbClr val="83CBEB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8000" rtlCol="0" anchor="ctr" anchorCtr="0"/>
          <a:lstStyle/>
          <a:p>
            <a:pPr marL="133350" defTabSz="1371600" fontAlgn="base">
              <a:spcAft>
                <a:spcPts val="900"/>
              </a:spcAft>
              <a:buClr>
                <a:srgbClr val="FFE600"/>
              </a:buClr>
              <a:buSzPct val="70000"/>
              <a:defRPr/>
            </a:pPr>
            <a:r>
              <a:rPr lang="en-GB" sz="2700" b="1">
                <a:solidFill>
                  <a:prstClr val="black"/>
                </a:solidFill>
                <a:latin typeface="EC Square Sans Pro" panose="020B0506040000020004" charset="0"/>
              </a:rPr>
              <a:t>Blended finance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07F483B-06AA-E3E6-3391-2EEAEC17B4B1}"/>
              </a:ext>
            </a:extLst>
          </p:cNvPr>
          <p:cNvSpPr/>
          <p:nvPr/>
        </p:nvSpPr>
        <p:spPr>
          <a:xfrm>
            <a:off x="713321" y="6563611"/>
            <a:ext cx="958517" cy="958517"/>
          </a:xfrm>
          <a:prstGeom prst="ellipse">
            <a:avLst/>
          </a:prstGeom>
          <a:solidFill>
            <a:srgbClr val="83CBEB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algn="ctr" defTabSz="1371600">
              <a:defRPr/>
            </a:pPr>
            <a:r>
              <a:rPr lang="en-GB" sz="2400" b="1" kern="0">
                <a:solidFill>
                  <a:srgbClr val="000000"/>
                </a:solidFill>
                <a:latin typeface="EC Square Sans Pro" panose="020B0506040000020004" charset="0"/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96B55F-AEA9-46DD-7C23-64EDEEAF004E}"/>
              </a:ext>
            </a:extLst>
          </p:cNvPr>
          <p:cNvSpPr/>
          <p:nvPr/>
        </p:nvSpPr>
        <p:spPr>
          <a:xfrm>
            <a:off x="6534211" y="2745816"/>
            <a:ext cx="5592066" cy="6373818"/>
          </a:xfrm>
          <a:prstGeom prst="rect">
            <a:avLst/>
          </a:prstGeom>
          <a:noFill/>
          <a:ln w="9525"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defRPr/>
            </a:pPr>
            <a:endParaRPr lang="en-GB" sz="2700" b="1">
              <a:solidFill>
                <a:srgbClr val="FF0000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28" name="Picture 27" descr="A blue and yellow xs&#10;&#10;AI-generated content may be incorrect.">
            <a:extLst>
              <a:ext uri="{FF2B5EF4-FFF2-40B4-BE49-F238E27FC236}">
                <a16:creationId xmlns:a16="http://schemas.microsoft.com/office/drawing/2014/main" id="{B56A0770-17CD-4D48-9304-5A9D091F0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5817131" y="4209130"/>
            <a:ext cx="878078" cy="556082"/>
          </a:xfrm>
          <a:prstGeom prst="rect">
            <a:avLst/>
          </a:prstGeom>
        </p:spPr>
      </p:pic>
      <p:pic>
        <p:nvPicPr>
          <p:cNvPr id="30" name="Picture 29" descr="A blue and yellow xs&#10;&#10;AI-generated content may be incorrect.">
            <a:extLst>
              <a:ext uri="{FF2B5EF4-FFF2-40B4-BE49-F238E27FC236}">
                <a16:creationId xmlns:a16="http://schemas.microsoft.com/office/drawing/2014/main" id="{3D13D507-0098-5961-328C-BECD7A9EA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5817131" y="6764827"/>
            <a:ext cx="878078" cy="556082"/>
          </a:xfrm>
          <a:prstGeom prst="rect">
            <a:avLst/>
          </a:prstGeom>
        </p:spPr>
      </p:pic>
      <p:sp>
        <p:nvSpPr>
          <p:cNvPr id="4" name="TextBox 21">
            <a:extLst>
              <a:ext uri="{FF2B5EF4-FFF2-40B4-BE49-F238E27FC236}">
                <a16:creationId xmlns:a16="http://schemas.microsoft.com/office/drawing/2014/main" id="{417984EA-3D59-24A2-3FF6-A35B7AC5BE6B}"/>
              </a:ext>
            </a:extLst>
          </p:cNvPr>
          <p:cNvSpPr txBox="1"/>
          <p:nvPr/>
        </p:nvSpPr>
        <p:spPr>
          <a:xfrm>
            <a:off x="12827637" y="4048132"/>
            <a:ext cx="4878324" cy="4152419"/>
          </a:xfrm>
          <a:prstGeom prst="rect">
            <a:avLst/>
          </a:prstGeom>
          <a:noFill/>
          <a:ln>
            <a:noFill/>
          </a:ln>
        </p:spPr>
        <p:txBody>
          <a:bodyPr wrap="square" lIns="137160" tIns="68580" rIns="137160" bIns="6858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/>
            <a:r>
              <a:rPr lang="en-GB" sz="2400" dirty="0">
                <a:solidFill>
                  <a:prstClr val="black"/>
                </a:solidFill>
                <a:latin typeface="EC Square Sans Pro"/>
              </a:rPr>
              <a:t>Possibility to benefit from:</a:t>
            </a:r>
          </a:p>
          <a:p>
            <a:pPr marL="561975" indent="-428625" defTabSz="1371600" fontAlgn="base">
              <a:spcAft>
                <a:spcPts val="450"/>
              </a:spcAft>
              <a:buClr>
                <a:srgbClr val="FFE60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solidFill>
                  <a:prstClr val="black"/>
                </a:solidFill>
                <a:latin typeface="EC Square Sans Pro"/>
              </a:rPr>
              <a:t>Debt or equity funding;</a:t>
            </a:r>
          </a:p>
          <a:p>
            <a:pPr marL="561975" indent="-428625" defTabSz="1371600" fontAlgn="base">
              <a:spcAft>
                <a:spcPts val="450"/>
              </a:spcAft>
              <a:buClr>
                <a:srgbClr val="FFE60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solidFill>
                  <a:prstClr val="black"/>
                </a:solidFill>
                <a:latin typeface="EC Square Sans Pro"/>
              </a:rPr>
              <a:t>Investment Grants in some specific cases;</a:t>
            </a:r>
          </a:p>
          <a:p>
            <a:pPr marL="561975" indent="-428625" defTabSz="1371600" fontAlgn="base">
              <a:spcAft>
                <a:spcPts val="450"/>
              </a:spcAft>
              <a:buClr>
                <a:srgbClr val="FFE60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solidFill>
                  <a:prstClr val="black"/>
                </a:solidFill>
                <a:latin typeface="EC Square Sans Pro"/>
              </a:rPr>
              <a:t>Lower interest rates;</a:t>
            </a:r>
          </a:p>
          <a:p>
            <a:pPr marL="561975" indent="-428625" defTabSz="1371600" fontAlgn="base">
              <a:spcAft>
                <a:spcPts val="450"/>
              </a:spcAft>
              <a:buClr>
                <a:srgbClr val="FFE60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solidFill>
                  <a:prstClr val="black"/>
                </a:solidFill>
                <a:latin typeface="EC Square Sans Pro"/>
              </a:rPr>
              <a:t>Longer maturities and repayment schedules; </a:t>
            </a:r>
          </a:p>
          <a:p>
            <a:pPr marL="561975" indent="-428625" defTabSz="1371600" fontAlgn="base">
              <a:spcAft>
                <a:spcPts val="450"/>
              </a:spcAft>
              <a:buClr>
                <a:srgbClr val="FFE60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solidFill>
                  <a:prstClr val="black"/>
                </a:solidFill>
                <a:latin typeface="EC Square Sans Pro"/>
              </a:rPr>
              <a:t>Lower collateral requirements;</a:t>
            </a:r>
          </a:p>
          <a:p>
            <a:pPr marL="561975" indent="-428625" defTabSz="1371600" fontAlgn="base">
              <a:spcAft>
                <a:spcPts val="450"/>
              </a:spcAft>
              <a:buClr>
                <a:srgbClr val="FFE60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solidFill>
                  <a:prstClr val="black"/>
                </a:solidFill>
                <a:latin typeface="EC Square Sans Pro"/>
              </a:rPr>
              <a:t>Working capital, investment, acquisition financing;</a:t>
            </a:r>
          </a:p>
        </p:txBody>
      </p:sp>
      <p:pic>
        <p:nvPicPr>
          <p:cNvPr id="8" name="Picture 7" descr="A blue and yellow xs&#10;&#10;AI-generated content may be incorrect.">
            <a:extLst>
              <a:ext uri="{FF2B5EF4-FFF2-40B4-BE49-F238E27FC236}">
                <a16:creationId xmlns:a16="http://schemas.microsoft.com/office/drawing/2014/main" id="{E92DCE8A-CA52-6C76-9CD6-3054BDEE0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12027970" y="5646826"/>
            <a:ext cx="878078" cy="5560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ACC6C2-38DC-282E-9056-F7C1C4C2E489}"/>
              </a:ext>
            </a:extLst>
          </p:cNvPr>
          <p:cNvSpPr/>
          <p:nvPr/>
        </p:nvSpPr>
        <p:spPr>
          <a:xfrm>
            <a:off x="12807741" y="4048132"/>
            <a:ext cx="4918116" cy="4189036"/>
          </a:xfrm>
          <a:prstGeom prst="rect">
            <a:avLst/>
          </a:prstGeom>
          <a:noFill/>
          <a:ln w="9525"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defRPr/>
            </a:pPr>
            <a:endParaRPr lang="en-GB" sz="2700" b="1">
              <a:solidFill>
                <a:srgbClr val="FF000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3196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A3314-E7FA-3169-EA81-522DFF120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06EFD414-981E-BF1F-63DE-604906844E6E}"/>
              </a:ext>
            </a:extLst>
          </p:cNvPr>
          <p:cNvGrpSpPr/>
          <p:nvPr/>
        </p:nvGrpSpPr>
        <p:grpSpPr>
          <a:xfrm>
            <a:off x="-596133" y="5700620"/>
            <a:ext cx="7225532" cy="4493058"/>
            <a:chOff x="-118022" y="3938828"/>
            <a:chExt cx="4817021" cy="2995372"/>
          </a:xfrm>
        </p:grpSpPr>
        <p:graphicFrame>
          <p:nvGraphicFramePr>
            <p:cNvPr id="48" name="Chart 47">
              <a:extLst>
                <a:ext uri="{FF2B5EF4-FFF2-40B4-BE49-F238E27FC236}">
                  <a16:creationId xmlns:a16="http://schemas.microsoft.com/office/drawing/2014/main" id="{9D753BA9-7D78-D5FF-2779-C21C8E9F2F14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-118022" y="3938828"/>
            <a:ext cx="4817021" cy="29953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7E681768-7A91-0EEA-4BBE-3EA4255A6658}"/>
                </a:ext>
              </a:extLst>
            </p:cNvPr>
            <p:cNvSpPr/>
            <p:nvPr/>
          </p:nvSpPr>
          <p:spPr>
            <a:xfrm>
              <a:off x="1148123" y="5255743"/>
              <a:ext cx="608526" cy="2898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GB" sz="1200">
                  <a:solidFill>
                    <a:prstClr val="black"/>
                  </a:solidFill>
                  <a:latin typeface="EC Square Sans Pro" panose="020B0506040000020004" charset="0"/>
                </a:rPr>
                <a:t>Energy</a:t>
              </a:r>
              <a:br>
                <a:rPr lang="en-GB" sz="1200">
                  <a:solidFill>
                    <a:prstClr val="black"/>
                  </a:solidFill>
                  <a:latin typeface="EC Square Sans Pro" panose="020B0506040000020004" charset="0"/>
                </a:rPr>
              </a:br>
              <a:r>
                <a:rPr lang="en-GB" sz="1200">
                  <a:solidFill>
                    <a:prstClr val="black"/>
                  </a:solidFill>
                  <a:latin typeface="EC Square Sans Pro" panose="020B0506040000020004" charset="0"/>
                </a:rPr>
                <a:t>26%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71438257-81EA-11C1-89DD-8374226B3412}"/>
                </a:ext>
              </a:extLst>
            </p:cNvPr>
            <p:cNvSpPr/>
            <p:nvPr/>
          </p:nvSpPr>
          <p:spPr>
            <a:xfrm>
              <a:off x="1966922" y="5968363"/>
              <a:ext cx="1055417" cy="2898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GB" sz="1200">
                  <a:solidFill>
                    <a:prstClr val="black"/>
                  </a:solidFill>
                  <a:latin typeface="EC Square Sans Pro" panose="020B0506040000020004" charset="0"/>
                </a:rPr>
                <a:t>Private multi-sector</a:t>
              </a:r>
              <a:br>
                <a:rPr lang="en-GB" sz="1200">
                  <a:solidFill>
                    <a:prstClr val="black"/>
                  </a:solidFill>
                  <a:latin typeface="EC Square Sans Pro" panose="020B0506040000020004" charset="0"/>
                </a:rPr>
              </a:br>
              <a:r>
                <a:rPr lang="en-GB" sz="1200">
                  <a:solidFill>
                    <a:prstClr val="black"/>
                  </a:solidFill>
                  <a:latin typeface="EC Square Sans Pro" panose="020B0506040000020004" charset="0"/>
                </a:rPr>
                <a:t>33%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7CCF8E7-6312-2C9C-0ECE-6BFF4B9B5D30}"/>
                </a:ext>
              </a:extLst>
            </p:cNvPr>
            <p:cNvSpPr/>
            <p:nvPr/>
          </p:nvSpPr>
          <p:spPr>
            <a:xfrm>
              <a:off x="1763199" y="4183477"/>
              <a:ext cx="736600" cy="3779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GB" sz="1050">
                  <a:solidFill>
                    <a:prstClr val="black"/>
                  </a:solidFill>
                  <a:latin typeface="EC Square Sans Pro" panose="020B0506040000020004" charset="0"/>
                </a:rPr>
                <a:t>Public multi-sector</a:t>
              </a:r>
              <a:br>
                <a:rPr lang="en-GB" sz="1050">
                  <a:solidFill>
                    <a:prstClr val="black"/>
                  </a:solidFill>
                  <a:latin typeface="EC Square Sans Pro" panose="020B0506040000020004" charset="0"/>
                </a:rPr>
              </a:br>
              <a:r>
                <a:rPr lang="en-GB" sz="1050">
                  <a:solidFill>
                    <a:prstClr val="black"/>
                  </a:solidFill>
                  <a:latin typeface="EC Square Sans Pro" panose="020B0506040000020004" charset="0"/>
                </a:rPr>
                <a:t>19%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C4F4C308-E436-1BF2-7CB3-27D66D9984A4}"/>
                </a:ext>
              </a:extLst>
            </p:cNvPr>
            <p:cNvSpPr/>
            <p:nvPr/>
          </p:nvSpPr>
          <p:spPr>
            <a:xfrm>
              <a:off x="2966992" y="5351847"/>
              <a:ext cx="608527" cy="1945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GB" sz="1200">
                  <a:solidFill>
                    <a:prstClr val="black"/>
                  </a:solidFill>
                  <a:latin typeface="EC Square Sans Pro" panose="020B0506040000020004" charset="0"/>
                </a:rPr>
                <a:t>Other 8%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52969255-F00E-2A82-003F-C8A3DD36815D}"/>
                </a:ext>
              </a:extLst>
            </p:cNvPr>
            <p:cNvSpPr/>
            <p:nvPr/>
          </p:nvSpPr>
          <p:spPr>
            <a:xfrm>
              <a:off x="2731704" y="4301180"/>
              <a:ext cx="567122" cy="2497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GB" sz="1050">
                  <a:solidFill>
                    <a:prstClr val="black"/>
                  </a:solidFill>
                  <a:latin typeface="EC Square Sans Pro" panose="020B0506040000020004" charset="0"/>
                </a:rPr>
                <a:t>Transport 6%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7D45253-98BE-2C90-AF47-994BEF2AB2E7}"/>
                </a:ext>
              </a:extLst>
            </p:cNvPr>
            <p:cNvSpPr/>
            <p:nvPr/>
          </p:nvSpPr>
          <p:spPr>
            <a:xfrm>
              <a:off x="2907364" y="4580470"/>
              <a:ext cx="503677" cy="3509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GB" sz="1050">
                  <a:solidFill>
                    <a:prstClr val="black"/>
                  </a:solidFill>
                  <a:latin typeface="EC Square Sans Pro" panose="020B0506040000020004" charset="0"/>
                </a:rPr>
                <a:t>Social housing 4%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49C4BA0E-633E-860E-5670-E1AF761E04B5}"/>
                </a:ext>
              </a:extLst>
            </p:cNvPr>
            <p:cNvSpPr/>
            <p:nvPr/>
          </p:nvSpPr>
          <p:spPr>
            <a:xfrm>
              <a:off x="2961537" y="4973258"/>
              <a:ext cx="503677" cy="2497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GB" sz="1050">
                  <a:solidFill>
                    <a:prstClr val="black"/>
                  </a:solidFill>
                  <a:latin typeface="EC Square Sans Pro" panose="020B0506040000020004" charset="0"/>
                </a:rPr>
                <a:t>Dual use 4%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7AAA1B6-DFF9-FC6F-A3C3-C3B9234F1AC3}"/>
              </a:ext>
            </a:extLst>
          </p:cNvPr>
          <p:cNvGrpSpPr/>
          <p:nvPr/>
        </p:nvGrpSpPr>
        <p:grpSpPr>
          <a:xfrm>
            <a:off x="4445324" y="6256120"/>
            <a:ext cx="6723062" cy="3627860"/>
            <a:chOff x="2963549" y="4309161"/>
            <a:chExt cx="4482041" cy="2418573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829416-2DC2-F1BF-1E89-D09C221A387C}"/>
                </a:ext>
              </a:extLst>
            </p:cNvPr>
            <p:cNvCxnSpPr>
              <a:cxnSpLocks/>
            </p:cNvCxnSpPr>
            <p:nvPr/>
          </p:nvCxnSpPr>
          <p:spPr>
            <a:xfrm>
              <a:off x="3312583" y="5745781"/>
              <a:ext cx="1236569" cy="512384"/>
            </a:xfrm>
            <a:prstGeom prst="line">
              <a:avLst/>
            </a:prstGeom>
            <a:ln>
              <a:solidFill>
                <a:srgbClr val="FFF21E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4BA7A3C-313F-FB6E-3B99-190440077DD6}"/>
                </a:ext>
              </a:extLst>
            </p:cNvPr>
            <p:cNvGrpSpPr/>
            <p:nvPr/>
          </p:nvGrpSpPr>
          <p:grpSpPr>
            <a:xfrm>
              <a:off x="2963549" y="4309161"/>
              <a:ext cx="4482041" cy="2418573"/>
              <a:chOff x="2963549" y="4309161"/>
              <a:chExt cx="4482041" cy="2418573"/>
            </a:xfrm>
          </p:grpSpPr>
          <p:graphicFrame>
            <p:nvGraphicFramePr>
              <p:cNvPr id="57" name="Chart 56">
                <a:extLst>
                  <a:ext uri="{FF2B5EF4-FFF2-40B4-BE49-F238E27FC236}">
                    <a16:creationId xmlns:a16="http://schemas.microsoft.com/office/drawing/2014/main" id="{791B6928-4E83-020A-52C2-8DF0E1A89AC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963549" y="4309161"/>
              <a:ext cx="4482041" cy="241857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D5DA28F4-5BB0-77F6-E29A-2D4281BCDDE3}"/>
                  </a:ext>
                </a:extLst>
              </p:cNvPr>
              <p:cNvSpPr/>
              <p:nvPr/>
            </p:nvSpPr>
            <p:spPr>
              <a:xfrm>
                <a:off x="4223762" y="5370263"/>
                <a:ext cx="608528" cy="35099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r>
                  <a:rPr lang="en-GB" sz="1200">
                    <a:solidFill>
                      <a:prstClr val="black"/>
                    </a:solidFill>
                    <a:latin typeface="EC Square Sans Pro" panose="020B0506040000020004" charset="0"/>
                  </a:rPr>
                  <a:t>Social: health 2%</a:t>
                </a: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0469AAB9-BE40-261A-9C85-6936AF4785F4}"/>
                  </a:ext>
                </a:extLst>
              </p:cNvPr>
              <p:cNvSpPr/>
              <p:nvPr/>
            </p:nvSpPr>
            <p:spPr>
              <a:xfrm>
                <a:off x="5502271" y="4861418"/>
                <a:ext cx="643201" cy="35099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r>
                  <a:rPr lang="en-GB" sz="1200">
                    <a:solidFill>
                      <a:prstClr val="black"/>
                    </a:solidFill>
                    <a:latin typeface="EC Square Sans Pro" panose="020B0506040000020004" charset="0"/>
                  </a:rPr>
                  <a:t>Social: education 1%</a:t>
                </a:r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6FE07B3D-E060-0606-EA53-FB8EBB84D64E}"/>
                  </a:ext>
                </a:extLst>
              </p:cNvPr>
              <p:cNvSpPr/>
              <p:nvPr/>
            </p:nvSpPr>
            <p:spPr>
              <a:xfrm>
                <a:off x="4660517" y="4609045"/>
                <a:ext cx="643202" cy="16975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r>
                  <a:rPr lang="en-GB" sz="1200">
                    <a:solidFill>
                      <a:prstClr val="black"/>
                    </a:solidFill>
                    <a:latin typeface="EC Square Sans Pro" panose="020B0506040000020004" charset="0"/>
                  </a:rPr>
                  <a:t>Water 2%</a:t>
                </a:r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EF1DB71C-D4C4-F480-B70C-BAE5A09B5871}"/>
                  </a:ext>
                </a:extLst>
              </p:cNvPr>
              <p:cNvSpPr/>
              <p:nvPr/>
            </p:nvSpPr>
            <p:spPr>
              <a:xfrm>
                <a:off x="4862642" y="5968363"/>
                <a:ext cx="823479" cy="16975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r>
                  <a:rPr lang="en-GB" sz="1200">
                    <a:solidFill>
                      <a:prstClr val="black"/>
                    </a:solidFill>
                    <a:latin typeface="EC Square Sans Pro" panose="020B0506040000020004" charset="0"/>
                  </a:rPr>
                  <a:t>Agriculture 3%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27550883-4130-DDF4-2E3C-E4D15FD5E333}"/>
                  </a:ext>
                </a:extLst>
              </p:cNvPr>
              <p:cNvSpPr/>
              <p:nvPr/>
            </p:nvSpPr>
            <p:spPr>
              <a:xfrm>
                <a:off x="5644079" y="5313581"/>
                <a:ext cx="718943" cy="2174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r>
                  <a:rPr lang="en-GB" sz="1200">
                    <a:solidFill>
                      <a:prstClr val="black"/>
                    </a:solidFill>
                    <a:latin typeface="EC Square Sans Pro" panose="020B0506040000020004" charset="0"/>
                  </a:rPr>
                  <a:t>Project preparation </a:t>
                </a:r>
              </a:p>
            </p:txBody>
          </p: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F85FBD1-B769-427E-20EE-AD494F7C72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6119" y="4623897"/>
              <a:ext cx="1364398" cy="457199"/>
            </a:xfrm>
            <a:prstGeom prst="line">
              <a:avLst/>
            </a:prstGeom>
            <a:ln>
              <a:solidFill>
                <a:srgbClr val="FFF21E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avadinimas 1">
            <a:extLst>
              <a:ext uri="{FF2B5EF4-FFF2-40B4-BE49-F238E27FC236}">
                <a16:creationId xmlns:a16="http://schemas.microsoft.com/office/drawing/2014/main" id="{6ED7E74C-FBD3-9B42-2466-E1218C7ED350}"/>
              </a:ext>
            </a:extLst>
          </p:cNvPr>
          <p:cNvSpPr txBox="1">
            <a:spLocks/>
          </p:cNvSpPr>
          <p:nvPr/>
        </p:nvSpPr>
        <p:spPr>
          <a:xfrm>
            <a:off x="567063" y="580088"/>
            <a:ext cx="16844481" cy="10972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>
              <a:defRPr/>
            </a:pPr>
            <a:endParaRPr lang="en-GB" sz="5400">
              <a:solidFill>
                <a:prstClr val="black"/>
              </a:solidFill>
              <a:latin typeface="EC Square Sans Pro" panose="020B050604000002000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3E1FD23-468E-0DC5-625C-3C0E4D512048}"/>
              </a:ext>
            </a:extLst>
          </p:cNvPr>
          <p:cNvGrpSpPr/>
          <p:nvPr/>
        </p:nvGrpSpPr>
        <p:grpSpPr>
          <a:xfrm>
            <a:off x="0" y="-25741"/>
            <a:ext cx="18288000" cy="1528976"/>
            <a:chOff x="446886" y="2919341"/>
            <a:chExt cx="11298227" cy="101931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03E480B-A83C-8FCA-7452-CE8AFD237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6886" y="2919341"/>
              <a:ext cx="11298227" cy="101931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23C3B2-0E86-C320-30EC-2F903C16DA20}"/>
                </a:ext>
              </a:extLst>
            </p:cNvPr>
            <p:cNvSpPr txBox="1"/>
            <p:nvPr/>
          </p:nvSpPr>
          <p:spPr>
            <a:xfrm>
              <a:off x="1639656" y="3184555"/>
              <a:ext cx="9759709" cy="584775"/>
            </a:xfrm>
            <a:prstGeom prst="rect">
              <a:avLst/>
            </a:prstGeom>
            <a:noFill/>
          </p:spPr>
          <p:txBody>
            <a:bodyPr wrap="square" lIns="137160" tIns="68580" rIns="137160" bIns="68580" anchor="t">
              <a:spAutoFit/>
            </a:bodyPr>
            <a:lstStyle/>
            <a:p>
              <a:pPr defTabSz="1371600">
                <a:defRPr/>
              </a:pPr>
              <a:r>
                <a:rPr lang="en-GB" sz="4800">
                  <a:solidFill>
                    <a:prstClr val="white"/>
                  </a:solidFill>
                  <a:latin typeface="EC Square Sans Pro"/>
                </a:rPr>
                <a:t>Ukraine Investment Framework: funds allocation up to date</a:t>
              </a:r>
              <a:endParaRPr lang="en-GB" sz="4800">
                <a:solidFill>
                  <a:prstClr val="white"/>
                </a:solidFill>
                <a:latin typeface="EC Square Sans Pro" panose="020B0506040000020004" charset="0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E7BDC8B3-EB72-BC37-6D9E-D692BD26CC94}"/>
              </a:ext>
            </a:extLst>
          </p:cNvPr>
          <p:cNvSpPr/>
          <p:nvPr/>
        </p:nvSpPr>
        <p:spPr>
          <a:xfrm>
            <a:off x="6298581" y="3116434"/>
            <a:ext cx="3071451" cy="113385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GB" sz="3000" b="1" kern="0">
                <a:solidFill>
                  <a:srgbClr val="003399"/>
                </a:solidFill>
                <a:latin typeface="EC Square Sans Pro"/>
                <a:sym typeface="Arial"/>
              </a:rPr>
              <a:t>EUR 25.7 bn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1E3FF9-2B2A-D9AE-6F4B-95CC62D12A87}"/>
              </a:ext>
            </a:extLst>
          </p:cNvPr>
          <p:cNvSpPr/>
          <p:nvPr/>
        </p:nvSpPr>
        <p:spPr>
          <a:xfrm>
            <a:off x="5831486" y="2338635"/>
            <a:ext cx="3856649" cy="455280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371600">
              <a:spcBef>
                <a:spcPts val="900"/>
              </a:spcBef>
              <a:buClr>
                <a:srgbClr val="000000"/>
              </a:buClr>
              <a:buSzPct val="110000"/>
              <a:defRPr/>
            </a:pPr>
            <a:r>
              <a:rPr lang="en-GB" sz="2100" b="1" kern="0">
                <a:solidFill>
                  <a:srgbClr val="003399"/>
                </a:solidFill>
                <a:latin typeface="EC Square Sans Pro" panose="020B0506040000020004" charset="0"/>
                <a:sym typeface="Arial"/>
              </a:rPr>
              <a:t>Expected mobilised </a:t>
            </a:r>
            <a:br>
              <a:rPr lang="en-GB" sz="2100" b="1" kern="0">
                <a:solidFill>
                  <a:srgbClr val="003399"/>
                </a:solidFill>
                <a:latin typeface="EC Square Sans Pro" panose="020B0506040000020004" charset="0"/>
                <a:sym typeface="Arial"/>
              </a:rPr>
            </a:br>
            <a:r>
              <a:rPr lang="en-GB" sz="2100" b="1" kern="0">
                <a:solidFill>
                  <a:srgbClr val="003399"/>
                </a:solidFill>
                <a:latin typeface="EC Square Sans Pro" panose="020B0506040000020004" charset="0"/>
                <a:sym typeface="Arial"/>
              </a:rPr>
              <a:t>investment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F99A43-A694-6904-1F66-1E249CDFE43D}"/>
              </a:ext>
            </a:extLst>
          </p:cNvPr>
          <p:cNvGrpSpPr/>
          <p:nvPr/>
        </p:nvGrpSpPr>
        <p:grpSpPr>
          <a:xfrm>
            <a:off x="4198083" y="3126953"/>
            <a:ext cx="2012865" cy="1173536"/>
            <a:chOff x="10580376" y="5855844"/>
            <a:chExt cx="1341910" cy="78235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277E2EF-7E57-D1D1-049D-77EC961B1D49}"/>
                </a:ext>
              </a:extLst>
            </p:cNvPr>
            <p:cNvGrpSpPr/>
            <p:nvPr/>
          </p:nvGrpSpPr>
          <p:grpSpPr>
            <a:xfrm>
              <a:off x="10688953" y="5855844"/>
              <a:ext cx="1233333" cy="782357"/>
              <a:chOff x="9479280" y="5758253"/>
              <a:chExt cx="1233333" cy="782357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17E9AFD-7D7E-B397-9596-814ADE2D3833}"/>
                  </a:ext>
                </a:extLst>
              </p:cNvPr>
              <p:cNvSpPr/>
              <p:nvPr/>
            </p:nvSpPr>
            <p:spPr>
              <a:xfrm>
                <a:off x="9479280" y="5827590"/>
                <a:ext cx="854915" cy="643685"/>
              </a:xfrm>
              <a:prstGeom prst="rect">
                <a:avLst/>
              </a:prstGeom>
              <a:solidFill>
                <a:srgbClr val="83CB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en-GB" sz="2700">
                  <a:solidFill>
                    <a:prstClr val="white"/>
                  </a:solidFill>
                  <a:latin typeface="EC Square Sans Pro" panose="020B0506040000020004" charset="0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7BF8A00D-D2EA-4308-EC1D-815C4F5BEF60}"/>
                  </a:ext>
                </a:extLst>
              </p:cNvPr>
              <p:cNvSpPr/>
              <p:nvPr/>
            </p:nvSpPr>
            <p:spPr>
              <a:xfrm rot="5400000">
                <a:off x="10226697" y="6054695"/>
                <a:ext cx="782357" cy="189474"/>
              </a:xfrm>
              <a:prstGeom prst="triangle">
                <a:avLst/>
              </a:prstGeom>
              <a:solidFill>
                <a:srgbClr val="83CBEB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 defTabSz="1371600">
                  <a:defRPr/>
                </a:pPr>
                <a:endParaRPr lang="en-GB" sz="2400" b="1">
                  <a:ln w="10160">
                    <a:solidFill>
                      <a:srgbClr val="A02B93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EC Square Sans Pro" panose="020B050604000002000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18753AE-17EF-CD75-678D-07D4A5251545}"/>
                  </a:ext>
                </a:extLst>
              </p:cNvPr>
              <p:cNvSpPr/>
              <p:nvPr/>
            </p:nvSpPr>
            <p:spPr>
              <a:xfrm>
                <a:off x="10378918" y="5827590"/>
                <a:ext cx="92874" cy="643685"/>
              </a:xfrm>
              <a:prstGeom prst="rect">
                <a:avLst/>
              </a:prstGeom>
              <a:solidFill>
                <a:srgbClr val="83CB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en-GB" sz="2700">
                  <a:solidFill>
                    <a:prstClr val="white"/>
                  </a:solidFill>
                  <a:latin typeface="EC Square Sans Pro" panose="020B0506040000020004" charset="0"/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88FAE5-D63A-C9CA-590B-A84FBA2733D3}"/>
                </a:ext>
              </a:extLst>
            </p:cNvPr>
            <p:cNvSpPr/>
            <p:nvPr/>
          </p:nvSpPr>
          <p:spPr>
            <a:xfrm>
              <a:off x="10580376" y="6089372"/>
              <a:ext cx="901044" cy="281434"/>
            </a:xfrm>
            <a:prstGeom prst="rect">
              <a:avLst/>
            </a:prstGeom>
            <a:noFill/>
            <a:ln w="19050">
              <a:noFill/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 defTabSz="1371600">
                <a:spcBef>
                  <a:spcPts val="300"/>
                </a:spcBef>
                <a:buClr>
                  <a:srgbClr val="000000"/>
                </a:buClr>
                <a:buSzPct val="110000"/>
                <a:defRPr/>
              </a:pPr>
              <a:r>
                <a:rPr lang="en-GB" sz="2700" b="1" kern="0">
                  <a:solidFill>
                    <a:srgbClr val="003399"/>
                  </a:solidFill>
                  <a:latin typeface="EC Square Sans Pro" panose="020B0506040000020004" charset="0"/>
                  <a:sym typeface="Arial"/>
                </a:rPr>
                <a:t>3X</a:t>
              </a:r>
              <a:br>
                <a:rPr lang="en-GB" sz="2700" b="1" kern="0">
                  <a:solidFill>
                    <a:srgbClr val="002B5B"/>
                  </a:solidFill>
                  <a:latin typeface="EC Square Sans Pro" panose="020B0506040000020004" charset="0"/>
                  <a:sym typeface="Arial"/>
                </a:rPr>
              </a:br>
              <a:r>
                <a:rPr lang="en-GB" sz="2100" kern="0">
                  <a:solidFill>
                    <a:srgbClr val="003399"/>
                  </a:solidFill>
                  <a:latin typeface="EC Square Sans Pro" panose="020B0506040000020004" charset="0"/>
                  <a:sym typeface="Arial"/>
                </a:rPr>
                <a:t>Multiplier</a:t>
              </a:r>
              <a:endParaRPr lang="en-GB" sz="2100" b="1" kern="0">
                <a:solidFill>
                  <a:srgbClr val="003399"/>
                </a:solidFill>
                <a:latin typeface="EC Square Sans Pro" panose="020B0506040000020004" charset="0"/>
                <a:sym typeface="Arial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D3FD508-DA4F-3716-6AD4-8CAA9643A4F1}"/>
              </a:ext>
            </a:extLst>
          </p:cNvPr>
          <p:cNvSpPr/>
          <p:nvPr/>
        </p:nvSpPr>
        <p:spPr>
          <a:xfrm>
            <a:off x="883871" y="1596596"/>
            <a:ext cx="8638223" cy="468048"/>
          </a:xfrm>
          <a:prstGeom prst="rect">
            <a:avLst/>
          </a:prstGeom>
          <a:solidFill>
            <a:srgbClr val="83CBE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buClr>
                <a:srgbClr val="000000"/>
              </a:buClr>
            </a:pPr>
            <a:r>
              <a:rPr lang="en-GB" sz="2400" b="1" kern="0">
                <a:solidFill>
                  <a:prstClr val="black"/>
                </a:solidFill>
                <a:latin typeface="EC Square Sans Pro" panose="020B0506040000020004" charset="0"/>
                <a:sym typeface="Arial"/>
              </a:rPr>
              <a:t>UIF funds allocated and expected to be mobilised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4329E3-B7B4-16D4-3ACD-0821563F2033}"/>
              </a:ext>
            </a:extLst>
          </p:cNvPr>
          <p:cNvSpPr/>
          <p:nvPr/>
        </p:nvSpPr>
        <p:spPr>
          <a:xfrm>
            <a:off x="883870" y="5217489"/>
            <a:ext cx="8638223" cy="468048"/>
          </a:xfrm>
          <a:prstGeom prst="rect">
            <a:avLst/>
          </a:prstGeom>
          <a:solidFill>
            <a:srgbClr val="83CBE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buClr>
                <a:srgbClr val="000000"/>
              </a:buClr>
            </a:pPr>
            <a:r>
              <a:rPr lang="en-GB" sz="2400" b="1" kern="0">
                <a:solidFill>
                  <a:prstClr val="black"/>
                </a:solidFill>
                <a:latin typeface="EC Square Sans Pro" panose="020B0506040000020004" charset="0"/>
                <a:sym typeface="Arial"/>
              </a:rPr>
              <a:t>UIF funds per sectors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69948B-36B7-B9CD-EFFD-75F08F8C5887}"/>
              </a:ext>
            </a:extLst>
          </p:cNvPr>
          <p:cNvSpPr/>
          <p:nvPr/>
        </p:nvSpPr>
        <p:spPr>
          <a:xfrm>
            <a:off x="10188791" y="1602176"/>
            <a:ext cx="7514879" cy="439173"/>
          </a:xfrm>
          <a:prstGeom prst="rect">
            <a:avLst/>
          </a:prstGeom>
          <a:solidFill>
            <a:srgbClr val="83CBE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defTabSz="1371600">
              <a:buClr>
                <a:srgbClr val="000000"/>
              </a:buClr>
            </a:pPr>
            <a:r>
              <a:rPr lang="en-GB" sz="2400" b="1" kern="0">
                <a:solidFill>
                  <a:prstClr val="black"/>
                </a:solidFill>
                <a:latin typeface="EC Square Sans Pro"/>
                <a:sym typeface="Arial"/>
              </a:rPr>
              <a:t>UIF funds allocated per implementing partners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57D799-F474-56F3-6E6E-7EDFD34DFF11}"/>
              </a:ext>
            </a:extLst>
          </p:cNvPr>
          <p:cNvSpPr/>
          <p:nvPr/>
        </p:nvSpPr>
        <p:spPr>
          <a:xfrm>
            <a:off x="883871" y="2150034"/>
            <a:ext cx="8638223" cy="2942112"/>
          </a:xfrm>
          <a:prstGeom prst="rect">
            <a:avLst/>
          </a:prstGeom>
          <a:noFill/>
          <a:ln w="9525"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GB" sz="2700">
              <a:solidFill>
                <a:prstClr val="white"/>
              </a:solidFill>
              <a:latin typeface="EC Square Sans Pro" panose="020B050604000002000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31292A-CFF6-8BC7-6BC4-450716BE80BB}"/>
              </a:ext>
            </a:extLst>
          </p:cNvPr>
          <p:cNvSpPr/>
          <p:nvPr/>
        </p:nvSpPr>
        <p:spPr>
          <a:xfrm>
            <a:off x="883870" y="5811483"/>
            <a:ext cx="8638223" cy="4188393"/>
          </a:xfrm>
          <a:prstGeom prst="rect">
            <a:avLst/>
          </a:prstGeom>
          <a:noFill/>
          <a:ln w="9525"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GB" sz="2700">
              <a:solidFill>
                <a:prstClr val="white"/>
              </a:solidFill>
              <a:latin typeface="EC Square Sans Pro" panose="020B050604000002000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E13ACB2-0C7E-7937-6711-44CC9E369F26}"/>
              </a:ext>
            </a:extLst>
          </p:cNvPr>
          <p:cNvGrpSpPr/>
          <p:nvPr/>
        </p:nvGrpSpPr>
        <p:grpSpPr>
          <a:xfrm>
            <a:off x="993677" y="2386641"/>
            <a:ext cx="3635189" cy="2505014"/>
            <a:chOff x="589247" y="1736765"/>
            <a:chExt cx="2423459" cy="1670009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90FD47B-0B8E-C849-8986-87C377D62E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3712" y="2957203"/>
              <a:ext cx="247314" cy="172572"/>
            </a:xfrm>
            <a:prstGeom prst="straightConnector1">
              <a:avLst/>
            </a:prstGeom>
            <a:ln>
              <a:solidFill>
                <a:srgbClr val="003399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0A5F784-4FD7-2A21-B4A3-C74EA7A1DB6A}"/>
                </a:ext>
              </a:extLst>
            </p:cNvPr>
            <p:cNvCxnSpPr/>
            <p:nvPr/>
          </p:nvCxnSpPr>
          <p:spPr>
            <a:xfrm>
              <a:off x="2167979" y="2935209"/>
              <a:ext cx="277402" cy="188135"/>
            </a:xfrm>
            <a:prstGeom prst="straightConnector1">
              <a:avLst/>
            </a:prstGeom>
            <a:ln>
              <a:solidFill>
                <a:srgbClr val="003399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9EAFB4-B08F-CC33-0C64-26F7BE87B9F2}"/>
                </a:ext>
              </a:extLst>
            </p:cNvPr>
            <p:cNvSpPr/>
            <p:nvPr/>
          </p:nvSpPr>
          <p:spPr>
            <a:xfrm>
              <a:off x="809308" y="1736765"/>
              <a:ext cx="1897447" cy="281434"/>
            </a:xfrm>
            <a:prstGeom prst="rect">
              <a:avLst/>
            </a:prstGeom>
            <a:noFill/>
            <a:ln w="19050">
              <a:noFill/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371600">
                <a:spcBef>
                  <a:spcPts val="900"/>
                </a:spcBef>
                <a:buClr>
                  <a:srgbClr val="000000"/>
                </a:buClr>
                <a:buSzPct val="110000"/>
                <a:defRPr/>
              </a:pPr>
              <a:r>
                <a:rPr lang="en-GB" sz="2100" b="1" kern="0">
                  <a:solidFill>
                    <a:srgbClr val="003399"/>
                  </a:solidFill>
                  <a:latin typeface="EC Square Sans Pro" panose="020B0506040000020004" charset="0"/>
                  <a:sym typeface="Arial"/>
                </a:rPr>
                <a:t>UIF capacity</a:t>
              </a:r>
              <a:br>
                <a:rPr lang="en-GB" sz="2100" b="1" kern="0">
                  <a:solidFill>
                    <a:srgbClr val="003399"/>
                  </a:solidFill>
                  <a:latin typeface="EC Square Sans Pro" panose="020B0506040000020004" charset="0"/>
                  <a:sym typeface="Arial"/>
                </a:rPr>
              </a:br>
              <a:r>
                <a:rPr lang="en-GB" sz="2100" b="1" kern="0">
                  <a:solidFill>
                    <a:srgbClr val="003399"/>
                  </a:solidFill>
                  <a:latin typeface="EC Square Sans Pro" panose="020B0506040000020004" charset="0"/>
                  <a:sym typeface="Arial"/>
                </a:rPr>
                <a:t>allocated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5EF4E68-4DFB-B5A8-CEDD-61D874D7BD70}"/>
                </a:ext>
              </a:extLst>
            </p:cNvPr>
            <p:cNvSpPr/>
            <p:nvPr/>
          </p:nvSpPr>
          <p:spPr>
            <a:xfrm>
              <a:off x="684595" y="2228012"/>
              <a:ext cx="2044808" cy="755905"/>
            </a:xfrm>
            <a:prstGeom prst="ellipse">
              <a:avLst/>
            </a:prstGeom>
            <a:solidFill>
              <a:srgbClr val="FFF21E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GB" sz="3000" b="1" kern="0">
                  <a:solidFill>
                    <a:srgbClr val="003399"/>
                  </a:solidFill>
                  <a:latin typeface="EC Square Sans Pro"/>
                  <a:sym typeface="Arial"/>
                </a:rPr>
                <a:t>EUR 8.6 bn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6AC6F96-661A-CABE-CC27-17BF91B484BD}"/>
                </a:ext>
              </a:extLst>
            </p:cNvPr>
            <p:cNvSpPr txBox="1"/>
            <p:nvPr/>
          </p:nvSpPr>
          <p:spPr>
            <a:xfrm>
              <a:off x="589247" y="3121223"/>
              <a:ext cx="11177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/>
              <a:r>
                <a:rPr lang="en-GB" sz="2100" b="1">
                  <a:solidFill>
                    <a:srgbClr val="003399"/>
                  </a:solidFill>
                  <a:latin typeface="EC Square Sans Pro" panose="020B0506040000020004" charset="0"/>
                </a:rPr>
                <a:t>56% public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3AF0AB3-D50D-9EA2-4E8F-8B33958FBBA9}"/>
                </a:ext>
              </a:extLst>
            </p:cNvPr>
            <p:cNvSpPr txBox="1"/>
            <p:nvPr/>
          </p:nvSpPr>
          <p:spPr>
            <a:xfrm>
              <a:off x="1808029" y="3129775"/>
              <a:ext cx="12046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/>
              <a:r>
                <a:rPr lang="en-GB" sz="2100" b="1">
                  <a:solidFill>
                    <a:srgbClr val="003399"/>
                  </a:solidFill>
                  <a:latin typeface="EC Square Sans Pro" panose="020B0506040000020004" charset="0"/>
                </a:rPr>
                <a:t>44% private</a:t>
              </a: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80882A-15F9-C696-0334-46DEEB633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24095"/>
              </p:ext>
            </p:extLst>
          </p:nvPr>
        </p:nvGraphicFramePr>
        <p:xfrm>
          <a:off x="10198838" y="2176342"/>
          <a:ext cx="7529513" cy="8110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2309">
                  <a:extLst>
                    <a:ext uri="{9D8B030D-6E8A-4147-A177-3AD203B41FA5}">
                      <a16:colId xmlns:a16="http://schemas.microsoft.com/office/drawing/2014/main" val="3881574714"/>
                    </a:ext>
                  </a:extLst>
                </a:gridCol>
                <a:gridCol w="2359773">
                  <a:extLst>
                    <a:ext uri="{9D8B030D-6E8A-4147-A177-3AD203B41FA5}">
                      <a16:colId xmlns:a16="http://schemas.microsoft.com/office/drawing/2014/main" val="4279373280"/>
                    </a:ext>
                  </a:extLst>
                </a:gridCol>
                <a:gridCol w="1917431">
                  <a:extLst>
                    <a:ext uri="{9D8B030D-6E8A-4147-A177-3AD203B41FA5}">
                      <a16:colId xmlns:a16="http://schemas.microsoft.com/office/drawing/2014/main" val="3000002187"/>
                    </a:ext>
                  </a:extLst>
                </a:gridCol>
              </a:tblGrid>
              <a:tr h="75401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1" i="0" u="none" strike="noStrike" noProof="0">
                          <a:solidFill>
                            <a:schemeClr val="tx1"/>
                          </a:solidFill>
                          <a:effectLst/>
                          <a:latin typeface="EC Square Sans Pro" panose="020B0506040000020004"/>
                        </a:rPr>
                        <a:t>Eligible Financial Institutions (EFIs)</a:t>
                      </a:r>
                      <a:endParaRPr lang="en-GB" sz="1800" b="1" i="0" noProof="0">
                        <a:solidFill>
                          <a:schemeClr val="tx1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1" i="0" u="none" strike="noStrike" noProof="0">
                          <a:solidFill>
                            <a:schemeClr val="tx1"/>
                          </a:solidFill>
                          <a:effectLst/>
                          <a:latin typeface="EC Square Sans Pro" panose="020B0506040000020004"/>
                        </a:rPr>
                        <a:t>Total</a:t>
                      </a:r>
                      <a:endParaRPr lang="en-GB" sz="1800" b="1" i="0" noProof="0">
                        <a:solidFill>
                          <a:schemeClr val="tx1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1" i="0" u="none" strike="noStrike" noProof="0">
                          <a:solidFill>
                            <a:schemeClr val="tx1"/>
                          </a:solidFill>
                          <a:effectLst/>
                          <a:latin typeface="EC Square Sans Pro" panose="020B0506040000020004"/>
                        </a:rPr>
                        <a:t>Share %</a:t>
                      </a:r>
                      <a:endParaRPr lang="en-GB" sz="1800" b="1" i="0" noProof="0">
                        <a:solidFill>
                          <a:schemeClr val="tx1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498480"/>
                  </a:ext>
                </a:extLst>
              </a:tr>
              <a:tr h="432421">
                <a:tc>
                  <a:txBody>
                    <a:bodyPr/>
                    <a:lstStyle/>
                    <a:p>
                      <a:pPr algn="l" fontAlgn="auto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EIB</a:t>
                      </a:r>
                      <a:endParaRPr lang="en-GB" sz="1800" b="0" i="0" u="none" strike="noStrike" noProof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68580" marB="68580" anchor="ctr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3,242,082,000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38.5%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978063"/>
                  </a:ext>
                </a:extLst>
              </a:tr>
              <a:tr h="432421">
                <a:tc>
                  <a:txBody>
                    <a:bodyPr/>
                    <a:lstStyle/>
                    <a:p>
                      <a:pPr algn="l" fontAlgn="auto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EBRD</a:t>
                      </a:r>
                      <a:endParaRPr lang="en-GB" sz="1800" b="0" i="0" u="none" strike="noStrike" noProof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68580" marB="68580" anchor="ctr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1,771,897,600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21.0%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036108"/>
                  </a:ext>
                </a:extLst>
              </a:tr>
              <a:tr h="432421">
                <a:tc>
                  <a:txBody>
                    <a:bodyPr/>
                    <a:lstStyle/>
                    <a:p>
                      <a:pPr algn="l" fontAlgn="auto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IFC</a:t>
                      </a:r>
                      <a:endParaRPr lang="en-GB" sz="1800" b="0" i="0" u="none" strike="noStrike" noProof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68580" marB="68580" anchor="ctr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618,750,000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7.3%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337242"/>
                  </a:ext>
                </a:extLst>
              </a:tr>
              <a:tr h="432421">
                <a:tc>
                  <a:txBody>
                    <a:bodyPr/>
                    <a:lstStyle/>
                    <a:p>
                      <a:pPr algn="l" fontAlgn="auto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BGK</a:t>
                      </a:r>
                      <a:endParaRPr lang="en-GB" sz="1800" b="0" i="0" u="none" strike="noStrike" noProof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68580" marB="68580" anchor="ctr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463,627,280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5.5%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075782"/>
                  </a:ext>
                </a:extLst>
              </a:tr>
              <a:tr h="432421">
                <a:tc>
                  <a:txBody>
                    <a:bodyPr/>
                    <a:lstStyle/>
                    <a:p>
                      <a:pPr algn="l" fontAlgn="auto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IBRD</a:t>
                      </a:r>
                      <a:endParaRPr lang="en-GB" sz="1800" b="0" i="0" u="none" strike="noStrike" noProof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68580" marB="68580" anchor="ctr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441,407,500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5.2%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769218"/>
                  </a:ext>
                </a:extLst>
              </a:tr>
              <a:tr h="432421">
                <a:tc>
                  <a:txBody>
                    <a:bodyPr/>
                    <a:lstStyle/>
                    <a:p>
                      <a:pPr algn="l" fontAlgn="auto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KfW</a:t>
                      </a:r>
                      <a:endParaRPr lang="en-GB" sz="1800" b="0" i="0" u="none" strike="noStrike" noProof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68580" marB="68580" anchor="ctr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394,862,000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4.7%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8474539"/>
                  </a:ext>
                </a:extLst>
              </a:tr>
              <a:tr h="432421">
                <a:tc>
                  <a:txBody>
                    <a:bodyPr/>
                    <a:lstStyle/>
                    <a:p>
                      <a:pPr algn="l" fontAlgn="auto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AFD</a:t>
                      </a:r>
                      <a:endParaRPr lang="en-GB" sz="1800" b="0" i="0" u="none" strike="noStrike" noProof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68580" marB="68580" anchor="ctr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276,376,000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3.3%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739413"/>
                  </a:ext>
                </a:extLst>
              </a:tr>
              <a:tr h="432421">
                <a:tc>
                  <a:txBody>
                    <a:bodyPr/>
                    <a:lstStyle/>
                    <a:p>
                      <a:pPr algn="l" fontAlgn="auto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EDFI MC</a:t>
                      </a:r>
                      <a:endParaRPr lang="en-GB" sz="1800" b="0" i="0" u="none" strike="noStrike" noProof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68580" marB="68580" anchor="ctr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239,850,000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2.8%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109534"/>
                  </a:ext>
                </a:extLst>
              </a:tr>
              <a:tr h="432421">
                <a:tc>
                  <a:txBody>
                    <a:bodyPr/>
                    <a:lstStyle/>
                    <a:p>
                      <a:pPr algn="l" fontAlgn="auto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Finnvera</a:t>
                      </a:r>
                      <a:endParaRPr lang="en-GB" sz="1800" b="0" i="0" u="none" strike="noStrike" noProof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68580" marB="68580" anchor="ctr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217,320,000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2.6%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528932"/>
                  </a:ext>
                </a:extLst>
              </a:tr>
              <a:tr h="432421">
                <a:tc>
                  <a:txBody>
                    <a:bodyPr/>
                    <a:lstStyle/>
                    <a:p>
                      <a:pPr algn="l" fontAlgn="auto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NRB</a:t>
                      </a:r>
                      <a:endParaRPr lang="en-GB" sz="1800" b="0" i="0" u="none" strike="noStrike" noProof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68580" marB="68580" anchor="ctr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188,964,800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2.2%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037586"/>
                  </a:ext>
                </a:extLst>
              </a:tr>
              <a:tr h="432421">
                <a:tc>
                  <a:txBody>
                    <a:bodyPr/>
                    <a:lstStyle/>
                    <a:p>
                      <a:pPr algn="l" fontAlgn="auto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Bpifrance</a:t>
                      </a:r>
                      <a:endParaRPr lang="en-GB" sz="1800" b="0" i="0" u="none" strike="noStrike" noProof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68580" marB="68580" anchor="ctr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163,488,000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1.9%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8617513"/>
                  </a:ext>
                </a:extLst>
              </a:tr>
              <a:tr h="432421">
                <a:tc>
                  <a:txBody>
                    <a:bodyPr/>
                    <a:lstStyle/>
                    <a:p>
                      <a:pPr algn="l" fontAlgn="auto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NEFCO</a:t>
                      </a:r>
                      <a:endParaRPr lang="en-GB" sz="1800" b="0" i="0" u="none" strike="noStrike" noProof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68580" marB="68580" anchor="ctr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109,030,000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1.3%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65457"/>
                  </a:ext>
                </a:extLst>
              </a:tr>
              <a:tr h="432421">
                <a:tc>
                  <a:txBody>
                    <a:bodyPr/>
                    <a:lstStyle/>
                    <a:p>
                      <a:pPr algn="l" fontAlgn="auto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CDP &amp; FAO</a:t>
                      </a:r>
                      <a:endParaRPr lang="en-GB" sz="1800" b="0" i="0" u="none" strike="noStrike" noProof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68580" marB="68580" anchor="ctr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105,300,000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1.3%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81998"/>
                  </a:ext>
                </a:extLst>
              </a:tr>
              <a:tr h="432421">
                <a:tc>
                  <a:txBody>
                    <a:bodyPr/>
                    <a:lstStyle/>
                    <a:p>
                      <a:pPr algn="l" fontAlgn="auto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Eximbanka</a:t>
                      </a:r>
                      <a:endParaRPr lang="en-GB" sz="1800" b="0" i="0" u="none" strike="noStrike" noProof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68580" marB="68580" anchor="ctr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93,260,000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1.1%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735466"/>
                  </a:ext>
                </a:extLst>
              </a:tr>
              <a:tr h="432421">
                <a:tc>
                  <a:txBody>
                    <a:bodyPr/>
                    <a:lstStyle/>
                    <a:p>
                      <a:pPr algn="l" fontAlgn="auto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Cardano Dev</a:t>
                      </a:r>
                      <a:endParaRPr lang="en-GB" sz="1800" b="0" i="0" u="none" strike="noStrike" noProof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68580" marB="68580" anchor="ctr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78,750,000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0.9%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086672"/>
                  </a:ext>
                </a:extLst>
              </a:tr>
              <a:tr h="432421">
                <a:tc>
                  <a:txBody>
                    <a:bodyPr/>
                    <a:lstStyle/>
                    <a:p>
                      <a:pPr algn="l" fontAlgn="auto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CEB</a:t>
                      </a:r>
                      <a:endParaRPr lang="en-GB" sz="1800" b="0" i="0" u="none" strike="noStrike" noProof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68580" marB="68580" anchor="ctr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16,980,000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EC Square Sans Pro" panose="020B0506040000020004"/>
                        </a:rPr>
                        <a:t>0.2%</a:t>
                      </a:r>
                      <a:endParaRPr lang="en-GB" sz="1800" b="0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b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226316"/>
                  </a:ext>
                </a:extLst>
              </a:tr>
              <a:tr h="437906"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1" i="0" u="none" strike="noStrike" noProof="0">
                          <a:solidFill>
                            <a:srgbClr val="FFFFFF"/>
                          </a:solidFill>
                          <a:effectLst/>
                          <a:latin typeface="EC Square Sans Pro" panose="020B0506040000020004"/>
                        </a:rPr>
                        <a:t>TOTAL</a:t>
                      </a:r>
                      <a:endParaRPr lang="en-GB" sz="1800" b="1" i="0" noProof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ctr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GB" sz="1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EC Square Sans Pro" panose="020B0506040000020004"/>
                        </a:rPr>
                        <a:t>8,421,945,180</a:t>
                      </a:r>
                      <a:endParaRPr lang="en-GB" sz="1800" b="1" i="0" noProof="0" dirty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ctr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endParaRPr lang="en-GB" sz="1800" b="1" i="0" noProof="0" dirty="0">
                        <a:solidFill>
                          <a:srgbClr val="000000"/>
                        </a:solidFill>
                        <a:effectLst/>
                        <a:latin typeface="EC Square Sans Pro" panose="020B0506040000020004"/>
                      </a:endParaRPr>
                    </a:p>
                  </a:txBody>
                  <a:tcPr marL="137160" marR="137160" marT="68580" marB="68580" anchor="ctr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437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030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21D04A-859A-6507-4156-79828D3EC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592"/>
            <a:ext cx="18288000" cy="15289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AFCF49-56B1-3E39-ED52-EB4AA655E6B8}"/>
              </a:ext>
            </a:extLst>
          </p:cNvPr>
          <p:cNvSpPr txBox="1"/>
          <p:nvPr/>
        </p:nvSpPr>
        <p:spPr>
          <a:xfrm>
            <a:off x="1915347" y="372683"/>
            <a:ext cx="14676762" cy="877163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 defTabSz="1371600">
              <a:defRPr/>
            </a:pPr>
            <a:r>
              <a:rPr lang="en-GB" sz="4800" dirty="0">
                <a:solidFill>
                  <a:prstClr val="white"/>
                </a:solidFill>
                <a:latin typeface="EC Square Sans Pro"/>
              </a:rPr>
              <a:t>Opportunities for private sector under the UIF</a:t>
            </a:r>
            <a:endParaRPr lang="en-GB" sz="4800" dirty="0">
              <a:solidFill>
                <a:prstClr val="white"/>
              </a:solidFill>
              <a:latin typeface="Apto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47C9B5-00AE-4F25-92EC-20710C4DBD65}"/>
              </a:ext>
            </a:extLst>
          </p:cNvPr>
          <p:cNvSpPr txBox="1"/>
          <p:nvPr/>
        </p:nvSpPr>
        <p:spPr>
          <a:xfrm>
            <a:off x="667512" y="9481904"/>
            <a:ext cx="1051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IE" sz="2400" b="1" dirty="0">
                <a:solidFill>
                  <a:srgbClr val="003399"/>
                </a:solidFill>
                <a:latin typeface="Aptos" panose="02110004020202020204"/>
              </a:rPr>
              <a:t>More information about available opportunities: </a:t>
            </a:r>
            <a:r>
              <a:rPr lang="en-IE" sz="2400" dirty="0">
                <a:solidFill>
                  <a:prstClr val="black"/>
                </a:solidFill>
                <a:latin typeface="Aptos" panose="02110004020202020204"/>
                <a:hlinkClick r:id="rId4"/>
              </a:rPr>
              <a:t>Programmes - UIF</a:t>
            </a:r>
            <a:endParaRPr lang="en-IE" sz="240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8249D2-CF1A-69FD-FAD2-B15D411116F9}"/>
              </a:ext>
            </a:extLst>
          </p:cNvPr>
          <p:cNvSpPr txBox="1"/>
          <p:nvPr/>
        </p:nvSpPr>
        <p:spPr>
          <a:xfrm>
            <a:off x="936994" y="2189720"/>
            <a:ext cx="6157167" cy="3462486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defTabSz="1371600"/>
            <a:r>
              <a:rPr lang="en-IE" sz="2400" b="1" dirty="0">
                <a:solidFill>
                  <a:prstClr val="black"/>
                </a:solidFill>
                <a:latin typeface="EC Square Sans Pro" panose="020B0506040000020004" charset="0"/>
              </a:rPr>
              <a:t>Opportunities via private sector support:</a:t>
            </a:r>
          </a:p>
          <a:p>
            <a:pPr marL="428625" indent="-428625" defTabSz="1371600"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IE" sz="2400" dirty="0">
                <a:solidFill>
                  <a:prstClr val="black"/>
                </a:solidFill>
                <a:latin typeface="EC Square Sans Pro" panose="020B0506040000020004" charset="0"/>
              </a:rPr>
              <a:t>International Financial Institutions (EBRD, EIB, IFC etc.)</a:t>
            </a:r>
          </a:p>
          <a:p>
            <a:pPr marL="428625" indent="-428625" defTabSz="1371600"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IE" sz="2400" dirty="0">
                <a:solidFill>
                  <a:prstClr val="black"/>
                </a:solidFill>
                <a:latin typeface="EC Square Sans Pro" panose="020B0506040000020004" charset="0"/>
              </a:rPr>
              <a:t>EU National Development Banks (BGK, KfW etc.)</a:t>
            </a:r>
          </a:p>
          <a:p>
            <a:pPr marL="428625" indent="-428625" defTabSz="1371600"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IE" sz="2400" dirty="0">
                <a:solidFill>
                  <a:prstClr val="black"/>
                </a:solidFill>
                <a:latin typeface="EC Square Sans Pro" panose="020B0506040000020004" charset="0"/>
              </a:rPr>
              <a:t>National Export Credit Agencies (BPI etc.)</a:t>
            </a:r>
          </a:p>
          <a:p>
            <a:pPr marL="428625" indent="-428625" defTabSz="1371600"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IE" sz="2400" dirty="0">
                <a:solidFill>
                  <a:prstClr val="black"/>
                </a:solidFill>
                <a:latin typeface="EC Square Sans Pro" panose="020B0506040000020004" charset="0"/>
              </a:rPr>
              <a:t>European Commission: via the Call for Expression of Interest: </a:t>
            </a:r>
            <a:r>
              <a:rPr lang="en-IE" sz="2400" dirty="0" err="1">
                <a:hlinkClick r:id="rId5"/>
              </a:rPr>
              <a:t>EUSurvey</a:t>
            </a:r>
            <a:r>
              <a:rPr lang="en-IE" sz="2400" dirty="0">
                <a:hlinkClick r:id="rId5"/>
              </a:rPr>
              <a:t> - Survey</a:t>
            </a:r>
            <a:endParaRPr lang="en-IE" sz="2400" dirty="0">
              <a:solidFill>
                <a:prstClr val="black"/>
              </a:solidFill>
              <a:latin typeface="EC Square Sans Pro" panose="020B0506040000020004" charset="0"/>
            </a:endParaRPr>
          </a:p>
          <a:p>
            <a:pPr marL="428625" indent="-428625" defTabSz="1371600"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IE" sz="2400" dirty="0">
                <a:solidFill>
                  <a:prstClr val="black"/>
                </a:solidFill>
                <a:latin typeface="EC Square Sans Pro" panose="020B0506040000020004" charset="0"/>
              </a:rPr>
              <a:t>EU Member states: Team nationals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8FCBB8-129A-2DE4-4AD3-2470A1094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856641"/>
              </p:ext>
            </p:extLst>
          </p:nvPr>
        </p:nvGraphicFramePr>
        <p:xfrm>
          <a:off x="8146749" y="1785058"/>
          <a:ext cx="9459468" cy="4471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9568">
                  <a:extLst>
                    <a:ext uri="{9D8B030D-6E8A-4147-A177-3AD203B41FA5}">
                      <a16:colId xmlns:a16="http://schemas.microsoft.com/office/drawing/2014/main" val="2990982297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31211049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581294553"/>
                    </a:ext>
                  </a:extLst>
                </a:gridCol>
              </a:tblGrid>
              <a:tr h="581844">
                <a:tc gridSpan="3">
                  <a:txBody>
                    <a:bodyPr/>
                    <a:lstStyle/>
                    <a:p>
                      <a:pPr algn="ctr"/>
                      <a:r>
                        <a:rPr lang="en-IE" sz="2400" dirty="0">
                          <a:solidFill>
                            <a:schemeClr val="tx1"/>
                          </a:solidFill>
                          <a:latin typeface="EC Square Sans Pro" panose="020B0506040000020004" charset="0"/>
                        </a:rPr>
                        <a:t>EFIs active in private operations</a:t>
                      </a:r>
                      <a:endParaRPr lang="lt-LT" sz="2400" dirty="0">
                        <a:solidFill>
                          <a:schemeClr val="tx1"/>
                        </a:solidFill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913990"/>
                  </a:ext>
                </a:extLst>
              </a:tr>
              <a:tr h="3889586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Clr>
                          <a:srgbClr val="FFF21E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IE" sz="2400">
                          <a:latin typeface="EC Square Sans Pro" panose="020B0506040000020004" charset="0"/>
                        </a:rPr>
                        <a:t>BPI France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FFF21E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IE" sz="2400">
                          <a:latin typeface="EC Square Sans Pro" panose="020B0506040000020004" charset="0"/>
                        </a:rPr>
                        <a:t>BGK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21E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BE" sz="2400">
                          <a:latin typeface="EC Square Sans Pro" panose="020B0506040000020004" charset="0"/>
                        </a:rPr>
                        <a:t>Cardano </a:t>
                      </a:r>
                      <a:r>
                        <a:rPr lang="fr-BE" sz="2400" err="1">
                          <a:latin typeface="EC Square Sans Pro" panose="020B0506040000020004" charset="0"/>
                        </a:rPr>
                        <a:t>Development</a:t>
                      </a:r>
                      <a:endParaRPr lang="en-US" sz="2400">
                        <a:latin typeface="EC Square Sans Pro" panose="020B050604000002000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FFF21E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IE" sz="2400">
                          <a:latin typeface="EC Square Sans Pro" panose="020B0506040000020004" charset="0"/>
                        </a:rPr>
                        <a:t>CDP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FFF21E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IE" sz="2400">
                          <a:latin typeface="EC Square Sans Pro" panose="020B0506040000020004" charset="0"/>
                        </a:rPr>
                        <a:t>CEB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FFF21E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IE" sz="2400">
                          <a:latin typeface="EC Square Sans Pro" panose="020B0506040000020004" charset="0"/>
                        </a:rPr>
                        <a:t>EBRD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21E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EC Square Sans Pro" panose="020B0506040000020004" charset="0"/>
                        </a:rPr>
                        <a:t>FAO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FFF21E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IE" sz="2400" dirty="0" err="1">
                          <a:latin typeface="EC Square Sans Pro" panose="020B0506040000020004" charset="0"/>
                        </a:rPr>
                        <a:t>Finnvera</a:t>
                      </a:r>
                      <a:endParaRPr lang="en-IE" sz="2400" dirty="0">
                        <a:latin typeface="EC Square Sans Pro" panose="020B050604000002000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FFF21E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IE" sz="2400" dirty="0">
                          <a:latin typeface="EC Square Sans Pro" panose="020B0506040000020004" charset="0"/>
                        </a:rPr>
                        <a:t>IFC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FFF21E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IE" sz="2400" dirty="0">
                          <a:latin typeface="EC Square Sans Pro" panose="020B0506040000020004" charset="0"/>
                        </a:rPr>
                        <a:t>KfW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FFF21E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IE" sz="2400" dirty="0">
                          <a:latin typeface="EC Square Sans Pro" panose="020B0506040000020004" charset="0"/>
                        </a:rPr>
                        <a:t>NRB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FFF21E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fr-BE" sz="2400" dirty="0" err="1">
                          <a:latin typeface="EC Square Sans Pro" panose="020B0506040000020004" charset="0"/>
                        </a:rPr>
                        <a:t>FlagshipFund</a:t>
                      </a:r>
                      <a:r>
                        <a:rPr lang="fr-BE" sz="2400" dirty="0">
                          <a:latin typeface="EC Square Sans Pro" panose="020B0506040000020004" charset="0"/>
                        </a:rPr>
                        <a:t>: Amber and Dragon Capital </a:t>
                      </a:r>
                      <a:endParaRPr lang="en-IE" sz="2400" dirty="0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21E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IE" sz="2400" dirty="0">
                          <a:latin typeface="EC Square Sans Pro" panose="020B0506040000020004" charset="0"/>
                        </a:rPr>
                        <a:t>EDFI MC (</a:t>
                      </a:r>
                      <a:r>
                        <a:rPr lang="en-US" sz="2400" dirty="0">
                          <a:latin typeface="EC Square Sans Pro" panose="020B0506040000020004" charset="0"/>
                        </a:rPr>
                        <a:t>BIO, Cofides, KfW, </a:t>
                      </a:r>
                      <a:r>
                        <a:rPr lang="en-US" sz="2400" dirty="0" err="1">
                          <a:latin typeface="EC Square Sans Pro" panose="020B0506040000020004" charset="0"/>
                        </a:rPr>
                        <a:t>Finnfund</a:t>
                      </a:r>
                      <a:r>
                        <a:rPr lang="en-US" sz="2400" dirty="0">
                          <a:latin typeface="EC Square Sans Pro" panose="020B0506040000020004" charset="0"/>
                        </a:rPr>
                        <a:t>, FMO, IFDK, </a:t>
                      </a:r>
                      <a:r>
                        <a:rPr lang="en-US" sz="2400" dirty="0" err="1">
                          <a:latin typeface="EC Square Sans Pro" panose="020B0506040000020004" charset="0"/>
                        </a:rPr>
                        <a:t>OeEB</a:t>
                      </a:r>
                      <a:r>
                        <a:rPr lang="en-US" sz="2400" dirty="0">
                          <a:latin typeface="EC Square Sans Pro" panose="020B0506040000020004" charset="0"/>
                        </a:rPr>
                        <a:t>, </a:t>
                      </a:r>
                      <a:r>
                        <a:rPr lang="en-US" sz="2400" dirty="0" err="1">
                          <a:latin typeface="EC Square Sans Pro" panose="020B0506040000020004" charset="0"/>
                        </a:rPr>
                        <a:t>Proparco</a:t>
                      </a:r>
                      <a:r>
                        <a:rPr lang="en-US" sz="2400" dirty="0">
                          <a:latin typeface="EC Square Sans Pro" panose="020B0506040000020004" charset="0"/>
                        </a:rPr>
                        <a:t>, </a:t>
                      </a:r>
                      <a:br>
                        <a:rPr lang="en-US" sz="2400" dirty="0">
                          <a:latin typeface="EC Square Sans Pro" panose="020B0506040000020004" charset="0"/>
                        </a:rPr>
                      </a:br>
                      <a:r>
                        <a:rPr lang="en-US" sz="2400" dirty="0" err="1">
                          <a:latin typeface="EC Square Sans Pro" panose="020B0506040000020004" charset="0"/>
                        </a:rPr>
                        <a:t>Swedfund</a:t>
                      </a:r>
                      <a:r>
                        <a:rPr lang="en-US" sz="2400" dirty="0">
                          <a:latin typeface="EC Square Sans Pro" panose="020B0506040000020004" charset="0"/>
                        </a:rPr>
                        <a:t>, </a:t>
                      </a:r>
                      <a:r>
                        <a:rPr lang="en-US" sz="2400" dirty="0" err="1">
                          <a:latin typeface="EC Square Sans Pro" panose="020B0506040000020004" charset="0"/>
                        </a:rPr>
                        <a:t>Norfund</a:t>
                      </a:r>
                      <a:r>
                        <a:rPr lang="en-US" sz="2400" dirty="0">
                          <a:latin typeface="EC Square Sans Pro" panose="020B0506040000020004" charset="0"/>
                        </a:rPr>
                        <a:t>, BII, CDP, SOFID, SIFEM)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21E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EC Square Sans Pro" panose="020B0506040000020004" charset="0"/>
                        </a:rPr>
                        <a:t>EIB</a:t>
                      </a:r>
                    </a:p>
                  </a:txBody>
                  <a:tcPr marL="137160" marR="137160" marT="68580" marB="68580"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78444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F1ADCA3-162C-5637-652D-2AC2700B9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757479"/>
              </p:ext>
            </p:extLst>
          </p:nvPr>
        </p:nvGraphicFramePr>
        <p:xfrm>
          <a:off x="8156100" y="6455441"/>
          <a:ext cx="9440418" cy="2835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9568">
                  <a:extLst>
                    <a:ext uri="{9D8B030D-6E8A-4147-A177-3AD203B41FA5}">
                      <a16:colId xmlns:a16="http://schemas.microsoft.com/office/drawing/2014/main" val="2990982297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23121104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581294553"/>
                    </a:ext>
                  </a:extLst>
                </a:gridCol>
              </a:tblGrid>
              <a:tr h="556260">
                <a:tc gridSpan="3">
                  <a:txBody>
                    <a:bodyPr/>
                    <a:lstStyle/>
                    <a:p>
                      <a:pPr algn="ctr"/>
                      <a:r>
                        <a:rPr lang="en-IE" sz="2400" dirty="0">
                          <a:solidFill>
                            <a:schemeClr val="tx1"/>
                          </a:solidFill>
                          <a:latin typeface="EC Square Sans Pro" panose="020B0506040000020004" charset="0"/>
                        </a:rPr>
                        <a:t>EFIs active in public operations</a:t>
                      </a:r>
                      <a:endParaRPr lang="lt-LT" sz="2400" dirty="0">
                        <a:solidFill>
                          <a:schemeClr val="tx1"/>
                        </a:solidFill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913990"/>
                  </a:ext>
                </a:extLst>
              </a:tr>
              <a:tr h="2279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21E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IE" sz="2400"/>
                        <a:t>EIB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FFF21E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IE" sz="2400"/>
                        <a:t>AFD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FFF21E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IE" sz="2400"/>
                        <a:t>BGK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FFF21E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IE" sz="2400"/>
                        <a:t>NRB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Clr>
                          <a:srgbClr val="FFF21E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IE" sz="2400"/>
                        <a:t>CEB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FFF21E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IE" sz="2400"/>
                        <a:t>CRA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FFF21E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IE" sz="2400"/>
                        <a:t>EBRD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FFF21E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IE" sz="2400" err="1"/>
                        <a:t>Eximbanka</a:t>
                      </a:r>
                      <a:endParaRPr lang="en-IE" sz="2400"/>
                    </a:p>
                  </a:txBody>
                  <a:tcPr marL="137160" marR="137160" marT="68580" marB="68580"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Clr>
                          <a:srgbClr val="FFF21E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IE" sz="2400" dirty="0"/>
                        <a:t>IBRD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21E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IE" sz="2400" dirty="0"/>
                        <a:t>SAIDC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FFF21E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IE" sz="2400" dirty="0"/>
                        <a:t>NEFCO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FFF21E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IE" sz="2400" dirty="0"/>
                        <a:t>KfW</a:t>
                      </a:r>
                      <a:endParaRPr lang="en-IE" sz="2400" dirty="0">
                        <a:latin typeface="+mn-lt"/>
                      </a:endParaRPr>
                    </a:p>
                  </a:txBody>
                  <a:tcPr marL="137160" marR="137160" marT="68580" marB="68580"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784444"/>
                  </a:ext>
                </a:extLst>
              </a:tr>
            </a:tbl>
          </a:graphicData>
        </a:graphic>
      </p:graphicFrame>
      <p:pic>
        <p:nvPicPr>
          <p:cNvPr id="4" name="Picture 3" descr="A blue and yellow xs&#10;&#10;AI-generated content may be incorrect.">
            <a:extLst>
              <a:ext uri="{FF2B5EF4-FFF2-40B4-BE49-F238E27FC236}">
                <a16:creationId xmlns:a16="http://schemas.microsoft.com/office/drawing/2014/main" id="{29867AFB-589C-4682-CFAC-35AE61548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 flipV="1">
            <a:off x="7253860" y="3733574"/>
            <a:ext cx="878078" cy="556082"/>
          </a:xfrm>
          <a:prstGeom prst="rect">
            <a:avLst/>
          </a:prstGeom>
        </p:spPr>
      </p:pic>
      <p:pic>
        <p:nvPicPr>
          <p:cNvPr id="5" name="Picture 4" descr="A blue and yellow xs&#10;&#10;AI-generated content may be incorrect.">
            <a:extLst>
              <a:ext uri="{FF2B5EF4-FFF2-40B4-BE49-F238E27FC236}">
                <a16:creationId xmlns:a16="http://schemas.microsoft.com/office/drawing/2014/main" id="{02205678-9383-4D0C-BF49-6EC0CA246E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 flipV="1">
            <a:off x="7245223" y="7585568"/>
            <a:ext cx="878078" cy="5560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97CBAD-8141-747D-08E9-F1C02DEF4B1F}"/>
              </a:ext>
            </a:extLst>
          </p:cNvPr>
          <p:cNvSpPr txBox="1"/>
          <p:nvPr/>
        </p:nvSpPr>
        <p:spPr>
          <a:xfrm>
            <a:off x="839689" y="6037728"/>
            <a:ext cx="6501891" cy="3093154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 defTabSz="1371600"/>
            <a:r>
              <a:rPr lang="en-IE" sz="2400" b="1" dirty="0">
                <a:solidFill>
                  <a:prstClr val="black"/>
                </a:solidFill>
                <a:latin typeface="EC Square Sans Pro"/>
              </a:rPr>
              <a:t>Opportunities via public sector support:</a:t>
            </a:r>
          </a:p>
          <a:p>
            <a:pPr defTabSz="1371600"/>
            <a:r>
              <a:rPr lang="en-IE" sz="2400" dirty="0">
                <a:solidFill>
                  <a:prstClr val="black"/>
                </a:solidFill>
                <a:latin typeface="EC Square Sans Pro"/>
              </a:rPr>
              <a:t>Companies</a:t>
            </a:r>
            <a:r>
              <a:rPr lang="en-IE" sz="2400" b="1" dirty="0">
                <a:solidFill>
                  <a:prstClr val="black"/>
                </a:solidFill>
                <a:latin typeface="EC Square Sans Pro"/>
              </a:rPr>
              <a:t> </a:t>
            </a:r>
            <a:r>
              <a:rPr lang="en-IE" sz="2400" dirty="0">
                <a:solidFill>
                  <a:prstClr val="black"/>
                </a:solidFill>
                <a:latin typeface="EC Square Sans Pro"/>
              </a:rPr>
              <a:t>can benefit from UIF programmes supporting public operations, via procurements opportunities generated by new public projects lead by EFIs or UA state, through:</a:t>
            </a:r>
            <a:endParaRPr lang="en-IE" sz="2400" dirty="0">
              <a:solidFill>
                <a:prstClr val="black"/>
              </a:solidFill>
              <a:latin typeface="EC Square Sans Pro" panose="020B0506040000020004" charset="0"/>
            </a:endParaRPr>
          </a:p>
          <a:p>
            <a:pPr marL="428625" indent="-428625" defTabSz="1371600"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IE" sz="2400" dirty="0">
                <a:solidFill>
                  <a:prstClr val="black"/>
                </a:solidFill>
                <a:latin typeface="EC Square Sans Pro"/>
              </a:rPr>
              <a:t>Call for Expression of Interest from EFIs</a:t>
            </a:r>
            <a:endParaRPr lang="en-IE" sz="2400" dirty="0">
              <a:solidFill>
                <a:prstClr val="black"/>
              </a:solidFill>
              <a:latin typeface="EC Square Sans Pro" panose="020B0506040000020004" charset="0"/>
            </a:endParaRPr>
          </a:p>
          <a:p>
            <a:pPr marL="428625" indent="-428625" defTabSz="1371600"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IE" sz="2400" dirty="0">
                <a:solidFill>
                  <a:prstClr val="black"/>
                </a:solidFill>
                <a:latin typeface="EC Square Sans Pro" panose="020B0506040000020004" charset="0"/>
              </a:rPr>
              <a:t>Prozorro (UA public procurement system)</a:t>
            </a:r>
          </a:p>
          <a:p>
            <a:pPr marL="428625" indent="-428625" defTabSz="1371600"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IE" sz="2400" dirty="0">
                <a:solidFill>
                  <a:prstClr val="black"/>
                </a:solidFill>
                <a:latin typeface="EC Square Sans Pro" panose="020B0506040000020004" charset="0"/>
              </a:rPr>
              <a:t>Privatisation and PPP opportunities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BBFA6D-B9FD-0CDE-AE91-2C91866A89ED}"/>
              </a:ext>
            </a:extLst>
          </p:cNvPr>
          <p:cNvSpPr/>
          <p:nvPr/>
        </p:nvSpPr>
        <p:spPr>
          <a:xfrm>
            <a:off x="754220" y="2146969"/>
            <a:ext cx="6522719" cy="3505238"/>
          </a:xfrm>
          <a:prstGeom prst="rect">
            <a:avLst/>
          </a:prstGeom>
          <a:noFill/>
          <a:ln w="9525"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7CD775-E7A8-A4A9-9AD9-3252AEA3956D}"/>
              </a:ext>
            </a:extLst>
          </p:cNvPr>
          <p:cNvSpPr/>
          <p:nvPr/>
        </p:nvSpPr>
        <p:spPr>
          <a:xfrm>
            <a:off x="754220" y="6003229"/>
            <a:ext cx="6522719" cy="3127653"/>
          </a:xfrm>
          <a:prstGeom prst="rect">
            <a:avLst/>
          </a:prstGeom>
          <a:noFill/>
          <a:ln w="9525"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37206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D8124-F1BA-780C-92C3-8066F5459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669BB9D-C500-F849-2F03-C6B8FB02FCE2}"/>
              </a:ext>
            </a:extLst>
          </p:cNvPr>
          <p:cNvGrpSpPr/>
          <p:nvPr/>
        </p:nvGrpSpPr>
        <p:grpSpPr>
          <a:xfrm>
            <a:off x="0" y="-25740"/>
            <a:ext cx="18288000" cy="1528976"/>
            <a:chOff x="446886" y="2919341"/>
            <a:chExt cx="11298227" cy="101931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6501614-A9AA-70E3-C0BE-8668DB7C1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886" y="2919341"/>
              <a:ext cx="11298227" cy="101931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4CF3DA-D006-EBC0-6DAC-746E5BC12E68}"/>
                </a:ext>
              </a:extLst>
            </p:cNvPr>
            <p:cNvSpPr txBox="1"/>
            <p:nvPr/>
          </p:nvSpPr>
          <p:spPr>
            <a:xfrm>
              <a:off x="1675618" y="3172892"/>
              <a:ext cx="9067224" cy="502702"/>
            </a:xfrm>
            <a:prstGeom prst="rect">
              <a:avLst/>
            </a:prstGeom>
            <a:noFill/>
          </p:spPr>
          <p:txBody>
            <a:bodyPr wrap="square" lIns="137160" tIns="68580" rIns="137160" bIns="68580" anchor="t">
              <a:spAutoFit/>
            </a:bodyPr>
            <a:lstStyle/>
            <a:p>
              <a:pPr defTabSz="1371600">
                <a:defRPr/>
              </a:pPr>
              <a:r>
                <a:rPr lang="en-GB" sz="4000" dirty="0">
                  <a:solidFill>
                    <a:prstClr val="white"/>
                  </a:solidFill>
                  <a:latin typeface="Segoe UI"/>
                  <a:cs typeface="Segoe UI"/>
                </a:rPr>
                <a:t>Overview of UIF programmes to support to private investment</a:t>
              </a:r>
              <a:endParaRPr lang="en-GB" sz="2000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9E92B6-34D5-5631-6D3E-86E391A886CE}"/>
              </a:ext>
            </a:extLst>
          </p:cNvPr>
          <p:cNvSpPr/>
          <p:nvPr/>
        </p:nvSpPr>
        <p:spPr>
          <a:xfrm>
            <a:off x="9295822" y="3666542"/>
            <a:ext cx="8645234" cy="8179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/>
            <a:r>
              <a:rPr lang="en-US" sz="2700" b="1">
                <a:solidFill>
                  <a:prstClr val="black"/>
                </a:solidFill>
                <a:latin typeface="Aptos" panose="02110004020202020204"/>
              </a:rPr>
              <a:t>IFC</a:t>
            </a:r>
          </a:p>
          <a:p>
            <a:pPr algn="ctr" defTabSz="1371600"/>
            <a:r>
              <a:rPr lang="en-US" sz="2400" dirty="0">
                <a:solidFill>
                  <a:prstClr val="black"/>
                </a:solidFill>
                <a:latin typeface="Aptos" panose="02110004020202020204"/>
              </a:rPr>
              <a:t>Better Future </a:t>
            </a:r>
            <a:r>
              <a:rPr lang="en-US" sz="2400" dirty="0" err="1">
                <a:solidFill>
                  <a:prstClr val="black"/>
                </a:solidFill>
                <a:latin typeface="Aptos" panose="02110004020202020204"/>
              </a:rPr>
              <a:t>Programme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5D7560-6E48-72FF-D3CB-2D2D46BE0E55}"/>
              </a:ext>
            </a:extLst>
          </p:cNvPr>
          <p:cNvSpPr/>
          <p:nvPr/>
        </p:nvSpPr>
        <p:spPr>
          <a:xfrm>
            <a:off x="374071" y="1687075"/>
            <a:ext cx="8645234" cy="310168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/>
            <a:r>
              <a:rPr lang="en-US" sz="2700" b="1" dirty="0">
                <a:solidFill>
                  <a:prstClr val="black"/>
                </a:solidFill>
                <a:latin typeface="Aptos" panose="02110004020202020204"/>
              </a:rPr>
              <a:t>EBRD</a:t>
            </a:r>
          </a:p>
          <a:p>
            <a:pPr algn="ctr" defTabSz="1371600"/>
            <a:endParaRPr lang="en-US" sz="1050" b="1" dirty="0">
              <a:solidFill>
                <a:prstClr val="black"/>
              </a:solidFill>
              <a:latin typeface="Aptos" panose="02110004020202020204"/>
            </a:endParaRPr>
          </a:p>
          <a:p>
            <a:pPr defTabSz="1371600"/>
            <a:r>
              <a:rPr lang="en-US" sz="2400" dirty="0">
                <a:solidFill>
                  <a:prstClr val="black"/>
                </a:solidFill>
                <a:latin typeface="Aptos" panose="02110004020202020204"/>
              </a:rPr>
              <a:t>Hi-Bar</a:t>
            </a:r>
            <a:r>
              <a:rPr lang="en-US" sz="2400" i="1" dirty="0">
                <a:solidFill>
                  <a:prstClr val="black"/>
                </a:solidFill>
                <a:latin typeface="Aptos" panose="02110004020202020204"/>
              </a:rPr>
              <a:t>                                                                                        </a:t>
            </a:r>
          </a:p>
          <a:p>
            <a:pPr defTabSz="1371600"/>
            <a:r>
              <a:rPr lang="en-US" sz="2400" dirty="0">
                <a:solidFill>
                  <a:prstClr val="black"/>
                </a:solidFill>
                <a:latin typeface="Aptos" panose="02110004020202020204"/>
              </a:rPr>
              <a:t>Ramp-up                                                                                                              </a:t>
            </a:r>
          </a:p>
          <a:p>
            <a:pPr defTabSz="1371600"/>
            <a:r>
              <a:rPr lang="en-US" sz="2400" dirty="0">
                <a:solidFill>
                  <a:prstClr val="black"/>
                </a:solidFill>
                <a:latin typeface="Aptos" panose="02110004020202020204"/>
              </a:rPr>
              <a:t>Resilience</a:t>
            </a:r>
          </a:p>
          <a:p>
            <a:pPr defTabSz="1371600"/>
            <a:r>
              <a:rPr lang="en-US" sz="2400" dirty="0">
                <a:solidFill>
                  <a:prstClr val="black"/>
                </a:solidFill>
                <a:latin typeface="Aptos" panose="02110004020202020204"/>
                <a:ea typeface="+mn-lt"/>
                <a:cs typeface="+mn-lt"/>
              </a:rPr>
              <a:t>Ukraine Recovery and Reconstruction</a:t>
            </a:r>
            <a:endParaRPr lang="en-US" sz="2700" dirty="0">
              <a:solidFill>
                <a:prstClr val="black"/>
              </a:solidFill>
              <a:latin typeface="Aptos" panose="02110004020202020204"/>
              <a:ea typeface="+mn-lt"/>
              <a:cs typeface="+mn-lt"/>
            </a:endParaRPr>
          </a:p>
          <a:p>
            <a:pPr defTabSz="1371600"/>
            <a:r>
              <a:rPr lang="en-US" sz="2400" dirty="0">
                <a:solidFill>
                  <a:prstClr val="black"/>
                </a:solidFill>
                <a:latin typeface="Aptos" panose="02110004020202020204"/>
                <a:ea typeface="+mn-lt"/>
                <a:cs typeface="+mn-lt"/>
              </a:rPr>
              <a:t>Guarantee Facility (URGF)</a:t>
            </a:r>
          </a:p>
          <a:p>
            <a:pPr defTabSz="1371600"/>
            <a:r>
              <a:rPr lang="en-US" sz="2400" dirty="0">
                <a:solidFill>
                  <a:prstClr val="black"/>
                </a:solidFill>
                <a:latin typeface="Aptos" panose="02110004020202020204"/>
                <a:ea typeface="+mn-lt"/>
                <a:cs typeface="+mn-lt"/>
              </a:rPr>
              <a:t>Financial Inclusion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77F83D9-C88F-0A8B-5B92-E52084E4F568}"/>
              </a:ext>
            </a:extLst>
          </p:cNvPr>
          <p:cNvSpPr/>
          <p:nvPr/>
        </p:nvSpPr>
        <p:spPr>
          <a:xfrm>
            <a:off x="5909249" y="2008904"/>
            <a:ext cx="2861252" cy="3948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/>
            <a:r>
              <a:rPr lang="en-US" sz="2400" i="1">
                <a:solidFill>
                  <a:prstClr val="black"/>
                </a:solidFill>
                <a:latin typeface="Aptos" panose="02110004020202020204"/>
              </a:rPr>
              <a:t>Energy</a:t>
            </a:r>
            <a:endParaRPr lang="en-US" sz="24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B9377A9-92E2-E6DD-95C5-D4D29C978CD4}"/>
              </a:ext>
            </a:extLst>
          </p:cNvPr>
          <p:cNvSpPr/>
          <p:nvPr/>
        </p:nvSpPr>
        <p:spPr>
          <a:xfrm>
            <a:off x="5912997" y="3683860"/>
            <a:ext cx="2888670" cy="3948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/>
            <a:r>
              <a:rPr lang="en-US" sz="2400" i="1">
                <a:solidFill>
                  <a:prstClr val="black"/>
                </a:solidFill>
                <a:latin typeface="Aptos" panose="02110004020202020204"/>
              </a:rPr>
              <a:t>War Risk Insurance</a:t>
            </a:r>
            <a:endParaRPr lang="en-US" sz="2700" err="1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2EC508D-60F7-FE94-9DA8-1C2295C9488B}"/>
              </a:ext>
            </a:extLst>
          </p:cNvPr>
          <p:cNvSpPr/>
          <p:nvPr/>
        </p:nvSpPr>
        <p:spPr>
          <a:xfrm>
            <a:off x="9295822" y="4637516"/>
            <a:ext cx="8645234" cy="8179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/>
            <a:r>
              <a:rPr lang="en-US" sz="2700" b="1">
                <a:solidFill>
                  <a:prstClr val="black"/>
                </a:solidFill>
                <a:latin typeface="Aptos" panose="02110004020202020204"/>
              </a:rPr>
              <a:t>BGK</a:t>
            </a:r>
          </a:p>
          <a:p>
            <a:pPr algn="ctr" defTabSz="1371600"/>
            <a:r>
              <a:rPr lang="en-US" sz="2400">
                <a:solidFill>
                  <a:prstClr val="black"/>
                </a:solidFill>
                <a:latin typeface="Aptos" panose="02110004020202020204"/>
              </a:rPr>
              <a:t>Energy, Transport, Construction Investment Support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E170652-6900-546B-88DD-C635E78C8521}"/>
              </a:ext>
            </a:extLst>
          </p:cNvPr>
          <p:cNvSpPr/>
          <p:nvPr/>
        </p:nvSpPr>
        <p:spPr>
          <a:xfrm>
            <a:off x="5909536" y="2544325"/>
            <a:ext cx="2861252" cy="3948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/>
            <a:r>
              <a:rPr lang="en-US" sz="2400" i="1">
                <a:solidFill>
                  <a:prstClr val="black"/>
                </a:solidFill>
                <a:latin typeface="Aptos" panose="02110004020202020204"/>
              </a:rPr>
              <a:t>Energy</a:t>
            </a:r>
            <a:endParaRPr lang="en-US" sz="24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4CD19A-4C66-E3E1-3880-2048D467B17E}"/>
              </a:ext>
            </a:extLst>
          </p:cNvPr>
          <p:cNvSpPr/>
          <p:nvPr/>
        </p:nvSpPr>
        <p:spPr>
          <a:xfrm>
            <a:off x="10281510" y="8966773"/>
            <a:ext cx="1972251" cy="2996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/>
            <a:r>
              <a:rPr lang="en-US" i="1">
                <a:solidFill>
                  <a:prstClr val="black"/>
                </a:solidFill>
                <a:latin typeface="Aptos" panose="02110004020202020204"/>
              </a:rPr>
              <a:t>Multisector</a:t>
            </a:r>
            <a:endParaRPr lang="en-US" sz="21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3AEC73-5C14-8363-8B06-54222706D0A5}"/>
              </a:ext>
            </a:extLst>
          </p:cNvPr>
          <p:cNvSpPr/>
          <p:nvPr/>
        </p:nvSpPr>
        <p:spPr>
          <a:xfrm>
            <a:off x="12737519" y="8950897"/>
            <a:ext cx="1972251" cy="2996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/>
            <a:r>
              <a:rPr lang="en-US" i="1">
                <a:solidFill>
                  <a:prstClr val="black"/>
                </a:solidFill>
                <a:latin typeface="Aptos" panose="02110004020202020204"/>
              </a:rPr>
              <a:t>Energy</a:t>
            </a:r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8D7C6E-9936-EAE3-8DE4-FB31AF291598}"/>
              </a:ext>
            </a:extLst>
          </p:cNvPr>
          <p:cNvSpPr/>
          <p:nvPr/>
        </p:nvSpPr>
        <p:spPr>
          <a:xfrm>
            <a:off x="11256521" y="9554147"/>
            <a:ext cx="1997939" cy="29960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/>
            <a:r>
              <a:rPr lang="en-US" i="1">
                <a:solidFill>
                  <a:prstClr val="black"/>
                </a:solidFill>
                <a:latin typeface="Aptos" panose="02110004020202020204"/>
              </a:rPr>
              <a:t>SMEs</a:t>
            </a:r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8AB8530-E4BC-DA82-1DC5-2B14B0A9C597}"/>
              </a:ext>
            </a:extLst>
          </p:cNvPr>
          <p:cNvSpPr/>
          <p:nvPr/>
        </p:nvSpPr>
        <p:spPr>
          <a:xfrm>
            <a:off x="5909537" y="3137183"/>
            <a:ext cx="2861252" cy="3948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/>
            <a:r>
              <a:rPr lang="en-US" sz="2400" i="1">
                <a:solidFill>
                  <a:prstClr val="black"/>
                </a:solidFill>
                <a:latin typeface="Aptos" panose="02110004020202020204"/>
              </a:rPr>
              <a:t>Multisector</a:t>
            </a:r>
            <a:endParaRPr lang="en-US" sz="27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FE2142B-CE01-5546-382F-E4C5327C6672}"/>
              </a:ext>
            </a:extLst>
          </p:cNvPr>
          <p:cNvSpPr/>
          <p:nvPr/>
        </p:nvSpPr>
        <p:spPr>
          <a:xfrm>
            <a:off x="9327282" y="1795313"/>
            <a:ext cx="8613483" cy="7227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/>
            <a:r>
              <a:rPr lang="en-US" sz="2700" b="1">
                <a:solidFill>
                  <a:prstClr val="black"/>
                </a:solidFill>
                <a:latin typeface="Aptos" panose="02110004020202020204"/>
              </a:rPr>
              <a:t>EDFI</a:t>
            </a:r>
            <a:endParaRPr lang="en-US" sz="2700">
              <a:solidFill>
                <a:prstClr val="black"/>
              </a:solidFill>
              <a:latin typeface="Aptos" panose="02110004020202020204"/>
            </a:endParaRPr>
          </a:p>
          <a:p>
            <a:pPr algn="ctr" defTabSz="1371600"/>
            <a:r>
              <a:rPr lang="en-US" sz="2400">
                <a:solidFill>
                  <a:prstClr val="black"/>
                </a:solidFill>
                <a:latin typeface="Aptos" panose="02110004020202020204"/>
                <a:ea typeface="+mn-lt"/>
                <a:cs typeface="+mn-lt"/>
              </a:rPr>
              <a:t>Ukraine Facility Guarantee</a:t>
            </a:r>
            <a:endParaRPr lang="en-US" sz="27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2CAC9A2-EE57-76F7-5C47-DC681833D10D}"/>
              </a:ext>
            </a:extLst>
          </p:cNvPr>
          <p:cNvSpPr/>
          <p:nvPr/>
        </p:nvSpPr>
        <p:spPr>
          <a:xfrm>
            <a:off x="9295532" y="2705096"/>
            <a:ext cx="8645234" cy="7862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/>
            <a:r>
              <a:rPr lang="en-US" sz="2700" b="1">
                <a:solidFill>
                  <a:prstClr val="black"/>
                </a:solidFill>
                <a:latin typeface="Aptos" panose="02110004020202020204"/>
              </a:rPr>
              <a:t>NRB</a:t>
            </a:r>
            <a:endParaRPr lang="en-US" sz="2700">
              <a:solidFill>
                <a:prstClr val="black"/>
              </a:solidFill>
              <a:latin typeface="Aptos" panose="02110004020202020204"/>
            </a:endParaRPr>
          </a:p>
          <a:p>
            <a:pPr algn="ctr" defTabSz="1371600"/>
            <a:r>
              <a:rPr lang="en-US" sz="2400">
                <a:solidFill>
                  <a:prstClr val="black"/>
                </a:solidFill>
                <a:latin typeface="Aptos" panose="02110004020202020204"/>
                <a:ea typeface="+mn-lt"/>
                <a:cs typeface="+mn-lt"/>
              </a:rPr>
              <a:t>Ukraine Recovery Guarantee</a:t>
            </a:r>
            <a:endParaRPr lang="en-US" sz="2700" u="sng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2F9290-1585-3B48-A0EC-8A85545385A8}"/>
              </a:ext>
            </a:extLst>
          </p:cNvPr>
          <p:cNvSpPr/>
          <p:nvPr/>
        </p:nvSpPr>
        <p:spPr>
          <a:xfrm>
            <a:off x="389657" y="4959344"/>
            <a:ext cx="8613483" cy="316749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/>
            <a:r>
              <a:rPr lang="en-US" sz="2700" b="1">
                <a:solidFill>
                  <a:prstClr val="black"/>
                </a:solidFill>
                <a:latin typeface="Aptos" panose="02110004020202020204"/>
              </a:rPr>
              <a:t>KfW</a:t>
            </a:r>
            <a:endParaRPr lang="en-US" sz="2700">
              <a:solidFill>
                <a:prstClr val="black"/>
              </a:solidFill>
              <a:latin typeface="Aptos" panose="02110004020202020204"/>
            </a:endParaRPr>
          </a:p>
          <a:p>
            <a:pPr defTabSz="1371600"/>
            <a:r>
              <a:rPr lang="en-US" sz="2400">
                <a:solidFill>
                  <a:prstClr val="black"/>
                </a:solidFill>
                <a:latin typeface="Aptos" panose="02110004020202020204"/>
                <a:ea typeface="+mn-lt"/>
                <a:cs typeface="+mn-lt"/>
              </a:rPr>
              <a:t>Green Lending via</a:t>
            </a:r>
          </a:p>
          <a:p>
            <a:pPr defTabSz="1371600"/>
            <a:r>
              <a:rPr lang="en-US" sz="2400">
                <a:solidFill>
                  <a:prstClr val="black"/>
                </a:solidFill>
                <a:latin typeface="Aptos" panose="02110004020202020204"/>
                <a:ea typeface="+mn-lt"/>
                <a:cs typeface="+mn-lt"/>
              </a:rPr>
              <a:t>the Green for Growth Fund</a:t>
            </a:r>
            <a:endParaRPr lang="en-US" sz="2700">
              <a:solidFill>
                <a:prstClr val="black"/>
              </a:solidFill>
              <a:latin typeface="Aptos" panose="02110004020202020204"/>
            </a:endParaRPr>
          </a:p>
          <a:p>
            <a:pPr defTabSz="1371600"/>
            <a:endParaRPr lang="en-US" sz="1050" dirty="0">
              <a:solidFill>
                <a:prstClr val="black"/>
              </a:solidFill>
              <a:latin typeface="Aptos" panose="02110004020202020204"/>
              <a:ea typeface="+mn-lt"/>
              <a:cs typeface="+mn-lt"/>
            </a:endParaRPr>
          </a:p>
          <a:p>
            <a:pPr defTabSz="1371600"/>
            <a:r>
              <a:rPr lang="en-US" sz="2400">
                <a:solidFill>
                  <a:prstClr val="black"/>
                </a:solidFill>
                <a:latin typeface="Aptos" panose="02110004020202020204"/>
                <a:ea typeface="+mn-lt"/>
                <a:cs typeface="+mn-lt"/>
              </a:rPr>
              <a:t>Lending to Micro and</a:t>
            </a:r>
            <a:endParaRPr lang="en-US" sz="2700">
              <a:solidFill>
                <a:prstClr val="black"/>
              </a:solidFill>
              <a:latin typeface="Aptos" panose="02110004020202020204"/>
              <a:ea typeface="+mn-lt"/>
              <a:cs typeface="+mn-lt"/>
            </a:endParaRPr>
          </a:p>
          <a:p>
            <a:pPr defTabSz="1371600"/>
            <a:r>
              <a:rPr lang="en-US" sz="2400">
                <a:solidFill>
                  <a:prstClr val="black"/>
                </a:solidFill>
                <a:latin typeface="Aptos" panose="02110004020202020204"/>
                <a:ea typeface="+mn-lt"/>
                <a:cs typeface="+mn-lt"/>
              </a:rPr>
              <a:t>Small Enterprises via EFSE Fund</a:t>
            </a:r>
            <a:endParaRPr lang="en-US" sz="2700">
              <a:solidFill>
                <a:prstClr val="black"/>
              </a:solidFill>
              <a:latin typeface="Aptos" panose="02110004020202020204"/>
            </a:endParaRPr>
          </a:p>
          <a:p>
            <a:pPr defTabSz="1371600"/>
            <a:endParaRPr lang="en-US" sz="1050" dirty="0">
              <a:solidFill>
                <a:prstClr val="black"/>
              </a:solidFill>
              <a:latin typeface="Aptos" panose="02110004020202020204"/>
              <a:ea typeface="+mn-lt"/>
              <a:cs typeface="+mn-lt"/>
            </a:endParaRPr>
          </a:p>
          <a:p>
            <a:pPr defTabSz="1371600"/>
            <a:r>
              <a:rPr lang="en-US" sz="2400">
                <a:solidFill>
                  <a:prstClr val="black"/>
                </a:solidFill>
                <a:latin typeface="Aptos" panose="02110004020202020204"/>
                <a:ea typeface="+mn-lt"/>
                <a:cs typeface="+mn-lt"/>
              </a:rPr>
              <a:t>National Development</a:t>
            </a:r>
            <a:endParaRPr lang="en-US" sz="2700">
              <a:solidFill>
                <a:prstClr val="black"/>
              </a:solidFill>
              <a:latin typeface="Aptos" panose="02110004020202020204"/>
              <a:ea typeface="+mn-lt"/>
              <a:cs typeface="+mn-lt"/>
            </a:endParaRPr>
          </a:p>
          <a:p>
            <a:pPr defTabSz="1371600"/>
            <a:r>
              <a:rPr lang="en-US" sz="2400">
                <a:solidFill>
                  <a:prstClr val="black"/>
                </a:solidFill>
                <a:latin typeface="Aptos" panose="02110004020202020204"/>
                <a:ea typeface="+mn-lt"/>
                <a:cs typeface="+mn-lt"/>
              </a:rPr>
              <a:t>Institution 4 Ukraine</a:t>
            </a:r>
            <a:endParaRPr lang="en-US" sz="2700">
              <a:solidFill>
                <a:prstClr val="black"/>
              </a:solidFill>
              <a:latin typeface="Aptos" panose="02110004020202020204"/>
            </a:endParaRPr>
          </a:p>
          <a:p>
            <a:pPr algn="ctr" defTabSz="1371600"/>
            <a:endParaRPr lang="en-US" sz="1050">
              <a:solidFill>
                <a:prstClr val="black"/>
              </a:solidFill>
              <a:latin typeface="Aptos" panose="02110004020202020204"/>
              <a:ea typeface="+mn-lt"/>
              <a:cs typeface="+mn-lt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8F43DF0-F18D-AF0D-0666-4CB2464D80C2}"/>
              </a:ext>
            </a:extLst>
          </p:cNvPr>
          <p:cNvSpPr/>
          <p:nvPr/>
        </p:nvSpPr>
        <p:spPr>
          <a:xfrm>
            <a:off x="5884137" y="5633021"/>
            <a:ext cx="2893002" cy="3948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/>
            <a:r>
              <a:rPr lang="en-US" sz="2400" i="1">
                <a:solidFill>
                  <a:prstClr val="black"/>
                </a:solidFill>
                <a:latin typeface="Aptos" panose="02110004020202020204"/>
              </a:rPr>
              <a:t>Multisector</a:t>
            </a:r>
            <a:endParaRPr lang="en-US" sz="27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3AFC7FF-0C6E-B3AA-5595-B57005C4FF17}"/>
              </a:ext>
            </a:extLst>
          </p:cNvPr>
          <p:cNvSpPr/>
          <p:nvPr/>
        </p:nvSpPr>
        <p:spPr>
          <a:xfrm>
            <a:off x="15130021" y="8966773"/>
            <a:ext cx="1997939" cy="2996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/>
            <a:r>
              <a:rPr lang="en-US" i="1">
                <a:solidFill>
                  <a:prstClr val="black"/>
                </a:solidFill>
                <a:latin typeface="Aptos" panose="02110004020202020204"/>
              </a:rPr>
              <a:t>Dual use</a:t>
            </a:r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695B7B6-F951-443D-AC04-82A85D28A7E4}"/>
              </a:ext>
            </a:extLst>
          </p:cNvPr>
          <p:cNvSpPr/>
          <p:nvPr/>
        </p:nvSpPr>
        <p:spPr>
          <a:xfrm>
            <a:off x="5843147" y="7252271"/>
            <a:ext cx="2934564" cy="3948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/>
            <a:r>
              <a:rPr lang="en-US" sz="2400" i="1">
                <a:solidFill>
                  <a:prstClr val="black"/>
                </a:solidFill>
                <a:latin typeface="Aptos" panose="02110004020202020204"/>
              </a:rPr>
              <a:t>Dual use</a:t>
            </a:r>
            <a:endParaRPr lang="en-US" sz="24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B62243C-563B-FBAC-C090-ECF5B1B18149}"/>
              </a:ext>
            </a:extLst>
          </p:cNvPr>
          <p:cNvSpPr/>
          <p:nvPr/>
        </p:nvSpPr>
        <p:spPr>
          <a:xfrm>
            <a:off x="14025119" y="9557611"/>
            <a:ext cx="2221920" cy="2996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/>
            <a:r>
              <a:rPr lang="en-US" i="1">
                <a:solidFill>
                  <a:prstClr val="black"/>
                </a:solidFill>
                <a:latin typeface="Aptos" panose="02110004020202020204"/>
              </a:rPr>
              <a:t>War Risk Insurance</a:t>
            </a:r>
            <a:endParaRPr lang="en-US" sz="2100" err="1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246BE55-27B5-8045-98E0-8B39FBD4D807}"/>
              </a:ext>
            </a:extLst>
          </p:cNvPr>
          <p:cNvSpPr/>
          <p:nvPr/>
        </p:nvSpPr>
        <p:spPr>
          <a:xfrm>
            <a:off x="9295820" y="7606140"/>
            <a:ext cx="8645234" cy="8179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/>
            <a:r>
              <a:rPr lang="en-US" sz="2700" b="1">
                <a:solidFill>
                  <a:prstClr val="black"/>
                </a:solidFill>
                <a:latin typeface="Aptos" panose="02110004020202020204"/>
              </a:rPr>
              <a:t>BFI France</a:t>
            </a:r>
          </a:p>
          <a:p>
            <a:pPr algn="ctr" defTabSz="1371600"/>
            <a:r>
              <a:rPr lang="en-US" sz="2400" dirty="0" err="1">
                <a:solidFill>
                  <a:prstClr val="black"/>
                </a:solidFill>
                <a:latin typeface="Aptos" panose="02110004020202020204"/>
                <a:ea typeface="+mn-lt"/>
                <a:cs typeface="+mn-lt"/>
              </a:rPr>
              <a:t>Bpifrance</a:t>
            </a:r>
            <a:r>
              <a:rPr lang="en-US" sz="2400" dirty="0">
                <a:solidFill>
                  <a:prstClr val="black"/>
                </a:solidFill>
                <a:latin typeface="Aptos" panose="02110004020202020204"/>
                <a:ea typeface="+mn-lt"/>
                <a:cs typeface="+mn-lt"/>
              </a:rPr>
              <a:t> Ukraine Risk Mitigation &amp; Financing </a:t>
            </a:r>
            <a:r>
              <a:rPr lang="en-US" sz="2400" dirty="0" err="1">
                <a:solidFill>
                  <a:prstClr val="black"/>
                </a:solidFill>
                <a:latin typeface="Aptos" panose="02110004020202020204"/>
                <a:ea typeface="+mn-lt"/>
                <a:cs typeface="+mn-lt"/>
              </a:rPr>
              <a:t>Programme</a:t>
            </a:r>
            <a:endParaRPr lang="en-US" sz="2700" dirty="0" err="1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484984A-2574-CD3A-7F8B-387FF973E5E4}"/>
              </a:ext>
            </a:extLst>
          </p:cNvPr>
          <p:cNvSpPr/>
          <p:nvPr/>
        </p:nvSpPr>
        <p:spPr>
          <a:xfrm>
            <a:off x="9295817" y="5621762"/>
            <a:ext cx="8645234" cy="817995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/>
            <a:r>
              <a:rPr lang="en-US" sz="2700" b="1">
                <a:solidFill>
                  <a:prstClr val="black"/>
                </a:solidFill>
                <a:latin typeface="Aptos" panose="02110004020202020204"/>
                <a:ea typeface="+mn-lt"/>
                <a:cs typeface="+mn-lt"/>
              </a:rPr>
              <a:t>Cardano Development</a:t>
            </a:r>
            <a:endParaRPr lang="en-US" sz="2700" b="1">
              <a:solidFill>
                <a:prstClr val="black"/>
              </a:solidFill>
              <a:latin typeface="Aptos" panose="02110004020202020204"/>
            </a:endParaRPr>
          </a:p>
          <a:p>
            <a:pPr algn="ctr" defTabSz="1371600"/>
            <a:r>
              <a:rPr lang="en-US" sz="2400">
                <a:solidFill>
                  <a:prstClr val="black"/>
                </a:solidFill>
                <a:latin typeface="Aptos" panose="02110004020202020204"/>
                <a:ea typeface="+mn-lt"/>
                <a:cs typeface="+mn-lt"/>
              </a:rPr>
              <a:t>Food4Impact</a:t>
            </a:r>
            <a:endParaRPr lang="en-US" sz="27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127E033-1D61-D5BB-9015-2189F5D873C0}"/>
              </a:ext>
            </a:extLst>
          </p:cNvPr>
          <p:cNvSpPr/>
          <p:nvPr/>
        </p:nvSpPr>
        <p:spPr>
          <a:xfrm>
            <a:off x="9327566" y="6621888"/>
            <a:ext cx="8645234" cy="817995"/>
          </a:xfrm>
          <a:prstGeom prst="roundRect">
            <a:avLst/>
          </a:prstGeom>
          <a:solidFill>
            <a:srgbClr val="F2CF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/>
            <a:r>
              <a:rPr lang="en-US" sz="2700" b="1" dirty="0" err="1">
                <a:solidFill>
                  <a:prstClr val="black"/>
                </a:solidFill>
                <a:latin typeface="Aptos" panose="02110004020202020204"/>
                <a:ea typeface="+mn-lt"/>
                <a:cs typeface="+mn-lt"/>
              </a:rPr>
              <a:t>Finnerva</a:t>
            </a:r>
            <a:endParaRPr lang="en-US" sz="2700" b="1" dirty="0" err="1">
              <a:solidFill>
                <a:prstClr val="black"/>
              </a:solidFill>
              <a:latin typeface="Aptos" panose="02110004020202020204"/>
            </a:endParaRPr>
          </a:p>
          <a:p>
            <a:pPr algn="ctr" defTabSz="1371600"/>
            <a:r>
              <a:rPr lang="en-US" sz="2400">
                <a:solidFill>
                  <a:prstClr val="black"/>
                </a:solidFill>
                <a:latin typeface="Aptos" panose="02110004020202020204"/>
                <a:ea typeface="+mn-lt"/>
                <a:cs typeface="+mn-lt"/>
              </a:rPr>
              <a:t>Strategic Investment and Support for Ukraine Facility (SISU) </a:t>
            </a:r>
            <a:endParaRPr lang="en-US" sz="27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668BC3-2F82-8923-04D3-0134AA9C838C}"/>
              </a:ext>
            </a:extLst>
          </p:cNvPr>
          <p:cNvSpPr/>
          <p:nvPr/>
        </p:nvSpPr>
        <p:spPr>
          <a:xfrm>
            <a:off x="389943" y="8291072"/>
            <a:ext cx="8629359" cy="175230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/>
            <a:r>
              <a:rPr lang="en-US" sz="2700" b="1">
                <a:solidFill>
                  <a:prstClr val="black"/>
                </a:solidFill>
                <a:latin typeface="Aptos" panose="02110004020202020204"/>
              </a:rPr>
              <a:t>EIB</a:t>
            </a:r>
          </a:p>
          <a:p>
            <a:pPr defTabSz="1371600"/>
            <a:r>
              <a:rPr lang="en-US" sz="2400">
                <a:solidFill>
                  <a:prstClr val="black"/>
                </a:solidFill>
                <a:latin typeface="Aptos" panose="02110004020202020204"/>
              </a:rPr>
              <a:t>EU FDI and Single Market Integration </a:t>
            </a:r>
            <a:endParaRPr lang="en-US" sz="2400">
              <a:solidFill>
                <a:prstClr val="black"/>
              </a:solidFill>
              <a:latin typeface="Aptos" panose="02110004020202020204"/>
              <a:ea typeface="+mn-lt"/>
              <a:cs typeface="+mn-lt"/>
            </a:endParaRPr>
          </a:p>
          <a:p>
            <a:pPr defTabSz="1371600"/>
            <a:r>
              <a:rPr lang="en-US" sz="2400">
                <a:solidFill>
                  <a:prstClr val="black"/>
                </a:solidFill>
                <a:latin typeface="Aptos" panose="02110004020202020204"/>
                <a:ea typeface="+mn-lt"/>
                <a:cs typeface="+mn-lt"/>
              </a:rPr>
              <a:t>EU4Business </a:t>
            </a:r>
          </a:p>
          <a:p>
            <a:pPr defTabSz="1371600"/>
            <a:r>
              <a:rPr lang="en-US" sz="2400">
                <a:solidFill>
                  <a:prstClr val="black"/>
                </a:solidFill>
                <a:latin typeface="Aptos" panose="02110004020202020204"/>
                <a:ea typeface="+mn-lt"/>
                <a:cs typeface="+mn-lt"/>
              </a:rPr>
              <a:t>Partial Portfolio Guarantee </a:t>
            </a:r>
            <a:endParaRPr lang="en-US" sz="27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BAB79D7-A8CA-D46A-2013-15919657F810}"/>
              </a:ext>
            </a:extLst>
          </p:cNvPr>
          <p:cNvSpPr/>
          <p:nvPr/>
        </p:nvSpPr>
        <p:spPr>
          <a:xfrm>
            <a:off x="6605146" y="9220772"/>
            <a:ext cx="1997939" cy="29960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/>
            <a:r>
              <a:rPr lang="en-US" i="1">
                <a:solidFill>
                  <a:prstClr val="black"/>
                </a:solidFill>
                <a:latin typeface="Aptos" panose="02110004020202020204"/>
              </a:rPr>
              <a:t>SMEs</a:t>
            </a:r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E881A2F-8A94-7F41-F0FC-065BCFFE1B87}"/>
              </a:ext>
            </a:extLst>
          </p:cNvPr>
          <p:cNvSpPr/>
          <p:nvPr/>
        </p:nvSpPr>
        <p:spPr>
          <a:xfrm>
            <a:off x="6605144" y="9665270"/>
            <a:ext cx="1997939" cy="29960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/>
            <a:r>
              <a:rPr lang="en-US" i="1">
                <a:solidFill>
                  <a:prstClr val="black"/>
                </a:solidFill>
                <a:latin typeface="Aptos" panose="02110004020202020204"/>
              </a:rPr>
              <a:t>SMEs</a:t>
            </a:r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82CE0CD-9932-A7B6-EB9B-C71531C830C5}"/>
              </a:ext>
            </a:extLst>
          </p:cNvPr>
          <p:cNvSpPr/>
          <p:nvPr/>
        </p:nvSpPr>
        <p:spPr>
          <a:xfrm>
            <a:off x="5859019" y="6442643"/>
            <a:ext cx="2886938" cy="42660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/>
            <a:r>
              <a:rPr lang="en-US" sz="2100" i="1">
                <a:solidFill>
                  <a:prstClr val="black"/>
                </a:solidFill>
                <a:latin typeface="Aptos" panose="02110004020202020204"/>
              </a:rPr>
              <a:t>SMEs</a:t>
            </a:r>
            <a:endParaRPr lang="en-US" sz="21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FDCC191-C87A-F543-3A0F-1B9D2E5A3FC1}"/>
              </a:ext>
            </a:extLst>
          </p:cNvPr>
          <p:cNvSpPr/>
          <p:nvPr/>
        </p:nvSpPr>
        <p:spPr>
          <a:xfrm>
            <a:off x="6598509" y="8760397"/>
            <a:ext cx="1972251" cy="2996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/>
            <a:r>
              <a:rPr lang="en-US" i="1">
                <a:solidFill>
                  <a:prstClr val="black"/>
                </a:solidFill>
                <a:latin typeface="Aptos" panose="02110004020202020204"/>
              </a:rPr>
              <a:t>Multisector</a:t>
            </a:r>
            <a:endParaRPr lang="en-US" sz="21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AE8DEC0-76F8-5654-7178-87669212C91F}"/>
              </a:ext>
            </a:extLst>
          </p:cNvPr>
          <p:cNvSpPr/>
          <p:nvPr/>
        </p:nvSpPr>
        <p:spPr>
          <a:xfrm>
            <a:off x="5906642" y="4172518"/>
            <a:ext cx="2886938" cy="42660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/>
            <a:r>
              <a:rPr lang="en-US" sz="2100" i="1">
                <a:solidFill>
                  <a:prstClr val="black"/>
                </a:solidFill>
                <a:latin typeface="Aptos" panose="02110004020202020204"/>
              </a:rPr>
              <a:t>SMEs</a:t>
            </a:r>
            <a:endParaRPr lang="en-US" sz="210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79084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15C5B-56DD-28E8-D90C-7B997DA004E5}"/>
              </a:ext>
            </a:extLst>
          </p:cNvPr>
          <p:cNvGraphicFramePr>
            <a:graphicFrameLocks noGrp="1"/>
          </p:cNvGraphicFramePr>
          <p:nvPr/>
        </p:nvGraphicFramePr>
        <p:xfrm>
          <a:off x="504456" y="1959409"/>
          <a:ext cx="11524477" cy="7075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7857">
                  <a:extLst>
                    <a:ext uri="{9D8B030D-6E8A-4147-A177-3AD203B41FA5}">
                      <a16:colId xmlns:a16="http://schemas.microsoft.com/office/drawing/2014/main" val="2195800645"/>
                    </a:ext>
                  </a:extLst>
                </a:gridCol>
                <a:gridCol w="3525012">
                  <a:extLst>
                    <a:ext uri="{9D8B030D-6E8A-4147-A177-3AD203B41FA5}">
                      <a16:colId xmlns:a16="http://schemas.microsoft.com/office/drawing/2014/main" val="1137530458"/>
                    </a:ext>
                  </a:extLst>
                </a:gridCol>
                <a:gridCol w="1231011">
                  <a:extLst>
                    <a:ext uri="{9D8B030D-6E8A-4147-A177-3AD203B41FA5}">
                      <a16:colId xmlns:a16="http://schemas.microsoft.com/office/drawing/2014/main" val="1005404610"/>
                    </a:ext>
                  </a:extLst>
                </a:gridCol>
                <a:gridCol w="1304285">
                  <a:extLst>
                    <a:ext uri="{9D8B030D-6E8A-4147-A177-3AD203B41FA5}">
                      <a16:colId xmlns:a16="http://schemas.microsoft.com/office/drawing/2014/main" val="1999508742"/>
                    </a:ext>
                  </a:extLst>
                </a:gridCol>
                <a:gridCol w="1289304">
                  <a:extLst>
                    <a:ext uri="{9D8B030D-6E8A-4147-A177-3AD203B41FA5}">
                      <a16:colId xmlns:a16="http://schemas.microsoft.com/office/drawing/2014/main" val="3900341925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628487494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1" kern="1200">
                          <a:solidFill>
                            <a:srgbClr val="003399"/>
                          </a:solidFill>
                          <a:latin typeface="EC Square Sans Pro" panose="020B0506040000020004" charset="0"/>
                          <a:ea typeface="+mn-ea"/>
                          <a:cs typeface="+mn-cs"/>
                        </a:rPr>
                        <a:t>Via funds</a:t>
                      </a:r>
                    </a:p>
                  </a:txBody>
                  <a:tcPr marL="128588" marR="128588" marT="64295" marB="64295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B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2100" b="1" kern="1200">
                          <a:solidFill>
                            <a:srgbClr val="003399"/>
                          </a:solidFill>
                          <a:latin typeface="EC Square Sans Pro" panose="020B0506040000020004" charset="0"/>
                          <a:ea typeface="+mn-ea"/>
                          <a:cs typeface="+mn-cs"/>
                        </a:rPr>
                        <a:t>Sector</a:t>
                      </a:r>
                    </a:p>
                  </a:txBody>
                  <a:tcPr marL="128588" marR="128588" marT="64293" marB="64293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2100" b="1" kern="1200">
                          <a:solidFill>
                            <a:srgbClr val="003399"/>
                          </a:solidFill>
                          <a:latin typeface="EC Square Sans Pro" panose="020B0506040000020004" charset="0"/>
                          <a:ea typeface="+mn-ea"/>
                          <a:cs typeface="+mn-cs"/>
                        </a:rPr>
                        <a:t>IFC</a:t>
                      </a:r>
                    </a:p>
                  </a:txBody>
                  <a:tcPr marL="128588" marR="128588" marT="64295" marB="64295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2100" b="1" kern="1200">
                          <a:solidFill>
                            <a:srgbClr val="003399"/>
                          </a:solidFill>
                          <a:latin typeface="EC Square Sans Pro" panose="020B0506040000020004" charset="0"/>
                          <a:ea typeface="+mn-ea"/>
                          <a:cs typeface="+mn-cs"/>
                        </a:rPr>
                        <a:t>KfW</a:t>
                      </a:r>
                    </a:p>
                  </a:txBody>
                  <a:tcPr marL="128588" marR="128588" marT="64295" marB="64295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2100" b="1" kern="1200">
                          <a:solidFill>
                            <a:srgbClr val="003399"/>
                          </a:solidFill>
                          <a:latin typeface="EC Square Sans Pro" panose="020B0506040000020004" charset="0"/>
                          <a:ea typeface="+mn-ea"/>
                          <a:cs typeface="+mn-cs"/>
                        </a:rPr>
                        <a:t>Flagship Fund</a:t>
                      </a:r>
                    </a:p>
                  </a:txBody>
                  <a:tcPr marL="128588" marR="128588" marT="64295" marB="64295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B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25"/>
                        </a:lnSpc>
                        <a:buNone/>
                      </a:pPr>
                      <a:r>
                        <a:rPr lang="en-US" sz="2100" b="1" kern="1200">
                          <a:solidFill>
                            <a:srgbClr val="003399"/>
                          </a:solidFill>
                          <a:latin typeface="EC Square Sans Pro" panose="020B0506040000020004" charset="0"/>
                          <a:ea typeface="+mn-ea"/>
                          <a:cs typeface="+mn-cs"/>
                        </a:rPr>
                        <a:t>CEB</a:t>
                      </a:r>
                    </a:p>
                  </a:txBody>
                  <a:tcPr marL="128588" marR="128588" marT="64293" marB="64293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333959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rtl="0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2100" b="1" u="none" strike="noStrike">
                          <a:solidFill>
                            <a:schemeClr val="tx1"/>
                          </a:solidFill>
                          <a:effectLst/>
                          <a:latin typeface="EC Square Sans Pro" panose="020B0506040000020004" charset="0"/>
                        </a:rPr>
                        <a:t>Horizon Capital</a:t>
                      </a:r>
                      <a:endParaRPr lang="en-US" sz="2100" b="1" i="0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128588" marR="128588" marT="64295" marB="64295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025"/>
                        </a:lnSpc>
                        <a:buNone/>
                      </a:pPr>
                      <a:r>
                        <a:rPr lang="en-GB" sz="21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EC Square Sans Pro" panose="020B0506040000020004" charset="0"/>
                        </a:rPr>
                        <a:t>Critical infrastructure</a:t>
                      </a:r>
                      <a:endParaRPr lang="en-US" sz="2100" dirty="0">
                        <a:solidFill>
                          <a:schemeClr val="tx1"/>
                        </a:solidFill>
                        <a:latin typeface="EC Square Sans Pro" panose="020B0506040000020004" charset="0"/>
                      </a:endParaRPr>
                    </a:p>
                  </a:txBody>
                  <a:tcPr marL="128588" marR="128588" marT="64293" marB="64293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>
                        <a:lnSpc>
                          <a:spcPts val="2025"/>
                        </a:lnSpc>
                        <a:buNone/>
                      </a:pPr>
                      <a:endParaRPr lang="en-US" sz="2100" b="0" i="0" dirty="0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128588" marR="128588" marT="64295" marB="64295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endParaRPr lang="en-US" sz="2100" b="0" i="0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128588" marR="128588" marT="64295" marB="64295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>
                        <a:lnSpc>
                          <a:spcPts val="2025"/>
                        </a:lnSpc>
                        <a:buNone/>
                      </a:pPr>
                      <a:endParaRPr lang="en-US" sz="2100" b="0" i="0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128588" marR="128588" marT="64295" marB="64295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025"/>
                        </a:lnSpc>
                        <a:buNone/>
                      </a:pPr>
                      <a:endParaRPr lang="en-US" sz="2100" b="0" i="0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128588" marR="128588" marT="64293" marB="64293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744408"/>
                  </a:ext>
                </a:extLst>
              </a:tr>
              <a:tr h="1637349">
                <a:tc>
                  <a:txBody>
                    <a:bodyPr/>
                    <a:lstStyle/>
                    <a:p>
                      <a:pPr marL="0" marR="0" indent="0" algn="l" rtl="0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2100" b="1" u="none" strike="noStrike" dirty="0">
                          <a:solidFill>
                            <a:schemeClr val="tx1"/>
                          </a:solidFill>
                          <a:effectLst/>
                          <a:latin typeface="EC Square Sans Pro" panose="020B0506040000020004" charset="0"/>
                        </a:rPr>
                        <a:t>European Fund for Southeast Europe (EFSE), </a:t>
                      </a:r>
                      <a:r>
                        <a:rPr lang="en-US" sz="2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EC Square Sans Pro" panose="020B0506040000020004" charset="0"/>
                          <a:ea typeface="+mn-ea"/>
                          <a:cs typeface="+mn-cs"/>
                        </a:rPr>
                        <a:t>fund manager - </a:t>
                      </a:r>
                      <a:r>
                        <a:rPr lang="en-IE" sz="2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EC Square Sans Pro" panose="020B0506040000020004" charset="0"/>
                          <a:ea typeface="+mn-ea"/>
                          <a:cs typeface="+mn-cs"/>
                        </a:rPr>
                        <a:t>Finance in Motion</a:t>
                      </a:r>
                      <a:endParaRPr lang="en-US" sz="2100" b="1" u="none" strike="noStrike" kern="1200" dirty="0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  <a:ea typeface="+mn-ea"/>
                        <a:cs typeface="+mn-cs"/>
                      </a:endParaRPr>
                    </a:p>
                  </a:txBody>
                  <a:tcPr marL="128588" marR="128588" marT="64295" marB="64295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025"/>
                        </a:lnSpc>
                        <a:buNone/>
                      </a:pPr>
                      <a:r>
                        <a:rPr lang="en-US" sz="2100" b="0" u="none" strike="noStrike">
                          <a:solidFill>
                            <a:schemeClr val="tx1"/>
                          </a:solidFill>
                          <a:effectLst/>
                          <a:latin typeface="EC Square Sans Pro" panose="020B0506040000020004" charset="0"/>
                        </a:rPr>
                        <a:t>Cross-sector for SMEs</a:t>
                      </a:r>
                      <a:endParaRPr lang="en-US" sz="2100" b="0" i="0" u="none" strike="noStrike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128588" marR="128588" marT="64293" marB="64293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>
                        <a:lnSpc>
                          <a:spcPts val="2025"/>
                        </a:lnSpc>
                        <a:buNone/>
                      </a:pPr>
                      <a:endParaRPr lang="en-US" sz="2100" b="0" i="0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128588" marR="128588" marT="64295" marB="64295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>
                        <a:lnSpc>
                          <a:spcPts val="2025"/>
                        </a:lnSpc>
                        <a:buNone/>
                      </a:pPr>
                      <a:endParaRPr lang="en-US" sz="2100" b="0" i="0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128588" marR="128588" marT="64295" marB="64295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>
                        <a:lnSpc>
                          <a:spcPts val="2025"/>
                        </a:lnSpc>
                        <a:buNone/>
                      </a:pPr>
                      <a:endParaRPr lang="en-US" sz="2100" b="0" i="0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128588" marR="128588" marT="64295" marB="64295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025"/>
                        </a:lnSpc>
                        <a:buNone/>
                      </a:pPr>
                      <a:endParaRPr lang="en-US" sz="2100" b="0" i="0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128588" marR="128588" marT="64293" marB="64293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870278"/>
                  </a:ext>
                </a:extLst>
              </a:tr>
              <a:tr h="875349">
                <a:tc>
                  <a:txBody>
                    <a:bodyPr/>
                    <a:lstStyle/>
                    <a:p>
                      <a:pPr marL="0" marR="0" indent="0" algn="l" rtl="0" fontAlgn="base">
                        <a:lnSpc>
                          <a:spcPts val="2025"/>
                        </a:lnSpc>
                        <a:buNone/>
                      </a:pPr>
                      <a:r>
                        <a:rPr lang="en-GB" sz="2100" b="1" kern="1200" noProof="0" dirty="0">
                          <a:solidFill>
                            <a:schemeClr val="tx1"/>
                          </a:solidFill>
                          <a:latin typeface="EC Square Sans Pro" panose="020B0506040000020004" charset="0"/>
                        </a:rPr>
                        <a:t>Green for Growth Fund (GGF)</a:t>
                      </a:r>
                      <a:endParaRPr lang="en-US" sz="2100" b="1" i="0" u="none" strike="noStrike" dirty="0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128588" marR="128588" marT="64295" marB="64295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025"/>
                        </a:lnSpc>
                        <a:buNone/>
                      </a:pPr>
                      <a:r>
                        <a:rPr lang="en-US" sz="2100" b="0" u="none" strike="noStrike">
                          <a:solidFill>
                            <a:schemeClr val="tx1"/>
                          </a:solidFill>
                          <a:effectLst/>
                          <a:latin typeface="EC Square Sans Pro" panose="020B0506040000020004" charset="0"/>
                        </a:rPr>
                        <a:t>Energy, manufacturing, construction</a:t>
                      </a:r>
                      <a:endParaRPr lang="en-US" sz="2100" b="0" i="0" u="none" strike="noStrike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128588" marR="128588" marT="64293" marB="64293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>
                        <a:lnSpc>
                          <a:spcPts val="2025"/>
                        </a:lnSpc>
                        <a:buNone/>
                      </a:pPr>
                      <a:endParaRPr lang="en-US" sz="2100" b="0" i="0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128588" marR="128588" marT="64295" marB="64295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endParaRPr lang="en-US" sz="2100" b="0" i="0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128588" marR="128588" marT="64295" marB="64295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>
                        <a:lnSpc>
                          <a:spcPts val="2025"/>
                        </a:lnSpc>
                        <a:buNone/>
                      </a:pPr>
                      <a:endParaRPr lang="en-US" sz="2100" b="0" i="0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128588" marR="128588" marT="64295" marB="64295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025"/>
                        </a:lnSpc>
                        <a:buNone/>
                      </a:pPr>
                      <a:endParaRPr lang="en-US" sz="2100" b="0" i="0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128588" marR="128588" marT="64293" marB="64293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480355"/>
                  </a:ext>
                </a:extLst>
              </a:tr>
              <a:tr h="875349">
                <a:tc>
                  <a:txBody>
                    <a:bodyPr/>
                    <a:lstStyle/>
                    <a:p>
                      <a:pPr marL="0" marR="0" indent="0" algn="l" rtl="0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2100" b="1" u="none" strike="noStrike">
                          <a:solidFill>
                            <a:schemeClr val="tx1"/>
                          </a:solidFill>
                          <a:effectLst/>
                          <a:latin typeface="EC Square Sans Pro" panose="020B0506040000020004" charset="0"/>
                        </a:rPr>
                        <a:t>Amber (Flagship Fund)</a:t>
                      </a:r>
                      <a:endParaRPr lang="en-US" sz="2100" b="1" i="0" u="none" strike="noStrike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128588" marR="128588" marT="64295" marB="64295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>
                        <a:lnSpc>
                          <a:spcPts val="2025"/>
                        </a:lnSpc>
                        <a:buNone/>
                      </a:pPr>
                      <a:r>
                        <a:rPr lang="en-US" sz="2100" b="0" u="none" strike="noStrike">
                          <a:solidFill>
                            <a:schemeClr val="tx1"/>
                          </a:solidFill>
                          <a:effectLst/>
                          <a:latin typeface="EC Square Sans Pro" panose="020B0506040000020004" charset="0"/>
                        </a:rPr>
                        <a:t>Consumer goods and services, healthcare, pharma, financial, agri-business, construction material</a:t>
                      </a:r>
                    </a:p>
                    <a:p>
                      <a:pPr marL="0" lvl="0" indent="0" algn="l">
                        <a:lnSpc>
                          <a:spcPts val="2025"/>
                        </a:lnSpc>
                        <a:buNone/>
                      </a:pPr>
                      <a:r>
                        <a:rPr lang="en-US" sz="2100" b="0" u="none" strike="noStrike">
                          <a:solidFill>
                            <a:schemeClr val="tx1"/>
                          </a:solidFill>
                          <a:effectLst/>
                          <a:latin typeface="EC Square Sans Pro" panose="020B0506040000020004" charset="0"/>
                        </a:rPr>
                        <a:t>Retail, tech</a:t>
                      </a:r>
                      <a:endParaRPr lang="en-US" sz="2100" b="0" i="0" u="none" strike="noStrike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128588" marR="128588" marT="64293" marB="64293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rtl="0" fontAlgn="base">
                        <a:lnSpc>
                          <a:spcPts val="2025"/>
                        </a:lnSpc>
                        <a:buNone/>
                      </a:pPr>
                      <a:endParaRPr lang="en-US" sz="2100" b="0" i="0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128588" marR="128588" marT="64295" marB="64295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endParaRPr lang="en-US" sz="2100" b="0" i="0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128588" marR="128588" marT="64295" marB="64295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endParaRPr lang="en-US" sz="2100" b="0" i="0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128588" marR="128588" marT="64295" marB="64295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algn="l">
                        <a:buNone/>
                      </a:pPr>
                      <a:endParaRPr lang="en-US" sz="2100" b="0" i="0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128588" marR="128588" marT="64293" marB="64293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504651"/>
                  </a:ext>
                </a:extLst>
              </a:tr>
              <a:tr h="1135187">
                <a:tc>
                  <a:txBody>
                    <a:bodyPr/>
                    <a:lstStyle/>
                    <a:p>
                      <a:pPr marL="0" marR="0" indent="0" algn="l" rtl="0" fontAlgn="base">
                        <a:lnSpc>
                          <a:spcPts val="2025"/>
                        </a:lnSpc>
                        <a:buNone/>
                      </a:pPr>
                      <a:r>
                        <a:rPr lang="en-US" sz="2100" b="1" u="none" strike="noStrike">
                          <a:solidFill>
                            <a:schemeClr val="tx1"/>
                          </a:solidFill>
                          <a:effectLst/>
                          <a:latin typeface="EC Square Sans Pro" panose="020B0506040000020004" charset="0"/>
                        </a:rPr>
                        <a:t>Dragon (Flagship Fund)</a:t>
                      </a:r>
                      <a:endParaRPr lang="en-US" sz="2100" b="1" i="0" u="none" strike="noStrike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128588" marR="128588" marT="64295" marB="64295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85725" marR="85725" marT="42862" marB="42862">
                    <a:lnL w="11906">
                      <a:solidFill>
                        <a:srgbClr val="FFFFFF"/>
                      </a:solidFill>
                    </a:lnL>
                    <a:lnR w="11906">
                      <a:solidFill>
                        <a:srgbClr val="FFFFFF"/>
                      </a:solidFill>
                    </a:lnR>
                    <a:lnT w="11906">
                      <a:solidFill>
                        <a:srgbClr val="FFFFFF"/>
                      </a:solidFill>
                    </a:lnT>
                    <a:lnB w="11906">
                      <a:solidFill>
                        <a:srgbClr val="FFFFFF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rtl="0" fontAlgn="base">
                        <a:lnSpc>
                          <a:spcPts val="2025"/>
                        </a:lnSpc>
                        <a:buNone/>
                      </a:pPr>
                      <a:endParaRPr lang="en-US" sz="1400" b="0" i="0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85725" marR="85725" marT="42863" marB="42863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endParaRPr lang="en-US" sz="1400" b="0" i="0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85725" marR="85725" marT="42863" marB="42863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endParaRPr lang="en-US" sz="1400" b="0" i="0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85725" marR="85725" marT="42863" marB="42863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algn="l">
                        <a:buNone/>
                      </a:pPr>
                      <a:endParaRPr lang="en-US" sz="1400" b="0" i="0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85725" marR="85725" marT="42862" marB="42862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796473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025"/>
                        </a:lnSpc>
                        <a:buNone/>
                      </a:pPr>
                      <a:r>
                        <a:rPr lang="en-US" sz="2100" b="1" u="none" strike="noStrike">
                          <a:solidFill>
                            <a:schemeClr val="tx1"/>
                          </a:solidFill>
                          <a:effectLst/>
                          <a:latin typeface="EC Square Sans Pro" panose="020B0506040000020004" charset="0"/>
                        </a:rPr>
                        <a:t>Ukraine Social Venture Fund</a:t>
                      </a:r>
                      <a:endParaRPr lang="en-US" sz="2100" b="1" i="0" u="none" strike="noStrike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128588" marR="128588" marT="64293" marB="64293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025"/>
                        </a:lnSpc>
                        <a:buNone/>
                      </a:pPr>
                      <a:r>
                        <a:rPr lang="en-US" sz="2100" b="0" u="none" strike="noStrike" dirty="0">
                          <a:solidFill>
                            <a:schemeClr val="tx1"/>
                          </a:solidFill>
                          <a:effectLst/>
                          <a:latin typeface="EC Square Sans Pro" panose="020B0506040000020004" charset="0"/>
                        </a:rPr>
                        <a:t>Cross sector for micro-entrepreneurs and SMEs</a:t>
                      </a:r>
                      <a:endParaRPr lang="en-US" sz="2100" b="0" i="0" u="none" strike="noStrike" dirty="0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128588" marR="128588" marT="64293" marB="64293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025"/>
                        </a:lnSpc>
                        <a:buNone/>
                      </a:pPr>
                      <a:endParaRPr lang="en-US" sz="2100" b="0" i="0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128588" marR="128588" marT="64293" marB="64293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endParaRPr lang="en-US" sz="2100" b="0" i="0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128588" marR="128588" marT="64293" marB="64293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endParaRPr lang="en-US" sz="2100" b="0" i="0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128588" marR="128588" marT="64293" marB="64293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endParaRPr lang="en-US" sz="2100" b="0" i="0" dirty="0">
                        <a:solidFill>
                          <a:schemeClr val="tx1"/>
                        </a:solidFill>
                        <a:effectLst/>
                        <a:latin typeface="EC Square Sans Pro" panose="020B0506040000020004" charset="0"/>
                      </a:endParaRPr>
                    </a:p>
                  </a:txBody>
                  <a:tcPr marL="128588" marR="128588" marT="64293" marB="64293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30683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4FAB2E0-EE54-4C41-8D44-BC133ADD5149}"/>
              </a:ext>
            </a:extLst>
          </p:cNvPr>
          <p:cNvSpPr txBox="1"/>
          <p:nvPr/>
        </p:nvSpPr>
        <p:spPr>
          <a:xfrm>
            <a:off x="12294575" y="5256757"/>
            <a:ext cx="5344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IE" sz="2400" b="1">
                <a:solidFill>
                  <a:prstClr val="black"/>
                </a:solidFill>
                <a:latin typeface="EC Square Sans Pro" panose="020B0506040000020004" charset="0"/>
              </a:rPr>
              <a:t>EU contribution variations</a:t>
            </a:r>
            <a:r>
              <a:rPr lang="en-IE" sz="2400">
                <a:solidFill>
                  <a:prstClr val="black"/>
                </a:solidFill>
                <a:latin typeface="EC Square Sans Pro" panose="020B0506040000020004" charset="0"/>
              </a:rPr>
              <a:t>: </a:t>
            </a:r>
          </a:p>
          <a:p>
            <a:pPr marL="428625" indent="-428625" defTabSz="1371600"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IE" sz="2400">
                <a:solidFill>
                  <a:prstClr val="black"/>
                </a:solidFill>
                <a:latin typeface="EC Square Sans Pro" panose="020B0506040000020004" charset="0"/>
              </a:rPr>
              <a:t>guarantee IFC equity in Horizon Capital;</a:t>
            </a:r>
          </a:p>
          <a:p>
            <a:pPr marL="428625" indent="-428625" defTabSz="1371600"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IE" sz="2400">
                <a:solidFill>
                  <a:prstClr val="black"/>
                </a:solidFill>
                <a:latin typeface="EC Square Sans Pro" panose="020B0506040000020004" charset="0"/>
              </a:rPr>
              <a:t>direct contribution to EFSE and GGF, through KfW;</a:t>
            </a:r>
          </a:p>
          <a:p>
            <a:pPr marL="428625" indent="-428625" defTabSz="1371600"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IE" sz="2400">
                <a:solidFill>
                  <a:prstClr val="black"/>
                </a:solidFill>
                <a:latin typeface="EC Square Sans Pro" panose="020B0506040000020004" charset="0"/>
              </a:rPr>
              <a:t>joint development of Flagship Fund with Amber and Dragon Capital as fund managers;</a:t>
            </a:r>
          </a:p>
          <a:p>
            <a:pPr marL="428625" indent="-428625" defTabSz="1371600"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IE" sz="2400">
                <a:solidFill>
                  <a:prstClr val="black"/>
                </a:solidFill>
                <a:latin typeface="EC Square Sans Pro" panose="020B0506040000020004" charset="0"/>
              </a:rPr>
              <a:t>blended finance to the Ukraine Social Venture funds.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43A150-69BB-D4E9-A37D-9A98423BF822}"/>
              </a:ext>
            </a:extLst>
          </p:cNvPr>
          <p:cNvGrpSpPr/>
          <p:nvPr/>
        </p:nvGrpSpPr>
        <p:grpSpPr>
          <a:xfrm>
            <a:off x="0" y="-23591"/>
            <a:ext cx="18288000" cy="1528976"/>
            <a:chOff x="446886" y="3074424"/>
            <a:chExt cx="11298227" cy="10193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76C119-DB49-6CD4-0B7B-2AF6F1951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886" y="3074424"/>
              <a:ext cx="11298227" cy="10193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5CF24E-969B-BC9F-252B-FFE17691A7EE}"/>
                </a:ext>
              </a:extLst>
            </p:cNvPr>
            <p:cNvSpPr txBox="1"/>
            <p:nvPr/>
          </p:nvSpPr>
          <p:spPr>
            <a:xfrm>
              <a:off x="1630177" y="3338607"/>
              <a:ext cx="9067224" cy="584775"/>
            </a:xfrm>
            <a:prstGeom prst="rect">
              <a:avLst/>
            </a:prstGeom>
            <a:noFill/>
          </p:spPr>
          <p:txBody>
            <a:bodyPr wrap="square" lIns="137160" tIns="68580" rIns="137160" bIns="68580" anchor="t">
              <a:spAutoFit/>
            </a:bodyPr>
            <a:lstStyle/>
            <a:p>
              <a:pPr defTabSz="1371600">
                <a:defRPr/>
              </a:pPr>
              <a:r>
                <a:rPr lang="en-GB" sz="4800" dirty="0">
                  <a:solidFill>
                    <a:prstClr val="white"/>
                  </a:solidFill>
                  <a:latin typeface="EC Square Sans Pro"/>
                </a:rPr>
                <a:t>Financing options: equity programmes and funds</a:t>
              </a:r>
              <a:endParaRPr lang="en-GB" sz="4800" dirty="0">
                <a:solidFill>
                  <a:prstClr val="white"/>
                </a:solidFill>
                <a:latin typeface="Aptos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F9AACF4-9459-3707-6476-244A64223565}"/>
              </a:ext>
            </a:extLst>
          </p:cNvPr>
          <p:cNvSpPr/>
          <p:nvPr/>
        </p:nvSpPr>
        <p:spPr>
          <a:xfrm>
            <a:off x="7388993" y="3023202"/>
            <a:ext cx="399414" cy="399414"/>
          </a:xfrm>
          <a:prstGeom prst="ellipse">
            <a:avLst/>
          </a:prstGeom>
          <a:solidFill>
            <a:srgbClr val="FFF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967743-86FF-071B-7CA0-411066562A3A}"/>
              </a:ext>
            </a:extLst>
          </p:cNvPr>
          <p:cNvSpPr/>
          <p:nvPr/>
        </p:nvSpPr>
        <p:spPr>
          <a:xfrm>
            <a:off x="11215622" y="8405510"/>
            <a:ext cx="399414" cy="399414"/>
          </a:xfrm>
          <a:prstGeom prst="ellipse">
            <a:avLst/>
          </a:prstGeom>
          <a:solidFill>
            <a:srgbClr val="FFF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CA211C-126B-CC6D-BF4E-AA605E6DBC2A}"/>
              </a:ext>
            </a:extLst>
          </p:cNvPr>
          <p:cNvSpPr/>
          <p:nvPr/>
        </p:nvSpPr>
        <p:spPr>
          <a:xfrm>
            <a:off x="8726625" y="4179603"/>
            <a:ext cx="399414" cy="399414"/>
          </a:xfrm>
          <a:prstGeom prst="ellipse">
            <a:avLst/>
          </a:prstGeom>
          <a:solidFill>
            <a:srgbClr val="FFF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EB91F0-7183-28BE-D22D-1146652CAE3B}"/>
              </a:ext>
            </a:extLst>
          </p:cNvPr>
          <p:cNvSpPr/>
          <p:nvPr/>
        </p:nvSpPr>
        <p:spPr>
          <a:xfrm>
            <a:off x="8726625" y="5486850"/>
            <a:ext cx="399414" cy="399414"/>
          </a:xfrm>
          <a:prstGeom prst="ellipse">
            <a:avLst/>
          </a:prstGeom>
          <a:solidFill>
            <a:srgbClr val="FFF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C7E665-FC84-E1CD-A025-3CD784FD62EC}"/>
              </a:ext>
            </a:extLst>
          </p:cNvPr>
          <p:cNvSpPr/>
          <p:nvPr/>
        </p:nvSpPr>
        <p:spPr>
          <a:xfrm>
            <a:off x="10009620" y="6743321"/>
            <a:ext cx="399414" cy="399414"/>
          </a:xfrm>
          <a:prstGeom prst="ellipse">
            <a:avLst/>
          </a:prstGeom>
          <a:solidFill>
            <a:srgbClr val="FFF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06928-490F-5A21-4EC2-AB5B79DF394D}"/>
              </a:ext>
            </a:extLst>
          </p:cNvPr>
          <p:cNvSpPr txBox="1"/>
          <p:nvPr/>
        </p:nvSpPr>
        <p:spPr>
          <a:xfrm>
            <a:off x="504456" y="9206430"/>
            <a:ext cx="11524476" cy="707886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defTabSz="1371600"/>
            <a:r>
              <a:rPr lang="en-IE" sz="2000" b="1" dirty="0">
                <a:solidFill>
                  <a:srgbClr val="003399"/>
                </a:solidFill>
                <a:latin typeface="EC Square Sans Pro" panose="020B0506040000020004" charset="0"/>
              </a:rPr>
              <a:t>Funds provide equity and debt funding to Ukrainian companies at their discretion and under own procedures, to get more details please contact fund managers directly</a:t>
            </a:r>
            <a:endParaRPr lang="en-GB" sz="2000" b="1" dirty="0">
              <a:solidFill>
                <a:srgbClr val="003399"/>
              </a:solidFill>
              <a:latin typeface="EC Square Sans Pro" panose="020B05060400000200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860DE2-D2BB-E2CA-5CC6-7D4E45EF1D3A}"/>
              </a:ext>
            </a:extLst>
          </p:cNvPr>
          <p:cNvSpPr txBox="1"/>
          <p:nvPr/>
        </p:nvSpPr>
        <p:spPr>
          <a:xfrm>
            <a:off x="12543448" y="3558842"/>
            <a:ext cx="20215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IE" sz="2400">
                <a:solidFill>
                  <a:prstClr val="black"/>
                </a:solidFill>
                <a:latin typeface="EC Square Sans Pro" panose="020B0506040000020004" charset="0"/>
              </a:rPr>
              <a:t>EU provide contribution to funds</a:t>
            </a:r>
            <a:endParaRPr lang="en-GB" sz="2400">
              <a:solidFill>
                <a:prstClr val="black"/>
              </a:solidFill>
              <a:latin typeface="EC Square Sans Pro" panose="020B0506040000020004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5DFC977-0DA1-F013-2FC4-C1AFCBADE295}"/>
              </a:ext>
            </a:extLst>
          </p:cNvPr>
          <p:cNvSpPr/>
          <p:nvPr/>
        </p:nvSpPr>
        <p:spPr>
          <a:xfrm>
            <a:off x="14630728" y="3985237"/>
            <a:ext cx="399725" cy="3887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GB" sz="2700" b="1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E08C62-9987-2C74-A249-B2650495B60D}"/>
              </a:ext>
            </a:extLst>
          </p:cNvPr>
          <p:cNvSpPr txBox="1"/>
          <p:nvPr/>
        </p:nvSpPr>
        <p:spPr>
          <a:xfrm>
            <a:off x="15030452" y="3479063"/>
            <a:ext cx="26799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IE" sz="2400">
                <a:solidFill>
                  <a:prstClr val="black"/>
                </a:solidFill>
                <a:latin typeface="EC Square Sans Pro" panose="020B0506040000020004" charset="0"/>
              </a:rPr>
              <a:t>Funds provide equity investments to Ukrainian companies  </a:t>
            </a:r>
            <a:endParaRPr lang="en-GB" sz="2400">
              <a:solidFill>
                <a:prstClr val="black"/>
              </a:solidFill>
              <a:latin typeface="EC Square Sans Pro" panose="020B050604000002000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B9C223-037B-E998-2463-8EF1D13434DE}"/>
              </a:ext>
            </a:extLst>
          </p:cNvPr>
          <p:cNvSpPr txBox="1"/>
          <p:nvPr/>
        </p:nvSpPr>
        <p:spPr>
          <a:xfrm>
            <a:off x="12373394" y="1959409"/>
            <a:ext cx="5238369" cy="1454244"/>
          </a:xfrm>
          <a:prstGeom prst="rect">
            <a:avLst/>
          </a:prstGeom>
          <a:solidFill>
            <a:srgbClr val="83CBEB"/>
          </a:solidFill>
        </p:spPr>
        <p:txBody>
          <a:bodyPr wrap="square">
            <a:spAutoFit/>
          </a:bodyPr>
          <a:lstStyle/>
          <a:p>
            <a:pPr marL="428625" algn="ctr" defTabSz="1371600">
              <a:spcAft>
                <a:spcPts val="900"/>
              </a:spcAft>
              <a:buClr>
                <a:srgbClr val="FFF21E"/>
              </a:buClr>
            </a:pPr>
            <a:r>
              <a:rPr lang="en-IE" sz="2700" b="1" dirty="0">
                <a:solidFill>
                  <a:srgbClr val="003399"/>
                </a:solidFill>
                <a:latin typeface="EC Square Sans Pro" panose="020B0506040000020004" charset="0"/>
              </a:rPr>
              <a:t>Business support programs via funds:</a:t>
            </a:r>
          </a:p>
          <a:p>
            <a:pPr marL="428625" algn="ctr" defTabSz="1371600">
              <a:spcAft>
                <a:spcPts val="900"/>
              </a:spcAft>
              <a:buClr>
                <a:srgbClr val="FFF21E"/>
              </a:buClr>
            </a:pPr>
            <a:r>
              <a:rPr lang="en-IE" sz="2700" dirty="0">
                <a:solidFill>
                  <a:srgbClr val="003399"/>
                </a:solidFill>
                <a:latin typeface="EC Square Sans Pro" panose="020B0506040000020004" charset="0"/>
              </a:rPr>
              <a:t>how does it work</a:t>
            </a:r>
          </a:p>
        </p:txBody>
      </p:sp>
    </p:spTree>
    <p:extLst>
      <p:ext uri="{BB962C8B-B14F-4D97-AF65-F5344CB8AC3E}">
        <p14:creationId xmlns:p14="http://schemas.microsoft.com/office/powerpoint/2010/main" val="3363061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C9833-0D01-EFA9-0357-29A55911D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5B1641-7087-574E-A247-5B2FC1A6D0C8}"/>
              </a:ext>
            </a:extLst>
          </p:cNvPr>
          <p:cNvGraphicFramePr>
            <a:graphicFrameLocks noGrp="1"/>
          </p:cNvGraphicFramePr>
          <p:nvPr/>
        </p:nvGraphicFramePr>
        <p:xfrm>
          <a:off x="905256" y="1755649"/>
          <a:ext cx="7430284" cy="711840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456432">
                  <a:extLst>
                    <a:ext uri="{9D8B030D-6E8A-4147-A177-3AD203B41FA5}">
                      <a16:colId xmlns:a16="http://schemas.microsoft.com/office/drawing/2014/main" val="141187371"/>
                    </a:ext>
                  </a:extLst>
                </a:gridCol>
                <a:gridCol w="1147908">
                  <a:extLst>
                    <a:ext uri="{9D8B030D-6E8A-4147-A177-3AD203B41FA5}">
                      <a16:colId xmlns:a16="http://schemas.microsoft.com/office/drawing/2014/main" val="484712751"/>
                    </a:ext>
                  </a:extLst>
                </a:gridCol>
                <a:gridCol w="1189871">
                  <a:extLst>
                    <a:ext uri="{9D8B030D-6E8A-4147-A177-3AD203B41FA5}">
                      <a16:colId xmlns:a16="http://schemas.microsoft.com/office/drawing/2014/main" val="3011299863"/>
                    </a:ext>
                  </a:extLst>
                </a:gridCol>
                <a:gridCol w="1636073">
                  <a:extLst>
                    <a:ext uri="{9D8B030D-6E8A-4147-A177-3AD203B41FA5}">
                      <a16:colId xmlns:a16="http://schemas.microsoft.com/office/drawing/2014/main" val="357184681"/>
                    </a:ext>
                  </a:extLst>
                </a:gridCol>
              </a:tblGrid>
              <a:tr h="511409">
                <a:tc>
                  <a:txBody>
                    <a:bodyPr/>
                    <a:lstStyle/>
                    <a:p>
                      <a:r>
                        <a:rPr lang="en-US" sz="2100" b="1">
                          <a:solidFill>
                            <a:srgbClr val="003399"/>
                          </a:solidFill>
                          <a:latin typeface="EC Square Sans Pro" panose="020B0506040000020004" charset="0"/>
                        </a:rPr>
                        <a:t>Via banks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>
                          <a:solidFill>
                            <a:srgbClr val="003399"/>
                          </a:solidFill>
                          <a:latin typeface="EC Square Sans Pro" panose="020B0506040000020004" charset="0"/>
                        </a:rPr>
                        <a:t>EBRD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>
                          <a:solidFill>
                            <a:srgbClr val="003399"/>
                          </a:solidFill>
                          <a:latin typeface="EC Square Sans Pro" panose="020B0506040000020004" charset="0"/>
                        </a:rPr>
                        <a:t>BGK*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>
                          <a:solidFill>
                            <a:srgbClr val="003399"/>
                          </a:solidFill>
                          <a:latin typeface="EC Square Sans Pro" panose="020B0506040000020004" charset="0"/>
                        </a:rPr>
                        <a:t>EIB/EIF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40026"/>
                  </a:ext>
                </a:extLst>
              </a:tr>
              <a:tr h="5114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100" b="1" u="none" strike="noStrike" noProof="0">
                          <a:latin typeface="EC Square Sans Pro" panose="020B0506040000020004" charset="0"/>
                        </a:rPr>
                        <a:t>Ukreximbank</a:t>
                      </a:r>
                      <a:endParaRPr lang="en-US" sz="2100" b="1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latin typeface="EC Square Sans Pro" panose="020B0506040000020004" charset="0"/>
                        </a:rPr>
                        <a:t>x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latin typeface="EC Square Sans Pro" panose="020B0506040000020004" charset="0"/>
                        </a:rPr>
                        <a:t>x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823866"/>
                  </a:ext>
                </a:extLst>
              </a:tr>
              <a:tr h="5114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100" b="1" u="none" strike="noStrike" noProof="0">
                          <a:latin typeface="EC Square Sans Pro" panose="020B0506040000020004" charset="0"/>
                        </a:rPr>
                        <a:t>PrivatBank</a:t>
                      </a:r>
                      <a:endParaRPr lang="en-US" sz="2100" b="1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latin typeface="EC Square Sans Pro" panose="020B0506040000020004" charset="0"/>
                        </a:rPr>
                        <a:t>x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latin typeface="EC Square Sans Pro" panose="020B0506040000020004" charset="0"/>
                        </a:rPr>
                        <a:t>x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latin typeface="EC Square Sans Pro" panose="020B0506040000020004" charset="0"/>
                        </a:rPr>
                        <a:t>x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483398"/>
                  </a:ext>
                </a:extLst>
              </a:tr>
              <a:tr h="5114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100" b="1" u="none" strike="noStrike" noProof="0">
                          <a:latin typeface="EC Square Sans Pro" panose="020B0506040000020004" charset="0"/>
                        </a:rPr>
                        <a:t>Bank Lviv</a:t>
                      </a:r>
                      <a:endParaRPr lang="en-US" sz="2100" b="1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latin typeface="EC Square Sans Pro" panose="020B0506040000020004" charset="0"/>
                        </a:rPr>
                        <a:t>x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latin typeface="EC Square Sans Pro" panose="020B0506040000020004" charset="0"/>
                        </a:rPr>
                        <a:t>x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739634"/>
                  </a:ext>
                </a:extLst>
              </a:tr>
              <a:tr h="5114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100" b="1" u="none" strike="noStrike" noProof="0">
                          <a:latin typeface="EC Square Sans Pro" panose="020B0506040000020004" charset="0"/>
                        </a:rPr>
                        <a:t>Ukrgasbank</a:t>
                      </a:r>
                      <a:endParaRPr lang="en-US" sz="2100" b="1" err="1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latin typeface="EC Square Sans Pro" panose="020B0506040000020004" charset="0"/>
                        </a:rPr>
                        <a:t>x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291517"/>
                  </a:ext>
                </a:extLst>
              </a:tr>
              <a:tr h="47010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100" b="1" u="none" strike="noStrike" noProof="0">
                          <a:latin typeface="EC Square Sans Pro" panose="020B0506040000020004" charset="0"/>
                        </a:rPr>
                        <a:t>OTP Leasing/ OTP Bank</a:t>
                      </a:r>
                      <a:endParaRPr lang="en-US" sz="2100" b="1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02372"/>
                  </a:ext>
                </a:extLst>
              </a:tr>
              <a:tr h="5114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100" b="1" u="none" strike="noStrike" noProof="0">
                          <a:latin typeface="EC Square Sans Pro" panose="020B0506040000020004" charset="0"/>
                        </a:rPr>
                        <a:t>Oschadbank</a:t>
                      </a:r>
                      <a:endParaRPr lang="en-US" sz="2100" b="1" err="1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latin typeface="EC Square Sans Pro" panose="020B0506040000020004" charset="0"/>
                        </a:rPr>
                        <a:t>x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latin typeface="EC Square Sans Pro" panose="020B0506040000020004" charset="0"/>
                        </a:rPr>
                        <a:t>x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664538"/>
                  </a:ext>
                </a:extLst>
              </a:tr>
              <a:tr h="5114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100" b="1" u="none" strike="noStrike" noProof="0">
                          <a:latin typeface="EC Square Sans Pro" panose="020B0506040000020004" charset="0"/>
                        </a:rPr>
                        <a:t>Procredit</a:t>
                      </a:r>
                      <a:endParaRPr lang="en-US" sz="2100" b="1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latin typeface="EC Square Sans Pro" panose="020B0506040000020004" charset="0"/>
                        </a:rPr>
                        <a:t>x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latin typeface="EC Square Sans Pro" panose="020B0506040000020004" charset="0"/>
                        </a:rPr>
                        <a:t>x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894916"/>
                  </a:ext>
                </a:extLst>
              </a:tr>
              <a:tr h="5114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100" b="1" u="none" strike="noStrike" noProof="0">
                          <a:latin typeface="EC Square Sans Pro" panose="020B0506040000020004" charset="0"/>
                        </a:rPr>
                        <a:t>Raiffeisen</a:t>
                      </a:r>
                      <a:endParaRPr lang="en-US" sz="2100" b="1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100">
                          <a:latin typeface="EC Square Sans Pro" panose="020B0506040000020004" charset="0"/>
                        </a:rPr>
                        <a:t>x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2100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100">
                          <a:latin typeface="EC Square Sans Pro" panose="020B0506040000020004" charset="0"/>
                        </a:rPr>
                        <a:t>x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698785"/>
                  </a:ext>
                </a:extLst>
              </a:tr>
              <a:tr h="5114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100" b="1" u="none" strike="noStrike" noProof="0">
                          <a:latin typeface="EC Square Sans Pro" panose="020B0506040000020004" charset="0"/>
                        </a:rPr>
                        <a:t>Ukrsibbank</a:t>
                      </a:r>
                      <a:endParaRPr lang="en-US" sz="2100" b="1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100">
                          <a:latin typeface="EC Square Sans Pro" panose="020B0506040000020004" charset="0"/>
                        </a:rPr>
                        <a:t>x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2100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2100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42690"/>
                  </a:ext>
                </a:extLst>
              </a:tr>
              <a:tr h="5114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100" b="1" u="none" strike="noStrike" noProof="0">
                          <a:latin typeface="EC Square Sans Pro" panose="020B0506040000020004" charset="0"/>
                        </a:rPr>
                        <a:t>Kredobank</a:t>
                      </a:r>
                      <a:endParaRPr lang="en-US" sz="2100" b="1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100">
                          <a:latin typeface="EC Square Sans Pro" panose="020B0506040000020004" charset="0"/>
                        </a:rPr>
                        <a:t>x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100">
                          <a:latin typeface="EC Square Sans Pro" panose="020B0506040000020004" charset="0"/>
                        </a:rPr>
                        <a:t>x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2100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264447"/>
                  </a:ext>
                </a:extLst>
              </a:tr>
              <a:tr h="5114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100" b="1" u="none" strike="noStrike" noProof="0">
                          <a:latin typeface="EC Square Sans Pro" panose="020B0506040000020004" charset="0"/>
                        </a:rPr>
                        <a:t>Ukrgasbank</a:t>
                      </a:r>
                      <a:endParaRPr lang="en-US" sz="2100" b="1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100">
                          <a:latin typeface="EC Square Sans Pro" panose="020B0506040000020004" charset="0"/>
                        </a:rPr>
                        <a:t>x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2100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100">
                          <a:latin typeface="EC Square Sans Pro" panose="020B0506040000020004" charset="0"/>
                        </a:rPr>
                        <a:t>x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951028"/>
                  </a:ext>
                </a:extLst>
              </a:tr>
              <a:tr h="5114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100" b="1" u="none" strike="noStrike" noProof="0">
                          <a:latin typeface="EC Square Sans Pro" panose="020B0506040000020004" charset="0"/>
                        </a:rPr>
                        <a:t>Credit Agricole</a:t>
                      </a:r>
                      <a:endParaRPr lang="en-US" sz="2100" b="1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100">
                          <a:latin typeface="EC Square Sans Pro" panose="020B0506040000020004" charset="0"/>
                        </a:rPr>
                        <a:t>x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2100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2100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6055"/>
                  </a:ext>
                </a:extLst>
              </a:tr>
              <a:tr h="51140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100" b="1" u="none" strike="noStrike" noProof="0">
                          <a:latin typeface="EC Square Sans Pro" panose="020B0506040000020004" charset="0"/>
                        </a:rPr>
                        <a:t>Piraeus Bank Ukraine</a:t>
                      </a:r>
                      <a:endParaRPr lang="en-US" sz="2100" b="1" i="0" u="none" strike="noStrike" noProof="0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2100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2100">
                        <a:latin typeface="EC Square Sans Pro" panose="020B0506040000020004" charset="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100">
                          <a:latin typeface="EC Square Sans Pro" panose="020B0506040000020004" charset="0"/>
                        </a:rPr>
                        <a:t>x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02267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BA52FB7-8BD5-D0A1-F6E2-6E3B7CE4A30B}"/>
              </a:ext>
            </a:extLst>
          </p:cNvPr>
          <p:cNvSpPr txBox="1"/>
          <p:nvPr/>
        </p:nvSpPr>
        <p:spPr>
          <a:xfrm>
            <a:off x="9078519" y="4599014"/>
            <a:ext cx="8375226" cy="5124480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marL="857250" indent="-428625" algn="just" defTabSz="1371600">
              <a:spcAft>
                <a:spcPts val="900"/>
              </a:spcAft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IE" sz="2400" b="1" dirty="0">
                <a:solidFill>
                  <a:prstClr val="black"/>
                </a:solidFill>
                <a:latin typeface="EC Square Sans Pro" panose="020B0506040000020004" charset="0"/>
              </a:rPr>
              <a:t>Benefits to SMEs:</a:t>
            </a:r>
            <a:r>
              <a:rPr lang="en-IE" sz="2400" dirty="0">
                <a:solidFill>
                  <a:prstClr val="black"/>
                </a:solidFill>
                <a:latin typeface="EC Square Sans Pro" panose="020B0506040000020004" charset="0"/>
              </a:rPr>
              <a:t> </a:t>
            </a:r>
          </a:p>
          <a:p>
            <a:pPr marL="857250" indent="-428625" algn="just" defTabSz="1371600">
              <a:spcAft>
                <a:spcPts val="900"/>
              </a:spcAft>
              <a:buClr>
                <a:srgbClr val="FFF21E"/>
              </a:buClr>
              <a:buFont typeface="Courier New" panose="02070309020205020404" pitchFamily="49" charset="0"/>
              <a:buChar char="o"/>
            </a:pPr>
            <a:r>
              <a:rPr lang="en-IE" sz="2400" dirty="0">
                <a:solidFill>
                  <a:prstClr val="black"/>
                </a:solidFill>
                <a:latin typeface="EC Square Sans Pro" panose="020B0506040000020004" charset="0"/>
              </a:rPr>
              <a:t>More lending for SMEs,</a:t>
            </a:r>
          </a:p>
          <a:p>
            <a:pPr marL="857250" indent="-428625" algn="just" defTabSz="1371600">
              <a:spcAft>
                <a:spcPts val="900"/>
              </a:spcAft>
              <a:buClr>
                <a:srgbClr val="FFF21E"/>
              </a:buClr>
              <a:buFont typeface="Courier New" panose="02070309020205020404" pitchFamily="49" charset="0"/>
              <a:buChar char="o"/>
            </a:pPr>
            <a:r>
              <a:rPr lang="en-IE" sz="2400" dirty="0">
                <a:solidFill>
                  <a:prstClr val="black"/>
                </a:solidFill>
                <a:latin typeface="EC Square Sans Pro" panose="020B0506040000020004" charset="0"/>
              </a:rPr>
              <a:t>lower collateral requirements, </a:t>
            </a:r>
          </a:p>
          <a:p>
            <a:pPr marL="857250" indent="-428625" algn="just" defTabSz="1371600">
              <a:spcAft>
                <a:spcPts val="900"/>
              </a:spcAft>
              <a:buClr>
                <a:srgbClr val="FFF21E"/>
              </a:buClr>
              <a:buFont typeface="Courier New" panose="02070309020205020404" pitchFamily="49" charset="0"/>
              <a:buChar char="o"/>
            </a:pPr>
            <a:r>
              <a:rPr lang="en-IE" sz="2400" dirty="0">
                <a:solidFill>
                  <a:prstClr val="black"/>
                </a:solidFill>
                <a:latin typeface="EC Square Sans Pro" panose="020B0506040000020004" charset="0"/>
              </a:rPr>
              <a:t>longer term to loan redemption.</a:t>
            </a:r>
          </a:p>
          <a:p>
            <a:pPr marL="857250" indent="-428625" algn="just" defTabSz="1371600">
              <a:spcAft>
                <a:spcPts val="900"/>
              </a:spcAft>
              <a:buClr>
                <a:srgbClr val="FFF21E"/>
              </a:buClr>
              <a:buFont typeface="Courier New" panose="02070309020205020404" pitchFamily="49" charset="0"/>
              <a:buChar char="o"/>
            </a:pPr>
            <a:r>
              <a:rPr lang="en-IE" sz="2400" dirty="0">
                <a:solidFill>
                  <a:prstClr val="black"/>
                </a:solidFill>
                <a:latin typeface="EC Square Sans Pro" panose="020B0506040000020004" charset="0"/>
              </a:rPr>
              <a:t>Available grants</a:t>
            </a:r>
          </a:p>
          <a:p>
            <a:pPr marL="857250" indent="-428625" algn="just" defTabSz="1371600">
              <a:spcAft>
                <a:spcPts val="900"/>
              </a:spcAft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IE" sz="2400" b="1" dirty="0">
                <a:solidFill>
                  <a:prstClr val="black"/>
                </a:solidFill>
                <a:latin typeface="EC Square Sans Pro" panose="020B0506040000020004" charset="0"/>
              </a:rPr>
              <a:t>Smallest project size eligible:</a:t>
            </a:r>
            <a:r>
              <a:rPr lang="en-IE" sz="2400" dirty="0">
                <a:solidFill>
                  <a:prstClr val="black"/>
                </a:solidFill>
                <a:latin typeface="EC Square Sans Pro" panose="020B0506040000020004" charset="0"/>
              </a:rPr>
              <a:t> up to EUR 5 million.</a:t>
            </a:r>
          </a:p>
          <a:p>
            <a:pPr marL="857250" indent="-428625" algn="just" defTabSz="1371600">
              <a:spcAft>
                <a:spcPts val="900"/>
              </a:spcAft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IE" sz="2400" dirty="0">
                <a:solidFill>
                  <a:prstClr val="black"/>
                </a:solidFill>
                <a:latin typeface="EC Square Sans Pro" panose="020B0506040000020004" charset="0"/>
              </a:rPr>
              <a:t>Additional investment grants if priority investments or group (war-veterans, IDP, etc.)</a:t>
            </a:r>
          </a:p>
          <a:p>
            <a:pPr marL="857250" indent="-428625" algn="just" defTabSz="1371600">
              <a:spcAft>
                <a:spcPts val="900"/>
              </a:spcAft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IE" sz="2400" dirty="0">
                <a:solidFill>
                  <a:prstClr val="black"/>
                </a:solidFill>
                <a:latin typeface="EC Square Sans Pro" panose="020B0506040000020004" charset="0"/>
              </a:rPr>
              <a:t>Under EBRD programme: piloting a </a:t>
            </a:r>
            <a:r>
              <a:rPr lang="en-IE" sz="2400" b="1" dirty="0">
                <a:solidFill>
                  <a:prstClr val="black"/>
                </a:solidFill>
                <a:latin typeface="EC Square Sans Pro" panose="020B0506040000020004" charset="0"/>
              </a:rPr>
              <a:t>war damage cover</a:t>
            </a:r>
            <a:r>
              <a:rPr lang="en-IE" sz="2400" dirty="0">
                <a:solidFill>
                  <a:prstClr val="black"/>
                </a:solidFill>
                <a:latin typeface="EC Square Sans Pro" panose="020B0506040000020004" charset="0"/>
              </a:rPr>
              <a:t> for assets financed under the programme.</a:t>
            </a:r>
          </a:p>
          <a:p>
            <a:pPr marL="857250" indent="-428625" algn="just" defTabSz="1371600">
              <a:spcAft>
                <a:spcPts val="900"/>
              </a:spcAft>
              <a:buClr>
                <a:srgbClr val="FFF21E"/>
              </a:buClr>
              <a:buFont typeface="Wingdings" panose="05000000000000000000" pitchFamily="2" charset="2"/>
              <a:buChar char="§"/>
            </a:pPr>
            <a:r>
              <a:rPr lang="en-IE" sz="2400" dirty="0">
                <a:solidFill>
                  <a:prstClr val="black"/>
                </a:solidFill>
                <a:latin typeface="EC Square Sans Pro" panose="020B0506040000020004" charset="0"/>
              </a:rPr>
              <a:t>New programmes are negotiated with CEB, IFC, CDP, BGK.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790121-B7D3-B4D8-450F-428D24B62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592"/>
            <a:ext cx="18288000" cy="15289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E2A43C-2F04-7D72-6B41-3FE576E1E912}"/>
              </a:ext>
            </a:extLst>
          </p:cNvPr>
          <p:cNvSpPr txBox="1"/>
          <p:nvPr/>
        </p:nvSpPr>
        <p:spPr>
          <a:xfrm>
            <a:off x="1915347" y="372683"/>
            <a:ext cx="14676762" cy="877163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 defTabSz="1371600">
              <a:defRPr/>
            </a:pPr>
            <a:r>
              <a:rPr lang="en-GB" sz="4800" b="1">
                <a:solidFill>
                  <a:prstClr val="white"/>
                </a:solidFill>
                <a:latin typeface="EC Square Sans Pro"/>
              </a:rPr>
              <a:t>Financing options: </a:t>
            </a:r>
            <a:r>
              <a:rPr lang="en-GB" sz="4800">
                <a:solidFill>
                  <a:prstClr val="white"/>
                </a:solidFill>
                <a:latin typeface="EC Square Sans Pro"/>
              </a:rPr>
              <a:t>SME support via banks</a:t>
            </a:r>
            <a:endParaRPr lang="en-GB" sz="4800">
              <a:solidFill>
                <a:prstClr val="white"/>
              </a:solidFill>
              <a:latin typeface="Apto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D02E2B6-F396-216B-4173-DBB41AB54914}"/>
              </a:ext>
            </a:extLst>
          </p:cNvPr>
          <p:cNvSpPr/>
          <p:nvPr/>
        </p:nvSpPr>
        <p:spPr>
          <a:xfrm>
            <a:off x="7322820" y="2320800"/>
            <a:ext cx="399414" cy="399414"/>
          </a:xfrm>
          <a:prstGeom prst="ellipse">
            <a:avLst/>
          </a:prstGeom>
          <a:solidFill>
            <a:srgbClr val="FFF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39C89A-6E2B-32F9-AF32-39180A9E07B6}"/>
              </a:ext>
            </a:extLst>
          </p:cNvPr>
          <p:cNvSpPr/>
          <p:nvPr/>
        </p:nvSpPr>
        <p:spPr>
          <a:xfrm>
            <a:off x="7322820" y="2831340"/>
            <a:ext cx="399414" cy="399414"/>
          </a:xfrm>
          <a:prstGeom prst="ellipse">
            <a:avLst/>
          </a:prstGeom>
          <a:solidFill>
            <a:srgbClr val="FFF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5ABB40-A1D3-D6ED-F22A-40B55CEEE0F6}"/>
              </a:ext>
            </a:extLst>
          </p:cNvPr>
          <p:cNvSpPr/>
          <p:nvPr/>
        </p:nvSpPr>
        <p:spPr>
          <a:xfrm>
            <a:off x="7325994" y="3348431"/>
            <a:ext cx="399414" cy="399414"/>
          </a:xfrm>
          <a:prstGeom prst="ellipse">
            <a:avLst/>
          </a:prstGeom>
          <a:solidFill>
            <a:srgbClr val="FFF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0EFA58-F39C-E6B0-84E9-AE51020C23A6}"/>
              </a:ext>
            </a:extLst>
          </p:cNvPr>
          <p:cNvSpPr/>
          <p:nvPr/>
        </p:nvSpPr>
        <p:spPr>
          <a:xfrm>
            <a:off x="5890154" y="2831340"/>
            <a:ext cx="399414" cy="399414"/>
          </a:xfrm>
          <a:prstGeom prst="ellipse">
            <a:avLst/>
          </a:prstGeom>
          <a:solidFill>
            <a:srgbClr val="FFF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B9E9EB-1FC8-24FB-B6EA-A229CB897080}"/>
              </a:ext>
            </a:extLst>
          </p:cNvPr>
          <p:cNvSpPr/>
          <p:nvPr/>
        </p:nvSpPr>
        <p:spPr>
          <a:xfrm>
            <a:off x="4739640" y="2320800"/>
            <a:ext cx="399414" cy="399414"/>
          </a:xfrm>
          <a:prstGeom prst="ellipse">
            <a:avLst/>
          </a:prstGeom>
          <a:solidFill>
            <a:srgbClr val="FFF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089493-C9E6-5928-2C9C-317DC1110E90}"/>
              </a:ext>
            </a:extLst>
          </p:cNvPr>
          <p:cNvSpPr/>
          <p:nvPr/>
        </p:nvSpPr>
        <p:spPr>
          <a:xfrm>
            <a:off x="4734339" y="2831340"/>
            <a:ext cx="399414" cy="399414"/>
          </a:xfrm>
          <a:prstGeom prst="ellipse">
            <a:avLst/>
          </a:prstGeom>
          <a:solidFill>
            <a:srgbClr val="FFF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B6F621E-5CBF-02BD-E0A8-0277C40EC2A8}"/>
              </a:ext>
            </a:extLst>
          </p:cNvPr>
          <p:cNvSpPr/>
          <p:nvPr/>
        </p:nvSpPr>
        <p:spPr>
          <a:xfrm>
            <a:off x="4734339" y="3352125"/>
            <a:ext cx="399414" cy="399414"/>
          </a:xfrm>
          <a:prstGeom prst="ellipse">
            <a:avLst/>
          </a:prstGeom>
          <a:solidFill>
            <a:srgbClr val="FFF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85B0EB-D624-441D-E653-6BB7EACE7B78}"/>
              </a:ext>
            </a:extLst>
          </p:cNvPr>
          <p:cNvSpPr/>
          <p:nvPr/>
        </p:nvSpPr>
        <p:spPr>
          <a:xfrm>
            <a:off x="4734339" y="3872910"/>
            <a:ext cx="399414" cy="399414"/>
          </a:xfrm>
          <a:prstGeom prst="ellipse">
            <a:avLst/>
          </a:prstGeom>
          <a:solidFill>
            <a:srgbClr val="FFF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1B72EF7-DCD4-EFE0-C63E-6410466A8793}"/>
              </a:ext>
            </a:extLst>
          </p:cNvPr>
          <p:cNvSpPr/>
          <p:nvPr/>
        </p:nvSpPr>
        <p:spPr>
          <a:xfrm>
            <a:off x="4733007" y="4349477"/>
            <a:ext cx="399414" cy="399414"/>
          </a:xfrm>
          <a:prstGeom prst="ellipse">
            <a:avLst/>
          </a:prstGeom>
          <a:solidFill>
            <a:srgbClr val="FFF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BBE667-F66D-6CE0-0737-739E1129FC36}"/>
              </a:ext>
            </a:extLst>
          </p:cNvPr>
          <p:cNvSpPr/>
          <p:nvPr/>
        </p:nvSpPr>
        <p:spPr>
          <a:xfrm>
            <a:off x="7322820" y="4846484"/>
            <a:ext cx="399414" cy="399414"/>
          </a:xfrm>
          <a:prstGeom prst="ellipse">
            <a:avLst/>
          </a:prstGeom>
          <a:solidFill>
            <a:srgbClr val="FFF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AC9A62-57B6-5ADF-2C26-2A5A3F249BE0}"/>
              </a:ext>
            </a:extLst>
          </p:cNvPr>
          <p:cNvSpPr/>
          <p:nvPr/>
        </p:nvSpPr>
        <p:spPr>
          <a:xfrm>
            <a:off x="7322820" y="5346828"/>
            <a:ext cx="399414" cy="399414"/>
          </a:xfrm>
          <a:prstGeom prst="ellipse">
            <a:avLst/>
          </a:prstGeom>
          <a:solidFill>
            <a:srgbClr val="FFF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AF714D-0FF9-AFE2-BAF3-1ED3DF96A181}"/>
              </a:ext>
            </a:extLst>
          </p:cNvPr>
          <p:cNvSpPr/>
          <p:nvPr/>
        </p:nvSpPr>
        <p:spPr>
          <a:xfrm>
            <a:off x="7325360" y="5858508"/>
            <a:ext cx="399414" cy="399414"/>
          </a:xfrm>
          <a:prstGeom prst="ellipse">
            <a:avLst/>
          </a:prstGeom>
          <a:solidFill>
            <a:srgbClr val="FFF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943A14B-17CC-E161-EFB7-8D25D53C736A}"/>
              </a:ext>
            </a:extLst>
          </p:cNvPr>
          <p:cNvSpPr/>
          <p:nvPr/>
        </p:nvSpPr>
        <p:spPr>
          <a:xfrm>
            <a:off x="7322820" y="7391274"/>
            <a:ext cx="399414" cy="399414"/>
          </a:xfrm>
          <a:prstGeom prst="ellipse">
            <a:avLst/>
          </a:prstGeom>
          <a:solidFill>
            <a:srgbClr val="FFF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72A14B-165A-E8D3-9C9E-A900A814659F}"/>
              </a:ext>
            </a:extLst>
          </p:cNvPr>
          <p:cNvSpPr/>
          <p:nvPr/>
        </p:nvSpPr>
        <p:spPr>
          <a:xfrm>
            <a:off x="7322820" y="8414636"/>
            <a:ext cx="399414" cy="399414"/>
          </a:xfrm>
          <a:prstGeom prst="ellipse">
            <a:avLst/>
          </a:prstGeom>
          <a:solidFill>
            <a:srgbClr val="FFF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90F2A99-E5C3-50CE-2312-8F73D093EBA5}"/>
              </a:ext>
            </a:extLst>
          </p:cNvPr>
          <p:cNvSpPr/>
          <p:nvPr/>
        </p:nvSpPr>
        <p:spPr>
          <a:xfrm>
            <a:off x="4738308" y="4838153"/>
            <a:ext cx="399414" cy="399414"/>
          </a:xfrm>
          <a:prstGeom prst="ellipse">
            <a:avLst/>
          </a:prstGeom>
          <a:solidFill>
            <a:srgbClr val="FFF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1DAE70-1F27-085C-4061-1FCC88F4179A}"/>
              </a:ext>
            </a:extLst>
          </p:cNvPr>
          <p:cNvSpPr/>
          <p:nvPr/>
        </p:nvSpPr>
        <p:spPr>
          <a:xfrm>
            <a:off x="4733007" y="5346828"/>
            <a:ext cx="399414" cy="399414"/>
          </a:xfrm>
          <a:prstGeom prst="ellipse">
            <a:avLst/>
          </a:prstGeom>
          <a:solidFill>
            <a:srgbClr val="FFF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2CA0B63-62A3-5997-CAC8-ED2E0C4416F0}"/>
              </a:ext>
            </a:extLst>
          </p:cNvPr>
          <p:cNvSpPr/>
          <p:nvPr/>
        </p:nvSpPr>
        <p:spPr>
          <a:xfrm>
            <a:off x="4733007" y="5863169"/>
            <a:ext cx="399414" cy="399414"/>
          </a:xfrm>
          <a:prstGeom prst="ellipse">
            <a:avLst/>
          </a:prstGeom>
          <a:solidFill>
            <a:srgbClr val="FFF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F55C93C-245E-FFED-82E1-C3CA193A3D08}"/>
              </a:ext>
            </a:extLst>
          </p:cNvPr>
          <p:cNvSpPr/>
          <p:nvPr/>
        </p:nvSpPr>
        <p:spPr>
          <a:xfrm>
            <a:off x="4733007" y="6378153"/>
            <a:ext cx="399414" cy="399414"/>
          </a:xfrm>
          <a:prstGeom prst="ellipse">
            <a:avLst/>
          </a:prstGeom>
          <a:solidFill>
            <a:srgbClr val="FFF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5FE1652-5B87-8EA5-A2DE-C602076DF2C4}"/>
              </a:ext>
            </a:extLst>
          </p:cNvPr>
          <p:cNvSpPr/>
          <p:nvPr/>
        </p:nvSpPr>
        <p:spPr>
          <a:xfrm>
            <a:off x="4733007" y="6879947"/>
            <a:ext cx="399414" cy="399414"/>
          </a:xfrm>
          <a:prstGeom prst="ellipse">
            <a:avLst/>
          </a:prstGeom>
          <a:solidFill>
            <a:srgbClr val="FFF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E03DC8B-4D30-5614-28E2-B3F71901D03E}"/>
              </a:ext>
            </a:extLst>
          </p:cNvPr>
          <p:cNvSpPr/>
          <p:nvPr/>
        </p:nvSpPr>
        <p:spPr>
          <a:xfrm>
            <a:off x="4733007" y="7391274"/>
            <a:ext cx="399414" cy="399414"/>
          </a:xfrm>
          <a:prstGeom prst="ellipse">
            <a:avLst/>
          </a:prstGeom>
          <a:solidFill>
            <a:srgbClr val="FFF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797C2FF-7080-6AAD-7DA7-0C14CA4EC5CB}"/>
              </a:ext>
            </a:extLst>
          </p:cNvPr>
          <p:cNvSpPr/>
          <p:nvPr/>
        </p:nvSpPr>
        <p:spPr>
          <a:xfrm>
            <a:off x="4733007" y="7902602"/>
            <a:ext cx="399414" cy="399414"/>
          </a:xfrm>
          <a:prstGeom prst="ellipse">
            <a:avLst/>
          </a:prstGeom>
          <a:solidFill>
            <a:srgbClr val="FFF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46AC46B-791A-A8B5-EDBC-E18071487BF2}"/>
              </a:ext>
            </a:extLst>
          </p:cNvPr>
          <p:cNvSpPr/>
          <p:nvPr/>
        </p:nvSpPr>
        <p:spPr>
          <a:xfrm>
            <a:off x="5922114" y="6879947"/>
            <a:ext cx="399414" cy="399414"/>
          </a:xfrm>
          <a:prstGeom prst="ellipse">
            <a:avLst/>
          </a:prstGeom>
          <a:solidFill>
            <a:srgbClr val="FFF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lt-LT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C53A4F-1704-A9CE-E5D6-3B5638CDA28E}"/>
              </a:ext>
            </a:extLst>
          </p:cNvPr>
          <p:cNvSpPr txBox="1"/>
          <p:nvPr/>
        </p:nvSpPr>
        <p:spPr>
          <a:xfrm>
            <a:off x="736202" y="8995358"/>
            <a:ext cx="793789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371600">
              <a:spcAft>
                <a:spcPts val="900"/>
              </a:spcAft>
            </a:pPr>
            <a:r>
              <a:rPr lang="en-IE" sz="2100" i="1">
                <a:solidFill>
                  <a:prstClr val="black"/>
                </a:solidFill>
                <a:latin typeface="EC Square Sans Pro" panose="020B0506040000020004" charset="0"/>
              </a:rPr>
              <a:t>*BGK is currently negotiating new Programmes to include more banks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E31547-74FD-B906-7B0D-2A81D63D2BC5}"/>
              </a:ext>
            </a:extLst>
          </p:cNvPr>
          <p:cNvGrpSpPr/>
          <p:nvPr/>
        </p:nvGrpSpPr>
        <p:grpSpPr>
          <a:xfrm>
            <a:off x="852871" y="9578325"/>
            <a:ext cx="7704560" cy="551667"/>
            <a:chOff x="6134140" y="6729578"/>
            <a:chExt cx="5583484" cy="36777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DCDA48E-B90D-EAE5-FD1B-44E1130D9537}"/>
                </a:ext>
              </a:extLst>
            </p:cNvPr>
            <p:cNvSpPr txBox="1"/>
            <p:nvPr/>
          </p:nvSpPr>
          <p:spPr>
            <a:xfrm>
              <a:off x="6210268" y="6746350"/>
              <a:ext cx="4980266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1371600"/>
              <a:r>
                <a:rPr lang="en-US" sz="2400" b="1">
                  <a:solidFill>
                    <a:srgbClr val="003399"/>
                  </a:solidFill>
                  <a:latin typeface="EC Square Sans Pro" panose="020B0506040000020004" charset="0"/>
                </a:rPr>
                <a:t>Contacts of Ukrainian banks: </a:t>
              </a:r>
              <a:r>
                <a:rPr lang="en-US" sz="2400">
                  <a:solidFill>
                    <a:prstClr val="black"/>
                  </a:solidFill>
                  <a:latin typeface="EC Square Sans Pro" panose="020B0506040000020004" charset="0"/>
                  <a:ea typeface="+mn-lt"/>
                  <a:cs typeface="+mn-lt"/>
                  <a:hlinkClick r:id="rId3"/>
                </a:rPr>
                <a:t>SMEs in Ukraine</a:t>
              </a:r>
              <a:endParaRPr lang="en-US" sz="2400">
                <a:solidFill>
                  <a:prstClr val="black"/>
                </a:solidFill>
                <a:latin typeface="EC Square Sans Pro" panose="020B050604000002000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783B32C-B8B6-1AF7-F757-E96DE3CE4436}"/>
                </a:ext>
              </a:extLst>
            </p:cNvPr>
            <p:cNvSpPr/>
            <p:nvPr/>
          </p:nvSpPr>
          <p:spPr>
            <a:xfrm>
              <a:off x="6134140" y="6729578"/>
              <a:ext cx="5583484" cy="367778"/>
            </a:xfrm>
            <a:prstGeom prst="rect">
              <a:avLst/>
            </a:prstGeom>
            <a:noFill/>
            <a:ln w="9525">
              <a:solidFill>
                <a:srgbClr val="0033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68580" rIns="137160" bIns="68580" rtlCol="0" anchor="ctr"/>
            <a:lstStyle/>
            <a:p>
              <a:pPr defTabSz="1371600">
                <a:defRPr/>
              </a:pPr>
              <a:endParaRPr lang="en-GB" sz="2700" b="1">
                <a:solidFill>
                  <a:prstClr val="black"/>
                </a:solidFill>
                <a:latin typeface="EC Square Sans Pro" panose="020B050604000002000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0BC91B3-7BD7-C905-35CC-E68DD44642A1}"/>
              </a:ext>
            </a:extLst>
          </p:cNvPr>
          <p:cNvSpPr txBox="1"/>
          <p:nvPr/>
        </p:nvSpPr>
        <p:spPr>
          <a:xfrm>
            <a:off x="9149520" y="2821572"/>
            <a:ext cx="23883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IE" sz="2400" dirty="0">
                <a:solidFill>
                  <a:prstClr val="black"/>
                </a:solidFill>
                <a:latin typeface="EC Square Sans Pro" panose="020B0506040000020004" charset="0"/>
              </a:rPr>
              <a:t>EU provide guarantees to Ukrainian banks through IFIs </a:t>
            </a:r>
            <a:endParaRPr lang="en-GB" sz="2400" dirty="0">
              <a:solidFill>
                <a:prstClr val="black"/>
              </a:solidFill>
              <a:latin typeface="EC Square Sans Pro" panose="020B0506040000020004" charset="0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78816E89-48C0-C3E0-3617-692C0F0D5091}"/>
              </a:ext>
            </a:extLst>
          </p:cNvPr>
          <p:cNvSpPr/>
          <p:nvPr/>
        </p:nvSpPr>
        <p:spPr>
          <a:xfrm>
            <a:off x="11536368" y="3382948"/>
            <a:ext cx="628254" cy="3887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GB" sz="2700" b="1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758FED-AF57-EB8B-DFC1-3057C60A5828}"/>
              </a:ext>
            </a:extLst>
          </p:cNvPr>
          <p:cNvSpPr txBox="1"/>
          <p:nvPr/>
        </p:nvSpPr>
        <p:spPr>
          <a:xfrm>
            <a:off x="12237315" y="2973834"/>
            <a:ext cx="26734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IE" sz="2400" dirty="0">
                <a:solidFill>
                  <a:prstClr val="black"/>
                </a:solidFill>
                <a:latin typeface="EC Square Sans Pro" panose="020B0506040000020004" charset="0"/>
              </a:rPr>
              <a:t>Ukrainian banks carry less borrowers’ risk</a:t>
            </a:r>
            <a:endParaRPr lang="en-GB" sz="2400" dirty="0">
              <a:solidFill>
                <a:prstClr val="black"/>
              </a:solidFill>
              <a:latin typeface="EC Square Sans Pro" panose="020B0506040000020004" charset="0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9EAB8019-A697-9577-BB4E-EC0A48DE80AC}"/>
              </a:ext>
            </a:extLst>
          </p:cNvPr>
          <p:cNvSpPr/>
          <p:nvPr/>
        </p:nvSpPr>
        <p:spPr>
          <a:xfrm>
            <a:off x="14551470" y="3341173"/>
            <a:ext cx="628254" cy="3887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GB" sz="2700" b="1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FD48E9-8131-B96B-6BC0-DC46F86B4802}"/>
              </a:ext>
            </a:extLst>
          </p:cNvPr>
          <p:cNvSpPr txBox="1"/>
          <p:nvPr/>
        </p:nvSpPr>
        <p:spPr>
          <a:xfrm>
            <a:off x="15223395" y="3102981"/>
            <a:ext cx="23883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IE" sz="2400" dirty="0">
                <a:solidFill>
                  <a:prstClr val="black"/>
                </a:solidFill>
                <a:latin typeface="EC Square Sans Pro" panose="020B0506040000020004" charset="0"/>
              </a:rPr>
              <a:t>They are able to lend more &amp; propose better loans conditions</a:t>
            </a:r>
            <a:endParaRPr lang="en-GB" sz="2400" dirty="0">
              <a:solidFill>
                <a:prstClr val="black"/>
              </a:solidFill>
              <a:latin typeface="EC Square Sans Pro" panose="020B050604000002000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32E1F6-5673-9841-74EE-AA3125AB17DC}"/>
              </a:ext>
            </a:extLst>
          </p:cNvPr>
          <p:cNvSpPr txBox="1"/>
          <p:nvPr/>
        </p:nvSpPr>
        <p:spPr>
          <a:xfrm>
            <a:off x="9149520" y="1745378"/>
            <a:ext cx="8233224" cy="1038746"/>
          </a:xfrm>
          <a:prstGeom prst="rect">
            <a:avLst/>
          </a:prstGeom>
          <a:solidFill>
            <a:srgbClr val="83CBEB"/>
          </a:solidFill>
        </p:spPr>
        <p:txBody>
          <a:bodyPr wrap="square">
            <a:spAutoFit/>
          </a:bodyPr>
          <a:lstStyle/>
          <a:p>
            <a:pPr marL="428625" algn="ctr" defTabSz="1371600">
              <a:spcAft>
                <a:spcPts val="900"/>
              </a:spcAft>
              <a:buClr>
                <a:srgbClr val="FFF21E"/>
              </a:buClr>
            </a:pPr>
            <a:r>
              <a:rPr lang="en-IE" sz="2700" b="1" dirty="0">
                <a:solidFill>
                  <a:srgbClr val="003399"/>
                </a:solidFill>
                <a:latin typeface="EC Square Sans Pro" panose="020B0506040000020004" charset="0"/>
              </a:rPr>
              <a:t>SME support programs via banks:</a:t>
            </a:r>
          </a:p>
          <a:p>
            <a:pPr marL="428625" algn="ctr" defTabSz="1371600">
              <a:spcAft>
                <a:spcPts val="900"/>
              </a:spcAft>
              <a:buClr>
                <a:srgbClr val="FFF21E"/>
              </a:buClr>
            </a:pPr>
            <a:r>
              <a:rPr lang="en-IE" sz="2700" dirty="0">
                <a:solidFill>
                  <a:srgbClr val="003399"/>
                </a:solidFill>
                <a:latin typeface="EC Square Sans Pro" panose="020B0506040000020004" charset="0"/>
              </a:rPr>
              <a:t>how does it work</a:t>
            </a:r>
          </a:p>
        </p:txBody>
      </p:sp>
    </p:spTree>
    <p:extLst>
      <p:ext uri="{BB962C8B-B14F-4D97-AF65-F5344CB8AC3E}">
        <p14:creationId xmlns:p14="http://schemas.microsoft.com/office/powerpoint/2010/main" val="2284060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7.0.6602"/>
  <p:tag name="SLIDO_EVENT_SECTION_UUID" val="8ccff089-fac8-4eb0-8079-2eb6e9a1b6e4"/>
  <p:tag name="SLIDO_EVENT_UUID" val="0c4fba56-1bd1-4a4a-98bf-30b33f322984"/>
  <p:tag name="SLIDO_PRESENTATION_ID" val="a1fc8ed0-dbab-49f6-888f-019aae20e9e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BC18"/>
      </a:accent1>
      <a:accent2>
        <a:srgbClr val="002B5B"/>
      </a:accent2>
      <a:accent3>
        <a:srgbClr val="F68A1E"/>
      </a:accent3>
      <a:accent4>
        <a:srgbClr val="6FA8E8"/>
      </a:accent4>
      <a:accent5>
        <a:srgbClr val="A5C138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_Collab_Status xmlns="4af8c89d-4332-4d32-84a3-abf4120a8008">Not Started</EC_Collab_Status>
    <EC_Collab_DocumentLanguage xmlns="4af8c89d-4332-4d32-84a3-abf4120a8008">EN</EC_Collab_DocumentLanguage>
    <_Status xmlns="http://schemas.microsoft.com/sharepoint/v3/fields">Not Started</_Status>
    <EC_Collab_Reference xmlns="4af8c89d-4332-4d32-84a3-abf4120a800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F2C2D10DEBDD514F8191B31B65AF8B8300BB55CE8377BA30418DD38C25ACF25375" ma:contentTypeVersion="21" ma:contentTypeDescription="Create a new document in this library." ma:contentTypeScope="" ma:versionID="029409236f9022a8d4c96455937b6ae7">
  <xsd:schema xmlns:xsd="http://www.w3.org/2001/XMLSchema" xmlns:xs="http://www.w3.org/2001/XMLSchema" xmlns:p="http://schemas.microsoft.com/office/2006/metadata/properties" xmlns:ns2="http://schemas.microsoft.com/sharepoint/v3/fields" xmlns:ns3="4af8c89d-4332-4d32-84a3-abf4120a8008" xmlns:ns4="9a9637e9-1c11-4ee9-91b8-f060e3608fb2" targetNamespace="http://schemas.microsoft.com/office/2006/metadata/properties" ma:root="true" ma:fieldsID="eca66d1857b7ed8d04d2ae90b82b318d" ns2:_="" ns3:_="" ns4:_="">
    <xsd:import namespace="http://schemas.microsoft.com/sharepoint/v3/fields"/>
    <xsd:import namespace="4af8c89d-4332-4d32-84a3-abf4120a8008"/>
    <xsd:import namespace="9a9637e9-1c11-4ee9-91b8-f060e3608fb2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2:_Status" minOccurs="0"/>
                <xsd:element ref="ns3:EC_Collab_DocumentLanguage"/>
                <xsd:element ref="ns3:EC_Collab_Status"/>
                <xsd:element ref="ns3:SharedWithUsers" minOccurs="0"/>
                <xsd:element ref="ns3:SharedWithDetails" minOccurs="0"/>
                <xsd:element ref="ns4:MediaLengthInSeconds" minOccurs="0"/>
                <xsd:element ref="ns4:MediaServiceOCR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hidden="true" ma:internalName="_Status" ma:readOnly="false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8c89d-4332-4d32-84a3-abf4120a8008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 ma:readOnly="false">
      <xsd:simpleType>
        <xsd:restriction base="dms:Text"/>
      </xsd:simpleType>
    </xsd:element>
    <xsd:element name="EC_Collab_DocumentLanguage" ma:index="14" ma:displayName="Language" ma:default="EN" ma:format="Dropdown" ma:internalName="EC_Collab_DocumentLanguage" ma:readOnly="fals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5" ma:displayName="EC Status" ma:default="Not Started" ma:format="Dropdown" ma:internalName="EC_Collab_Status" ma:readOnly="false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637e9-1c11-4ee9-91b8-f060e3608fb2" elementFormDefault="qualified">
    <xsd:import namespace="http://schemas.microsoft.com/office/2006/documentManagement/types"/>
    <xsd:import namespace="http://schemas.microsoft.com/office/infopath/2007/PartnerControls"/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7FD2B6-6496-4850-B628-3E2D4081CAE3}">
  <ds:schemaRefs>
    <ds:schemaRef ds:uri="http://schemas.microsoft.com/office/2006/documentManagement/types"/>
    <ds:schemaRef ds:uri="4af8c89d-4332-4d32-84a3-abf4120a8008"/>
    <ds:schemaRef ds:uri="http://schemas.openxmlformats.org/package/2006/metadata/core-properties"/>
    <ds:schemaRef ds:uri="9a9637e9-1c11-4ee9-91b8-f060e3608fb2"/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sharepoint/v3/field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2F9478D-D7F7-470E-AAC9-705F518581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12B446-2B38-4D20-978F-2BA96CF40932}">
  <ds:schemaRefs>
    <ds:schemaRef ds:uri="4af8c89d-4332-4d32-84a3-abf4120a8008"/>
    <ds:schemaRef ds:uri="9a9637e9-1c11-4ee9-91b8-f060e3608f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9666</TotalTime>
  <Words>2456</Words>
  <Application>Microsoft Office PowerPoint</Application>
  <PresentationFormat>Custom</PresentationFormat>
  <Paragraphs>426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Canva Sans</vt:lpstr>
      <vt:lpstr>Inter Bold</vt:lpstr>
      <vt:lpstr>Aptos Narrow</vt:lpstr>
      <vt:lpstr>Arial</vt:lpstr>
      <vt:lpstr>Wingdings</vt:lpstr>
      <vt:lpstr>Wingdings,Sans-Serif</vt:lpstr>
      <vt:lpstr>Canva Sans Bold</vt:lpstr>
      <vt:lpstr>Aptos</vt:lpstr>
      <vt:lpstr>Aptos Display</vt:lpstr>
      <vt:lpstr>Segoe UI</vt:lpstr>
      <vt:lpstr>Courier New</vt:lpstr>
      <vt:lpstr>EC Square Sans Pro</vt:lpstr>
      <vt:lpstr>Calibri</vt:lpstr>
      <vt:lpstr>Office Theme</vt:lpstr>
      <vt:lpstr>1_Office Theme</vt:lpstr>
      <vt:lpstr>2_Office Theme</vt:lpstr>
      <vt:lpstr>Lithuania–Ukraine Business Cooperation in  Transport and Logistics  17 June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  Contact:  eu.ua.business.engagement@lt.ey.com enest-EU-UKRAINE-INVESTMENT-FRAMEWORK@ec.europa.eu 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Sector Reform Overview</dc:title>
  <dc:creator>ROBLES Jeanne (ENEST)</dc:creator>
  <cp:lastModifiedBy>Lina RAMANAUSKAITĖ</cp:lastModifiedBy>
  <cp:revision>8</cp:revision>
  <dcterms:created xsi:type="dcterms:W3CDTF">2006-08-16T00:00:00Z</dcterms:created>
  <dcterms:modified xsi:type="dcterms:W3CDTF">2026-06-19T08:28:58Z</dcterms:modified>
  <dc:identifier>DAHG0VIeRJU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0x010100F2C2D10DEBDD514F8191B31B65AF8B8300BB55CE8377BA30418DD38C25ACF25375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2026-04-14T15:08:53Z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cd651697-d1eb-4bf6-b118-8a0d54ba7a6b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SIP_Label_6bd9ddd1-4d20-43f6-abfa-fc3c07406f94_Tag">
    <vt:lpwstr>10, 3, 0, 1</vt:lpwstr>
  </property>
</Properties>
</file>