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906000" cy="6858000" type="A4"/>
  <p:notesSz cx="6858000" cy="9144000"/>
  <p:embeddedFontLs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Lora" pitchFamily="2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CgTPsP8Yiv/KjAPYvPba5mPPC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64" y="1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aaaaaaaThe%20Valueable%20network\Prima\As%20such\Members%20tables\Valueable%20MEMBERS%20jun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Valueable members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Foglio1!$B$3</c:f>
              <c:strCache>
                <c:ptCount val="1"/>
                <c:pt idx="0">
                  <c:v>Colonna2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Foglio1!$A$4:$A$12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Foglio1!$B$4:$B$12</c:f>
              <c:numCache>
                <c:formatCode>General</c:formatCode>
                <c:ptCount val="9"/>
                <c:pt idx="0">
                  <c:v>3</c:v>
                </c:pt>
                <c:pt idx="1">
                  <c:v>26</c:v>
                </c:pt>
                <c:pt idx="2">
                  <c:v>57</c:v>
                </c:pt>
                <c:pt idx="3">
                  <c:v>79</c:v>
                </c:pt>
                <c:pt idx="4">
                  <c:v>80</c:v>
                </c:pt>
                <c:pt idx="5">
                  <c:v>123</c:v>
                </c:pt>
                <c:pt idx="6">
                  <c:v>90</c:v>
                </c:pt>
                <c:pt idx="7">
                  <c:v>120</c:v>
                </c:pt>
                <c:pt idx="8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F0-4C30-9F99-2363ABE5E6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9909712"/>
        <c:axId val="569915112"/>
      </c:lineChart>
      <c:catAx>
        <c:axId val="56990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9915112"/>
        <c:crosses val="autoZero"/>
        <c:auto val="1"/>
        <c:lblAlgn val="ctr"/>
        <c:lblOffset val="100"/>
        <c:noMultiLvlLbl val="0"/>
      </c:catAx>
      <c:valAx>
        <c:axId val="569915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990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454025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381000" y="3986022"/>
            <a:ext cx="60960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9" name="Google Shape;36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303213" y="4459288"/>
            <a:ext cx="60483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:no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0" y="498475"/>
            <a:ext cx="427990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>
            <a:spLocks noGrp="1"/>
          </p:cNvSpPr>
          <p:nvPr>
            <p:ph type="title"/>
          </p:nvPr>
        </p:nvSpPr>
        <p:spPr>
          <a:xfrm rot="5400000">
            <a:off x="5251052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body" idx="1"/>
          </p:nvPr>
        </p:nvSpPr>
        <p:spPr>
          <a:xfrm rot="5400000">
            <a:off x="917177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437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437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437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55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diagramma o organigramma" type="dgm">
  <p:cSld name="DIAGRA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>
            <a:spLocks noGrp="1"/>
          </p:cNvSpPr>
          <p:nvPr>
            <p:ph type="dgm" idx="2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23.jpg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ueablenetwork.e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g"/><Relationship Id="rId18" Type="http://schemas.openxmlformats.org/officeDocument/2006/relationships/image" Target="../media/image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8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pn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3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GFdu81-a4ExLFZ20eBvwZ2VXrP98mkSC/edit?usp=sharing&amp;ouid=112601513658195763710&amp;rtpof=true&amp;sd=tr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ocs.google.com/spreadsheets/d/1vOIqEWc-CmY4IqxOmEQf-pHxjSLfHZWu/edit?usp=drive_link&amp;ouid=112601513658195763710&amp;rtpof=true&amp;sd=true" TargetMode="External"/><Relationship Id="rId4" Type="http://schemas.openxmlformats.org/officeDocument/2006/relationships/hyperlink" Target="https://docs.google.com/spreadsheets/d/1xVfugHZNlsNxp1-jnEWxhBiP51VbgL5D/edit?usp=drive_link&amp;ouid=112601513658195763710&amp;rtpof=true&amp;sd=tru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l="13581" t="24455" r="70013" b="45757"/>
          <a:stretch/>
        </p:blipFill>
        <p:spPr>
          <a:xfrm>
            <a:off x="3655089" y="1981855"/>
            <a:ext cx="2959468" cy="290065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388342" y="5536044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/>
              <a:t>A network, a brand, a dream with deadlines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3969904" y="3276600"/>
            <a:ext cx="1106921" cy="1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 descr="LOGO AIP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457" y="446520"/>
            <a:ext cx="1344088" cy="140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ct val="100000"/>
              <a:buFont typeface="Calibri"/>
              <a:buNone/>
            </a:pPr>
            <a:r>
              <a:rPr lang="it-IT" sz="12500">
                <a:solidFill>
                  <a:srgbClr val="6FCCCE"/>
                </a:solidFill>
              </a:rPr>
              <a:t>(3) Value</a:t>
            </a:r>
            <a:r>
              <a:rPr lang="it-IT" sz="12500" b="1">
                <a:solidFill>
                  <a:srgbClr val="6FCCCE"/>
                </a:solidFill>
              </a:rPr>
              <a:t>able</a:t>
            </a:r>
            <a:r>
              <a:rPr lang="it-IT" sz="12500">
                <a:solidFill>
                  <a:srgbClr val="6FCCCE"/>
                </a:solidFill>
              </a:rPr>
              <a:t>’s history</a:t>
            </a:r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it-IT" dirty="0"/>
              <a:t>From the «</a:t>
            </a:r>
            <a:r>
              <a:rPr lang="it-IT" i="1" dirty="0" err="1"/>
              <a:t>OMO</a:t>
            </a:r>
            <a:r>
              <a:rPr lang="it-IT" dirty="0" err="1"/>
              <a:t>»project</a:t>
            </a:r>
            <a:r>
              <a:rPr lang="it-IT" dirty="0"/>
              <a:t> to the Valueable network: an </a:t>
            </a:r>
            <a:r>
              <a:rPr lang="it-IT" dirty="0" err="1"/>
              <a:t>example</a:t>
            </a:r>
            <a:r>
              <a:rPr lang="it-IT" dirty="0"/>
              <a:t> of best practice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1416673" y="1365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ct val="100000"/>
              <a:buFont typeface="Calibri"/>
              <a:buNone/>
            </a:pPr>
            <a:r>
              <a:rPr lang="it-IT" dirty="0">
                <a:solidFill>
                  <a:srgbClr val="6FCCCE"/>
                </a:solidFill>
              </a:rPr>
              <a:t>                            </a:t>
            </a:r>
            <a:br>
              <a:rPr lang="it-IT" dirty="0">
                <a:solidFill>
                  <a:srgbClr val="6FCCCE"/>
                </a:solidFill>
              </a:rPr>
            </a:br>
            <a:r>
              <a:rPr lang="it-IT" dirty="0">
                <a:solidFill>
                  <a:srgbClr val="6FCCCE"/>
                </a:solidFill>
              </a:rPr>
              <a:t>10 </a:t>
            </a:r>
            <a:r>
              <a:rPr lang="it-IT" dirty="0" err="1">
                <a:solidFill>
                  <a:srgbClr val="6FCCCE"/>
                </a:solidFill>
              </a:rPr>
              <a:t>years</a:t>
            </a:r>
            <a:r>
              <a:rPr lang="it-IT" dirty="0">
                <a:solidFill>
                  <a:srgbClr val="6FCCCE"/>
                </a:solidFill>
              </a:rPr>
              <a:t>!!!</a:t>
            </a:r>
            <a:br>
              <a:rPr lang="it-IT" dirty="0"/>
            </a:br>
            <a:r>
              <a:rPr lang="it-IT" dirty="0"/>
              <a:t> </a:t>
            </a:r>
            <a:endParaRPr dirty="0"/>
          </a:p>
        </p:txBody>
      </p:sp>
      <p:grpSp>
        <p:nvGrpSpPr>
          <p:cNvPr id="199" name="Google Shape;199;p11"/>
          <p:cNvGrpSpPr/>
          <p:nvPr/>
        </p:nvGrpSpPr>
        <p:grpSpPr>
          <a:xfrm>
            <a:off x="5903756" y="1064761"/>
            <a:ext cx="2584182" cy="5346593"/>
            <a:chOff x="2047121" y="0"/>
            <a:chExt cx="2584182" cy="5346593"/>
          </a:xfrm>
        </p:grpSpPr>
        <p:sp>
          <p:nvSpPr>
            <p:cNvPr id="200" name="Google Shape;200;p11"/>
            <p:cNvSpPr/>
            <p:nvPr/>
          </p:nvSpPr>
          <p:spPr>
            <a:xfrm>
              <a:off x="2615308" y="0"/>
              <a:ext cx="2015995" cy="201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D8E2F3"/>
            </a:solidFill>
            <a:ln w="12700" cap="flat" cmpd="sng">
              <a:solidFill>
                <a:srgbClr val="D8E2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2894464" y="468051"/>
              <a:ext cx="1456926" cy="900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 txBox="1"/>
            <p:nvPr/>
          </p:nvSpPr>
          <p:spPr>
            <a:xfrm>
              <a:off x="2894464" y="468051"/>
              <a:ext cx="1456926" cy="900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 my own…at work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2014-2017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2047121" y="1188124"/>
              <a:ext cx="2015995" cy="201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B3C6E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2479176" y="1548171"/>
              <a:ext cx="1125039" cy="965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 txBox="1"/>
            <p:nvPr/>
          </p:nvSpPr>
          <p:spPr>
            <a:xfrm>
              <a:off x="2479176" y="1548171"/>
              <a:ext cx="1125039" cy="965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Valueable network</a:t>
              </a: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(2017-2019)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2615308" y="2321491"/>
              <a:ext cx="2015995" cy="201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rgbClr val="8DA9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2961100" y="2816369"/>
              <a:ext cx="1323654" cy="103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 txBox="1"/>
            <p:nvPr/>
          </p:nvSpPr>
          <p:spPr>
            <a:xfrm>
              <a:off x="2961100" y="2816369"/>
              <a:ext cx="1323654" cy="103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Value-able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(2019-2022)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2198948" y="3613762"/>
              <a:ext cx="1731993" cy="1732831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2498077" y="4212046"/>
              <a:ext cx="1125039" cy="562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2498077" y="4212046"/>
              <a:ext cx="1125039" cy="562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1"/>
          <p:cNvSpPr txBox="1"/>
          <p:nvPr/>
        </p:nvSpPr>
        <p:spPr>
          <a:xfrm>
            <a:off x="6324769" y="5160494"/>
            <a:ext cx="1332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(2022-2024)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1" descr="http://eacea.ec.europa.eu/img/logos/erasmus_plus/eu_flag_co_funded_pos_%5brgb%5d_righ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0977" y="186226"/>
            <a:ext cx="2827813" cy="91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/>
          <p:cNvPicPr preferRelativeResize="0"/>
          <p:nvPr/>
        </p:nvPicPr>
        <p:blipFill rotWithShape="1">
          <a:blip r:embed="rId4">
            <a:alphaModFix/>
          </a:blip>
          <a:srcRect l="13582" t="24456" r="70014" b="45756"/>
          <a:stretch/>
        </p:blipFill>
        <p:spPr>
          <a:xfrm>
            <a:off x="8291002" y="2776468"/>
            <a:ext cx="1399261" cy="140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5">
            <a:alphaModFix/>
          </a:blip>
          <a:srcRect l="13581" t="24455" r="70013" b="45757"/>
          <a:stretch/>
        </p:blipFill>
        <p:spPr>
          <a:xfrm>
            <a:off x="98435" y="6201804"/>
            <a:ext cx="554708" cy="519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11"/>
          <p:cNvCxnSpPr/>
          <p:nvPr/>
        </p:nvCxnSpPr>
        <p:spPr>
          <a:xfrm>
            <a:off x="0" y="1160748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sp>
        <p:nvSpPr>
          <p:cNvPr id="217" name="Google Shape;217;p11"/>
          <p:cNvSpPr txBox="1"/>
          <p:nvPr/>
        </p:nvSpPr>
        <p:spPr>
          <a:xfrm>
            <a:off x="67474" y="1339214"/>
            <a:ext cx="521270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projects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EU Commission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framework of the Erasmus 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779" y="3090391"/>
            <a:ext cx="3586348" cy="263381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975110" y="5718423"/>
            <a:ext cx="45095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Registration of the trademark at the European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Intellectual Property Office  (2018)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517780" y="142849"/>
            <a:ext cx="9097173" cy="60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FFFFFF"/>
              </a:buClr>
              <a:buSzPts val="4400"/>
            </a:pPr>
            <a:r>
              <a:rPr lang="it-IT" sz="4000" dirty="0" err="1">
                <a:solidFill>
                  <a:srgbClr val="6FCCCE"/>
                </a:solidFill>
                <a:latin typeface="Calibri"/>
                <a:cs typeface="Calibri"/>
                <a:sym typeface="Century Gothic"/>
              </a:rPr>
              <a:t>Our</a:t>
            </a:r>
            <a:r>
              <a:rPr lang="it-IT" sz="4000" dirty="0">
                <a:solidFill>
                  <a:srgbClr val="6FCCCE"/>
                </a:solidFill>
                <a:latin typeface="Calibri"/>
                <a:cs typeface="Calibri"/>
                <a:sym typeface="Century Gothic"/>
              </a:rPr>
              <a:t> road</a:t>
            </a:r>
            <a:endParaRPr sz="4000" dirty="0">
              <a:solidFill>
                <a:srgbClr val="6FCCCE"/>
              </a:solidFill>
              <a:latin typeface="Calibri"/>
              <a:cs typeface="Calibri"/>
              <a:sym typeface="Century Gothic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260513" y="764783"/>
            <a:ext cx="8848022" cy="5293967"/>
            <a:chOff x="-1" y="286604"/>
            <a:chExt cx="9952083" cy="5954553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-1" y="286604"/>
              <a:ext cx="9952083" cy="5928812"/>
              <a:chOff x="1646325" y="1452975"/>
              <a:chExt cx="5075950" cy="302392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1646325" y="1800625"/>
                <a:ext cx="5075950" cy="2676275"/>
              </a:xfrm>
              <a:custGeom>
                <a:avLst/>
                <a:gdLst/>
                <a:ahLst/>
                <a:cxnLst/>
                <a:rect l="l" t="t" r="r" b="b"/>
                <a:pathLst>
                  <a:path w="203038" h="107051" extrusionOk="0">
                    <a:moveTo>
                      <a:pt x="113594" y="0"/>
                    </a:moveTo>
                    <a:cubicBezTo>
                      <a:pt x="110685" y="0"/>
                      <a:pt x="108776" y="97"/>
                      <a:pt x="108776" y="97"/>
                    </a:cubicBezTo>
                    <a:cubicBezTo>
                      <a:pt x="108776" y="97"/>
                      <a:pt x="135125" y="752"/>
                      <a:pt x="136541" y="7598"/>
                    </a:cubicBezTo>
                    <a:cubicBezTo>
                      <a:pt x="137934" y="14420"/>
                      <a:pt x="83951" y="12836"/>
                      <a:pt x="87333" y="25088"/>
                    </a:cubicBezTo>
                    <a:cubicBezTo>
                      <a:pt x="90714" y="37339"/>
                      <a:pt x="158711" y="39221"/>
                      <a:pt x="163235" y="51270"/>
                    </a:cubicBezTo>
                    <a:cubicBezTo>
                      <a:pt x="167748" y="63283"/>
                      <a:pt x="0" y="72856"/>
                      <a:pt x="0" y="72856"/>
                    </a:cubicBezTo>
                    <a:lnTo>
                      <a:pt x="0" y="107050"/>
                    </a:lnTo>
                    <a:cubicBezTo>
                      <a:pt x="65187" y="103979"/>
                      <a:pt x="203038" y="76951"/>
                      <a:pt x="192858" y="47495"/>
                    </a:cubicBezTo>
                    <a:cubicBezTo>
                      <a:pt x="186309" y="28469"/>
                      <a:pt x="102287" y="28160"/>
                      <a:pt x="101727" y="22969"/>
                    </a:cubicBezTo>
                    <a:cubicBezTo>
                      <a:pt x="101168" y="17777"/>
                      <a:pt x="143209" y="19194"/>
                      <a:pt x="142364" y="8836"/>
                    </a:cubicBezTo>
                    <a:cubicBezTo>
                      <a:pt x="141713" y="952"/>
                      <a:pt x="122727" y="0"/>
                      <a:pt x="113594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646325" y="2909725"/>
                <a:ext cx="5074775" cy="1567175"/>
              </a:xfrm>
              <a:custGeom>
                <a:avLst/>
                <a:gdLst/>
                <a:ahLst/>
                <a:cxnLst/>
                <a:rect l="l" t="t" r="r" b="b"/>
                <a:pathLst>
                  <a:path w="202991" h="62687" extrusionOk="0">
                    <a:moveTo>
                      <a:pt x="190917" y="0"/>
                    </a:moveTo>
                    <a:cubicBezTo>
                      <a:pt x="190429" y="4334"/>
                      <a:pt x="188381" y="8596"/>
                      <a:pt x="185428" y="12204"/>
                    </a:cubicBezTo>
                    <a:cubicBezTo>
                      <a:pt x="181071" y="17514"/>
                      <a:pt x="174879" y="21598"/>
                      <a:pt x="168402" y="25039"/>
                    </a:cubicBezTo>
                    <a:cubicBezTo>
                      <a:pt x="136422" y="41993"/>
                      <a:pt x="90357" y="43994"/>
                      <a:pt x="52602" y="45518"/>
                    </a:cubicBezTo>
                    <a:cubicBezTo>
                      <a:pt x="52112" y="45537"/>
                      <a:pt x="51453" y="45547"/>
                      <a:pt x="50651" y="45547"/>
                    </a:cubicBezTo>
                    <a:cubicBezTo>
                      <a:pt x="39419" y="45547"/>
                      <a:pt x="45" y="43732"/>
                      <a:pt x="0" y="43732"/>
                    </a:cubicBezTo>
                    <a:lnTo>
                      <a:pt x="0" y="62686"/>
                    </a:lnTo>
                    <a:cubicBezTo>
                      <a:pt x="65187" y="59615"/>
                      <a:pt x="202990" y="32587"/>
                      <a:pt x="192810" y="3131"/>
                    </a:cubicBezTo>
                    <a:cubicBezTo>
                      <a:pt x="192441" y="2012"/>
                      <a:pt x="191810" y="988"/>
                      <a:pt x="190917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810275" y="2273025"/>
                <a:ext cx="1968150" cy="835850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33434" extrusionOk="0">
                    <a:moveTo>
                      <a:pt x="5359" y="1"/>
                    </a:moveTo>
                    <a:cubicBezTo>
                      <a:pt x="1918" y="1584"/>
                      <a:pt x="1" y="3561"/>
                      <a:pt x="727" y="6192"/>
                    </a:cubicBezTo>
                    <a:cubicBezTo>
                      <a:pt x="4109" y="18443"/>
                      <a:pt x="72105" y="20325"/>
                      <a:pt x="76630" y="32362"/>
                    </a:cubicBezTo>
                    <a:cubicBezTo>
                      <a:pt x="76761" y="32719"/>
                      <a:pt x="76784" y="33088"/>
                      <a:pt x="76701" y="33433"/>
                    </a:cubicBezTo>
                    <a:cubicBezTo>
                      <a:pt x="78725" y="30040"/>
                      <a:pt x="72486" y="24337"/>
                      <a:pt x="56484" y="19586"/>
                    </a:cubicBezTo>
                    <a:cubicBezTo>
                      <a:pt x="40458" y="14860"/>
                      <a:pt x="10347" y="12526"/>
                      <a:pt x="5252" y="6823"/>
                    </a:cubicBezTo>
                    <a:cubicBezTo>
                      <a:pt x="2656" y="3930"/>
                      <a:pt x="3704" y="1608"/>
                      <a:pt x="5359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193375" y="2011975"/>
                <a:ext cx="1030800" cy="345325"/>
              </a:xfrm>
              <a:custGeom>
                <a:avLst/>
                <a:gdLst/>
                <a:ahLst/>
                <a:cxnLst/>
                <a:rect l="l" t="t" r="r" b="b"/>
                <a:pathLst>
                  <a:path w="41232" h="13813" extrusionOk="0">
                    <a:moveTo>
                      <a:pt x="40386" y="1"/>
                    </a:moveTo>
                    <a:cubicBezTo>
                      <a:pt x="37600" y="6716"/>
                      <a:pt x="23134" y="6990"/>
                      <a:pt x="15097" y="8502"/>
                    </a:cubicBezTo>
                    <a:cubicBezTo>
                      <a:pt x="7180" y="9990"/>
                      <a:pt x="1310" y="10502"/>
                      <a:pt x="0" y="13812"/>
                    </a:cubicBezTo>
                    <a:cubicBezTo>
                      <a:pt x="3155" y="9431"/>
                      <a:pt x="41232" y="10252"/>
                      <a:pt x="40434" y="382"/>
                    </a:cubicBezTo>
                    <a:cubicBezTo>
                      <a:pt x="40410" y="239"/>
                      <a:pt x="40386" y="120"/>
                      <a:pt x="40386" y="1"/>
                    </a:cubicBezTo>
                    <a:close/>
                  </a:path>
                </a:pathLst>
              </a:custGeom>
              <a:solidFill>
                <a:srgbClr val="5D5E5E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935775" y="3880975"/>
                <a:ext cx="18832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438" extrusionOk="0">
                    <a:moveTo>
                      <a:pt x="6731" y="70"/>
                    </a:moveTo>
                    <a:cubicBezTo>
                      <a:pt x="6714" y="70"/>
                      <a:pt x="6697" y="70"/>
                      <a:pt x="6680" y="71"/>
                    </a:cubicBezTo>
                    <a:cubicBezTo>
                      <a:pt x="4632" y="143"/>
                      <a:pt x="2513" y="0"/>
                      <a:pt x="512" y="333"/>
                    </a:cubicBezTo>
                    <a:cubicBezTo>
                      <a:pt x="0" y="405"/>
                      <a:pt x="0" y="1119"/>
                      <a:pt x="512" y="1191"/>
                    </a:cubicBezTo>
                    <a:cubicBezTo>
                      <a:pt x="1491" y="1354"/>
                      <a:pt x="2501" y="1437"/>
                      <a:pt x="3510" y="1437"/>
                    </a:cubicBezTo>
                    <a:cubicBezTo>
                      <a:pt x="4638" y="1437"/>
                      <a:pt x="5766" y="1333"/>
                      <a:pt x="6846" y="1119"/>
                    </a:cubicBezTo>
                    <a:cubicBezTo>
                      <a:pt x="7532" y="991"/>
                      <a:pt x="7412" y="70"/>
                      <a:pt x="6731" y="7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37025" y="3853425"/>
                <a:ext cx="23695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861" extrusionOk="0">
                    <a:moveTo>
                      <a:pt x="7414" y="1"/>
                    </a:moveTo>
                    <a:cubicBezTo>
                      <a:pt x="5232" y="1"/>
                      <a:pt x="3070" y="648"/>
                      <a:pt x="882" y="709"/>
                    </a:cubicBezTo>
                    <a:cubicBezTo>
                      <a:pt x="0" y="733"/>
                      <a:pt x="0" y="1828"/>
                      <a:pt x="882" y="1852"/>
                    </a:cubicBezTo>
                    <a:cubicBezTo>
                      <a:pt x="1093" y="1858"/>
                      <a:pt x="1305" y="1861"/>
                      <a:pt x="1518" y="1861"/>
                    </a:cubicBezTo>
                    <a:cubicBezTo>
                      <a:pt x="3879" y="1861"/>
                      <a:pt x="6306" y="1514"/>
                      <a:pt x="8633" y="1197"/>
                    </a:cubicBezTo>
                    <a:cubicBezTo>
                      <a:pt x="9478" y="1078"/>
                      <a:pt x="9156" y="126"/>
                      <a:pt x="8454" y="54"/>
                    </a:cubicBezTo>
                    <a:cubicBezTo>
                      <a:pt x="8107" y="17"/>
                      <a:pt x="7760" y="1"/>
                      <a:pt x="7414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001375" y="3780325"/>
                <a:ext cx="20170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8068" h="1759" extrusionOk="0">
                    <a:moveTo>
                      <a:pt x="7117" y="0"/>
                    </a:moveTo>
                    <a:cubicBezTo>
                      <a:pt x="7098" y="0"/>
                      <a:pt x="7080" y="1"/>
                      <a:pt x="7061" y="2"/>
                    </a:cubicBezTo>
                    <a:cubicBezTo>
                      <a:pt x="4966" y="73"/>
                      <a:pt x="2930" y="442"/>
                      <a:pt x="834" y="657"/>
                    </a:cubicBezTo>
                    <a:cubicBezTo>
                      <a:pt x="263" y="692"/>
                      <a:pt x="1" y="1490"/>
                      <a:pt x="703" y="1585"/>
                    </a:cubicBezTo>
                    <a:cubicBezTo>
                      <a:pt x="1545" y="1698"/>
                      <a:pt x="2381" y="1758"/>
                      <a:pt x="3213" y="1758"/>
                    </a:cubicBezTo>
                    <a:cubicBezTo>
                      <a:pt x="4572" y="1758"/>
                      <a:pt x="5920" y="1599"/>
                      <a:pt x="7264" y="1252"/>
                    </a:cubicBezTo>
                    <a:cubicBezTo>
                      <a:pt x="8068" y="1077"/>
                      <a:pt x="7971" y="0"/>
                      <a:pt x="7117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425000" y="3903800"/>
                <a:ext cx="20212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8085" h="1514" extrusionOk="0">
                    <a:moveTo>
                      <a:pt x="5687" y="1"/>
                    </a:moveTo>
                    <a:cubicBezTo>
                      <a:pt x="4096" y="1"/>
                      <a:pt x="2514" y="114"/>
                      <a:pt x="905" y="123"/>
                    </a:cubicBezTo>
                    <a:cubicBezTo>
                      <a:pt x="322" y="123"/>
                      <a:pt x="0" y="885"/>
                      <a:pt x="691" y="1040"/>
                    </a:cubicBezTo>
                    <a:cubicBezTo>
                      <a:pt x="2022" y="1345"/>
                      <a:pt x="3354" y="1513"/>
                      <a:pt x="4694" y="1513"/>
                    </a:cubicBezTo>
                    <a:cubicBezTo>
                      <a:pt x="5546" y="1513"/>
                      <a:pt x="6402" y="1445"/>
                      <a:pt x="7263" y="1302"/>
                    </a:cubicBezTo>
                    <a:cubicBezTo>
                      <a:pt x="8085" y="1194"/>
                      <a:pt x="8073" y="63"/>
                      <a:pt x="7168" y="40"/>
                    </a:cubicBezTo>
                    <a:cubicBezTo>
                      <a:pt x="6673" y="11"/>
                      <a:pt x="6179" y="1"/>
                      <a:pt x="5687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51425" y="3713950"/>
                <a:ext cx="20390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8156" h="2148" extrusionOk="0">
                    <a:moveTo>
                      <a:pt x="7172" y="0"/>
                    </a:moveTo>
                    <a:cubicBezTo>
                      <a:pt x="7151" y="0"/>
                      <a:pt x="7130" y="1"/>
                      <a:pt x="7109" y="2"/>
                    </a:cubicBezTo>
                    <a:cubicBezTo>
                      <a:pt x="4990" y="97"/>
                      <a:pt x="2978" y="657"/>
                      <a:pt x="882" y="907"/>
                    </a:cubicBezTo>
                    <a:cubicBezTo>
                      <a:pt x="1" y="1002"/>
                      <a:pt x="263" y="2145"/>
                      <a:pt x="1096" y="2145"/>
                    </a:cubicBezTo>
                    <a:cubicBezTo>
                      <a:pt x="1277" y="2147"/>
                      <a:pt x="1457" y="2148"/>
                      <a:pt x="1638" y="2148"/>
                    </a:cubicBezTo>
                    <a:cubicBezTo>
                      <a:pt x="3579" y="2148"/>
                      <a:pt x="5527" y="2014"/>
                      <a:pt x="7335" y="1371"/>
                    </a:cubicBezTo>
                    <a:cubicBezTo>
                      <a:pt x="8117" y="1103"/>
                      <a:pt x="8155" y="0"/>
                      <a:pt x="7172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919925" y="3901275"/>
                <a:ext cx="20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226" h="1715" extrusionOk="0">
                    <a:moveTo>
                      <a:pt x="5713" y="0"/>
                    </a:moveTo>
                    <a:cubicBezTo>
                      <a:pt x="4146" y="0"/>
                      <a:pt x="2601" y="165"/>
                      <a:pt x="1017" y="165"/>
                    </a:cubicBezTo>
                    <a:cubicBezTo>
                      <a:pt x="975" y="165"/>
                      <a:pt x="933" y="165"/>
                      <a:pt x="891" y="164"/>
                    </a:cubicBezTo>
                    <a:cubicBezTo>
                      <a:pt x="882" y="164"/>
                      <a:pt x="873" y="164"/>
                      <a:pt x="865" y="164"/>
                    </a:cubicBezTo>
                    <a:cubicBezTo>
                      <a:pt x="1" y="164"/>
                      <a:pt x="126" y="1308"/>
                      <a:pt x="939" y="1415"/>
                    </a:cubicBezTo>
                    <a:cubicBezTo>
                      <a:pt x="2139" y="1584"/>
                      <a:pt x="3346" y="1715"/>
                      <a:pt x="4544" y="1715"/>
                    </a:cubicBezTo>
                    <a:cubicBezTo>
                      <a:pt x="5450" y="1715"/>
                      <a:pt x="6350" y="1640"/>
                      <a:pt x="7237" y="1450"/>
                    </a:cubicBezTo>
                    <a:cubicBezTo>
                      <a:pt x="8059" y="1272"/>
                      <a:pt x="8226" y="141"/>
                      <a:pt x="7178" y="57"/>
                    </a:cubicBezTo>
                    <a:cubicBezTo>
                      <a:pt x="6686" y="16"/>
                      <a:pt x="6199" y="0"/>
                      <a:pt x="5713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869250" y="3608625"/>
                <a:ext cx="205950" cy="75750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3030" extrusionOk="0">
                    <a:moveTo>
                      <a:pt x="7082" y="1"/>
                    </a:moveTo>
                    <a:cubicBezTo>
                      <a:pt x="7012" y="1"/>
                      <a:pt x="6939" y="8"/>
                      <a:pt x="6862" y="24"/>
                    </a:cubicBezTo>
                    <a:cubicBezTo>
                      <a:pt x="4803" y="464"/>
                      <a:pt x="2874" y="1190"/>
                      <a:pt x="850" y="1655"/>
                    </a:cubicBezTo>
                    <a:cubicBezTo>
                      <a:pt x="1" y="1850"/>
                      <a:pt x="114" y="3029"/>
                      <a:pt x="954" y="3029"/>
                    </a:cubicBezTo>
                    <a:cubicBezTo>
                      <a:pt x="986" y="3029"/>
                      <a:pt x="1018" y="3028"/>
                      <a:pt x="1052" y="3024"/>
                    </a:cubicBezTo>
                    <a:cubicBezTo>
                      <a:pt x="3338" y="2774"/>
                      <a:pt x="5553" y="2345"/>
                      <a:pt x="7505" y="1298"/>
                    </a:cubicBezTo>
                    <a:cubicBezTo>
                      <a:pt x="8238" y="915"/>
                      <a:pt x="7866" y="1"/>
                      <a:pt x="7082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287275" y="3492725"/>
                <a:ext cx="162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2479" extrusionOk="0">
                    <a:moveTo>
                      <a:pt x="5690" y="1"/>
                    </a:moveTo>
                    <a:cubicBezTo>
                      <a:pt x="5644" y="1"/>
                      <a:pt x="5597" y="6"/>
                      <a:pt x="5548" y="16"/>
                    </a:cubicBezTo>
                    <a:cubicBezTo>
                      <a:pt x="3810" y="445"/>
                      <a:pt x="2250" y="1207"/>
                      <a:pt x="524" y="1719"/>
                    </a:cubicBezTo>
                    <a:cubicBezTo>
                      <a:pt x="0" y="1875"/>
                      <a:pt x="154" y="2478"/>
                      <a:pt x="662" y="2478"/>
                    </a:cubicBezTo>
                    <a:cubicBezTo>
                      <a:pt x="698" y="2478"/>
                      <a:pt x="735" y="2475"/>
                      <a:pt x="774" y="2469"/>
                    </a:cubicBezTo>
                    <a:cubicBezTo>
                      <a:pt x="2619" y="2136"/>
                      <a:pt x="4322" y="1600"/>
                      <a:pt x="5977" y="885"/>
                    </a:cubicBezTo>
                    <a:cubicBezTo>
                      <a:pt x="6491" y="645"/>
                      <a:pt x="6210" y="1"/>
                      <a:pt x="5690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640725" y="3341025"/>
                <a:ext cx="13380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5352" h="3009" extrusionOk="0">
                    <a:moveTo>
                      <a:pt x="4748" y="0"/>
                    </a:moveTo>
                    <a:cubicBezTo>
                      <a:pt x="4677" y="0"/>
                      <a:pt x="4603" y="18"/>
                      <a:pt x="4531" y="60"/>
                    </a:cubicBezTo>
                    <a:cubicBezTo>
                      <a:pt x="3269" y="774"/>
                      <a:pt x="1876" y="1357"/>
                      <a:pt x="566" y="2036"/>
                    </a:cubicBezTo>
                    <a:cubicBezTo>
                      <a:pt x="1" y="2324"/>
                      <a:pt x="344" y="3008"/>
                      <a:pt x="853" y="3008"/>
                    </a:cubicBezTo>
                    <a:cubicBezTo>
                      <a:pt x="955" y="3008"/>
                      <a:pt x="1064" y="2981"/>
                      <a:pt x="1173" y="2917"/>
                    </a:cubicBezTo>
                    <a:cubicBezTo>
                      <a:pt x="2542" y="2203"/>
                      <a:pt x="3900" y="1572"/>
                      <a:pt x="5067" y="643"/>
                    </a:cubicBezTo>
                    <a:cubicBezTo>
                      <a:pt x="5352" y="407"/>
                      <a:pt x="5084" y="0"/>
                      <a:pt x="4748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862275" y="3203925"/>
                <a:ext cx="797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235" extrusionOk="0">
                    <a:moveTo>
                      <a:pt x="2671" y="0"/>
                    </a:moveTo>
                    <a:cubicBezTo>
                      <a:pt x="2550" y="0"/>
                      <a:pt x="2423" y="48"/>
                      <a:pt x="2324" y="162"/>
                    </a:cubicBezTo>
                    <a:cubicBezTo>
                      <a:pt x="1622" y="960"/>
                      <a:pt x="979" y="1769"/>
                      <a:pt x="276" y="2555"/>
                    </a:cubicBezTo>
                    <a:cubicBezTo>
                      <a:pt x="0" y="2858"/>
                      <a:pt x="385" y="3235"/>
                      <a:pt x="770" y="3235"/>
                    </a:cubicBezTo>
                    <a:cubicBezTo>
                      <a:pt x="900" y="3235"/>
                      <a:pt x="1029" y="3193"/>
                      <a:pt x="1134" y="3091"/>
                    </a:cubicBezTo>
                    <a:cubicBezTo>
                      <a:pt x="1515" y="2722"/>
                      <a:pt x="1884" y="2329"/>
                      <a:pt x="2229" y="1936"/>
                    </a:cubicBezTo>
                    <a:cubicBezTo>
                      <a:pt x="2586" y="1507"/>
                      <a:pt x="2812" y="996"/>
                      <a:pt x="3051" y="531"/>
                    </a:cubicBezTo>
                    <a:cubicBezTo>
                      <a:pt x="3191" y="243"/>
                      <a:pt x="2943" y="0"/>
                      <a:pt x="2671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977275" y="3025075"/>
                <a:ext cx="51700" cy="96600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3864" extrusionOk="0">
                    <a:moveTo>
                      <a:pt x="1571" y="0"/>
                    </a:moveTo>
                    <a:cubicBezTo>
                      <a:pt x="1403" y="0"/>
                      <a:pt x="1234" y="79"/>
                      <a:pt x="1153" y="256"/>
                    </a:cubicBezTo>
                    <a:cubicBezTo>
                      <a:pt x="725" y="1220"/>
                      <a:pt x="403" y="2149"/>
                      <a:pt x="129" y="3125"/>
                    </a:cubicBezTo>
                    <a:cubicBezTo>
                      <a:pt x="1" y="3576"/>
                      <a:pt x="461" y="3863"/>
                      <a:pt x="880" y="3863"/>
                    </a:cubicBezTo>
                    <a:cubicBezTo>
                      <a:pt x="1158" y="3863"/>
                      <a:pt x="1418" y="3736"/>
                      <a:pt x="1475" y="3447"/>
                    </a:cubicBezTo>
                    <a:cubicBezTo>
                      <a:pt x="1641" y="2446"/>
                      <a:pt x="1820" y="1446"/>
                      <a:pt x="2011" y="470"/>
                    </a:cubicBezTo>
                    <a:cubicBezTo>
                      <a:pt x="2068" y="177"/>
                      <a:pt x="1821" y="0"/>
                      <a:pt x="1571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944300" y="2874950"/>
                <a:ext cx="683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621" extrusionOk="0">
                    <a:moveTo>
                      <a:pt x="566" y="1"/>
                    </a:moveTo>
                    <a:cubicBezTo>
                      <a:pt x="264" y="1"/>
                      <a:pt x="0" y="257"/>
                      <a:pt x="163" y="558"/>
                    </a:cubicBezTo>
                    <a:cubicBezTo>
                      <a:pt x="484" y="1236"/>
                      <a:pt x="948" y="1820"/>
                      <a:pt x="1425" y="2403"/>
                    </a:cubicBezTo>
                    <a:cubicBezTo>
                      <a:pt x="1550" y="2557"/>
                      <a:pt x="1729" y="2620"/>
                      <a:pt x="1907" y="2620"/>
                    </a:cubicBezTo>
                    <a:cubicBezTo>
                      <a:pt x="2324" y="2620"/>
                      <a:pt x="2733" y="2273"/>
                      <a:pt x="2425" y="1915"/>
                    </a:cubicBezTo>
                    <a:cubicBezTo>
                      <a:pt x="1937" y="1355"/>
                      <a:pt x="1472" y="748"/>
                      <a:pt x="972" y="189"/>
                    </a:cubicBezTo>
                    <a:cubicBezTo>
                      <a:pt x="855" y="56"/>
                      <a:pt x="707" y="1"/>
                      <a:pt x="566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760700" y="2770725"/>
                <a:ext cx="10655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1844" extrusionOk="0">
                    <a:moveTo>
                      <a:pt x="504" y="1"/>
                    </a:moveTo>
                    <a:cubicBezTo>
                      <a:pt x="170" y="1"/>
                      <a:pt x="0" y="459"/>
                      <a:pt x="339" y="607"/>
                    </a:cubicBezTo>
                    <a:cubicBezTo>
                      <a:pt x="1387" y="1071"/>
                      <a:pt x="2411" y="1488"/>
                      <a:pt x="3518" y="1821"/>
                    </a:cubicBezTo>
                    <a:cubicBezTo>
                      <a:pt x="3572" y="1836"/>
                      <a:pt x="3623" y="1843"/>
                      <a:pt x="3671" y="1843"/>
                    </a:cubicBezTo>
                    <a:cubicBezTo>
                      <a:pt x="4116" y="1843"/>
                      <a:pt x="4262" y="1246"/>
                      <a:pt x="3756" y="1095"/>
                    </a:cubicBezTo>
                    <a:cubicBezTo>
                      <a:pt x="2708" y="798"/>
                      <a:pt x="1708" y="345"/>
                      <a:pt x="637" y="24"/>
                    </a:cubicBezTo>
                    <a:cubicBezTo>
                      <a:pt x="590" y="8"/>
                      <a:pt x="546" y="1"/>
                      <a:pt x="504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013725" y="1895175"/>
                <a:ext cx="432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73" extrusionOk="0">
                    <a:moveTo>
                      <a:pt x="519" y="0"/>
                    </a:moveTo>
                    <a:cubicBezTo>
                      <a:pt x="190" y="0"/>
                      <a:pt x="1" y="451"/>
                      <a:pt x="333" y="601"/>
                    </a:cubicBezTo>
                    <a:cubicBezTo>
                      <a:pt x="607" y="696"/>
                      <a:pt x="845" y="863"/>
                      <a:pt x="1083" y="994"/>
                    </a:cubicBezTo>
                    <a:cubicBezTo>
                      <a:pt x="1154" y="1049"/>
                      <a:pt x="1234" y="1073"/>
                      <a:pt x="1311" y="1073"/>
                    </a:cubicBezTo>
                    <a:cubicBezTo>
                      <a:pt x="1532" y="1073"/>
                      <a:pt x="1728" y="876"/>
                      <a:pt x="1595" y="672"/>
                    </a:cubicBezTo>
                    <a:cubicBezTo>
                      <a:pt x="1476" y="506"/>
                      <a:pt x="1357" y="387"/>
                      <a:pt x="1167" y="279"/>
                    </a:cubicBezTo>
                    <a:cubicBezTo>
                      <a:pt x="1012" y="184"/>
                      <a:pt x="821" y="89"/>
                      <a:pt x="631" y="18"/>
                    </a:cubicBezTo>
                    <a:cubicBezTo>
                      <a:pt x="592" y="6"/>
                      <a:pt x="555" y="0"/>
                      <a:pt x="519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089025" y="1943650"/>
                <a:ext cx="3682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427" extrusionOk="0">
                    <a:moveTo>
                      <a:pt x="404" y="0"/>
                    </a:moveTo>
                    <a:cubicBezTo>
                      <a:pt x="377" y="0"/>
                      <a:pt x="349" y="3"/>
                      <a:pt x="322" y="7"/>
                    </a:cubicBezTo>
                    <a:cubicBezTo>
                      <a:pt x="95" y="55"/>
                      <a:pt x="0" y="245"/>
                      <a:pt x="48" y="436"/>
                    </a:cubicBezTo>
                    <a:cubicBezTo>
                      <a:pt x="95" y="615"/>
                      <a:pt x="167" y="805"/>
                      <a:pt x="274" y="996"/>
                    </a:cubicBezTo>
                    <a:cubicBezTo>
                      <a:pt x="393" y="1174"/>
                      <a:pt x="631" y="1293"/>
                      <a:pt x="834" y="1388"/>
                    </a:cubicBezTo>
                    <a:cubicBezTo>
                      <a:pt x="887" y="1415"/>
                      <a:pt x="943" y="1427"/>
                      <a:pt x="999" y="1427"/>
                    </a:cubicBezTo>
                    <a:cubicBezTo>
                      <a:pt x="1244" y="1427"/>
                      <a:pt x="1473" y="1199"/>
                      <a:pt x="1298" y="996"/>
                    </a:cubicBezTo>
                    <a:cubicBezTo>
                      <a:pt x="1191" y="877"/>
                      <a:pt x="1143" y="734"/>
                      <a:pt x="1024" y="615"/>
                    </a:cubicBezTo>
                    <a:cubicBezTo>
                      <a:pt x="929" y="507"/>
                      <a:pt x="857" y="388"/>
                      <a:pt x="810" y="245"/>
                    </a:cubicBezTo>
                    <a:cubicBezTo>
                      <a:pt x="748" y="100"/>
                      <a:pt x="586" y="0"/>
                      <a:pt x="404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5108075" y="2029700"/>
                <a:ext cx="2175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233" extrusionOk="0">
                    <a:moveTo>
                      <a:pt x="444" y="0"/>
                    </a:moveTo>
                    <a:cubicBezTo>
                      <a:pt x="289" y="0"/>
                      <a:pt x="131" y="78"/>
                      <a:pt x="95" y="232"/>
                    </a:cubicBezTo>
                    <a:cubicBezTo>
                      <a:pt x="72" y="316"/>
                      <a:pt x="0" y="482"/>
                      <a:pt x="24" y="602"/>
                    </a:cubicBezTo>
                    <a:cubicBezTo>
                      <a:pt x="48" y="744"/>
                      <a:pt x="72" y="875"/>
                      <a:pt x="95" y="1018"/>
                    </a:cubicBezTo>
                    <a:cubicBezTo>
                      <a:pt x="119" y="1161"/>
                      <a:pt x="277" y="1233"/>
                      <a:pt x="435" y="1233"/>
                    </a:cubicBezTo>
                    <a:cubicBezTo>
                      <a:pt x="593" y="1233"/>
                      <a:pt x="750" y="1161"/>
                      <a:pt x="774" y="1018"/>
                    </a:cubicBezTo>
                    <a:cubicBezTo>
                      <a:pt x="798" y="899"/>
                      <a:pt x="846" y="768"/>
                      <a:pt x="869" y="649"/>
                    </a:cubicBezTo>
                    <a:cubicBezTo>
                      <a:pt x="869" y="506"/>
                      <a:pt x="822" y="340"/>
                      <a:pt x="774" y="232"/>
                    </a:cubicBezTo>
                    <a:cubicBezTo>
                      <a:pt x="750" y="78"/>
                      <a:pt x="598" y="0"/>
                      <a:pt x="444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004250" y="2089600"/>
                <a:ext cx="621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1305" extrusionOk="0">
                    <a:moveTo>
                      <a:pt x="1856" y="1"/>
                    </a:moveTo>
                    <a:cubicBezTo>
                      <a:pt x="1761" y="1"/>
                      <a:pt x="1661" y="27"/>
                      <a:pt x="1570" y="87"/>
                    </a:cubicBezTo>
                    <a:cubicBezTo>
                      <a:pt x="1415" y="206"/>
                      <a:pt x="1200" y="301"/>
                      <a:pt x="1010" y="396"/>
                    </a:cubicBezTo>
                    <a:cubicBezTo>
                      <a:pt x="784" y="492"/>
                      <a:pt x="546" y="575"/>
                      <a:pt x="319" y="694"/>
                    </a:cubicBezTo>
                    <a:cubicBezTo>
                      <a:pt x="1" y="831"/>
                      <a:pt x="95" y="1304"/>
                      <a:pt x="468" y="1304"/>
                    </a:cubicBezTo>
                    <a:cubicBezTo>
                      <a:pt x="486" y="1304"/>
                      <a:pt x="503" y="1303"/>
                      <a:pt x="522" y="1301"/>
                    </a:cubicBezTo>
                    <a:cubicBezTo>
                      <a:pt x="855" y="1277"/>
                      <a:pt x="1105" y="1230"/>
                      <a:pt x="1415" y="1087"/>
                    </a:cubicBezTo>
                    <a:cubicBezTo>
                      <a:pt x="1689" y="956"/>
                      <a:pt x="1951" y="765"/>
                      <a:pt x="2177" y="575"/>
                    </a:cubicBezTo>
                    <a:cubicBezTo>
                      <a:pt x="2483" y="324"/>
                      <a:pt x="2196" y="1"/>
                      <a:pt x="1856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802575" y="2141775"/>
                <a:ext cx="6502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1076" extrusionOk="0">
                    <a:moveTo>
                      <a:pt x="1978" y="1"/>
                    </a:moveTo>
                    <a:cubicBezTo>
                      <a:pt x="1918" y="1"/>
                      <a:pt x="1854" y="15"/>
                      <a:pt x="1790" y="48"/>
                    </a:cubicBezTo>
                    <a:cubicBezTo>
                      <a:pt x="1326" y="286"/>
                      <a:pt x="862" y="476"/>
                      <a:pt x="350" y="583"/>
                    </a:cubicBezTo>
                    <a:cubicBezTo>
                      <a:pt x="0" y="696"/>
                      <a:pt x="120" y="1075"/>
                      <a:pt x="457" y="1075"/>
                    </a:cubicBezTo>
                    <a:cubicBezTo>
                      <a:pt x="476" y="1075"/>
                      <a:pt x="496" y="1074"/>
                      <a:pt x="516" y="1072"/>
                    </a:cubicBezTo>
                    <a:cubicBezTo>
                      <a:pt x="1088" y="1012"/>
                      <a:pt x="1647" y="845"/>
                      <a:pt x="2183" y="655"/>
                    </a:cubicBezTo>
                    <a:cubicBezTo>
                      <a:pt x="2601" y="502"/>
                      <a:pt x="2339" y="1"/>
                      <a:pt x="1978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573025" y="2174950"/>
                <a:ext cx="849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1119" extrusionOk="0">
                    <a:moveTo>
                      <a:pt x="2814" y="0"/>
                    </a:moveTo>
                    <a:cubicBezTo>
                      <a:pt x="2788" y="0"/>
                      <a:pt x="2761" y="2"/>
                      <a:pt x="2733" y="6"/>
                    </a:cubicBezTo>
                    <a:cubicBezTo>
                      <a:pt x="1912" y="102"/>
                      <a:pt x="1173" y="245"/>
                      <a:pt x="400" y="518"/>
                    </a:cubicBezTo>
                    <a:cubicBezTo>
                      <a:pt x="1" y="648"/>
                      <a:pt x="100" y="1118"/>
                      <a:pt x="466" y="1118"/>
                    </a:cubicBezTo>
                    <a:cubicBezTo>
                      <a:pt x="504" y="1118"/>
                      <a:pt x="546" y="1113"/>
                      <a:pt x="590" y="1102"/>
                    </a:cubicBezTo>
                    <a:cubicBezTo>
                      <a:pt x="1376" y="935"/>
                      <a:pt x="2150" y="816"/>
                      <a:pt x="2936" y="638"/>
                    </a:cubicBezTo>
                    <a:cubicBezTo>
                      <a:pt x="3396" y="525"/>
                      <a:pt x="3242" y="0"/>
                      <a:pt x="2814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354225" y="2211050"/>
                <a:ext cx="8397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1107" extrusionOk="0">
                    <a:moveTo>
                      <a:pt x="2892" y="1"/>
                    </a:moveTo>
                    <a:cubicBezTo>
                      <a:pt x="2875" y="1"/>
                      <a:pt x="2859" y="2"/>
                      <a:pt x="2841" y="3"/>
                    </a:cubicBezTo>
                    <a:cubicBezTo>
                      <a:pt x="1960" y="75"/>
                      <a:pt x="1139" y="265"/>
                      <a:pt x="353" y="587"/>
                    </a:cubicBezTo>
                    <a:cubicBezTo>
                      <a:pt x="0" y="719"/>
                      <a:pt x="198" y="1106"/>
                      <a:pt x="523" y="1106"/>
                    </a:cubicBezTo>
                    <a:cubicBezTo>
                      <a:pt x="549" y="1106"/>
                      <a:pt x="575" y="1104"/>
                      <a:pt x="603" y="1099"/>
                    </a:cubicBezTo>
                    <a:cubicBezTo>
                      <a:pt x="1353" y="932"/>
                      <a:pt x="2067" y="753"/>
                      <a:pt x="2841" y="682"/>
                    </a:cubicBezTo>
                    <a:cubicBezTo>
                      <a:pt x="3359" y="636"/>
                      <a:pt x="3354" y="1"/>
                      <a:pt x="2892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167150" y="2260900"/>
                <a:ext cx="6627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172" extrusionOk="0">
                    <a:moveTo>
                      <a:pt x="2171" y="1"/>
                    </a:moveTo>
                    <a:cubicBezTo>
                      <a:pt x="2144" y="1"/>
                      <a:pt x="2115" y="3"/>
                      <a:pt x="2085" y="9"/>
                    </a:cubicBezTo>
                    <a:cubicBezTo>
                      <a:pt x="1406" y="152"/>
                      <a:pt x="752" y="367"/>
                      <a:pt x="216" y="759"/>
                    </a:cubicBezTo>
                    <a:cubicBezTo>
                      <a:pt x="1" y="944"/>
                      <a:pt x="208" y="1172"/>
                      <a:pt x="445" y="1172"/>
                    </a:cubicBezTo>
                    <a:cubicBezTo>
                      <a:pt x="483" y="1172"/>
                      <a:pt x="523" y="1166"/>
                      <a:pt x="561" y="1152"/>
                    </a:cubicBezTo>
                    <a:cubicBezTo>
                      <a:pt x="1121" y="926"/>
                      <a:pt x="1656" y="688"/>
                      <a:pt x="2264" y="569"/>
                    </a:cubicBezTo>
                    <a:cubicBezTo>
                      <a:pt x="2651" y="469"/>
                      <a:pt x="2524" y="1"/>
                      <a:pt x="2171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047525" y="2340450"/>
                <a:ext cx="2970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157" extrusionOk="0">
                    <a:moveTo>
                      <a:pt x="537" y="1"/>
                    </a:moveTo>
                    <a:cubicBezTo>
                      <a:pt x="503" y="1"/>
                      <a:pt x="470" y="6"/>
                      <a:pt x="441" y="18"/>
                    </a:cubicBezTo>
                    <a:cubicBezTo>
                      <a:pt x="107" y="185"/>
                      <a:pt x="107" y="554"/>
                      <a:pt x="60" y="864"/>
                    </a:cubicBezTo>
                    <a:cubicBezTo>
                      <a:pt x="0" y="1280"/>
                      <a:pt x="155" y="1721"/>
                      <a:pt x="465" y="2054"/>
                    </a:cubicBezTo>
                    <a:cubicBezTo>
                      <a:pt x="529" y="2126"/>
                      <a:pt x="626" y="2157"/>
                      <a:pt x="728" y="2157"/>
                    </a:cubicBezTo>
                    <a:cubicBezTo>
                      <a:pt x="947" y="2157"/>
                      <a:pt x="1188" y="2011"/>
                      <a:pt x="1155" y="1816"/>
                    </a:cubicBezTo>
                    <a:cubicBezTo>
                      <a:pt x="1107" y="1495"/>
                      <a:pt x="1084" y="1161"/>
                      <a:pt x="1024" y="840"/>
                    </a:cubicBezTo>
                    <a:cubicBezTo>
                      <a:pt x="929" y="578"/>
                      <a:pt x="953" y="256"/>
                      <a:pt x="715" y="42"/>
                    </a:cubicBezTo>
                    <a:cubicBezTo>
                      <a:pt x="668" y="19"/>
                      <a:pt x="601" y="1"/>
                      <a:pt x="537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10100" y="2441950"/>
                <a:ext cx="607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416" extrusionOk="0">
                    <a:moveTo>
                      <a:pt x="595" y="1"/>
                    </a:moveTo>
                    <a:cubicBezTo>
                      <a:pt x="285" y="1"/>
                      <a:pt x="1" y="310"/>
                      <a:pt x="283" y="602"/>
                    </a:cubicBezTo>
                    <a:cubicBezTo>
                      <a:pt x="688" y="1018"/>
                      <a:pt x="1200" y="1316"/>
                      <a:pt x="1843" y="1411"/>
                    </a:cubicBezTo>
                    <a:cubicBezTo>
                      <a:pt x="1863" y="1414"/>
                      <a:pt x="1883" y="1415"/>
                      <a:pt x="1902" y="1415"/>
                    </a:cubicBezTo>
                    <a:cubicBezTo>
                      <a:pt x="2227" y="1415"/>
                      <a:pt x="2431" y="1058"/>
                      <a:pt x="2105" y="923"/>
                    </a:cubicBezTo>
                    <a:cubicBezTo>
                      <a:pt x="1664" y="733"/>
                      <a:pt x="1236" y="506"/>
                      <a:pt x="938" y="161"/>
                    </a:cubicBezTo>
                    <a:cubicBezTo>
                      <a:pt x="841" y="48"/>
                      <a:pt x="716" y="1"/>
                      <a:pt x="595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257400" y="2487300"/>
                <a:ext cx="80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894" extrusionOk="0">
                    <a:moveTo>
                      <a:pt x="503" y="1"/>
                    </a:moveTo>
                    <a:cubicBezTo>
                      <a:pt x="116" y="1"/>
                      <a:pt x="1" y="488"/>
                      <a:pt x="404" y="597"/>
                    </a:cubicBezTo>
                    <a:cubicBezTo>
                      <a:pt x="1094" y="780"/>
                      <a:pt x="1776" y="894"/>
                      <a:pt x="2463" y="894"/>
                    </a:cubicBezTo>
                    <a:cubicBezTo>
                      <a:pt x="2582" y="894"/>
                      <a:pt x="2701" y="890"/>
                      <a:pt x="2821" y="883"/>
                    </a:cubicBezTo>
                    <a:cubicBezTo>
                      <a:pt x="3226" y="883"/>
                      <a:pt x="3226" y="443"/>
                      <a:pt x="2821" y="395"/>
                    </a:cubicBezTo>
                    <a:cubicBezTo>
                      <a:pt x="2083" y="300"/>
                      <a:pt x="1333" y="205"/>
                      <a:pt x="618" y="14"/>
                    </a:cubicBezTo>
                    <a:cubicBezTo>
                      <a:pt x="578" y="5"/>
                      <a:pt x="539" y="1"/>
                      <a:pt x="503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436675" y="2515450"/>
                <a:ext cx="9722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1438" extrusionOk="0">
                    <a:moveTo>
                      <a:pt x="500" y="0"/>
                    </a:moveTo>
                    <a:cubicBezTo>
                      <a:pt x="177" y="0"/>
                      <a:pt x="0" y="402"/>
                      <a:pt x="317" y="591"/>
                    </a:cubicBezTo>
                    <a:cubicBezTo>
                      <a:pt x="1270" y="1174"/>
                      <a:pt x="2294" y="1317"/>
                      <a:pt x="3437" y="1436"/>
                    </a:cubicBezTo>
                    <a:cubicBezTo>
                      <a:pt x="3449" y="1437"/>
                      <a:pt x="3461" y="1438"/>
                      <a:pt x="3473" y="1438"/>
                    </a:cubicBezTo>
                    <a:cubicBezTo>
                      <a:pt x="3834" y="1438"/>
                      <a:pt x="3889" y="922"/>
                      <a:pt x="3520" y="853"/>
                    </a:cubicBezTo>
                    <a:cubicBezTo>
                      <a:pt x="2567" y="662"/>
                      <a:pt x="1543" y="472"/>
                      <a:pt x="710" y="55"/>
                    </a:cubicBezTo>
                    <a:cubicBezTo>
                      <a:pt x="636" y="17"/>
                      <a:pt x="565" y="0"/>
                      <a:pt x="500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643725" y="2556975"/>
                <a:ext cx="9767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853" extrusionOk="0">
                    <a:moveTo>
                      <a:pt x="1357" y="0"/>
                    </a:moveTo>
                    <a:cubicBezTo>
                      <a:pt x="943" y="0"/>
                      <a:pt x="536" y="49"/>
                      <a:pt x="155" y="168"/>
                    </a:cubicBezTo>
                    <a:cubicBezTo>
                      <a:pt x="12" y="215"/>
                      <a:pt x="0" y="370"/>
                      <a:pt x="155" y="394"/>
                    </a:cubicBezTo>
                    <a:cubicBezTo>
                      <a:pt x="1203" y="656"/>
                      <a:pt x="2346" y="656"/>
                      <a:pt x="3418" y="847"/>
                    </a:cubicBezTo>
                    <a:cubicBezTo>
                      <a:pt x="3441" y="850"/>
                      <a:pt x="3463" y="852"/>
                      <a:pt x="3484" y="852"/>
                    </a:cubicBezTo>
                    <a:cubicBezTo>
                      <a:pt x="3803" y="852"/>
                      <a:pt x="3906" y="460"/>
                      <a:pt x="3560" y="370"/>
                    </a:cubicBezTo>
                    <a:cubicBezTo>
                      <a:pt x="2885" y="163"/>
                      <a:pt x="2110" y="0"/>
                      <a:pt x="1357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876700" y="2592225"/>
                <a:ext cx="1127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1393" extrusionOk="0">
                    <a:moveTo>
                      <a:pt x="602" y="0"/>
                    </a:moveTo>
                    <a:cubicBezTo>
                      <a:pt x="159" y="0"/>
                      <a:pt x="0" y="550"/>
                      <a:pt x="480" y="639"/>
                    </a:cubicBezTo>
                    <a:cubicBezTo>
                      <a:pt x="1647" y="877"/>
                      <a:pt x="2790" y="1199"/>
                      <a:pt x="3993" y="1389"/>
                    </a:cubicBezTo>
                    <a:cubicBezTo>
                      <a:pt x="4012" y="1392"/>
                      <a:pt x="4031" y="1393"/>
                      <a:pt x="4049" y="1393"/>
                    </a:cubicBezTo>
                    <a:cubicBezTo>
                      <a:pt x="4388" y="1393"/>
                      <a:pt x="4508" y="991"/>
                      <a:pt x="4135" y="901"/>
                    </a:cubicBezTo>
                    <a:cubicBezTo>
                      <a:pt x="2992" y="591"/>
                      <a:pt x="1873" y="222"/>
                      <a:pt x="695" y="8"/>
                    </a:cubicBezTo>
                    <a:cubicBezTo>
                      <a:pt x="662" y="3"/>
                      <a:pt x="631" y="0"/>
                      <a:pt x="602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5122850" y="2639150"/>
                <a:ext cx="10192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47" extrusionOk="0">
                    <a:moveTo>
                      <a:pt x="598" y="0"/>
                    </a:moveTo>
                    <a:cubicBezTo>
                      <a:pt x="124" y="0"/>
                      <a:pt x="0" y="625"/>
                      <a:pt x="505" y="786"/>
                    </a:cubicBezTo>
                    <a:cubicBezTo>
                      <a:pt x="1392" y="1082"/>
                      <a:pt x="2233" y="1247"/>
                      <a:pt x="3176" y="1247"/>
                    </a:cubicBezTo>
                    <a:cubicBezTo>
                      <a:pt x="3296" y="1247"/>
                      <a:pt x="3417" y="1244"/>
                      <a:pt x="3541" y="1239"/>
                    </a:cubicBezTo>
                    <a:cubicBezTo>
                      <a:pt x="4076" y="1215"/>
                      <a:pt x="4076" y="584"/>
                      <a:pt x="3541" y="536"/>
                    </a:cubicBezTo>
                    <a:cubicBezTo>
                      <a:pt x="2600" y="465"/>
                      <a:pt x="1648" y="250"/>
                      <a:pt x="766" y="24"/>
                    </a:cubicBezTo>
                    <a:cubicBezTo>
                      <a:pt x="706" y="8"/>
                      <a:pt x="650" y="0"/>
                      <a:pt x="598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5344500" y="2670650"/>
                <a:ext cx="102775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1506" extrusionOk="0">
                    <a:moveTo>
                      <a:pt x="627" y="0"/>
                    </a:moveTo>
                    <a:cubicBezTo>
                      <a:pt x="86" y="0"/>
                      <a:pt x="1" y="767"/>
                      <a:pt x="544" y="860"/>
                    </a:cubicBezTo>
                    <a:cubicBezTo>
                      <a:pt x="1473" y="1002"/>
                      <a:pt x="2354" y="1276"/>
                      <a:pt x="3259" y="1491"/>
                    </a:cubicBezTo>
                    <a:cubicBezTo>
                      <a:pt x="3307" y="1501"/>
                      <a:pt x="3352" y="1505"/>
                      <a:pt x="3396" y="1505"/>
                    </a:cubicBezTo>
                    <a:cubicBezTo>
                      <a:pt x="3869" y="1505"/>
                      <a:pt x="4111" y="958"/>
                      <a:pt x="3664" y="741"/>
                    </a:cubicBezTo>
                    <a:cubicBezTo>
                      <a:pt x="2723" y="300"/>
                      <a:pt x="1723" y="110"/>
                      <a:pt x="675" y="2"/>
                    </a:cubicBezTo>
                    <a:cubicBezTo>
                      <a:pt x="659" y="1"/>
                      <a:pt x="642" y="0"/>
                      <a:pt x="627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5543525" y="2705050"/>
                <a:ext cx="118875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1556" extrusionOk="0">
                    <a:moveTo>
                      <a:pt x="883" y="0"/>
                    </a:moveTo>
                    <a:cubicBezTo>
                      <a:pt x="219" y="0"/>
                      <a:pt x="1" y="844"/>
                      <a:pt x="703" y="1019"/>
                    </a:cubicBezTo>
                    <a:cubicBezTo>
                      <a:pt x="1870" y="1305"/>
                      <a:pt x="2966" y="1508"/>
                      <a:pt x="4180" y="1555"/>
                    </a:cubicBezTo>
                    <a:cubicBezTo>
                      <a:pt x="4190" y="1556"/>
                      <a:pt x="4201" y="1556"/>
                      <a:pt x="4211" y="1556"/>
                    </a:cubicBezTo>
                    <a:cubicBezTo>
                      <a:pt x="4740" y="1556"/>
                      <a:pt x="4755" y="945"/>
                      <a:pt x="4287" y="781"/>
                    </a:cubicBezTo>
                    <a:cubicBezTo>
                      <a:pt x="3216" y="460"/>
                      <a:pt x="2168" y="246"/>
                      <a:pt x="1061" y="19"/>
                    </a:cubicBezTo>
                    <a:cubicBezTo>
                      <a:pt x="998" y="6"/>
                      <a:pt x="939" y="0"/>
                      <a:pt x="883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506800" y="1452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48A87"/>
              </a:solidFill>
              <a:ln w="95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74283" tIns="74283" rIns="74283" bIns="7428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800"/>
                </a:pPr>
                <a:endParaRPr sz="1463"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>
              <a:off x="526490" y="1057879"/>
              <a:ext cx="8034276" cy="5183278"/>
              <a:chOff x="526490" y="1057879"/>
              <a:chExt cx="8034276" cy="5183278"/>
            </a:xfrm>
          </p:grpSpPr>
          <p:grpSp>
            <p:nvGrpSpPr>
              <p:cNvPr id="146" name="Google Shape;146;p2"/>
              <p:cNvGrpSpPr/>
              <p:nvPr/>
            </p:nvGrpSpPr>
            <p:grpSpPr>
              <a:xfrm>
                <a:off x="534125" y="4431927"/>
                <a:ext cx="584407" cy="750389"/>
                <a:chOff x="4575666" y="3559871"/>
                <a:chExt cx="584407" cy="750389"/>
              </a:xfrm>
            </p:grpSpPr>
            <p:sp>
              <p:nvSpPr>
                <p:cNvPr id="147" name="Google Shape;147;p2"/>
                <p:cNvSpPr/>
                <p:nvPr/>
              </p:nvSpPr>
              <p:spPr>
                <a:xfrm>
                  <a:off x="4575666" y="3559871"/>
                  <a:ext cx="584407" cy="750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7" h="23468" extrusionOk="0">
                      <a:moveTo>
                        <a:pt x="9165" y="0"/>
                      </a:moveTo>
                      <a:cubicBezTo>
                        <a:pt x="9150" y="0"/>
                        <a:pt x="9136" y="0"/>
                        <a:pt x="9121" y="0"/>
                      </a:cubicBezTo>
                      <a:cubicBezTo>
                        <a:pt x="4085" y="0"/>
                        <a:pt x="1" y="4084"/>
                        <a:pt x="1" y="9121"/>
                      </a:cubicBezTo>
                      <a:cubicBezTo>
                        <a:pt x="1" y="14193"/>
                        <a:pt x="9121" y="23468"/>
                        <a:pt x="9121" y="23468"/>
                      </a:cubicBezTo>
                      <a:cubicBezTo>
                        <a:pt x="9121" y="23468"/>
                        <a:pt x="18277" y="14193"/>
                        <a:pt x="18277" y="9121"/>
                      </a:cubicBezTo>
                      <a:cubicBezTo>
                        <a:pt x="18277" y="4099"/>
                        <a:pt x="14217" y="0"/>
                        <a:pt x="91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800"/>
                  </a:pPr>
                  <a:endParaRPr sz="1463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4633539" y="3617743"/>
                  <a:ext cx="468690" cy="46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8" h="14657" extrusionOk="0">
                      <a:moveTo>
                        <a:pt x="7311" y="0"/>
                      </a:moveTo>
                      <a:cubicBezTo>
                        <a:pt x="3287" y="0"/>
                        <a:pt x="1" y="3286"/>
                        <a:pt x="1" y="7311"/>
                      </a:cubicBezTo>
                      <a:cubicBezTo>
                        <a:pt x="1" y="11371"/>
                        <a:pt x="3287" y="14657"/>
                        <a:pt x="7311" y="14657"/>
                      </a:cubicBezTo>
                      <a:cubicBezTo>
                        <a:pt x="11371" y="14657"/>
                        <a:pt x="14657" y="11371"/>
                        <a:pt x="14657" y="7311"/>
                      </a:cubicBezTo>
                      <a:cubicBezTo>
                        <a:pt x="14657" y="3286"/>
                        <a:pt x="11371" y="0"/>
                        <a:pt x="73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 algn="ctr">
                    <a:buSzPts val="1200"/>
                  </a:pPr>
                  <a:r>
                    <a:rPr lang="it-IT" sz="975" b="1">
                      <a:latin typeface="Lora"/>
                      <a:ea typeface="Lora"/>
                      <a:cs typeface="Lora"/>
                      <a:sym typeface="Lora"/>
                    </a:rPr>
                    <a:t>2014</a:t>
                  </a:r>
                  <a:endParaRPr sz="975" b="1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</p:grpSp>
          <p:grpSp>
            <p:nvGrpSpPr>
              <p:cNvPr id="149" name="Google Shape;149;p2"/>
              <p:cNvGrpSpPr/>
              <p:nvPr/>
            </p:nvGrpSpPr>
            <p:grpSpPr>
              <a:xfrm>
                <a:off x="3981470" y="4517601"/>
                <a:ext cx="584407" cy="750389"/>
                <a:chOff x="4575666" y="3559871"/>
                <a:chExt cx="584407" cy="750389"/>
              </a:xfrm>
            </p:grpSpPr>
            <p:sp>
              <p:nvSpPr>
                <p:cNvPr id="150" name="Google Shape;150;p2"/>
                <p:cNvSpPr/>
                <p:nvPr/>
              </p:nvSpPr>
              <p:spPr>
                <a:xfrm>
                  <a:off x="4575666" y="3559871"/>
                  <a:ext cx="584407" cy="750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7" h="23468" extrusionOk="0">
                      <a:moveTo>
                        <a:pt x="9165" y="0"/>
                      </a:moveTo>
                      <a:cubicBezTo>
                        <a:pt x="9150" y="0"/>
                        <a:pt x="9136" y="0"/>
                        <a:pt x="9121" y="0"/>
                      </a:cubicBezTo>
                      <a:cubicBezTo>
                        <a:pt x="4085" y="0"/>
                        <a:pt x="1" y="4084"/>
                        <a:pt x="1" y="9121"/>
                      </a:cubicBezTo>
                      <a:cubicBezTo>
                        <a:pt x="1" y="14193"/>
                        <a:pt x="9121" y="23468"/>
                        <a:pt x="9121" y="23468"/>
                      </a:cubicBezTo>
                      <a:cubicBezTo>
                        <a:pt x="9121" y="23468"/>
                        <a:pt x="18277" y="14193"/>
                        <a:pt x="18277" y="9121"/>
                      </a:cubicBezTo>
                      <a:cubicBezTo>
                        <a:pt x="18277" y="4099"/>
                        <a:pt x="14217" y="0"/>
                        <a:pt x="91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800"/>
                  </a:pPr>
                  <a:endParaRPr sz="1463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4633539" y="3617743"/>
                  <a:ext cx="468690" cy="46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8" h="14657" extrusionOk="0">
                      <a:moveTo>
                        <a:pt x="7311" y="0"/>
                      </a:moveTo>
                      <a:cubicBezTo>
                        <a:pt x="3287" y="0"/>
                        <a:pt x="1" y="3286"/>
                        <a:pt x="1" y="7311"/>
                      </a:cubicBezTo>
                      <a:cubicBezTo>
                        <a:pt x="1" y="11371"/>
                        <a:pt x="3287" y="14657"/>
                        <a:pt x="7311" y="14657"/>
                      </a:cubicBezTo>
                      <a:cubicBezTo>
                        <a:pt x="11371" y="14657"/>
                        <a:pt x="14657" y="11371"/>
                        <a:pt x="14657" y="7311"/>
                      </a:cubicBezTo>
                      <a:cubicBezTo>
                        <a:pt x="14657" y="3286"/>
                        <a:pt x="11371" y="0"/>
                        <a:pt x="73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 algn="ctr">
                    <a:buSzPts val="1200"/>
                  </a:pPr>
                  <a:r>
                    <a:rPr lang="it-IT" sz="975" b="1">
                      <a:latin typeface="Lora"/>
                      <a:ea typeface="Lora"/>
                      <a:cs typeface="Lora"/>
                      <a:sym typeface="Lora"/>
                    </a:rPr>
                    <a:t>2017</a:t>
                  </a:r>
                  <a:endParaRPr sz="975" b="1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</p:grpSp>
          <p:grpSp>
            <p:nvGrpSpPr>
              <p:cNvPr id="152" name="Google Shape;152;p2"/>
              <p:cNvGrpSpPr/>
              <p:nvPr/>
            </p:nvGrpSpPr>
            <p:grpSpPr>
              <a:xfrm>
                <a:off x="7470193" y="3673395"/>
                <a:ext cx="584407" cy="750389"/>
                <a:chOff x="5491262" y="3857339"/>
                <a:chExt cx="584407" cy="750389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5491262" y="3857339"/>
                  <a:ext cx="584407" cy="750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7" h="23468" extrusionOk="0">
                      <a:moveTo>
                        <a:pt x="9165" y="0"/>
                      </a:moveTo>
                      <a:cubicBezTo>
                        <a:pt x="9150" y="0"/>
                        <a:pt x="9136" y="0"/>
                        <a:pt x="9121" y="0"/>
                      </a:cubicBezTo>
                      <a:cubicBezTo>
                        <a:pt x="4085" y="0"/>
                        <a:pt x="1" y="4084"/>
                        <a:pt x="1" y="9121"/>
                      </a:cubicBezTo>
                      <a:cubicBezTo>
                        <a:pt x="1" y="14193"/>
                        <a:pt x="9121" y="23468"/>
                        <a:pt x="9121" y="23468"/>
                      </a:cubicBezTo>
                      <a:cubicBezTo>
                        <a:pt x="9121" y="23468"/>
                        <a:pt x="18277" y="14193"/>
                        <a:pt x="18277" y="9121"/>
                      </a:cubicBezTo>
                      <a:cubicBezTo>
                        <a:pt x="18277" y="4099"/>
                        <a:pt x="14217" y="0"/>
                        <a:pt x="91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800"/>
                  </a:pPr>
                  <a:endParaRPr sz="1463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5560788" y="3906820"/>
                  <a:ext cx="468690" cy="46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8" h="14657" extrusionOk="0">
                      <a:moveTo>
                        <a:pt x="7311" y="0"/>
                      </a:moveTo>
                      <a:cubicBezTo>
                        <a:pt x="3287" y="0"/>
                        <a:pt x="1" y="3286"/>
                        <a:pt x="1" y="7311"/>
                      </a:cubicBezTo>
                      <a:cubicBezTo>
                        <a:pt x="1" y="11371"/>
                        <a:pt x="3287" y="14657"/>
                        <a:pt x="7311" y="14657"/>
                      </a:cubicBezTo>
                      <a:cubicBezTo>
                        <a:pt x="11371" y="14657"/>
                        <a:pt x="14657" y="11371"/>
                        <a:pt x="14657" y="7311"/>
                      </a:cubicBezTo>
                      <a:cubicBezTo>
                        <a:pt x="14657" y="3286"/>
                        <a:pt x="11371" y="0"/>
                        <a:pt x="73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 algn="ctr">
                    <a:buSzPts val="1200"/>
                  </a:pPr>
                  <a:r>
                    <a:rPr lang="it-IT" sz="975" b="1">
                      <a:latin typeface="Lora"/>
                      <a:ea typeface="Lora"/>
                      <a:cs typeface="Lora"/>
                      <a:sym typeface="Lora"/>
                    </a:rPr>
                    <a:t>2019</a:t>
                  </a:r>
                  <a:endParaRPr sz="975" b="1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</p:grpSp>
          <p:grpSp>
            <p:nvGrpSpPr>
              <p:cNvPr id="155" name="Google Shape;155;p2"/>
              <p:cNvGrpSpPr/>
              <p:nvPr/>
            </p:nvGrpSpPr>
            <p:grpSpPr>
              <a:xfrm>
                <a:off x="5078358" y="1184948"/>
                <a:ext cx="1657935" cy="1291105"/>
                <a:chOff x="3502138" y="3019155"/>
                <a:chExt cx="1657935" cy="1291105"/>
              </a:xfrm>
            </p:grpSpPr>
            <p:sp>
              <p:nvSpPr>
                <p:cNvPr id="156" name="Google Shape;156;p2"/>
                <p:cNvSpPr/>
                <p:nvPr/>
              </p:nvSpPr>
              <p:spPr>
                <a:xfrm>
                  <a:off x="4575666" y="3559871"/>
                  <a:ext cx="584407" cy="750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7" h="23468" extrusionOk="0">
                      <a:moveTo>
                        <a:pt x="9165" y="0"/>
                      </a:moveTo>
                      <a:cubicBezTo>
                        <a:pt x="9150" y="0"/>
                        <a:pt x="9136" y="0"/>
                        <a:pt x="9121" y="0"/>
                      </a:cubicBezTo>
                      <a:cubicBezTo>
                        <a:pt x="4085" y="0"/>
                        <a:pt x="1" y="4084"/>
                        <a:pt x="1" y="9121"/>
                      </a:cubicBezTo>
                      <a:cubicBezTo>
                        <a:pt x="1" y="14193"/>
                        <a:pt x="9121" y="23468"/>
                        <a:pt x="9121" y="23468"/>
                      </a:cubicBezTo>
                      <a:cubicBezTo>
                        <a:pt x="9121" y="23468"/>
                        <a:pt x="18277" y="14193"/>
                        <a:pt x="18277" y="9121"/>
                      </a:cubicBezTo>
                      <a:cubicBezTo>
                        <a:pt x="18277" y="4099"/>
                        <a:pt x="14217" y="0"/>
                        <a:pt x="916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800"/>
                  </a:pPr>
                  <a:endParaRPr sz="1463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4580548" y="3617743"/>
                  <a:ext cx="575944" cy="468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8" h="14657" extrusionOk="0">
                      <a:moveTo>
                        <a:pt x="7311" y="0"/>
                      </a:moveTo>
                      <a:cubicBezTo>
                        <a:pt x="3287" y="0"/>
                        <a:pt x="1" y="3286"/>
                        <a:pt x="1" y="7311"/>
                      </a:cubicBezTo>
                      <a:cubicBezTo>
                        <a:pt x="1" y="11371"/>
                        <a:pt x="3287" y="14657"/>
                        <a:pt x="7311" y="14657"/>
                      </a:cubicBezTo>
                      <a:cubicBezTo>
                        <a:pt x="11371" y="14657"/>
                        <a:pt x="14657" y="11371"/>
                        <a:pt x="14657" y="7311"/>
                      </a:cubicBezTo>
                      <a:cubicBezTo>
                        <a:pt x="14657" y="3286"/>
                        <a:pt x="11371" y="0"/>
                        <a:pt x="73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 algn="ctr">
                    <a:buSzPts val="1200"/>
                  </a:pPr>
                  <a:r>
                    <a:rPr lang="it-IT" sz="975" b="1">
                      <a:latin typeface="Lora"/>
                      <a:ea typeface="Lora"/>
                      <a:cs typeface="Lora"/>
                      <a:sym typeface="Lora"/>
                    </a:rPr>
                    <a:t>2022</a:t>
                  </a:r>
                  <a:endParaRPr sz="975" b="1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3502138" y="3019155"/>
                  <a:ext cx="444870" cy="57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7" h="23468" extrusionOk="0">
                      <a:moveTo>
                        <a:pt x="9165" y="0"/>
                      </a:moveTo>
                      <a:cubicBezTo>
                        <a:pt x="9150" y="0"/>
                        <a:pt x="9136" y="0"/>
                        <a:pt x="9121" y="0"/>
                      </a:cubicBezTo>
                      <a:cubicBezTo>
                        <a:pt x="4085" y="0"/>
                        <a:pt x="1" y="4084"/>
                        <a:pt x="1" y="9121"/>
                      </a:cubicBezTo>
                      <a:cubicBezTo>
                        <a:pt x="1" y="14193"/>
                        <a:pt x="9121" y="23468"/>
                        <a:pt x="9121" y="23468"/>
                      </a:cubicBezTo>
                      <a:cubicBezTo>
                        <a:pt x="9121" y="23468"/>
                        <a:pt x="18277" y="14193"/>
                        <a:pt x="18277" y="9121"/>
                      </a:cubicBezTo>
                      <a:cubicBezTo>
                        <a:pt x="18277" y="4099"/>
                        <a:pt x="14217" y="0"/>
                        <a:pt x="91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800"/>
                  </a:pPr>
                  <a:endParaRPr sz="1463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3511962" y="3071790"/>
                  <a:ext cx="432201" cy="3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8" h="14657" extrusionOk="0">
                      <a:moveTo>
                        <a:pt x="7311" y="0"/>
                      </a:moveTo>
                      <a:cubicBezTo>
                        <a:pt x="3287" y="0"/>
                        <a:pt x="1" y="3286"/>
                        <a:pt x="1" y="7311"/>
                      </a:cubicBezTo>
                      <a:cubicBezTo>
                        <a:pt x="1" y="11371"/>
                        <a:pt x="3287" y="14657"/>
                        <a:pt x="7311" y="14657"/>
                      </a:cubicBezTo>
                      <a:cubicBezTo>
                        <a:pt x="11371" y="14657"/>
                        <a:pt x="14657" y="11371"/>
                        <a:pt x="14657" y="7311"/>
                      </a:cubicBezTo>
                      <a:cubicBezTo>
                        <a:pt x="14657" y="3286"/>
                        <a:pt x="11371" y="0"/>
                        <a:pt x="73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74283" tIns="74283" rIns="74283" bIns="74283" anchor="ctr" anchorCtr="0">
                  <a:noAutofit/>
                </a:bodyPr>
                <a:lstStyle/>
                <a:p>
                  <a:pPr algn="ctr">
                    <a:buSzPts val="900"/>
                  </a:pPr>
                  <a:r>
                    <a:rPr lang="it-IT" sz="731" b="1">
                      <a:latin typeface="Lora"/>
                      <a:ea typeface="Lora"/>
                      <a:cs typeface="Lora"/>
                      <a:sym typeface="Lora"/>
                    </a:rPr>
                    <a:t>2024</a:t>
                  </a:r>
                  <a:endParaRPr sz="731" b="1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</p:grpSp>
          <p:sp>
            <p:nvSpPr>
              <p:cNvPr id="160" name="Google Shape;160;p2"/>
              <p:cNvSpPr txBox="1"/>
              <p:nvPr/>
            </p:nvSpPr>
            <p:spPr>
              <a:xfrm>
                <a:off x="526490" y="3890956"/>
                <a:ext cx="2380552" cy="550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374151"/>
                  </a:buClr>
                  <a:buSzPts val="1200"/>
                </a:pPr>
                <a:r>
                  <a:rPr lang="it-IT" sz="975" b="1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OMO</a:t>
                </a:r>
                <a:endParaRPr sz="1138"/>
              </a:p>
              <a:p>
                <a:pPr>
                  <a:spcBef>
                    <a:spcPts val="488"/>
                  </a:spcBef>
                  <a:buClr>
                    <a:srgbClr val="374151"/>
                  </a:buClr>
                  <a:buSzPts val="1100"/>
                </a:pPr>
                <a:r>
                  <a:rPr lang="it-IT" sz="894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Inclusion process, app, trademark, quality kit, etc.</a:t>
                </a:r>
                <a:endParaRPr sz="1138"/>
              </a:p>
            </p:txBody>
          </p:sp>
          <p:sp>
            <p:nvSpPr>
              <p:cNvPr id="161" name="Google Shape;161;p2"/>
              <p:cNvSpPr txBox="1"/>
              <p:nvPr/>
            </p:nvSpPr>
            <p:spPr>
              <a:xfrm>
                <a:off x="4259881" y="5690729"/>
                <a:ext cx="2754975" cy="550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374151"/>
                  </a:buClr>
                  <a:buSzPts val="1200"/>
                </a:pPr>
                <a:r>
                  <a:rPr lang="it-IT" sz="975" b="1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The Valueable network</a:t>
                </a:r>
                <a:endParaRPr sz="1138"/>
              </a:p>
              <a:p>
                <a:pPr>
                  <a:spcBef>
                    <a:spcPts val="488"/>
                  </a:spcBef>
                  <a:buClr>
                    <a:srgbClr val="374151"/>
                  </a:buClr>
                  <a:buSzPts val="1100"/>
                </a:pPr>
                <a:r>
                  <a:rPr lang="it-IT" sz="894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Enhancement of developed tools, internships abroad </a:t>
                </a:r>
                <a:endParaRPr sz="1138"/>
              </a:p>
            </p:txBody>
          </p:sp>
          <p:sp>
            <p:nvSpPr>
              <p:cNvPr id="162" name="Google Shape;162;p2"/>
              <p:cNvSpPr txBox="1"/>
              <p:nvPr/>
            </p:nvSpPr>
            <p:spPr>
              <a:xfrm>
                <a:off x="2475971" y="1057879"/>
                <a:ext cx="2450790" cy="395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algn="r">
                  <a:buClr>
                    <a:srgbClr val="374151"/>
                  </a:buClr>
                  <a:buSzPts val="1200"/>
                </a:pPr>
                <a:r>
                  <a:rPr lang="it-IT" sz="975" b="1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Today</a:t>
                </a:r>
                <a:endParaRPr sz="1138"/>
              </a:p>
              <a:p>
                <a:pPr algn="r">
                  <a:spcBef>
                    <a:spcPts val="488"/>
                  </a:spcBef>
                  <a:buClr>
                    <a:srgbClr val="374151"/>
                  </a:buClr>
                  <a:buSzPts val="1100"/>
                </a:pPr>
                <a:r>
                  <a:rPr lang="it-IT" sz="894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Final coordination meeting</a:t>
                </a:r>
                <a:endParaRPr sz="1138"/>
              </a:p>
            </p:txBody>
          </p:sp>
          <p:sp>
            <p:nvSpPr>
              <p:cNvPr id="163" name="Google Shape;163;p2"/>
              <p:cNvSpPr txBox="1"/>
              <p:nvPr/>
            </p:nvSpPr>
            <p:spPr>
              <a:xfrm>
                <a:off x="6798035" y="1713067"/>
                <a:ext cx="1762731" cy="550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374151"/>
                  </a:buClr>
                  <a:buSzPts val="1200"/>
                </a:pPr>
                <a:r>
                  <a:rPr lang="it-IT" sz="975" b="1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Values</a:t>
                </a:r>
                <a:endParaRPr sz="1138"/>
              </a:p>
              <a:p>
                <a:pPr>
                  <a:spcBef>
                    <a:spcPts val="488"/>
                  </a:spcBef>
                  <a:buClr>
                    <a:srgbClr val="374151"/>
                  </a:buClr>
                  <a:buSzPts val="1100"/>
                </a:pPr>
                <a:r>
                  <a:rPr lang="it-IT" sz="894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 Internships abroad, training, health &amp; safety at work</a:t>
                </a:r>
                <a:endParaRPr sz="1138"/>
              </a:p>
            </p:txBody>
          </p:sp>
          <p:sp>
            <p:nvSpPr>
              <p:cNvPr id="164" name="Google Shape;164;p2"/>
              <p:cNvSpPr txBox="1"/>
              <p:nvPr/>
            </p:nvSpPr>
            <p:spPr>
              <a:xfrm>
                <a:off x="6454394" y="3177214"/>
                <a:ext cx="1312542" cy="550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algn="r">
                  <a:buClr>
                    <a:srgbClr val="374151"/>
                  </a:buClr>
                  <a:buSzPts val="1200"/>
                </a:pPr>
                <a:r>
                  <a:rPr lang="it-IT" sz="975" b="1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Value-able</a:t>
                </a:r>
                <a:endParaRPr sz="1138"/>
              </a:p>
              <a:p>
                <a:pPr algn="r">
                  <a:spcBef>
                    <a:spcPts val="488"/>
                  </a:spcBef>
                  <a:buClr>
                    <a:srgbClr val="374151"/>
                  </a:buClr>
                  <a:buSzPts val="1100"/>
                </a:pPr>
                <a:r>
                  <a:rPr lang="it-IT" sz="894">
                    <a:solidFill>
                      <a:srgbClr val="374151"/>
                    </a:solidFill>
                    <a:latin typeface="Lora"/>
                    <a:ea typeface="Lora"/>
                    <a:cs typeface="Lora"/>
                    <a:sym typeface="Lora"/>
                  </a:rPr>
                  <a:t> Internships abroad, training, HACCP</a:t>
                </a:r>
                <a:endParaRPr sz="1138"/>
              </a:p>
            </p:txBody>
          </p:sp>
        </p:grpSp>
      </p:grpSp>
      <p:sp>
        <p:nvSpPr>
          <p:cNvPr id="165" name="Google Shape;165;p2"/>
          <p:cNvSpPr/>
          <p:nvPr/>
        </p:nvSpPr>
        <p:spPr>
          <a:xfrm>
            <a:off x="4634123" y="819056"/>
            <a:ext cx="519574" cy="667142"/>
          </a:xfrm>
          <a:custGeom>
            <a:avLst/>
            <a:gdLst/>
            <a:ahLst/>
            <a:cxnLst/>
            <a:rect l="l" t="t" r="r" b="b"/>
            <a:pathLst>
              <a:path w="18277" h="23468" extrusionOk="0">
                <a:moveTo>
                  <a:pt x="9165" y="0"/>
                </a:moveTo>
                <a:cubicBezTo>
                  <a:pt x="9150" y="0"/>
                  <a:pt x="9136" y="0"/>
                  <a:pt x="9121" y="0"/>
                </a:cubicBezTo>
                <a:cubicBezTo>
                  <a:pt x="4085" y="0"/>
                  <a:pt x="1" y="4084"/>
                  <a:pt x="1" y="9121"/>
                </a:cubicBezTo>
                <a:cubicBezTo>
                  <a:pt x="1" y="14193"/>
                  <a:pt x="9121" y="23468"/>
                  <a:pt x="9121" y="23468"/>
                </a:cubicBezTo>
                <a:cubicBezTo>
                  <a:pt x="9121" y="23468"/>
                  <a:pt x="18277" y="14193"/>
                  <a:pt x="18277" y="9121"/>
                </a:cubicBezTo>
                <a:cubicBezTo>
                  <a:pt x="18277" y="4099"/>
                  <a:pt x="14217" y="0"/>
                  <a:pt x="9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463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706100" y="873497"/>
            <a:ext cx="416695" cy="416666"/>
          </a:xfrm>
          <a:custGeom>
            <a:avLst/>
            <a:gdLst/>
            <a:ahLst/>
            <a:cxnLst/>
            <a:rect l="l" t="t" r="r" b="b"/>
            <a:pathLst>
              <a:path w="14658" h="14657" extrusionOk="0">
                <a:moveTo>
                  <a:pt x="7311" y="0"/>
                </a:moveTo>
                <a:cubicBezTo>
                  <a:pt x="3287" y="0"/>
                  <a:pt x="1" y="3286"/>
                  <a:pt x="1" y="7311"/>
                </a:cubicBezTo>
                <a:cubicBezTo>
                  <a:pt x="1" y="11371"/>
                  <a:pt x="3287" y="14657"/>
                  <a:pt x="7311" y="14657"/>
                </a:cubicBezTo>
                <a:cubicBezTo>
                  <a:pt x="11371" y="14657"/>
                  <a:pt x="14657" y="11371"/>
                  <a:pt x="14657" y="7311"/>
                </a:cubicBezTo>
                <a:cubicBezTo>
                  <a:pt x="14657" y="3286"/>
                  <a:pt x="11371" y="0"/>
                  <a:pt x="73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 algn="ctr">
              <a:buSzPts val="3600"/>
            </a:pPr>
            <a:r>
              <a:rPr lang="it-IT" sz="2925" b="1" dirty="0">
                <a:latin typeface="Lora"/>
                <a:ea typeface="Lora"/>
                <a:cs typeface="Lora"/>
                <a:sym typeface="Lora"/>
              </a:rPr>
              <a:t>?</a:t>
            </a:r>
            <a:endParaRPr sz="2925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17780" y="5175085"/>
            <a:ext cx="954781" cy="416666"/>
          </a:xfrm>
          <a:custGeom>
            <a:avLst/>
            <a:gdLst/>
            <a:ahLst/>
            <a:cxnLst/>
            <a:rect l="l" t="t" r="r" b="b"/>
            <a:pathLst>
              <a:path w="14658" h="14657" extrusionOk="0">
                <a:moveTo>
                  <a:pt x="7311" y="0"/>
                </a:moveTo>
                <a:cubicBezTo>
                  <a:pt x="3287" y="0"/>
                  <a:pt x="1" y="3286"/>
                  <a:pt x="1" y="7311"/>
                </a:cubicBezTo>
                <a:cubicBezTo>
                  <a:pt x="1" y="11371"/>
                  <a:pt x="3287" y="14657"/>
                  <a:pt x="7311" y="14657"/>
                </a:cubicBezTo>
                <a:cubicBezTo>
                  <a:pt x="11371" y="14657"/>
                  <a:pt x="14657" y="11371"/>
                  <a:pt x="14657" y="7311"/>
                </a:cubicBezTo>
                <a:cubicBezTo>
                  <a:pt x="14657" y="3286"/>
                  <a:pt x="11371" y="0"/>
                  <a:pt x="7311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it-IT" sz="975" b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400.000€</a:t>
            </a:r>
            <a:endParaRPr sz="975" b="1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3551258" y="4193966"/>
            <a:ext cx="954781" cy="416666"/>
          </a:xfrm>
          <a:custGeom>
            <a:avLst/>
            <a:gdLst/>
            <a:ahLst/>
            <a:cxnLst/>
            <a:rect l="l" t="t" r="r" b="b"/>
            <a:pathLst>
              <a:path w="14658" h="14657" extrusionOk="0">
                <a:moveTo>
                  <a:pt x="7311" y="0"/>
                </a:moveTo>
                <a:cubicBezTo>
                  <a:pt x="3287" y="0"/>
                  <a:pt x="1" y="3286"/>
                  <a:pt x="1" y="7311"/>
                </a:cubicBezTo>
                <a:cubicBezTo>
                  <a:pt x="1" y="11371"/>
                  <a:pt x="3287" y="14657"/>
                  <a:pt x="7311" y="14657"/>
                </a:cubicBezTo>
                <a:cubicBezTo>
                  <a:pt x="11371" y="14657"/>
                  <a:pt x="14657" y="11371"/>
                  <a:pt x="14657" y="7311"/>
                </a:cubicBezTo>
                <a:cubicBezTo>
                  <a:pt x="14657" y="3286"/>
                  <a:pt x="11371" y="0"/>
                  <a:pt x="7311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it-IT" sz="975" b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167.000€</a:t>
            </a:r>
            <a:endParaRPr sz="975" b="1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6462695" y="4377096"/>
            <a:ext cx="954781" cy="416666"/>
          </a:xfrm>
          <a:custGeom>
            <a:avLst/>
            <a:gdLst/>
            <a:ahLst/>
            <a:cxnLst/>
            <a:rect l="l" t="t" r="r" b="b"/>
            <a:pathLst>
              <a:path w="14658" h="14657" extrusionOk="0">
                <a:moveTo>
                  <a:pt x="7311" y="0"/>
                </a:moveTo>
                <a:cubicBezTo>
                  <a:pt x="3287" y="0"/>
                  <a:pt x="1" y="3286"/>
                  <a:pt x="1" y="7311"/>
                </a:cubicBezTo>
                <a:cubicBezTo>
                  <a:pt x="1" y="11371"/>
                  <a:pt x="3287" y="14657"/>
                  <a:pt x="7311" y="14657"/>
                </a:cubicBezTo>
                <a:cubicBezTo>
                  <a:pt x="11371" y="14657"/>
                  <a:pt x="14657" y="11371"/>
                  <a:pt x="14657" y="7311"/>
                </a:cubicBezTo>
                <a:cubicBezTo>
                  <a:pt x="14657" y="3286"/>
                  <a:pt x="11371" y="0"/>
                  <a:pt x="7311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it-IT" sz="975" b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325.000€</a:t>
            </a:r>
            <a:endParaRPr sz="975" b="1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5752119" y="2665087"/>
            <a:ext cx="954781" cy="416666"/>
          </a:xfrm>
          <a:custGeom>
            <a:avLst/>
            <a:gdLst/>
            <a:ahLst/>
            <a:cxnLst/>
            <a:rect l="l" t="t" r="r" b="b"/>
            <a:pathLst>
              <a:path w="14658" h="14657" extrusionOk="0">
                <a:moveTo>
                  <a:pt x="7311" y="0"/>
                </a:moveTo>
                <a:cubicBezTo>
                  <a:pt x="3287" y="0"/>
                  <a:pt x="1" y="3286"/>
                  <a:pt x="1" y="7311"/>
                </a:cubicBezTo>
                <a:cubicBezTo>
                  <a:pt x="1" y="11371"/>
                  <a:pt x="3287" y="14657"/>
                  <a:pt x="7311" y="14657"/>
                </a:cubicBezTo>
                <a:cubicBezTo>
                  <a:pt x="11371" y="14657"/>
                  <a:pt x="14657" y="11371"/>
                  <a:pt x="14657" y="7311"/>
                </a:cubicBezTo>
                <a:cubicBezTo>
                  <a:pt x="14657" y="3286"/>
                  <a:pt x="11371" y="0"/>
                  <a:pt x="7311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it-IT" sz="975" b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286.000€</a:t>
            </a:r>
            <a:endParaRPr sz="975" b="1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1" name="Google Shape;171;p2" descr="Razz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823" y="5536818"/>
            <a:ext cx="447495" cy="4474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2" name="Google Shape;172;p2"/>
          <p:cNvGraphicFramePr/>
          <p:nvPr/>
        </p:nvGraphicFramePr>
        <p:xfrm>
          <a:off x="150381" y="2583342"/>
          <a:ext cx="2483731" cy="139446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48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AIPD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APPT21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Univ Bologna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Univ Roma TRE/LUMSA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Adecco fondaz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Adecco italia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EDSA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Axis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Melià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EHMA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3" name="Google Shape;173;p2"/>
          <p:cNvGraphicFramePr/>
          <p:nvPr/>
        </p:nvGraphicFramePr>
        <p:xfrm>
          <a:off x="3414330" y="2791940"/>
          <a:ext cx="2483731" cy="139446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48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AIPD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HAA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APPT21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 ALAPITVANY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DSD Turchia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Axis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Down Espana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LUMSA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Melià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 dirty="0" err="1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Assoc</a:t>
                      </a:r>
                      <a:r>
                        <a:rPr lang="it-IT" sz="900" b="0" u="none" strike="noStrike" cap="none" dirty="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: AICA, EDSA, EHMA </a:t>
                      </a:r>
                      <a:endParaRPr sz="900" b="0" u="none" strike="noStrike" cap="none" dirty="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4" name="Google Shape;174;p2"/>
          <p:cNvGraphicFramePr/>
          <p:nvPr/>
        </p:nvGraphicFramePr>
        <p:xfrm>
          <a:off x="7537822" y="4585429"/>
          <a:ext cx="2014350" cy="1533906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0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AIPD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HAA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APPT21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 ALAPITVANY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DSD Turchia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Down Espana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Axis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NH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Melià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LUMSA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Assoc: EDSA, AICA, EHMA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75" name="Google Shape;175;p2"/>
          <p:cNvGraphicFramePr/>
          <p:nvPr/>
        </p:nvGraphicFramePr>
        <p:xfrm>
          <a:off x="7519422" y="1385157"/>
          <a:ext cx="1501094" cy="836676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50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AIPD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HAA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APPT21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 ALAPITVANY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DSD Turchia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Down Espana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6" name="Google Shape;176;p2"/>
          <p:cNvSpPr/>
          <p:nvPr/>
        </p:nvSpPr>
        <p:spPr>
          <a:xfrm>
            <a:off x="5768768" y="4631636"/>
            <a:ext cx="258569" cy="304334"/>
          </a:xfrm>
          <a:custGeom>
            <a:avLst/>
            <a:gdLst/>
            <a:ahLst/>
            <a:cxnLst/>
            <a:rect l="l" t="t" r="r" b="b"/>
            <a:pathLst>
              <a:path w="18277" h="23468" extrusionOk="0">
                <a:moveTo>
                  <a:pt x="9165" y="0"/>
                </a:moveTo>
                <a:cubicBezTo>
                  <a:pt x="9150" y="0"/>
                  <a:pt x="9136" y="0"/>
                  <a:pt x="9121" y="0"/>
                </a:cubicBezTo>
                <a:cubicBezTo>
                  <a:pt x="4085" y="0"/>
                  <a:pt x="1" y="4084"/>
                  <a:pt x="1" y="9121"/>
                </a:cubicBezTo>
                <a:cubicBezTo>
                  <a:pt x="1" y="14193"/>
                  <a:pt x="9121" y="23468"/>
                  <a:pt x="9121" y="23468"/>
                </a:cubicBezTo>
                <a:cubicBezTo>
                  <a:pt x="9121" y="23468"/>
                  <a:pt x="18277" y="14193"/>
                  <a:pt x="18277" y="9121"/>
                </a:cubicBezTo>
                <a:cubicBezTo>
                  <a:pt x="18277" y="4099"/>
                  <a:pt x="14217" y="0"/>
                  <a:pt x="9165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463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7" name="Google Shape;1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238" y="5042314"/>
            <a:ext cx="448966" cy="40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1481" y="5044065"/>
            <a:ext cx="448966" cy="3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3034" y="5058316"/>
            <a:ext cx="438592" cy="36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 txBox="1"/>
          <p:nvPr/>
        </p:nvSpPr>
        <p:spPr>
          <a:xfrm>
            <a:off x="5505580" y="5454663"/>
            <a:ext cx="2449344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374151"/>
              </a:buClr>
              <a:buSzPts val="1200"/>
            </a:pPr>
            <a:r>
              <a:rPr lang="it-IT" sz="975" b="1">
                <a:solidFill>
                  <a:srgbClr val="374151"/>
                </a:solidFill>
                <a:latin typeface="Lora"/>
                <a:ea typeface="Lora"/>
                <a:cs typeface="Lora"/>
                <a:sym typeface="Lora"/>
              </a:rPr>
              <a:t>Trademark registration</a:t>
            </a:r>
            <a:endParaRPr sz="1138"/>
          </a:p>
        </p:txBody>
      </p:sp>
      <p:sp>
        <p:nvSpPr>
          <p:cNvPr id="181" name="Google Shape;181;p2"/>
          <p:cNvSpPr/>
          <p:nvPr/>
        </p:nvSpPr>
        <p:spPr>
          <a:xfrm>
            <a:off x="5179895" y="3878635"/>
            <a:ext cx="258569" cy="304334"/>
          </a:xfrm>
          <a:custGeom>
            <a:avLst/>
            <a:gdLst/>
            <a:ahLst/>
            <a:cxnLst/>
            <a:rect l="l" t="t" r="r" b="b"/>
            <a:pathLst>
              <a:path w="18277" h="23468" extrusionOk="0">
                <a:moveTo>
                  <a:pt x="9165" y="0"/>
                </a:moveTo>
                <a:cubicBezTo>
                  <a:pt x="9150" y="0"/>
                  <a:pt x="9136" y="0"/>
                  <a:pt x="9121" y="0"/>
                </a:cubicBezTo>
                <a:cubicBezTo>
                  <a:pt x="4085" y="0"/>
                  <a:pt x="1" y="4084"/>
                  <a:pt x="1" y="9121"/>
                </a:cubicBezTo>
                <a:cubicBezTo>
                  <a:pt x="1" y="14193"/>
                  <a:pt x="9121" y="23468"/>
                  <a:pt x="9121" y="23468"/>
                </a:cubicBezTo>
                <a:cubicBezTo>
                  <a:pt x="9121" y="23468"/>
                  <a:pt x="18277" y="14193"/>
                  <a:pt x="18277" y="9121"/>
                </a:cubicBezTo>
                <a:cubicBezTo>
                  <a:pt x="18277" y="4099"/>
                  <a:pt x="14217" y="0"/>
                  <a:pt x="9165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463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7742284" y="4146701"/>
            <a:ext cx="258569" cy="304334"/>
          </a:xfrm>
          <a:custGeom>
            <a:avLst/>
            <a:gdLst/>
            <a:ahLst/>
            <a:cxnLst/>
            <a:rect l="l" t="t" r="r" b="b"/>
            <a:pathLst>
              <a:path w="18277" h="23468" extrusionOk="0">
                <a:moveTo>
                  <a:pt x="9165" y="0"/>
                </a:moveTo>
                <a:cubicBezTo>
                  <a:pt x="9150" y="0"/>
                  <a:pt x="9136" y="0"/>
                  <a:pt x="9121" y="0"/>
                </a:cubicBezTo>
                <a:cubicBezTo>
                  <a:pt x="4085" y="0"/>
                  <a:pt x="1" y="4084"/>
                  <a:pt x="1" y="9121"/>
                </a:cubicBezTo>
                <a:cubicBezTo>
                  <a:pt x="1" y="14193"/>
                  <a:pt x="9121" y="23468"/>
                  <a:pt x="9121" y="23468"/>
                </a:cubicBezTo>
                <a:cubicBezTo>
                  <a:pt x="9121" y="23468"/>
                  <a:pt x="18277" y="14193"/>
                  <a:pt x="18277" y="9121"/>
                </a:cubicBezTo>
                <a:cubicBezTo>
                  <a:pt x="18277" y="4099"/>
                  <a:pt x="14217" y="0"/>
                  <a:pt x="9165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463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4796047" y="3690526"/>
            <a:ext cx="1541848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374151"/>
              </a:buClr>
              <a:buSzPts val="1200"/>
            </a:pPr>
            <a:r>
              <a:rPr lang="it-IT" sz="975" b="1">
                <a:solidFill>
                  <a:srgbClr val="374151"/>
                </a:solidFill>
                <a:latin typeface="Lora"/>
                <a:ea typeface="Lora"/>
                <a:cs typeface="Lora"/>
                <a:sym typeface="Lora"/>
              </a:rPr>
              <a:t>United Nations - NY</a:t>
            </a:r>
            <a:endParaRPr sz="975">
              <a:solidFill>
                <a:srgbClr val="37415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4" name="Google Shape;18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31689" y="4324198"/>
            <a:ext cx="451040" cy="43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"/>
          <p:cNvSpPr txBox="1"/>
          <p:nvPr/>
        </p:nvSpPr>
        <p:spPr>
          <a:xfrm>
            <a:off x="8639862" y="4618002"/>
            <a:ext cx="1119424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374151"/>
              </a:buClr>
              <a:buSzPts val="1200"/>
            </a:pPr>
            <a:r>
              <a:rPr lang="it-IT" sz="975" b="1">
                <a:solidFill>
                  <a:srgbClr val="374151"/>
                </a:solidFill>
                <a:latin typeface="Lora"/>
                <a:ea typeface="Lora"/>
                <a:cs typeface="Lora"/>
                <a:sym typeface="Lora"/>
              </a:rPr>
              <a:t>ILO HO - Geneva</a:t>
            </a:r>
            <a:endParaRPr sz="975">
              <a:solidFill>
                <a:srgbClr val="37415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6" name="Google Shape;18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0320" y="3104497"/>
            <a:ext cx="1040920" cy="58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64557" y="3807590"/>
            <a:ext cx="519574" cy="43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"/>
          <p:cNvSpPr txBox="1"/>
          <p:nvPr/>
        </p:nvSpPr>
        <p:spPr>
          <a:xfrm>
            <a:off x="9032245" y="3802045"/>
            <a:ext cx="941459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374151"/>
              </a:buClr>
              <a:buSzPts val="1200"/>
            </a:pPr>
            <a:r>
              <a:rPr lang="it-IT" sz="975" b="1">
                <a:solidFill>
                  <a:srgbClr val="374151"/>
                </a:solidFill>
                <a:latin typeface="Lora"/>
                <a:ea typeface="Lora"/>
                <a:cs typeface="Lora"/>
                <a:sym typeface="Lora"/>
              </a:rPr>
              <a:t>European Vocational Skills Week</a:t>
            </a:r>
            <a:endParaRPr sz="975">
              <a:solidFill>
                <a:srgbClr val="37415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9" name="Google Shape;189;p2" descr="Risultato immagini per eu web award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12933" y="3168015"/>
            <a:ext cx="776380" cy="44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"/>
          <p:cNvSpPr/>
          <p:nvPr/>
        </p:nvSpPr>
        <p:spPr>
          <a:xfrm>
            <a:off x="8343592" y="3213244"/>
            <a:ext cx="258569" cy="304334"/>
          </a:xfrm>
          <a:custGeom>
            <a:avLst/>
            <a:gdLst/>
            <a:ahLst/>
            <a:cxnLst/>
            <a:rect l="l" t="t" r="r" b="b"/>
            <a:pathLst>
              <a:path w="18277" h="23468" extrusionOk="0">
                <a:moveTo>
                  <a:pt x="9165" y="0"/>
                </a:moveTo>
                <a:cubicBezTo>
                  <a:pt x="9150" y="0"/>
                  <a:pt x="9136" y="0"/>
                  <a:pt x="9121" y="0"/>
                </a:cubicBezTo>
                <a:cubicBezTo>
                  <a:pt x="4085" y="0"/>
                  <a:pt x="1" y="4084"/>
                  <a:pt x="1" y="9121"/>
                </a:cubicBezTo>
                <a:cubicBezTo>
                  <a:pt x="1" y="14193"/>
                  <a:pt x="9121" y="23468"/>
                  <a:pt x="9121" y="23468"/>
                </a:cubicBezTo>
                <a:cubicBezTo>
                  <a:pt x="9121" y="23468"/>
                  <a:pt x="18277" y="14193"/>
                  <a:pt x="18277" y="9121"/>
                </a:cubicBezTo>
                <a:cubicBezTo>
                  <a:pt x="18277" y="4099"/>
                  <a:pt x="14217" y="0"/>
                  <a:pt x="9165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463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91" name="Google Shape;191;p2" descr="How to put reasonable accommodation into practice – guide of promising practice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78598" y="2553445"/>
            <a:ext cx="820976" cy="575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p2"/>
          <p:cNvGraphicFramePr/>
          <p:nvPr/>
        </p:nvGraphicFramePr>
        <p:xfrm>
          <a:off x="8417614" y="1417405"/>
          <a:ext cx="1501094" cy="84397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50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HDSA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Axis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NH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LUMSA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0" u="none" strike="noStrike" cap="none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Assoc: EDSA, EHMA, Marriott Budapest, AICA</a:t>
                      </a:r>
                      <a:endParaRPr sz="900" b="0" u="none" strike="noStrike" cap="none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55717" marR="55717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3" name="Google Shape;193;p2"/>
          <p:cNvSpPr/>
          <p:nvPr/>
        </p:nvSpPr>
        <p:spPr>
          <a:xfrm>
            <a:off x="8064963" y="2847307"/>
            <a:ext cx="258569" cy="304334"/>
          </a:xfrm>
          <a:custGeom>
            <a:avLst/>
            <a:gdLst/>
            <a:ahLst/>
            <a:cxnLst/>
            <a:rect l="l" t="t" r="r" b="b"/>
            <a:pathLst>
              <a:path w="18277" h="23468" extrusionOk="0">
                <a:moveTo>
                  <a:pt x="9165" y="0"/>
                </a:moveTo>
                <a:cubicBezTo>
                  <a:pt x="9150" y="0"/>
                  <a:pt x="9136" y="0"/>
                  <a:pt x="9121" y="0"/>
                </a:cubicBezTo>
                <a:cubicBezTo>
                  <a:pt x="4085" y="0"/>
                  <a:pt x="1" y="4084"/>
                  <a:pt x="1" y="9121"/>
                </a:cubicBezTo>
                <a:cubicBezTo>
                  <a:pt x="1" y="14193"/>
                  <a:pt x="9121" y="23468"/>
                  <a:pt x="9121" y="23468"/>
                </a:cubicBezTo>
                <a:cubicBezTo>
                  <a:pt x="9121" y="23468"/>
                  <a:pt x="18277" y="14193"/>
                  <a:pt x="18277" y="9121"/>
                </a:cubicBezTo>
                <a:cubicBezTo>
                  <a:pt x="18277" y="4099"/>
                  <a:pt x="14217" y="0"/>
                  <a:pt x="9165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463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94" name="Google Shape;194;p2" descr="Social Entrepreneurship Competition in Tourism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31958" y="2262710"/>
            <a:ext cx="1188352" cy="4725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"/>
          <p:cNvSpPr/>
          <p:nvPr/>
        </p:nvSpPr>
        <p:spPr>
          <a:xfrm>
            <a:off x="3959690" y="2167342"/>
            <a:ext cx="258569" cy="304334"/>
          </a:xfrm>
          <a:custGeom>
            <a:avLst/>
            <a:gdLst/>
            <a:ahLst/>
            <a:cxnLst/>
            <a:rect l="l" t="t" r="r" b="b"/>
            <a:pathLst>
              <a:path w="18277" h="23468" extrusionOk="0">
                <a:moveTo>
                  <a:pt x="9165" y="0"/>
                </a:moveTo>
                <a:cubicBezTo>
                  <a:pt x="9150" y="0"/>
                  <a:pt x="9136" y="0"/>
                  <a:pt x="9121" y="0"/>
                </a:cubicBezTo>
                <a:cubicBezTo>
                  <a:pt x="4085" y="0"/>
                  <a:pt x="1" y="4084"/>
                  <a:pt x="1" y="9121"/>
                </a:cubicBezTo>
                <a:cubicBezTo>
                  <a:pt x="1" y="14193"/>
                  <a:pt x="9121" y="23468"/>
                  <a:pt x="9121" y="23468"/>
                </a:cubicBezTo>
                <a:cubicBezTo>
                  <a:pt x="9121" y="23468"/>
                  <a:pt x="18277" y="14193"/>
                  <a:pt x="18277" y="9121"/>
                </a:cubicBezTo>
                <a:cubicBezTo>
                  <a:pt x="18277" y="4099"/>
                  <a:pt x="14217" y="0"/>
                  <a:pt x="9165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463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8169162" y="3642111"/>
            <a:ext cx="258569" cy="304334"/>
          </a:xfrm>
          <a:custGeom>
            <a:avLst/>
            <a:gdLst/>
            <a:ahLst/>
            <a:cxnLst/>
            <a:rect l="l" t="t" r="r" b="b"/>
            <a:pathLst>
              <a:path w="18277" h="23468" extrusionOk="0">
                <a:moveTo>
                  <a:pt x="9165" y="0"/>
                </a:moveTo>
                <a:cubicBezTo>
                  <a:pt x="9150" y="0"/>
                  <a:pt x="9136" y="0"/>
                  <a:pt x="9121" y="0"/>
                </a:cubicBezTo>
                <a:cubicBezTo>
                  <a:pt x="4085" y="0"/>
                  <a:pt x="1" y="4084"/>
                  <a:pt x="1" y="9121"/>
                </a:cubicBezTo>
                <a:cubicBezTo>
                  <a:pt x="1" y="14193"/>
                  <a:pt x="9121" y="23468"/>
                  <a:pt x="9121" y="23468"/>
                </a:cubicBezTo>
                <a:cubicBezTo>
                  <a:pt x="9121" y="23468"/>
                  <a:pt x="18277" y="14193"/>
                  <a:pt x="18277" y="9121"/>
                </a:cubicBezTo>
                <a:cubicBezTo>
                  <a:pt x="18277" y="4099"/>
                  <a:pt x="14217" y="0"/>
                  <a:pt x="9165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83" tIns="74283" rIns="74283" bIns="74283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463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97" name="Google Shape;197;p2" descr="COVID-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698736" y="2633989"/>
            <a:ext cx="1124605" cy="633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183;p9">
            <a:extLst>
              <a:ext uri="{FF2B5EF4-FFF2-40B4-BE49-F238E27FC236}">
                <a16:creationId xmlns:a16="http://schemas.microsoft.com/office/drawing/2014/main" id="{F69C078D-E36D-795A-FA72-303C2BC525EF}"/>
              </a:ext>
            </a:extLst>
          </p:cNvPr>
          <p:cNvCxnSpPr/>
          <p:nvPr/>
        </p:nvCxnSpPr>
        <p:spPr>
          <a:xfrm>
            <a:off x="0" y="864795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0" y="6084807"/>
            <a:ext cx="754275" cy="67993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1" y="42947"/>
            <a:ext cx="9906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ct val="100000"/>
              <a:buFont typeface="Calibri"/>
              <a:buNone/>
            </a:pPr>
            <a:r>
              <a:rPr lang="it-IT">
                <a:solidFill>
                  <a:srgbClr val="6FCCCE"/>
                </a:solidFill>
              </a:rPr>
              <a:t>What before Erasmus +? Value</a:t>
            </a:r>
            <a:r>
              <a:rPr lang="it-IT" b="1">
                <a:solidFill>
                  <a:srgbClr val="6FCCCE"/>
                </a:solidFill>
              </a:rPr>
              <a:t>able</a:t>
            </a:r>
            <a:r>
              <a:rPr lang="it-IT">
                <a:solidFill>
                  <a:srgbClr val="6FCCCE"/>
                </a:solidFill>
              </a:rPr>
              <a:t>’s ancestors</a:t>
            </a:r>
            <a:br>
              <a:rPr lang="it-IT">
                <a:solidFill>
                  <a:srgbClr val="6FCCCE"/>
                </a:solidFill>
              </a:rPr>
            </a:br>
            <a:endParaRPr>
              <a:solidFill>
                <a:srgbClr val="6FCCCE"/>
              </a:solidFill>
            </a:endParaRPr>
          </a:p>
        </p:txBody>
      </p:sp>
      <p:pic>
        <p:nvPicPr>
          <p:cNvPr id="227" name="Google Shape;227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99953" y="1213032"/>
            <a:ext cx="5450774" cy="39536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12"/>
          <p:cNvCxnSpPr/>
          <p:nvPr/>
        </p:nvCxnSpPr>
        <p:spPr>
          <a:xfrm>
            <a:off x="0" y="789589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sp>
        <p:nvSpPr>
          <p:cNvPr id="229" name="Google Shape;229;p12"/>
          <p:cNvSpPr txBox="1"/>
          <p:nvPr/>
        </p:nvSpPr>
        <p:spPr>
          <a:xfrm>
            <a:off x="614555" y="5406212"/>
            <a:ext cx="34440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2007:3-week internship of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youngsters with Down  syndrome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In&amp;Out Hostel in Barcelona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4211969" y="5380549"/>
            <a:ext cx="54267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2014: «Hotel 6 stelle» TV docufiction. 6 people with Ds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having an  internship at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Melia’s hotel in Rome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followed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TV cameras for 6 weeks.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internship was real and lasted 4 months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025" y="1213032"/>
            <a:ext cx="3117081" cy="4033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10200"/>
              <a:buFont typeface="Calibri"/>
              <a:buNone/>
            </a:pPr>
            <a:r>
              <a:rPr lang="it-IT" sz="10200">
                <a:solidFill>
                  <a:srgbClr val="6FCCCE"/>
                </a:solidFill>
              </a:rPr>
              <a:t>(4) Something to celebrate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it-IT"/>
              <a:t>Strenghts and achievements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 t="2420" b="30041"/>
          <a:stretch/>
        </p:blipFill>
        <p:spPr>
          <a:xfrm>
            <a:off x="1211283" y="1075714"/>
            <a:ext cx="3514755" cy="546795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2786220" y="-186786"/>
            <a:ext cx="668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it-IT" dirty="0" err="1">
                <a:solidFill>
                  <a:srgbClr val="1E4E79"/>
                </a:solidFill>
              </a:rPr>
              <a:t>Our</a:t>
            </a:r>
            <a:r>
              <a:rPr lang="it-IT" dirty="0"/>
              <a:t> </a:t>
            </a:r>
            <a:r>
              <a:rPr lang="it-IT" b="1" dirty="0" err="1">
                <a:solidFill>
                  <a:srgbClr val="6FCCCE"/>
                </a:solidFill>
              </a:rPr>
              <a:t>strenghts</a:t>
            </a:r>
            <a:endParaRPr b="1" dirty="0">
              <a:solidFill>
                <a:srgbClr val="6FCCCE"/>
              </a:solidFill>
            </a:endParaRPr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1"/>
          </p:nvPr>
        </p:nvSpPr>
        <p:spPr>
          <a:xfrm>
            <a:off x="4953000" y="1249195"/>
            <a:ext cx="4690821" cy="477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Char char="•"/>
            </a:pPr>
            <a:r>
              <a:rPr lang="it-IT" sz="2400" dirty="0">
                <a:solidFill>
                  <a:srgbClr val="222A35"/>
                </a:solidFill>
              </a:rPr>
              <a:t>Long-lasting partnerships </a:t>
            </a:r>
            <a:r>
              <a:rPr lang="it-IT" sz="2400" dirty="0" err="1">
                <a:solidFill>
                  <a:srgbClr val="222A35"/>
                </a:solidFill>
              </a:rPr>
              <a:t>between</a:t>
            </a:r>
            <a:r>
              <a:rPr lang="it-IT" sz="2400" dirty="0">
                <a:solidFill>
                  <a:srgbClr val="222A35"/>
                </a:solidFill>
              </a:rPr>
              <a:t> VET providers and </a:t>
            </a:r>
            <a:r>
              <a:rPr lang="it-IT" sz="2400" dirty="0" err="1">
                <a:solidFill>
                  <a:srgbClr val="222A35"/>
                </a:solidFill>
              </a:rPr>
              <a:t>hospitality</a:t>
            </a:r>
            <a:r>
              <a:rPr lang="it-IT" sz="2400" dirty="0">
                <a:solidFill>
                  <a:srgbClr val="222A35"/>
                </a:solidFill>
              </a:rPr>
              <a:t> companies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400"/>
              <a:buChar char="•"/>
            </a:pPr>
            <a:r>
              <a:rPr lang="it-IT" sz="2400" dirty="0" err="1">
                <a:solidFill>
                  <a:srgbClr val="222A35"/>
                </a:solidFill>
              </a:rPr>
              <a:t>Accreditation</a:t>
            </a:r>
            <a:r>
              <a:rPr lang="it-IT" sz="2400" dirty="0">
                <a:solidFill>
                  <a:srgbClr val="222A35"/>
                </a:solidFill>
              </a:rPr>
              <a:t> of  Valueable VET providers</a:t>
            </a:r>
            <a:endParaRPr sz="24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sz="2400" dirty="0" err="1"/>
              <a:t>Certification</a:t>
            </a:r>
            <a:r>
              <a:rPr lang="it-IT" sz="2400" dirty="0"/>
              <a:t> of Valueable </a:t>
            </a:r>
            <a:r>
              <a:rPr lang="it-IT" sz="2400" dirty="0" err="1"/>
              <a:t>employers</a:t>
            </a:r>
            <a:r>
              <a:rPr lang="it-IT" sz="2400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sz="2400" dirty="0"/>
              <a:t>Collaboration </a:t>
            </a:r>
            <a:r>
              <a:rPr lang="it-IT" sz="2400" dirty="0" err="1"/>
              <a:t>protocols</a:t>
            </a:r>
            <a:r>
              <a:rPr lang="it-IT" sz="2400" dirty="0"/>
              <a:t> with </a:t>
            </a:r>
            <a:r>
              <a:rPr lang="it-IT" sz="2400" dirty="0" err="1"/>
              <a:t>hospitality</a:t>
            </a:r>
            <a:r>
              <a:rPr lang="it-IT" sz="2400" dirty="0"/>
              <a:t> chains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sz="2400" dirty="0"/>
              <a:t>Design, </a:t>
            </a:r>
            <a:r>
              <a:rPr lang="it-IT" sz="2400" dirty="0" err="1"/>
              <a:t>development</a:t>
            </a:r>
            <a:r>
              <a:rPr lang="it-IT" sz="2400" dirty="0"/>
              <a:t> and </a:t>
            </a:r>
            <a:r>
              <a:rPr lang="it-IT" sz="2400" dirty="0" err="1"/>
              <a:t>diffusion</a:t>
            </a:r>
            <a:r>
              <a:rPr lang="it-IT" sz="2400" dirty="0"/>
              <a:t> of </a:t>
            </a:r>
            <a:r>
              <a:rPr lang="it-IT" sz="2400" dirty="0" err="1"/>
              <a:t>facilitating</a:t>
            </a:r>
            <a:r>
              <a:rPr lang="it-IT" sz="2400" dirty="0"/>
              <a:t> tools.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sz="2400" dirty="0"/>
              <a:t>Internships </a:t>
            </a:r>
            <a:r>
              <a:rPr lang="it-IT" sz="2400" dirty="0" err="1"/>
              <a:t>abroad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cxnSp>
        <p:nvCxnSpPr>
          <p:cNvPr id="247" name="Google Shape;247;p14"/>
          <p:cNvCxnSpPr/>
          <p:nvPr/>
        </p:nvCxnSpPr>
        <p:spPr>
          <a:xfrm>
            <a:off x="0" y="836712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pic>
        <p:nvPicPr>
          <p:cNvPr id="248" name="Google Shape;248;p14"/>
          <p:cNvPicPr preferRelativeResize="0"/>
          <p:nvPr/>
        </p:nvPicPr>
        <p:blipFill rotWithShape="1">
          <a:blip r:embed="rId4">
            <a:alphaModFix/>
          </a:blip>
          <a:srcRect l="13581" t="24455" r="70013" b="45757"/>
          <a:stretch/>
        </p:blipFill>
        <p:spPr>
          <a:xfrm>
            <a:off x="159812" y="6154434"/>
            <a:ext cx="671461" cy="550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type="title"/>
          </p:nvPr>
        </p:nvSpPr>
        <p:spPr>
          <a:xfrm>
            <a:off x="1208612" y="17026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4400"/>
              <a:buFont typeface="Calibri"/>
              <a:buNone/>
            </a:pPr>
            <a:r>
              <a:rPr lang="it-IT">
                <a:solidFill>
                  <a:srgbClr val="6FCCCE"/>
                </a:solidFill>
              </a:rPr>
              <a:t>Value</a:t>
            </a:r>
            <a:r>
              <a:rPr lang="it-IT" b="1">
                <a:solidFill>
                  <a:srgbClr val="6FCCCE"/>
                </a:solidFill>
              </a:rPr>
              <a:t>able</a:t>
            </a:r>
            <a:r>
              <a:rPr lang="it-IT">
                <a:solidFill>
                  <a:srgbClr val="6FCCCE"/>
                </a:solidFill>
              </a:rPr>
              <a:t>’s impact so far</a:t>
            </a:r>
            <a:br>
              <a:rPr lang="it-IT">
                <a:solidFill>
                  <a:srgbClr val="6FCCCE"/>
                </a:solidFill>
              </a:rPr>
            </a:br>
            <a:endParaRPr>
              <a:solidFill>
                <a:srgbClr val="6FCCCE"/>
              </a:solidFill>
            </a:endParaRPr>
          </a:p>
        </p:txBody>
      </p:sp>
      <p:sp>
        <p:nvSpPr>
          <p:cNvPr id="255" name="Google Shape;255;p1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Today </a:t>
            </a:r>
            <a:r>
              <a:rPr lang="it-IT"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it-IT" sz="1800" b="1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able</a:t>
            </a:r>
            <a:r>
              <a:rPr lang="it-IT"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Italy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Spain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, Portugal,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Croatia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, Germany,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Hungary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, Austria and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Turkey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just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included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Ireland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Since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2014,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almost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350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interns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or workers with ID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taken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a Valueable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opportunity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 dirty="0">
                <a:highlight>
                  <a:srgbClr val="FFFF00"/>
                </a:highlight>
              </a:rPr>
              <a:t>4</a:t>
            </a:r>
            <a:r>
              <a:rPr lang="it-IT"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it-IT" sz="1800" dirty="0" err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train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ees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an internship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abroad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So far,</a:t>
            </a:r>
            <a:r>
              <a:rPr lang="it-IT"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180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hospitality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companies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been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 Valueable </a:t>
            </a:r>
            <a:r>
              <a:rPr lang="it-IT" sz="1800" dirty="0" err="1">
                <a:latin typeface="Calibri"/>
                <a:ea typeface="Calibri"/>
                <a:cs typeface="Calibri"/>
                <a:sym typeface="Calibri"/>
              </a:rPr>
              <a:t>members</a:t>
            </a: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750"/>
              </a:spcBef>
              <a:spcAft>
                <a:spcPts val="0"/>
              </a:spcAft>
              <a:buClr>
                <a:srgbClr val="1A1A1A"/>
              </a:buClr>
              <a:buSzPts val="1800"/>
              <a:buChar char="•"/>
            </a:pPr>
            <a:r>
              <a:rPr lang="it-IT" sz="1800" dirty="0" err="1">
                <a:sym typeface="Helvetica Neue"/>
              </a:rPr>
              <a:t>Despite</a:t>
            </a:r>
            <a:r>
              <a:rPr lang="it-IT" sz="1800" dirty="0">
                <a:sym typeface="Helvetica Neue"/>
              </a:rPr>
              <a:t> the Covid-19 pandemic </a:t>
            </a:r>
            <a:r>
              <a:rPr lang="it-IT" sz="1800" dirty="0" err="1">
                <a:sym typeface="Helvetica Neue"/>
              </a:rPr>
              <a:t>which</a:t>
            </a:r>
            <a:r>
              <a:rPr lang="it-IT" sz="1800" dirty="0">
                <a:sym typeface="Helvetica Neue"/>
              </a:rPr>
              <a:t> </a:t>
            </a:r>
            <a:r>
              <a:rPr lang="it-IT" sz="1800" dirty="0" err="1">
                <a:sym typeface="Helvetica Neue"/>
              </a:rPr>
              <a:t>severely</a:t>
            </a:r>
            <a:r>
              <a:rPr lang="it-IT" sz="1800" dirty="0">
                <a:sym typeface="Helvetica Neue"/>
              </a:rPr>
              <a:t> </a:t>
            </a:r>
            <a:r>
              <a:rPr lang="it-IT" sz="1800" dirty="0" err="1">
                <a:sym typeface="Helvetica Neue"/>
              </a:rPr>
              <a:t>impacted</a:t>
            </a:r>
            <a:r>
              <a:rPr lang="it-IT" sz="1800" dirty="0">
                <a:sym typeface="Helvetica Neue"/>
              </a:rPr>
              <a:t> the </a:t>
            </a:r>
            <a:r>
              <a:rPr lang="it-IT" sz="1800" dirty="0" err="1">
                <a:sym typeface="Helvetica Neue"/>
              </a:rPr>
              <a:t>hospitality</a:t>
            </a:r>
            <a:r>
              <a:rPr lang="it-IT" sz="1800" dirty="0">
                <a:sym typeface="Helvetica Neue"/>
              </a:rPr>
              <a:t> </a:t>
            </a:r>
            <a:r>
              <a:rPr lang="it-IT" sz="1800" dirty="0" err="1">
                <a:sym typeface="Helvetica Neue"/>
              </a:rPr>
              <a:t>sector</a:t>
            </a:r>
            <a:r>
              <a:rPr lang="it-IT" sz="1800" dirty="0">
                <a:sym typeface="Helvetica Neue"/>
              </a:rPr>
              <a:t>, Valueable Network </a:t>
            </a:r>
            <a:r>
              <a:rPr lang="it-IT" sz="1800" dirty="0" err="1">
                <a:sym typeface="Helvetica Neue"/>
              </a:rPr>
              <a:t>has</a:t>
            </a:r>
            <a:r>
              <a:rPr lang="it-IT" sz="1800" dirty="0">
                <a:sym typeface="Helvetica Neue"/>
              </a:rPr>
              <a:t> </a:t>
            </a:r>
            <a:r>
              <a:rPr lang="it-IT" sz="1800" dirty="0" err="1">
                <a:sym typeface="Helvetica Neue"/>
              </a:rPr>
              <a:t>demonstrated</a:t>
            </a:r>
            <a:r>
              <a:rPr lang="it-IT" sz="1800" dirty="0">
                <a:sym typeface="Helvetica Neue"/>
              </a:rPr>
              <a:t> </a:t>
            </a:r>
            <a:r>
              <a:rPr lang="it-IT" sz="1800" dirty="0" err="1">
                <a:sym typeface="Helvetica Neue"/>
              </a:rPr>
              <a:t>remarkable</a:t>
            </a:r>
            <a:r>
              <a:rPr lang="it-IT" sz="1800" dirty="0">
                <a:sym typeface="Helvetica Neue"/>
              </a:rPr>
              <a:t> </a:t>
            </a:r>
            <a:r>
              <a:rPr lang="it-IT" sz="1800" dirty="0" err="1">
                <a:sym typeface="Helvetica Neue"/>
              </a:rPr>
              <a:t>resilience</a:t>
            </a:r>
            <a:r>
              <a:rPr lang="it-IT" sz="1800" dirty="0">
                <a:sym typeface="Helvetica Neue"/>
              </a:rPr>
              <a:t>. At the moment, </a:t>
            </a:r>
            <a:r>
              <a:rPr lang="it-IT" sz="1800" dirty="0" err="1">
                <a:sym typeface="Helvetica Neue"/>
              </a:rPr>
              <a:t>we</a:t>
            </a:r>
            <a:r>
              <a:rPr lang="it-IT" sz="1800" dirty="0">
                <a:sym typeface="Helvetica Neue"/>
              </a:rPr>
              <a:t> </a:t>
            </a:r>
            <a:r>
              <a:rPr lang="it-IT" sz="1800" dirty="0" err="1">
                <a:sym typeface="Helvetica Neue"/>
              </a:rPr>
              <a:t>count</a:t>
            </a:r>
            <a:r>
              <a:rPr lang="it-IT" sz="1800" dirty="0">
                <a:sym typeface="Helvetica Neue"/>
              </a:rPr>
              <a:t> </a:t>
            </a:r>
            <a:r>
              <a:rPr lang="it-IT" sz="1800" dirty="0">
                <a:highlight>
                  <a:srgbClr val="FFFF00"/>
                </a:highlight>
                <a:sym typeface="Helvetica Neue"/>
              </a:rPr>
              <a:t>125</a:t>
            </a:r>
            <a:r>
              <a:rPr lang="it-IT" sz="1800" dirty="0">
                <a:sym typeface="Helvetica Neue"/>
              </a:rPr>
              <a:t> </a:t>
            </a:r>
            <a:r>
              <a:rPr lang="it-IT" sz="1800" dirty="0" err="1">
                <a:sym typeface="Helvetica Neue"/>
              </a:rPr>
              <a:t>members</a:t>
            </a:r>
            <a:r>
              <a:rPr lang="it-IT" sz="1800" dirty="0">
                <a:sym typeface="Helvetica Neue"/>
              </a:rPr>
              <a:t>. </a:t>
            </a:r>
            <a:endParaRPr sz="1800" dirty="0"/>
          </a:p>
        </p:txBody>
      </p:sp>
      <p:cxnSp>
        <p:nvCxnSpPr>
          <p:cNvPr id="256" name="Google Shape;256;p15"/>
          <p:cNvCxnSpPr/>
          <p:nvPr/>
        </p:nvCxnSpPr>
        <p:spPr>
          <a:xfrm>
            <a:off x="0" y="997527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pic>
        <p:nvPicPr>
          <p:cNvPr id="257" name="Google Shape;25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0" y="5972578"/>
            <a:ext cx="997528" cy="7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>
            <a:spLocks noGrp="1"/>
          </p:cNvSpPr>
          <p:nvPr>
            <p:ph type="title"/>
          </p:nvPr>
        </p:nvSpPr>
        <p:spPr>
          <a:xfrm>
            <a:off x="2352675" y="-144463"/>
            <a:ext cx="6315075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it-IT">
                <a:solidFill>
                  <a:srgbClr val="1F3864"/>
                </a:solidFill>
              </a:rPr>
              <a:t>Moments of </a:t>
            </a:r>
            <a:r>
              <a:rPr lang="it-IT" b="1">
                <a:solidFill>
                  <a:srgbClr val="6FCCCE"/>
                </a:solidFill>
              </a:rPr>
              <a:t>glory</a:t>
            </a:r>
            <a:r>
              <a:rPr lang="it-IT">
                <a:solidFill>
                  <a:srgbClr val="1F3864"/>
                </a:solidFill>
              </a:rPr>
              <a:t>!</a:t>
            </a:r>
            <a:endParaRPr/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6419" y="3805404"/>
            <a:ext cx="1918456" cy="153979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 txBox="1"/>
          <p:nvPr/>
        </p:nvSpPr>
        <p:spPr>
          <a:xfrm>
            <a:off x="1775150" y="32893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5338021" y="3797300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6626572" y="1919288"/>
            <a:ext cx="2455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 flipH="1">
            <a:off x="3141092" y="2103439"/>
            <a:ext cx="18631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69" name="Google Shape;269;p16" descr="Risultato immagini per eu web awar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0083" y="905487"/>
            <a:ext cx="1333114" cy="828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6"/>
          <p:cNvCxnSpPr>
            <a:cxnSpLocks/>
          </p:cNvCxnSpPr>
          <p:nvPr/>
        </p:nvCxnSpPr>
        <p:spPr>
          <a:xfrm>
            <a:off x="0" y="695325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sp>
        <p:nvSpPr>
          <p:cNvPr id="271" name="Google Shape;271;p16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000">
                <a:solidFill>
                  <a:srgbClr val="003374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 sz="1000">
              <a:solidFill>
                <a:srgbClr val="00337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5">
            <a:alphaModFix/>
          </a:blip>
          <a:srcRect l="13581" t="24455" r="70013" b="45757"/>
          <a:stretch/>
        </p:blipFill>
        <p:spPr>
          <a:xfrm>
            <a:off x="55517" y="6368877"/>
            <a:ext cx="30666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 descr="Locandina"/>
          <p:cNvSpPr/>
          <p:nvPr/>
        </p:nvSpPr>
        <p:spPr>
          <a:xfrm>
            <a:off x="1364655" y="-144463"/>
            <a:ext cx="24765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6" descr="Locandina"/>
          <p:cNvSpPr/>
          <p:nvPr/>
        </p:nvSpPr>
        <p:spPr>
          <a:xfrm>
            <a:off x="1488480" y="7939"/>
            <a:ext cx="24765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0494" y="809711"/>
            <a:ext cx="1270680" cy="13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6" descr="data:image/png;base64,iVBORw0KGgoAAAANSUhEUgAAAHcAAAB3CAMAAAAO5y+4AAAAgVBMVEUeLb7///8AALkZKb0WJ70AG7sAGLvb3fIyNr/09fsLIbwIH7w8RMMSJb0AFbsADLqhpN7t7vmlqN+qreHQ0u7k5fX7+/6coN2RldnLzexZX8lJUsa/weh8gdNvdc+Gi9W5u+ZTWshobs2zteRCS8R1e9EkMr80PsFeZcvFx+qChtQC7+c0AAANeUlEQVRoge1a24KqvA6GlnNpKwoCIh4QQX3/B9xJiuCBcWatf93tycUMaJs0yZdDWy3rl37pl37pl37pl74nzv/FkD8i6Xqe27ffceVtjwPlP5DoOJblsWZxuKb7H+i7T6+HRcM8M/HvSR8boZc2UqOfJMw84fiGxi61aI5P4/+IOFv6osuQ0/rijR9Lj7mjzXksmZos613WODzrhL9kf+ntyPLtjU6RT9qL8WPRLPx1yoY3vbX95W4SLHozQW9sHzj8BYkqtFO2Byb+zp28JS9kyrtcluDbeZLguDsfPtmz1A4rYf0xRUewWNMlfl5pM92YTRoXtmYlXNJbHT2MELrK/aSDcevjH2vs9CEoyooLY3FNn7iBhbJ4TxoWrlnFjrxf0Tc8cElyHTN2KTSoHfZ/BmtueVfEsOrqrZ+gbo57S/yOW1wfCTlbgzNvNYAdhrh+UkTgaadN/G3dKTTM1bP+AF2qbo8wqWQrkBHGEmGLcDkwFSxIXTtRZiShyF6vYsUWCAXUXMYhfsRK+ODY1urHYm8HdkLroYgwRh8BbJGuV/tOHekRje+lGeEj4CIUbCcVrPrEDrcfCo42doXOWZhIpBhxC/uBslUdG/Px/rz0H79akhBpoh44+LqyNz9CF7fsxAoSO0E/rtQADD1y9wuHedGYNyJXi1s6rmiIHEeh49fAJbAS+0c+ZpmdqjYkEUd1n8EOhvH1qNxXLlx47fD1mE+4OtJKwxYgkDHrW0KLHtgG3LM9YmnhWktMvLSQtPLmq42jWuP6G6MpHIvYcQsA2eCKh6j7QLwD8xZsme06hkmY86tfaUpbdrhXX9c4R58J6TnTfZoGDpZF1u2yJQNF1t13lvaw+jT9KmJdfgYpCla7LihK/fgzML0AA8c+7ME0JSgoz3nHolWPcbz0Pk6FRSIQ+161pxB99YDjw7cF3VHLcfQKBLE0PLWq7xFv3+jrtGhP10GYBDDWS8YA0UPkRBO9JUE9LjPE3Bbgch0XodF+TJhcYL4tI1Q6x8Lt5QOfxVDGo1uYjFS+1Xa9H8af0LAaZ2cRmn8nPmjM27iGMXuMgAH77GzMdo8E8ZhA/Pf4GDQuhtmogI9rqeMP7ZleuFhdCUV3w0T+Y1jCOxuWcmJswhnnT4GeDPgltxG/i7v4svFxjlsWw/pw7G6IuAgXslY8EnfiXNCIbvQYV8xqe8YM7qgTqAf8ulQnYXzMtsevXKxXV2YRkNY7VEV6DndRRiO62/5OAXdIbnDXULdLyKnrcEvV0JIVKew4LqZltaOymVjsuvpK4ShJmYsgKNsO8r5o8orceWW8n5zaOk9yubcAzn5ZgivLWNDy0baiLWoX6mfXEkeXpckX5QF6hyxSJ9vf6GiBLgO9ERfrHiRcLicUtr1cuid9OS40PXqMOXVoJ0eBvQ8GThYajCwivfHtk4IY2c0nAH2ALK5PpRZuWospZZB9pMDGx3aooXiQi8U9FcRQQSeSxCBK3WdCMIk6dYUuTxoqzWHe0AwYN97Ck8IPgambmclrU2o51XKqaA9yaXHtoAeGq4+8o3BIHhJyR+gLCVwhW4azZclBPORuIEVmY0KQw6K3ZvSsXPSFnbojB/D0DSyt7/kSxugSirIMXEwh1RyiJaaMkjkC+N8wre9Mqb/Ir+VSQh7NxzEYEjYsAFyM7a17A0WFQ81WPedggm7GBAYSIsmSlCCSQZtZuRJ9sRhrjcZXDFPmU85CAFMoJIIyVzHXx5OrEoYty9Vw4tF60mZOLu/wYT8WdSNODGl9yHjUEaeUTWbLv9iTaZDTxtiDtiS76Gu5Zs9Sj1rQok+QcuTGHjcR9GzXqO9+Tl9ikpC6arL8+o6FObnihg/T5oiciLmcNhV3+ytSOJmg8kydAsYhfh10HSYEj12xYPOv5Zoq+SKXCpnysVq5Hiy667AMJ8hcde9iozM7GfA3rOhgxQV1N+kI1hm5ajEjFwFtadTxUOTg465gzZBG2PktVfJ24Rn0F+xSesY4aPOPcpdf6jtEsB9ZXnlhlMDWlbd4K8KyKRXaFTauLNwqyx1a8dXf6esNqTLruNqGjPrRK1Nl8+phQLNGZEE13yIko2F/kKsPck0Kf5FLTYhBnJF7gpSHPrxI/Y5oyGO5p/0wciGScs+Sg9zFJ7minpFbktzaTE8CjuCr3Sj0NTzlrxEMG9mQq/zAApMJRO0T9+UnuZTS7fNz/K5whkv9ne9DpqDHgB1yxUNqb1/lgi+bmuF2Er0QSRHbj8n363w1yaWTDVSfIuwipBgOJrasbrAfmJVrV23VDiyJDbYQn+RaAhXMn/Mz5XaN++ehkKEFbeCMxnmTSxBJPcL/vSHBIPTvA2flkg2f65FpPfH46d7lRgn5y8M1vmXoiBq/miy1vTeDECZJ/yFfwZDktf6aXOhk03q8LaGckLZ7TRzGGllHTahxmMNQ+c2H/Dwsd+w3inuXwHH/vGVmKmE7MScAwWvesBglqxsyp3bUEjFlhaHKcTpYsiOHv/RXgIvUbE/ddm1nkk/WW1U019HwHFJAr987HY+yM5aNgz52FNBEw1ZBCnpfui99nYUBkMZMa3ZeY9tsPhy2/ysQ3B2hYTSFzuyaXgxNLfIalIL+LBjKNS4U27oP/bNFOTDbXrFH8AanyGEbmYLHAtjgARsyZ/9mZgN9m0KNJSArOg9yCILdYrkgWi7e9gtut0TfhdvxNCSqp7k8ThgzZ0z2aa6RlUPjehEVIotaRcDhwhR+1xvI5daLXCjVMugDzkYj8jg3aTamXFoJc5aaze3cncaN6ZyMgWdLyHVeuk6LNlLvveerXIv2g+ww7Qe4iuJ9GWZgKlVCUmZ0jha7zTszeW5UmyGOIE1h1DpVq7zZPeuMXJh/tI+P6nBXx0dOHU/GMHFnrWrOMwrzVEVdCkkaIxk7O+erjbKpVU9HNDzykvCVKXeGri6A1Jx2kUrnOLKw9hwvPbGb/dgjvikLTRMBodJCeJ7SyhNSWkd/THNPREnjxk4p8K5nNypQnzewvz5Rm5U/8RAPx+nH/d60Ikl+2+eL02F7TX0f/Xcza5VPS6bCBDwjrjbU4r6RPOPCZEWdVf44gpXF+Pp0vvFMxvDe2X+80FAo96oqiWacc6/ZHWxx00hypyhBUOzuguVlCOQ7LVcDLSgpuhuMl4cjCJSLW1sI4XU0ixhq65KKclzRDQe9ljQoau6CHfeFxsAmbek0PunGTUaH9jkwOsq+zh+PDjcWG8x7u6AwuUUGwzb4/JN7KH0xO98kNk7WRYAVYk9bFfutmbzPMkkGBx3dlDZJTjUe2BX62/tBvV8PgxOaLTcp2t02Yv0vz1V2Zs4VioFOE/QGn+Ta2+7zaW4kT+PYNcrlUZJqKNtXw+Ot5o+kTPnKoP5Do0LuwNsrbAxpQbuZpHknR1/IIz5G2brBOATApBrqvfHU4evTXM6Hrpnk2hQ97mYNuGAFWfDafnEC7ajerHnBsEsh+OPxCsk1Vv50OexYRnAYUwtODYxodxpvRo2xttXMOb+rYmPisAEbseaIDpHYmpYsNkjzrc8HsmYLZV+oZGaEBG5OiYZNne0XAVNCDqdmUihmFfd7jT1FiiQR1NRumSmBxbeXo5rdrhhxJH8/pUv1kKiSQ9HErmba7S/FKZu+WE6Q9fZGHpj/emPfBSFvb8xVuvarmASMTuHBBOyvKZzuhTmNjyu/1splt+8u6UW+jZmneB2R7ca65JgYLDcLf0ZettoYWI2l32zM0qjmymPxNv/2Rlb54MGNp8xxSDoaOiqoxY2UrF4lJxvoL/DAZr0awUO7Ayjjyt0UwPH7qzrHNPCriuphGI/2Uf0qw/M0S5muLYWiQBcodk53gk12aEf2pss/sWpF3u8+gnmwkAHu+trT0fMUr1xJk/upk06EVoowO7SJQj5kFcr1fn81ebP50b03Gzr2dZE87LsnUqbDJ9WpQX2/3qATiKQYsnX+g2s6ErwaHIeHQe9yebxN1mbXi012cp057qRzpIHL6odiQfB0//TcJA6CIXJ7AzgRuIzNNKfHicHyx2LH2xvSeT7T8Jf/z1+yCfLnPxAL1aAfr3RLydxIuPdWmsvI9bCH5PQi4NmN5P1LzxWRy2R5n5z2396EPpOjmlHyNi/yvICIcgRjcXPLl6tlcY6ZYvG5gOf81sSMCQc8jwPz7Si1+VA4v6LIi/PST5Ik88vlJZaCuZv9NTEn2tdlvryu6K/5HU1y3W9cJmR8WZZ+BrP8Mo+9v/rBSndhDDdcHUCHqfa8vWforAFkVfm5OucV07y5F4Zke24VjHU7mCUZu8wcg/6AZF3e2sCRVl+dD344AVQKwU/LQHARLE9cCDnBP/QP56qHShi0t3L2WP8HpDaJnfh+NolEpXaae0f8a2FE7ZKjh38fh4SZ78PMzY9/uPGmsbuyXwgBqvf28V4vvKO9V4/wv9PqP/3uTPenR2ZhDdGsF/Zlig73gnfDnNVPVjn1f/+zLyKu9W0AFMAGb0ggme0fmYL2mJIidh7H3fS3vfYPKAKMdnHHzO/K8DTgOQWx0hyzynHcX4XPLPGHLvQSPyvD48vsuH9N8q2P/Re/XPylX/qlX/qlX/o/ov8B1fPg83I5KykAAAAASUVORK5CYII="/>
          <p:cNvSpPr/>
          <p:nvPr/>
        </p:nvSpPr>
        <p:spPr>
          <a:xfrm>
            <a:off x="1612305" y="160339"/>
            <a:ext cx="24765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4407" y="2185131"/>
            <a:ext cx="116433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 descr="How to put reasonable accommodation into practice – guide of promising practi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4275" y="3807750"/>
            <a:ext cx="2067014" cy="16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8765930" y="5478574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6384456" y="1682601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5055079" y="2197756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5849275" y="5279584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6300200" y="3410589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34275" y="1759348"/>
            <a:ext cx="2115011" cy="125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 descr="Social Entrepreneurship Competition in Touris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87275" y="924207"/>
            <a:ext cx="1809009" cy="82887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/>
        </p:nvSpPr>
        <p:spPr>
          <a:xfrm>
            <a:off x="8765930" y="3069271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</p:txBody>
      </p:sp>
      <p:sp>
        <p:nvSpPr>
          <p:cNvPr id="288" name="Google Shape;288;p16"/>
          <p:cNvSpPr/>
          <p:nvPr/>
        </p:nvSpPr>
        <p:spPr>
          <a:xfrm>
            <a:off x="-19566" y="719964"/>
            <a:ext cx="4822930" cy="617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03/2018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Nations 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 New York  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best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job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inclusion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people with Down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syndrome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12/ 2019Presented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good practice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“Technical workshop on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decent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work for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persons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disabilities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tourism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sector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ILO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HQ, Geneva”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11/2020 Valueable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invited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the EU Commission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it-IT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Vocational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Skills Week 2020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 Inclusive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11/2020,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among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7 winners of the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.</a:t>
            </a:r>
            <a:r>
              <a:rPr lang="it-IT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web awards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2020,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Included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 Commission 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#EUvsDiscrimination </a:t>
            </a:r>
            <a:r>
              <a:rPr lang="it-IT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publication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“How to put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reasonable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accommodation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into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practice. Guide of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promising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practices.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11/ 2022: 2nd winner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</a:t>
            </a:r>
            <a:r>
              <a:rPr lang="it-IT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Entrepreneurship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it-IT" sz="15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Tourism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by the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Eberswalde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University for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Development (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Berlin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it-IT" sz="15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04/2024. Highly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commended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at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the </a:t>
            </a:r>
            <a:r>
              <a:rPr lang="it-IT" sz="1500" b="1" dirty="0" err="1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Disability</a:t>
            </a:r>
            <a:r>
              <a:rPr lang="it-IT" sz="1500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Smart Awards,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promoted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by the UK Business </a:t>
            </a:r>
            <a:r>
              <a:rPr lang="it-IT" sz="1500" dirty="0" err="1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Disability</a:t>
            </a:r>
            <a:r>
              <a:rPr lang="it-IT" sz="15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 Forum</a:t>
            </a:r>
            <a:r>
              <a:rPr lang="it-IT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Times New Roman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isability Smart Awards 2024 graphic. Two star outlines laid over the top of each other with the Business Disability Forum logo and the text 'Disability Smart Awards 2024'">
            <a:extLst>
              <a:ext uri="{FF2B5EF4-FFF2-40B4-BE49-F238E27FC236}">
                <a16:creationId xmlns:a16="http://schemas.microsoft.com/office/drawing/2014/main" id="{46DFF9BE-E047-0C7F-82FA-A19B121A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77" y="5612087"/>
            <a:ext cx="1615699" cy="10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0F39FF-AFD1-53C6-C7B4-69788AF6E2B9}"/>
              </a:ext>
            </a:extLst>
          </p:cNvPr>
          <p:cNvSpPr txBox="1"/>
          <p:nvPr/>
        </p:nvSpPr>
        <p:spPr>
          <a:xfrm>
            <a:off x="7283197" y="59583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dk1"/>
                </a:solidFill>
                <a:latin typeface="Calibri"/>
                <a:cs typeface="Calibri"/>
              </a:rPr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title"/>
          </p:nvPr>
        </p:nvSpPr>
        <p:spPr>
          <a:xfrm>
            <a:off x="1362075" y="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4400"/>
              <a:buFont typeface="Calibri"/>
              <a:buNone/>
            </a:pPr>
            <a:r>
              <a:rPr lang="it-IT" dirty="0">
                <a:solidFill>
                  <a:srgbClr val="6FCCCE"/>
                </a:solidFill>
              </a:rPr>
              <a:t>Value</a:t>
            </a:r>
            <a:r>
              <a:rPr lang="it-IT" b="1" dirty="0">
                <a:solidFill>
                  <a:srgbClr val="6FCCCE"/>
                </a:solidFill>
              </a:rPr>
              <a:t>able</a:t>
            </a:r>
            <a:r>
              <a:rPr lang="it-IT" dirty="0">
                <a:solidFill>
                  <a:srgbClr val="6FCCCE"/>
                </a:solidFill>
              </a:rPr>
              <a:t> from 2016 to 2024</a:t>
            </a:r>
            <a:br>
              <a:rPr lang="it-IT" dirty="0">
                <a:solidFill>
                  <a:srgbClr val="6FCCCE"/>
                </a:solidFill>
              </a:rPr>
            </a:br>
            <a:endParaRPr dirty="0">
              <a:solidFill>
                <a:srgbClr val="6FCCCE"/>
              </a:solidFill>
            </a:endParaRPr>
          </a:p>
        </p:txBody>
      </p:sp>
      <p:cxnSp>
        <p:nvCxnSpPr>
          <p:cNvPr id="296" name="Google Shape;296;p17"/>
          <p:cNvCxnSpPr/>
          <p:nvPr/>
        </p:nvCxnSpPr>
        <p:spPr>
          <a:xfrm>
            <a:off x="0" y="836712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pic>
        <p:nvPicPr>
          <p:cNvPr id="297" name="Google Shape;2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0" y="5972578"/>
            <a:ext cx="997528" cy="7921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5D0AD23D-F497-25CB-E3E2-E282B47B6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144314"/>
              </p:ext>
            </p:extLst>
          </p:nvPr>
        </p:nvGraphicFramePr>
        <p:xfrm>
          <a:off x="1773936" y="1527048"/>
          <a:ext cx="6089904" cy="408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>
            <a:spLocks noGrp="1"/>
          </p:cNvSpPr>
          <p:nvPr>
            <p:ph type="title"/>
          </p:nvPr>
        </p:nvSpPr>
        <p:spPr>
          <a:xfrm>
            <a:off x="3219450" y="-156367"/>
            <a:ext cx="668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4400"/>
              <a:buFont typeface="Calibri"/>
              <a:buNone/>
            </a:pPr>
            <a:r>
              <a:rPr lang="it-IT">
                <a:solidFill>
                  <a:srgbClr val="6FCCCE"/>
                </a:solidFill>
              </a:rPr>
              <a:t>A Value</a:t>
            </a:r>
            <a:r>
              <a:rPr lang="it-IT" b="1">
                <a:solidFill>
                  <a:srgbClr val="6FCCCE"/>
                </a:solidFill>
              </a:rPr>
              <a:t>able</a:t>
            </a:r>
            <a:r>
              <a:rPr lang="it-IT">
                <a:solidFill>
                  <a:srgbClr val="6FCCCE"/>
                </a:solidFill>
              </a:rPr>
              <a:t>  image</a:t>
            </a:r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•"/>
            </a:pPr>
            <a:r>
              <a:rPr lang="it-IT" sz="1800" b="1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media presence </a:t>
            </a:r>
            <a:r>
              <a:rPr lang="it-IT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Instagram, Facebook and LinkedIn to raise awareness about the importance of disability inclusion in the hospitality industry.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1A1A1A"/>
              </a:buClr>
              <a:buSzPts val="1800"/>
              <a:buChar char="•"/>
            </a:pPr>
            <a:r>
              <a:rPr lang="it-IT" sz="1800" b="1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Website</a:t>
            </a:r>
            <a:r>
              <a:rPr lang="it-IT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 </a:t>
            </a:r>
            <a:r>
              <a:rPr lang="it-IT" sz="1800" b="1" u="sng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www.valueablenetwork.eu</a:t>
            </a:r>
            <a:r>
              <a:rPr lang="it-IT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- an easy to navigate platform where anyone can access our tools and keep updated on our latest news.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1A1A1A"/>
              </a:buClr>
              <a:buSzPts val="1800"/>
              <a:buChar char="•"/>
            </a:pPr>
            <a:r>
              <a:rPr lang="it-IT" sz="1800" b="1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Public events </a:t>
            </a:r>
            <a:r>
              <a:rPr lang="it-IT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 we are invited regularly to speak at natiomal and international seminars and roundtables, to contribute to conversations about breaking barriers and the benefits of inclusive employment. </a:t>
            </a:r>
            <a:endParaRPr/>
          </a:p>
          <a:p>
            <a:pPr marL="2286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1A1A1A"/>
              </a:buClr>
              <a:buSzPts val="1800"/>
              <a:buChar char="•"/>
            </a:pPr>
            <a:r>
              <a:rPr lang="it-IT" sz="1800" b="1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Media coverage</a:t>
            </a:r>
            <a:r>
              <a:rPr lang="it-IT" sz="18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articles on paper and online press on both social and business magazines.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  <p:cxnSp>
        <p:nvCxnSpPr>
          <p:cNvPr id="306" name="Google Shape;306;p18"/>
          <p:cNvCxnSpPr/>
          <p:nvPr/>
        </p:nvCxnSpPr>
        <p:spPr>
          <a:xfrm>
            <a:off x="0" y="833511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pic>
        <p:nvPicPr>
          <p:cNvPr id="307" name="Google Shape;30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50" y="5972578"/>
            <a:ext cx="997528" cy="7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1362075" y="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4400"/>
              <a:buFont typeface="Calibri"/>
              <a:buNone/>
            </a:pPr>
            <a:r>
              <a:rPr lang="it-IT">
                <a:solidFill>
                  <a:srgbClr val="6FCCCE"/>
                </a:solidFill>
              </a:rPr>
              <a:t>Table of contents</a:t>
            </a:r>
            <a:endParaRPr>
              <a:solidFill>
                <a:srgbClr val="6FCCCE"/>
              </a:solidFill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dirty="0"/>
              <a:t>1) Valueable’s  target group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dirty="0"/>
              <a:t>2) Valueable’s </a:t>
            </a:r>
            <a:r>
              <a:rPr lang="it-IT" dirty="0" err="1"/>
              <a:t>proposal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dirty="0"/>
              <a:t>3) Valueable’s history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dirty="0"/>
              <a:t>4) </a:t>
            </a:r>
            <a:r>
              <a:rPr lang="it-IT" dirty="0" err="1"/>
              <a:t>Something</a:t>
            </a:r>
            <a:r>
              <a:rPr lang="it-IT" dirty="0"/>
              <a:t> to celebrate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dirty="0"/>
              <a:t>5) Valueable’s </a:t>
            </a:r>
            <a:r>
              <a:rPr lang="it-IT" dirty="0" err="1"/>
              <a:t>actors</a:t>
            </a:r>
            <a:endParaRPr dirty="0"/>
          </a:p>
        </p:txBody>
      </p:sp>
      <p:cxnSp>
        <p:nvCxnSpPr>
          <p:cNvPr id="104" name="Google Shape;104;p2"/>
          <p:cNvCxnSpPr/>
          <p:nvPr/>
        </p:nvCxnSpPr>
        <p:spPr>
          <a:xfrm>
            <a:off x="0" y="1035025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0" y="5972578"/>
            <a:ext cx="997528" cy="7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title"/>
          </p:nvPr>
        </p:nvSpPr>
        <p:spPr>
          <a:xfrm>
            <a:off x="675878" y="1736727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ct val="100000"/>
              <a:buFont typeface="Calibri"/>
              <a:buNone/>
            </a:pPr>
            <a:r>
              <a:rPr lang="it-IT" sz="12200">
                <a:solidFill>
                  <a:srgbClr val="6FCCCE"/>
                </a:solidFill>
              </a:rPr>
              <a:t>(5) Value</a:t>
            </a:r>
            <a:r>
              <a:rPr lang="it-IT" sz="12200" b="1">
                <a:solidFill>
                  <a:srgbClr val="6FCCCE"/>
                </a:solidFill>
              </a:rPr>
              <a:t>able</a:t>
            </a:r>
            <a:r>
              <a:rPr lang="it-IT" sz="12200">
                <a:solidFill>
                  <a:srgbClr val="6FCCCE"/>
                </a:solidFill>
              </a:rPr>
              <a:t> actors</a:t>
            </a:r>
            <a:endParaRPr sz="12200">
              <a:solidFill>
                <a:srgbClr val="6FCCCE"/>
              </a:solidFill>
            </a:endParaRPr>
          </a:p>
        </p:txBody>
      </p:sp>
      <p:sp>
        <p:nvSpPr>
          <p:cNvPr id="314" name="Google Shape;314;p19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it-IT"/>
              <a:t>Partners, accredited agencies, signatories, member companies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/>
          <p:nvPr/>
        </p:nvSpPr>
        <p:spPr>
          <a:xfrm>
            <a:off x="7599267" y="1206231"/>
            <a:ext cx="2193446" cy="37085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Hospitality chains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(Partners and protocol signatories)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541613" y="4371501"/>
            <a:ext cx="3311660" cy="11678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Italian Hospitality employers’ association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3919316" y="1183022"/>
            <a:ext cx="1414766" cy="21653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4607718" y="3967399"/>
            <a:ext cx="2474171" cy="1325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Italian University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5547799" y="1302706"/>
            <a:ext cx="1762396" cy="17356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European Down syndrome Association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599225" y="1217877"/>
            <a:ext cx="3121970" cy="27608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Disability associations as training and placement agencies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0"/>
          <p:cNvSpPr txBox="1">
            <a:spLocks noGrp="1"/>
          </p:cNvSpPr>
          <p:nvPr>
            <p:ph type="title"/>
          </p:nvPr>
        </p:nvSpPr>
        <p:spPr>
          <a:xfrm>
            <a:off x="1367935" y="-32803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ct val="100000"/>
              <a:buFont typeface="Calibri"/>
              <a:buNone/>
            </a:pPr>
            <a:br>
              <a:rPr lang="it-IT">
                <a:solidFill>
                  <a:srgbClr val="6FCCCE"/>
                </a:solidFill>
              </a:rPr>
            </a:br>
            <a:r>
              <a:rPr lang="it-IT">
                <a:solidFill>
                  <a:srgbClr val="6FCCCE"/>
                </a:solidFill>
              </a:rPr>
              <a:t>Value</a:t>
            </a:r>
            <a:r>
              <a:rPr lang="it-IT" b="1">
                <a:solidFill>
                  <a:srgbClr val="6FCCCE"/>
                </a:solidFill>
              </a:rPr>
              <a:t>able</a:t>
            </a:r>
            <a:r>
              <a:rPr lang="it-IT">
                <a:solidFill>
                  <a:srgbClr val="6FCCCE"/>
                </a:solidFill>
              </a:rPr>
              <a:t> supporters</a:t>
            </a:r>
            <a:br>
              <a:rPr lang="it-IT">
                <a:solidFill>
                  <a:srgbClr val="6FCCCE"/>
                </a:solidFill>
              </a:rPr>
            </a:br>
            <a:endParaRPr>
              <a:solidFill>
                <a:srgbClr val="6FCCCE"/>
              </a:solidFill>
            </a:endParaRPr>
          </a:p>
        </p:txBody>
      </p:sp>
      <p:grpSp>
        <p:nvGrpSpPr>
          <p:cNvPr id="327" name="Google Shape;327;p20"/>
          <p:cNvGrpSpPr/>
          <p:nvPr/>
        </p:nvGrpSpPr>
        <p:grpSpPr>
          <a:xfrm>
            <a:off x="1018991" y="2640202"/>
            <a:ext cx="1736837" cy="1229971"/>
            <a:chOff x="561653" y="548680"/>
            <a:chExt cx="4218467" cy="2432943"/>
          </a:xfrm>
        </p:grpSpPr>
        <p:pic>
          <p:nvPicPr>
            <p:cNvPr id="328" name="Google Shape;328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653" y="2193135"/>
              <a:ext cx="1512168" cy="665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74094" y="548680"/>
              <a:ext cx="1805818" cy="1400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89350" y="1245434"/>
              <a:ext cx="1090770" cy="1221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9778" y="590257"/>
              <a:ext cx="1035918" cy="105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27784" y="2148185"/>
              <a:ext cx="796120" cy="8334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3" name="Google Shape;33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6260" y="2153871"/>
            <a:ext cx="573541" cy="44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 descr="ICT-AAC - Croatia Down Syndrome Associ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90012" y="2117389"/>
            <a:ext cx="743495" cy="52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45599" y="3587780"/>
            <a:ext cx="765300" cy="104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0" descr="Image result for nh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27346" y="2649199"/>
            <a:ext cx="801808" cy="87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0" descr="Image result for axis hotei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92166" y="2718495"/>
            <a:ext cx="743495" cy="83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 descr="Budapest Marriott Hotel (@marriotthungary) / Twitte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92166" y="3609724"/>
            <a:ext cx="743494" cy="91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7107" y="4453193"/>
            <a:ext cx="1995392" cy="68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32731" y="4944030"/>
            <a:ext cx="2914561" cy="38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0" descr="European Down Syndrome Association (EDSA) – Association of European Down  Syndrome Organization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050232" y="2419571"/>
            <a:ext cx="757529" cy="5172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0"/>
          <p:cNvCxnSpPr/>
          <p:nvPr/>
        </p:nvCxnSpPr>
        <p:spPr>
          <a:xfrm>
            <a:off x="0" y="997527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pic>
        <p:nvPicPr>
          <p:cNvPr id="343" name="Google Shape;343;p20" descr="E.H.M.A. – European Hotel Managers Association – Italian Chapter | Pursuing  excell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219242" y="1394806"/>
            <a:ext cx="877424" cy="176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3750" y="6206808"/>
            <a:ext cx="575475" cy="55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own Syndrome Ireland, Roscommon">
            <a:extLst>
              <a:ext uri="{FF2B5EF4-FFF2-40B4-BE49-F238E27FC236}">
                <a16:creationId xmlns:a16="http://schemas.microsoft.com/office/drawing/2014/main" id="{503A5D0F-BAD6-5488-077F-B2CA939E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40" y="2832194"/>
            <a:ext cx="731042" cy="7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118753" y="-125435"/>
            <a:ext cx="97872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4400"/>
              <a:buFont typeface="Calibri"/>
              <a:buNone/>
            </a:pPr>
            <a:r>
              <a:rPr lang="it-IT">
                <a:solidFill>
                  <a:srgbClr val="6FCCCE"/>
                </a:solidFill>
              </a:rPr>
              <a:t>Pursuing the same objective: job inclusion</a:t>
            </a:r>
            <a:endParaRPr>
              <a:solidFill>
                <a:srgbClr val="6FCCCE"/>
              </a:solidFill>
            </a:endParaRPr>
          </a:p>
        </p:txBody>
      </p:sp>
      <p:sp>
        <p:nvSpPr>
          <p:cNvPr id="351" name="Google Shape;351;p21"/>
          <p:cNvSpPr txBox="1"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2800"/>
              <a:buNone/>
            </a:pPr>
            <a:r>
              <a:rPr lang="it-IT" sz="2800">
                <a:solidFill>
                  <a:srgbClr val="6FCCCE"/>
                </a:solidFill>
                <a:latin typeface="Calibri"/>
                <a:ea typeface="Calibri"/>
                <a:cs typeface="Calibri"/>
                <a:sym typeface="Calibri"/>
              </a:rPr>
              <a:t>Accredited training agencies</a:t>
            </a:r>
            <a:endParaRPr sz="2800">
              <a:solidFill>
                <a:srgbClr val="6FCC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2800"/>
              <a:buNone/>
            </a:pPr>
            <a:r>
              <a:rPr lang="it-IT" sz="2800">
                <a:solidFill>
                  <a:srgbClr val="6FCCCE"/>
                </a:solidFill>
                <a:latin typeface="Calibri"/>
                <a:ea typeface="Calibri"/>
                <a:cs typeface="Calibri"/>
                <a:sym typeface="Calibri"/>
              </a:rPr>
              <a:t>Protocol for chains’ signatories</a:t>
            </a:r>
            <a:endParaRPr sz="2800">
              <a:solidFill>
                <a:srgbClr val="6FCC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21" descr="New KFC logo: It's all about The Colonel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52274" y="2658099"/>
            <a:ext cx="887747" cy="116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1" descr="Lagardère Travel Retail - ATR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4152" y="2658099"/>
            <a:ext cx="1184602" cy="101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1" descr="UNAHOTELS è il nuovo Main Spons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2943" y="4160529"/>
            <a:ext cx="1363779" cy="93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1" descr="Hilton Istanbul Bomonti Hotel &amp; Conference Center - YouTub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9803" y="3677056"/>
            <a:ext cx="1184601" cy="145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 descr="Controvento Catania | Catan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3444" y="2517944"/>
            <a:ext cx="740234" cy="91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1" descr="AGPD Onlus -Rete del Don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1910739" y="2505076"/>
            <a:ext cx="1480468" cy="91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1" descr="Fogd A Kezem Alapítván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91239" y="3555311"/>
            <a:ext cx="1600421" cy="68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1" descr="Turkey - EASP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94792" y="4383903"/>
            <a:ext cx="1596415" cy="93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1" descr="atempo - Wir setzen uns für die Gleichstellung von Menschen ei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5386" y="3754963"/>
            <a:ext cx="932421" cy="29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1" descr="Enaip Friuli Venezia Giulia | Pasian di Prat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0133" y="4406041"/>
            <a:ext cx="770381" cy="94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1" descr="Initiativbewerbung Integrationsfachdienst Würzburg – Portal Mainfränkische  Werkstätte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186210" y="5555727"/>
            <a:ext cx="929527" cy="7261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21"/>
          <p:cNvCxnSpPr/>
          <p:nvPr/>
        </p:nvCxnSpPr>
        <p:spPr>
          <a:xfrm>
            <a:off x="0" y="925777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pic>
        <p:nvPicPr>
          <p:cNvPr id="365" name="Google Shape;365;p21" descr="Planetaria Hotels | LinkedI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28707" y="5113359"/>
            <a:ext cx="993396" cy="122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750" y="6149184"/>
            <a:ext cx="688770" cy="61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0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2"/>
          <p:cNvSpPr/>
          <p:nvPr/>
        </p:nvSpPr>
        <p:spPr>
          <a:xfrm>
            <a:off x="1501378" y="260352"/>
            <a:ext cx="6727825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388" marR="0" lvl="0" indent="-1793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>
                <a:solidFill>
                  <a:srgbClr val="6FCCCE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it-IT" sz="3800" b="1" i="1">
                <a:solidFill>
                  <a:srgbClr val="6FCCCE"/>
                </a:solidFill>
                <a:latin typeface="Calibri"/>
                <a:ea typeface="Calibri"/>
                <a:cs typeface="Calibri"/>
                <a:sym typeface="Calibri"/>
              </a:rPr>
              <a:t>Happy are those who dream dreams </a:t>
            </a:r>
            <a:endParaRPr/>
          </a:p>
          <a:p>
            <a:pPr marL="179388" marR="0" lvl="0" indent="-1793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 i="1">
                <a:solidFill>
                  <a:srgbClr val="6FCCCE"/>
                </a:solidFill>
                <a:latin typeface="Calibri"/>
                <a:ea typeface="Calibri"/>
                <a:cs typeface="Calibri"/>
                <a:sym typeface="Calibri"/>
              </a:rPr>
              <a:t>   and are ready to pay the price</a:t>
            </a:r>
            <a:endParaRPr/>
          </a:p>
          <a:p>
            <a:pPr marL="179388" marR="0" lvl="0" indent="-1793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 i="1">
                <a:solidFill>
                  <a:srgbClr val="6FCCCE"/>
                </a:solidFill>
                <a:latin typeface="Calibri"/>
                <a:ea typeface="Calibri"/>
                <a:cs typeface="Calibri"/>
                <a:sym typeface="Calibri"/>
              </a:rPr>
              <a:t>   to make them come true</a:t>
            </a:r>
            <a:r>
              <a:rPr lang="it-IT" sz="3800" b="1">
                <a:solidFill>
                  <a:srgbClr val="6FCCCE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  <a:p>
            <a:pPr marL="179388" marR="0" lvl="0" indent="-179388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6FCCC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L. J. Suenens</a:t>
            </a:r>
            <a:endParaRPr/>
          </a:p>
        </p:txBody>
      </p:sp>
      <p:sp>
        <p:nvSpPr>
          <p:cNvPr id="374" name="Google Shape;374;p22"/>
          <p:cNvSpPr txBox="1"/>
          <p:nvPr/>
        </p:nvSpPr>
        <p:spPr>
          <a:xfrm>
            <a:off x="2725442" y="5516565"/>
            <a:ext cx="52629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and join our dream!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3216" y="2921330"/>
            <a:ext cx="2464505" cy="234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50" y="6082600"/>
            <a:ext cx="736271" cy="68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10400"/>
              <a:buFont typeface="Calibri"/>
              <a:buNone/>
            </a:pPr>
            <a:r>
              <a:rPr lang="it-IT" sz="10400">
                <a:solidFill>
                  <a:srgbClr val="6FCCCE"/>
                </a:solidFill>
              </a:rPr>
              <a:t>(1) Value</a:t>
            </a:r>
            <a:r>
              <a:rPr lang="it-IT" sz="10400" b="1">
                <a:solidFill>
                  <a:srgbClr val="6FCCCE"/>
                </a:solidFill>
              </a:rPr>
              <a:t>able</a:t>
            </a:r>
            <a:r>
              <a:rPr lang="it-IT" sz="10400">
                <a:solidFill>
                  <a:srgbClr val="6FCCCE"/>
                </a:solidFill>
              </a:rPr>
              <a:t>’s target group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it-IT"/>
              <a:t>5 million people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524168" y="0"/>
            <a:ext cx="9430086" cy="85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600">
                <a:solidFill>
                  <a:srgbClr val="6FCCCE"/>
                </a:solidFill>
                <a:latin typeface="Calibri"/>
                <a:ea typeface="Calibri"/>
                <a:cs typeface="Calibri"/>
                <a:sym typeface="Calibri"/>
              </a:rPr>
              <a:t>5 million Europeans with an intellectual disability</a:t>
            </a:r>
            <a:endParaRPr sz="3600">
              <a:solidFill>
                <a:srgbClr val="6FCC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 descr="D:\aaaaRete 17\Communication\Foto\Settimana bilaterale\Spagna a Melià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768" y="1290038"/>
            <a:ext cx="2880851" cy="29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4145" y="1278134"/>
            <a:ext cx="3155753" cy="213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386" y="1290037"/>
            <a:ext cx="2284097" cy="31157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4"/>
          <p:cNvCxnSpPr/>
          <p:nvPr/>
        </p:nvCxnSpPr>
        <p:spPr>
          <a:xfrm>
            <a:off x="0" y="1035025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sp>
        <p:nvSpPr>
          <p:cNvPr id="123" name="Google Shape;123;p4"/>
          <p:cNvSpPr txBox="1"/>
          <p:nvPr/>
        </p:nvSpPr>
        <p:spPr>
          <a:xfrm>
            <a:off x="2995664" y="4753309"/>
            <a:ext cx="5188794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Usually, they are simply ignored.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for them, to find a job is a matter of dignity.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support/facilitate the empowerment of people with disabilities through meaningful and fulfilling work.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50" y="5972578"/>
            <a:ext cx="997528" cy="7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ct val="100000"/>
              <a:buFont typeface="Calibri"/>
              <a:buNone/>
            </a:pPr>
            <a:r>
              <a:rPr lang="it-IT" sz="11500">
                <a:solidFill>
                  <a:srgbClr val="6FCCCE"/>
                </a:solidFill>
              </a:rPr>
              <a:t>(2) The Value</a:t>
            </a:r>
            <a:r>
              <a:rPr lang="it-IT" sz="11500" b="1">
                <a:solidFill>
                  <a:srgbClr val="6FCCCE"/>
                </a:solidFill>
              </a:rPr>
              <a:t>able</a:t>
            </a:r>
            <a:r>
              <a:rPr lang="it-IT" sz="11500">
                <a:solidFill>
                  <a:srgbClr val="6FCCCE"/>
                </a:solidFill>
              </a:rPr>
              <a:t> proposal</a:t>
            </a:r>
            <a:endParaRPr sz="11500">
              <a:solidFill>
                <a:srgbClr val="6FCCCE"/>
              </a:solidFill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it-IT"/>
              <a:t> A systemic approach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1362075" y="1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ct val="100000"/>
              <a:buFont typeface="Calibri"/>
              <a:buNone/>
            </a:pPr>
            <a:r>
              <a:rPr lang="it-IT" sz="4900">
                <a:solidFill>
                  <a:srgbClr val="6FCCCE"/>
                </a:solidFill>
              </a:rPr>
              <a:t>A Europe-wide network</a:t>
            </a:r>
            <a:br>
              <a:rPr lang="it-IT" b="1"/>
            </a:br>
            <a:endParaRPr b="1">
              <a:solidFill>
                <a:srgbClr val="FF0000"/>
              </a:solidFill>
            </a:endParaRPr>
          </a:p>
        </p:txBody>
      </p:sp>
      <p:pic>
        <p:nvPicPr>
          <p:cNvPr id="138" name="Google Shape;138;p6" descr="C:\Users\internazionale\Pictures\Immagine1 (2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2613" y="1090185"/>
            <a:ext cx="5343896" cy="4550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6"/>
          <p:cNvCxnSpPr/>
          <p:nvPr/>
        </p:nvCxnSpPr>
        <p:spPr>
          <a:xfrm>
            <a:off x="0" y="900402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l="13581" t="24455" r="70013" b="45757"/>
          <a:stretch/>
        </p:blipFill>
        <p:spPr>
          <a:xfrm>
            <a:off x="108191" y="6053041"/>
            <a:ext cx="782458" cy="7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0" y="947682"/>
            <a:ext cx="4953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180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hospitality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companies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included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people with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intellectual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disabilities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 force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internship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a job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Countries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Portugal,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Germany,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Hungary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Croatia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Turkey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Ireland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just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joined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network.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 descr="C:\Users\enrico\AppData\Local\Microsoft\Windows\Temporary Internet Files\Content.IE5\A4T3SSAU\Copa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4483" y="4128032"/>
            <a:ext cx="1316176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1362075" y="-164160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4400"/>
              <a:buFont typeface="Calibri"/>
              <a:buNone/>
            </a:pPr>
            <a:r>
              <a:rPr lang="it-IT">
                <a:solidFill>
                  <a:srgbClr val="6FCCCE"/>
                </a:solidFill>
              </a:rPr>
              <a:t>Quality trademark</a:t>
            </a:r>
            <a:endParaRPr>
              <a:solidFill>
                <a:srgbClr val="6FCCCE"/>
              </a:solidFill>
            </a:endParaRPr>
          </a:p>
        </p:txBody>
      </p:sp>
      <p:pic>
        <p:nvPicPr>
          <p:cNvPr id="151" name="Google Shape;151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505172" y="1184275"/>
            <a:ext cx="1496324" cy="157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5270" y="1065955"/>
            <a:ext cx="3048059" cy="276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05778" y="2814108"/>
            <a:ext cx="1395718" cy="14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38024" y="4386263"/>
            <a:ext cx="1363471" cy="137001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5778338" y="3961145"/>
            <a:ext cx="1228466" cy="1368425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7"/>
          <p:cNvCxnSpPr/>
          <p:nvPr/>
        </p:nvCxnSpPr>
        <p:spPr>
          <a:xfrm>
            <a:off x="0" y="900402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sp>
        <p:nvSpPr>
          <p:cNvPr id="157" name="Google Shape;157;p7"/>
          <p:cNvSpPr/>
          <p:nvPr/>
        </p:nvSpPr>
        <p:spPr>
          <a:xfrm>
            <a:off x="1021278" y="1033784"/>
            <a:ext cx="4439154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quality  trademark, which has been registered at the European Intellectual property office.  and testifies the engagement of the employer on job inclusion without discrimination.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bronze label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for employers who host internships.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version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further engagement: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(min. 3 months) or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 job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at least one worker with an intellectual disability.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golden version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granted to those employers who hire at least one worker and act as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ambassadors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Valueable trademark.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engagements are contained in a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good practice, which is subscribed by would be members.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label is not released as a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prize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as a recognition of a long - term engagement</a:t>
            </a:r>
            <a:endParaRPr/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750" y="5972578"/>
            <a:ext cx="997528" cy="7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760021" y="-87715"/>
            <a:ext cx="91459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4400"/>
              <a:buFont typeface="Calibri"/>
              <a:buNone/>
            </a:pPr>
            <a:r>
              <a:rPr lang="it-IT" dirty="0">
                <a:solidFill>
                  <a:srgbClr val="6FCCCE"/>
                </a:solidFill>
              </a:rPr>
              <a:t>Fundamentals of the Value</a:t>
            </a:r>
            <a:r>
              <a:rPr lang="it-IT" b="1" dirty="0">
                <a:solidFill>
                  <a:srgbClr val="6FCCCE"/>
                </a:solidFill>
              </a:rPr>
              <a:t>able</a:t>
            </a:r>
            <a:r>
              <a:rPr lang="it-IT" dirty="0">
                <a:solidFill>
                  <a:srgbClr val="6FCCCE"/>
                </a:solidFill>
              </a:rPr>
              <a:t> network</a:t>
            </a:r>
            <a:endParaRPr dirty="0"/>
          </a:p>
        </p:txBody>
      </p:sp>
      <p:sp>
        <p:nvSpPr>
          <p:cNvPr id="165" name="Google Shape;165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dirty="0"/>
              <a:t>Long –lasting partnerships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expert</a:t>
            </a:r>
            <a:r>
              <a:rPr lang="it-IT" dirty="0"/>
              <a:t> training </a:t>
            </a:r>
            <a:r>
              <a:rPr lang="it-IT" dirty="0" err="1"/>
              <a:t>agencies</a:t>
            </a:r>
            <a:r>
              <a:rPr lang="it-IT" dirty="0"/>
              <a:t> and </a:t>
            </a:r>
            <a:r>
              <a:rPr lang="it-IT" dirty="0" err="1"/>
              <a:t>hospitality</a:t>
            </a:r>
            <a:r>
              <a:rPr lang="it-IT" dirty="0"/>
              <a:t> companies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dirty="0" err="1"/>
              <a:t>Accreditation</a:t>
            </a:r>
            <a:r>
              <a:rPr lang="it-IT" dirty="0"/>
              <a:t> </a:t>
            </a:r>
            <a:r>
              <a:rPr lang="it-IT" dirty="0" err="1"/>
              <a:t>protocol</a:t>
            </a:r>
            <a:r>
              <a:rPr lang="it-IT" dirty="0"/>
              <a:t> for Value</a:t>
            </a:r>
            <a:r>
              <a:rPr lang="it-IT" b="1" dirty="0"/>
              <a:t>able</a:t>
            </a:r>
            <a:r>
              <a:rPr lang="it-IT" dirty="0"/>
              <a:t> </a:t>
            </a:r>
            <a:r>
              <a:rPr lang="it-IT" u="sng" dirty="0">
                <a:solidFill>
                  <a:schemeClr val="hlink"/>
                </a:solidFill>
                <a:hlinkClick r:id="rId3"/>
              </a:rPr>
              <a:t>training </a:t>
            </a:r>
            <a:r>
              <a:rPr lang="it-IT" u="sng" dirty="0" err="1">
                <a:solidFill>
                  <a:schemeClr val="hlink"/>
                </a:solidFill>
                <a:hlinkClick r:id="rId3"/>
              </a:rPr>
              <a:t>agencies</a:t>
            </a:r>
            <a:r>
              <a:rPr lang="it-IT" dirty="0"/>
              <a:t> (29)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dirty="0"/>
              <a:t>Collaboration </a:t>
            </a:r>
            <a:r>
              <a:rPr lang="it-IT" dirty="0" err="1"/>
              <a:t>protocol</a:t>
            </a:r>
            <a:r>
              <a:rPr lang="it-IT" dirty="0"/>
              <a:t> for Value</a:t>
            </a:r>
            <a:r>
              <a:rPr lang="it-IT" b="1" dirty="0"/>
              <a:t>able </a:t>
            </a:r>
            <a:r>
              <a:rPr lang="it-IT" dirty="0" err="1">
                <a:solidFill>
                  <a:srgbClr val="FF0000"/>
                </a:solidFill>
              </a:rPr>
              <a:t>hospitality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u="sng" dirty="0">
                <a:solidFill>
                  <a:schemeClr val="hlink"/>
                </a:solidFill>
                <a:hlinkClick r:id="rId4"/>
              </a:rPr>
              <a:t>chains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(8)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dirty="0"/>
              <a:t>Trademark and membership of the network for </a:t>
            </a:r>
            <a:r>
              <a:rPr lang="it-IT" dirty="0">
                <a:solidFill>
                  <a:srgbClr val="FF0000"/>
                </a:solidFill>
              </a:rPr>
              <a:t>Value</a:t>
            </a:r>
            <a:r>
              <a:rPr lang="it-IT" b="1" dirty="0">
                <a:solidFill>
                  <a:srgbClr val="FF0000"/>
                </a:solidFill>
              </a:rPr>
              <a:t>able </a:t>
            </a:r>
            <a:r>
              <a:rPr lang="it-IT" u="sng" dirty="0" err="1">
                <a:solidFill>
                  <a:schemeClr val="hlink"/>
                </a:solidFill>
                <a:hlinkClick r:id="rId5"/>
              </a:rPr>
              <a:t>member</a:t>
            </a:r>
            <a:r>
              <a:rPr lang="it-IT" dirty="0">
                <a:solidFill>
                  <a:srgbClr val="FF0000"/>
                </a:solidFill>
              </a:rPr>
              <a:t> companies</a:t>
            </a:r>
            <a:r>
              <a:rPr lang="it-IT" dirty="0"/>
              <a:t> </a:t>
            </a:r>
            <a:endParaRPr dirty="0"/>
          </a:p>
        </p:txBody>
      </p:sp>
      <p:cxnSp>
        <p:nvCxnSpPr>
          <p:cNvPr id="166" name="Google Shape;166;p8"/>
          <p:cNvCxnSpPr/>
          <p:nvPr/>
        </p:nvCxnSpPr>
        <p:spPr>
          <a:xfrm>
            <a:off x="0" y="1166020"/>
            <a:ext cx="9853468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pic>
        <p:nvPicPr>
          <p:cNvPr id="167" name="Google Shape;16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50" y="5972578"/>
            <a:ext cx="997528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0" y="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1362075" y="-15588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CCCE"/>
              </a:buClr>
              <a:buSzPts val="4400"/>
              <a:buFont typeface="Calibri"/>
              <a:buNone/>
            </a:pPr>
            <a:r>
              <a:rPr lang="it-IT">
                <a:solidFill>
                  <a:srgbClr val="6FCCCE"/>
                </a:solidFill>
                <a:highlight>
                  <a:srgbClr val="FFFF00"/>
                </a:highlight>
              </a:rPr>
              <a:t>ICT tools </a:t>
            </a:r>
            <a:r>
              <a:rPr lang="it-IT">
                <a:solidFill>
                  <a:srgbClr val="6FCCCE"/>
                </a:solidFill>
              </a:rPr>
              <a:t>to facilitate job inclusion</a:t>
            </a:r>
            <a:endParaRPr>
              <a:solidFill>
                <a:srgbClr val="6FCCCE"/>
              </a:solidFill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287508" y="3237688"/>
            <a:ext cx="1538431" cy="96981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agency</a:t>
            </a:r>
            <a:endParaRPr sz="2000" dirty="0"/>
          </a:p>
        </p:txBody>
      </p:sp>
      <p:sp>
        <p:nvSpPr>
          <p:cNvPr id="176" name="Google Shape;176;p9"/>
          <p:cNvSpPr/>
          <p:nvPr/>
        </p:nvSpPr>
        <p:spPr>
          <a:xfrm>
            <a:off x="6979228" y="4384604"/>
            <a:ext cx="1538431" cy="96981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Staff</a:t>
            </a:r>
            <a:endParaRPr sz="20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7009009" y="2019316"/>
            <a:ext cx="1538431" cy="96981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Managers</a:t>
            </a:r>
            <a:endParaRPr sz="2000" dirty="0"/>
          </a:p>
        </p:txBody>
      </p:sp>
      <p:sp>
        <p:nvSpPr>
          <p:cNvPr id="178" name="Google Shape;178;p9"/>
          <p:cNvSpPr/>
          <p:nvPr/>
        </p:nvSpPr>
        <p:spPr>
          <a:xfrm>
            <a:off x="4012586" y="3035122"/>
            <a:ext cx="1931482" cy="132556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20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Trainee</a:t>
            </a:r>
            <a:r>
              <a:rPr lang="it-IT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/worker with </a:t>
            </a:r>
            <a:r>
              <a:rPr lang="it-IT" sz="20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intellectual</a:t>
            </a:r>
            <a:r>
              <a:rPr lang="it-IT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it-IT" sz="20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disabilities</a:t>
            </a:r>
            <a:endParaRPr sz="20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901663" y="4404340"/>
            <a:ext cx="24966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Course for placement 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      </a:t>
            </a:r>
            <a:r>
              <a:rPr lang="it-IT" sz="1800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professionals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4012586" y="4404340"/>
            <a:ext cx="190615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«On </a:t>
            </a:r>
            <a:r>
              <a:rPr lang="it-IT" sz="1800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own</a:t>
            </a: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» app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HACCP </a:t>
            </a:r>
            <a:r>
              <a:rPr lang="it-IT" sz="1800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course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Health &amp;</a:t>
            </a:r>
            <a:r>
              <a:rPr lang="it-IT" sz="1800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course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6906759" y="2945301"/>
            <a:ext cx="19314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800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Awareness</a:t>
            </a: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raising</a:t>
            </a: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cs typeface="Calibri"/>
                <a:sym typeface="Calibri"/>
              </a:rPr>
              <a:t>course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7005493" y="5378235"/>
            <a:ext cx="15121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Video tutorials</a:t>
            </a:r>
            <a:endParaRPr sz="1800" dirty="0"/>
          </a:p>
        </p:txBody>
      </p:sp>
      <p:cxnSp>
        <p:nvCxnSpPr>
          <p:cNvPr id="183" name="Google Shape;183;p9"/>
          <p:cNvCxnSpPr/>
          <p:nvPr/>
        </p:nvCxnSpPr>
        <p:spPr>
          <a:xfrm>
            <a:off x="0" y="1110602"/>
            <a:ext cx="9906000" cy="0"/>
          </a:xfrm>
          <a:prstGeom prst="straightConnector1">
            <a:avLst/>
          </a:prstGeom>
          <a:noFill/>
          <a:ln w="63500" cap="flat" cmpd="sng">
            <a:solidFill>
              <a:srgbClr val="FF7C8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6200" dist="12700" dir="2700000" sy="-23000" kx="-800400" algn="bl" rotWithShape="0">
              <a:srgbClr val="000000">
                <a:alpha val="20000"/>
              </a:srgbClr>
            </a:outerShdw>
          </a:effectLst>
        </p:spPr>
      </p:cxnSp>
      <p:sp>
        <p:nvSpPr>
          <p:cNvPr id="184" name="Google Shape;184;p9"/>
          <p:cNvSpPr txBox="1"/>
          <p:nvPr/>
        </p:nvSpPr>
        <p:spPr>
          <a:xfrm>
            <a:off x="1113264" y="5999327"/>
            <a:ext cx="58002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Value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</a:t>
            </a:r>
            <a:r>
              <a:rPr lang="it-IT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website:www.valueablenetwork.eu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0" y="5972578"/>
            <a:ext cx="997528" cy="7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1200</Words>
  <Application>Microsoft Office PowerPoint</Application>
  <PresentationFormat>A4 (21x29,7 cm)</PresentationFormat>
  <Paragraphs>239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Calibri</vt:lpstr>
      <vt:lpstr>Helvetica Neue</vt:lpstr>
      <vt:lpstr>Arial</vt:lpstr>
      <vt:lpstr>Lora</vt:lpstr>
      <vt:lpstr>Verdana</vt:lpstr>
      <vt:lpstr>Times New Roman</vt:lpstr>
      <vt:lpstr>Noto Sans Symbols</vt:lpstr>
      <vt:lpstr>Tema di Office</vt:lpstr>
      <vt:lpstr>Presentazione standard di PowerPoint</vt:lpstr>
      <vt:lpstr>Table of contents</vt:lpstr>
      <vt:lpstr>(1) Valueable’s target group</vt:lpstr>
      <vt:lpstr>Presentazione standard di PowerPoint</vt:lpstr>
      <vt:lpstr>(2) The Valueable proposal</vt:lpstr>
      <vt:lpstr>A Europe-wide network </vt:lpstr>
      <vt:lpstr>Quality trademark</vt:lpstr>
      <vt:lpstr>Fundamentals of the Valueable network</vt:lpstr>
      <vt:lpstr>ICT tools to facilitate job inclusion</vt:lpstr>
      <vt:lpstr>(3) Valueable’s history</vt:lpstr>
      <vt:lpstr>                             10 years!!!  </vt:lpstr>
      <vt:lpstr>Presentazione standard di PowerPoint</vt:lpstr>
      <vt:lpstr>What before Erasmus +? Valueable’s ancestors </vt:lpstr>
      <vt:lpstr>(4) Something to celebrate</vt:lpstr>
      <vt:lpstr>Our strenghts</vt:lpstr>
      <vt:lpstr>Valueable’s impact so far </vt:lpstr>
      <vt:lpstr>Moments of glory!</vt:lpstr>
      <vt:lpstr>Valueable from 2016 to 2024 </vt:lpstr>
      <vt:lpstr>A Valueable  image</vt:lpstr>
      <vt:lpstr>(5) Valueable actors</vt:lpstr>
      <vt:lpstr> Valueable supporters </vt:lpstr>
      <vt:lpstr>Pursuing the same objective: job inclusion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Vulterini</dc:creator>
  <cp:lastModifiedBy>Paola Vulterini</cp:lastModifiedBy>
  <cp:revision>9</cp:revision>
  <dcterms:created xsi:type="dcterms:W3CDTF">2023-05-23T16:48:17Z</dcterms:created>
  <dcterms:modified xsi:type="dcterms:W3CDTF">2024-12-04T08:57:46Z</dcterms:modified>
</cp:coreProperties>
</file>