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2.xml" ContentType="application/vnd.openxmlformats-officedocument.theme+xml"/>
  <Override PartName="/ppt/tags/tag9.xml" ContentType="application/vnd.openxmlformats-officedocument.presentationml.tags+xml"/>
  <Override PartName="/ppt/notesSlides/notesSlide1.xml" ContentType="application/vnd.openxmlformats-officedocument.presentationml.notesSlide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4" r:id="rId4"/>
  </p:sldMasterIdLst>
  <p:notesMasterIdLst>
    <p:notesMasterId r:id="rId9"/>
  </p:notesMasterIdLst>
  <p:sldIdLst>
    <p:sldId id="808" r:id="rId5"/>
    <p:sldId id="686" r:id="rId6"/>
    <p:sldId id="811" r:id="rId7"/>
    <p:sldId id="807" r:id="rId8"/>
  </p:sldIdLst>
  <p:sldSz cx="12192000" cy="6858000"/>
  <p:notesSz cx="6858000" cy="9144000"/>
  <p:custDataLst>
    <p:tags r:id="rId10"/>
  </p:custDataLst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niela Ribezzo" initials="DR" lastIdx="5" clrIdx="0">
    <p:extLst>
      <p:ext uri="{19B8F6BF-5375-455C-9EA6-DF929625EA0E}">
        <p15:presenceInfo xmlns:p15="http://schemas.microsoft.com/office/powerpoint/2012/main" userId="acc49d741721622f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DFDA9"/>
    <a:srgbClr val="FFF2CC"/>
    <a:srgbClr val="F2F2F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–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–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5858" autoAdjust="0"/>
    <p:restoredTop sz="95859" autoAdjust="0"/>
  </p:normalViewPr>
  <p:slideViewPr>
    <p:cSldViewPr snapToGrid="0">
      <p:cViewPr varScale="1">
        <p:scale>
          <a:sx n="59" d="100"/>
          <a:sy n="59" d="100"/>
        </p:scale>
        <p:origin x="1268" y="52"/>
      </p:cViewPr>
      <p:guideLst/>
    </p:cSldViewPr>
  </p:slideViewPr>
  <p:outlineViewPr>
    <p:cViewPr>
      <p:scale>
        <a:sx n="33" d="100"/>
        <a:sy n="33" d="100"/>
      </p:scale>
      <p:origin x="0" y="-968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Ottenheym" userId="453bc9f435e937e1" providerId="LiveId" clId="{6363052D-9C6E-42A4-8B3E-87F33F50E0E6}"/>
    <pc:docChg chg="delSld">
      <pc:chgData name="Roger Ottenheym" userId="453bc9f435e937e1" providerId="LiveId" clId="{6363052D-9C6E-42A4-8B3E-87F33F50E0E6}" dt="2025-07-03T16:57:51.017" v="10" actId="47"/>
      <pc:docMkLst>
        <pc:docMk/>
      </pc:docMkLst>
      <pc:sldChg chg="del">
        <pc:chgData name="Roger Ottenheym" userId="453bc9f435e937e1" providerId="LiveId" clId="{6363052D-9C6E-42A4-8B3E-87F33F50E0E6}" dt="2025-07-03T16:57:41.602" v="2" actId="47"/>
        <pc:sldMkLst>
          <pc:docMk/>
          <pc:sldMk cId="1944183981" sldId="705"/>
        </pc:sldMkLst>
      </pc:sldChg>
      <pc:sldChg chg="del">
        <pc:chgData name="Roger Ottenheym" userId="453bc9f435e937e1" providerId="LiveId" clId="{6363052D-9C6E-42A4-8B3E-87F33F50E0E6}" dt="2025-07-03T16:57:51.017" v="10" actId="47"/>
        <pc:sldMkLst>
          <pc:docMk/>
          <pc:sldMk cId="133225738" sldId="710"/>
        </pc:sldMkLst>
      </pc:sldChg>
      <pc:sldChg chg="del">
        <pc:chgData name="Roger Ottenheym" userId="453bc9f435e937e1" providerId="LiveId" clId="{6363052D-9C6E-42A4-8B3E-87F33F50E0E6}" dt="2025-07-03T16:57:40.977" v="1" actId="47"/>
        <pc:sldMkLst>
          <pc:docMk/>
          <pc:sldMk cId="3141997816" sldId="720"/>
        </pc:sldMkLst>
      </pc:sldChg>
      <pc:sldChg chg="del">
        <pc:chgData name="Roger Ottenheym" userId="453bc9f435e937e1" providerId="LiveId" clId="{6363052D-9C6E-42A4-8B3E-87F33F50E0E6}" dt="2025-07-03T16:57:48.727" v="6" actId="47"/>
        <pc:sldMkLst>
          <pc:docMk/>
          <pc:sldMk cId="503155282" sldId="747"/>
        </pc:sldMkLst>
      </pc:sldChg>
      <pc:sldChg chg="del">
        <pc:chgData name="Roger Ottenheym" userId="453bc9f435e937e1" providerId="LiveId" clId="{6363052D-9C6E-42A4-8B3E-87F33F50E0E6}" dt="2025-07-03T16:57:44.071" v="4" actId="47"/>
        <pc:sldMkLst>
          <pc:docMk/>
          <pc:sldMk cId="3261626549" sldId="769"/>
        </pc:sldMkLst>
      </pc:sldChg>
      <pc:sldChg chg="del">
        <pc:chgData name="Roger Ottenheym" userId="453bc9f435e937e1" providerId="LiveId" clId="{6363052D-9C6E-42A4-8B3E-87F33F50E0E6}" dt="2025-07-03T16:57:49.770" v="8" actId="47"/>
        <pc:sldMkLst>
          <pc:docMk/>
          <pc:sldMk cId="2875387467" sldId="772"/>
        </pc:sldMkLst>
      </pc:sldChg>
      <pc:sldChg chg="del">
        <pc:chgData name="Roger Ottenheym" userId="453bc9f435e937e1" providerId="LiveId" clId="{6363052D-9C6E-42A4-8B3E-87F33F50E0E6}" dt="2025-07-03T16:57:46.652" v="5" actId="47"/>
        <pc:sldMkLst>
          <pc:docMk/>
          <pc:sldMk cId="2392268215" sldId="776"/>
        </pc:sldMkLst>
      </pc:sldChg>
      <pc:sldChg chg="del">
        <pc:chgData name="Roger Ottenheym" userId="453bc9f435e937e1" providerId="LiveId" clId="{6363052D-9C6E-42A4-8B3E-87F33F50E0E6}" dt="2025-07-03T16:57:42.567" v="3" actId="47"/>
        <pc:sldMkLst>
          <pc:docMk/>
          <pc:sldMk cId="1384435007" sldId="781"/>
        </pc:sldMkLst>
      </pc:sldChg>
      <pc:sldChg chg="del">
        <pc:chgData name="Roger Ottenheym" userId="453bc9f435e937e1" providerId="LiveId" clId="{6363052D-9C6E-42A4-8B3E-87F33F50E0E6}" dt="2025-07-03T16:57:40.472" v="0" actId="47"/>
        <pc:sldMkLst>
          <pc:docMk/>
          <pc:sldMk cId="1370124402" sldId="795"/>
        </pc:sldMkLst>
      </pc:sldChg>
      <pc:sldChg chg="del">
        <pc:chgData name="Roger Ottenheym" userId="453bc9f435e937e1" providerId="LiveId" clId="{6363052D-9C6E-42A4-8B3E-87F33F50E0E6}" dt="2025-07-03T16:57:50.173" v="9" actId="47"/>
        <pc:sldMkLst>
          <pc:docMk/>
          <pc:sldMk cId="2230961708" sldId="802"/>
        </pc:sldMkLst>
      </pc:sldChg>
      <pc:sldChg chg="del">
        <pc:chgData name="Roger Ottenheym" userId="453bc9f435e937e1" providerId="LiveId" clId="{6363052D-9C6E-42A4-8B3E-87F33F50E0E6}" dt="2025-07-03T16:57:49.218" v="7" actId="47"/>
        <pc:sldMkLst>
          <pc:docMk/>
          <pc:sldMk cId="1694227547" sldId="809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C0BFA-48DB-4BD0-80B3-BBB68EC48312}" type="datetimeFigureOut">
              <a:rPr lang="en-GB" smtClean="0">
                <a:latin typeface="Arial" panose="020B0604020202020204" pitchFamily="34" charset="0"/>
              </a:rPr>
              <a:t>03/07/2025</a:t>
            </a:fld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3898C0-BA34-4C21-9018-FE5E04C8DFB4}" type="slidenum">
              <a:rPr lang="en-GB" smtClean="0">
                <a:latin typeface="Arial" panose="020B0604020202020204" pitchFamily="34" charset="0"/>
              </a:rPr>
              <a:t>‹#›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7502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898C0-BA34-4C21-9018-FE5E04C8DFB4}" type="slidenum">
              <a:rPr lang="en-GB" smtClean="0">
                <a:latin typeface="Arial" panose="020B0604020202020204" pitchFamily="34" charset="0"/>
              </a:rPr>
              <a:t>2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926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>
              <a:latin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3898C0-BA34-4C21-9018-FE5E04C8DFB4}" type="slidenum">
              <a:rPr lang="en-GB" smtClean="0">
                <a:latin typeface="Arial" panose="020B0604020202020204" pitchFamily="34" charset="0"/>
              </a:rPr>
              <a:t>3</a:t>
            </a:fld>
            <a:endParaRPr lang="en-GB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234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1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1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Relationship Id="rId4" Type="http://schemas.openxmlformats.org/officeDocument/2006/relationships/image" Target="../media/image1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image" Target="../media/image1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1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6FD76B9-2A47-7A5B-FDA6-71AD21CDEC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7435190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6FD76B9-2A47-7A5B-FDA6-71AD21CDE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un peeking through forest trees">
            <a:extLst>
              <a:ext uri="{FF2B5EF4-FFF2-40B4-BE49-F238E27FC236}">
                <a16:creationId xmlns:a16="http://schemas.microsoft.com/office/drawing/2014/main" id="{DBFBA726-950B-1E43-3815-9E4C15BF5FC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20409"/>
          <a:stretch/>
        </p:blipFill>
        <p:spPr>
          <a:xfrm>
            <a:off x="-11575" y="0"/>
            <a:ext cx="1218814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9AABC33E-805B-1E06-1E4B-DF0288A5490F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59DCA5-3F85-2603-9A87-9E0F2CBEC181}"/>
              </a:ext>
            </a:extLst>
          </p:cNvPr>
          <p:cNvSpPr txBox="1">
            <a:spLocks/>
          </p:cNvSpPr>
          <p:nvPr userDrawn="1"/>
        </p:nvSpPr>
        <p:spPr>
          <a:xfrm>
            <a:off x="422910" y="3473450"/>
            <a:ext cx="11599944" cy="156210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defPPr>
              <a:defRPr lang="en-NL"/>
            </a:defPPr>
            <a:lvl1pPr>
              <a:lnSpc>
                <a:spcPct val="100000"/>
              </a:lnSpc>
              <a:spcBef>
                <a:spcPts val="0"/>
              </a:spcBef>
              <a:buNone/>
              <a:defRPr kumimoji="0" sz="36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7A331C-3212-BA54-5ADA-4168551554AE}"/>
              </a:ext>
            </a:extLst>
          </p:cNvPr>
          <p:cNvSpPr txBox="1">
            <a:spLocks/>
          </p:cNvSpPr>
          <p:nvPr userDrawn="1"/>
        </p:nvSpPr>
        <p:spPr>
          <a:xfrm>
            <a:off x="422910" y="5353506"/>
            <a:ext cx="6494298" cy="5837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1645801F-09F3-86C8-DA93-D45F389E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Private and Confidential 2023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1BDB71CC-4C14-92FD-68FC-B2ED7280060B}"/>
              </a:ext>
            </a:extLst>
          </p:cNvPr>
          <p:cNvSpPr/>
          <p:nvPr userDrawn="1"/>
        </p:nvSpPr>
        <p:spPr>
          <a:xfrm>
            <a:off x="123016" y="999428"/>
            <a:ext cx="11945969" cy="244481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wrap="none" lIns="0" tIns="0" rIns="0" bIns="393192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26" name="Picture 25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6AEFF9A4-F67F-4666-C3F3-6DBBC95D305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9" y="1325668"/>
            <a:ext cx="8153400" cy="1663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4720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A6FD76B9-2A47-7A5B-FDA6-71AD21CDECE9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3257794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A6FD76B9-2A47-7A5B-FDA6-71AD21CDECE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6" name="Rectangle 75">
            <a:extLst>
              <a:ext uri="{FF2B5EF4-FFF2-40B4-BE49-F238E27FC236}">
                <a16:creationId xmlns:a16="http://schemas.microsoft.com/office/drawing/2014/main" id="{DDDA63F5-5951-A039-83C1-8763CE33AAD0}"/>
              </a:ext>
            </a:extLst>
          </p:cNvPr>
          <p:cNvSpPr/>
          <p:nvPr userDrawn="1"/>
        </p:nvSpPr>
        <p:spPr>
          <a:xfrm>
            <a:off x="0" y="15240"/>
            <a:ext cx="12192000" cy="68427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90000"/>
              </a:lnSpc>
            </a:pPr>
            <a:endParaRPr lang="en-US" sz="1600" b="1" dirty="0" err="1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559DCA5-3F85-2603-9A87-9E0F2CBEC181}"/>
              </a:ext>
            </a:extLst>
          </p:cNvPr>
          <p:cNvSpPr txBox="1">
            <a:spLocks/>
          </p:cNvSpPr>
          <p:nvPr userDrawn="1"/>
        </p:nvSpPr>
        <p:spPr>
          <a:xfrm>
            <a:off x="4977114" y="3703593"/>
            <a:ext cx="6894846" cy="156210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kumimoji="0" lang="en-US" sz="3600" b="1" i="0" u="none" strike="noStrike" kern="1200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</a:lstStyle>
          <a:p>
            <a:pPr algn="r"/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br>
              <a:rPr lang="en-US" sz="3200" dirty="0">
                <a:solidFill>
                  <a:schemeClr val="tx1"/>
                </a:solidFill>
              </a:rPr>
            </a:br>
            <a:r>
              <a:rPr lang="en-US" sz="3200" dirty="0">
                <a:solidFill>
                  <a:schemeClr val="tx1"/>
                </a:solidFill>
              </a:rPr>
              <a:t>Reduction of CO2 emissions through Bio-based chemical building blocks for bio-plastics and recyclable polyurethanes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907A331C-3212-BA54-5ADA-4168551554AE}"/>
              </a:ext>
            </a:extLst>
          </p:cNvPr>
          <p:cNvSpPr txBox="1">
            <a:spLocks/>
          </p:cNvSpPr>
          <p:nvPr userDrawn="1"/>
        </p:nvSpPr>
        <p:spPr>
          <a:xfrm>
            <a:off x="6248400" y="5583649"/>
            <a:ext cx="5623560" cy="5837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4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>
                <a:solidFill>
                  <a:schemeClr val="tx1"/>
                </a:solidFill>
              </a:rPr>
              <a:t>Sep 2023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8DC51209-B3FF-1E35-9109-D5B6C7BB96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 l="16708" t="966" b="12355"/>
          <a:stretch/>
        </p:blipFill>
        <p:spPr>
          <a:xfrm>
            <a:off x="0" y="15240"/>
            <a:ext cx="7600021" cy="6842760"/>
          </a:xfrm>
          <a:prstGeom prst="rect">
            <a:avLst/>
          </a:prstGeom>
        </p:spPr>
      </p:pic>
      <p:pic>
        <p:nvPicPr>
          <p:cNvPr id="75" name="Picture 74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21022869-F26C-2E21-CD77-AED084497A23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6437" y="1539028"/>
            <a:ext cx="6201701" cy="1265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0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1AE7561-DDE0-BBC8-A696-41378872BD1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56030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1AE7561-DDE0-BBC8-A696-41378872BD1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8C1225C4-5E7A-4F05-80F8-123B73A6E2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12751" y="1593219"/>
            <a:ext cx="11370702" cy="4492942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5221CD9-F5F3-4035-9FF6-0FE61D3D3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1" y="174295"/>
            <a:ext cx="10531374" cy="914400"/>
          </a:xfrm>
        </p:spPr>
        <p:txBody>
          <a:bodyPr vert="horz"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61028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51776E8-4BAC-AE13-FD7B-5F18F443F9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2738650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51776E8-4BAC-AE13-FD7B-5F18F443F9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9">
            <a:extLst>
              <a:ext uri="{FF2B5EF4-FFF2-40B4-BE49-F238E27FC236}">
                <a16:creationId xmlns:a16="http://schemas.microsoft.com/office/drawing/2014/main" id="{3431D71A-009B-40A3-9604-62CC3F32C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1798673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706F76C-1B01-C1C8-65D1-DE3263E36F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067351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706F76C-1B01-C1C8-65D1-DE3263E36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Sun peeking through forest trees">
            <a:extLst>
              <a:ext uri="{FF2B5EF4-FFF2-40B4-BE49-F238E27FC236}">
                <a16:creationId xmlns:a16="http://schemas.microsoft.com/office/drawing/2014/main" id="{69AF2CB0-2E25-E592-9EC2-DC4E117479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6" r="20409"/>
          <a:stretch/>
        </p:blipFill>
        <p:spPr>
          <a:xfrm>
            <a:off x="-11575" y="0"/>
            <a:ext cx="12188142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81C2006-2A44-34FC-1BC7-A8FDC5CB632D}"/>
              </a:ext>
            </a:extLst>
          </p:cNvPr>
          <p:cNvSpPr/>
          <p:nvPr userDrawn="1"/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9D191D2-E04C-7089-FDA2-DC682697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Private and Confidential 2023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5A5BC5F-7031-E258-7A62-5AC4EB4E692C}"/>
              </a:ext>
            </a:extLst>
          </p:cNvPr>
          <p:cNvSpPr/>
          <p:nvPr userDrawn="1"/>
        </p:nvSpPr>
        <p:spPr>
          <a:xfrm>
            <a:off x="123016" y="999428"/>
            <a:ext cx="11945969" cy="2444812"/>
          </a:xfrm>
          <a:prstGeom prst="rect">
            <a:avLst/>
          </a:prstGeom>
          <a:solidFill>
            <a:schemeClr val="bg1">
              <a:alpha val="67000"/>
            </a:schemeClr>
          </a:solidFill>
        </p:spPr>
        <p:txBody>
          <a:bodyPr vert="horz" wrap="none" lIns="0" tIns="0" rIns="0" bIns="3931920">
            <a:noAutofit/>
          </a:bodyPr>
          <a:lstStyle/>
          <a:p>
            <a:pPr lvl="0" algn="ctr">
              <a:lnSpc>
                <a:spcPct val="90000"/>
              </a:lnSpc>
              <a:spcBef>
                <a:spcPct val="0"/>
              </a:spcBef>
              <a:buNone/>
            </a:pPr>
            <a:endParaRPr lang="en-US" sz="280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</p:txBody>
      </p:sp>
      <p:pic>
        <p:nvPicPr>
          <p:cNvPr id="12" name="Picture 11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5167B9D5-9893-35A8-FCA0-2C5BBA2DA0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9" y="1325668"/>
            <a:ext cx="8153400" cy="1663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BD342-5838-B493-6B97-AFC3090BD955}"/>
              </a:ext>
            </a:extLst>
          </p:cNvPr>
          <p:cNvSpPr txBox="1"/>
          <p:nvPr userDrawn="1"/>
        </p:nvSpPr>
        <p:spPr>
          <a:xfrm>
            <a:off x="4684554" y="4521081"/>
            <a:ext cx="2822889" cy="609398"/>
          </a:xfrm>
          <a:prstGeom prst="rect">
            <a:avLst/>
          </a:prstGeom>
          <a:noFill/>
        </p:spPr>
        <p:txBody>
          <a:bodyPr wrap="none" lIns="0" tIns="0" rIns="0" bIns="0" rtlCol="0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  <a:sym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575954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9706F76C-1B01-C1C8-65D1-DE3263E36FA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1052428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70" imgH="469" progId="TCLayout.ActiveDocument.1">
                  <p:embed/>
                </p:oleObj>
              </mc:Choice>
              <mc:Fallback>
                <p:oleObj name="think-cell Slide" r:id="rId3" imgW="470" imgH="469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9706F76C-1B01-C1C8-65D1-DE3263E36F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blurry image of a blue and white background&#10;&#10;Description automatically generated">
            <a:extLst>
              <a:ext uri="{FF2B5EF4-FFF2-40B4-BE49-F238E27FC236}">
                <a16:creationId xmlns:a16="http://schemas.microsoft.com/office/drawing/2014/main" id="{932EF244-26E9-F10D-D5BF-8DCB4C53EE8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83" t="1075" r="28206" b="2151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C9D191D2-E04C-7089-FDA2-DC682697A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lvl1pPr algn="ctr"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>
                <a:solidFill>
                  <a:schemeClr val="bg1"/>
                </a:solidFill>
              </a:rPr>
              <a:t>Private and Confidential 2023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2" name="Picture 11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5167B9D5-9893-35A8-FCA0-2C5BBA2DA01A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299" y="1325668"/>
            <a:ext cx="8153400" cy="166327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6BD342-5838-B493-6B97-AFC3090BD955}"/>
              </a:ext>
            </a:extLst>
          </p:cNvPr>
          <p:cNvSpPr txBox="1"/>
          <p:nvPr userDrawn="1"/>
        </p:nvSpPr>
        <p:spPr>
          <a:xfrm>
            <a:off x="4684554" y="4292481"/>
            <a:ext cx="2822889" cy="609398"/>
          </a:xfrm>
          <a:prstGeom prst="rect">
            <a:avLst/>
          </a:prstGeom>
          <a:noFill/>
        </p:spPr>
        <p:txBody>
          <a:bodyPr wrap="none" lIns="0" tIns="0" rIns="0" bIns="0" rtlCol="0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4400" b="1" dirty="0">
                <a:solidFill>
                  <a:schemeClr val="tx1"/>
                </a:solidFill>
                <a:latin typeface="+mj-lt"/>
                <a:cs typeface="Arial" panose="020B0604020202020204" pitchFamily="34" charset="0"/>
                <a:sym typeface="Calibri" panose="020F0502020204030204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2662977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.xml"/><Relationship Id="rId9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966DED3B-178B-E487-58F9-40C95C80965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8"/>
            </p:custDataLst>
            <p:extLst>
              <p:ext uri="{D42A27DB-BD31-4B8C-83A1-F6EECF244321}">
                <p14:modId xmlns:p14="http://schemas.microsoft.com/office/powerpoint/2010/main" val="14962858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9" imgW="470" imgH="469" progId="TCLayout.ActiveDocument.1">
                  <p:embed/>
                </p:oleObj>
              </mc:Choice>
              <mc:Fallback>
                <p:oleObj name="think-cell Slide" r:id="rId9" imgW="470" imgH="469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966DED3B-178B-E487-58F9-40C95C8096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221E49-59CE-0EA7-C0EA-3B5CF440ED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0649" y="1593219"/>
            <a:ext cx="11370702" cy="449294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137DFA-693A-2DE0-7DE5-3CC27029D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1" y="174295"/>
            <a:ext cx="11370702" cy="914400"/>
          </a:xfrm>
          <a:prstGeom prst="rect">
            <a:avLst/>
          </a:prstGeom>
        </p:spPr>
        <p:txBody>
          <a:bodyPr vert="horz" lIns="0" tIns="457200" rIns="91440" bIns="45720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A5ABA2E-8403-4506-8CFA-901E4D69E27C}"/>
              </a:ext>
            </a:extLst>
          </p:cNvPr>
          <p:cNvSpPr txBox="1"/>
          <p:nvPr userDrawn="1"/>
        </p:nvSpPr>
        <p:spPr bwMode="gray">
          <a:xfrm>
            <a:off x="11624257" y="6469663"/>
            <a:ext cx="157094" cy="138499"/>
          </a:xfrm>
          <a:prstGeom prst="rect">
            <a:avLst/>
          </a:prstGeom>
        </p:spPr>
        <p:txBody>
          <a:bodyPr wrap="none" lIns="0" tIns="0" rIns="0" bIns="0">
            <a:noAutofit/>
          </a:bodyPr>
          <a:lstStyle>
            <a:defPPr>
              <a:defRPr lang="en-US"/>
            </a:defPPr>
            <a:lvl1pPr algn="ctr">
              <a:defRPr kumimoji="0" sz="1000" b="1" i="0" u="none" strike="noStrike" cap="none" spc="0" normalizeH="0" baseline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Sakkal Majalla" panose="02000000000000000000" pitchFamily="2" charset="-78"/>
              </a:defRPr>
            </a:lvl1pPr>
          </a:lstStyle>
          <a:p>
            <a:pPr lvl="0"/>
            <a:fld id="{6CE8C368-3382-4C28-AE75-DF7C05ACA19D}" type="slidenum">
              <a:rPr lang="en-US">
                <a:solidFill>
                  <a:schemeClr val="tx1"/>
                </a:solidFill>
                <a:cs typeface="Arial" panose="020B0604020202020204" pitchFamily="34" charset="0"/>
              </a:rPr>
              <a:pPr lvl="0"/>
              <a:t>‹#›</a:t>
            </a:fld>
            <a:endParaRPr lang="en-US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31DE5B-76E0-422C-B77B-BBE60C5BCBC9}"/>
              </a:ext>
            </a:extLst>
          </p:cNvPr>
          <p:cNvCxnSpPr>
            <a:cxnSpLocks/>
          </p:cNvCxnSpPr>
          <p:nvPr userDrawn="1"/>
        </p:nvCxnSpPr>
        <p:spPr>
          <a:xfrm>
            <a:off x="0" y="1164895"/>
            <a:ext cx="12192000" cy="0"/>
          </a:xfrm>
          <a:prstGeom prst="line">
            <a:avLst/>
          </a:prstGeom>
          <a:ln w="127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 descr="A picture containing text, clipart, night sky&#10;&#10;Description automatically generated">
            <a:extLst>
              <a:ext uri="{FF2B5EF4-FFF2-40B4-BE49-F238E27FC236}">
                <a16:creationId xmlns:a16="http://schemas.microsoft.com/office/drawing/2014/main" id="{E0A302B9-9A24-C52B-1F83-1E3D5D69E6C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0" y="6356350"/>
            <a:ext cx="1789850" cy="365125"/>
          </a:xfrm>
          <a:prstGeom prst="rect">
            <a:avLst/>
          </a:prstGeom>
        </p:spPr>
      </p:pic>
      <p:sp>
        <p:nvSpPr>
          <p:cNvPr id="7" name="Footer Placeholder 7">
            <a:extLst>
              <a:ext uri="{FF2B5EF4-FFF2-40B4-BE49-F238E27FC236}">
                <a16:creationId xmlns:a16="http://schemas.microsoft.com/office/drawing/2014/main" id="{9D244D8A-A51F-2B36-1DCF-7989A12DED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Private and Confidential 2023</a:t>
            </a:r>
          </a:p>
        </p:txBody>
      </p:sp>
    </p:spTree>
    <p:extLst>
      <p:ext uri="{BB962C8B-B14F-4D97-AF65-F5344CB8AC3E}">
        <p14:creationId xmlns:p14="http://schemas.microsoft.com/office/powerpoint/2010/main" val="341879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83" r:id="rId2"/>
    <p:sldLayoutId id="2147483776" r:id="rId3"/>
    <p:sldLayoutId id="2147483777" r:id="rId4"/>
    <p:sldLayoutId id="2147483781" r:id="rId5"/>
    <p:sldLayoutId id="2147483788" r:id="rId6"/>
  </p:sldLayoutIdLst>
  <p:hf hdr="0" dt="0"/>
  <p:txStyles>
    <p:titleStyle>
      <a:lvl1pPr marL="0" algn="l" defTabSz="914400" rtl="0" eaLnBrk="1" latinLnBrk="0" hangingPunct="1">
        <a:lnSpc>
          <a:spcPct val="100000"/>
        </a:lnSpc>
        <a:spcBef>
          <a:spcPts val="0"/>
        </a:spcBef>
        <a:buNone/>
        <a:defRPr kumimoji="0" lang="en-US" sz="2800" b="1" i="0" u="none" strike="noStrike" kern="1200" cap="none" spc="0" normalizeH="0" baseline="0" dirty="0">
          <a:ln>
            <a:noFill/>
          </a:ln>
          <a:solidFill>
            <a:schemeClr val="accent1"/>
          </a:solidFill>
          <a:effectLst/>
          <a:uLnTx/>
          <a:uFillTx/>
          <a:latin typeface="Arial" panose="020B0604020202020204" pitchFamily="34" charset="0"/>
          <a:ea typeface="+mn-ea"/>
          <a:cs typeface="Arial" panose="020B0604020202020204" pitchFamily="34" charset="0"/>
        </a:defRPr>
      </a:lvl1pPr>
    </p:titleStyle>
    <p:bodyStyle>
      <a:lvl1pPr marL="182563" indent="-182563" algn="l" defTabSz="914400" rtl="0" eaLnBrk="1" latinLnBrk="0" hangingPunct="1">
        <a:lnSpc>
          <a:spcPct val="90000"/>
        </a:lnSpc>
        <a:spcBef>
          <a:spcPts val="900"/>
        </a:spcBef>
        <a:spcAft>
          <a:spcPts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358775" indent="-176213" algn="l" defTabSz="914400" rtl="0" eaLnBrk="1" latinLnBrk="0" hangingPunct="1">
        <a:lnSpc>
          <a:spcPct val="9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541338" indent="-182563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715963" indent="-174625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898525" indent="-182563" algn="l" defTabSz="914400" rtl="0" eaLnBrk="1" latinLnBrk="0" hangingPunct="1">
        <a:lnSpc>
          <a:spcPct val="90000"/>
        </a:lnSpc>
        <a:spcBef>
          <a:spcPts val="300"/>
        </a:spcBef>
        <a:spcAft>
          <a:spcPts val="0"/>
        </a:spcAft>
        <a:buFont typeface="Arial" panose="020B0604020202020204" pitchFamily="34" charset="0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9.x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fif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jfif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0.xml"/><Relationship Id="rId6" Type="http://schemas.openxmlformats.org/officeDocument/2006/relationships/image" Target="../media/image11.jpeg"/><Relationship Id="rId11" Type="http://schemas.openxmlformats.org/officeDocument/2006/relationships/image" Target="../media/image16.jpeg"/><Relationship Id="rId5" Type="http://schemas.openxmlformats.org/officeDocument/2006/relationships/image" Target="../media/image10.emf"/><Relationship Id="rId10" Type="http://schemas.openxmlformats.org/officeDocument/2006/relationships/image" Target="../media/image15.jpeg"/><Relationship Id="rId4" Type="http://schemas.openxmlformats.org/officeDocument/2006/relationships/oleObject" Target="../embeddings/oleObject9.bin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0BC6905-B024-F8A7-BBB0-A37F36629BCA}"/>
              </a:ext>
            </a:extLst>
          </p:cNvPr>
          <p:cNvSpPr txBox="1"/>
          <p:nvPr/>
        </p:nvSpPr>
        <p:spPr>
          <a:xfrm>
            <a:off x="10921989" y="5592338"/>
            <a:ext cx="990656" cy="196977"/>
          </a:xfrm>
          <a:prstGeom prst="rect">
            <a:avLst/>
          </a:prstGeom>
          <a:solidFill>
            <a:srgbClr val="FFFFFF"/>
          </a:solidFill>
        </p:spPr>
        <p:txBody>
          <a:bodyPr wrap="none" lIns="0" tIns="0" rIns="0" bIns="0" rtlCol="0" anchorCtr="0">
            <a:spAutoFit/>
          </a:bodyPr>
          <a:lstStyle/>
          <a:p>
            <a:pPr algn="l">
              <a:lnSpc>
                <a:spcPct val="90000"/>
              </a:lnSpc>
            </a:pPr>
            <a:r>
              <a:rPr lang="nl-NL" sz="1422" b="1" dirty="0">
                <a:latin typeface="+mj-lt"/>
                <a:cs typeface="Arial" panose="020B0604020202020204" pitchFamily="34" charset="0"/>
                <a:sym typeface="Calibri" panose="020F0502020204030204" pitchFamily="34" charset="0"/>
              </a:rPr>
              <a:t>March 2024</a:t>
            </a:r>
            <a:endParaRPr lang="en-NL" sz="1422" b="1" dirty="0">
              <a:latin typeface="+mj-lt"/>
              <a:cs typeface="Arial" panose="020B0604020202020204" pitchFamily="34" charset="0"/>
              <a:sym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9683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Free Simple Tree Drawings, Download Free Simple Tree Drawings png ...">
            <a:extLst>
              <a:ext uri="{FF2B5EF4-FFF2-40B4-BE49-F238E27FC236}">
                <a16:creationId xmlns:a16="http://schemas.microsoft.com/office/drawing/2014/main" id="{709D9D79-F517-4A6C-93E9-014AADE6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7" y="2408365"/>
            <a:ext cx="696622" cy="6831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</p:pic>
      <p:graphicFrame>
        <p:nvGraphicFramePr>
          <p:cNvPr id="10" name="Object 9" hidden="1">
            <a:extLst>
              <a:ext uri="{FF2B5EF4-FFF2-40B4-BE49-F238E27FC236}">
                <a16:creationId xmlns:a16="http://schemas.microsoft.com/office/drawing/2014/main" id="{F0C88D40-87A5-60F5-0FF0-97DFE3907A3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5" imgW="229" imgH="309" progId="TCLayout.ActiveDocument.1">
                  <p:embed/>
                </p:oleObj>
              </mc:Choice>
              <mc:Fallback>
                <p:oleObj name="think-cell Slide" r:id="rId5" imgW="229" imgH="309" progId="TCLayout.ActiveDocument.1">
                  <p:embed/>
                  <p:pic>
                    <p:nvPicPr>
                      <p:cNvPr id="10" name="Object 9" hidden="1">
                        <a:extLst>
                          <a:ext uri="{FF2B5EF4-FFF2-40B4-BE49-F238E27FC236}">
                            <a16:creationId xmlns:a16="http://schemas.microsoft.com/office/drawing/2014/main" id="{F0C88D40-87A5-60F5-0FF0-97DFE3907A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>
            <a:extLst>
              <a:ext uri="{FF2B5EF4-FFF2-40B4-BE49-F238E27FC236}">
                <a16:creationId xmlns:a16="http://schemas.microsoft.com/office/drawing/2014/main" id="{60DF99B2-F327-9A1B-149D-F59E621CFA9A}"/>
              </a:ext>
            </a:extLst>
          </p:cNvPr>
          <p:cNvSpPr/>
          <p:nvPr/>
        </p:nvSpPr>
        <p:spPr>
          <a:xfrm>
            <a:off x="5895390" y="2363454"/>
            <a:ext cx="5722869" cy="19351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70BF45-4B13-C1E1-45E0-A81CFBFE703D}"/>
              </a:ext>
            </a:extLst>
          </p:cNvPr>
          <p:cNvSpPr/>
          <p:nvPr/>
        </p:nvSpPr>
        <p:spPr>
          <a:xfrm>
            <a:off x="2234244" y="2359914"/>
            <a:ext cx="3604437" cy="19351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L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56BC24F-94E6-16B4-25A9-382644728E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1" y="174295"/>
            <a:ext cx="11370702" cy="914400"/>
          </a:xfrm>
        </p:spPr>
        <p:txBody>
          <a:bodyPr vert="horz"/>
          <a:lstStyle/>
          <a:p>
            <a:r>
              <a:rPr lang="en-US" dirty="0" err="1"/>
              <a:t>Mevaldi’s</a:t>
            </a:r>
            <a:r>
              <a:rPr lang="en-US" dirty="0"/>
              <a:t> unique and patented building block is </a:t>
            </a:r>
            <a:r>
              <a:rPr lang="en-US" dirty="0" err="1"/>
              <a:t>Nuvone</a:t>
            </a:r>
            <a:r>
              <a:rPr lang="en-US" dirty="0"/>
              <a:t>© : </a:t>
            </a:r>
            <a:br>
              <a:rPr lang="en-US" dirty="0"/>
            </a:br>
            <a:r>
              <a:rPr lang="en-US" dirty="0"/>
              <a:t>3 Methyl delta Valero Lactone - 3MdVL</a:t>
            </a:r>
            <a:endParaRPr lang="nl-NL" dirty="0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47DEA0DC-30CF-BD1B-E4DA-3545DCD19051}"/>
              </a:ext>
            </a:extLst>
          </p:cNvPr>
          <p:cNvSpPr txBox="1"/>
          <p:nvPr/>
        </p:nvSpPr>
        <p:spPr>
          <a:xfrm>
            <a:off x="5962267" y="4445756"/>
            <a:ext cx="3778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Down Stream Processing </a:t>
            </a:r>
            <a:endParaRPr lang="nl-NL" b="1" dirty="0"/>
          </a:p>
        </p:txBody>
      </p:sp>
      <p:sp>
        <p:nvSpPr>
          <p:cNvPr id="27" name="Tekstvak 15">
            <a:extLst>
              <a:ext uri="{FF2B5EF4-FFF2-40B4-BE49-F238E27FC236}">
                <a16:creationId xmlns:a16="http://schemas.microsoft.com/office/drawing/2014/main" id="{54083A6D-9CF0-2D4A-BD6E-9D586BF2F4AA}"/>
              </a:ext>
            </a:extLst>
          </p:cNvPr>
          <p:cNvSpPr txBox="1"/>
          <p:nvPr/>
        </p:nvSpPr>
        <p:spPr>
          <a:xfrm>
            <a:off x="2134672" y="4445756"/>
            <a:ext cx="28047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Fermentation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AD9DBF2D-E0E7-48B6-B03D-53AE96D292B0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6226"/>
          <a:stretch/>
        </p:blipFill>
        <p:spPr>
          <a:xfrm>
            <a:off x="2342519" y="2607168"/>
            <a:ext cx="9220045" cy="1493877"/>
          </a:xfrm>
          <a:prstGeom prst="rect">
            <a:avLst/>
          </a:prstGeom>
          <a:ln w="139700">
            <a:noFill/>
          </a:ln>
        </p:spPr>
      </p:pic>
      <p:sp>
        <p:nvSpPr>
          <p:cNvPr id="9" name="Ovaal 8">
            <a:extLst>
              <a:ext uri="{FF2B5EF4-FFF2-40B4-BE49-F238E27FC236}">
                <a16:creationId xmlns:a16="http://schemas.microsoft.com/office/drawing/2014/main" id="{E20C6879-412A-79BC-90A6-922BE60C1140}"/>
              </a:ext>
            </a:extLst>
          </p:cNvPr>
          <p:cNvSpPr/>
          <p:nvPr/>
        </p:nvSpPr>
        <p:spPr>
          <a:xfrm>
            <a:off x="6756709" y="2619797"/>
            <a:ext cx="1582156" cy="1493877"/>
          </a:xfrm>
          <a:prstGeom prst="ellipse">
            <a:avLst/>
          </a:prstGeom>
          <a:noFill/>
          <a:ln w="57150">
            <a:solidFill>
              <a:srgbClr val="00B05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Ovaal 1">
            <a:extLst>
              <a:ext uri="{FF2B5EF4-FFF2-40B4-BE49-F238E27FC236}">
                <a16:creationId xmlns:a16="http://schemas.microsoft.com/office/drawing/2014/main" id="{5121DBFF-0B5E-001C-86BC-BA167DB23D24}"/>
              </a:ext>
            </a:extLst>
          </p:cNvPr>
          <p:cNvSpPr/>
          <p:nvPr/>
        </p:nvSpPr>
        <p:spPr>
          <a:xfrm>
            <a:off x="9740406" y="2619797"/>
            <a:ext cx="1582156" cy="1493877"/>
          </a:xfrm>
          <a:prstGeom prst="ellipse">
            <a:avLst/>
          </a:prstGeom>
          <a:noFill/>
          <a:ln w="5715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omhoog 5">
            <a:extLst>
              <a:ext uri="{FF2B5EF4-FFF2-40B4-BE49-F238E27FC236}">
                <a16:creationId xmlns:a16="http://schemas.microsoft.com/office/drawing/2014/main" id="{B4416C5E-D8A9-6A10-9AA2-BBBD28D6C6A7}"/>
              </a:ext>
            </a:extLst>
          </p:cNvPr>
          <p:cNvSpPr/>
          <p:nvPr/>
        </p:nvSpPr>
        <p:spPr>
          <a:xfrm rot="5400000">
            <a:off x="1528035" y="2776874"/>
            <a:ext cx="258348" cy="1109753"/>
          </a:xfrm>
          <a:prstGeom prst="up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1200" b="1">
              <a:latin typeface="Arial" panose="020B0604020202020204" pitchFamily="34" charset="0"/>
              <a:ea typeface="Verdana" panose="020B060403050404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BB3F79D-29FB-EA04-C67D-0BB2EC0E345A}"/>
              </a:ext>
            </a:extLst>
          </p:cNvPr>
          <p:cNvSpPr/>
          <p:nvPr/>
        </p:nvSpPr>
        <p:spPr>
          <a:xfrm>
            <a:off x="648181" y="2785059"/>
            <a:ext cx="1175153" cy="109451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rIns="0" rtlCol="0" anchor="ctr"/>
          <a:lstStyle/>
          <a:p>
            <a:pPr algn="ctr"/>
            <a:r>
              <a:rPr lang="en-NL" dirty="0">
                <a:solidFill>
                  <a:sysClr val="windowText" lastClr="000000"/>
                </a:solidFill>
              </a:rPr>
              <a:t>biomass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5289A0C0-8CFF-1346-43F0-8E3A71BE3AC3}"/>
              </a:ext>
            </a:extLst>
          </p:cNvPr>
          <p:cNvSpPr txBox="1"/>
          <p:nvPr/>
        </p:nvSpPr>
        <p:spPr>
          <a:xfrm>
            <a:off x="6900097" y="1643986"/>
            <a:ext cx="13888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 1</a:t>
            </a:r>
          </a:p>
          <a:p>
            <a:r>
              <a:rPr lang="en-US" b="1" dirty="0" err="1">
                <a:solidFill>
                  <a:srgbClr val="00B0F0"/>
                </a:solidFill>
              </a:rPr>
              <a:t>Nuvone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GB" sz="1800" b="1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©️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3A6A90EA-C3F9-E463-F85F-219073C18D7A}"/>
              </a:ext>
            </a:extLst>
          </p:cNvPr>
          <p:cNvSpPr txBox="1"/>
          <p:nvPr/>
        </p:nvSpPr>
        <p:spPr>
          <a:xfrm>
            <a:off x="9887805" y="1640117"/>
            <a:ext cx="1787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Product 2</a:t>
            </a:r>
          </a:p>
          <a:p>
            <a:r>
              <a:rPr lang="en-US" b="1" dirty="0" err="1">
                <a:solidFill>
                  <a:srgbClr val="00B0F0"/>
                </a:solidFill>
              </a:rPr>
              <a:t>Nuvonext</a:t>
            </a:r>
            <a:r>
              <a:rPr lang="en-US" b="1" dirty="0">
                <a:solidFill>
                  <a:srgbClr val="00B0F0"/>
                </a:solidFill>
              </a:rPr>
              <a:t> </a:t>
            </a:r>
            <a:r>
              <a:rPr lang="en-GB" sz="1800" b="1" dirty="0">
                <a:solidFill>
                  <a:srgbClr val="00B0F0"/>
                </a:solidFill>
                <a:latin typeface="Arial" panose="020B0604020202020204" pitchFamily="34" charset="0"/>
                <a:ea typeface="Verdana" panose="020B0604030504040204" pitchFamily="34" charset="0"/>
              </a:rPr>
              <a:t>©️</a:t>
            </a:r>
            <a:endParaRPr lang="nl-NL" b="1" dirty="0">
              <a:solidFill>
                <a:srgbClr val="00B0F0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7EDBC89-837F-1D69-0351-C32645B973A1}"/>
              </a:ext>
            </a:extLst>
          </p:cNvPr>
          <p:cNvSpPr/>
          <p:nvPr/>
        </p:nvSpPr>
        <p:spPr>
          <a:xfrm>
            <a:off x="0" y="5108454"/>
            <a:ext cx="12192000" cy="773000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381000" tIns="50800" rIns="381000" bIns="50800" rtlCol="0" anchor="ctr">
            <a:noAutofit/>
          </a:bodyPr>
          <a:lstStyle/>
          <a:p>
            <a:pPr marL="3175" marR="0" lvl="1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600"/>
              </a:spcAft>
              <a:buClr>
                <a:srgbClr val="003793"/>
              </a:buClr>
              <a:buSzTx/>
              <a:buFontTx/>
              <a:buNone/>
              <a:tabLst/>
              <a:defRPr/>
            </a:pPr>
            <a:r>
              <a:rPr lang="en-GB" sz="1600" b="1" dirty="0" err="1">
                <a:latin typeface="Arial" panose="020B0604020202020204" pitchFamily="34" charset="0"/>
                <a:ea typeface="Verdana" panose="020B0604030504040204" pitchFamily="34" charset="0"/>
              </a:rPr>
              <a:t>Nuvone</a:t>
            </a:r>
            <a:r>
              <a:rPr lang="en-GB" sz="1600" b="1" dirty="0">
                <a:latin typeface="Arial" panose="020B0604020202020204" pitchFamily="34" charset="0"/>
                <a:ea typeface="Verdana" panose="020B0604030504040204" pitchFamily="34" charset="0"/>
              </a:rPr>
              <a:t>©️  and </a:t>
            </a:r>
            <a:r>
              <a:rPr lang="en-GB" sz="1600" b="1" dirty="0" err="1">
                <a:latin typeface="Arial" panose="020B0604020202020204" pitchFamily="34" charset="0"/>
                <a:ea typeface="Verdana" panose="020B0604030504040204" pitchFamily="34" charset="0"/>
              </a:rPr>
              <a:t>Nuvonext</a:t>
            </a:r>
            <a:r>
              <a:rPr lang="en-GB" sz="1600" b="1" dirty="0">
                <a:latin typeface="Arial" panose="020B0604020202020204" pitchFamily="34" charset="0"/>
                <a:ea typeface="Verdana" panose="020B0604030504040204" pitchFamily="34" charset="0"/>
              </a:rPr>
              <a:t>©️ can be made out of a wide range of sustainable Cellulose feedstocks like </a:t>
            </a:r>
            <a:r>
              <a:rPr lang="en-GB" sz="1600" b="1" dirty="0" err="1">
                <a:latin typeface="Arial" panose="020B0604020202020204" pitchFamily="34" charset="0"/>
                <a:ea typeface="Verdana" panose="020B0604030504040204" pitchFamily="34" charset="0"/>
              </a:rPr>
              <a:t>woodscrap</a:t>
            </a:r>
            <a:r>
              <a:rPr lang="en-GB" sz="1600" b="1" dirty="0">
                <a:latin typeface="Arial" panose="020B0604020202020204" pitchFamily="34" charset="0"/>
                <a:ea typeface="Verdana" panose="020B0604030504040204" pitchFamily="34" charset="0"/>
              </a:rPr>
              <a:t>, straw or </a:t>
            </a:r>
            <a:r>
              <a:rPr lang="en-GB" sz="1600" b="1" dirty="0" err="1">
                <a:latin typeface="Arial" panose="020B0604020202020204" pitchFamily="34" charset="0"/>
                <a:ea typeface="Verdana" panose="020B0604030504040204" pitchFamily="34" charset="0"/>
              </a:rPr>
              <a:t>beetrootpulp</a:t>
            </a:r>
            <a:r>
              <a:rPr lang="en-GB" sz="1600" b="1" dirty="0">
                <a:latin typeface="Arial" panose="020B0604020202020204" pitchFamily="34" charset="0"/>
                <a:ea typeface="Verdana" panose="020B0604030504040204" pitchFamily="34" charset="0"/>
              </a:rPr>
              <a:t> through a combined fermentation and chemical process</a:t>
            </a:r>
          </a:p>
        </p:txBody>
      </p:sp>
      <p:sp>
        <p:nvSpPr>
          <p:cNvPr id="23" name="Footer Placeholder 7">
            <a:extLst>
              <a:ext uri="{FF2B5EF4-FFF2-40B4-BE49-F238E27FC236}">
                <a16:creationId xmlns:a16="http://schemas.microsoft.com/office/drawing/2014/main" id="{C5F90245-CBE3-8801-E68E-B2DF750B0328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Private and Confidential 2023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266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14" hidden="1">
            <a:extLst>
              <a:ext uri="{FF2B5EF4-FFF2-40B4-BE49-F238E27FC236}">
                <a16:creationId xmlns:a16="http://schemas.microsoft.com/office/drawing/2014/main" id="{DECB5E91-8FC1-2B70-053D-7B2E31C095B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4" imgW="360" imgH="360" progId="TCLayout.ActiveDocument.1">
                  <p:embed/>
                </p:oleObj>
              </mc:Choice>
              <mc:Fallback>
                <p:oleObj name="think-cell Slide" r:id="rId4" imgW="360" imgH="360" progId="TCLayout.ActiveDocument.1">
                  <p:embed/>
                  <p:pic>
                    <p:nvPicPr>
                      <p:cNvPr id="15" name="Object 14" hidden="1">
                        <a:extLst>
                          <a:ext uri="{FF2B5EF4-FFF2-40B4-BE49-F238E27FC236}">
                            <a16:creationId xmlns:a16="http://schemas.microsoft.com/office/drawing/2014/main" id="{DECB5E91-8FC1-2B70-053D-7B2E31C095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BFECE602-CCCC-B70E-E419-4020458154C0}"/>
              </a:ext>
            </a:extLst>
          </p:cNvPr>
          <p:cNvSpPr/>
          <p:nvPr/>
        </p:nvSpPr>
        <p:spPr>
          <a:xfrm>
            <a:off x="4195045" y="3839690"/>
            <a:ext cx="3792502" cy="22464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F98B3E9-D4D7-211A-706E-51FF3C87E155}"/>
              </a:ext>
            </a:extLst>
          </p:cNvPr>
          <p:cNvSpPr/>
          <p:nvPr/>
        </p:nvSpPr>
        <p:spPr>
          <a:xfrm>
            <a:off x="412751" y="3839690"/>
            <a:ext cx="3792502" cy="224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071531D-712F-7A05-B1BF-627C78A35541}"/>
              </a:ext>
            </a:extLst>
          </p:cNvPr>
          <p:cNvSpPr/>
          <p:nvPr/>
        </p:nvSpPr>
        <p:spPr>
          <a:xfrm>
            <a:off x="7987548" y="3839690"/>
            <a:ext cx="3792502" cy="22464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51" name="Picture 2">
            <a:extLst>
              <a:ext uri="{FF2B5EF4-FFF2-40B4-BE49-F238E27FC236}">
                <a16:creationId xmlns:a16="http://schemas.microsoft.com/office/drawing/2014/main" id="{1191600A-20DA-05C3-1E68-137A5B6412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031"/>
          <a:stretch/>
        </p:blipFill>
        <p:spPr bwMode="auto">
          <a:xfrm>
            <a:off x="412751" y="3839690"/>
            <a:ext cx="3792502" cy="2246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2DDB73FD-7E21-0608-2D05-43A561BEF1D5}"/>
              </a:ext>
            </a:extLst>
          </p:cNvPr>
          <p:cNvSpPr/>
          <p:nvPr/>
        </p:nvSpPr>
        <p:spPr>
          <a:xfrm>
            <a:off x="4195045" y="1593219"/>
            <a:ext cx="3792502" cy="224647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2048" name="Picture 2047" descr="A picture containing person, outdoor, clothing, water&#10;&#10;Description automatically generated">
            <a:extLst>
              <a:ext uri="{FF2B5EF4-FFF2-40B4-BE49-F238E27FC236}">
                <a16:creationId xmlns:a16="http://schemas.microsoft.com/office/drawing/2014/main" id="{63C92482-4664-CDCD-26DB-F74AD8D7E0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712" b="1053"/>
          <a:stretch/>
        </p:blipFill>
        <p:spPr>
          <a:xfrm>
            <a:off x="4195044" y="1593218"/>
            <a:ext cx="3792502" cy="2246471"/>
          </a:xfrm>
          <a:prstGeom prst="rect">
            <a:avLst/>
          </a:prstGeom>
        </p:spPr>
      </p:pic>
      <p:pic>
        <p:nvPicPr>
          <p:cNvPr id="47" name="Picture 46" descr="A table full of different colored lights&#10;&#10;Description automatically generated">
            <a:extLst>
              <a:ext uri="{FF2B5EF4-FFF2-40B4-BE49-F238E27FC236}">
                <a16:creationId xmlns:a16="http://schemas.microsoft.com/office/drawing/2014/main" id="{22E21E3D-F77F-DA29-956D-91909A06FAC5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986"/>
          <a:stretch/>
        </p:blipFill>
        <p:spPr>
          <a:xfrm>
            <a:off x="412751" y="1593219"/>
            <a:ext cx="3792502" cy="224647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40AA6AA-8858-3055-0173-3DBF54A4E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2751" y="231168"/>
            <a:ext cx="10026649" cy="914400"/>
          </a:xfrm>
        </p:spPr>
        <p:txBody>
          <a:bodyPr vert="horz">
            <a:normAutofit fontScale="90000"/>
          </a:bodyPr>
          <a:lstStyle/>
          <a:p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Mevaldi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is </a:t>
            </a:r>
            <a:r>
              <a:rPr lang="nl-NL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producing</a:t>
            </a: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NL" sz="2800" b="1" dirty="0">
                <a:latin typeface="Arial" panose="020B0604020202020204" pitchFamily="34" charset="0"/>
                <a:cs typeface="Arial" panose="020B0604020202020204" pitchFamily="34" charset="0"/>
              </a:rPr>
              <a:t>bio-based building block for </a:t>
            </a:r>
            <a:b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nl-NL" sz="2800" b="1" dirty="0">
                <a:latin typeface="Arial" panose="020B0604020202020204" pitchFamily="34" charset="0"/>
                <a:cs typeface="Arial" panose="020B0604020202020204" pitchFamily="34" charset="0"/>
              </a:rPr>
              <a:t>new</a:t>
            </a:r>
            <a:r>
              <a:rPr lang="en-NL" sz="2800" b="1" dirty="0">
                <a:latin typeface="Arial" panose="020B0604020202020204" pitchFamily="34" charset="0"/>
                <a:cs typeface="Arial" panose="020B0604020202020204" pitchFamily="34" charset="0"/>
              </a:rPr>
              <a:t> bio-polymers and recyclable Polyurethanes (PUR)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FD1DDCF4-9E25-5AD7-363A-56BECC5ABF1C}"/>
              </a:ext>
            </a:extLst>
          </p:cNvPr>
          <p:cNvSpPr/>
          <p:nvPr/>
        </p:nvSpPr>
        <p:spPr>
          <a:xfrm>
            <a:off x="8008096" y="1593219"/>
            <a:ext cx="3792502" cy="22464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72000" rIns="72000" bIns="72000" rtlCol="0" anchor="t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 err="1">
              <a:ln>
                <a:noFill/>
              </a:ln>
              <a:solidFill>
                <a:srgbClr val="1E1E1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28" name="Text Placeholder 7">
            <a:extLst>
              <a:ext uri="{FF2B5EF4-FFF2-40B4-BE49-F238E27FC236}">
                <a16:creationId xmlns:a16="http://schemas.microsoft.com/office/drawing/2014/main" id="{5F849C38-BE6D-3C60-1D0E-6EC3C0012873}"/>
              </a:ext>
            </a:extLst>
          </p:cNvPr>
          <p:cNvSpPr txBox="1">
            <a:spLocks/>
          </p:cNvSpPr>
          <p:nvPr/>
        </p:nvSpPr>
        <p:spPr>
          <a:xfrm>
            <a:off x="4687328" y="4093969"/>
            <a:ext cx="2841825" cy="24275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en-US" sz="1600" b="1" kern="1200" noProof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System Font Regular"/>
              <a:buNone/>
              <a:tabLst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tabLst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Label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485F47B2-B2A2-6BA6-DF27-9AE39E088824}"/>
              </a:ext>
            </a:extLst>
          </p:cNvPr>
          <p:cNvGrpSpPr/>
          <p:nvPr/>
        </p:nvGrpSpPr>
        <p:grpSpPr>
          <a:xfrm>
            <a:off x="412751" y="3334871"/>
            <a:ext cx="3792502" cy="504819"/>
            <a:chOff x="412751" y="3334871"/>
            <a:chExt cx="3792502" cy="504819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0C55E937-6492-D4EB-7A26-7F0F8C310123}"/>
                </a:ext>
              </a:extLst>
            </p:cNvPr>
            <p:cNvSpPr/>
            <p:nvPr/>
          </p:nvSpPr>
          <p:spPr>
            <a:xfrm>
              <a:off x="412751" y="3334871"/>
              <a:ext cx="3792502" cy="504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31" name="Text Placeholder 6">
              <a:extLst>
                <a:ext uri="{FF2B5EF4-FFF2-40B4-BE49-F238E27FC236}">
                  <a16:creationId xmlns:a16="http://schemas.microsoft.com/office/drawing/2014/main" id="{21144516-E135-CEE1-43FC-F867CF1AB196}"/>
                </a:ext>
              </a:extLst>
            </p:cNvPr>
            <p:cNvSpPr txBox="1">
              <a:spLocks/>
            </p:cNvSpPr>
            <p:nvPr/>
          </p:nvSpPr>
          <p:spPr>
            <a:xfrm>
              <a:off x="703506" y="3465902"/>
              <a:ext cx="2841825" cy="242757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18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Coatings</a:t>
              </a: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B9655643-4E3E-BB69-5FCF-209041EE9D10}"/>
              </a:ext>
            </a:extLst>
          </p:cNvPr>
          <p:cNvGrpSpPr/>
          <p:nvPr/>
        </p:nvGrpSpPr>
        <p:grpSpPr>
          <a:xfrm>
            <a:off x="412751" y="5581342"/>
            <a:ext cx="3792502" cy="504819"/>
            <a:chOff x="412751" y="3334871"/>
            <a:chExt cx="3792502" cy="5048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4E955024-70CF-8CD4-F524-F01BFD597BF0}"/>
                </a:ext>
              </a:extLst>
            </p:cNvPr>
            <p:cNvSpPr/>
            <p:nvPr/>
          </p:nvSpPr>
          <p:spPr>
            <a:xfrm>
              <a:off x="412751" y="3334871"/>
              <a:ext cx="3792502" cy="504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1" name="Text Placeholder 6">
              <a:extLst>
                <a:ext uri="{FF2B5EF4-FFF2-40B4-BE49-F238E27FC236}">
                  <a16:creationId xmlns:a16="http://schemas.microsoft.com/office/drawing/2014/main" id="{FDC9FE2F-4493-E069-ED25-14C3A6464DC5}"/>
                </a:ext>
              </a:extLst>
            </p:cNvPr>
            <p:cNvSpPr txBox="1">
              <a:spLocks/>
            </p:cNvSpPr>
            <p:nvPr/>
          </p:nvSpPr>
          <p:spPr>
            <a:xfrm>
              <a:off x="703506" y="3465902"/>
              <a:ext cx="2841825" cy="242757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18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PUR foams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E9961CF2-EC70-F748-08D6-7351E1F45729}"/>
              </a:ext>
            </a:extLst>
          </p:cNvPr>
          <p:cNvGrpSpPr/>
          <p:nvPr/>
        </p:nvGrpSpPr>
        <p:grpSpPr>
          <a:xfrm>
            <a:off x="4195045" y="5581342"/>
            <a:ext cx="3792502" cy="504819"/>
            <a:chOff x="412751" y="3334871"/>
            <a:chExt cx="3792502" cy="5048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2939237-0E09-419C-1B73-A09CDD918E57}"/>
                </a:ext>
              </a:extLst>
            </p:cNvPr>
            <p:cNvSpPr/>
            <p:nvPr/>
          </p:nvSpPr>
          <p:spPr>
            <a:xfrm>
              <a:off x="412751" y="3334871"/>
              <a:ext cx="3792502" cy="504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4" name="Text Placeholder 6">
              <a:extLst>
                <a:ext uri="{FF2B5EF4-FFF2-40B4-BE49-F238E27FC236}">
                  <a16:creationId xmlns:a16="http://schemas.microsoft.com/office/drawing/2014/main" id="{6DF1897C-4119-2846-D9E3-B223205918A3}"/>
                </a:ext>
              </a:extLst>
            </p:cNvPr>
            <p:cNvSpPr txBox="1">
              <a:spLocks/>
            </p:cNvSpPr>
            <p:nvPr/>
          </p:nvSpPr>
          <p:spPr>
            <a:xfrm>
              <a:off x="703506" y="3465902"/>
              <a:ext cx="2841825" cy="242757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18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lang="en-US" sz="1600" dirty="0">
                  <a:solidFill>
                    <a:schemeClr val="accent1"/>
                  </a:solidFill>
                  <a:latin typeface="Arial" panose="020B0604020202020204"/>
                </a:rPr>
                <a:t>Textiles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E968E51F-77EB-9179-F4AE-DDA1840F1C21}"/>
              </a:ext>
            </a:extLst>
          </p:cNvPr>
          <p:cNvGrpSpPr/>
          <p:nvPr/>
        </p:nvGrpSpPr>
        <p:grpSpPr>
          <a:xfrm>
            <a:off x="7987548" y="5581342"/>
            <a:ext cx="3792502" cy="504819"/>
            <a:chOff x="412751" y="3334871"/>
            <a:chExt cx="3792502" cy="504819"/>
          </a:xfrm>
          <a:solidFill>
            <a:schemeClr val="accent4">
              <a:lumMod val="20000"/>
              <a:lumOff val="80000"/>
            </a:schemeClr>
          </a:solidFill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F00C5279-F288-AEC5-9F6F-4FD7DF23C431}"/>
                </a:ext>
              </a:extLst>
            </p:cNvPr>
            <p:cNvSpPr/>
            <p:nvPr/>
          </p:nvSpPr>
          <p:spPr>
            <a:xfrm>
              <a:off x="412751" y="3334871"/>
              <a:ext cx="3792502" cy="504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57" name="Text Placeholder 6">
              <a:extLst>
                <a:ext uri="{FF2B5EF4-FFF2-40B4-BE49-F238E27FC236}">
                  <a16:creationId xmlns:a16="http://schemas.microsoft.com/office/drawing/2014/main" id="{D8D74590-8942-A05E-B375-3886B73FED88}"/>
                </a:ext>
              </a:extLst>
            </p:cNvPr>
            <p:cNvSpPr txBox="1">
              <a:spLocks/>
            </p:cNvSpPr>
            <p:nvPr/>
          </p:nvSpPr>
          <p:spPr>
            <a:xfrm>
              <a:off x="703506" y="3465902"/>
              <a:ext cx="2841825" cy="242757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18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Specialty inks</a:t>
              </a:r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93A43220-ED44-99A2-E1A9-50E6CC5D2572}"/>
              </a:ext>
            </a:extLst>
          </p:cNvPr>
          <p:cNvGrpSpPr/>
          <p:nvPr/>
        </p:nvGrpSpPr>
        <p:grpSpPr>
          <a:xfrm>
            <a:off x="4195045" y="3334871"/>
            <a:ext cx="3792502" cy="504819"/>
            <a:chOff x="412751" y="3334871"/>
            <a:chExt cx="3792502" cy="5048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3FA0BB97-F77B-CC59-C55A-023845868EE3}"/>
                </a:ext>
              </a:extLst>
            </p:cNvPr>
            <p:cNvSpPr/>
            <p:nvPr/>
          </p:nvSpPr>
          <p:spPr>
            <a:xfrm>
              <a:off x="412751" y="3334871"/>
              <a:ext cx="3792502" cy="504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0" name="Text Placeholder 6">
              <a:extLst>
                <a:ext uri="{FF2B5EF4-FFF2-40B4-BE49-F238E27FC236}">
                  <a16:creationId xmlns:a16="http://schemas.microsoft.com/office/drawing/2014/main" id="{5E38A2B4-7FB7-4F29-9874-559BC8C51E27}"/>
                </a:ext>
              </a:extLst>
            </p:cNvPr>
            <p:cNvSpPr txBox="1">
              <a:spLocks/>
            </p:cNvSpPr>
            <p:nvPr/>
          </p:nvSpPr>
          <p:spPr>
            <a:xfrm>
              <a:off x="703506" y="3465902"/>
              <a:ext cx="2841825" cy="242757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18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Apparel</a:t>
              </a:r>
            </a:p>
          </p:txBody>
        </p:sp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9E8AF1EB-5317-3610-D058-D1406553A5AB}"/>
              </a:ext>
            </a:extLst>
          </p:cNvPr>
          <p:cNvGrpSpPr/>
          <p:nvPr/>
        </p:nvGrpSpPr>
        <p:grpSpPr>
          <a:xfrm>
            <a:off x="7987548" y="3334871"/>
            <a:ext cx="3792502" cy="504819"/>
            <a:chOff x="412751" y="3334871"/>
            <a:chExt cx="3792502" cy="504819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CE093BE4-0B32-0851-3586-E4DC98C502A4}"/>
                </a:ext>
              </a:extLst>
            </p:cNvPr>
            <p:cNvSpPr/>
            <p:nvPr/>
          </p:nvSpPr>
          <p:spPr>
            <a:xfrm>
              <a:off x="412751" y="3334871"/>
              <a:ext cx="3792502" cy="504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72000" tIns="72000" rIns="72000" bIns="72000"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E1E1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endParaRPr>
            </a:p>
          </p:txBody>
        </p:sp>
        <p:sp>
          <p:nvSpPr>
            <p:cNvPr id="63" name="Text Placeholder 6">
              <a:extLst>
                <a:ext uri="{FF2B5EF4-FFF2-40B4-BE49-F238E27FC236}">
                  <a16:creationId xmlns:a16="http://schemas.microsoft.com/office/drawing/2014/main" id="{3277C34D-614C-AA75-DADA-684DB6EC913A}"/>
                </a:ext>
              </a:extLst>
            </p:cNvPr>
            <p:cNvSpPr txBox="1">
              <a:spLocks/>
            </p:cNvSpPr>
            <p:nvPr/>
          </p:nvSpPr>
          <p:spPr>
            <a:xfrm>
              <a:off x="703506" y="3465902"/>
              <a:ext cx="2841825" cy="242757"/>
            </a:xfrm>
            <a:prstGeom prst="rect">
              <a:avLst/>
            </a:prstGeom>
            <a:grpFill/>
          </p:spPr>
          <p:txBody>
            <a:bodyPr vert="horz" lIns="0" tIns="0" rIns="0" bIns="0" rtlCol="0" anchor="ctr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lang="en-US" sz="1800" b="1" kern="1200" noProof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800" b="1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0" indent="0" algn="l" defTabSz="914400" rtl="0" eaLnBrk="1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Font typeface="System Font Regular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0" indent="0" algn="l" defTabSz="914400" rtl="0" eaLnBrk="1" latinLnBrk="0" hangingPunct="1">
                <a:lnSpc>
                  <a:spcPct val="90000"/>
                </a:lnSpc>
                <a:spcBef>
                  <a:spcPts val="600"/>
                </a:spcBef>
                <a:spcAft>
                  <a:spcPts val="600"/>
                </a:spcAft>
                <a:buFont typeface="Arial" panose="020B0604020202020204" pitchFamily="34" charset="0"/>
                <a:buNone/>
                <a:tabLst/>
                <a:defRPr sz="1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Arial" panose="020B0604020202020204"/>
                  <a:ea typeface="+mn-ea"/>
                  <a:cs typeface="+mn-cs"/>
                </a:rPr>
                <a:t>Adhesives</a:t>
              </a:r>
            </a:p>
          </p:txBody>
        </p:sp>
      </p:grpSp>
      <p:sp>
        <p:nvSpPr>
          <p:cNvPr id="2056" name="Footer Placeholder 7">
            <a:extLst>
              <a:ext uri="{FF2B5EF4-FFF2-40B4-BE49-F238E27FC236}">
                <a16:creationId xmlns:a16="http://schemas.microsoft.com/office/drawing/2014/main" id="{330964BB-9337-DFD7-7503-66F87E5966BD}"/>
              </a:ext>
            </a:extLst>
          </p:cNvPr>
          <p:cNvSpPr txBox="1"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/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GB" sz="1200">
                <a:solidFill>
                  <a:prstClr val="black">
                    <a:tint val="75000"/>
                  </a:prstClr>
                </a:solidFill>
                <a:latin typeface="Arial" panose="020B0604020202020204" pitchFamily="34" charset="0"/>
              </a:rPr>
              <a:t>Private and Confidential 2023</a:t>
            </a:r>
            <a:endParaRPr lang="en-GB" sz="1200" dirty="0">
              <a:solidFill>
                <a:prstClr val="black">
                  <a:tint val="75000"/>
                </a:prstClr>
              </a:solidFill>
              <a:latin typeface="Arial" panose="020B0604020202020204" pitchFamily="34" charset="0"/>
            </a:endParaRPr>
          </a:p>
        </p:txBody>
      </p:sp>
      <p:pic>
        <p:nvPicPr>
          <p:cNvPr id="3" name="Picture 4" descr="Image result for Adhesive Fabric Tape">
            <a:extLst>
              <a:ext uri="{FF2B5EF4-FFF2-40B4-BE49-F238E27FC236}">
                <a16:creationId xmlns:a16="http://schemas.microsoft.com/office/drawing/2014/main" id="{0367FFE5-057B-3AA7-E0D0-C13D98737B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1544" y="1527584"/>
            <a:ext cx="2338310" cy="183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Fabric Rolls Colours - Free photo on Pixabay">
            <a:extLst>
              <a:ext uri="{FF2B5EF4-FFF2-40B4-BE49-F238E27FC236}">
                <a16:creationId xmlns:a16="http://schemas.microsoft.com/office/drawing/2014/main" id="{65C2FB23-3019-D470-82B5-4BA22C6195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943" y="3839394"/>
            <a:ext cx="3785048" cy="18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visiting my coloured ink collection | LaptrinhX">
            <a:extLst>
              <a:ext uri="{FF2B5EF4-FFF2-40B4-BE49-F238E27FC236}">
                <a16:creationId xmlns:a16="http://schemas.microsoft.com/office/drawing/2014/main" id="{E0C66CCE-3BF4-8BF1-64B5-3EE107B9D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097" y="3881582"/>
            <a:ext cx="2943730" cy="1826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52125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D3A8CBB-DCB7-409B-57BF-3D483B80B21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NL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31B041C-1CF3-5AC0-7BBE-BB14E95E76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NL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212C21-574B-1396-EFD7-A124432524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3409"/>
            <a:ext cx="12192000" cy="6204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993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124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yearfmt&gt;&lt;begin val=&quot;0&quot;/&gt;&lt;end val=&quot;4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6&quot;&gt;&lt;elem m_fUsage=&quot;1.24659000000000008690E+00&quot;&gt;&lt;m_msothmcolidx val=&quot;7&quot;/&gt;&lt;/elem&gt;&lt;elem m_fUsage=&quot;1.00000000000000000000E+00&quot;&gt;&lt;m_msothmcolidx val=&quot;10&quot;/&gt;&lt;/elem&gt;&lt;elem m_fUsage=&quot;9.00000000000000022204E-01&quot;&gt;&lt;m_msothmcolidx val=&quot;9&quot;/&gt;&lt;/elem&gt;&lt;elem m_fUsage=&quot;8.10000000000000053291E-01&quot;&gt;&lt;m_msothmcolidx val=&quot;8&quot;/&gt;&lt;/elem&gt;&lt;elem m_fUsage=&quot;7.29000000000000092371E-01&quot;&gt;&lt;m_msothmcolidx val=&quot;0&quot;/&gt;&lt;m_rgb r=&quot;E6&quot; g=&quot;E6&quot; b=&quot;E6&quot;/&gt;&lt;/elem&gt;&lt;elem m_fUsage=&quot;5.31441000000000163261E-01&quot;&gt;&lt;m_msothmcolidx val=&quot;0&quot;/&gt;&lt;m_rgb r=&quot;B5&quot; g=&quot;D4&quot; b=&quot;F9&quot;/&gt;&lt;/elem&gt;&lt;/m_vecMRU&gt;&lt;/m_mruColor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Mevaldi Template">
  <a:themeElements>
    <a:clrScheme name="Mevaldi">
      <a:dk1>
        <a:srgbClr val="000000"/>
      </a:dk1>
      <a:lt1>
        <a:srgbClr val="FFFFFF"/>
      </a:lt1>
      <a:dk2>
        <a:srgbClr val="E7E6E6"/>
      </a:dk2>
      <a:lt2>
        <a:srgbClr val="44546A"/>
      </a:lt2>
      <a:accent1>
        <a:srgbClr val="4472C4"/>
      </a:accent1>
      <a:accent2>
        <a:srgbClr val="ED7D31"/>
      </a:accent2>
      <a:accent3>
        <a:srgbClr val="A5A4A5"/>
      </a:accent3>
      <a:accent4>
        <a:srgbClr val="FFC000"/>
      </a:accent4>
      <a:accent5>
        <a:srgbClr val="5B9BD5"/>
      </a:accent5>
      <a:accent6>
        <a:srgbClr val="70AD47"/>
      </a:accent6>
      <a:hlink>
        <a:srgbClr val="44546A"/>
      </a:hlink>
      <a:folHlink>
        <a:srgbClr val="5B9BD5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l">
          <a:lnSpc>
            <a:spcPct val="90000"/>
          </a:lnSpc>
          <a:defRPr sz="1600" b="1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0" rIns="0" bIns="0" rtlCol="0" anchorCtr="0">
        <a:spAutoFit/>
      </a:bodyPr>
      <a:lstStyle>
        <a:defPPr algn="l">
          <a:lnSpc>
            <a:spcPct val="90000"/>
          </a:lnSpc>
          <a:defRPr sz="1422" dirty="0">
            <a:latin typeface="+mj-lt"/>
            <a:cs typeface="Arial" panose="020B0604020202020204" pitchFamily="34" charset="0"/>
            <a:sym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xample Overview Slide.potx  -  Read-Only" id="{13200AA8-3FED-4C26-8118-598493259E44}" vid="{54305E23-B199-4391-B446-61B9EA64BAD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E7723DF838B034186543D433559CB3E" ma:contentTypeVersion="23" ma:contentTypeDescription="Create a new document." ma:contentTypeScope="" ma:versionID="6b312210aa469ec18ade2844b5b43877">
  <xsd:schema xmlns:xsd="http://www.w3.org/2001/XMLSchema" xmlns:xs="http://www.w3.org/2001/XMLSchema" xmlns:p="http://schemas.microsoft.com/office/2006/metadata/properties" xmlns:ns1="http://schemas.microsoft.com/sharepoint/v3" xmlns:ns2="716ef63e-5fbc-4012-8a1c-8a3351390bf1" xmlns:ns3="ef7c714c-373d-4145-bcf5-304e3907fdc6" targetNamespace="http://schemas.microsoft.com/office/2006/metadata/properties" ma:root="true" ma:fieldsID="037e5f7eb934dd0e5ccd684088d8667b" ns1:_="" ns2:_="" ns3:_="">
    <xsd:import namespace="http://schemas.microsoft.com/sharepoint/v3"/>
    <xsd:import namespace="716ef63e-5fbc-4012-8a1c-8a3351390bf1"/>
    <xsd:import namespace="ef7c714c-373d-4145-bcf5-304e3907fd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1:_ip_UnifiedCompliancePolicyProperties" minOccurs="0"/>
                <xsd:element ref="ns1:_ip_UnifiedCompliancePolicyUIAc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audeMerriman" minOccurs="0"/>
                <xsd:element ref="ns3:lcf76f155ced4ddcb4097134ff3c332f" minOccurs="0"/>
                <xsd:element ref="ns2:TaxCatchAll" minOccurs="0"/>
                <xsd:element ref="ns3:Datetime" minOccurs="0"/>
                <xsd:element ref="ns3: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6ef63e-5fbc-4012-8a1c-8a3351390bf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6" nillable="true" ma:displayName="Taxonomy Catch All Column" ma:hidden="true" ma:list="{ac0e22c4-0c84-4a34-a580-e9206e529fc4}" ma:internalName="TaxCatchAll" ma:showField="CatchAllData" ma:web="716ef63e-5fbc-4012-8a1c-8a3351390b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7c714c-373d-4145-bcf5-304e3907fd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MaudeMerriman" ma:index="23" nillable="true" ma:displayName="Maude Merriman" ma:format="DateTime" ma:internalName="MaudeMerriman">
      <xsd:simpleType>
        <xsd:restriction base="dms:DateTime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0c350327-7f8b-4e4c-9470-6526d29b83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Datetime" ma:index="27" nillable="true" ma:displayName="Date &amp; time" ma:format="DateOnly" ma:internalName="Datetime">
      <xsd:simpleType>
        <xsd:restriction base="dms:DateTime"/>
      </xsd:simpleType>
    </xsd:element>
    <xsd:element name="a" ma:index="28" nillable="true" ma:displayName="a" ma:format="Dropdown" ma:list="UserInfo" ma:SharePointGroup="0" ma:internalName="a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MediaServiceObjectDetectorVersions" ma:index="29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Datetime xmlns="ef7c714c-373d-4145-bcf5-304e3907fdc6" xsi:nil="true"/>
    <lcf76f155ced4ddcb4097134ff3c332f xmlns="ef7c714c-373d-4145-bcf5-304e3907fdc6">
      <Terms xmlns="http://schemas.microsoft.com/office/infopath/2007/PartnerControls"/>
    </lcf76f155ced4ddcb4097134ff3c332f>
    <_ip_UnifiedCompliancePolicyProperties xmlns="http://schemas.microsoft.com/sharepoint/v3" xsi:nil="true"/>
    <MaudeMerriman xmlns="ef7c714c-373d-4145-bcf5-304e3907fdc6" xsi:nil="true"/>
    <TaxCatchAll xmlns="716ef63e-5fbc-4012-8a1c-8a3351390bf1" xsi:nil="true"/>
    <a xmlns="ef7c714c-373d-4145-bcf5-304e3907fdc6">
      <UserInfo>
        <DisplayName/>
        <AccountId xsi:nil="true"/>
        <AccountType/>
      </UserInfo>
    </a>
    <SharedWithUsers xmlns="716ef63e-5fbc-4012-8a1c-8a3351390bf1">
      <UserInfo>
        <DisplayName>Philipse, Elisabeth</DisplayName>
        <AccountId>3821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716A6E6-3ABA-4270-A318-547D449954C4}">
  <ds:schemaRefs>
    <ds:schemaRef ds:uri="716ef63e-5fbc-4012-8a1c-8a3351390bf1"/>
    <ds:schemaRef ds:uri="ef7c714c-373d-4145-bcf5-304e3907fdc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3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A70DF215-CECC-4354-8FF6-5EE65F939305}">
  <ds:schemaRefs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  <ds:schemaRef ds:uri="ef7c714c-373d-4145-bcf5-304e3907fdc6"/>
    <ds:schemaRef ds:uri="http://schemas.microsoft.com/office/2006/metadata/properties"/>
    <ds:schemaRef ds:uri="716ef63e-5fbc-4012-8a1c-8a3351390bf1"/>
    <ds:schemaRef ds:uri="http://schemas.microsoft.com/sharepoint/v3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1C2177E1-0724-4386-A24E-7EF013CD17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32087</TotalTime>
  <Words>99</Words>
  <Application>Microsoft Office PowerPoint</Application>
  <PresentationFormat>Widescreen</PresentationFormat>
  <Paragraphs>22</Paragraphs>
  <Slides>4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Mevaldi Template</vt:lpstr>
      <vt:lpstr>think-cell Slide</vt:lpstr>
      <vt:lpstr>PowerPoint Presentation</vt:lpstr>
      <vt:lpstr>Mevaldi’s unique and patented building block is Nuvone© :  3 Methyl delta Valero Lactone - 3MdVL</vt:lpstr>
      <vt:lpstr>Mevaldi is producing a bio-based building block for  new bio-polymers and recyclable Polyurethanes (PUR)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Visolis BV</dc:title>
  <dc:creator>Hendrikus Rutten</dc:creator>
  <cp:lastModifiedBy>Roger Ottenheym</cp:lastModifiedBy>
  <cp:revision>123</cp:revision>
  <dcterms:created xsi:type="dcterms:W3CDTF">2020-06-28T12:45:49Z</dcterms:created>
  <dcterms:modified xsi:type="dcterms:W3CDTF">2025-07-03T16:57:59Z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0e815a84-bb14-486b-9367-c1af54c95fa4_Enabled">
    <vt:lpwstr>true</vt:lpwstr>
  </property>
  <property fmtid="{D5CDD505-2E9C-101B-9397-08002B2CF9AE}" pid="3" name="MSIP_Label_0e815a84-bb14-486b-9367-c1af54c95fa4_SetDate">
    <vt:lpwstr>2023-09-13T07:44:42Z</vt:lpwstr>
  </property>
  <property fmtid="{D5CDD505-2E9C-101B-9397-08002B2CF9AE}" pid="4" name="MSIP_Label_0e815a84-bb14-486b-9367-c1af54c95fa4_Method">
    <vt:lpwstr>Standard</vt:lpwstr>
  </property>
  <property fmtid="{D5CDD505-2E9C-101B-9397-08002B2CF9AE}" pid="5" name="MSIP_Label_0e815a84-bb14-486b-9367-c1af54c95fa4_Name">
    <vt:lpwstr>Standard</vt:lpwstr>
  </property>
  <property fmtid="{D5CDD505-2E9C-101B-9397-08002B2CF9AE}" pid="6" name="MSIP_Label_0e815a84-bb14-486b-9367-c1af54c95fa4_SiteId">
    <vt:lpwstr>5dc645ed-297f-4dca-b0af-2339c71c5388</vt:lpwstr>
  </property>
  <property fmtid="{D5CDD505-2E9C-101B-9397-08002B2CF9AE}" pid="7" name="MSIP_Label_0e815a84-bb14-486b-9367-c1af54c95fa4_ActionId">
    <vt:lpwstr>4409472c-9dd9-426c-bd4a-e542fd3138d0</vt:lpwstr>
  </property>
  <property fmtid="{D5CDD505-2E9C-101B-9397-08002B2CF9AE}" pid="8" name="MSIP_Label_0e815a84-bb14-486b-9367-c1af54c95fa4_ContentBits">
    <vt:lpwstr>0</vt:lpwstr>
  </property>
  <property fmtid="{D5CDD505-2E9C-101B-9397-08002B2CF9AE}" pid="9" name="ContentTypeId">
    <vt:lpwstr>0x010100AE7723DF838B034186543D433559CB3E</vt:lpwstr>
  </property>
</Properties>
</file>