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modernComment_10A_C4697F08.xml" ContentType="application/vnd.ms-powerpoint.comments+xml"/>
  <Override PartName="/ppt/notesSlides/notesSlide5.xml" ContentType="application/vnd.openxmlformats-officedocument.presentationml.notesSlide+xml"/>
  <Override PartName="/ppt/comments/modernComment_108_8FFE2BC5.xml" ContentType="application/vnd.ms-powerpoint.comments+xml"/>
  <Override PartName="/ppt/notesSlides/notesSlide6.xml" ContentType="application/vnd.openxmlformats-officedocument.presentationml.notesSlide+xml"/>
  <Override PartName="/ppt/comments/modernComment_109_6AA466A4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3"/>
  </p:notesMasterIdLst>
  <p:sldIdLst>
    <p:sldId id="256" r:id="rId5"/>
    <p:sldId id="258" r:id="rId6"/>
    <p:sldId id="257" r:id="rId7"/>
    <p:sldId id="263" r:id="rId8"/>
    <p:sldId id="266" r:id="rId9"/>
    <p:sldId id="264" r:id="rId10"/>
    <p:sldId id="265" r:id="rId11"/>
    <p:sldId id="261" r:id="rId1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3527CEC-23A0-6A76-1AD1-30747E4E2B30}" name="Milena Serwa | Łukasiewicz – PIT" initials="MS" userId="S::milena.serwa@pit.lukasiewicz.gov.pl::6eb4de8c-5257-4d34-abf4-2a6998afccd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41B9"/>
    <a:srgbClr val="0114DC"/>
    <a:srgbClr val="0112B7"/>
    <a:srgbClr val="000161"/>
    <a:srgbClr val="090C8C"/>
    <a:srgbClr val="4EABB9"/>
    <a:srgbClr val="28E3FF"/>
    <a:srgbClr val="4826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3A19B4-25F0-41EE-A630-7DC598FE355E}" v="3" dt="2026-05-26T12:35:35.204"/>
    <p1510:client id="{5ED85B71-AF92-444E-942B-ABE653DD93A2}" v="59" dt="2026-05-26T09:50:11.795"/>
    <p1510:client id="{A5D60E66-C545-4A8F-A479-E0E4C20506EC}" v="13" dt="2026-05-26T07:32:54.041"/>
    <p1510:client id="{D83B4F07-B491-4A89-B081-DA62270119FE}" v="2" dt="2026-05-26T12:11:49.0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omments/modernComment_10A_C4697F0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7EDC0ED-05C5-434F-9B43-38050C708FFB}" authorId="{C3527CEC-23A0-6A76-1AD1-30747E4E2B30}" created="2026-05-26T09:49:08.976">
    <pc:sldMkLst xmlns:pc="http://schemas.microsoft.com/office/powerpoint/2013/main/command">
      <pc:docMk/>
      <pc:sldMk cId="3295248136" sldId="266"/>
    </pc:sldMkLst>
    <p188:txBody>
      <a:bodyPr/>
      <a:lstStyle/>
      <a:p>
        <a:r>
          <a:rPr lang="pl-PL"/>
          <a:t>Projekty HE wymagają posiadania potencjału do realizacji zadań badawczo – rozwojowych. Na tym slajdzie należy opisać posiadany własny potencjał lub potencjał w ramach współpracy np. z jednostkami badawczymi.
Posiadany własny potencjał to m.in. zasoby: własny dział B+R, kadra naukowa, sprzęt i wyposażenie do prowadzenia badań, własne IP, które może być użyte/wykorzystane w projekcie;</a:t>
        </a:r>
      </a:p>
    </p188:txBody>
  </p188:cm>
</p188:cmLst>
</file>

<file path=ppt/comments/modernComment_108_8FFE2BC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00542D0-677F-40B7-8FD4-2F55E2A1FF06}" authorId="{C3527CEC-23A0-6A76-1AD1-30747E4E2B30}" created="2026-05-26T09:49:46.014">
    <pc:sldMkLst xmlns:pc="http://schemas.microsoft.com/office/powerpoint/2013/main/command">
      <pc:docMk/>
      <pc:sldMk cId="2415799237" sldId="264"/>
    </pc:sldMkLst>
    <p188:txBody>
      <a:bodyPr/>
      <a:lstStyle/>
      <a:p>
        <a:r>
          <a:rPr lang="pl-PL"/>
          <a:t>Należy przeanalizować dostępne na 2027 konkursy w ramach Klastra 1 (Zdrowia) i Klastra 4 (Digital) i wskazać, które konkursy są w zainteresowaniu Państwa Firmy/Instytucji. 
W linkach załączonych do wzoru prezentacji udostępniamy drafty Programów Pracy, które określają przyszłe konkursy, np. HORIZON-HLTH-2027-01-CARE-02: Personalised approaches to reduce risks from Adverse Drug Reactions due to administration of multiple medications oraz zalecamy krótko opisanie zakresu prac, który Firma/Instytucja może wykonać w ramach projektu w tym konkursie np. Developing an AI mechanism to support clinical decision-making systems. 
Jeśli Firma/Instytucja widzi siebie w kilka konkursach należy je wymienić</a:t>
        </a:r>
      </a:p>
    </p188:txBody>
  </p188:cm>
</p188:cmLst>
</file>

<file path=ppt/comments/modernComment_109_6AA466A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CCF96CF-F3D1-420A-A610-F635891E7966}" authorId="{C3527CEC-23A0-6A76-1AD1-30747E4E2B30}" created="2026-05-26T09:50:02.476">
    <pc:sldMkLst xmlns:pc="http://schemas.microsoft.com/office/powerpoint/2013/main/command">
      <pc:docMk/>
      <pc:sldMk cId="1789159076" sldId="265"/>
    </pc:sldMkLst>
    <p188:txBody>
      <a:bodyPr/>
      <a:lstStyle/>
      <a:p>
        <a:r>
          <a:rPr lang="pl-PL"/>
          <a:t>Należy przedstawić doświadczenie Firmy/Instytucji w zakresie realizacji projektów w szczególności w ramach programów B+R oraz współpracy z innymi podmiotami również zagranicznymi np. uczelniami, organizacjami badawczymi, organizacjami branżowymi np. Izbami, Klastrami itp.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448C1-CE0C-4A50-9427-4264067F55AE}" type="datetimeFigureOut">
              <a:rPr lang="pl-PL" smtClean="0"/>
              <a:t>2026-08-19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8A8EC3-200A-4EE2-9857-70BA400883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73408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C2E2C-27D7-CA7E-7BAD-B546057EF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0229901F-02E6-CF59-97C0-59EE29D74D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D4A29CC5-56D1-BF28-C494-87CD156AD5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051F19C-6106-83D8-3AE6-F4B00D8BA8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A8EC3-200A-4EE2-9857-70BA40088357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57965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A8EC3-200A-4EE2-9857-70BA40088357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7645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9C068-B3AF-BE32-A70E-91C5D2A53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67136FE2-7C24-FB68-C39D-224220344E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F551F3C2-C1FF-8E90-B3F7-87EE0464A4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B12BD5B-D595-4EEE-35AA-6B9907965F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A8EC3-200A-4EE2-9857-70BA40088357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4709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A17413-7B0F-17AD-5CEA-B663EB95C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B83940D4-AE61-8306-8B76-4719F8FC51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F50D8C83-AD7C-F1F7-97E4-2DD599CEB0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EACDDDF-B86B-8367-EA14-29B9CEB84D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A8EC3-200A-4EE2-9857-70BA40088357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01528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F85B7-6C70-AF27-4BB4-FA57F2D8E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BE9DC988-E055-CFFD-1684-D697138DD7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46F9207A-5351-D04B-FFA4-F28054EBED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8C88676-8BE5-144C-10D6-B99150990F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A8EC3-200A-4EE2-9857-70BA40088357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346991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0A2EC-254F-AEE1-0DDB-54C8797C8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1C671F08-A1D0-DBC7-D316-1CFF3D7968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67E11ACB-91D6-2E59-492E-E9F9089397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C811970-DEE6-7460-DD0A-717D80DF54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A8EC3-200A-4EE2-9857-70BA40088357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0152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151EB723-3C63-430A-B6A6-D27B1ABDED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A7C146D6-ACF4-346F-6A77-5B38371AD1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706" y="227715"/>
            <a:ext cx="5464959" cy="819205"/>
          </a:xfrm>
          <a:prstGeom prst="rect">
            <a:avLst/>
          </a:prstGeom>
        </p:spPr>
      </p:pic>
      <p:pic>
        <p:nvPicPr>
          <p:cNvPr id="4" name="Obraz 3" descr="Obraz zawierający tekst, Czcionka, zrzut ekranu, Grafika&#10;&#10;Zawartość wygenerowana przez AI może być niepoprawna.">
            <a:extLst>
              <a:ext uri="{FF2B5EF4-FFF2-40B4-BE49-F238E27FC236}">
                <a16:creationId xmlns:a16="http://schemas.microsoft.com/office/drawing/2014/main" id="{6B614EAF-A5D3-7A86-24C2-D602DF81F0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57" y="363509"/>
            <a:ext cx="1962488" cy="405643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45D736B5-7BB5-E15A-ABDE-F29682291121}"/>
              </a:ext>
            </a:extLst>
          </p:cNvPr>
          <p:cNvSpPr txBox="1"/>
          <p:nvPr userDrawn="1"/>
        </p:nvSpPr>
        <p:spPr>
          <a:xfrm>
            <a:off x="2284955" y="399820"/>
            <a:ext cx="4360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>
                <a:solidFill>
                  <a:schemeClr val="bg1"/>
                </a:solidFill>
                <a:latin typeface="+mj-lt"/>
              </a:rPr>
              <a:t>Co-financed by the project of Minister of Science and Higher Education "Industry Contact Points for the Horizon Europe Research and Innovation Framework </a:t>
            </a:r>
            <a:r>
              <a:rPr lang="en-US" sz="900" err="1">
                <a:solidFill>
                  <a:schemeClr val="bg1"/>
                </a:solidFill>
                <a:latin typeface="+mj-lt"/>
              </a:rPr>
              <a:t>Programme</a:t>
            </a:r>
            <a:r>
              <a:rPr lang="en-US" sz="900">
                <a:solidFill>
                  <a:schemeClr val="bg1"/>
                </a:solidFill>
                <a:latin typeface="+mj-lt"/>
              </a:rPr>
              <a:t>"</a:t>
            </a:r>
            <a:endParaRPr lang="pl-PL" sz="90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82861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8D70DC81-DA89-51DF-9E06-FA3D603DFA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7150" y="1"/>
            <a:ext cx="1334191" cy="1314824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39A9B431-3990-1D37-E051-C6B4FB16AA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3397" y="6175316"/>
            <a:ext cx="4022165" cy="539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653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2878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3713BD0-07CF-BE4B-96D8-8FDA422B4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101F5B1-E449-0DE7-6ACF-7198CACBAA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50D2F12-B185-94CB-9545-41EFB98EC4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6C4E1D2-9885-6748-B3AA-9F340EAD07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113352-C04E-455E-AEFC-E01B1D45623E}" type="datetimeFigureOut">
              <a:rPr lang="pl-PL" smtClean="0"/>
              <a:t>2026-08-19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B89C1A6-13EA-671B-6184-783E68AEB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59BCFDA-092A-37D6-62F8-2CC2AE1FA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247EB89-A1EC-43D0-969B-0A6F3168F41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1947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AE8CD4-FD8A-9851-C897-A3A4B1310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A7708F5-5628-8E52-F4BE-9EC112EDF1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2F08935-F42A-CB0E-6AB1-BE6DF3DF41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795CF3C-7A85-45F0-1B81-DF60EEB1DA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1E5CE1DD-0D7B-C5FD-A565-0CEF1620A9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49294121-E3F2-F532-8F52-4340A6C48F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113352-C04E-455E-AEFC-E01B1D45623E}" type="datetimeFigureOut">
              <a:rPr lang="pl-PL" smtClean="0"/>
              <a:t>2026-08-19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CE81CC41-52E1-32C4-5881-60920129E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89C2E4F5-E85F-171C-5F07-86D9F8955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247EB89-A1EC-43D0-969B-0A6F3168F41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7985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B61181-00C9-32E0-4C6D-B1FE7CC9D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4C4799C-9B99-AB3E-1CA5-FC93AFE119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113352-C04E-455E-AEFC-E01B1D45623E}" type="datetimeFigureOut">
              <a:rPr lang="pl-PL" smtClean="0"/>
              <a:t>2026-08-19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1C7AD09-FC3F-35D3-D275-BD8BC9A67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2AC7F4F2-1DE8-1D1E-5044-9EBD18026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247EB89-A1EC-43D0-969B-0A6F3168F41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2809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E4735070-2206-882B-3D82-2AA8ED3642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113352-C04E-455E-AEFC-E01B1D45623E}" type="datetimeFigureOut">
              <a:rPr lang="pl-PL" smtClean="0"/>
              <a:t>2026-08-19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5FDBD360-C899-D1C4-5BCA-46CACB8C5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FD99AE7-8CF7-6735-30CD-250CD5207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247EB89-A1EC-43D0-969B-0A6F3168F41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7903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C08592-3B86-610C-9EE4-F0A2588A0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8CDDCD-200F-CDD8-61DC-75A747062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D0EACD7-8AFE-FAFD-0D94-12D309380A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4356135-AA1C-A39C-2F17-B30AFAD800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113352-C04E-455E-AEFC-E01B1D45623E}" type="datetimeFigureOut">
              <a:rPr lang="pl-PL" smtClean="0"/>
              <a:t>2026-08-19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10E6000-FAE1-2964-35E0-5BBF3DE7E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347BF12-8599-2C26-0077-80D7496F9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247EB89-A1EC-43D0-969B-0A6F3168F41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309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DBC099-B503-5A95-0CF6-01C34E738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B96B0723-A6FB-BA6A-ACBD-4BF4180573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088D1E3-3A37-B6A8-2104-667841EB64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9C89805B-825D-BED7-07D2-245FCCFEDF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113352-C04E-455E-AEFC-E01B1D45623E}" type="datetimeFigureOut">
              <a:rPr lang="pl-PL" smtClean="0"/>
              <a:t>2026-08-19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C629A72-D348-A310-F6FF-AA02D04D6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7E0837F-32CC-CB5D-9400-225F4EFEC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247EB89-A1EC-43D0-969B-0A6F3168F41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8226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46E9AE-35F5-C44D-723B-FB8AA5CFA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141CDB3D-22C6-5EEE-7E9B-FA8EB0C427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382E38B-3B3D-78B4-BC0E-5BE20B3425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113352-C04E-455E-AEFC-E01B1D45623E}" type="datetimeFigureOut">
              <a:rPr lang="pl-PL" smtClean="0"/>
              <a:t>2026-08-19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54C3F72-BA04-87A0-FEAD-F8D842CB3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5FC08D9-E134-2C20-F9D5-8FFB10511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247EB89-A1EC-43D0-969B-0A6F3168F41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9895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1B326596-1EBB-464E-BD8D-C8B8FA2061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FBA2FBB5-7448-0884-808B-B33CFADBE2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7BA17DD-7337-FC54-B804-BA28558003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113352-C04E-455E-AEFC-E01B1D45623E}" type="datetimeFigureOut">
              <a:rPr lang="pl-PL" smtClean="0"/>
              <a:t>2026-08-19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52AC471-F03A-427E-76AA-4E27BA099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CB83186-F577-8646-DCC3-79F86A3B6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247EB89-A1EC-43D0-969B-0A6F3168F41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845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899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bpkzdrowie@port.lukasiewicz.gov.p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contact@nazwafirmy.p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A_C4697F0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8_8FFE2BC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esearch-and-innovation.ec.europa.eu/funding/funding-opportunities/funding-programmes-and-open-calls/horizon-europe/horizon-europe-work-programmes_en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9_6AA466A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F11A6C15-C7E2-CB90-D046-2DD75C24EF5B}"/>
              </a:ext>
            </a:extLst>
          </p:cNvPr>
          <p:cNvSpPr txBox="1"/>
          <p:nvPr/>
        </p:nvSpPr>
        <p:spPr>
          <a:xfrm>
            <a:off x="234950" y="1676400"/>
            <a:ext cx="5861050" cy="1205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00"/>
              </a:lnSpc>
            </a:pPr>
            <a:r>
              <a:rPr lang="pl-PL" sz="4800" b="1">
                <a:solidFill>
                  <a:schemeClr val="bg1"/>
                </a:solidFill>
              </a:rPr>
              <a:t>STUDY VISIT </a:t>
            </a:r>
          </a:p>
          <a:p>
            <a:pPr>
              <a:lnSpc>
                <a:spcPts val="4200"/>
              </a:lnSpc>
            </a:pPr>
            <a:r>
              <a:rPr lang="pl-PL" sz="4800" b="1">
                <a:solidFill>
                  <a:schemeClr val="bg1"/>
                </a:solidFill>
              </a:rPr>
              <a:t>&amp; MATCHMAKING</a:t>
            </a:r>
          </a:p>
        </p:txBody>
      </p:sp>
    </p:spTree>
    <p:extLst>
      <p:ext uri="{BB962C8B-B14F-4D97-AF65-F5344CB8AC3E}">
        <p14:creationId xmlns:p14="http://schemas.microsoft.com/office/powerpoint/2010/main" val="956018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A3CD9-BD07-E78F-BAC0-B2F8D21E4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ole tekstowe 13">
            <a:extLst>
              <a:ext uri="{FF2B5EF4-FFF2-40B4-BE49-F238E27FC236}">
                <a16:creationId xmlns:a16="http://schemas.microsoft.com/office/drawing/2014/main" id="{A134926E-AA7B-3A2C-BD3E-47C5A1FF313C}"/>
              </a:ext>
            </a:extLst>
          </p:cNvPr>
          <p:cNvSpPr txBox="1"/>
          <p:nvPr/>
        </p:nvSpPr>
        <p:spPr>
          <a:xfrm>
            <a:off x="612647" y="484632"/>
            <a:ext cx="94362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b="1">
                <a:solidFill>
                  <a:srgbClr val="6241B9"/>
                </a:solidFill>
              </a:rPr>
              <a:t>General info</a:t>
            </a:r>
            <a:endParaRPr lang="en-US" sz="4400" b="1">
              <a:solidFill>
                <a:srgbClr val="6241B9"/>
              </a:solidFill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A66BFF9-5DB1-C65D-6067-D7B60531B398}"/>
              </a:ext>
            </a:extLst>
          </p:cNvPr>
          <p:cNvSpPr txBox="1"/>
          <p:nvPr/>
        </p:nvSpPr>
        <p:spPr>
          <a:xfrm>
            <a:off x="698500" y="1910537"/>
            <a:ext cx="91313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1.Prepare s</a:t>
            </a:r>
            <a:r>
              <a:rPr lang="en-US" dirty="0" err="1"/>
              <a:t>hort</a:t>
            </a:r>
            <a:r>
              <a:rPr lang="en-US" dirty="0"/>
              <a:t> </a:t>
            </a:r>
            <a:r>
              <a:rPr lang="en-US" dirty="0">
                <a:solidFill>
                  <a:srgbClr val="6241B9"/>
                </a:solidFill>
              </a:rPr>
              <a:t>4-minutes presentation </a:t>
            </a:r>
            <a:r>
              <a:rPr lang="en-US" dirty="0"/>
              <a:t>(max. 3-5 slides, max. 5MB) </a:t>
            </a:r>
            <a:r>
              <a:rPr lang="pl-PL" dirty="0"/>
              <a:t>on </a:t>
            </a:r>
            <a:r>
              <a:rPr lang="pl-PL" dirty="0" err="1"/>
              <a:t>this</a:t>
            </a:r>
            <a:r>
              <a:rPr lang="en-US" dirty="0"/>
              <a:t> graphical pattern with the guideline for its contents</a:t>
            </a:r>
            <a:r>
              <a:rPr lang="pl-PL" dirty="0"/>
              <a:t>.</a:t>
            </a:r>
          </a:p>
          <a:p>
            <a:endParaRPr lang="pl-PL" dirty="0"/>
          </a:p>
          <a:p>
            <a:r>
              <a:rPr lang="pl-PL" dirty="0"/>
              <a:t>2. S</a:t>
            </a:r>
            <a:r>
              <a:rPr lang="en-US" dirty="0"/>
              <a:t>end your presentation </a:t>
            </a:r>
            <a:r>
              <a:rPr lang="en-US" b="1" dirty="0"/>
              <a:t>by the </a:t>
            </a:r>
            <a:r>
              <a:rPr lang="pl-PL" b="1" dirty="0" err="1"/>
              <a:t>September</a:t>
            </a:r>
            <a:r>
              <a:rPr lang="pl-PL" b="1" dirty="0"/>
              <a:t> 7 </a:t>
            </a:r>
            <a:r>
              <a:rPr lang="en-US" dirty="0"/>
              <a:t>via e-mail to:</a:t>
            </a:r>
          </a:p>
          <a:p>
            <a:r>
              <a:rPr lang="pl-PL" dirty="0">
                <a:solidFill>
                  <a:srgbClr val="6241B9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icphealth@port.lukasiewicz.gov.pl</a:t>
            </a:r>
            <a:r>
              <a:rPr lang="pl-PL" dirty="0">
                <a:solidFill>
                  <a:srgbClr val="6241B9"/>
                </a:solidFill>
              </a:rPr>
              <a:t> </a:t>
            </a:r>
          </a:p>
          <a:p>
            <a:br>
              <a:rPr lang="en-US" dirty="0"/>
            </a:br>
            <a:r>
              <a:rPr lang="pl-PL" dirty="0"/>
              <a:t>3. Y</a:t>
            </a:r>
            <a:r>
              <a:rPr lang="en-US" dirty="0" err="1"/>
              <a:t>ou</a:t>
            </a:r>
            <a:r>
              <a:rPr lang="en-US" dirty="0"/>
              <a:t> will receive</a:t>
            </a:r>
            <a:r>
              <a:rPr lang="pl-PL" dirty="0"/>
              <a:t> </a:t>
            </a:r>
            <a:r>
              <a:rPr lang="pl-PL" dirty="0" err="1"/>
              <a:t>an</a:t>
            </a:r>
            <a:r>
              <a:rPr lang="pl-PL" dirty="0"/>
              <a:t> email with</a:t>
            </a:r>
            <a:r>
              <a:rPr lang="en-US" dirty="0"/>
              <a:t> a confirmation of participation in the pitching </a:t>
            </a:r>
            <a:r>
              <a:rPr lang="en-US" dirty="0" err="1"/>
              <a:t>sessio</a:t>
            </a:r>
            <a:r>
              <a:rPr lang="pl-PL" dirty="0"/>
              <a:t>n.</a:t>
            </a:r>
          </a:p>
        </p:txBody>
      </p:sp>
    </p:spTree>
    <p:extLst>
      <p:ext uri="{BB962C8B-B14F-4D97-AF65-F5344CB8AC3E}">
        <p14:creationId xmlns:p14="http://schemas.microsoft.com/office/powerpoint/2010/main" val="4052786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ole tekstowe 13">
            <a:extLst>
              <a:ext uri="{FF2B5EF4-FFF2-40B4-BE49-F238E27FC236}">
                <a16:creationId xmlns:a16="http://schemas.microsoft.com/office/drawing/2014/main" id="{8A1F1CBF-4AD1-63C4-4138-CB03DAA9AB12}"/>
              </a:ext>
            </a:extLst>
          </p:cNvPr>
          <p:cNvSpPr txBox="1"/>
          <p:nvPr/>
        </p:nvSpPr>
        <p:spPr>
          <a:xfrm>
            <a:off x="612647" y="484632"/>
            <a:ext cx="94362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b="1" err="1">
                <a:solidFill>
                  <a:srgbClr val="6241B9"/>
                </a:solidFill>
              </a:rPr>
              <a:t>Intro</a:t>
            </a:r>
            <a:r>
              <a:rPr lang="pl-PL" sz="4400" b="1">
                <a:solidFill>
                  <a:srgbClr val="6241B9"/>
                </a:solidFill>
              </a:rPr>
              <a:t> (1 </a:t>
            </a:r>
            <a:r>
              <a:rPr lang="pl-PL" sz="4400" b="1" err="1">
                <a:solidFill>
                  <a:srgbClr val="6241B9"/>
                </a:solidFill>
              </a:rPr>
              <a:t>slide</a:t>
            </a:r>
            <a:r>
              <a:rPr lang="pl-PL" sz="4400" b="1">
                <a:solidFill>
                  <a:srgbClr val="6241B9"/>
                </a:solidFill>
              </a:rPr>
              <a:t>)</a:t>
            </a:r>
            <a:endParaRPr lang="en-US" sz="4400" b="1">
              <a:solidFill>
                <a:srgbClr val="6241B9"/>
              </a:solidFill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4F658E3F-7FF6-59B3-5896-4A132B0C6DD8}"/>
              </a:ext>
            </a:extLst>
          </p:cNvPr>
          <p:cNvSpPr txBox="1"/>
          <p:nvPr/>
        </p:nvSpPr>
        <p:spPr>
          <a:xfrm>
            <a:off x="612646" y="1107203"/>
            <a:ext cx="94362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Guidelines for participants</a:t>
            </a:r>
          </a:p>
        </p:txBody>
      </p:sp>
      <p:sp>
        <p:nvSpPr>
          <p:cNvPr id="3" name="Symbol zastępczy zawartości 6">
            <a:extLst>
              <a:ext uri="{FF2B5EF4-FFF2-40B4-BE49-F238E27FC236}">
                <a16:creationId xmlns:a16="http://schemas.microsoft.com/office/drawing/2014/main" id="{C8A10DFE-663E-EF48-780D-7FDBF6234BD5}"/>
              </a:ext>
            </a:extLst>
          </p:cNvPr>
          <p:cNvSpPr txBox="1">
            <a:spLocks/>
          </p:cNvSpPr>
          <p:nvPr/>
        </p:nvSpPr>
        <p:spPr>
          <a:xfrm>
            <a:off x="682752" y="1876644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err="1"/>
              <a:t>Organisation</a:t>
            </a:r>
            <a:r>
              <a:rPr lang="pl-PL" sz="1800"/>
              <a:t> unit/</a:t>
            </a:r>
            <a:r>
              <a:rPr lang="pl-PL" sz="1800" err="1"/>
              <a:t>name</a:t>
            </a:r>
            <a:r>
              <a:rPr lang="pl-PL" sz="1800"/>
              <a:t>:</a:t>
            </a:r>
          </a:p>
          <a:p>
            <a:r>
              <a:rPr lang="pl-PL" sz="1800" err="1"/>
              <a:t>Organisation</a:t>
            </a:r>
            <a:r>
              <a:rPr lang="pl-PL" sz="1800"/>
              <a:t> </a:t>
            </a:r>
            <a:r>
              <a:rPr lang="pl-PL" sz="1800" err="1"/>
              <a:t>type</a:t>
            </a:r>
            <a:endParaRPr lang="pl-PL" sz="1800"/>
          </a:p>
          <a:p>
            <a:r>
              <a:rPr lang="pl-PL" sz="1800" err="1"/>
              <a:t>Contact</a:t>
            </a:r>
            <a:r>
              <a:rPr lang="pl-PL" sz="1800"/>
              <a:t> person </a:t>
            </a:r>
            <a:r>
              <a:rPr lang="pl-PL" sz="1800" err="1"/>
              <a:t>name</a:t>
            </a:r>
            <a:endParaRPr lang="pl-PL" sz="1800"/>
          </a:p>
          <a:p>
            <a:r>
              <a:rPr lang="pl-PL" sz="1800"/>
              <a:t>Q</a:t>
            </a:r>
            <a:r>
              <a:rPr lang="en-US" sz="1800"/>
              <a:t>r code with contact details or </a:t>
            </a:r>
            <a:r>
              <a:rPr lang="en-US" sz="1800" err="1"/>
              <a:t>linkedin</a:t>
            </a:r>
            <a:r>
              <a:rPr lang="en-US" sz="1800"/>
              <a:t> profile of contact person required</a:t>
            </a:r>
            <a:endParaRPr lang="pl-PL" sz="1800"/>
          </a:p>
          <a:p>
            <a:r>
              <a:rPr lang="pl-PL" sz="1800" err="1"/>
              <a:t>Institution</a:t>
            </a:r>
            <a:r>
              <a:rPr lang="pl-PL" sz="1800"/>
              <a:t> </a:t>
            </a:r>
            <a:r>
              <a:rPr lang="pl-PL" sz="1800" err="1"/>
              <a:t>website</a:t>
            </a:r>
            <a:endParaRPr lang="pl-PL" sz="1800"/>
          </a:p>
          <a:p>
            <a:endParaRPr lang="pl-PL" sz="1800"/>
          </a:p>
          <a:p>
            <a:endParaRPr lang="pl-PL" sz="180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14C59A7-F348-9BFB-2648-62FB70289A23}"/>
              </a:ext>
            </a:extLst>
          </p:cNvPr>
          <p:cNvSpPr txBox="1"/>
          <p:nvPr/>
        </p:nvSpPr>
        <p:spPr>
          <a:xfrm>
            <a:off x="682752" y="4168678"/>
            <a:ext cx="62394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 err="1"/>
              <a:t>Contact</a:t>
            </a:r>
            <a:r>
              <a:rPr lang="pl-PL" b="1" dirty="0"/>
              <a:t>:</a:t>
            </a:r>
            <a:endParaRPr lang="pl-PL" dirty="0">
              <a:cs typeface="Calibri" panose="020F0502020204030204"/>
            </a:endParaRPr>
          </a:p>
          <a:p>
            <a:pPr indent="-347345">
              <a:buFont typeface="Arial"/>
              <a:buChar char="•"/>
            </a:pPr>
            <a:r>
              <a:rPr lang="pl-PL" dirty="0">
                <a:hlinkClick r:id="rId3"/>
              </a:rPr>
              <a:t>contact@brandname.pl</a:t>
            </a:r>
            <a:endParaRPr lang="pl-PL" dirty="0"/>
          </a:p>
          <a:p>
            <a:endParaRPr lang="en-GB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6064FB82-3103-B852-28D4-5C3AD2D3AC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8994" y="3766500"/>
            <a:ext cx="2046976" cy="200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077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AC6D6-08CF-16B4-992E-03B55FD08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ole tekstowe 13">
            <a:extLst>
              <a:ext uri="{FF2B5EF4-FFF2-40B4-BE49-F238E27FC236}">
                <a16:creationId xmlns:a16="http://schemas.microsoft.com/office/drawing/2014/main" id="{1AF74455-0F23-B604-19A9-68C96C6EA74E}"/>
              </a:ext>
            </a:extLst>
          </p:cNvPr>
          <p:cNvSpPr txBox="1"/>
          <p:nvPr/>
        </p:nvSpPr>
        <p:spPr>
          <a:xfrm>
            <a:off x="612647" y="484632"/>
            <a:ext cx="94362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b="1" err="1">
                <a:solidFill>
                  <a:srgbClr val="6241B9"/>
                </a:solidFill>
              </a:rPr>
              <a:t>Slide</a:t>
            </a:r>
            <a:r>
              <a:rPr lang="pl-PL" sz="4400" b="1">
                <a:solidFill>
                  <a:srgbClr val="6241B9"/>
                </a:solidFill>
              </a:rPr>
              <a:t> </a:t>
            </a:r>
            <a:r>
              <a:rPr lang="pl-PL" sz="4400" b="1" err="1">
                <a:solidFill>
                  <a:srgbClr val="6241B9"/>
                </a:solidFill>
              </a:rPr>
              <a:t>about</a:t>
            </a:r>
            <a:r>
              <a:rPr lang="pl-PL" sz="4400" b="1">
                <a:solidFill>
                  <a:srgbClr val="6241B9"/>
                </a:solidFill>
              </a:rPr>
              <a:t> </a:t>
            </a:r>
            <a:r>
              <a:rPr lang="pl-PL" sz="4400" b="1" err="1">
                <a:solidFill>
                  <a:srgbClr val="6241B9"/>
                </a:solidFill>
              </a:rPr>
              <a:t>organization</a:t>
            </a:r>
            <a:r>
              <a:rPr lang="pl-PL" sz="4400" b="1">
                <a:solidFill>
                  <a:srgbClr val="6241B9"/>
                </a:solidFill>
              </a:rPr>
              <a:t> (1 </a:t>
            </a:r>
            <a:r>
              <a:rPr lang="pl-PL" sz="4400" b="1" err="1">
                <a:solidFill>
                  <a:srgbClr val="6241B9"/>
                </a:solidFill>
              </a:rPr>
              <a:t>slide</a:t>
            </a:r>
            <a:r>
              <a:rPr lang="pl-PL" sz="4400" b="1">
                <a:solidFill>
                  <a:srgbClr val="6241B9"/>
                </a:solidFill>
              </a:rPr>
              <a:t>)</a:t>
            </a:r>
            <a:endParaRPr lang="en-US" sz="4400" b="1">
              <a:solidFill>
                <a:srgbClr val="6241B9"/>
              </a:solidFill>
            </a:endParaRPr>
          </a:p>
        </p:txBody>
      </p:sp>
      <p:sp>
        <p:nvSpPr>
          <p:cNvPr id="2" name="Symbol zastępczy zawartości 6">
            <a:extLst>
              <a:ext uri="{FF2B5EF4-FFF2-40B4-BE49-F238E27FC236}">
                <a16:creationId xmlns:a16="http://schemas.microsoft.com/office/drawing/2014/main" id="{77990716-33AA-4AE2-3D13-938AA912C522}"/>
              </a:ext>
            </a:extLst>
          </p:cNvPr>
          <p:cNvSpPr txBox="1">
            <a:spLocks/>
          </p:cNvSpPr>
          <p:nvPr/>
        </p:nvSpPr>
        <p:spPr>
          <a:xfrm>
            <a:off x="691896" y="1774086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/>
              <a:t>…</a:t>
            </a:r>
          </a:p>
          <a:p>
            <a:r>
              <a:rPr lang="pl-PL" sz="1800"/>
              <a:t>…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 sz="1800"/>
              <a:t>(</a:t>
            </a:r>
            <a:r>
              <a:rPr lang="pl-PL" sz="1800" err="1"/>
              <a:t>our</a:t>
            </a:r>
            <a:r>
              <a:rPr lang="pl-PL" sz="1800"/>
              <a:t> </a:t>
            </a:r>
            <a:r>
              <a:rPr lang="pl-PL" sz="1800" err="1"/>
              <a:t>experience</a:t>
            </a:r>
            <a:r>
              <a:rPr lang="pl-PL" sz="1800"/>
              <a:t> in </a:t>
            </a:r>
            <a:r>
              <a:rPr lang="pl-PL" sz="1800" err="1"/>
              <a:t>international</a:t>
            </a:r>
            <a:r>
              <a:rPr lang="pl-PL" sz="1800"/>
              <a:t> </a:t>
            </a:r>
            <a:r>
              <a:rPr lang="pl-PL" sz="1800" err="1"/>
              <a:t>Projects</a:t>
            </a:r>
            <a:r>
              <a:rPr lang="pl-PL" sz="1800"/>
              <a:t>…)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pl-PL" sz="1800"/>
          </a:p>
        </p:txBody>
      </p:sp>
    </p:spTree>
    <p:extLst>
      <p:ext uri="{BB962C8B-B14F-4D97-AF65-F5344CB8AC3E}">
        <p14:creationId xmlns:p14="http://schemas.microsoft.com/office/powerpoint/2010/main" val="951187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79C6C-B36C-5A95-373E-8FDFCB660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ole tekstowe 13">
            <a:extLst>
              <a:ext uri="{FF2B5EF4-FFF2-40B4-BE49-F238E27FC236}">
                <a16:creationId xmlns:a16="http://schemas.microsoft.com/office/drawing/2014/main" id="{04216376-012A-479B-F50E-19AED3DB98E3}"/>
              </a:ext>
            </a:extLst>
          </p:cNvPr>
          <p:cNvSpPr txBox="1"/>
          <p:nvPr/>
        </p:nvSpPr>
        <p:spPr>
          <a:xfrm>
            <a:off x="612647" y="484632"/>
            <a:ext cx="94362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b="1" err="1">
                <a:solidFill>
                  <a:srgbClr val="6241B9"/>
                </a:solidFill>
              </a:rPr>
              <a:t>Our</a:t>
            </a:r>
            <a:r>
              <a:rPr lang="pl-PL" sz="4400" b="1">
                <a:solidFill>
                  <a:srgbClr val="6241B9"/>
                </a:solidFill>
              </a:rPr>
              <a:t> </a:t>
            </a:r>
            <a:r>
              <a:rPr lang="pl-PL" sz="4400" b="1" err="1">
                <a:solidFill>
                  <a:srgbClr val="6241B9"/>
                </a:solidFill>
              </a:rPr>
              <a:t>research</a:t>
            </a:r>
            <a:r>
              <a:rPr lang="pl-PL" sz="4400" b="1">
                <a:solidFill>
                  <a:srgbClr val="6241B9"/>
                </a:solidFill>
              </a:rPr>
              <a:t> </a:t>
            </a:r>
            <a:r>
              <a:rPr lang="pl-PL" sz="4400" b="1" err="1">
                <a:solidFill>
                  <a:srgbClr val="6241B9"/>
                </a:solidFill>
              </a:rPr>
              <a:t>support</a:t>
            </a:r>
            <a:r>
              <a:rPr lang="pl-PL" sz="4400" b="1">
                <a:solidFill>
                  <a:srgbClr val="6241B9"/>
                </a:solidFill>
              </a:rPr>
              <a:t> </a:t>
            </a:r>
            <a:r>
              <a:rPr lang="pl-PL" sz="4400" b="1" err="1">
                <a:solidFill>
                  <a:srgbClr val="6241B9"/>
                </a:solidFill>
              </a:rPr>
              <a:t>asset</a:t>
            </a:r>
            <a:endParaRPr lang="en-US" sz="4400" b="1">
              <a:solidFill>
                <a:srgbClr val="6241B9"/>
              </a:solidFill>
            </a:endParaRPr>
          </a:p>
        </p:txBody>
      </p:sp>
      <p:sp>
        <p:nvSpPr>
          <p:cNvPr id="2" name="Symbol zastępczy zawartości 6">
            <a:extLst>
              <a:ext uri="{FF2B5EF4-FFF2-40B4-BE49-F238E27FC236}">
                <a16:creationId xmlns:a16="http://schemas.microsoft.com/office/drawing/2014/main" id="{5F4E1437-20D2-B944-04D0-2553DFA7FB3E}"/>
              </a:ext>
            </a:extLst>
          </p:cNvPr>
          <p:cNvSpPr txBox="1">
            <a:spLocks/>
          </p:cNvSpPr>
          <p:nvPr/>
        </p:nvSpPr>
        <p:spPr>
          <a:xfrm>
            <a:off x="691896" y="1774086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/>
              <a:t>…</a:t>
            </a:r>
          </a:p>
          <a:p>
            <a:r>
              <a:rPr lang="pl-PL" sz="1800"/>
              <a:t>…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pl-PL" sz="1800"/>
          </a:p>
        </p:txBody>
      </p:sp>
    </p:spTree>
    <p:extLst>
      <p:ext uri="{BB962C8B-B14F-4D97-AF65-F5344CB8AC3E}">
        <p14:creationId xmlns:p14="http://schemas.microsoft.com/office/powerpoint/2010/main" val="329524813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697E5F-0BBA-D436-A2DC-0DA76AF29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ole tekstowe 13">
            <a:extLst>
              <a:ext uri="{FF2B5EF4-FFF2-40B4-BE49-F238E27FC236}">
                <a16:creationId xmlns:a16="http://schemas.microsoft.com/office/drawing/2014/main" id="{76CBD9A0-1E6D-B527-0129-7EA10B7152D7}"/>
              </a:ext>
            </a:extLst>
          </p:cNvPr>
          <p:cNvSpPr txBox="1"/>
          <p:nvPr/>
        </p:nvSpPr>
        <p:spPr>
          <a:xfrm>
            <a:off x="612647" y="484632"/>
            <a:ext cx="94362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b="1" err="1">
                <a:solidFill>
                  <a:srgbClr val="6241B9"/>
                </a:solidFill>
              </a:rPr>
              <a:t>Calls</a:t>
            </a:r>
            <a:r>
              <a:rPr lang="pl-PL" sz="4400" b="1">
                <a:solidFill>
                  <a:srgbClr val="6241B9"/>
                </a:solidFill>
              </a:rPr>
              <a:t> of </a:t>
            </a:r>
            <a:r>
              <a:rPr lang="pl-PL" sz="4400" b="1" err="1">
                <a:solidFill>
                  <a:srgbClr val="6241B9"/>
                </a:solidFill>
              </a:rPr>
              <a:t>interest</a:t>
            </a:r>
            <a:endParaRPr lang="en-US" sz="4400" b="1">
              <a:solidFill>
                <a:srgbClr val="6241B9"/>
              </a:solidFill>
            </a:endParaRPr>
          </a:p>
        </p:txBody>
      </p:sp>
      <p:sp>
        <p:nvSpPr>
          <p:cNvPr id="2" name="Symbol zastępczy zawartości 6">
            <a:extLst>
              <a:ext uri="{FF2B5EF4-FFF2-40B4-BE49-F238E27FC236}">
                <a16:creationId xmlns:a16="http://schemas.microsoft.com/office/drawing/2014/main" id="{91AF71D5-C263-69BE-08D1-45AF2C564801}"/>
              </a:ext>
            </a:extLst>
          </p:cNvPr>
          <p:cNvSpPr txBox="1">
            <a:spLocks/>
          </p:cNvSpPr>
          <p:nvPr/>
        </p:nvSpPr>
        <p:spPr>
          <a:xfrm>
            <a:off x="481584" y="1700934"/>
            <a:ext cx="10515600" cy="4351338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/>
              <a:t>(to be selected from cluster 1 and 4 – calls </a:t>
            </a:r>
            <a:r>
              <a:rPr lang="pl-PL" sz="1800" b="1"/>
              <a:t>for 2027)</a:t>
            </a:r>
            <a:r>
              <a:rPr lang="pl-PL" sz="1800"/>
              <a:t>: </a:t>
            </a:r>
            <a:br>
              <a:rPr lang="pl-PL" sz="1800"/>
            </a:br>
            <a:r>
              <a:rPr lang="pl-PL" sz="1800">
                <a:ea typeface="+mn-lt"/>
                <a:cs typeface="+mn-lt"/>
                <a:hlinkClick r:id="rId4"/>
              </a:rPr>
              <a:t>https://research-and-innovation.ec.europa.eu/funding/funding-opportunities/funding-programmes-and-open-calls/horizon-europe/horizon-europe-work-programmes_en</a:t>
            </a:r>
            <a:endParaRPr lang="pl-PL" sz="1800">
              <a:highlight>
                <a:srgbClr val="FFFF00"/>
              </a:highlight>
            </a:endParaRPr>
          </a:p>
          <a:p>
            <a:endParaRPr lang="pl-PL" sz="1800"/>
          </a:p>
          <a:p>
            <a:r>
              <a:rPr lang="pl-PL" sz="180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41579923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26360-3784-0520-CF90-8E79C6DC1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ole tekstowe 13">
            <a:extLst>
              <a:ext uri="{FF2B5EF4-FFF2-40B4-BE49-F238E27FC236}">
                <a16:creationId xmlns:a16="http://schemas.microsoft.com/office/drawing/2014/main" id="{2F2B2354-8B95-BD3A-AFA8-3A0AE9F6BFF7}"/>
              </a:ext>
            </a:extLst>
          </p:cNvPr>
          <p:cNvSpPr txBox="1"/>
          <p:nvPr/>
        </p:nvSpPr>
        <p:spPr>
          <a:xfrm>
            <a:off x="612647" y="484632"/>
            <a:ext cx="943622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b="1">
                <a:solidFill>
                  <a:srgbClr val="6241B9"/>
                </a:solidFill>
              </a:rPr>
              <a:t>Project idea / </a:t>
            </a:r>
            <a:r>
              <a:rPr lang="pl-PL" sz="4400" b="1" err="1">
                <a:solidFill>
                  <a:srgbClr val="6241B9"/>
                </a:solidFill>
              </a:rPr>
              <a:t>expertise</a:t>
            </a:r>
            <a:r>
              <a:rPr lang="pl-PL" sz="4400" b="1">
                <a:solidFill>
                  <a:srgbClr val="6241B9"/>
                </a:solidFill>
              </a:rPr>
              <a:t> </a:t>
            </a:r>
            <a:r>
              <a:rPr lang="pl-PL" sz="4400" b="1" err="1">
                <a:solidFill>
                  <a:srgbClr val="6241B9"/>
                </a:solidFill>
              </a:rPr>
              <a:t>offer</a:t>
            </a:r>
            <a:r>
              <a:rPr lang="pl-PL" sz="4400" b="1">
                <a:solidFill>
                  <a:srgbClr val="6241B9"/>
                </a:solidFill>
              </a:rPr>
              <a:t> / </a:t>
            </a:r>
            <a:r>
              <a:rPr lang="pl-PL" sz="4400" b="1" err="1">
                <a:solidFill>
                  <a:srgbClr val="6241B9"/>
                </a:solidFill>
              </a:rPr>
              <a:t>collaboration</a:t>
            </a:r>
            <a:r>
              <a:rPr lang="pl-PL" sz="4400" b="1">
                <a:solidFill>
                  <a:srgbClr val="6241B9"/>
                </a:solidFill>
              </a:rPr>
              <a:t> (1-2 </a:t>
            </a:r>
            <a:r>
              <a:rPr lang="pl-PL" sz="4400" b="1" err="1">
                <a:solidFill>
                  <a:srgbClr val="6241B9"/>
                </a:solidFill>
              </a:rPr>
              <a:t>slides</a:t>
            </a:r>
            <a:r>
              <a:rPr lang="pl-PL" sz="4400" b="1">
                <a:solidFill>
                  <a:srgbClr val="6241B9"/>
                </a:solidFill>
              </a:rPr>
              <a:t>)</a:t>
            </a:r>
            <a:endParaRPr lang="en-US" sz="4400" b="1">
              <a:solidFill>
                <a:srgbClr val="6241B9"/>
              </a:solidFill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BDA98429-C588-CEFB-C32E-6A345286ACA6}"/>
              </a:ext>
            </a:extLst>
          </p:cNvPr>
          <p:cNvSpPr txBox="1"/>
          <p:nvPr/>
        </p:nvSpPr>
        <p:spPr>
          <a:xfrm>
            <a:off x="698500" y="2882087"/>
            <a:ext cx="91313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err="1"/>
              <a:t>Introduce</a:t>
            </a:r>
            <a:r>
              <a:rPr lang="pl-PL"/>
              <a:t> </a:t>
            </a:r>
            <a:r>
              <a:rPr lang="pl-PL" err="1"/>
              <a:t>your</a:t>
            </a:r>
            <a:r>
              <a:rPr lang="pl-PL"/>
              <a:t> </a:t>
            </a:r>
            <a:r>
              <a:rPr lang="pl-PL" err="1"/>
              <a:t>experience</a:t>
            </a:r>
            <a:r>
              <a:rPr lang="pl-PL"/>
              <a:t>/</a:t>
            </a:r>
            <a:r>
              <a:rPr lang="pl-PL" err="1"/>
              <a:t>collaboratios</a:t>
            </a:r>
            <a:r>
              <a:rPr lang="pl-PL"/>
              <a:t>?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err="1"/>
              <a:t>Scope</a:t>
            </a:r>
            <a:r>
              <a:rPr lang="pl-PL"/>
              <a:t> of the </a:t>
            </a:r>
            <a:r>
              <a:rPr lang="pl-PL" err="1"/>
              <a:t>project</a:t>
            </a:r>
            <a:endParaRPr lang="pl-P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err="1"/>
              <a:t>Who</a:t>
            </a:r>
            <a:r>
              <a:rPr lang="pl-PL"/>
              <a:t>/</a:t>
            </a:r>
            <a:r>
              <a:rPr lang="pl-PL" err="1"/>
              <a:t>what</a:t>
            </a:r>
            <a:r>
              <a:rPr lang="pl-PL"/>
              <a:t> </a:t>
            </a:r>
            <a:r>
              <a:rPr lang="pl-PL" err="1"/>
              <a:t>is</a:t>
            </a:r>
            <a:r>
              <a:rPr lang="pl-PL"/>
              <a:t> </a:t>
            </a:r>
            <a:r>
              <a:rPr lang="pl-PL" err="1"/>
              <a:t>needed</a:t>
            </a:r>
            <a:endParaRPr lang="pl-PL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err="1"/>
              <a:t>Where</a:t>
            </a:r>
            <a:r>
              <a:rPr lang="pl-PL"/>
              <a:t> to </a:t>
            </a:r>
            <a:r>
              <a:rPr lang="pl-PL" err="1"/>
              <a:t>apply</a:t>
            </a:r>
            <a:r>
              <a:rPr lang="pl-PL"/>
              <a:t> (</a:t>
            </a:r>
            <a:r>
              <a:rPr lang="pl-PL" err="1"/>
              <a:t>e.g</a:t>
            </a:r>
            <a:r>
              <a:rPr lang="pl-PL"/>
              <a:t>. </a:t>
            </a:r>
            <a:r>
              <a:rPr lang="en-US"/>
              <a:t>Horizon Europe open c</a:t>
            </a:r>
            <a:r>
              <a:rPr lang="pl-PL" err="1"/>
              <a:t>alls</a:t>
            </a:r>
            <a:r>
              <a:rPr lang="en-US"/>
              <a:t>, European Institute for Innovation and Technology</a:t>
            </a:r>
            <a:r>
              <a:rPr lang="pl-PL"/>
              <a:t> (EIT)</a:t>
            </a:r>
            <a:r>
              <a:rPr lang="en-US"/>
              <a:t> c</a:t>
            </a:r>
            <a:r>
              <a:rPr lang="pl-PL" err="1"/>
              <a:t>alls</a:t>
            </a:r>
            <a:r>
              <a:rPr lang="en-US"/>
              <a:t>, c</a:t>
            </a:r>
            <a:r>
              <a:rPr lang="pl-PL" err="1"/>
              <a:t>alls</a:t>
            </a:r>
            <a:r>
              <a:rPr lang="en-US"/>
              <a:t> organized by the</a:t>
            </a:r>
            <a:r>
              <a:rPr lang="pl-PL"/>
              <a:t> </a:t>
            </a:r>
            <a:r>
              <a:rPr lang="pl-PL" err="1"/>
              <a:t>European</a:t>
            </a:r>
            <a:r>
              <a:rPr lang="pl-PL"/>
              <a:t> P</a:t>
            </a:r>
            <a:r>
              <a:rPr lang="en-US" err="1"/>
              <a:t>artnerships</a:t>
            </a:r>
            <a:r>
              <a:rPr lang="pl-PL"/>
              <a:t>)</a:t>
            </a:r>
            <a:endParaRPr lang="pl-PL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15907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50DE067F-850A-561B-96B0-922F84ADB400}"/>
              </a:ext>
            </a:extLst>
          </p:cNvPr>
          <p:cNvSpPr txBox="1"/>
          <p:nvPr/>
        </p:nvSpPr>
        <p:spPr>
          <a:xfrm>
            <a:off x="304800" y="1663700"/>
            <a:ext cx="586105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00"/>
              </a:lnSpc>
            </a:pPr>
            <a:r>
              <a:rPr lang="pl-PL" sz="4800" b="1" err="1">
                <a:solidFill>
                  <a:schemeClr val="bg1"/>
                </a:solidFill>
              </a:rPr>
              <a:t>Thank</a:t>
            </a:r>
            <a:r>
              <a:rPr lang="pl-PL" sz="4800" b="1">
                <a:solidFill>
                  <a:schemeClr val="bg1"/>
                </a:solidFill>
              </a:rPr>
              <a:t> </a:t>
            </a:r>
            <a:r>
              <a:rPr lang="pl-PL" sz="4800" b="1" err="1">
                <a:solidFill>
                  <a:schemeClr val="bg1"/>
                </a:solidFill>
              </a:rPr>
              <a:t>you</a:t>
            </a:r>
            <a:endParaRPr lang="pl-PL" sz="48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08054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DDC06BDF9B2AB4D9B41D9FC77F9FA8D" ma:contentTypeVersion="12" ma:contentTypeDescription="Utwórz nowy dokument." ma:contentTypeScope="" ma:versionID="811cd6204c16106d025a6f4ccd9749ea">
  <xsd:schema xmlns:xsd="http://www.w3.org/2001/XMLSchema" xmlns:xs="http://www.w3.org/2001/XMLSchema" xmlns:p="http://schemas.microsoft.com/office/2006/metadata/properties" xmlns:ns2="a4718444-6487-4e4a-be56-802b6ac647b5" xmlns:ns3="e4678202-7109-4347-ab4e-c02689bfdbbd" targetNamespace="http://schemas.microsoft.com/office/2006/metadata/properties" ma:root="true" ma:fieldsID="d63bb95c39afcbacdd9a188476318583" ns2:_="" ns3:_="">
    <xsd:import namespace="a4718444-6487-4e4a-be56-802b6ac647b5"/>
    <xsd:import namespace="e4678202-7109-4347-ab4e-c02689bfdb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718444-6487-4e4a-be56-802b6ac647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Tagi obrazów" ma:readOnly="false" ma:fieldId="{5cf76f15-5ced-4ddc-b409-7134ff3c332f}" ma:taxonomyMulti="true" ma:sspId="b205d356-f1e1-40f3-a99e-c475332e209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678202-7109-4347-ab4e-c02689bfdbb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64ca0e6-b4a7-4dc6-ba64-b7a89c1bc558}" ma:internalName="TaxCatchAll" ma:showField="CatchAllData" ma:web="e4678202-7109-4347-ab4e-c02689bfdbb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4718444-6487-4e4a-be56-802b6ac647b5">
      <Terms xmlns="http://schemas.microsoft.com/office/infopath/2007/PartnerControls"/>
    </lcf76f155ced4ddcb4097134ff3c332f>
    <TaxCatchAll xmlns="e4678202-7109-4347-ab4e-c02689bfdbbd" xsi:nil="true"/>
  </documentManagement>
</p:properties>
</file>

<file path=customXml/itemProps1.xml><?xml version="1.0" encoding="utf-8"?>
<ds:datastoreItem xmlns:ds="http://schemas.openxmlformats.org/officeDocument/2006/customXml" ds:itemID="{3028C9B6-7D64-4C81-8DC5-F51A9974D3C6}">
  <ds:schemaRefs>
    <ds:schemaRef ds:uri="a4718444-6487-4e4a-be56-802b6ac647b5"/>
    <ds:schemaRef ds:uri="e4678202-7109-4347-ab4e-c02689bfdbb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E7B2FBBE-7DE7-4C4E-BE23-C9737B0771A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309390-97E1-46CC-B223-949A67ACA31B}">
  <ds:schemaRefs>
    <ds:schemaRef ds:uri="a4718444-6487-4e4a-be56-802b6ac647b5"/>
    <ds:schemaRef ds:uri="e4678202-7109-4347-ab4e-c02689bfdbb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248</Words>
  <Application>Microsoft Office PowerPoint</Application>
  <PresentationFormat>Panoramiczny</PresentationFormat>
  <Paragraphs>40</Paragraphs>
  <Slides>8</Slides>
  <Notes>6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3" baseType="lpstr">
      <vt:lpstr>Arial</vt:lpstr>
      <vt:lpstr>Aptos Display</vt:lpstr>
      <vt:lpstr>Calibri</vt:lpstr>
      <vt:lpstr>Aptos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Ani Sukiasyan | Łukasiewicz – PIT</dc:creator>
  <cp:lastModifiedBy>Marta Kot | Łukasiewicz – PORT</cp:lastModifiedBy>
  <cp:revision>2</cp:revision>
  <dcterms:created xsi:type="dcterms:W3CDTF">2025-12-15T10:56:07Z</dcterms:created>
  <dcterms:modified xsi:type="dcterms:W3CDTF">2026-08-19T05:56:22Z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0x010100DDDC06BDF9B2AB4D9B41D9FC77F9FA8D</vt:lpwstr>
  </property>
  <property fmtid="{D5CDD505-2E9C-101B-9397-08002B2CF9AE}" pid="3" name="MediaServiceImageTags">
    <vt:lpwstr/>
  </property>
</Properties>
</file>