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24" r:id="rId1"/>
  </p:sldMasterIdLst>
  <p:notesMasterIdLst>
    <p:notesMasterId r:id="rId10"/>
  </p:notesMasterIdLst>
  <p:sldIdLst>
    <p:sldId id="264" r:id="rId2"/>
    <p:sldId id="257" r:id="rId3"/>
    <p:sldId id="265" r:id="rId4"/>
    <p:sldId id="279" r:id="rId5"/>
    <p:sldId id="260" r:id="rId6"/>
    <p:sldId id="268" r:id="rId7"/>
    <p:sldId id="276" r:id="rId8"/>
    <p:sldId id="274"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400" autoAdjust="0"/>
    <p:restoredTop sz="96438" autoAdjust="0"/>
  </p:normalViewPr>
  <p:slideViewPr>
    <p:cSldViewPr>
      <p:cViewPr varScale="1">
        <p:scale>
          <a:sx n="127" d="100"/>
          <a:sy n="127" d="100"/>
        </p:scale>
        <p:origin x="672" y="192"/>
      </p:cViewPr>
      <p:guideLst>
        <p:guide orient="horz" pos="2160"/>
        <p:guide pos="2880"/>
      </p:guideLst>
    </p:cSldViewPr>
  </p:slideViewPr>
  <p:outlineViewPr>
    <p:cViewPr>
      <p:scale>
        <a:sx n="33" d="100"/>
        <a:sy n="33" d="100"/>
      </p:scale>
      <p:origin x="246" y="85206"/>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CE05A1-8B5A-4147-AF45-2A6CABB4BEF4}" type="datetimeFigureOut">
              <a:rPr lang="en-US" smtClean="0"/>
              <a:pPr/>
              <a:t>3/14/25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16C564-498D-4E5E-A257-5D4E33BE31D1}" type="slidenum">
              <a:rPr lang="en-US" smtClean="0"/>
              <a:pPr/>
              <a:t>‹#›</a:t>
            </a:fld>
            <a:endParaRPr lang="en-US"/>
          </a:p>
        </p:txBody>
      </p:sp>
    </p:spTree>
    <p:extLst>
      <p:ext uri="{BB962C8B-B14F-4D97-AF65-F5344CB8AC3E}">
        <p14:creationId xmlns:p14="http://schemas.microsoft.com/office/powerpoint/2010/main" val="592579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16C564-498D-4E5E-A257-5D4E33BE31D1}"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EA3180C1-FC4F-42AD-B48B-AF078A40DA43}" type="datetimeFigureOut">
              <a:rPr lang="en-US" smtClean="0"/>
              <a:pPr/>
              <a:t>3/14/25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5134344-CCD4-4F78-B284-FAC9AAD78ED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A3180C1-FC4F-42AD-B48B-AF078A40DA43}" type="datetimeFigureOut">
              <a:rPr lang="en-US" smtClean="0"/>
              <a:pPr/>
              <a:t>3/14/25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34344-CCD4-4F78-B284-FAC9AAD78ED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A3180C1-FC4F-42AD-B48B-AF078A40DA43}" type="datetimeFigureOut">
              <a:rPr lang="en-US" smtClean="0"/>
              <a:pPr/>
              <a:t>3/14/25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34344-CCD4-4F78-B284-FAC9AAD78ED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A3180C1-FC4F-42AD-B48B-AF078A40DA43}" type="datetimeFigureOut">
              <a:rPr lang="en-US" smtClean="0"/>
              <a:pPr/>
              <a:t>3/14/25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34344-CCD4-4F78-B284-FAC9AAD78EDB}"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EA3180C1-FC4F-42AD-B48B-AF078A40DA43}" type="datetimeFigureOut">
              <a:rPr lang="en-US" smtClean="0"/>
              <a:pPr/>
              <a:t>3/14/25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34344-CCD4-4F78-B284-FAC9AAD78ED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A3180C1-FC4F-42AD-B48B-AF078A40DA43}" type="datetimeFigureOut">
              <a:rPr lang="en-US" smtClean="0"/>
              <a:pPr/>
              <a:t>3/14/25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34344-CCD4-4F78-B284-FAC9AAD78EDB}"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EA3180C1-FC4F-42AD-B48B-AF078A40DA43}" type="datetimeFigureOut">
              <a:rPr lang="en-US" smtClean="0"/>
              <a:pPr/>
              <a:t>3/14/25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134344-CCD4-4F78-B284-FAC9AAD78ED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A3180C1-FC4F-42AD-B48B-AF078A40DA43}" type="datetimeFigureOut">
              <a:rPr lang="en-US" smtClean="0"/>
              <a:pPr/>
              <a:t>3/14/25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134344-CCD4-4F78-B284-FAC9AAD78EDB}"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3180C1-FC4F-42AD-B48B-AF078A40DA43}" type="datetimeFigureOut">
              <a:rPr lang="en-US" smtClean="0"/>
              <a:pPr/>
              <a:t>3/14/25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134344-CCD4-4F78-B284-FAC9AAD78ED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EA3180C1-FC4F-42AD-B48B-AF078A40DA43}" type="datetimeFigureOut">
              <a:rPr lang="en-US" smtClean="0"/>
              <a:pPr/>
              <a:t>3/14/25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34344-CCD4-4F78-B284-FAC9AAD78ED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EA3180C1-FC4F-42AD-B48B-AF078A40DA43}" type="datetimeFigureOut">
              <a:rPr lang="en-US" smtClean="0"/>
              <a:pPr/>
              <a:t>3/14/25</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5134344-CCD4-4F78-B284-FAC9AAD78ED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A3180C1-FC4F-42AD-B48B-AF078A40DA43}" type="datetimeFigureOut">
              <a:rPr lang="en-US" smtClean="0"/>
              <a:pPr/>
              <a:t>3/14/25</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5134344-CCD4-4F78-B284-FAC9AAD78ED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825" r:id="rId1"/>
    <p:sldLayoutId id="2147484826" r:id="rId2"/>
    <p:sldLayoutId id="2147484827" r:id="rId3"/>
    <p:sldLayoutId id="2147484828" r:id="rId4"/>
    <p:sldLayoutId id="2147484829" r:id="rId5"/>
    <p:sldLayoutId id="2147484830" r:id="rId6"/>
    <p:sldLayoutId id="2147484831" r:id="rId7"/>
    <p:sldLayoutId id="2147484832" r:id="rId8"/>
    <p:sldLayoutId id="2147484833" r:id="rId9"/>
    <p:sldLayoutId id="2147484834" r:id="rId10"/>
    <p:sldLayoutId id="214748483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trend\Documents\TREND TRAVEL DOKUMENTI\logo agencije\LOGO.jpg"/>
          <p:cNvPicPr>
            <a:picLocks noGrp="1" noChangeAspect="1" noChangeArrowheads="1"/>
          </p:cNvPicPr>
          <p:nvPr>
            <p:ph idx="1"/>
          </p:nvPr>
        </p:nvPicPr>
        <p:blipFill>
          <a:blip r:embed="rId3" cstate="print"/>
          <a:srcRect/>
          <a:stretch>
            <a:fillRect/>
          </a:stretch>
        </p:blipFill>
        <p:spPr bwMode="auto">
          <a:xfrm>
            <a:off x="2555776" y="476672"/>
            <a:ext cx="3960440" cy="1800200"/>
          </a:xfrm>
          <a:prstGeom prst="rect">
            <a:avLst/>
          </a:prstGeom>
          <a:noFill/>
        </p:spPr>
      </p:pic>
      <p:sp>
        <p:nvSpPr>
          <p:cNvPr id="2" name="Rectangle 1"/>
          <p:cNvSpPr/>
          <p:nvPr/>
        </p:nvSpPr>
        <p:spPr>
          <a:xfrm>
            <a:off x="1115616" y="2636912"/>
            <a:ext cx="7056784" cy="3877985"/>
          </a:xfrm>
          <a:prstGeom prst="rect">
            <a:avLst/>
          </a:prstGeom>
        </p:spPr>
        <p:txBody>
          <a:bodyPr wrap="square">
            <a:spAutoFit/>
          </a:bodyPr>
          <a:lstStyle/>
          <a:p>
            <a:pPr lvl="0" algn="ctr"/>
            <a:r>
              <a:rPr lang="sr-Latn-ME" sz="2000" dirty="0">
                <a:solidFill>
                  <a:prstClr val="black"/>
                </a:solidFill>
                <a:cs typeface="Times New Roman" pitchFamily="18" charset="0"/>
              </a:rPr>
              <a:t>Belavista Trend Montenegro d.o.o.</a:t>
            </a:r>
          </a:p>
          <a:p>
            <a:pPr lvl="0" algn="ctr"/>
            <a:r>
              <a:rPr lang="sr-Latn-ME" sz="2000" dirty="0">
                <a:solidFill>
                  <a:prstClr val="black"/>
                </a:solidFill>
                <a:cs typeface="Times New Roman" pitchFamily="18" charset="0"/>
              </a:rPr>
              <a:t>Travel agency Trend Travel </a:t>
            </a:r>
          </a:p>
          <a:p>
            <a:pPr lvl="0" algn="ctr"/>
            <a:r>
              <a:rPr lang="sr-Latn-ME" sz="2000" dirty="0">
                <a:solidFill>
                  <a:prstClr val="black"/>
                </a:solidFill>
                <a:cs typeface="Times New Roman" pitchFamily="18" charset="0"/>
              </a:rPr>
              <a:t>Herceg Stjepan Square No. 4 </a:t>
            </a:r>
          </a:p>
          <a:p>
            <a:pPr lvl="0" algn="ctr"/>
            <a:r>
              <a:rPr lang="sr-Latn-ME" sz="2000" dirty="0">
                <a:solidFill>
                  <a:prstClr val="black"/>
                </a:solidFill>
                <a:cs typeface="Times New Roman" pitchFamily="18" charset="0"/>
              </a:rPr>
              <a:t>  Belavista,</a:t>
            </a:r>
            <a:r>
              <a:rPr lang="en-US" sz="2000" dirty="0">
                <a:solidFill>
                  <a:prstClr val="black"/>
                </a:solidFill>
                <a:cs typeface="Times New Roman" pitchFamily="18" charset="0"/>
              </a:rPr>
              <a:t> </a:t>
            </a:r>
            <a:r>
              <a:rPr lang="sr-Latn-ME" sz="2000" dirty="0">
                <a:solidFill>
                  <a:prstClr val="black"/>
                </a:solidFill>
                <a:cs typeface="Times New Roman" pitchFamily="18" charset="0"/>
              </a:rPr>
              <a:t>Old Town</a:t>
            </a:r>
          </a:p>
          <a:p>
            <a:pPr lvl="0" algn="ctr"/>
            <a:r>
              <a:rPr lang="sr-Latn-ME" sz="2000" dirty="0">
                <a:solidFill>
                  <a:prstClr val="black"/>
                </a:solidFill>
                <a:cs typeface="Times New Roman" pitchFamily="18" charset="0"/>
              </a:rPr>
              <a:t>  Herceg Novi,</a:t>
            </a:r>
            <a:r>
              <a:rPr lang="en-US" sz="2000" dirty="0">
                <a:solidFill>
                  <a:prstClr val="black"/>
                </a:solidFill>
                <a:cs typeface="Times New Roman" pitchFamily="18" charset="0"/>
              </a:rPr>
              <a:t> </a:t>
            </a:r>
            <a:r>
              <a:rPr lang="sr-Latn-ME" sz="2000" dirty="0">
                <a:solidFill>
                  <a:prstClr val="black"/>
                </a:solidFill>
                <a:cs typeface="Times New Roman" pitchFamily="18" charset="0"/>
              </a:rPr>
              <a:t>Montenegro</a:t>
            </a:r>
            <a:endParaRPr lang="en-US" sz="2000" dirty="0">
              <a:solidFill>
                <a:prstClr val="black"/>
              </a:solidFill>
              <a:cs typeface="Times New Roman" pitchFamily="18" charset="0"/>
            </a:endParaRPr>
          </a:p>
          <a:p>
            <a:pPr lvl="0" algn="ctr"/>
            <a:endParaRPr lang="sr-Latn-ME" sz="2000" dirty="0">
              <a:solidFill>
                <a:prstClr val="black"/>
              </a:solidFill>
              <a:cs typeface="Times New Roman" pitchFamily="18" charset="0"/>
            </a:endParaRPr>
          </a:p>
          <a:p>
            <a:pPr lvl="0" algn="ctr"/>
            <a:endParaRPr lang="en-US" sz="2000" dirty="0">
              <a:cs typeface="Times New Roman" pitchFamily="18" charset="0"/>
            </a:endParaRPr>
          </a:p>
          <a:p>
            <a:pPr lvl="0" algn="ctr"/>
            <a:r>
              <a:rPr lang="en-US" sz="2000" dirty="0">
                <a:cs typeface="Times New Roman" pitchFamily="18" charset="0"/>
              </a:rPr>
              <a:t>Tour operator license </a:t>
            </a:r>
            <a:r>
              <a:rPr lang="sr-Latn-ME" sz="2000" dirty="0">
                <a:cs typeface="Times New Roman" pitchFamily="18" charset="0"/>
              </a:rPr>
              <a:t>No.</a:t>
            </a:r>
            <a:r>
              <a:rPr lang="en-US" sz="2000" dirty="0">
                <a:cs typeface="Times New Roman" pitchFamily="18" charset="0"/>
              </a:rPr>
              <a:t>109</a:t>
            </a:r>
            <a:endParaRPr lang="sr-Latn-ME" sz="2000" dirty="0">
              <a:cs typeface="Times New Roman" pitchFamily="18" charset="0"/>
            </a:endParaRPr>
          </a:p>
          <a:p>
            <a:pPr lvl="0" algn="ctr"/>
            <a:r>
              <a:rPr lang="en-US" sz="2000" dirty="0">
                <a:cs typeface="Times New Roman" pitchFamily="18" charset="0"/>
              </a:rPr>
              <a:t>License for transportation in international road traffic</a:t>
            </a:r>
            <a:r>
              <a:rPr lang="sr-Latn-ME" sz="2000" dirty="0">
                <a:ea typeface="Times New Roman"/>
                <a:cs typeface="Times New Roman"/>
              </a:rPr>
              <a:t> No. MKI343</a:t>
            </a:r>
          </a:p>
          <a:p>
            <a:pPr lvl="0" algn="ctr">
              <a:lnSpc>
                <a:spcPct val="115000"/>
              </a:lnSpc>
              <a:spcAft>
                <a:spcPts val="0"/>
              </a:spcAft>
            </a:pPr>
            <a:r>
              <a:rPr lang="sr-Latn-ME" sz="2000" dirty="0">
                <a:ea typeface="Times New Roman"/>
                <a:cs typeface="Times New Roman"/>
              </a:rPr>
              <a:t>Limo service license No. MSP012-L/1</a:t>
            </a:r>
            <a:endParaRPr lang="en-US" sz="2000" dirty="0">
              <a:ea typeface="Times New Roman"/>
              <a:cs typeface="Times New Roman"/>
            </a:endParaRPr>
          </a:p>
          <a:p>
            <a:pPr lvl="0" algn="ctr"/>
            <a:endParaRPr lang="en-US" sz="2000" dirty="0">
              <a:solidFill>
                <a:prstClr val="black"/>
              </a:solidFill>
              <a:latin typeface="Times New Roman" pitchFamily="18" charset="0"/>
              <a:cs typeface="Times New Roman" pitchFamily="18" charset="0"/>
            </a:endParaRPr>
          </a:p>
          <a:p>
            <a:pPr lvl="0" algn="ctr"/>
            <a:endParaRPr lang="sr-Latn-ME" sz="2000" dirty="0">
              <a:solidFill>
                <a:prstClr val="black"/>
              </a:solidFill>
              <a:latin typeface="Times New Roman" pitchFamily="18" charset="0"/>
              <a:cs typeface="Times New Roman" pitchFamily="18" charset="0"/>
            </a:endParaRPr>
          </a:p>
        </p:txBody>
      </p:sp>
    </p:spTree>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6632"/>
            <a:ext cx="8229600" cy="6336704"/>
          </a:xfrm>
        </p:spPr>
        <p:txBody>
          <a:bodyPr>
            <a:normAutofit lnSpcReduction="10000"/>
          </a:bodyPr>
          <a:lstStyle/>
          <a:p>
            <a:pPr marL="0" indent="0">
              <a:buNone/>
            </a:pPr>
            <a:endParaRPr lang="sr-Latn-ME" sz="1300" dirty="0">
              <a:latin typeface="Times New Roman" pitchFamily="18" charset="0"/>
              <a:cs typeface="Times New Roman" pitchFamily="18" charset="0"/>
            </a:endParaRPr>
          </a:p>
          <a:p>
            <a:pPr lvl="0" algn="just">
              <a:spcBef>
                <a:spcPts val="600"/>
              </a:spcBef>
              <a:spcAft>
                <a:spcPts val="600"/>
              </a:spcAft>
              <a:buClr>
                <a:schemeClr val="bg2">
                  <a:lumMod val="50000"/>
                </a:schemeClr>
              </a:buClr>
              <a:buSzPct val="66000"/>
              <a:buFont typeface="Wingdings" pitchFamily="2" charset="2"/>
              <a:buChar char="Ø"/>
            </a:pPr>
            <a:r>
              <a:rPr lang="sr-Latn-ME" sz="1800" dirty="0">
                <a:solidFill>
                  <a:prstClr val="black"/>
                </a:solidFill>
                <a:latin typeface="Times New Roman" pitchFamily="18" charset="0"/>
                <a:ea typeface="Calibri"/>
                <a:cs typeface="Times New Roman" pitchFamily="18" charset="0"/>
              </a:rPr>
              <a:t>Travel </a:t>
            </a:r>
            <a:r>
              <a:rPr lang="en-US" sz="1800" dirty="0">
                <a:solidFill>
                  <a:prstClr val="black"/>
                </a:solidFill>
                <a:latin typeface="Times New Roman" pitchFamily="18" charset="0"/>
                <a:ea typeface="Calibri"/>
                <a:cs typeface="Times New Roman" pitchFamily="18" charset="0"/>
              </a:rPr>
              <a:t>agency Trend Travel operates within the company Belavista Trend Montenegro d.o.o. founded in April 2007 with headquarters at Herceg </a:t>
            </a:r>
            <a:r>
              <a:rPr lang="en-US" sz="1800" dirty="0" err="1">
                <a:solidFill>
                  <a:prstClr val="black"/>
                </a:solidFill>
                <a:latin typeface="Times New Roman" pitchFamily="18" charset="0"/>
                <a:ea typeface="Calibri"/>
                <a:cs typeface="Times New Roman" pitchFamily="18" charset="0"/>
              </a:rPr>
              <a:t>Stjepan</a:t>
            </a:r>
            <a:r>
              <a:rPr lang="en-US" sz="1800" dirty="0">
                <a:solidFill>
                  <a:prstClr val="black"/>
                </a:solidFill>
                <a:latin typeface="Times New Roman" pitchFamily="18" charset="0"/>
                <a:ea typeface="Calibri"/>
                <a:cs typeface="Times New Roman" pitchFamily="18" charset="0"/>
              </a:rPr>
              <a:t> Square No. 4, </a:t>
            </a:r>
            <a:r>
              <a:rPr lang="sr-Latn-ME" sz="1800" dirty="0">
                <a:solidFill>
                  <a:prstClr val="black"/>
                </a:solidFill>
                <a:latin typeface="Times New Roman" pitchFamily="18" charset="0"/>
                <a:ea typeface="Calibri"/>
                <a:cs typeface="Times New Roman" pitchFamily="18" charset="0"/>
              </a:rPr>
              <a:t>Old Town</a:t>
            </a:r>
            <a:r>
              <a:rPr lang="en-US" sz="1800" dirty="0">
                <a:solidFill>
                  <a:prstClr val="black"/>
                </a:solidFill>
                <a:latin typeface="Times New Roman" pitchFamily="18" charset="0"/>
                <a:ea typeface="Calibri"/>
                <a:cs typeface="Times New Roman" pitchFamily="18" charset="0"/>
              </a:rPr>
              <a:t>, Herceg Novi. The second open office that operates throughout the year started in 2011 and is located across the street from the main bus station in Herceg Novi at the address </a:t>
            </a:r>
            <a:r>
              <a:rPr lang="en-US" sz="1800" dirty="0" err="1">
                <a:solidFill>
                  <a:prstClr val="black"/>
                </a:solidFill>
                <a:latin typeface="Times New Roman" pitchFamily="18" charset="0"/>
                <a:ea typeface="Calibri"/>
                <a:cs typeface="Times New Roman" pitchFamily="18" charset="0"/>
              </a:rPr>
              <a:t>Orjenski</a:t>
            </a:r>
            <a:r>
              <a:rPr lang="en-US" sz="1800" dirty="0">
                <a:solidFill>
                  <a:prstClr val="black"/>
                </a:solidFill>
                <a:latin typeface="Times New Roman" pitchFamily="18" charset="0"/>
                <a:ea typeface="Calibri"/>
                <a:cs typeface="Times New Roman" pitchFamily="18" charset="0"/>
              </a:rPr>
              <a:t> </a:t>
            </a:r>
            <a:r>
              <a:rPr lang="en-US" sz="1800" dirty="0" err="1">
                <a:solidFill>
                  <a:prstClr val="black"/>
                </a:solidFill>
                <a:latin typeface="Times New Roman" pitchFamily="18" charset="0"/>
                <a:ea typeface="Calibri"/>
                <a:cs typeface="Times New Roman" pitchFamily="18" charset="0"/>
              </a:rPr>
              <a:t>bataljon</a:t>
            </a:r>
            <a:r>
              <a:rPr lang="en-US" sz="1800" dirty="0">
                <a:solidFill>
                  <a:prstClr val="black"/>
                </a:solidFill>
                <a:latin typeface="Times New Roman" pitchFamily="18" charset="0"/>
                <a:ea typeface="Calibri"/>
                <a:cs typeface="Times New Roman" pitchFamily="18" charset="0"/>
              </a:rPr>
              <a:t> </a:t>
            </a:r>
            <a:r>
              <a:rPr lang="sr-Latn-ME" sz="1800" dirty="0">
                <a:solidFill>
                  <a:prstClr val="black"/>
                </a:solidFill>
                <a:latin typeface="Times New Roman" pitchFamily="18" charset="0"/>
                <a:ea typeface="Calibri"/>
                <a:cs typeface="Times New Roman" pitchFamily="18" charset="0"/>
              </a:rPr>
              <a:t>No. </a:t>
            </a:r>
            <a:r>
              <a:rPr lang="en-US" sz="1800" dirty="0">
                <a:solidFill>
                  <a:prstClr val="black"/>
                </a:solidFill>
                <a:latin typeface="Times New Roman" pitchFamily="18" charset="0"/>
                <a:ea typeface="Calibri"/>
                <a:cs typeface="Times New Roman" pitchFamily="18" charset="0"/>
              </a:rPr>
              <a:t>3</a:t>
            </a:r>
            <a:r>
              <a:rPr lang="sr-Latn-ME" sz="1800" dirty="0">
                <a:solidFill>
                  <a:prstClr val="black"/>
                </a:solidFill>
                <a:latin typeface="Times New Roman" pitchFamily="18" charset="0"/>
                <a:cs typeface="Times New Roman" pitchFamily="18" charset="0"/>
              </a:rPr>
              <a:t>. </a:t>
            </a:r>
          </a:p>
          <a:p>
            <a:pPr lvl="0" algn="just">
              <a:spcBef>
                <a:spcPts val="600"/>
              </a:spcBef>
              <a:spcAft>
                <a:spcPts val="600"/>
              </a:spcAft>
              <a:buClr>
                <a:schemeClr val="bg2">
                  <a:lumMod val="50000"/>
                </a:schemeClr>
              </a:buClr>
              <a:buSzPct val="66000"/>
              <a:buFont typeface="Wingdings" pitchFamily="2" charset="2"/>
              <a:buChar char="Ø"/>
            </a:pPr>
            <a:r>
              <a:rPr lang="en-US" sz="1800" dirty="0">
                <a:solidFill>
                  <a:prstClr val="black"/>
                </a:solidFill>
                <a:latin typeface="Times New Roman" pitchFamily="18" charset="0"/>
                <a:cs typeface="Times New Roman" pitchFamily="18" charset="0"/>
              </a:rPr>
              <a:t>During the tourist season from </a:t>
            </a:r>
            <a:r>
              <a:rPr lang="sr-Latn-ME" sz="1800" dirty="0">
                <a:solidFill>
                  <a:prstClr val="black"/>
                </a:solidFill>
                <a:latin typeface="Times New Roman" pitchFamily="18" charset="0"/>
                <a:cs typeface="Times New Roman" pitchFamily="18" charset="0"/>
              </a:rPr>
              <a:t>1st May </a:t>
            </a:r>
            <a:r>
              <a:rPr lang="en-US" sz="1800" dirty="0">
                <a:solidFill>
                  <a:prstClr val="black"/>
                </a:solidFill>
                <a:latin typeface="Times New Roman" pitchFamily="18" charset="0"/>
                <a:cs typeface="Times New Roman" pitchFamily="18" charset="0"/>
              </a:rPr>
              <a:t>until 31</a:t>
            </a:r>
            <a:r>
              <a:rPr lang="sr-Latn-ME" sz="1800" dirty="0">
                <a:solidFill>
                  <a:prstClr val="black"/>
                </a:solidFill>
                <a:latin typeface="Times New Roman" pitchFamily="18" charset="0"/>
                <a:cs typeface="Times New Roman" pitchFamily="18" charset="0"/>
              </a:rPr>
              <a:t>st October,</a:t>
            </a:r>
            <a:r>
              <a:rPr lang="en-US" sz="1800" dirty="0">
                <a:solidFill>
                  <a:prstClr val="black"/>
                </a:solidFill>
                <a:latin typeface="Times New Roman" pitchFamily="18" charset="0"/>
                <a:cs typeface="Times New Roman" pitchFamily="18" charset="0"/>
              </a:rPr>
              <a:t> the </a:t>
            </a:r>
            <a:r>
              <a:rPr lang="sr-Latn-ME" sz="1800" dirty="0">
                <a:solidFill>
                  <a:prstClr val="black"/>
                </a:solidFill>
                <a:latin typeface="Times New Roman" pitchFamily="18" charset="0"/>
                <a:cs typeface="Times New Roman" pitchFamily="18" charset="0"/>
              </a:rPr>
              <a:t>travel </a:t>
            </a:r>
            <a:r>
              <a:rPr lang="en-US" sz="1800" dirty="0">
                <a:solidFill>
                  <a:prstClr val="black"/>
                </a:solidFill>
                <a:latin typeface="Times New Roman" pitchFamily="18" charset="0"/>
                <a:cs typeface="Times New Roman" pitchFamily="18" charset="0"/>
              </a:rPr>
              <a:t>agency Trend Travel operates through 4 branches at the following addresses</a:t>
            </a:r>
            <a:r>
              <a:rPr lang="sr-Latn-ME" sz="1800" dirty="0">
                <a:solidFill>
                  <a:prstClr val="black"/>
                </a:solidFill>
                <a:latin typeface="Times New Roman" pitchFamily="18" charset="0"/>
                <a:cs typeface="Times New Roman" pitchFamily="18" charset="0"/>
              </a:rPr>
              <a:t>:</a:t>
            </a:r>
          </a:p>
          <a:p>
            <a:pPr lvl="1" algn="just">
              <a:spcBef>
                <a:spcPts val="0"/>
              </a:spcBef>
              <a:buClr>
                <a:schemeClr val="bg2">
                  <a:lumMod val="50000"/>
                </a:schemeClr>
              </a:buClr>
              <a:buSzPct val="66000"/>
              <a:buFont typeface="Wingdings" pitchFamily="2" charset="2"/>
              <a:buChar char="Ø"/>
            </a:pPr>
            <a:r>
              <a:rPr lang="sr-Latn-ME" sz="1800" dirty="0"/>
              <a:t>Obala Nikole Kovačevića No. 46, Igalo</a:t>
            </a:r>
          </a:p>
          <a:p>
            <a:pPr lvl="1" algn="just">
              <a:spcBef>
                <a:spcPts val="0"/>
              </a:spcBef>
              <a:buClr>
                <a:schemeClr val="bg2">
                  <a:lumMod val="50000"/>
                </a:schemeClr>
              </a:buClr>
              <a:buSzPct val="66000"/>
              <a:buFont typeface="Wingdings" pitchFamily="2" charset="2"/>
              <a:buChar char="Ø"/>
            </a:pPr>
            <a:r>
              <a:rPr lang="sr-Latn-ME" sz="1800" dirty="0"/>
              <a:t>Promenade Pet Danica No. 2, Topla</a:t>
            </a:r>
          </a:p>
          <a:p>
            <a:pPr lvl="1" algn="just">
              <a:spcBef>
                <a:spcPts val="0"/>
              </a:spcBef>
              <a:buClr>
                <a:schemeClr val="bg2">
                  <a:lumMod val="50000"/>
                </a:schemeClr>
              </a:buClr>
              <a:buSzPct val="66000"/>
              <a:buFont typeface="Wingdings" pitchFamily="2" charset="2"/>
              <a:buChar char="Ø"/>
            </a:pPr>
            <a:r>
              <a:rPr lang="sr-Latn-ME" sz="1800" dirty="0"/>
              <a:t>Promenade Pet Danica bb, Topla</a:t>
            </a:r>
          </a:p>
          <a:p>
            <a:pPr lvl="1" algn="just">
              <a:spcBef>
                <a:spcPts val="0"/>
              </a:spcBef>
              <a:buClr>
                <a:schemeClr val="bg2">
                  <a:lumMod val="50000"/>
                </a:schemeClr>
              </a:buClr>
              <a:buSzPct val="66000"/>
              <a:buFont typeface="Wingdings" pitchFamily="2" charset="2"/>
              <a:buChar char="Ø"/>
            </a:pPr>
            <a:r>
              <a:rPr lang="sr-Latn-ME" sz="1800" dirty="0"/>
              <a:t>Save Kovačevića No. 77A, Savina</a:t>
            </a:r>
          </a:p>
          <a:p>
            <a:pPr marL="393192" lvl="1" indent="0" algn="just">
              <a:spcBef>
                <a:spcPts val="0"/>
              </a:spcBef>
              <a:buClr>
                <a:schemeClr val="bg2">
                  <a:lumMod val="50000"/>
                </a:schemeClr>
              </a:buClr>
              <a:buSzPct val="66000"/>
              <a:buNone/>
            </a:pPr>
            <a:endParaRPr lang="sr-Latn-ME" sz="1100" dirty="0"/>
          </a:p>
          <a:p>
            <a:pPr lvl="0" algn="just">
              <a:spcBef>
                <a:spcPts val="600"/>
              </a:spcBef>
              <a:spcAft>
                <a:spcPts val="600"/>
              </a:spcAft>
              <a:buClr>
                <a:srgbClr val="ACCBF9">
                  <a:lumMod val="50000"/>
                </a:srgbClr>
              </a:buClr>
              <a:buSzPct val="66000"/>
              <a:buFont typeface="Wingdings" pitchFamily="2" charset="2"/>
              <a:buChar char="Ø"/>
            </a:pPr>
            <a:r>
              <a:rPr lang="en-US" sz="1800" dirty="0">
                <a:latin typeface="Times New Roman" pitchFamily="18" charset="0"/>
                <a:cs typeface="Times New Roman" pitchFamily="18" charset="0"/>
              </a:rPr>
              <a:t>Business decisions and activities aimed at achieving long-term performances travel agency Trend Travel achieves with the professional teamwork of more than 20 employees throughout the year, as well as the same number of additional staff engaged during the summer tourist season.</a:t>
            </a:r>
            <a:r>
              <a:rPr lang="sr-Latn-ME" sz="1800" dirty="0">
                <a:latin typeface="Times New Roman" pitchFamily="18" charset="0"/>
                <a:cs typeface="Times New Roman" pitchFamily="18" charset="0"/>
              </a:rPr>
              <a:t>  </a:t>
            </a:r>
          </a:p>
          <a:p>
            <a:pPr lvl="0" algn="just">
              <a:spcBef>
                <a:spcPts val="600"/>
              </a:spcBef>
              <a:spcAft>
                <a:spcPts val="600"/>
              </a:spcAft>
              <a:buClr>
                <a:schemeClr val="bg2">
                  <a:lumMod val="50000"/>
                </a:schemeClr>
              </a:buClr>
              <a:buSzPct val="66000"/>
              <a:buFont typeface="Wingdings" pitchFamily="2" charset="2"/>
              <a:buChar char="Ø"/>
            </a:pPr>
            <a:r>
              <a:rPr lang="en-US" sz="1800" dirty="0">
                <a:latin typeface="Times New Roman" pitchFamily="18" charset="0"/>
                <a:ea typeface="Calibri"/>
                <a:cs typeface="Times New Roman" pitchFamily="18" charset="0"/>
              </a:rPr>
              <a:t>All these years of </a:t>
            </a:r>
            <a:r>
              <a:rPr lang="sr-Latn-RS" sz="1800" dirty="0">
                <a:latin typeface="Times New Roman" pitchFamily="18" charset="0"/>
                <a:ea typeface="Calibri"/>
                <a:cs typeface="Times New Roman" pitchFamily="18" charset="0"/>
              </a:rPr>
              <a:t>it’s </a:t>
            </a:r>
            <a:r>
              <a:rPr lang="en-US" sz="1800" dirty="0">
                <a:latin typeface="Times New Roman" pitchFamily="18" charset="0"/>
                <a:ea typeface="Calibri"/>
                <a:cs typeface="Times New Roman" pitchFamily="18" charset="0"/>
              </a:rPr>
              <a:t>existence, the image of the business </a:t>
            </a:r>
            <a:r>
              <a:rPr lang="sr-Latn-RS" sz="1800" dirty="0">
                <a:latin typeface="Times New Roman" pitchFamily="18" charset="0"/>
                <a:ea typeface="Calibri"/>
                <a:cs typeface="Times New Roman" pitchFamily="18" charset="0"/>
              </a:rPr>
              <a:t>resulted in becoming</a:t>
            </a:r>
            <a:r>
              <a:rPr lang="en-US" sz="1800" dirty="0">
                <a:latin typeface="Times New Roman" pitchFamily="18" charset="0"/>
                <a:ea typeface="Calibri"/>
                <a:cs typeface="Times New Roman" pitchFamily="18" charset="0"/>
              </a:rPr>
              <a:t> a reliable partner and an agency of creative contribution to tourism. The best ratio of price and quality of service, many years of experience in organizing different types of travel, as well as a significant number of partners, fully justify the epithet of one of the leading agencies in the region. </a:t>
            </a:r>
            <a:endParaRPr lang="sr-Latn-RS" sz="1800" dirty="0">
              <a:latin typeface="Times New Roman" pitchFamily="18" charset="0"/>
              <a:ea typeface="Calibri"/>
              <a:cs typeface="Times New Roman" pitchFamily="18" charset="0"/>
            </a:endParaRPr>
          </a:p>
          <a:p>
            <a:pPr algn="just">
              <a:spcBef>
                <a:spcPts val="600"/>
              </a:spcBef>
              <a:spcAft>
                <a:spcPts val="600"/>
              </a:spcAft>
              <a:buClr>
                <a:srgbClr val="0BD0D9"/>
              </a:buClr>
            </a:pPr>
            <a:endParaRPr lang="en-US" sz="2000" dirty="0">
              <a:latin typeface="Times New Roman" pitchFamily="18" charset="0"/>
              <a:ea typeface="Calibri"/>
              <a:cs typeface="Times New Roman" pitchFamily="18" charset="0"/>
            </a:endParaRPr>
          </a:p>
          <a:p>
            <a:pPr lvl="0">
              <a:spcAft>
                <a:spcPts val="400"/>
              </a:spcAft>
              <a:buClr>
                <a:srgbClr val="0BD0D9"/>
              </a:buClr>
              <a:buNone/>
            </a:pPr>
            <a:endParaRPr lang="en-US" sz="1700" dirty="0">
              <a:solidFill>
                <a:prstClr val="black"/>
              </a:solidFill>
              <a:latin typeface="Times New Roman" pitchFamily="18" charset="0"/>
              <a:cs typeface="Times New Roman" pitchFamily="18" charset="0"/>
            </a:endParaRPr>
          </a:p>
        </p:txBody>
      </p:sp>
    </p:spTree>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395536" y="548680"/>
            <a:ext cx="8496944" cy="5616624"/>
          </a:xfrm>
        </p:spPr>
        <p:txBody>
          <a:bodyPr>
            <a:normAutofit fontScale="47500" lnSpcReduction="20000"/>
          </a:bodyPr>
          <a:lstStyle/>
          <a:p>
            <a:pPr algn="just">
              <a:lnSpc>
                <a:spcPct val="115000"/>
              </a:lnSpc>
              <a:spcAft>
                <a:spcPts val="1000"/>
              </a:spcAft>
              <a:buClr>
                <a:schemeClr val="bg2">
                  <a:lumMod val="50000"/>
                </a:schemeClr>
              </a:buClr>
              <a:buFont typeface="Wingdings" pitchFamily="2" charset="2"/>
              <a:buChar char="Ø"/>
            </a:pPr>
            <a:r>
              <a:rPr lang="en-US" sz="4200" dirty="0">
                <a:latin typeface="Times New Roman" pitchFamily="18" charset="0"/>
                <a:ea typeface="Calibri"/>
                <a:cs typeface="Times New Roman" pitchFamily="18" charset="0"/>
              </a:rPr>
              <a:t>For its work so far, the </a:t>
            </a:r>
            <a:r>
              <a:rPr lang="sr-Latn-ME" sz="4200" dirty="0">
                <a:latin typeface="Times New Roman" pitchFamily="18" charset="0"/>
                <a:ea typeface="Calibri"/>
                <a:cs typeface="Times New Roman" pitchFamily="18" charset="0"/>
              </a:rPr>
              <a:t>travel </a:t>
            </a:r>
            <a:r>
              <a:rPr lang="en-US" sz="4200" dirty="0">
                <a:latin typeface="Times New Roman" pitchFamily="18" charset="0"/>
                <a:ea typeface="Calibri"/>
                <a:cs typeface="Times New Roman" pitchFamily="18" charset="0"/>
              </a:rPr>
              <a:t>agency Trend Travel has won a number of domestic and international awards and certificates, which confirms the vision of business with the goal of uncompromising quality.</a:t>
            </a:r>
            <a:endParaRPr lang="sr-Latn-RS" sz="3800" dirty="0">
              <a:latin typeface="Times New Roman" pitchFamily="18" charset="0"/>
              <a:ea typeface="Calibri"/>
              <a:cs typeface="Times New Roman" pitchFamily="18" charset="0"/>
            </a:endParaRPr>
          </a:p>
          <a:p>
            <a:pPr algn="just">
              <a:lnSpc>
                <a:spcPct val="115000"/>
              </a:lnSpc>
              <a:spcAft>
                <a:spcPts val="1000"/>
              </a:spcAft>
              <a:buClr>
                <a:schemeClr val="bg2">
                  <a:lumMod val="50000"/>
                </a:schemeClr>
              </a:buClr>
              <a:buFont typeface="Wingdings" pitchFamily="2" charset="2"/>
              <a:buChar char="Ø"/>
            </a:pPr>
            <a:r>
              <a:rPr lang="en-US" sz="4200" dirty="0">
                <a:latin typeface="Times New Roman" pitchFamily="18" charset="0"/>
                <a:ea typeface="Calibri"/>
                <a:cs typeface="Times New Roman" pitchFamily="18" charset="0"/>
              </a:rPr>
              <a:t>The tourist offer of the Trend Travel agency was shaped through business segments:</a:t>
            </a:r>
          </a:p>
          <a:p>
            <a:pPr lvl="1" algn="just">
              <a:lnSpc>
                <a:spcPct val="115000"/>
              </a:lnSpc>
              <a:spcBef>
                <a:spcPts val="0"/>
              </a:spcBef>
              <a:buClr>
                <a:schemeClr val="bg2">
                  <a:lumMod val="50000"/>
                </a:schemeClr>
              </a:buClr>
              <a:buSzPct val="70000"/>
              <a:buFont typeface="Wingdings" pitchFamily="2" charset="2"/>
              <a:buChar char="Ø"/>
            </a:pPr>
            <a:r>
              <a:rPr lang="en-US" sz="4200" dirty="0">
                <a:latin typeface="Times New Roman" pitchFamily="18" charset="0"/>
                <a:ea typeface="Calibri"/>
                <a:cs typeface="Times New Roman" pitchFamily="18" charset="0"/>
              </a:rPr>
              <a:t>Airport transfers</a:t>
            </a:r>
            <a:endParaRPr lang="sr-Latn-ME" sz="4200" dirty="0">
              <a:latin typeface="Times New Roman" pitchFamily="18" charset="0"/>
              <a:ea typeface="Calibri"/>
              <a:cs typeface="Times New Roman" pitchFamily="18" charset="0"/>
            </a:endParaRPr>
          </a:p>
          <a:p>
            <a:pPr lvl="1" algn="just">
              <a:lnSpc>
                <a:spcPct val="115000"/>
              </a:lnSpc>
              <a:spcBef>
                <a:spcPts val="0"/>
              </a:spcBef>
              <a:buClr>
                <a:schemeClr val="bg2">
                  <a:lumMod val="50000"/>
                </a:schemeClr>
              </a:buClr>
              <a:buSzPct val="70000"/>
              <a:buFont typeface="Wingdings" pitchFamily="2" charset="2"/>
              <a:buChar char="Ø"/>
            </a:pPr>
            <a:r>
              <a:rPr lang="en-US" sz="4200" dirty="0">
                <a:latin typeface="Times New Roman" pitchFamily="18" charset="0"/>
                <a:ea typeface="Calibri"/>
                <a:cs typeface="Times New Roman" pitchFamily="18" charset="0"/>
              </a:rPr>
              <a:t>Limo service</a:t>
            </a:r>
          </a:p>
          <a:p>
            <a:pPr lvl="1" algn="just">
              <a:lnSpc>
                <a:spcPct val="115000"/>
              </a:lnSpc>
              <a:spcBef>
                <a:spcPts val="0"/>
              </a:spcBef>
              <a:buClr>
                <a:schemeClr val="bg2">
                  <a:lumMod val="50000"/>
                </a:schemeClr>
              </a:buClr>
              <a:buSzPct val="70000"/>
              <a:buFont typeface="Wingdings" pitchFamily="2" charset="2"/>
              <a:buChar char="Ø"/>
            </a:pPr>
            <a:r>
              <a:rPr lang="en-US" sz="4200" dirty="0">
                <a:latin typeface="Times New Roman" pitchFamily="18" charset="0"/>
                <a:ea typeface="Calibri"/>
                <a:cs typeface="Times New Roman" pitchFamily="18" charset="0"/>
              </a:rPr>
              <a:t>VIP tours</a:t>
            </a:r>
          </a:p>
          <a:p>
            <a:pPr lvl="1" algn="just">
              <a:lnSpc>
                <a:spcPct val="115000"/>
              </a:lnSpc>
              <a:spcBef>
                <a:spcPts val="0"/>
              </a:spcBef>
              <a:buClr>
                <a:schemeClr val="bg2">
                  <a:lumMod val="50000"/>
                </a:schemeClr>
              </a:buClr>
              <a:buSzPct val="70000"/>
              <a:buFont typeface="Wingdings" pitchFamily="2" charset="2"/>
              <a:buChar char="Ø"/>
            </a:pPr>
            <a:r>
              <a:rPr lang="en-US" sz="4200" dirty="0">
                <a:latin typeface="Times New Roman" pitchFamily="18" charset="0"/>
                <a:ea typeface="Calibri"/>
                <a:cs typeface="Times New Roman" pitchFamily="18" charset="0"/>
              </a:rPr>
              <a:t>Group and individual tours in the country and abroad</a:t>
            </a:r>
          </a:p>
          <a:p>
            <a:pPr lvl="1" algn="just">
              <a:lnSpc>
                <a:spcPct val="115000"/>
              </a:lnSpc>
              <a:spcBef>
                <a:spcPts val="0"/>
              </a:spcBef>
              <a:buClr>
                <a:schemeClr val="bg2">
                  <a:lumMod val="50000"/>
                </a:schemeClr>
              </a:buClr>
              <a:buSzPct val="70000"/>
              <a:buFont typeface="Wingdings" pitchFamily="2" charset="2"/>
              <a:buChar char="Ø"/>
            </a:pPr>
            <a:r>
              <a:rPr lang="en-US" sz="4200" dirty="0">
                <a:latin typeface="Times New Roman" pitchFamily="18" charset="0"/>
                <a:ea typeface="Calibri"/>
                <a:cs typeface="Times New Roman" pitchFamily="18" charset="0"/>
              </a:rPr>
              <a:t>Boat tours</a:t>
            </a:r>
          </a:p>
          <a:p>
            <a:pPr lvl="1" algn="just">
              <a:lnSpc>
                <a:spcPct val="115000"/>
              </a:lnSpc>
              <a:spcBef>
                <a:spcPts val="0"/>
              </a:spcBef>
              <a:buClr>
                <a:schemeClr val="bg2">
                  <a:lumMod val="50000"/>
                </a:schemeClr>
              </a:buClr>
              <a:buSzPct val="70000"/>
              <a:buFont typeface="Wingdings" pitchFamily="2" charset="2"/>
              <a:buChar char="Ø"/>
            </a:pPr>
            <a:r>
              <a:rPr lang="en-US" sz="4200" dirty="0">
                <a:latin typeface="Times New Roman" pitchFamily="18" charset="0"/>
                <a:ea typeface="Calibri"/>
                <a:cs typeface="Times New Roman" pitchFamily="18" charset="0"/>
              </a:rPr>
              <a:t>Active vacation</a:t>
            </a:r>
          </a:p>
          <a:p>
            <a:pPr lvl="1" algn="just">
              <a:lnSpc>
                <a:spcPct val="115000"/>
              </a:lnSpc>
              <a:spcBef>
                <a:spcPts val="0"/>
              </a:spcBef>
              <a:buClr>
                <a:schemeClr val="bg2">
                  <a:lumMod val="50000"/>
                </a:schemeClr>
              </a:buClr>
              <a:buSzPct val="70000"/>
              <a:buFont typeface="Wingdings" pitchFamily="2" charset="2"/>
              <a:buChar char="Ø"/>
            </a:pPr>
            <a:r>
              <a:rPr lang="en-US" sz="4200" dirty="0">
                <a:latin typeface="Times New Roman" pitchFamily="18" charset="0"/>
                <a:ea typeface="Calibri"/>
                <a:cs typeface="Times New Roman" pitchFamily="18" charset="0"/>
              </a:rPr>
              <a:t>Cruises</a:t>
            </a:r>
          </a:p>
          <a:p>
            <a:pPr lvl="1" algn="just">
              <a:lnSpc>
                <a:spcPct val="115000"/>
              </a:lnSpc>
              <a:spcBef>
                <a:spcPts val="0"/>
              </a:spcBef>
              <a:buClr>
                <a:schemeClr val="bg2">
                  <a:lumMod val="50000"/>
                </a:schemeClr>
              </a:buClr>
              <a:buSzPct val="70000"/>
              <a:buFont typeface="Wingdings" pitchFamily="2" charset="2"/>
              <a:buChar char="Ø"/>
            </a:pPr>
            <a:r>
              <a:rPr lang="en-US" sz="4200" dirty="0">
                <a:latin typeface="Times New Roman" pitchFamily="18" charset="0"/>
                <a:ea typeface="Calibri"/>
                <a:cs typeface="Times New Roman" pitchFamily="18" charset="0"/>
              </a:rPr>
              <a:t>Airline tickets</a:t>
            </a:r>
          </a:p>
          <a:p>
            <a:pPr lvl="1" algn="just">
              <a:lnSpc>
                <a:spcPct val="115000"/>
              </a:lnSpc>
              <a:spcBef>
                <a:spcPts val="0"/>
              </a:spcBef>
              <a:buClr>
                <a:schemeClr val="bg2">
                  <a:lumMod val="50000"/>
                </a:schemeClr>
              </a:buClr>
              <a:buSzPct val="70000"/>
              <a:buFont typeface="Wingdings" pitchFamily="2" charset="2"/>
              <a:buChar char="Ø"/>
            </a:pPr>
            <a:r>
              <a:rPr lang="en-US" sz="4200" dirty="0">
                <a:latin typeface="Times New Roman" pitchFamily="18" charset="0"/>
                <a:ea typeface="Calibri"/>
                <a:cs typeface="Times New Roman" pitchFamily="18" charset="0"/>
              </a:rPr>
              <a:t>Guide services</a:t>
            </a:r>
          </a:p>
          <a:p>
            <a:pPr lvl="1" algn="just">
              <a:lnSpc>
                <a:spcPct val="115000"/>
              </a:lnSpc>
              <a:spcBef>
                <a:spcPts val="0"/>
              </a:spcBef>
              <a:buClr>
                <a:schemeClr val="bg2">
                  <a:lumMod val="50000"/>
                </a:schemeClr>
              </a:buClr>
              <a:buSzPct val="70000"/>
              <a:buFont typeface="Wingdings" pitchFamily="2" charset="2"/>
              <a:buChar char="Ø"/>
            </a:pPr>
            <a:r>
              <a:rPr lang="en-US" sz="4200" dirty="0">
                <a:latin typeface="Times New Roman" pitchFamily="18" charset="0"/>
                <a:ea typeface="Calibri"/>
                <a:cs typeface="Times New Roman" pitchFamily="18" charset="0"/>
              </a:rPr>
              <a:t>Reservation of private and hotel accommodation</a:t>
            </a:r>
          </a:p>
          <a:p>
            <a:pPr lvl="1" algn="just">
              <a:lnSpc>
                <a:spcPct val="115000"/>
              </a:lnSpc>
              <a:spcBef>
                <a:spcPts val="0"/>
              </a:spcBef>
              <a:buClr>
                <a:schemeClr val="bg2">
                  <a:lumMod val="50000"/>
                </a:schemeClr>
              </a:buClr>
              <a:buSzPct val="70000"/>
              <a:buFont typeface="Wingdings" pitchFamily="2" charset="2"/>
              <a:buChar char="Ø"/>
            </a:pPr>
            <a:r>
              <a:rPr lang="en-US" sz="4200" dirty="0">
                <a:latin typeface="Times New Roman" pitchFamily="18" charset="0"/>
                <a:ea typeface="Calibri"/>
                <a:cs typeface="Times New Roman" pitchFamily="18" charset="0"/>
              </a:rPr>
              <a:t>Rent a car, boat, bike </a:t>
            </a:r>
          </a:p>
          <a:p>
            <a:pPr lvl="5" algn="just">
              <a:lnSpc>
                <a:spcPct val="115000"/>
              </a:lnSpc>
              <a:spcAft>
                <a:spcPts val="1000"/>
              </a:spcAft>
              <a:buFont typeface="Wingdings" pitchFamily="2" charset="2"/>
              <a:buChar char="Ø"/>
            </a:pPr>
            <a:endParaRPr lang="en-US" sz="7300" dirty="0">
              <a:latin typeface="Times New Roman" pitchFamily="18" charset="0"/>
              <a:ea typeface="Calibri"/>
              <a:cs typeface="Times New Roman" pitchFamily="18" charset="0"/>
            </a:endParaRPr>
          </a:p>
          <a:p>
            <a:pPr algn="just">
              <a:lnSpc>
                <a:spcPct val="115000"/>
              </a:lnSpc>
              <a:spcAft>
                <a:spcPts val="1000"/>
              </a:spcAft>
            </a:pPr>
            <a:endParaRPr lang="sr-Latn-RS" sz="2800" dirty="0">
              <a:latin typeface="Calibri"/>
              <a:ea typeface="Calibri"/>
              <a:cs typeface="Times New Roman"/>
            </a:endParaRPr>
          </a:p>
          <a:p>
            <a:pPr algn="just">
              <a:lnSpc>
                <a:spcPct val="115000"/>
              </a:lnSpc>
              <a:spcAft>
                <a:spcPts val="1000"/>
              </a:spcAft>
            </a:pPr>
            <a:endParaRPr lang="sr-Latn-RS" sz="2800" dirty="0">
              <a:latin typeface="Calibri"/>
              <a:ea typeface="Calibri"/>
              <a:cs typeface="Times New Roman"/>
            </a:endParaRPr>
          </a:p>
          <a:p>
            <a:pPr algn="just">
              <a:lnSpc>
                <a:spcPct val="115000"/>
              </a:lnSpc>
              <a:spcAft>
                <a:spcPts val="1000"/>
              </a:spcAft>
            </a:pPr>
            <a:endParaRPr lang="sr-Latn-RS" sz="2800" dirty="0">
              <a:latin typeface="Calibri"/>
              <a:ea typeface="Calibri"/>
              <a:cs typeface="Times New Roman"/>
            </a:endParaRPr>
          </a:p>
          <a:p>
            <a:pPr algn="just">
              <a:lnSpc>
                <a:spcPct val="115000"/>
              </a:lnSpc>
              <a:spcAft>
                <a:spcPts val="1000"/>
              </a:spcAft>
            </a:pPr>
            <a:endParaRPr lang="sr-Latn-RS" sz="2800" dirty="0">
              <a:latin typeface="Calibri"/>
              <a:ea typeface="Calibri"/>
              <a:cs typeface="Times New Roman"/>
            </a:endParaRPr>
          </a:p>
          <a:p>
            <a:pPr algn="just">
              <a:lnSpc>
                <a:spcPct val="115000"/>
              </a:lnSpc>
              <a:spcAft>
                <a:spcPts val="1000"/>
              </a:spcAft>
            </a:pPr>
            <a:endParaRPr lang="sr-Latn-RS" sz="2800" dirty="0">
              <a:latin typeface="Calibri"/>
              <a:ea typeface="Calibri"/>
              <a:cs typeface="Times New Roman"/>
            </a:endParaRPr>
          </a:p>
          <a:p>
            <a:pPr algn="just">
              <a:lnSpc>
                <a:spcPct val="115000"/>
              </a:lnSpc>
              <a:spcAft>
                <a:spcPts val="1000"/>
              </a:spcAft>
            </a:pPr>
            <a:endParaRPr lang="sr-Latn-RS" sz="2800" dirty="0">
              <a:latin typeface="Calibri"/>
              <a:ea typeface="Calibri"/>
              <a:cs typeface="Times New Roman"/>
            </a:endParaRPr>
          </a:p>
          <a:p>
            <a:pPr marL="85680" lvl="0" indent="0" algn="just">
              <a:lnSpc>
                <a:spcPct val="120000"/>
              </a:lnSpc>
              <a:spcAft>
                <a:spcPts val="400"/>
              </a:spcAft>
              <a:buClr>
                <a:srgbClr val="0BD0D9"/>
              </a:buClr>
              <a:buNone/>
            </a:pPr>
            <a:endParaRPr lang="sr-Latn-ME" sz="1900" dirty="0">
              <a:solidFill>
                <a:prstClr val="black"/>
              </a:solidFill>
              <a:latin typeface="Times New Roman" pitchFamily="18" charset="0"/>
              <a:cs typeface="Times New Roman" pitchFamily="18" charset="0"/>
            </a:endParaRPr>
          </a:p>
        </p:txBody>
      </p:sp>
    </p:spTree>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95736" y="980728"/>
            <a:ext cx="6768752" cy="5544616"/>
          </a:xfrm>
        </p:spPr>
        <p:txBody>
          <a:bodyPr>
            <a:normAutofit fontScale="92500" lnSpcReduction="10000"/>
          </a:bodyPr>
          <a:lstStyle/>
          <a:p>
            <a:pPr marL="428580" lvl="0" indent="-342900">
              <a:lnSpc>
                <a:spcPct val="120000"/>
              </a:lnSpc>
              <a:spcBef>
                <a:spcPts val="0"/>
              </a:spcBef>
              <a:buClr>
                <a:srgbClr val="ACCBF9">
                  <a:lumMod val="50000"/>
                </a:srgbClr>
              </a:buClr>
              <a:buSzPct val="70000"/>
              <a:buFont typeface="Wingdings" pitchFamily="2" charset="2"/>
              <a:buChar char="Ø"/>
            </a:pPr>
            <a:r>
              <a:rPr lang="en-US" sz="1900" dirty="0" err="1">
                <a:solidFill>
                  <a:prstClr val="black"/>
                </a:solidFill>
                <a:latin typeface="Times New Roman" pitchFamily="18" charset="0"/>
                <a:cs typeface="Times New Roman" pitchFamily="18" charset="0"/>
              </a:rPr>
              <a:t>Herceg</a:t>
            </a:r>
            <a:r>
              <a:rPr lang="en-US" sz="1900" dirty="0">
                <a:solidFill>
                  <a:prstClr val="black"/>
                </a:solidFill>
                <a:latin typeface="Times New Roman" pitchFamily="18" charset="0"/>
                <a:cs typeface="Times New Roman" pitchFamily="18" charset="0"/>
              </a:rPr>
              <a:t> Nov</a:t>
            </a:r>
            <a:r>
              <a:rPr lang="sr-Latn-RS" sz="1900" dirty="0">
                <a:solidFill>
                  <a:prstClr val="black"/>
                </a:solidFill>
                <a:latin typeface="Times New Roman" pitchFamily="18" charset="0"/>
                <a:cs typeface="Times New Roman" pitchFamily="18" charset="0"/>
              </a:rPr>
              <a:t>i tour</a:t>
            </a:r>
            <a:endParaRPr lang="sr-Latn-ME" sz="1900" dirty="0">
              <a:solidFill>
                <a:prstClr val="black"/>
              </a:solidFill>
              <a:latin typeface="Times New Roman" pitchFamily="18" charset="0"/>
              <a:cs typeface="Times New Roman" pitchFamily="18" charset="0"/>
            </a:endParaRPr>
          </a:p>
          <a:p>
            <a:pPr marL="428580" lvl="0" indent="-342900">
              <a:lnSpc>
                <a:spcPct val="120000"/>
              </a:lnSpc>
              <a:spcBef>
                <a:spcPts val="0"/>
              </a:spcBef>
              <a:buClr>
                <a:srgbClr val="ACCBF9">
                  <a:lumMod val="50000"/>
                </a:srgbClr>
              </a:buClr>
              <a:buSzPct val="70000"/>
              <a:buFont typeface="Wingdings" pitchFamily="2" charset="2"/>
              <a:buChar char="Ø"/>
            </a:pPr>
            <a:r>
              <a:rPr lang="sr-Latn-ME" sz="1900" dirty="0">
                <a:solidFill>
                  <a:prstClr val="black"/>
                </a:solidFill>
                <a:latin typeface="Times New Roman" pitchFamily="18" charset="0"/>
                <a:cs typeface="Times New Roman" pitchFamily="18" charset="0"/>
              </a:rPr>
              <a:t>Jeep safari on Orjen</a:t>
            </a:r>
          </a:p>
          <a:p>
            <a:pPr marL="428580" lvl="0" indent="-342900">
              <a:lnSpc>
                <a:spcPct val="120000"/>
              </a:lnSpc>
              <a:spcBef>
                <a:spcPts val="0"/>
              </a:spcBef>
              <a:buClr>
                <a:srgbClr val="ACCBF9">
                  <a:lumMod val="50000"/>
                </a:srgbClr>
              </a:buClr>
              <a:buSzPct val="70000"/>
              <a:buFont typeface="Wingdings" pitchFamily="2" charset="2"/>
              <a:buChar char="Ø"/>
            </a:pPr>
            <a:r>
              <a:rPr lang="en-US" sz="1900" dirty="0">
                <a:solidFill>
                  <a:prstClr val="black"/>
                </a:solidFill>
                <a:latin typeface="Times New Roman" pitchFamily="18" charset="0"/>
                <a:cs typeface="Times New Roman" pitchFamily="18" charset="0"/>
              </a:rPr>
              <a:t>An evening of national cuisine and folklore in the stone village</a:t>
            </a:r>
            <a:endParaRPr lang="sr-Latn-ME" sz="1900" dirty="0">
              <a:solidFill>
                <a:prstClr val="black"/>
              </a:solidFill>
              <a:latin typeface="Times New Roman" pitchFamily="18" charset="0"/>
              <a:cs typeface="Times New Roman" pitchFamily="18" charset="0"/>
            </a:endParaRPr>
          </a:p>
          <a:p>
            <a:pPr marL="428580" lvl="0" indent="-342900">
              <a:lnSpc>
                <a:spcPct val="120000"/>
              </a:lnSpc>
              <a:spcBef>
                <a:spcPts val="0"/>
              </a:spcBef>
              <a:buClr>
                <a:srgbClr val="ACCBF9">
                  <a:lumMod val="50000"/>
                </a:srgbClr>
              </a:buClr>
              <a:buSzPct val="70000"/>
              <a:buFont typeface="Wingdings" pitchFamily="2" charset="2"/>
              <a:buChar char="Ø"/>
            </a:pPr>
            <a:r>
              <a:rPr lang="sr-Latn-ME" sz="1900" dirty="0">
                <a:solidFill>
                  <a:prstClr val="black"/>
                </a:solidFill>
                <a:latin typeface="Times New Roman" pitchFamily="18" charset="0"/>
                <a:cs typeface="Times New Roman" pitchFamily="18" charset="0"/>
              </a:rPr>
              <a:t>The bay of Kotor </a:t>
            </a:r>
          </a:p>
          <a:p>
            <a:pPr marL="428580" lvl="0" indent="-342900">
              <a:lnSpc>
                <a:spcPct val="120000"/>
              </a:lnSpc>
              <a:spcBef>
                <a:spcPts val="0"/>
              </a:spcBef>
              <a:buClr>
                <a:srgbClr val="ACCBF9">
                  <a:lumMod val="50000"/>
                </a:srgbClr>
              </a:buClr>
              <a:buSzPct val="70000"/>
              <a:buFont typeface="Wingdings" pitchFamily="2" charset="2"/>
              <a:buChar char="Ø"/>
            </a:pPr>
            <a:r>
              <a:rPr lang="sr-Latn-ME" sz="1900" dirty="0">
                <a:solidFill>
                  <a:prstClr val="black"/>
                </a:solidFill>
                <a:latin typeface="Times New Roman" pitchFamily="18" charset="0"/>
                <a:cs typeface="Times New Roman" pitchFamily="18" charset="0"/>
              </a:rPr>
              <a:t>Mini Montenegro </a:t>
            </a:r>
          </a:p>
          <a:p>
            <a:pPr marL="428580" lvl="0" indent="-342900">
              <a:lnSpc>
                <a:spcPct val="120000"/>
              </a:lnSpc>
              <a:spcBef>
                <a:spcPts val="0"/>
              </a:spcBef>
              <a:buClr>
                <a:srgbClr val="ACCBF9">
                  <a:lumMod val="50000"/>
                </a:srgbClr>
              </a:buClr>
              <a:buSzPct val="70000"/>
              <a:buFont typeface="Wingdings" pitchFamily="2" charset="2"/>
              <a:buChar char="Ø"/>
            </a:pPr>
            <a:r>
              <a:rPr lang="sr-Latn-ME" sz="1900" dirty="0">
                <a:solidFill>
                  <a:prstClr val="black"/>
                </a:solidFill>
                <a:latin typeface="Times New Roman" pitchFamily="18" charset="0"/>
                <a:cs typeface="Times New Roman" pitchFamily="18" charset="0"/>
              </a:rPr>
              <a:t>Skadar lake</a:t>
            </a:r>
          </a:p>
          <a:p>
            <a:pPr marL="428580" lvl="0" indent="-342900">
              <a:lnSpc>
                <a:spcPct val="120000"/>
              </a:lnSpc>
              <a:spcBef>
                <a:spcPts val="0"/>
              </a:spcBef>
              <a:buClr>
                <a:srgbClr val="ACCBF9">
                  <a:lumMod val="50000"/>
                </a:srgbClr>
              </a:buClr>
              <a:buSzPct val="70000"/>
              <a:buFont typeface="Wingdings" pitchFamily="2" charset="2"/>
              <a:buChar char="Ø"/>
            </a:pPr>
            <a:r>
              <a:rPr lang="sr-Latn-ME" sz="1900" dirty="0">
                <a:solidFill>
                  <a:prstClr val="black"/>
                </a:solidFill>
                <a:latin typeface="Times New Roman" pitchFamily="18" charset="0"/>
                <a:cs typeface="Times New Roman" pitchFamily="18" charset="0"/>
              </a:rPr>
              <a:t>Bar and Ulcinj</a:t>
            </a:r>
          </a:p>
          <a:p>
            <a:pPr marL="428580" lvl="0" indent="-342900">
              <a:lnSpc>
                <a:spcPct val="120000"/>
              </a:lnSpc>
              <a:spcBef>
                <a:spcPts val="0"/>
              </a:spcBef>
              <a:buClr>
                <a:srgbClr val="ACCBF9">
                  <a:lumMod val="50000"/>
                </a:srgbClr>
              </a:buClr>
              <a:buSzPct val="70000"/>
              <a:buFont typeface="Wingdings" pitchFamily="2" charset="2"/>
              <a:buChar char="Ø"/>
            </a:pPr>
            <a:r>
              <a:rPr lang="sr-Latn-ME" sz="1900" dirty="0">
                <a:solidFill>
                  <a:prstClr val="black"/>
                </a:solidFill>
                <a:latin typeface="Times New Roman" pitchFamily="18" charset="0"/>
                <a:cs typeface="Times New Roman" pitchFamily="18" charset="0"/>
              </a:rPr>
              <a:t>The monastery of Ostrog                                                           </a:t>
            </a:r>
          </a:p>
          <a:p>
            <a:pPr marL="428580" lvl="0" indent="-342900">
              <a:lnSpc>
                <a:spcPct val="120000"/>
              </a:lnSpc>
              <a:spcBef>
                <a:spcPts val="0"/>
              </a:spcBef>
              <a:buClr>
                <a:srgbClr val="ACCBF9">
                  <a:lumMod val="50000"/>
                </a:srgbClr>
              </a:buClr>
              <a:buSzPct val="70000"/>
              <a:buFont typeface="Wingdings" pitchFamily="2" charset="2"/>
              <a:buChar char="Ø"/>
            </a:pPr>
            <a:r>
              <a:rPr lang="sr-Latn-ME" sz="1900" dirty="0">
                <a:solidFill>
                  <a:prstClr val="black"/>
                </a:solidFill>
                <a:latin typeface="Times New Roman" pitchFamily="18" charset="0"/>
                <a:cs typeface="Times New Roman" pitchFamily="18" charset="0"/>
              </a:rPr>
              <a:t>Montenegro tour</a:t>
            </a:r>
          </a:p>
          <a:p>
            <a:pPr marL="428580" lvl="0" indent="-342900">
              <a:lnSpc>
                <a:spcPct val="120000"/>
              </a:lnSpc>
              <a:spcBef>
                <a:spcPts val="0"/>
              </a:spcBef>
              <a:buClr>
                <a:srgbClr val="ACCBF9">
                  <a:lumMod val="50000"/>
                </a:srgbClr>
              </a:buClr>
              <a:buSzPct val="70000"/>
              <a:buFont typeface="Wingdings" pitchFamily="2" charset="2"/>
              <a:buChar char="Ø"/>
            </a:pPr>
            <a:r>
              <a:rPr lang="sr-Latn-ME" sz="1900" dirty="0">
                <a:solidFill>
                  <a:prstClr val="black"/>
                </a:solidFill>
                <a:latin typeface="Times New Roman" pitchFamily="18" charset="0"/>
                <a:cs typeface="Times New Roman" pitchFamily="18" charset="0"/>
              </a:rPr>
              <a:t>Lipa cave and wine route Plantaže  </a:t>
            </a:r>
          </a:p>
          <a:p>
            <a:pPr marL="428580" lvl="0" indent="-342900">
              <a:lnSpc>
                <a:spcPct val="120000"/>
              </a:lnSpc>
              <a:spcBef>
                <a:spcPts val="0"/>
              </a:spcBef>
              <a:buClr>
                <a:srgbClr val="ACCBF9">
                  <a:lumMod val="50000"/>
                </a:srgbClr>
              </a:buClr>
              <a:buSzPct val="70000"/>
              <a:buFont typeface="Wingdings" pitchFamily="2" charset="2"/>
              <a:buChar char="Ø"/>
            </a:pPr>
            <a:r>
              <a:rPr lang="sr-Latn-ME" sz="1900" dirty="0">
                <a:solidFill>
                  <a:prstClr val="black"/>
                </a:solidFill>
                <a:latin typeface="Times New Roman" pitchFamily="18" charset="0"/>
                <a:cs typeface="Times New Roman" pitchFamily="18" charset="0"/>
              </a:rPr>
              <a:t>Montenegro canyons</a:t>
            </a:r>
          </a:p>
          <a:p>
            <a:pPr marL="428580" lvl="0" indent="-342900">
              <a:lnSpc>
                <a:spcPct val="120000"/>
              </a:lnSpc>
              <a:spcBef>
                <a:spcPts val="0"/>
              </a:spcBef>
              <a:buClr>
                <a:srgbClr val="ACCBF9">
                  <a:lumMod val="50000"/>
                </a:srgbClr>
              </a:buClr>
              <a:buSzPct val="70000"/>
              <a:buFont typeface="Wingdings" pitchFamily="2" charset="2"/>
              <a:buChar char="Ø"/>
            </a:pPr>
            <a:r>
              <a:rPr lang="sr-Latn-ME" sz="1900" dirty="0">
                <a:solidFill>
                  <a:prstClr val="black"/>
                </a:solidFill>
                <a:latin typeface="Times New Roman" pitchFamily="18" charset="0"/>
                <a:cs typeface="Times New Roman" pitchFamily="18" charset="0"/>
              </a:rPr>
              <a:t>Zip line over the deepest canyon in Europe</a:t>
            </a:r>
          </a:p>
          <a:p>
            <a:pPr marL="428580" lvl="0" indent="-342900">
              <a:lnSpc>
                <a:spcPct val="120000"/>
              </a:lnSpc>
              <a:spcBef>
                <a:spcPts val="0"/>
              </a:spcBef>
              <a:buClr>
                <a:srgbClr val="ACCBF9">
                  <a:lumMod val="50000"/>
                </a:srgbClr>
              </a:buClr>
              <a:buSzPct val="70000"/>
              <a:buFont typeface="Wingdings" pitchFamily="2" charset="2"/>
              <a:buChar char="Ø"/>
            </a:pPr>
            <a:r>
              <a:rPr lang="sr-Latn-ME" sz="1900" dirty="0">
                <a:solidFill>
                  <a:prstClr val="black"/>
                </a:solidFill>
                <a:latin typeface="Times New Roman" pitchFamily="18" charset="0"/>
                <a:cs typeface="Times New Roman" pitchFamily="18" charset="0"/>
              </a:rPr>
              <a:t>Tara river rafting</a:t>
            </a:r>
          </a:p>
          <a:p>
            <a:pPr marL="428580" lvl="0" indent="-342900" algn="just">
              <a:lnSpc>
                <a:spcPct val="120000"/>
              </a:lnSpc>
              <a:spcBef>
                <a:spcPts val="0"/>
              </a:spcBef>
              <a:buClr>
                <a:srgbClr val="ACCBF9">
                  <a:lumMod val="50000"/>
                </a:srgbClr>
              </a:buClr>
              <a:buSzPct val="70000"/>
              <a:buFont typeface="Wingdings" pitchFamily="2" charset="2"/>
              <a:buChar char="Ø"/>
            </a:pPr>
            <a:r>
              <a:rPr lang="sr-Latn-ME" sz="1900" dirty="0">
                <a:solidFill>
                  <a:prstClr val="black"/>
                </a:solidFill>
                <a:latin typeface="Times New Roman" pitchFamily="18" charset="0"/>
                <a:cs typeface="Times New Roman" pitchFamily="18" charset="0"/>
              </a:rPr>
              <a:t>Dubrovnik</a:t>
            </a:r>
          </a:p>
          <a:p>
            <a:pPr marL="428580" lvl="0" indent="-342900" algn="just">
              <a:lnSpc>
                <a:spcPct val="120000"/>
              </a:lnSpc>
              <a:spcBef>
                <a:spcPts val="0"/>
              </a:spcBef>
              <a:buClr>
                <a:srgbClr val="ACCBF9">
                  <a:lumMod val="50000"/>
                </a:srgbClr>
              </a:buClr>
              <a:buSzPct val="70000"/>
              <a:buFont typeface="Wingdings" pitchFamily="2" charset="2"/>
              <a:buChar char="Ø"/>
            </a:pPr>
            <a:r>
              <a:rPr lang="sr-Latn-ME" sz="1900" dirty="0">
                <a:solidFill>
                  <a:prstClr val="black"/>
                </a:solidFill>
                <a:latin typeface="Times New Roman" pitchFamily="18" charset="0"/>
                <a:cs typeface="Times New Roman" pitchFamily="18" charset="0"/>
              </a:rPr>
              <a:t>Trebinje </a:t>
            </a:r>
          </a:p>
          <a:p>
            <a:pPr marL="428580" lvl="0" indent="-342900" algn="just">
              <a:lnSpc>
                <a:spcPct val="120000"/>
              </a:lnSpc>
              <a:spcBef>
                <a:spcPts val="0"/>
              </a:spcBef>
              <a:buClr>
                <a:srgbClr val="ACCBF9">
                  <a:lumMod val="50000"/>
                </a:srgbClr>
              </a:buClr>
              <a:buSzPct val="70000"/>
              <a:buFont typeface="Wingdings" pitchFamily="2" charset="2"/>
              <a:buChar char="Ø"/>
            </a:pPr>
            <a:r>
              <a:rPr lang="sr-Latn-ME" sz="1900" dirty="0">
                <a:solidFill>
                  <a:prstClr val="black"/>
                </a:solidFill>
                <a:latin typeface="Times New Roman" pitchFamily="18" charset="0"/>
                <a:cs typeface="Times New Roman" pitchFamily="18" charset="0"/>
              </a:rPr>
              <a:t>Mostar </a:t>
            </a:r>
          </a:p>
          <a:p>
            <a:pPr marL="428580" lvl="0" indent="-342900" algn="just">
              <a:lnSpc>
                <a:spcPct val="120000"/>
              </a:lnSpc>
              <a:spcBef>
                <a:spcPts val="0"/>
              </a:spcBef>
              <a:buClr>
                <a:srgbClr val="ACCBF9">
                  <a:lumMod val="50000"/>
                </a:srgbClr>
              </a:buClr>
              <a:buSzPct val="70000"/>
              <a:buFont typeface="Wingdings" pitchFamily="2" charset="2"/>
              <a:buChar char="Ø"/>
            </a:pPr>
            <a:r>
              <a:rPr lang="sr-Latn-ME" sz="1900" dirty="0">
                <a:solidFill>
                  <a:prstClr val="black"/>
                </a:solidFill>
                <a:latin typeface="Times New Roman" pitchFamily="18" charset="0"/>
                <a:cs typeface="Times New Roman" pitchFamily="18" charset="0"/>
              </a:rPr>
              <a:t>Medjugorje and Kravica waterfall</a:t>
            </a:r>
          </a:p>
          <a:p>
            <a:pPr marL="428580" lvl="0" indent="-342900" algn="just">
              <a:lnSpc>
                <a:spcPct val="120000"/>
              </a:lnSpc>
              <a:spcBef>
                <a:spcPts val="0"/>
              </a:spcBef>
              <a:buClr>
                <a:srgbClr val="ACCBF9">
                  <a:lumMod val="50000"/>
                </a:srgbClr>
              </a:buClr>
              <a:buSzPct val="70000"/>
              <a:buFont typeface="Wingdings" pitchFamily="2" charset="2"/>
              <a:buChar char="Ø"/>
            </a:pPr>
            <a:r>
              <a:rPr lang="sr-Latn-ME" sz="1900" dirty="0">
                <a:solidFill>
                  <a:prstClr val="black"/>
                </a:solidFill>
                <a:latin typeface="Times New Roman" pitchFamily="18" charset="0"/>
                <a:cs typeface="Times New Roman" pitchFamily="18" charset="0"/>
              </a:rPr>
              <a:t>Shkoder (Albania)</a:t>
            </a:r>
          </a:p>
          <a:p>
            <a:endParaRPr lang="en-US" dirty="0"/>
          </a:p>
        </p:txBody>
      </p:sp>
      <p:sp>
        <p:nvSpPr>
          <p:cNvPr id="3" name="Title 2"/>
          <p:cNvSpPr>
            <a:spLocks noGrp="1"/>
          </p:cNvSpPr>
          <p:nvPr>
            <p:ph type="title"/>
          </p:nvPr>
        </p:nvSpPr>
        <p:spPr>
          <a:xfrm>
            <a:off x="467544" y="116632"/>
            <a:ext cx="8229600" cy="792088"/>
          </a:xfrm>
        </p:spPr>
        <p:txBody>
          <a:bodyPr/>
          <a:lstStyle/>
          <a:p>
            <a:pPr algn="ctr"/>
            <a:r>
              <a:rPr lang="en-US" sz="2000" dirty="0">
                <a:solidFill>
                  <a:prstClr val="black"/>
                </a:solidFill>
                <a:effectLst/>
                <a:latin typeface="Times New Roman" pitchFamily="18" charset="0"/>
                <a:cs typeface="Times New Roman" pitchFamily="18" charset="0"/>
              </a:rPr>
              <a:t>Travel agency Trend Travel organizes one-day tours in the form of group or individual visits:</a:t>
            </a:r>
            <a:endParaRPr lang="en-US" dirty="0"/>
          </a:p>
        </p:txBody>
      </p:sp>
    </p:spTree>
    <p:extLst>
      <p:ext uri="{BB962C8B-B14F-4D97-AF65-F5344CB8AC3E}">
        <p14:creationId xmlns:p14="http://schemas.microsoft.com/office/powerpoint/2010/main" val="2836818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404664"/>
            <a:ext cx="8640960" cy="5760640"/>
          </a:xfrm>
        </p:spPr>
        <p:txBody>
          <a:bodyPr>
            <a:normAutofit/>
          </a:bodyPr>
          <a:lstStyle/>
          <a:p>
            <a:pPr marL="0" indent="0" algn="just">
              <a:buNone/>
            </a:pPr>
            <a:endParaRPr lang="sr-Latn-ME" sz="500" dirty="0">
              <a:latin typeface="Times New Roman" pitchFamily="18" charset="0"/>
              <a:cs typeface="Times New Roman" pitchFamily="18" charset="0"/>
            </a:endParaRPr>
          </a:p>
          <a:p>
            <a:pPr algn="just">
              <a:lnSpc>
                <a:spcPct val="115000"/>
              </a:lnSpc>
              <a:spcAft>
                <a:spcPts val="1000"/>
              </a:spcAft>
              <a:buClr>
                <a:schemeClr val="bg2">
                  <a:lumMod val="50000"/>
                </a:schemeClr>
              </a:buClr>
              <a:buSzPct val="70000"/>
              <a:buFont typeface="Wingdings" pitchFamily="2" charset="2"/>
              <a:buChar char="Ø"/>
            </a:pPr>
            <a:r>
              <a:rPr lang="en-US" sz="2000" dirty="0">
                <a:latin typeface="Times New Roman" pitchFamily="18" charset="0"/>
                <a:ea typeface="Calibri"/>
                <a:cs typeface="Times New Roman" pitchFamily="18" charset="0"/>
              </a:rPr>
              <a:t>According to the client's needs and wishes, the Trend Travel agency organizes individual and group transfers from/to the airport</a:t>
            </a:r>
            <a:r>
              <a:rPr lang="sr-Latn-RS" sz="2000" dirty="0">
                <a:latin typeface="Times New Roman" pitchFamily="18" charset="0"/>
                <a:ea typeface="Calibri"/>
                <a:cs typeface="Times New Roman" pitchFamily="18" charset="0"/>
              </a:rPr>
              <a:t>s</a:t>
            </a:r>
            <a:r>
              <a:rPr lang="en-US" sz="2000" dirty="0">
                <a:latin typeface="Times New Roman" pitchFamily="18" charset="0"/>
                <a:ea typeface="Calibri"/>
                <a:cs typeface="Times New Roman" pitchFamily="18" charset="0"/>
              </a:rPr>
              <a:t> (</a:t>
            </a:r>
            <a:r>
              <a:rPr lang="en-US" sz="2000" dirty="0" err="1">
                <a:latin typeface="Times New Roman" pitchFamily="18" charset="0"/>
                <a:ea typeface="Calibri"/>
                <a:cs typeface="Times New Roman" pitchFamily="18" charset="0"/>
              </a:rPr>
              <a:t>Tivat</a:t>
            </a:r>
            <a:r>
              <a:rPr lang="en-US" sz="2000" dirty="0">
                <a:latin typeface="Times New Roman" pitchFamily="18" charset="0"/>
                <a:ea typeface="Calibri"/>
                <a:cs typeface="Times New Roman" pitchFamily="18" charset="0"/>
              </a:rPr>
              <a:t>, </a:t>
            </a:r>
            <a:r>
              <a:rPr lang="en-US" sz="2000" dirty="0" err="1">
                <a:latin typeface="Times New Roman" pitchFamily="18" charset="0"/>
                <a:ea typeface="Calibri"/>
                <a:cs typeface="Times New Roman" pitchFamily="18" charset="0"/>
              </a:rPr>
              <a:t>Podgorica</a:t>
            </a:r>
            <a:r>
              <a:rPr lang="en-US" sz="2000" dirty="0">
                <a:latin typeface="Times New Roman" pitchFamily="18" charset="0"/>
                <a:ea typeface="Calibri"/>
                <a:cs typeface="Times New Roman" pitchFamily="18" charset="0"/>
              </a:rPr>
              <a:t>, Dubrovnik, Split, Sarajevo, Belgrade, Tirana...), as well as a transfer service from bus and train stations, shipping ports or any other place of departure upon request.</a:t>
            </a:r>
            <a:endParaRPr lang="sr-Latn-ME" sz="2000" dirty="0">
              <a:latin typeface="Times New Roman" pitchFamily="18" charset="0"/>
              <a:ea typeface="Calibri"/>
              <a:cs typeface="Times New Roman" pitchFamily="18" charset="0"/>
            </a:endParaRPr>
          </a:p>
          <a:p>
            <a:pPr lvl="0" algn="just">
              <a:lnSpc>
                <a:spcPct val="115000"/>
              </a:lnSpc>
              <a:spcAft>
                <a:spcPts val="1000"/>
              </a:spcAft>
              <a:buClr>
                <a:srgbClr val="ACCBF9">
                  <a:lumMod val="50000"/>
                </a:srgbClr>
              </a:buClr>
              <a:buSzPct val="70000"/>
              <a:buFont typeface="Wingdings" pitchFamily="2" charset="2"/>
              <a:buChar char="Ø"/>
            </a:pPr>
            <a:r>
              <a:rPr lang="en-US" sz="2000" dirty="0">
                <a:solidFill>
                  <a:prstClr val="black"/>
                </a:solidFill>
                <a:latin typeface="Times New Roman" pitchFamily="18" charset="0"/>
                <a:ea typeface="Calibri"/>
                <a:cs typeface="Times New Roman" pitchFamily="18" charset="0"/>
              </a:rPr>
              <a:t>The </a:t>
            </a:r>
            <a:r>
              <a:rPr lang="sr-Latn-RS" sz="2000" dirty="0">
                <a:solidFill>
                  <a:prstClr val="black"/>
                </a:solidFill>
                <a:latin typeface="Times New Roman" pitchFamily="18" charset="0"/>
                <a:ea typeface="Calibri"/>
                <a:cs typeface="Times New Roman" pitchFamily="18" charset="0"/>
              </a:rPr>
              <a:t>travel </a:t>
            </a:r>
            <a:r>
              <a:rPr lang="en-US" sz="2000" dirty="0">
                <a:solidFill>
                  <a:prstClr val="black"/>
                </a:solidFill>
                <a:latin typeface="Times New Roman" pitchFamily="18" charset="0"/>
                <a:ea typeface="Calibri"/>
                <a:cs typeface="Times New Roman" pitchFamily="18" charset="0"/>
              </a:rPr>
              <a:t>agency Trend Travel is recognizable by its own fleet of high tourist class vehicles with a capacity of 4 to 51 passenger seats with air conditioning, audio/DVD equipment, microphone, navigation, panoramic windows, comfortable tourist movable seats with tables and armrests, as well as safety belts, safety and child seats. </a:t>
            </a:r>
            <a:endParaRPr lang="sr-Latn-ME" sz="2000" dirty="0">
              <a:solidFill>
                <a:prstClr val="black"/>
              </a:solidFill>
              <a:latin typeface="Times New Roman" pitchFamily="18" charset="0"/>
              <a:ea typeface="Calibri"/>
              <a:cs typeface="Times New Roman" pitchFamily="18" charset="0"/>
            </a:endParaRPr>
          </a:p>
          <a:p>
            <a:pPr lvl="0" algn="just">
              <a:lnSpc>
                <a:spcPct val="115000"/>
              </a:lnSpc>
              <a:spcAft>
                <a:spcPts val="1000"/>
              </a:spcAft>
              <a:buClr>
                <a:srgbClr val="ACCBF9">
                  <a:lumMod val="50000"/>
                </a:srgbClr>
              </a:buClr>
              <a:buSzPct val="70000"/>
              <a:buFont typeface="Wingdings" pitchFamily="2" charset="2"/>
              <a:buChar char="Ø"/>
            </a:pPr>
            <a:r>
              <a:rPr lang="en-US" sz="2000" dirty="0">
                <a:latin typeface="Times New Roman" pitchFamily="18" charset="0"/>
                <a:ea typeface="Calibri"/>
                <a:cs typeface="Times New Roman" pitchFamily="18" charset="0"/>
              </a:rPr>
              <a:t>As an attached transport vehicle, the </a:t>
            </a:r>
            <a:r>
              <a:rPr lang="sr-Latn-RS" sz="2000" dirty="0">
                <a:latin typeface="Times New Roman" pitchFamily="18" charset="0"/>
                <a:ea typeface="Calibri"/>
                <a:cs typeface="Times New Roman" pitchFamily="18" charset="0"/>
              </a:rPr>
              <a:t>travel </a:t>
            </a:r>
            <a:r>
              <a:rPr lang="en-US" sz="2000" dirty="0">
                <a:latin typeface="Times New Roman" pitchFamily="18" charset="0"/>
                <a:ea typeface="Calibri"/>
                <a:cs typeface="Times New Roman" pitchFamily="18" charset="0"/>
              </a:rPr>
              <a:t>agency Trend Travel also owns a professional BOX trailer for the needs of transporting groups with a large amount of luggage</a:t>
            </a:r>
            <a:r>
              <a:rPr lang="en-US" sz="2000" dirty="0">
                <a:solidFill>
                  <a:srgbClr val="FF0000"/>
                </a:solidFill>
                <a:latin typeface="Times New Roman" pitchFamily="18" charset="0"/>
                <a:ea typeface="Calibri"/>
                <a:cs typeface="Times New Roman" pitchFamily="18" charset="0"/>
              </a:rPr>
              <a:t>. </a:t>
            </a:r>
            <a:endParaRPr lang="sr-Latn-RS" sz="2000" dirty="0">
              <a:solidFill>
                <a:srgbClr val="FF0000"/>
              </a:solidFill>
              <a:latin typeface="Times New Roman" pitchFamily="18" charset="0"/>
              <a:ea typeface="Calibri"/>
              <a:cs typeface="Times New Roman" pitchFamily="18" charset="0"/>
            </a:endParaRPr>
          </a:p>
          <a:p>
            <a:pPr lvl="0" algn="just">
              <a:lnSpc>
                <a:spcPct val="115000"/>
              </a:lnSpc>
              <a:spcAft>
                <a:spcPts val="1000"/>
              </a:spcAft>
              <a:buClr>
                <a:srgbClr val="ACCBF9">
                  <a:lumMod val="50000"/>
                </a:srgbClr>
              </a:buClr>
              <a:buSzPct val="70000"/>
              <a:buFont typeface="Wingdings" pitchFamily="2" charset="2"/>
              <a:buChar char="Ø"/>
            </a:pPr>
            <a:endParaRPr lang="sr-Latn-RS" sz="2000" dirty="0">
              <a:solidFill>
                <a:prstClr val="black"/>
              </a:solidFill>
              <a:latin typeface="Times New Roman" pitchFamily="18" charset="0"/>
              <a:ea typeface="Calibri"/>
              <a:cs typeface="Times New Roman" pitchFamily="18" charset="0"/>
            </a:endParaRPr>
          </a:p>
          <a:p>
            <a:pPr algn="just">
              <a:lnSpc>
                <a:spcPct val="115000"/>
              </a:lnSpc>
              <a:spcAft>
                <a:spcPts val="1000"/>
              </a:spcAft>
            </a:pPr>
            <a:endParaRPr lang="sr-Latn-ME" sz="2000" dirty="0">
              <a:ea typeface="Calibri"/>
              <a:cs typeface="Times New Roman"/>
            </a:endParaRPr>
          </a:p>
          <a:p>
            <a:pPr algn="just">
              <a:lnSpc>
                <a:spcPct val="115000"/>
              </a:lnSpc>
              <a:spcAft>
                <a:spcPts val="1000"/>
              </a:spcAft>
            </a:pPr>
            <a:endParaRPr lang="sr-Latn-ME" sz="2000" dirty="0">
              <a:ea typeface="Calibri"/>
              <a:cs typeface="Times New Roman"/>
            </a:endParaRPr>
          </a:p>
          <a:p>
            <a:pPr algn="just">
              <a:lnSpc>
                <a:spcPct val="115000"/>
              </a:lnSpc>
              <a:spcAft>
                <a:spcPts val="1000"/>
              </a:spcAft>
            </a:pPr>
            <a:endParaRPr lang="en-US" sz="1800" dirty="0">
              <a:latin typeface="Calibri"/>
              <a:ea typeface="Calibri"/>
              <a:cs typeface="Times New Roman"/>
            </a:endParaRPr>
          </a:p>
          <a:p>
            <a:pPr algn="just">
              <a:lnSpc>
                <a:spcPct val="115000"/>
              </a:lnSpc>
              <a:spcAft>
                <a:spcPts val="1000"/>
              </a:spcAft>
              <a:buClr>
                <a:schemeClr val="bg2">
                  <a:lumMod val="50000"/>
                </a:schemeClr>
              </a:buClr>
              <a:buSzPct val="70000"/>
              <a:buFont typeface="Wingdings" pitchFamily="2" charset="2"/>
              <a:buChar char="Ø"/>
            </a:pPr>
            <a:endParaRPr lang="sr-Latn-ME" sz="2000" dirty="0">
              <a:latin typeface="Times New Roman" pitchFamily="18" charset="0"/>
              <a:ea typeface="Calibri"/>
              <a:cs typeface="Times New Roman" pitchFamily="18" charset="0"/>
            </a:endParaRPr>
          </a:p>
          <a:p>
            <a:pPr algn="just">
              <a:lnSpc>
                <a:spcPct val="115000"/>
              </a:lnSpc>
              <a:spcAft>
                <a:spcPts val="1000"/>
              </a:spcAft>
              <a:buClr>
                <a:schemeClr val="bg2">
                  <a:lumMod val="50000"/>
                </a:schemeClr>
              </a:buClr>
              <a:buSzPct val="70000"/>
              <a:buFont typeface="Wingdings" pitchFamily="2" charset="2"/>
              <a:buChar char="Ø"/>
            </a:pPr>
            <a:endParaRPr lang="sr-Latn-ME" sz="2000" dirty="0">
              <a:latin typeface="Times New Roman" pitchFamily="18" charset="0"/>
              <a:ea typeface="Calibri"/>
              <a:cs typeface="Times New Roman" pitchFamily="18" charset="0"/>
            </a:endParaRPr>
          </a:p>
          <a:p>
            <a:pPr algn="just">
              <a:lnSpc>
                <a:spcPct val="115000"/>
              </a:lnSpc>
              <a:spcAft>
                <a:spcPts val="1000"/>
              </a:spcAft>
              <a:buClr>
                <a:schemeClr val="bg2">
                  <a:lumMod val="50000"/>
                </a:schemeClr>
              </a:buClr>
              <a:buSzPct val="70000"/>
              <a:buFont typeface="Wingdings" pitchFamily="2" charset="2"/>
              <a:buChar char="Ø"/>
            </a:pPr>
            <a:endParaRPr lang="sr-Latn-ME" sz="2000" dirty="0">
              <a:latin typeface="Times New Roman" pitchFamily="18" charset="0"/>
              <a:ea typeface="Calibri"/>
              <a:cs typeface="Times New Roman" pitchFamily="18" charset="0"/>
            </a:endParaRPr>
          </a:p>
          <a:p>
            <a:pPr algn="just">
              <a:lnSpc>
                <a:spcPct val="115000"/>
              </a:lnSpc>
              <a:spcAft>
                <a:spcPts val="1000"/>
              </a:spcAft>
              <a:buClr>
                <a:schemeClr val="bg2">
                  <a:lumMod val="50000"/>
                </a:schemeClr>
              </a:buClr>
              <a:buSzPct val="70000"/>
              <a:buFont typeface="Wingdings" pitchFamily="2" charset="2"/>
              <a:buChar char="Ø"/>
            </a:pPr>
            <a:endParaRPr lang="sr-Latn-ME" sz="2000" dirty="0">
              <a:latin typeface="Times New Roman" pitchFamily="18" charset="0"/>
              <a:ea typeface="Calibri"/>
              <a:cs typeface="Times New Roman" pitchFamily="18" charset="0"/>
            </a:endParaRPr>
          </a:p>
          <a:p>
            <a:pPr algn="just">
              <a:lnSpc>
                <a:spcPct val="115000"/>
              </a:lnSpc>
              <a:spcAft>
                <a:spcPts val="1000"/>
              </a:spcAft>
              <a:buClr>
                <a:schemeClr val="bg2">
                  <a:lumMod val="50000"/>
                </a:schemeClr>
              </a:buClr>
              <a:buSzPct val="70000"/>
              <a:buFont typeface="Wingdings" pitchFamily="2" charset="2"/>
              <a:buChar char="Ø"/>
            </a:pPr>
            <a:endParaRPr lang="sr-Latn-ME" sz="2000" dirty="0">
              <a:latin typeface="Times New Roman" pitchFamily="18" charset="0"/>
              <a:ea typeface="Calibri"/>
              <a:cs typeface="Times New Roman" pitchFamily="18" charset="0"/>
            </a:endParaRPr>
          </a:p>
          <a:p>
            <a:pPr algn="just">
              <a:lnSpc>
                <a:spcPct val="115000"/>
              </a:lnSpc>
              <a:spcAft>
                <a:spcPts val="1000"/>
              </a:spcAft>
              <a:buClr>
                <a:schemeClr val="bg2">
                  <a:lumMod val="50000"/>
                </a:schemeClr>
              </a:buClr>
              <a:buSzPct val="70000"/>
              <a:buFont typeface="Wingdings" pitchFamily="2" charset="2"/>
              <a:buChar char="Ø"/>
            </a:pPr>
            <a:endParaRPr lang="sr-Latn-ME" sz="2000" dirty="0">
              <a:latin typeface="Times New Roman" pitchFamily="18" charset="0"/>
              <a:ea typeface="Calibri"/>
              <a:cs typeface="Times New Roman" pitchFamily="18" charset="0"/>
            </a:endParaRPr>
          </a:p>
          <a:p>
            <a:pPr algn="just">
              <a:lnSpc>
                <a:spcPct val="115000"/>
              </a:lnSpc>
              <a:spcAft>
                <a:spcPts val="1000"/>
              </a:spcAft>
              <a:buClr>
                <a:schemeClr val="bg2">
                  <a:lumMod val="50000"/>
                </a:schemeClr>
              </a:buClr>
              <a:buSzPct val="70000"/>
              <a:buFont typeface="Wingdings" pitchFamily="2" charset="2"/>
              <a:buChar char="Ø"/>
            </a:pPr>
            <a:endParaRPr lang="sr-Latn-ME" sz="2000" dirty="0">
              <a:latin typeface="Times New Roman" pitchFamily="18" charset="0"/>
              <a:ea typeface="Calibri"/>
              <a:cs typeface="Times New Roman" pitchFamily="18" charset="0"/>
            </a:endParaRPr>
          </a:p>
          <a:p>
            <a:pPr algn="just">
              <a:lnSpc>
                <a:spcPct val="115000"/>
              </a:lnSpc>
              <a:spcAft>
                <a:spcPts val="1000"/>
              </a:spcAft>
              <a:buClr>
                <a:schemeClr val="bg2">
                  <a:lumMod val="50000"/>
                </a:schemeClr>
              </a:buClr>
              <a:buSzPct val="70000"/>
              <a:buFont typeface="Wingdings" pitchFamily="2" charset="2"/>
              <a:buChar char="Ø"/>
            </a:pPr>
            <a:endParaRPr lang="sr-Latn-ME" sz="2000" dirty="0">
              <a:latin typeface="Times New Roman" pitchFamily="18" charset="0"/>
              <a:ea typeface="Calibri"/>
              <a:cs typeface="Times New Roman" pitchFamily="18" charset="0"/>
            </a:endParaRPr>
          </a:p>
          <a:p>
            <a:pPr algn="just">
              <a:lnSpc>
                <a:spcPct val="115000"/>
              </a:lnSpc>
              <a:spcAft>
                <a:spcPts val="1000"/>
              </a:spcAft>
              <a:buClr>
                <a:schemeClr val="bg2">
                  <a:lumMod val="50000"/>
                </a:schemeClr>
              </a:buClr>
              <a:buSzPct val="70000"/>
              <a:buFont typeface="Wingdings" pitchFamily="2" charset="2"/>
              <a:buChar char="Ø"/>
            </a:pPr>
            <a:endParaRPr lang="sr-Latn-ME" sz="2000" dirty="0">
              <a:latin typeface="Times New Roman" pitchFamily="18" charset="0"/>
              <a:ea typeface="Calibri"/>
              <a:cs typeface="Times New Roman" pitchFamily="18" charset="0"/>
            </a:endParaRPr>
          </a:p>
          <a:p>
            <a:pPr algn="just">
              <a:lnSpc>
                <a:spcPct val="115000"/>
              </a:lnSpc>
              <a:spcAft>
                <a:spcPts val="1000"/>
              </a:spcAft>
              <a:buClr>
                <a:schemeClr val="bg2">
                  <a:lumMod val="50000"/>
                </a:schemeClr>
              </a:buClr>
              <a:buSzPct val="70000"/>
              <a:buFont typeface="Wingdings" pitchFamily="2" charset="2"/>
              <a:buChar char="Ø"/>
            </a:pPr>
            <a:endParaRPr lang="sr-Latn-ME" sz="2000" dirty="0">
              <a:latin typeface="Times New Roman" pitchFamily="18" charset="0"/>
              <a:ea typeface="Calibri"/>
              <a:cs typeface="Times New Roman" pitchFamily="18" charset="0"/>
            </a:endParaRPr>
          </a:p>
          <a:p>
            <a:pPr algn="just">
              <a:lnSpc>
                <a:spcPct val="115000"/>
              </a:lnSpc>
              <a:spcAft>
                <a:spcPts val="1000"/>
              </a:spcAft>
              <a:buClr>
                <a:schemeClr val="bg2">
                  <a:lumMod val="50000"/>
                </a:schemeClr>
              </a:buClr>
              <a:buSzPct val="70000"/>
              <a:buFont typeface="Wingdings" pitchFamily="2" charset="2"/>
              <a:buChar char="Ø"/>
            </a:pPr>
            <a:endParaRPr lang="sr-Latn-ME" sz="2000" dirty="0">
              <a:latin typeface="Times New Roman" pitchFamily="18" charset="0"/>
              <a:ea typeface="Calibri"/>
              <a:cs typeface="Times New Roman" pitchFamily="18" charset="0"/>
            </a:endParaRPr>
          </a:p>
          <a:p>
            <a:pPr algn="just">
              <a:lnSpc>
                <a:spcPct val="115000"/>
              </a:lnSpc>
              <a:spcAft>
                <a:spcPts val="1000"/>
              </a:spcAft>
              <a:buClr>
                <a:schemeClr val="bg2">
                  <a:lumMod val="50000"/>
                </a:schemeClr>
              </a:buClr>
              <a:buSzPct val="70000"/>
              <a:buFont typeface="Wingdings" pitchFamily="2" charset="2"/>
              <a:buChar char="Ø"/>
            </a:pPr>
            <a:endParaRPr lang="sr-Latn-ME" sz="2000" dirty="0">
              <a:latin typeface="Times New Roman" pitchFamily="18" charset="0"/>
              <a:ea typeface="Calibri"/>
              <a:cs typeface="Times New Roman" pitchFamily="18" charset="0"/>
            </a:endParaRPr>
          </a:p>
          <a:p>
            <a:pPr algn="just">
              <a:lnSpc>
                <a:spcPct val="115000"/>
              </a:lnSpc>
              <a:spcAft>
                <a:spcPts val="1000"/>
              </a:spcAft>
              <a:buClr>
                <a:schemeClr val="bg2">
                  <a:lumMod val="50000"/>
                </a:schemeClr>
              </a:buClr>
              <a:buSzPct val="70000"/>
              <a:buFont typeface="Wingdings" pitchFamily="2" charset="2"/>
              <a:buChar char="Ø"/>
            </a:pPr>
            <a:endParaRPr lang="sr-Latn-RS" sz="2000" dirty="0">
              <a:latin typeface="Times New Roman" pitchFamily="18" charset="0"/>
              <a:ea typeface="Calibri"/>
              <a:cs typeface="Times New Roman" pitchFamily="18" charset="0"/>
            </a:endParaRPr>
          </a:p>
          <a:p>
            <a:pPr algn="just">
              <a:lnSpc>
                <a:spcPct val="115000"/>
              </a:lnSpc>
              <a:spcAft>
                <a:spcPts val="1000"/>
              </a:spcAft>
              <a:buFont typeface="Arial" pitchFamily="34" charset="0"/>
              <a:buChar char="•"/>
            </a:pPr>
            <a:endParaRPr lang="sr-Latn-RS" sz="1800" dirty="0">
              <a:latin typeface="Times New Roman" pitchFamily="18" charset="0"/>
              <a:ea typeface="Calibri"/>
              <a:cs typeface="Times New Roman" pitchFamily="18" charset="0"/>
            </a:endParaRPr>
          </a:p>
          <a:p>
            <a:pPr algn="just">
              <a:lnSpc>
                <a:spcPct val="115000"/>
              </a:lnSpc>
              <a:spcAft>
                <a:spcPts val="1000"/>
              </a:spcAft>
              <a:buFont typeface="Arial" pitchFamily="34" charset="0"/>
              <a:buChar char="•"/>
            </a:pPr>
            <a:endParaRPr lang="en-US" sz="1800" dirty="0">
              <a:latin typeface="Times New Roman" pitchFamily="18" charset="0"/>
              <a:ea typeface="Calibri"/>
              <a:cs typeface="Times New Roman" pitchFamily="18" charset="0"/>
            </a:endParaRPr>
          </a:p>
          <a:p>
            <a:pPr marL="0" indent="0">
              <a:buNone/>
            </a:pPr>
            <a:endParaRPr lang="en-US" sz="1700" dirty="0">
              <a:latin typeface="Times New Roman" pitchFamily="18" charset="0"/>
              <a:cs typeface="Times New Roman" pitchFamily="18" charset="0"/>
            </a:endParaRPr>
          </a:p>
          <a:p>
            <a:pPr algn="just"/>
            <a:endParaRPr lang="sr-Latn-ME" sz="2800" dirty="0">
              <a:latin typeface="Times New Roman" pitchFamily="18" charset="0"/>
              <a:cs typeface="Times New Roman" pitchFamily="18" charset="0"/>
            </a:endParaRPr>
          </a:p>
          <a:p>
            <a:pPr algn="just"/>
            <a:endParaRPr lang="sr-Latn-ME" sz="2800" dirty="0">
              <a:latin typeface="Times New Roman" pitchFamily="18" charset="0"/>
              <a:cs typeface="Times New Roman" pitchFamily="18" charset="0"/>
            </a:endParaRPr>
          </a:p>
          <a:p>
            <a:pPr algn="just"/>
            <a:endParaRPr lang="en-US" sz="2800" dirty="0">
              <a:latin typeface="Times New Roman" pitchFamily="18" charset="0"/>
              <a:cs typeface="Times New Roman" pitchFamily="18" charset="0"/>
            </a:endParaRPr>
          </a:p>
        </p:txBody>
      </p:sp>
    </p:spTree>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404664"/>
            <a:ext cx="8229600" cy="5904656"/>
          </a:xfrm>
        </p:spPr>
        <p:txBody>
          <a:bodyPr>
            <a:normAutofit fontScale="40000" lnSpcReduction="20000"/>
          </a:bodyPr>
          <a:lstStyle/>
          <a:p>
            <a:pPr algn="just">
              <a:lnSpc>
                <a:spcPct val="115000"/>
              </a:lnSpc>
              <a:spcAft>
                <a:spcPts val="1000"/>
              </a:spcAft>
              <a:buClr>
                <a:schemeClr val="bg2">
                  <a:lumMod val="50000"/>
                </a:schemeClr>
              </a:buClr>
              <a:buSzPct val="70000"/>
              <a:buFont typeface="Wingdings" pitchFamily="2" charset="2"/>
              <a:buChar char="Ø"/>
            </a:pPr>
            <a:endParaRPr lang="sr-Latn-RS" sz="5000" dirty="0">
              <a:latin typeface="Times New Roman" pitchFamily="18" charset="0"/>
              <a:ea typeface="Calibri"/>
              <a:cs typeface="Times New Roman" pitchFamily="18" charset="0"/>
            </a:endParaRPr>
          </a:p>
          <a:p>
            <a:pPr algn="just">
              <a:lnSpc>
                <a:spcPct val="115000"/>
              </a:lnSpc>
              <a:spcAft>
                <a:spcPts val="1000"/>
              </a:spcAft>
              <a:buClr>
                <a:schemeClr val="bg2">
                  <a:lumMod val="50000"/>
                </a:schemeClr>
              </a:buClr>
              <a:buSzPct val="70000"/>
              <a:buFont typeface="Wingdings" pitchFamily="2" charset="2"/>
              <a:buChar char="Ø"/>
            </a:pPr>
            <a:r>
              <a:rPr lang="en-US" sz="5000" dirty="0">
                <a:latin typeface="Times New Roman" pitchFamily="18" charset="0"/>
                <a:ea typeface="Calibri"/>
                <a:cs typeface="Times New Roman" pitchFamily="18" charset="0"/>
              </a:rPr>
              <a:t>The vehicles have a license for international and domestic passenger transport, a certificate of compliance with the conditions for the transport of children, technical and traffic permits, insurance policies for passengers and belongings, insurance towards third parties</a:t>
            </a:r>
            <a:r>
              <a:rPr lang="sr-Latn-ME" sz="5000" dirty="0">
                <a:latin typeface="Times New Roman" pitchFamily="18" charset="0"/>
                <a:ea typeface="Calibri"/>
                <a:cs typeface="Times New Roman" pitchFamily="18" charset="0"/>
              </a:rPr>
              <a:t>.</a:t>
            </a:r>
            <a:endParaRPr lang="sr-Latn-RS" sz="5000" dirty="0">
              <a:latin typeface="Times New Roman" pitchFamily="18" charset="0"/>
              <a:ea typeface="Calibri"/>
              <a:cs typeface="Times New Roman" pitchFamily="18" charset="0"/>
            </a:endParaRPr>
          </a:p>
          <a:p>
            <a:pPr algn="just">
              <a:lnSpc>
                <a:spcPct val="115000"/>
              </a:lnSpc>
              <a:spcAft>
                <a:spcPts val="1000"/>
              </a:spcAft>
              <a:buClr>
                <a:schemeClr val="bg2">
                  <a:lumMod val="50000"/>
                </a:schemeClr>
              </a:buClr>
              <a:buSzPct val="70000"/>
              <a:buFont typeface="Wingdings" pitchFamily="2" charset="2"/>
              <a:buChar char="Ø"/>
            </a:pPr>
            <a:r>
              <a:rPr lang="sr-Latn-RS" sz="5000" dirty="0">
                <a:latin typeface="Times New Roman" pitchFamily="18" charset="0"/>
                <a:ea typeface="Calibri"/>
                <a:cs typeface="Times New Roman" pitchFamily="18" charset="0"/>
              </a:rPr>
              <a:t>Vehicle fleet stucture:</a:t>
            </a:r>
            <a:endParaRPr lang="sr-Latn-ME" sz="5000" dirty="0">
              <a:latin typeface="Times New Roman" pitchFamily="18" charset="0"/>
              <a:ea typeface="Calibri"/>
              <a:cs typeface="Times New Roman" pitchFamily="18" charset="0"/>
            </a:endParaRPr>
          </a:p>
          <a:p>
            <a:pPr lvl="1" algn="just">
              <a:lnSpc>
                <a:spcPct val="115000"/>
              </a:lnSpc>
              <a:spcBef>
                <a:spcPts val="0"/>
              </a:spcBef>
              <a:buClr>
                <a:schemeClr val="bg2">
                  <a:lumMod val="50000"/>
                </a:schemeClr>
              </a:buClr>
              <a:buSzPct val="70000"/>
              <a:buFont typeface="Wingdings" pitchFamily="2" charset="2"/>
              <a:buChar char="Ø"/>
            </a:pPr>
            <a:r>
              <a:rPr lang="en-US" sz="5000" dirty="0">
                <a:latin typeface="Times New Roman" pitchFamily="18" charset="0"/>
                <a:ea typeface="Calibri"/>
                <a:cs typeface="Times New Roman" pitchFamily="18" charset="0"/>
              </a:rPr>
              <a:t>Passenger vehicles</a:t>
            </a:r>
            <a:endParaRPr lang="sr-Latn-ME" sz="5000" dirty="0">
              <a:latin typeface="Times New Roman" pitchFamily="18" charset="0"/>
              <a:ea typeface="Calibri"/>
              <a:cs typeface="Times New Roman" pitchFamily="18" charset="0"/>
            </a:endParaRPr>
          </a:p>
          <a:p>
            <a:pPr lvl="1" algn="just">
              <a:lnSpc>
                <a:spcPct val="115000"/>
              </a:lnSpc>
              <a:spcBef>
                <a:spcPts val="0"/>
              </a:spcBef>
              <a:buClr>
                <a:schemeClr val="bg2">
                  <a:lumMod val="50000"/>
                </a:schemeClr>
              </a:buClr>
              <a:buSzPct val="70000"/>
              <a:buFont typeface="Wingdings" pitchFamily="2" charset="2"/>
              <a:buChar char="Ø"/>
            </a:pPr>
            <a:r>
              <a:rPr lang="sr-Latn-RS" sz="5000" dirty="0">
                <a:latin typeface="Times New Roman" pitchFamily="18" charset="0"/>
                <a:ea typeface="Calibri"/>
                <a:cs typeface="Times New Roman" pitchFamily="18" charset="0"/>
              </a:rPr>
              <a:t>Minivans</a:t>
            </a:r>
            <a:endParaRPr lang="sr-Latn-ME" sz="5000" dirty="0">
              <a:latin typeface="Times New Roman" pitchFamily="18" charset="0"/>
              <a:ea typeface="Calibri"/>
              <a:cs typeface="Times New Roman" pitchFamily="18" charset="0"/>
            </a:endParaRPr>
          </a:p>
          <a:p>
            <a:pPr lvl="1" algn="just">
              <a:lnSpc>
                <a:spcPct val="115000"/>
              </a:lnSpc>
              <a:spcBef>
                <a:spcPts val="0"/>
              </a:spcBef>
              <a:buClr>
                <a:schemeClr val="bg2">
                  <a:lumMod val="50000"/>
                </a:schemeClr>
              </a:buClr>
              <a:buSzPct val="70000"/>
              <a:buFont typeface="Wingdings" pitchFamily="2" charset="2"/>
              <a:buChar char="Ø"/>
            </a:pPr>
            <a:r>
              <a:rPr lang="en-US" sz="5000" dirty="0" err="1">
                <a:latin typeface="Times New Roman" pitchFamily="18" charset="0"/>
                <a:ea typeface="Calibri"/>
                <a:cs typeface="Times New Roman" pitchFamily="18" charset="0"/>
              </a:rPr>
              <a:t>Minibuse</a:t>
            </a:r>
            <a:r>
              <a:rPr lang="sr-Latn-RS" sz="5000" dirty="0">
                <a:latin typeface="Times New Roman" pitchFamily="18" charset="0"/>
                <a:ea typeface="Calibri"/>
                <a:cs typeface="Times New Roman" pitchFamily="18" charset="0"/>
              </a:rPr>
              <a:t>s</a:t>
            </a:r>
          </a:p>
          <a:p>
            <a:pPr lvl="1" algn="just">
              <a:lnSpc>
                <a:spcPct val="115000"/>
              </a:lnSpc>
              <a:spcBef>
                <a:spcPts val="0"/>
              </a:spcBef>
              <a:buClr>
                <a:schemeClr val="bg2">
                  <a:lumMod val="50000"/>
                </a:schemeClr>
              </a:buClr>
              <a:buSzPct val="70000"/>
              <a:buFont typeface="Wingdings" pitchFamily="2" charset="2"/>
              <a:buChar char="Ø"/>
            </a:pPr>
            <a:r>
              <a:rPr lang="sr-Latn-RS" sz="5000" dirty="0">
                <a:solidFill>
                  <a:prstClr val="black"/>
                </a:solidFill>
                <a:latin typeface="Times New Roman" pitchFamily="18" charset="0"/>
                <a:ea typeface="Calibri"/>
                <a:cs typeface="Times New Roman" pitchFamily="18" charset="0"/>
              </a:rPr>
              <a:t>Buses</a:t>
            </a:r>
            <a:endParaRPr lang="sr-Latn-ME" sz="5000" dirty="0">
              <a:latin typeface="Times New Roman" pitchFamily="18" charset="0"/>
              <a:ea typeface="Calibri"/>
              <a:cs typeface="Times New Roman" pitchFamily="18" charset="0"/>
            </a:endParaRPr>
          </a:p>
          <a:p>
            <a:pPr lvl="1" algn="just">
              <a:lnSpc>
                <a:spcPct val="115000"/>
              </a:lnSpc>
              <a:spcBef>
                <a:spcPts val="0"/>
              </a:spcBef>
              <a:buClr>
                <a:schemeClr val="bg2">
                  <a:lumMod val="50000"/>
                </a:schemeClr>
              </a:buClr>
              <a:buSzPct val="70000"/>
              <a:buFont typeface="Wingdings" pitchFamily="2" charset="2"/>
              <a:buChar char="Ø"/>
            </a:pPr>
            <a:r>
              <a:rPr lang="sr-Latn-RS" sz="5000" dirty="0">
                <a:latin typeface="Times New Roman" pitchFamily="18" charset="0"/>
                <a:ea typeface="Calibri"/>
                <a:cs typeface="Times New Roman" pitchFamily="18" charset="0"/>
              </a:rPr>
              <a:t>Trailers</a:t>
            </a:r>
            <a:endParaRPr lang="sr-Latn-ME" sz="5000" dirty="0">
              <a:latin typeface="Times New Roman" pitchFamily="18" charset="0"/>
              <a:ea typeface="Calibri"/>
              <a:cs typeface="Times New Roman" pitchFamily="18" charset="0"/>
            </a:endParaRPr>
          </a:p>
          <a:p>
            <a:pPr lvl="0" algn="just">
              <a:lnSpc>
                <a:spcPct val="115000"/>
              </a:lnSpc>
              <a:spcAft>
                <a:spcPts val="1000"/>
              </a:spcAft>
              <a:buClr>
                <a:srgbClr val="ACCBF9">
                  <a:lumMod val="50000"/>
                </a:srgbClr>
              </a:buClr>
              <a:buSzPct val="70000"/>
              <a:buFont typeface="Wingdings" pitchFamily="2" charset="2"/>
              <a:buChar char="Ø"/>
            </a:pPr>
            <a:endParaRPr lang="sr-Latn-ME" sz="2500" dirty="0">
              <a:solidFill>
                <a:prstClr val="black"/>
              </a:solidFill>
              <a:ea typeface="Calibri"/>
              <a:cs typeface="Times New Roman"/>
            </a:endParaRPr>
          </a:p>
          <a:p>
            <a:pPr lvl="0" algn="just">
              <a:lnSpc>
                <a:spcPct val="115000"/>
              </a:lnSpc>
              <a:spcAft>
                <a:spcPts val="1000"/>
              </a:spcAft>
              <a:buClr>
                <a:srgbClr val="ACCBF9">
                  <a:lumMod val="50000"/>
                </a:srgbClr>
              </a:buClr>
              <a:buSzPct val="70000"/>
              <a:buFont typeface="Wingdings" pitchFamily="2" charset="2"/>
              <a:buChar char="Ø"/>
            </a:pPr>
            <a:r>
              <a:rPr lang="en-US" sz="5000" dirty="0">
                <a:solidFill>
                  <a:prstClr val="black"/>
                </a:solidFill>
                <a:ea typeface="Calibri"/>
                <a:cs typeface="Times New Roman"/>
              </a:rPr>
              <a:t>According to the needs of the market in Montenegro, Western Europe and Russia, as well as the requests of clients, the </a:t>
            </a:r>
            <a:r>
              <a:rPr lang="sr-Latn-RS" sz="5000" dirty="0">
                <a:solidFill>
                  <a:prstClr val="black"/>
                </a:solidFill>
                <a:ea typeface="Calibri"/>
                <a:cs typeface="Times New Roman"/>
              </a:rPr>
              <a:t>vehicle </a:t>
            </a:r>
            <a:r>
              <a:rPr lang="en-US" sz="5000" dirty="0">
                <a:solidFill>
                  <a:prstClr val="black"/>
                </a:solidFill>
                <a:ea typeface="Calibri"/>
                <a:cs typeface="Times New Roman"/>
              </a:rPr>
              <a:t>fleet is continuously complement</a:t>
            </a:r>
            <a:r>
              <a:rPr lang="sr-Latn-RS" sz="5000" dirty="0">
                <a:solidFill>
                  <a:prstClr val="black"/>
                </a:solidFill>
                <a:ea typeface="Calibri"/>
                <a:cs typeface="Times New Roman"/>
              </a:rPr>
              <a:t>ed</a:t>
            </a:r>
            <a:r>
              <a:rPr lang="en-US" sz="5000" dirty="0">
                <a:solidFill>
                  <a:prstClr val="black"/>
                </a:solidFill>
                <a:ea typeface="Calibri"/>
                <a:cs typeface="Times New Roman"/>
              </a:rPr>
              <a:t> and renewed based on organizational and territorial needs. </a:t>
            </a:r>
            <a:endParaRPr lang="sr-Latn-ME" sz="5000" dirty="0">
              <a:solidFill>
                <a:prstClr val="black"/>
              </a:solidFill>
              <a:ea typeface="Calibri"/>
              <a:cs typeface="Times New Roman"/>
            </a:endParaRPr>
          </a:p>
          <a:p>
            <a:pPr lvl="0" algn="just">
              <a:lnSpc>
                <a:spcPct val="115000"/>
              </a:lnSpc>
              <a:spcAft>
                <a:spcPts val="1000"/>
              </a:spcAft>
              <a:buClr>
                <a:srgbClr val="ACCBF9">
                  <a:lumMod val="50000"/>
                </a:srgbClr>
              </a:buClr>
              <a:buSzPct val="70000"/>
              <a:buFont typeface="Wingdings" pitchFamily="2" charset="2"/>
              <a:buChar char="Ø"/>
            </a:pPr>
            <a:r>
              <a:rPr lang="en-US" sz="5000" dirty="0">
                <a:solidFill>
                  <a:prstClr val="black"/>
                </a:solidFill>
                <a:ea typeface="Calibri"/>
                <a:cs typeface="Times New Roman"/>
              </a:rPr>
              <a:t>The company has its own parking space of 1345 m</a:t>
            </a:r>
            <a:r>
              <a:rPr lang="en-US" sz="5000" baseline="30000" dirty="0">
                <a:solidFill>
                  <a:prstClr val="black"/>
                </a:solidFill>
                <a:ea typeface="Calibri"/>
                <a:cs typeface="Times New Roman"/>
              </a:rPr>
              <a:t>2</a:t>
            </a:r>
            <a:r>
              <a:rPr lang="sr-Latn-ME" sz="5000" dirty="0">
                <a:solidFill>
                  <a:prstClr val="black"/>
                </a:solidFill>
                <a:ea typeface="Calibri"/>
                <a:cs typeface="Times New Roman"/>
              </a:rPr>
              <a:t>.</a:t>
            </a:r>
            <a:endParaRPr lang="sr-Latn-RS" sz="6200" dirty="0">
              <a:latin typeface="Times New Roman" pitchFamily="18" charset="0"/>
              <a:ea typeface="Calibri"/>
              <a:cs typeface="Times New Roman" pitchFamily="18" charset="0"/>
            </a:endParaRPr>
          </a:p>
          <a:p>
            <a:pPr marL="1348740" lvl="4" indent="-342900" algn="just">
              <a:lnSpc>
                <a:spcPct val="115000"/>
              </a:lnSpc>
              <a:spcAft>
                <a:spcPts val="1000"/>
              </a:spcAft>
              <a:buFont typeface="Symbol"/>
              <a:buChar char=""/>
            </a:pPr>
            <a:endParaRPr lang="en-US" sz="3300" dirty="0">
              <a:latin typeface="Calibri"/>
              <a:ea typeface="Calibri"/>
              <a:cs typeface="Times New Roman"/>
            </a:endParaRPr>
          </a:p>
          <a:p>
            <a:endParaRPr lang="en-US" dirty="0"/>
          </a:p>
        </p:txBody>
      </p:sp>
    </p:spTree>
    <p:extLst>
      <p:ext uri="{BB962C8B-B14F-4D97-AF65-F5344CB8AC3E}">
        <p14:creationId xmlns:p14="http://schemas.microsoft.com/office/powerpoint/2010/main" val="1248269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97099" y="404664"/>
            <a:ext cx="3938850" cy="2733905"/>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3356992"/>
            <a:ext cx="3924389" cy="260604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0032" y="3363471"/>
            <a:ext cx="3922776" cy="2606040"/>
          </a:xfrm>
          <a:prstGeom prst="rect">
            <a:avLst/>
          </a:prstGeom>
        </p:spPr>
      </p:pic>
      <p:pic>
        <p:nvPicPr>
          <p:cNvPr id="1027" name="Picture 3" descr="C:\Users\TREND BIG1\Desktop\OneDrive\000\0.Jelena\Razno\Jelena 2019\Jelena\Vesko\Za Veskov telefon\Slike vozila\Scenic\Renault Scenic (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0257" y="404664"/>
            <a:ext cx="3902326"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3899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REND BIG1\Desktop\OneDrive\000\0.Jelena\Razno\Jelena 2019\Jelena\Vesko\Za Veskov telefon\Slike vozila\Mercedes 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980728"/>
            <a:ext cx="3328370" cy="187220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TREND BIG1\Desktop\OneDrive\000\0.Jelena\Razno\Jelena 2019\Jelena\Vesko\Za Veskov telefon\Slike vozila\Mercedes E\16.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713188" y="980728"/>
            <a:ext cx="3397548" cy="19111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TREND BIG1\Desktop\OneDrive\000\0.Jelena\Razno\Jelena 2019\Jelena\Slike vozila za slanje uz ponude\Mercedes V klasa\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62704" y="3356992"/>
            <a:ext cx="4392488" cy="2917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5362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1994</TotalTime>
  <Words>719</Words>
  <Application>Microsoft Macintosh PowerPoint</Application>
  <PresentationFormat>On-screen Show (4:3)</PresentationFormat>
  <Paragraphs>95</Paragraphs>
  <Slides>8</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Arial</vt:lpstr>
      <vt:lpstr>Calibri</vt:lpstr>
      <vt:lpstr>Symbol</vt:lpstr>
      <vt:lpstr>Times New Roman</vt:lpstr>
      <vt:lpstr>Verdana</vt:lpstr>
      <vt:lpstr>Wingdings</vt:lpstr>
      <vt:lpstr>Wingdings 2</vt:lpstr>
      <vt:lpstr>Wingdings 3</vt:lpstr>
      <vt:lpstr>Concourse</vt:lpstr>
      <vt:lpstr>PowerPoint Presentation</vt:lpstr>
      <vt:lpstr>PowerPoint Presentation</vt:lpstr>
      <vt:lpstr>PowerPoint Presentation</vt:lpstr>
      <vt:lpstr>Travel agency Trend Travel organizes one-day tours in the form of group or individual visits: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TREND TRAVEL turistička agencija</dc:title>
  <dc:creator>trend</dc:creator>
  <cp:lastModifiedBy>luka krivokapic</cp:lastModifiedBy>
  <cp:revision>244</cp:revision>
  <dcterms:created xsi:type="dcterms:W3CDTF">2014-02-24T09:22:54Z</dcterms:created>
  <dcterms:modified xsi:type="dcterms:W3CDTF">2025-03-14T10:42:16Z</dcterms:modified>
</cp:coreProperties>
</file>