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8" r:id="rId6"/>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61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lona Kukovec Lakota [RRC Ormož]" userId="ca9eb74d-bc96-4fe8-b656-2ae423f7e4f9" providerId="ADAL" clId="{776F64D6-EAC9-4F8F-BCCE-D06F4CFA44A7}"/>
    <pc:docChg chg="modSld">
      <pc:chgData name="Polona Kukovec Lakota [RRC Ormož]" userId="ca9eb74d-bc96-4fe8-b656-2ae423f7e4f9" providerId="ADAL" clId="{776F64D6-EAC9-4F8F-BCCE-D06F4CFA44A7}" dt="2024-01-18T12:30:39.510" v="2" actId="20577"/>
      <pc:docMkLst>
        <pc:docMk/>
      </pc:docMkLst>
      <pc:sldChg chg="modSp mod">
        <pc:chgData name="Polona Kukovec Lakota [RRC Ormož]" userId="ca9eb74d-bc96-4fe8-b656-2ae423f7e4f9" providerId="ADAL" clId="{776F64D6-EAC9-4F8F-BCCE-D06F4CFA44A7}" dt="2024-01-18T12:30:39.510" v="2" actId="20577"/>
        <pc:sldMkLst>
          <pc:docMk/>
          <pc:sldMk cId="1526049356" sldId="257"/>
        </pc:sldMkLst>
        <pc:spChg chg="mod">
          <ac:chgData name="Polona Kukovec Lakota [RRC Ormož]" userId="ca9eb74d-bc96-4fe8-b656-2ae423f7e4f9" providerId="ADAL" clId="{776F64D6-EAC9-4F8F-BCCE-D06F4CFA44A7}" dt="2024-01-18T12:30:39.510" v="2" actId="20577"/>
          <ac:spMkLst>
            <pc:docMk/>
            <pc:sldMk cId="1526049356" sldId="257"/>
            <ac:spMk id="6" creationId="{51801DF4-6139-849A-CF13-80338EED1EE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F8B7EA-E3C3-FDAC-60B4-033E92DB4EF3}"/>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5DD3B2D-D0A4-2294-7A80-A7F0E1CD19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158BA926-F967-2892-73E6-50E10C6F52BD}"/>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A8035642-E0D8-B611-D63C-C3E5EA4449F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AEEADC1-54BA-350C-ACF3-FA58CCEE8CB0}"/>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4214153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A072B30-B5A8-03E4-D655-3780A93F26B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AE3CFB7E-3CFF-722C-638A-5ED2E3A5382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DD43347-8AA8-3AAC-F4C6-8D5EE722E373}"/>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59A99C64-9BE4-5F81-4F02-7936E9F061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2F9661-CA24-927A-E7B0-474B16A9FAAC}"/>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66608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300070C-6D68-3572-AA94-2AF3CCDC8AE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042948C-0D52-7BE7-5743-2CE7F6B4BE6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24B57AF-54F7-798D-1BEF-10799309A050}"/>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50D370A6-6738-14FC-B639-3CE78CD0CC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75498BA-D911-EADC-D16A-7328016266C7}"/>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72485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25D559-5A82-A163-F229-B27EA59150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029D14C-224C-EEB6-B0C0-ECB65BD33D9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4E643EE-7869-BD3C-785F-D7B3977EEFCF}"/>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82E7E922-F1CC-7ECA-661D-FFAEC896171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FF49EE3-AF6C-4C85-0661-438538109E0F}"/>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37767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608951-1EC4-DDB4-E5D0-F6BC53A8E2AF}"/>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CEE8BFB-3B2D-E5E9-0AD8-31F4A7A5E2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2BD259CA-16C3-3312-304F-0E6EB307EF84}"/>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07058C1C-A54E-F237-46D7-177B0C7B06C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BD441D9C-685A-2C63-E564-2852908FCD9D}"/>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171537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927E45-6E37-41CB-8264-041960D76A5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0603AFA-EA5E-4B88-E54E-8B9401D1C85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AB3A0BE4-B05A-8936-4592-91612DFA111A}"/>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2903DE-02C5-5D55-E01B-ABD13199F81B}"/>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6" name="Fußzeilenplatzhalter 5">
            <a:extLst>
              <a:ext uri="{FF2B5EF4-FFF2-40B4-BE49-F238E27FC236}">
                <a16:creationId xmlns:a16="http://schemas.microsoft.com/office/drawing/2014/main" id="{0CCF9C48-9E7D-416D-3298-6671EEF517C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505F4A5-D4A5-780A-80D5-E00F471F8F99}"/>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819223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FDFA71-C0F9-E5FD-0CC0-626C8669A82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417D48E-5024-E1D8-BDBD-2641D707BF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8A9B0A09-3C96-8E2E-506B-55F3DEC9B9EA}"/>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AAD41FFD-B410-E8B1-6418-9F03D191FC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DF81DCF2-4682-D31D-B7EE-AB6ED12DCA5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5C2DC82-8DE3-1285-9A29-B5B975BFA808}"/>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8" name="Fußzeilenplatzhalter 7">
            <a:extLst>
              <a:ext uri="{FF2B5EF4-FFF2-40B4-BE49-F238E27FC236}">
                <a16:creationId xmlns:a16="http://schemas.microsoft.com/office/drawing/2014/main" id="{AB858C0C-8639-9A69-32F1-B2A742F56A75}"/>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0E5CAD5-81CC-6487-E104-35609DB824E3}"/>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1931319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90EA99-0EED-DDEC-EBBB-56984F9A4A6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A1CC4DD1-7A3F-20AD-298D-6285C0A7602B}"/>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4" name="Fußzeilenplatzhalter 3">
            <a:extLst>
              <a:ext uri="{FF2B5EF4-FFF2-40B4-BE49-F238E27FC236}">
                <a16:creationId xmlns:a16="http://schemas.microsoft.com/office/drawing/2014/main" id="{E4E1B425-2793-04C3-36F0-08E2BBD581CA}"/>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9370AFB-B3A7-DEA8-DE23-883A56A27ACE}"/>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362525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6F597A3F-5325-FB0F-9A7A-96007FD4B027}"/>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3" name="Fußzeilenplatzhalter 2">
            <a:extLst>
              <a:ext uri="{FF2B5EF4-FFF2-40B4-BE49-F238E27FC236}">
                <a16:creationId xmlns:a16="http://schemas.microsoft.com/office/drawing/2014/main" id="{D40BC42C-8EFB-B2F3-A2C8-EBD9F1E88281}"/>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4DAE64A2-DE09-8494-E9A6-626D3F0FF17F}"/>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206250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7E20F-B9CD-F0F7-7FC1-5077C7B8232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25CECB8-CD4B-1C50-262F-8C249419EB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084507B-96C7-B634-C15C-02CCDF19F9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ED93797-37E2-63D1-78BE-38E66E49523A}"/>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6" name="Fußzeilenplatzhalter 5">
            <a:extLst>
              <a:ext uri="{FF2B5EF4-FFF2-40B4-BE49-F238E27FC236}">
                <a16:creationId xmlns:a16="http://schemas.microsoft.com/office/drawing/2014/main" id="{41886C49-6232-ED8A-324B-7CBB0F1C8E8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9F12C54-8117-9E18-9AD6-6E673030EF42}"/>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800067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D7C125-FE9E-63FF-2C63-CC5CB3E52B1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E85C85A-EF83-158F-39B3-22FFC62846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DA259815-F882-CFD0-67F8-A9B991F4F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2118EBC-6917-C275-D71B-42B7F75BFE76}"/>
              </a:ext>
            </a:extLst>
          </p:cNvPr>
          <p:cNvSpPr>
            <a:spLocks noGrp="1"/>
          </p:cNvSpPr>
          <p:nvPr>
            <p:ph type="dt" sz="half" idx="10"/>
          </p:nvPr>
        </p:nvSpPr>
        <p:spPr/>
        <p:txBody>
          <a:bodyPr/>
          <a:lstStyle/>
          <a:p>
            <a:fld id="{5E73616A-F047-432E-BF5A-7AFC8FBF194B}" type="datetimeFigureOut">
              <a:rPr lang="de-DE" smtClean="0"/>
              <a:t>18.01.2024</a:t>
            </a:fld>
            <a:endParaRPr lang="de-DE"/>
          </a:p>
        </p:txBody>
      </p:sp>
      <p:sp>
        <p:nvSpPr>
          <p:cNvPr id="6" name="Fußzeilenplatzhalter 5">
            <a:extLst>
              <a:ext uri="{FF2B5EF4-FFF2-40B4-BE49-F238E27FC236}">
                <a16:creationId xmlns:a16="http://schemas.microsoft.com/office/drawing/2014/main" id="{A0F9D44C-FB4E-2C2D-B27D-6925FF2AC64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2E4D279-2D77-3AE4-11B1-4A0B3BF3F66B}"/>
              </a:ext>
            </a:extLst>
          </p:cNvPr>
          <p:cNvSpPr>
            <a:spLocks noGrp="1"/>
          </p:cNvSpPr>
          <p:nvPr>
            <p:ph type="sldNum" sz="quarter" idx="12"/>
          </p:nvPr>
        </p:nvSpPr>
        <p:spPr/>
        <p:txBody>
          <a:bodyPr/>
          <a:lstStyle/>
          <a:p>
            <a:fld id="{F8BF5E35-482F-4365-9895-21039269C6D8}" type="slidenum">
              <a:rPr lang="de-DE" smtClean="0"/>
              <a:t>‹#›</a:t>
            </a:fld>
            <a:endParaRPr lang="de-DE"/>
          </a:p>
        </p:txBody>
      </p:sp>
    </p:spTree>
    <p:extLst>
      <p:ext uri="{BB962C8B-B14F-4D97-AF65-F5344CB8AC3E}">
        <p14:creationId xmlns:p14="http://schemas.microsoft.com/office/powerpoint/2010/main" val="232612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9EE761A-236B-D080-D8DF-3410C616F4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083AF62-AEF1-332D-6E2A-E00EB402D3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39ACF1-E091-A7EE-9AEF-5969A40CC1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3616A-F047-432E-BF5A-7AFC8FBF194B}" type="datetimeFigureOut">
              <a:rPr lang="de-DE" smtClean="0"/>
              <a:t>18.01.2024</a:t>
            </a:fld>
            <a:endParaRPr lang="de-DE"/>
          </a:p>
        </p:txBody>
      </p:sp>
      <p:sp>
        <p:nvSpPr>
          <p:cNvPr id="5" name="Fußzeilenplatzhalter 4">
            <a:extLst>
              <a:ext uri="{FF2B5EF4-FFF2-40B4-BE49-F238E27FC236}">
                <a16:creationId xmlns:a16="http://schemas.microsoft.com/office/drawing/2014/main" id="{85A94C47-A076-D681-EEB8-EC5B64F771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0563B9AF-1E2E-9826-064C-BEB41E8983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BF5E35-482F-4365-9895-21039269C6D8}" type="slidenum">
              <a:rPr lang="de-DE" smtClean="0"/>
              <a:t>‹#›</a:t>
            </a:fld>
            <a:endParaRPr lang="de-DE"/>
          </a:p>
        </p:txBody>
      </p:sp>
    </p:spTree>
    <p:extLst>
      <p:ext uri="{BB962C8B-B14F-4D97-AF65-F5344CB8AC3E}">
        <p14:creationId xmlns:p14="http://schemas.microsoft.com/office/powerpoint/2010/main" val="543373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hyperlink" Target="mailto:polona@rrc-ormoz.si" TargetMode="External"/><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10B40A55-21C4-5E6F-BEBE-1A43D991F6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5861" y="172002"/>
            <a:ext cx="3748645" cy="1936956"/>
          </a:xfrm>
          <a:prstGeom prst="rect">
            <a:avLst/>
          </a:prstGeom>
        </p:spPr>
      </p:pic>
      <p:pic>
        <p:nvPicPr>
          <p:cNvPr id="7" name="Grafik 6">
            <a:extLst>
              <a:ext uri="{FF2B5EF4-FFF2-40B4-BE49-F238E27FC236}">
                <a16:creationId xmlns:a16="http://schemas.microsoft.com/office/drawing/2014/main" id="{F81E451C-E373-D0E6-4707-57D9425614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629" y="5983702"/>
            <a:ext cx="857250" cy="754380"/>
          </a:xfrm>
          <a:prstGeom prst="rect">
            <a:avLst/>
          </a:prstGeom>
        </p:spPr>
      </p:pic>
      <p:pic>
        <p:nvPicPr>
          <p:cNvPr id="8" name="Grafik 7">
            <a:extLst>
              <a:ext uri="{FF2B5EF4-FFF2-40B4-BE49-F238E27FC236}">
                <a16:creationId xmlns:a16="http://schemas.microsoft.com/office/drawing/2014/main" id="{98B5DD60-3B2C-CB21-31E3-D2EBA1EDF1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50301" y="6137593"/>
            <a:ext cx="1313180" cy="581660"/>
          </a:xfrm>
          <a:prstGeom prst="rect">
            <a:avLst/>
          </a:prstGeom>
        </p:spPr>
      </p:pic>
      <p:pic>
        <p:nvPicPr>
          <p:cNvPr id="9" name="Grafik 8">
            <a:extLst>
              <a:ext uri="{FF2B5EF4-FFF2-40B4-BE49-F238E27FC236}">
                <a16:creationId xmlns:a16="http://schemas.microsoft.com/office/drawing/2014/main" id="{B3A66FA3-AA25-3E35-D45F-20F4C10216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1911" y="6356585"/>
            <a:ext cx="885825" cy="348615"/>
          </a:xfrm>
          <a:prstGeom prst="rect">
            <a:avLst/>
          </a:prstGeom>
        </p:spPr>
      </p:pic>
      <p:pic>
        <p:nvPicPr>
          <p:cNvPr id="10" name="Grafik 9">
            <a:extLst>
              <a:ext uri="{FF2B5EF4-FFF2-40B4-BE49-F238E27FC236}">
                <a16:creationId xmlns:a16="http://schemas.microsoft.com/office/drawing/2014/main" id="{566B287A-AB8D-C2F6-BF4F-6B0260C78DF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83121" y="6360892"/>
            <a:ext cx="1428750" cy="358775"/>
          </a:xfrm>
          <a:prstGeom prst="rect">
            <a:avLst/>
          </a:prstGeom>
        </p:spPr>
      </p:pic>
      <p:pic>
        <p:nvPicPr>
          <p:cNvPr id="11" name="Grafik 10">
            <a:extLst>
              <a:ext uri="{FF2B5EF4-FFF2-40B4-BE49-F238E27FC236}">
                <a16:creationId xmlns:a16="http://schemas.microsoft.com/office/drawing/2014/main" id="{9795861F-2BF6-C322-34EA-1CFB9AE100C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05319" y="6309678"/>
            <a:ext cx="914400" cy="479425"/>
          </a:xfrm>
          <a:prstGeom prst="rect">
            <a:avLst/>
          </a:prstGeom>
        </p:spPr>
      </p:pic>
      <p:pic>
        <p:nvPicPr>
          <p:cNvPr id="12" name="Grafik 11">
            <a:extLst>
              <a:ext uri="{FF2B5EF4-FFF2-40B4-BE49-F238E27FC236}">
                <a16:creationId xmlns:a16="http://schemas.microsoft.com/office/drawing/2014/main" id="{E8EA17F7-C392-727F-8A7E-FB054795885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95861" y="6309678"/>
            <a:ext cx="1769110" cy="409575"/>
          </a:xfrm>
          <a:prstGeom prst="rect">
            <a:avLst/>
          </a:prstGeom>
        </p:spPr>
      </p:pic>
      <p:pic>
        <p:nvPicPr>
          <p:cNvPr id="13" name="Grafik 12">
            <a:extLst>
              <a:ext uri="{FF2B5EF4-FFF2-40B4-BE49-F238E27FC236}">
                <a16:creationId xmlns:a16="http://schemas.microsoft.com/office/drawing/2014/main" id="{31E7C9C7-128E-1DFD-F50D-24D1300125D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275396" y="6290628"/>
            <a:ext cx="1074420" cy="428625"/>
          </a:xfrm>
          <a:prstGeom prst="rect">
            <a:avLst/>
          </a:prstGeom>
        </p:spPr>
      </p:pic>
      <p:pic>
        <p:nvPicPr>
          <p:cNvPr id="14" name="Grafik 13">
            <a:extLst>
              <a:ext uri="{FF2B5EF4-FFF2-40B4-BE49-F238E27FC236}">
                <a16:creationId xmlns:a16="http://schemas.microsoft.com/office/drawing/2014/main" id="{685C4033-CB65-A822-ED5A-4CB0128C5A8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446336" y="6185632"/>
            <a:ext cx="598170" cy="552450"/>
          </a:xfrm>
          <a:prstGeom prst="rect">
            <a:avLst/>
          </a:prstGeom>
        </p:spPr>
      </p:pic>
      <p:sp>
        <p:nvSpPr>
          <p:cNvPr id="15" name="Rectangle 2">
            <a:extLst>
              <a:ext uri="{FF2B5EF4-FFF2-40B4-BE49-F238E27FC236}">
                <a16:creationId xmlns:a16="http://schemas.microsoft.com/office/drawing/2014/main" id="{86CA23DB-D351-E04B-3F8D-BD0A24E3FF48}"/>
              </a:ext>
            </a:extLst>
          </p:cNvPr>
          <p:cNvSpPr>
            <a:spLocks noChangeArrowheads="1"/>
          </p:cNvSpPr>
          <p:nvPr/>
        </p:nvSpPr>
        <p:spPr bwMode="auto">
          <a:xfrm flipV="1">
            <a:off x="119641" y="5912079"/>
            <a:ext cx="11961263" cy="45719"/>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 name="Textfeld 2">
            <a:extLst>
              <a:ext uri="{FF2B5EF4-FFF2-40B4-BE49-F238E27FC236}">
                <a16:creationId xmlns:a16="http://schemas.microsoft.com/office/drawing/2014/main" id="{61EA22DC-C071-3E37-9006-27FB682C450C}"/>
              </a:ext>
            </a:extLst>
          </p:cNvPr>
          <p:cNvSpPr txBox="1"/>
          <p:nvPr/>
        </p:nvSpPr>
        <p:spPr>
          <a:xfrm>
            <a:off x="147494" y="402110"/>
            <a:ext cx="6094602" cy="369332"/>
          </a:xfrm>
          <a:prstGeom prst="rect">
            <a:avLst/>
          </a:prstGeom>
          <a:noFill/>
        </p:spPr>
        <p:txBody>
          <a:bodyPr wrap="square">
            <a:spAutoFit/>
          </a:bodyPr>
          <a:lstStyle/>
          <a:p>
            <a:pPr>
              <a:lnSpc>
                <a:spcPct val="100000"/>
              </a:lnSpc>
            </a:pPr>
            <a:r>
              <a:rPr lang="it-IT" sz="1800" b="1" strike="noStrike" spc="-1" dirty="0">
                <a:solidFill>
                  <a:srgbClr val="3C61B0"/>
                </a:solidFill>
                <a:latin typeface="Wingdings"/>
                <a:ea typeface="Cambria"/>
              </a:rPr>
              <a:t></a:t>
            </a:r>
            <a:r>
              <a:rPr lang="it-IT" sz="1800" b="1" strike="noStrike" spc="-1" dirty="0">
                <a:solidFill>
                  <a:srgbClr val="3C61B0"/>
                </a:solidFill>
                <a:latin typeface="Calibri"/>
                <a:ea typeface="Cambria"/>
              </a:rPr>
              <a:t> </a:t>
            </a:r>
            <a:r>
              <a:rPr lang="en-US" b="1" spc="-1" dirty="0">
                <a:solidFill>
                  <a:srgbClr val="3C61B0"/>
                </a:solidFill>
                <a:latin typeface="Calibri"/>
                <a:ea typeface="Cambria"/>
              </a:rPr>
              <a:t>Development and Research Centre RRC Ormož </a:t>
            </a:r>
            <a:endParaRPr lang="it-IT" sz="1800" b="0" strike="noStrike" spc="-1" dirty="0">
              <a:solidFill>
                <a:srgbClr val="3C61B0"/>
              </a:solidFill>
              <a:latin typeface="Arial"/>
            </a:endParaRPr>
          </a:p>
        </p:txBody>
      </p:sp>
      <p:sp>
        <p:nvSpPr>
          <p:cNvPr id="6" name="Textfeld 5">
            <a:extLst>
              <a:ext uri="{FF2B5EF4-FFF2-40B4-BE49-F238E27FC236}">
                <a16:creationId xmlns:a16="http://schemas.microsoft.com/office/drawing/2014/main" id="{51801DF4-6139-849A-CF13-80338EED1EEA}"/>
              </a:ext>
            </a:extLst>
          </p:cNvPr>
          <p:cNvSpPr txBox="1"/>
          <p:nvPr/>
        </p:nvSpPr>
        <p:spPr>
          <a:xfrm>
            <a:off x="119641" y="1609423"/>
            <a:ext cx="11897012" cy="4247317"/>
          </a:xfrm>
          <a:prstGeom prst="rect">
            <a:avLst/>
          </a:prstGeom>
          <a:solidFill>
            <a:schemeClr val="bg1">
              <a:lumMod val="95000"/>
            </a:schemeClr>
          </a:solidFill>
          <a:ln w="3175">
            <a:solidFill>
              <a:schemeClr val="tx1"/>
            </a:solidFill>
            <a:prstDash val="sysDot"/>
          </a:ln>
        </p:spPr>
        <p:txBody>
          <a:bodyPr wrap="square" rtlCol="0">
            <a:spAutoFit/>
          </a:bodyPr>
          <a:lstStyle/>
          <a:p>
            <a:r>
              <a:rPr lang="en-US" dirty="0"/>
              <a:t>Development and Research Centre RRC </a:t>
            </a:r>
            <a:r>
              <a:rPr lang="en-US" dirty="0" err="1"/>
              <a:t>Ormož</a:t>
            </a:r>
            <a:r>
              <a:rPr lang="sl-SI" dirty="0"/>
              <a:t> </a:t>
            </a:r>
            <a:r>
              <a:rPr lang="en-US" dirty="0"/>
              <a:t>represents the interests of the local and regional environment in the areas of promoting entrepreneurship and attracting investors.</a:t>
            </a:r>
            <a:endParaRPr lang="sl-SI" dirty="0"/>
          </a:p>
          <a:p>
            <a:r>
              <a:rPr lang="en-US" dirty="0"/>
              <a:t>My name is </a:t>
            </a:r>
            <a:r>
              <a:rPr lang="sl-SI" dirty="0"/>
              <a:t>Polona Kukovec Lakota </a:t>
            </a:r>
            <a:r>
              <a:rPr lang="en-US" dirty="0"/>
              <a:t>and I am head of Business incubator Ormož (MPI Ormož)</a:t>
            </a:r>
            <a:r>
              <a:rPr lang="sl-SI" dirty="0"/>
              <a:t> at </a:t>
            </a:r>
            <a:r>
              <a:rPr lang="en-US" dirty="0"/>
              <a:t>Development and Research Centre RRC </a:t>
            </a:r>
            <a:r>
              <a:rPr lang="en-US" dirty="0" err="1"/>
              <a:t>Ormož</a:t>
            </a:r>
            <a:r>
              <a:rPr lang="sl-SI" dirty="0"/>
              <a:t>.</a:t>
            </a:r>
          </a:p>
          <a:p>
            <a:r>
              <a:rPr lang="en-US" b="1" dirty="0"/>
              <a:t>What does our </a:t>
            </a:r>
            <a:r>
              <a:rPr lang="sl-SI" b="1" dirty="0"/>
              <a:t>business </a:t>
            </a:r>
            <a:r>
              <a:rPr lang="sl-SI" b="1" dirty="0" err="1"/>
              <a:t>incubator</a:t>
            </a:r>
            <a:r>
              <a:rPr lang="sl-SI" b="1" dirty="0"/>
              <a:t> </a:t>
            </a:r>
            <a:r>
              <a:rPr lang="en-US" b="1" dirty="0"/>
              <a:t>offer?</a:t>
            </a:r>
            <a:endParaRPr lang="de-AT" b="1" dirty="0"/>
          </a:p>
          <a:p>
            <a:pPr marL="742950" lvl="1" indent="-285750">
              <a:buFont typeface="Arial" panose="020B0604020202020204" pitchFamily="34" charset="0"/>
              <a:buChar char="•"/>
            </a:pPr>
            <a:r>
              <a:rPr lang="en-US" dirty="0"/>
              <a:t>Business start-up consultancy</a:t>
            </a:r>
            <a:r>
              <a:rPr lang="sl-SI" dirty="0"/>
              <a:t>,</a:t>
            </a:r>
          </a:p>
          <a:p>
            <a:pPr marL="742950" lvl="1" indent="-285750">
              <a:buFont typeface="Arial" panose="020B0604020202020204" pitchFamily="34" charset="0"/>
              <a:buChar char="•"/>
            </a:pPr>
            <a:r>
              <a:rPr lang="sl-SI" dirty="0"/>
              <a:t>w</a:t>
            </a:r>
            <a:r>
              <a:rPr lang="en-US" dirty="0" err="1"/>
              <a:t>orkshops</a:t>
            </a:r>
            <a:r>
              <a:rPr lang="en-US" dirty="0"/>
              <a:t> and </a:t>
            </a:r>
            <a:r>
              <a:rPr lang="sl-SI" dirty="0" err="1"/>
              <a:t>training</a:t>
            </a:r>
            <a:r>
              <a:rPr lang="en-US" dirty="0"/>
              <a:t> in the field of economic and entrepreneurial topics</a:t>
            </a:r>
            <a:r>
              <a:rPr lang="sl-SI" dirty="0"/>
              <a:t>,</a:t>
            </a:r>
            <a:r>
              <a:rPr lang="en-US" dirty="0"/>
              <a:t> </a:t>
            </a:r>
            <a:endParaRPr lang="sl-SI" dirty="0"/>
          </a:p>
          <a:p>
            <a:pPr marL="742950" lvl="1" indent="-285750">
              <a:buFont typeface="Arial" panose="020B0604020202020204" pitchFamily="34" charset="0"/>
              <a:buChar char="•"/>
            </a:pPr>
            <a:r>
              <a:rPr lang="sl-SI" dirty="0" err="1"/>
              <a:t>advice</a:t>
            </a:r>
            <a:r>
              <a:rPr lang="en-US" dirty="0"/>
              <a:t> on funding opportunities from local, regional and national </a:t>
            </a:r>
            <a:r>
              <a:rPr lang="sl-SI" dirty="0" err="1"/>
              <a:t>financial</a:t>
            </a:r>
            <a:r>
              <a:rPr lang="sl-SI" dirty="0"/>
              <a:t> </a:t>
            </a:r>
            <a:r>
              <a:rPr lang="en-US" dirty="0"/>
              <a:t>sources</a:t>
            </a:r>
            <a:r>
              <a:rPr lang="sl-SI" dirty="0"/>
              <a:t>,</a:t>
            </a:r>
          </a:p>
          <a:p>
            <a:pPr marL="742950" lvl="1" indent="-285750">
              <a:buFont typeface="Arial" panose="020B0604020202020204" pitchFamily="34" charset="0"/>
              <a:buChar char="•"/>
            </a:pPr>
            <a:r>
              <a:rPr lang="sl-SI" dirty="0"/>
              <a:t>c</a:t>
            </a:r>
            <a:r>
              <a:rPr lang="en-US" dirty="0" err="1"/>
              <a:t>onsultancy</a:t>
            </a:r>
            <a:r>
              <a:rPr lang="en-US" dirty="0"/>
              <a:t> on business </a:t>
            </a:r>
            <a:r>
              <a:rPr lang="en-US" dirty="0" err="1"/>
              <a:t>developmen</a:t>
            </a:r>
            <a:r>
              <a:rPr lang="sl-SI" dirty="0"/>
              <a:t>,</a:t>
            </a:r>
          </a:p>
          <a:p>
            <a:pPr marL="742950" lvl="1" indent="-285750">
              <a:buFont typeface="Arial" panose="020B0604020202020204" pitchFamily="34" charset="0"/>
              <a:buChar char="•"/>
            </a:pPr>
            <a:r>
              <a:rPr lang="sl-SI" dirty="0"/>
              <a:t>a</a:t>
            </a:r>
            <a:r>
              <a:rPr lang="en-US" dirty="0" err="1"/>
              <a:t>ssistance</a:t>
            </a:r>
            <a:r>
              <a:rPr lang="en-US" dirty="0"/>
              <a:t> in the preparation of projects for companies</a:t>
            </a:r>
            <a:r>
              <a:rPr lang="sl-SI" dirty="0"/>
              <a:t>.</a:t>
            </a:r>
          </a:p>
          <a:p>
            <a:pPr marL="742950" lvl="1" indent="-285750">
              <a:buFont typeface="Arial" panose="020B0604020202020204" pitchFamily="34" charset="0"/>
              <a:buChar char="•"/>
            </a:pPr>
            <a:endParaRPr lang="sl-SI" dirty="0"/>
          </a:p>
          <a:p>
            <a:pPr algn="just"/>
            <a:r>
              <a:rPr lang="en-US" dirty="0"/>
              <a:t>We </a:t>
            </a:r>
            <a:r>
              <a:rPr lang="sl-SI" dirty="0" err="1"/>
              <a:t>also</a:t>
            </a:r>
            <a:r>
              <a:rPr lang="sl-SI" dirty="0"/>
              <a:t> </a:t>
            </a:r>
            <a:r>
              <a:rPr lang="en-US" dirty="0"/>
              <a:t>work closely with young entrepreneurs who have established a company and need specific knowledge to develop further their entrepreneurial skills. We also include elementary schools in our training, namely students from the </a:t>
            </a:r>
            <a:r>
              <a:rPr lang="sl-SI" sz="1800" kern="100" dirty="0">
                <a:effectLst/>
                <a:latin typeface="Calibri" panose="020F0502020204030204" pitchFamily="34" charset="0"/>
                <a:ea typeface="Calibri" panose="020F0502020204030204" pitchFamily="34" charset="0"/>
                <a:cs typeface="Times New Roman" panose="02020603050405020304" pitchFamily="18" charset="0"/>
              </a:rPr>
              <a:t>5</a:t>
            </a:r>
            <a:r>
              <a:rPr lang="sl-SI" sz="1800" kern="100" baseline="30000" dirty="0">
                <a:effectLst/>
                <a:latin typeface="Calibri" panose="020F0502020204030204" pitchFamily="34" charset="0"/>
                <a:ea typeface="Calibri" panose="020F0502020204030204" pitchFamily="34" charset="0"/>
                <a:cs typeface="Times New Roman" panose="02020603050405020304" pitchFamily="18" charset="0"/>
              </a:rPr>
              <a:t>th</a:t>
            </a:r>
            <a:endParaRPr lang="sl-SI"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US" dirty="0"/>
              <a:t> grade onwards. Through workshops</a:t>
            </a:r>
            <a:r>
              <a:rPr lang="sl-SI" dirty="0"/>
              <a:t>, </a:t>
            </a:r>
            <a:r>
              <a:rPr lang="en-US" dirty="0"/>
              <a:t>adapted to them, we bring the world of entrepreneurship to children in an educational way, and with it, solve problems in a and sustainable "green" and innovative way</a:t>
            </a:r>
            <a:r>
              <a:rPr lang="sl-SI" dirty="0"/>
              <a:t>.</a:t>
            </a:r>
            <a:endParaRPr lang="de-DE" dirty="0"/>
          </a:p>
        </p:txBody>
      </p:sp>
    </p:spTree>
    <p:extLst>
      <p:ext uri="{BB962C8B-B14F-4D97-AF65-F5344CB8AC3E}">
        <p14:creationId xmlns:p14="http://schemas.microsoft.com/office/powerpoint/2010/main" val="152604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FF2B5EF4-FFF2-40B4-BE49-F238E27FC236}">
                <a16:creationId xmlns:a16="http://schemas.microsoft.com/office/drawing/2014/main" id="{10B40A55-21C4-5E6F-BEBE-1A43D991F6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5861" y="172002"/>
            <a:ext cx="3748645" cy="1936956"/>
          </a:xfrm>
          <a:prstGeom prst="rect">
            <a:avLst/>
          </a:prstGeom>
        </p:spPr>
      </p:pic>
      <p:pic>
        <p:nvPicPr>
          <p:cNvPr id="7" name="Grafik 6">
            <a:extLst>
              <a:ext uri="{FF2B5EF4-FFF2-40B4-BE49-F238E27FC236}">
                <a16:creationId xmlns:a16="http://schemas.microsoft.com/office/drawing/2014/main" id="{F81E451C-E373-D0E6-4707-57D94256149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9629" y="5983702"/>
            <a:ext cx="857250" cy="754380"/>
          </a:xfrm>
          <a:prstGeom prst="rect">
            <a:avLst/>
          </a:prstGeom>
        </p:spPr>
      </p:pic>
      <p:pic>
        <p:nvPicPr>
          <p:cNvPr id="8" name="Grafik 7">
            <a:extLst>
              <a:ext uri="{FF2B5EF4-FFF2-40B4-BE49-F238E27FC236}">
                <a16:creationId xmlns:a16="http://schemas.microsoft.com/office/drawing/2014/main" id="{98B5DD60-3B2C-CB21-31E3-D2EBA1EDF1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50301" y="6137593"/>
            <a:ext cx="1313180" cy="581660"/>
          </a:xfrm>
          <a:prstGeom prst="rect">
            <a:avLst/>
          </a:prstGeom>
        </p:spPr>
      </p:pic>
      <p:pic>
        <p:nvPicPr>
          <p:cNvPr id="9" name="Grafik 8">
            <a:extLst>
              <a:ext uri="{FF2B5EF4-FFF2-40B4-BE49-F238E27FC236}">
                <a16:creationId xmlns:a16="http://schemas.microsoft.com/office/drawing/2014/main" id="{B3A66FA3-AA25-3E35-D45F-20F4C10216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1911" y="6356585"/>
            <a:ext cx="885825" cy="348615"/>
          </a:xfrm>
          <a:prstGeom prst="rect">
            <a:avLst/>
          </a:prstGeom>
        </p:spPr>
      </p:pic>
      <p:pic>
        <p:nvPicPr>
          <p:cNvPr id="10" name="Grafik 9">
            <a:extLst>
              <a:ext uri="{FF2B5EF4-FFF2-40B4-BE49-F238E27FC236}">
                <a16:creationId xmlns:a16="http://schemas.microsoft.com/office/drawing/2014/main" id="{566B287A-AB8D-C2F6-BF4F-6B0260C78DF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83121" y="6360892"/>
            <a:ext cx="1428750" cy="358775"/>
          </a:xfrm>
          <a:prstGeom prst="rect">
            <a:avLst/>
          </a:prstGeom>
        </p:spPr>
      </p:pic>
      <p:pic>
        <p:nvPicPr>
          <p:cNvPr id="11" name="Grafik 10">
            <a:extLst>
              <a:ext uri="{FF2B5EF4-FFF2-40B4-BE49-F238E27FC236}">
                <a16:creationId xmlns:a16="http://schemas.microsoft.com/office/drawing/2014/main" id="{9795861F-2BF6-C322-34EA-1CFB9AE100C0}"/>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05319" y="6309678"/>
            <a:ext cx="914400" cy="479425"/>
          </a:xfrm>
          <a:prstGeom prst="rect">
            <a:avLst/>
          </a:prstGeom>
        </p:spPr>
      </p:pic>
      <p:pic>
        <p:nvPicPr>
          <p:cNvPr id="12" name="Grafik 11">
            <a:extLst>
              <a:ext uri="{FF2B5EF4-FFF2-40B4-BE49-F238E27FC236}">
                <a16:creationId xmlns:a16="http://schemas.microsoft.com/office/drawing/2014/main" id="{E8EA17F7-C392-727F-8A7E-FB054795885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295861" y="6309678"/>
            <a:ext cx="1769110" cy="409575"/>
          </a:xfrm>
          <a:prstGeom prst="rect">
            <a:avLst/>
          </a:prstGeom>
        </p:spPr>
      </p:pic>
      <p:pic>
        <p:nvPicPr>
          <p:cNvPr id="13" name="Grafik 12">
            <a:extLst>
              <a:ext uri="{FF2B5EF4-FFF2-40B4-BE49-F238E27FC236}">
                <a16:creationId xmlns:a16="http://schemas.microsoft.com/office/drawing/2014/main" id="{31E7C9C7-128E-1DFD-F50D-24D1300125D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275396" y="6290628"/>
            <a:ext cx="1074420" cy="428625"/>
          </a:xfrm>
          <a:prstGeom prst="rect">
            <a:avLst/>
          </a:prstGeom>
        </p:spPr>
      </p:pic>
      <p:pic>
        <p:nvPicPr>
          <p:cNvPr id="14" name="Grafik 13">
            <a:extLst>
              <a:ext uri="{FF2B5EF4-FFF2-40B4-BE49-F238E27FC236}">
                <a16:creationId xmlns:a16="http://schemas.microsoft.com/office/drawing/2014/main" id="{685C4033-CB65-A822-ED5A-4CB0128C5A8F}"/>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446336" y="6185632"/>
            <a:ext cx="598170" cy="552450"/>
          </a:xfrm>
          <a:prstGeom prst="rect">
            <a:avLst/>
          </a:prstGeom>
        </p:spPr>
      </p:pic>
      <p:sp>
        <p:nvSpPr>
          <p:cNvPr id="15" name="Rectangle 2">
            <a:extLst>
              <a:ext uri="{FF2B5EF4-FFF2-40B4-BE49-F238E27FC236}">
                <a16:creationId xmlns:a16="http://schemas.microsoft.com/office/drawing/2014/main" id="{86CA23DB-D351-E04B-3F8D-BD0A24E3FF48}"/>
              </a:ext>
            </a:extLst>
          </p:cNvPr>
          <p:cNvSpPr>
            <a:spLocks noChangeArrowheads="1"/>
          </p:cNvSpPr>
          <p:nvPr/>
        </p:nvSpPr>
        <p:spPr bwMode="auto">
          <a:xfrm flipV="1">
            <a:off x="119641" y="5912079"/>
            <a:ext cx="11961263" cy="45719"/>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DE"/>
          </a:p>
        </p:txBody>
      </p:sp>
      <p:sp>
        <p:nvSpPr>
          <p:cNvPr id="3" name="Textfeld 2">
            <a:extLst>
              <a:ext uri="{FF2B5EF4-FFF2-40B4-BE49-F238E27FC236}">
                <a16:creationId xmlns:a16="http://schemas.microsoft.com/office/drawing/2014/main" id="{61EA22DC-C071-3E37-9006-27FB682C450C}"/>
              </a:ext>
            </a:extLst>
          </p:cNvPr>
          <p:cNvSpPr txBox="1"/>
          <p:nvPr/>
        </p:nvSpPr>
        <p:spPr>
          <a:xfrm>
            <a:off x="147494" y="1187394"/>
            <a:ext cx="6094602" cy="369332"/>
          </a:xfrm>
          <a:prstGeom prst="rect">
            <a:avLst/>
          </a:prstGeom>
          <a:noFill/>
        </p:spPr>
        <p:txBody>
          <a:bodyPr wrap="square">
            <a:spAutoFit/>
          </a:bodyPr>
          <a:lstStyle/>
          <a:p>
            <a:pPr>
              <a:lnSpc>
                <a:spcPct val="100000"/>
              </a:lnSpc>
            </a:pPr>
            <a:r>
              <a:rPr lang="it-IT" sz="1800" b="1" strike="noStrike" spc="-1" dirty="0">
                <a:solidFill>
                  <a:srgbClr val="3C61B0"/>
                </a:solidFill>
                <a:latin typeface="Wingdings"/>
                <a:ea typeface="Cambria"/>
              </a:rPr>
              <a:t></a:t>
            </a:r>
            <a:r>
              <a:rPr lang="it-IT" sz="1800" b="1" strike="noStrike" spc="-1" dirty="0">
                <a:solidFill>
                  <a:srgbClr val="3C61B0"/>
                </a:solidFill>
                <a:latin typeface="Calibri"/>
                <a:ea typeface="Cambria"/>
              </a:rPr>
              <a:t> Your specific competence</a:t>
            </a:r>
            <a:endParaRPr lang="it-IT" sz="1800" b="0" strike="noStrike" spc="-1" dirty="0">
              <a:solidFill>
                <a:srgbClr val="3C61B0"/>
              </a:solidFill>
              <a:latin typeface="Arial"/>
            </a:endParaRPr>
          </a:p>
        </p:txBody>
      </p:sp>
      <p:sp>
        <p:nvSpPr>
          <p:cNvPr id="16" name="Textfeld 15">
            <a:extLst>
              <a:ext uri="{FF2B5EF4-FFF2-40B4-BE49-F238E27FC236}">
                <a16:creationId xmlns:a16="http://schemas.microsoft.com/office/drawing/2014/main" id="{B2233E71-7001-FA15-A7AC-B3CB3085C832}"/>
              </a:ext>
            </a:extLst>
          </p:cNvPr>
          <p:cNvSpPr txBox="1"/>
          <p:nvPr/>
        </p:nvSpPr>
        <p:spPr>
          <a:xfrm>
            <a:off x="183892" y="1997839"/>
            <a:ext cx="11897012" cy="3139321"/>
          </a:xfrm>
          <a:prstGeom prst="rect">
            <a:avLst/>
          </a:prstGeom>
          <a:solidFill>
            <a:schemeClr val="bg1">
              <a:lumMod val="95000"/>
            </a:schemeClr>
          </a:solidFill>
          <a:ln w="3175">
            <a:solidFill>
              <a:schemeClr val="tx1"/>
            </a:solidFill>
            <a:prstDash val="sysDot"/>
          </a:ln>
        </p:spPr>
        <p:txBody>
          <a:bodyPr wrap="square" rtlCol="0">
            <a:spAutoFit/>
          </a:bodyPr>
          <a:lstStyle/>
          <a:p>
            <a:r>
              <a:rPr lang="en-US" dirty="0"/>
              <a:t>Development and Research Centre Ormož prepares project and investment documentation, organizes practical workshops for different target groups and implements and participates in various projects. The staff also provides project consultancy. </a:t>
            </a:r>
            <a:endParaRPr lang="sl-SI" dirty="0"/>
          </a:p>
          <a:p>
            <a:endParaRPr lang="sl-SI" dirty="0"/>
          </a:p>
          <a:p>
            <a:r>
              <a:rPr lang="sl-SI" dirty="0"/>
              <a:t>In </a:t>
            </a:r>
            <a:r>
              <a:rPr lang="en-US" dirty="0"/>
              <a:t>recent years, RRC Ormož has become an important stakeholder in projects related to the green transition, sustainable mobility, reuse and the implementation of sustainable mobility in everyday life. We also have a lot of experience in social entrepreneurship involving vulnerable groups in various program</a:t>
            </a:r>
            <a:r>
              <a:rPr lang="sl-SI" dirty="0"/>
              <a:t>s</a:t>
            </a:r>
            <a:r>
              <a:rPr lang="en-US" dirty="0"/>
              <a:t> and workshops. </a:t>
            </a:r>
            <a:endParaRPr lang="sl-SI" dirty="0"/>
          </a:p>
          <a:p>
            <a:endParaRPr lang="sl-SI" dirty="0"/>
          </a:p>
          <a:p>
            <a:r>
              <a:rPr lang="en-US" dirty="0"/>
              <a:t>If you want to set up a company in </a:t>
            </a:r>
            <a:r>
              <a:rPr lang="sl-SI" dirty="0"/>
              <a:t>Ormož </a:t>
            </a:r>
            <a:r>
              <a:rPr lang="sl-SI" dirty="0" err="1"/>
              <a:t>or</a:t>
            </a:r>
            <a:r>
              <a:rPr lang="sl-SI" dirty="0"/>
              <a:t> Središče ob Dravi</a:t>
            </a:r>
            <a:r>
              <a:rPr lang="en-US" dirty="0"/>
              <a:t>, you can contact me personally. You can reach me by E-mail</a:t>
            </a:r>
            <a:r>
              <a:rPr lang="sl-SI" dirty="0"/>
              <a:t> </a:t>
            </a:r>
            <a:r>
              <a:rPr lang="sl-SI" dirty="0">
                <a:hlinkClick r:id="rId11"/>
              </a:rPr>
              <a:t>polona@rrc-ormoz.si</a:t>
            </a:r>
            <a:r>
              <a:rPr lang="sl-SI" dirty="0"/>
              <a:t> </a:t>
            </a:r>
            <a:r>
              <a:rPr lang="de-AT" dirty="0"/>
              <a:t>. </a:t>
            </a:r>
            <a:r>
              <a:rPr lang="en-US" dirty="0"/>
              <a:t>Please also visit our website </a:t>
            </a:r>
            <a:r>
              <a:rPr lang="de-DE" dirty="0"/>
              <a:t>https://www.rrc-ormoz.si/</a:t>
            </a:r>
            <a:endParaRPr lang="de-AT" u="sng" dirty="0"/>
          </a:p>
          <a:p>
            <a:endParaRPr lang="de-DE" u="sng" dirty="0"/>
          </a:p>
          <a:p>
            <a:r>
              <a:rPr lang="en-US" dirty="0"/>
              <a:t>If you have any further questions, please do not hesitate to contact me.</a:t>
            </a:r>
            <a:endParaRPr lang="de-DE" dirty="0"/>
          </a:p>
        </p:txBody>
      </p:sp>
    </p:spTree>
    <p:extLst>
      <p:ext uri="{BB962C8B-B14F-4D97-AF65-F5344CB8AC3E}">
        <p14:creationId xmlns:p14="http://schemas.microsoft.com/office/powerpoint/2010/main" val="137241391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7896b45-cf26-4b08-bc82-25813af590e3" xsi:nil="true"/>
    <lcf76f155ced4ddcb4097134ff3c332f xmlns="db81d93d-abf6-45d4-b787-672b1cc40b9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BB98B524E19514C8C710C19C3EEF889" ma:contentTypeVersion="18" ma:contentTypeDescription="Create a new document." ma:contentTypeScope="" ma:versionID="2a81433b952a5d47f0fe6661bb624b57">
  <xsd:schema xmlns:xsd="http://www.w3.org/2001/XMLSchema" xmlns:xs="http://www.w3.org/2001/XMLSchema" xmlns:p="http://schemas.microsoft.com/office/2006/metadata/properties" xmlns:ns2="db81d93d-abf6-45d4-b787-672b1cc40b9d" xmlns:ns3="b7896b45-cf26-4b08-bc82-25813af590e3" targetNamespace="http://schemas.microsoft.com/office/2006/metadata/properties" ma:root="true" ma:fieldsID="3aa91b3c7ec491ad9507fab84fa41626" ns2:_="" ns3:_="">
    <xsd:import namespace="db81d93d-abf6-45d4-b787-672b1cc40b9d"/>
    <xsd:import namespace="b7896b45-cf26-4b08-bc82-25813af590e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81d93d-abf6-45d4-b787-672b1cc40b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Location" ma:index="11" nillable="true" ma:displayName="Location" ma:internalName="MediaServiceLocatio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710dc6c-b8bc-45ad-adfa-0b4c89c12d1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896b45-cf26-4b08-bc82-25813af590e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319275a-2ad0-4d38-8363-be2f706ae0af}" ma:internalName="TaxCatchAll" ma:showField="CatchAllData" ma:web="b7896b45-cf26-4b08-bc82-25813af590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DCEFD4-6724-4117-9A2E-1B3844724C96}">
  <ds:schemaRefs>
    <ds:schemaRef ds:uri="http://schemas.microsoft.com/office/2006/metadata/properties"/>
    <ds:schemaRef ds:uri="http://schemas.microsoft.com/office/infopath/2007/PartnerControls"/>
    <ds:schemaRef ds:uri="b7896b45-cf26-4b08-bc82-25813af590e3"/>
    <ds:schemaRef ds:uri="db81d93d-abf6-45d4-b787-672b1cc40b9d"/>
  </ds:schemaRefs>
</ds:datastoreItem>
</file>

<file path=customXml/itemProps2.xml><?xml version="1.0" encoding="utf-8"?>
<ds:datastoreItem xmlns:ds="http://schemas.openxmlformats.org/officeDocument/2006/customXml" ds:itemID="{69E5D9EB-D114-432F-A136-776FB08E7F16}">
  <ds:schemaRefs>
    <ds:schemaRef ds:uri="http://schemas.microsoft.com/sharepoint/v3/contenttype/forms"/>
  </ds:schemaRefs>
</ds:datastoreItem>
</file>

<file path=customXml/itemProps3.xml><?xml version="1.0" encoding="utf-8"?>
<ds:datastoreItem xmlns:ds="http://schemas.openxmlformats.org/officeDocument/2006/customXml" ds:itemID="{22B3B791-C2C4-41E9-983B-1E4E55AC9C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81d93d-abf6-45d4-b787-672b1cc40b9d"/>
    <ds:schemaRef ds:uri="b7896b45-cf26-4b08-bc82-25813af590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46</TotalTime>
  <Words>340</Words>
  <Application>Microsoft Office PowerPoint</Application>
  <PresentationFormat>Širokozaslonsko</PresentationFormat>
  <Paragraphs>20</Paragraphs>
  <Slides>2</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vt:i4>
      </vt:variant>
    </vt:vector>
  </HeadingPairs>
  <TitlesOfParts>
    <vt:vector size="7" baseType="lpstr">
      <vt:lpstr>Arial</vt:lpstr>
      <vt:lpstr>Calibri</vt:lpstr>
      <vt:lpstr>Calibri Light</vt:lpstr>
      <vt:lpstr>Wingdings</vt:lpstr>
      <vt:lpstr>Office</vt:lpstr>
      <vt:lpstr>PowerPointova predstavitev</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Claudia Krobath</dc:creator>
  <cp:lastModifiedBy>Polona Kukovec Lakota [RRC Ormož]</cp:lastModifiedBy>
  <cp:revision>14</cp:revision>
  <cp:lastPrinted>2024-01-18T09:39:11Z</cp:lastPrinted>
  <dcterms:created xsi:type="dcterms:W3CDTF">2024-01-09T14:12:28Z</dcterms:created>
  <dcterms:modified xsi:type="dcterms:W3CDTF">2024-01-18T12:31:04Z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0x010100ABB98B524E19514C8C710C19C3EEF889</vt:lpwstr>
  </property>
  <property fmtid="{D5CDD505-2E9C-101B-9397-08002B2CF9AE}" pid="3" name="MediaServiceImageTags">
    <vt:lpwstr/>
  </property>
</Properties>
</file>