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" panose="020B0604020202020204" charset="0"/>
      <p:regular r:id="rId29"/>
      <p:bold r:id="rId30"/>
      <p:italic r:id="rId31"/>
      <p:boldItalic r:id="rId32"/>
    </p:embeddedFont>
    <p:embeddedFont>
      <p:font typeface="Libre Franklin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ExtraBold" panose="00000900000000000000" pitchFamily="2" charset="0"/>
      <p:bold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  <p:embeddedFont>
      <p:font typeface="Raleway Thin" pitchFamily="2" charset="0"/>
      <p:regular r:id="rId51"/>
      <p:bold r:id="rId52"/>
      <p:italic r:id="rId53"/>
      <p:boldItalic r:id="rId54"/>
    </p:embeddedFont>
    <p:embeddedFont>
      <p:font typeface="Roboto Condensed Light" panose="02000000000000000000" pitchFamily="2" charset="0"/>
      <p:regular r:id="rId55"/>
      <p:italic r:id="rId56"/>
    </p:embeddedFont>
    <p:embeddedFont>
      <p:font typeface="Titillium Web" panose="00000500000000000000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faAlMOWKagCZGU/kXnY8LIBp+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E47254-3843-421C-BF16-E2A66E1F5CE1}">
  <a:tblStyle styleId="{0DE47254-3843-421C-BF16-E2A66E1F5C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5" Type="http://schemas.openxmlformats.org/officeDocument/2006/relationships/slide" Target="slides/slide3.xml"/><Relationship Id="rId61" Type="http://customschemas.google.com/relationships/presentationmetadata" Target="meta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570a8a9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1570a8a9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570a8a96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1570a8a96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1570a8a96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1570a8a96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1570a8a96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1570a8a96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570a8a96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570a8a96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570a8a96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21570a8a96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570a8a96d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1570a8a96d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1570a8a96d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1570a8a96d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570a8a96d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570a8a96d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570a8a9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1570a8a9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1570a8a96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91" y="685727"/>
            <a:ext cx="66756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1570a8a96d_0_5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570a8a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1570a8a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1570a8a96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1570a8a96d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570a8a96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1570a8a96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570a8a96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1570a8a96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570a8a96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1570a8a96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1570a8a96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1570a8a96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570a8a96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1570a8a96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570a8a96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21570a8a96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570a8a96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1570a8a96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15"/>
          <p:cNvGrpSpPr/>
          <p:nvPr/>
        </p:nvGrpSpPr>
        <p:grpSpPr>
          <a:xfrm rot="10800000" flipH="1">
            <a:off x="1101156" y="253148"/>
            <a:ext cx="7611770" cy="2949180"/>
            <a:chOff x="404800" y="-890960"/>
            <a:chExt cx="8937149" cy="3462698"/>
          </a:xfrm>
        </p:grpSpPr>
        <p:sp>
          <p:nvSpPr>
            <p:cNvPr id="12" name="Google Shape;12;p15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5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18" name="Google Shape;18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flipH="1">
            <a:off x="5825013" y="1820700"/>
            <a:ext cx="238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flipH="1">
            <a:off x="931888" y="1206450"/>
            <a:ext cx="50826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22" name="Google Shape;122;p24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23" name="Google Shape;123;p2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31" name="Google Shape;131;p2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821000" y="2923625"/>
            <a:ext cx="550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0" name="Google Shape;140;p2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8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56" name="Google Shape;156;p28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65" name="Google Shape;165;p29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30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88" name="Google Shape;188;p3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31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207" name="Google Shape;207;p3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32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32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2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2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32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33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33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33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33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427475" y="1408075"/>
            <a:ext cx="43662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621025" y="3114400"/>
            <a:ext cx="41727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7" name="Google Shape;27;p16"/>
          <p:cNvGrpSpPr/>
          <p:nvPr/>
        </p:nvGrpSpPr>
        <p:grpSpPr>
          <a:xfrm>
            <a:off x="231225" y="229756"/>
            <a:ext cx="8724000" cy="4217169"/>
            <a:chOff x="231225" y="229756"/>
            <a:chExt cx="8724000" cy="4217169"/>
          </a:xfrm>
        </p:grpSpPr>
        <p:sp>
          <p:nvSpPr>
            <p:cNvPr id="28" name="Google Shape;28;p16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34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35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260" name="Google Shape;260;p35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6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272" name="Google Shape;272;p36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38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39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306" name="Google Shape;306;p39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40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317" name="Google Shape;317;p40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41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41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41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1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1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1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1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41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570a8a96d_0_512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21570a8a96d_0_512"/>
          <p:cNvSpPr txBox="1">
            <a:spLocks noGrp="1"/>
          </p:cNvSpPr>
          <p:nvPr>
            <p:ph type="body" idx="1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g21570a8a96d_0_512"/>
          <p:cNvSpPr txBox="1">
            <a:spLocks noGrp="1"/>
          </p:cNvSpPr>
          <p:nvPr>
            <p:ph type="body" idx="2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ENTER">
  <p:cSld name="TITLE SLIDE CENTER">
    <p:bg>
      <p:bgPr>
        <a:solidFill>
          <a:srgbClr val="262626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70a8a96d_0_5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4" name="Google Shape;344;g21570a8a96d_0_516"/>
          <p:cNvSpPr txBox="1">
            <a:spLocks noGrp="1"/>
          </p:cNvSpPr>
          <p:nvPr>
            <p:ph type="ctrTitle"/>
          </p:nvPr>
        </p:nvSpPr>
        <p:spPr>
          <a:xfrm>
            <a:off x="791508" y="0"/>
            <a:ext cx="75609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bas Neue"/>
              <a:buNone/>
              <a:defRPr sz="6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21570a8a96d_0_516"/>
          <p:cNvSpPr txBox="1">
            <a:spLocks noGrp="1"/>
          </p:cNvSpPr>
          <p:nvPr>
            <p:ph type="subTitle" idx="1"/>
          </p:nvPr>
        </p:nvSpPr>
        <p:spPr>
          <a:xfrm>
            <a:off x="791508" y="2808000"/>
            <a:ext cx="75609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300"/>
              <a:buNone/>
              <a:defRPr sz="3300">
                <a:solidFill>
                  <a:srgbClr val="A5A5A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13225" y="1036775"/>
            <a:ext cx="77175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6" name="Google Shape;36;p17"/>
          <p:cNvGrpSpPr/>
          <p:nvPr/>
        </p:nvGrpSpPr>
        <p:grpSpPr>
          <a:xfrm flipH="1">
            <a:off x="165975" y="229756"/>
            <a:ext cx="8684475" cy="4217169"/>
            <a:chOff x="270750" y="229756"/>
            <a:chExt cx="8684475" cy="4217169"/>
          </a:xfrm>
        </p:grpSpPr>
        <p:sp>
          <p:nvSpPr>
            <p:cNvPr id="37" name="Google Shape;37;p17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570a8a96d_0_520"/>
          <p:cNvSpPr>
            <a:spLocks noGrp="1"/>
          </p:cNvSpPr>
          <p:nvPr>
            <p:ph type="pic" idx="2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8" name="Google Shape;348;g21570a8a96d_0_520"/>
          <p:cNvSpPr>
            <a:spLocks noGrp="1"/>
          </p:cNvSpPr>
          <p:nvPr>
            <p:ph type="pic" idx="3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9" name="Google Shape;349;g21570a8a96d_0_520"/>
          <p:cNvSpPr>
            <a:spLocks noGrp="1"/>
          </p:cNvSpPr>
          <p:nvPr>
            <p:ph type="pic" idx="4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0" name="Google Shape;350;g21570a8a96d_0_520"/>
          <p:cNvSpPr>
            <a:spLocks noGrp="1"/>
          </p:cNvSpPr>
          <p:nvPr>
            <p:ph type="pic" idx="5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1" name="Google Shape;351;g21570a8a96d_0_520"/>
          <p:cNvSpPr>
            <a:spLocks noGrp="1"/>
          </p:cNvSpPr>
          <p:nvPr>
            <p:ph type="pic" idx="6"/>
          </p:nvPr>
        </p:nvSpPr>
        <p:spPr>
          <a:xfrm>
            <a:off x="40505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2" name="Google Shape;352;g21570a8a96d_0_520"/>
          <p:cNvSpPr>
            <a:spLocks noGrp="1"/>
          </p:cNvSpPr>
          <p:nvPr>
            <p:ph type="pic" idx="7"/>
          </p:nvPr>
        </p:nvSpPr>
        <p:spPr>
          <a:xfrm>
            <a:off x="462480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3" name="Google Shape;353;g21570a8a96d_0_520"/>
          <p:cNvSpPr>
            <a:spLocks noGrp="1"/>
          </p:cNvSpPr>
          <p:nvPr>
            <p:ph type="pic" idx="8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4" name="Google Shape;354;g21570a8a96d_0_520"/>
          <p:cNvSpPr>
            <a:spLocks noGrp="1"/>
          </p:cNvSpPr>
          <p:nvPr>
            <p:ph type="pic" idx="9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5" name="Google Shape;355;g21570a8a96d_0_520"/>
          <p:cNvSpPr txBox="1">
            <a:spLocks noGrp="1"/>
          </p:cNvSpPr>
          <p:nvPr>
            <p:ph type="body" idx="1"/>
          </p:nvPr>
        </p:nvSpPr>
        <p:spPr>
          <a:xfrm>
            <a:off x="40505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g21570a8a96d_0_520"/>
          <p:cNvSpPr txBox="1">
            <a:spLocks noGrp="1"/>
          </p:cNvSpPr>
          <p:nvPr>
            <p:ph type="body" idx="13"/>
          </p:nvPr>
        </p:nvSpPr>
        <p:spPr>
          <a:xfrm>
            <a:off x="462480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g21570a8a96d_0_520"/>
          <p:cNvSpPr txBox="1">
            <a:spLocks noGrp="1"/>
          </p:cNvSpPr>
          <p:nvPr>
            <p:ph type="body" idx="14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g21570a8a96d_0_520"/>
          <p:cNvSpPr txBox="1">
            <a:spLocks noGrp="1"/>
          </p:cNvSpPr>
          <p:nvPr>
            <p:ph type="body" idx="15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g21570a8a96d_0_520"/>
          <p:cNvSpPr txBox="1">
            <a:spLocks noGrp="1"/>
          </p:cNvSpPr>
          <p:nvPr>
            <p:ph type="body" idx="16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21570a8a96d_0_520"/>
          <p:cNvSpPr txBox="1">
            <a:spLocks noGrp="1"/>
          </p:cNvSpPr>
          <p:nvPr>
            <p:ph type="body" idx="17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g21570a8a96d_0_520"/>
          <p:cNvSpPr txBox="1">
            <a:spLocks noGrp="1"/>
          </p:cNvSpPr>
          <p:nvPr>
            <p:ph type="body" idx="18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g21570a8a96d_0_520"/>
          <p:cNvSpPr txBox="1">
            <a:spLocks noGrp="1"/>
          </p:cNvSpPr>
          <p:nvPr>
            <p:ph type="body" idx="19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21570a8a96d_0_520"/>
          <p:cNvSpPr>
            <a:spLocks noGrp="1"/>
          </p:cNvSpPr>
          <p:nvPr>
            <p:ph type="pic" idx="20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4" name="Google Shape;364;g21570a8a96d_0_520"/>
          <p:cNvSpPr txBox="1">
            <a:spLocks noGrp="1"/>
          </p:cNvSpPr>
          <p:nvPr>
            <p:ph type="body" idx="21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g21570a8a96d_0_520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g21570a8a96d_0_520"/>
          <p:cNvSpPr txBox="1">
            <a:spLocks noGrp="1"/>
          </p:cNvSpPr>
          <p:nvPr>
            <p:ph type="body" idx="22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GREY">
  <p:cSld name="DARK GRE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570a8a96d_0_5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1570a8a96d_0_541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21570a8a96d_0_541"/>
          <p:cNvSpPr txBox="1">
            <a:spLocks noGrp="1"/>
          </p:cNvSpPr>
          <p:nvPr>
            <p:ph type="body" idx="1"/>
          </p:nvPr>
        </p:nvSpPr>
        <p:spPr>
          <a:xfrm>
            <a:off x="387240" y="706858"/>
            <a:ext cx="8350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50"/>
              <a:buNone/>
              <a:defRPr>
                <a:solidFill>
                  <a:srgbClr val="A6A6A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21570a8a96d_0_541"/>
          <p:cNvSpPr txBox="1">
            <a:spLocks noGrp="1"/>
          </p:cNvSpPr>
          <p:nvPr>
            <p:ph type="body" idx="2"/>
          </p:nvPr>
        </p:nvSpPr>
        <p:spPr>
          <a:xfrm>
            <a:off x="387240" y="1112964"/>
            <a:ext cx="83511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50"/>
              <a:buChar char="▪"/>
              <a:defRPr sz="1650">
                <a:solidFill>
                  <a:srgbClr val="D9D9D9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500"/>
              <a:buChar char="–"/>
              <a:defRPr>
                <a:solidFill>
                  <a:srgbClr val="D9D9D9"/>
                </a:solidFill>
              </a:defRPr>
            </a:lvl2pPr>
            <a:lvl3pPr marL="137160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350"/>
              <a:buChar char="–"/>
              <a:defRPr>
                <a:solidFill>
                  <a:srgbClr val="D9D9D9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PFEHLUNGEN">
  <p:cSld name="2_EMPFEHLUNGEN">
    <p:bg>
      <p:bgPr>
        <a:solidFill>
          <a:srgbClr val="262626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570a8a96d_0_546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g21570a8a96d_0_546"/>
          <p:cNvSpPr>
            <a:spLocks noGrp="1"/>
          </p:cNvSpPr>
          <p:nvPr>
            <p:ph type="pic" idx="2"/>
          </p:nvPr>
        </p:nvSpPr>
        <p:spPr>
          <a:xfrm>
            <a:off x="405052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5" name="Google Shape;375;g21570a8a96d_0_546"/>
          <p:cNvSpPr txBox="1">
            <a:spLocks noGrp="1"/>
          </p:cNvSpPr>
          <p:nvPr>
            <p:ph type="body" idx="1"/>
          </p:nvPr>
        </p:nvSpPr>
        <p:spPr>
          <a:xfrm>
            <a:off x="405054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g21570a8a96d_0_546"/>
          <p:cNvSpPr>
            <a:spLocks noGrp="1"/>
          </p:cNvSpPr>
          <p:nvPr>
            <p:ph type="pic" idx="3"/>
          </p:nvPr>
        </p:nvSpPr>
        <p:spPr>
          <a:xfrm>
            <a:off x="3221825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7" name="Google Shape;377;g21570a8a96d_0_546"/>
          <p:cNvSpPr txBox="1">
            <a:spLocks noGrp="1"/>
          </p:cNvSpPr>
          <p:nvPr>
            <p:ph type="body" idx="4"/>
          </p:nvPr>
        </p:nvSpPr>
        <p:spPr>
          <a:xfrm>
            <a:off x="3221520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g21570a8a96d_0_546"/>
          <p:cNvSpPr>
            <a:spLocks noGrp="1"/>
          </p:cNvSpPr>
          <p:nvPr>
            <p:ph type="pic" idx="5"/>
          </p:nvPr>
        </p:nvSpPr>
        <p:spPr>
          <a:xfrm>
            <a:off x="6037988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9" name="Google Shape;379;g21570a8a96d_0_546"/>
          <p:cNvSpPr txBox="1">
            <a:spLocks noGrp="1"/>
          </p:cNvSpPr>
          <p:nvPr>
            <p:ph type="body" idx="6"/>
          </p:nvPr>
        </p:nvSpPr>
        <p:spPr>
          <a:xfrm>
            <a:off x="6037987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8" name="Google Shape;48;p18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18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18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8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18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4795550" y="1203875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ubTitle" idx="2"/>
          </p:nvPr>
        </p:nvSpPr>
        <p:spPr>
          <a:xfrm>
            <a:off x="1115300" y="12086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ubTitle" idx="3"/>
          </p:nvPr>
        </p:nvSpPr>
        <p:spPr>
          <a:xfrm>
            <a:off x="479555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ubTitle" idx="4"/>
          </p:nvPr>
        </p:nvSpPr>
        <p:spPr>
          <a:xfrm>
            <a:off x="111530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64" name="Google Shape;64;p19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65" name="Google Shape;65;p19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66" name="Google Shape;66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" name="Google Shape;72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22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77" name="Google Shape;77;p22"/>
            <p:cNvSpPr/>
            <p:nvPr/>
          </p:nvSpPr>
          <p:spPr>
            <a:xfrm>
              <a:off x="193228" y="110935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2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6" name="Google Shape;86;p20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87" name="Google Shape;87;p2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21"/>
          <p:cNvGrpSpPr/>
          <p:nvPr/>
        </p:nvGrpSpPr>
        <p:grpSpPr>
          <a:xfrm flipH="1">
            <a:off x="1076330" y="3499180"/>
            <a:ext cx="6991339" cy="1329929"/>
            <a:chOff x="404800" y="1010238"/>
            <a:chExt cx="8208688" cy="1561500"/>
          </a:xfrm>
        </p:grpSpPr>
        <p:sp>
          <p:nvSpPr>
            <p:cNvPr id="96" name="Google Shape;96;p21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1"/>
          <p:cNvSpPr/>
          <p:nvPr/>
        </p:nvSpPr>
        <p:spPr>
          <a:xfrm flipH="1">
            <a:off x="3408602" y="765505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02" name="Google Shape;102;p2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887000" y="1732200"/>
            <a:ext cx="53700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726376" y="1682650"/>
            <a:ext cx="4238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726375" y="2297850"/>
            <a:ext cx="42387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10800000" flipH="1">
            <a:off x="270750" y="405549"/>
            <a:ext cx="8627325" cy="3828376"/>
            <a:chOff x="270750" y="361374"/>
            <a:chExt cx="8627325" cy="3828376"/>
          </a:xfrm>
        </p:grpSpPr>
        <p:sp>
          <p:nvSpPr>
            <p:cNvPr id="113" name="Google Shape;113;p23"/>
            <p:cNvSpPr/>
            <p:nvPr/>
          </p:nvSpPr>
          <p:spPr>
            <a:xfrm>
              <a:off x="669525" y="361374"/>
              <a:ext cx="909600" cy="9096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70750" y="3019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8529750" y="38957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8325975" y="29408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708845" y="4583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570a8a96d_0_509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g21570a8a96d_0_509"/>
          <p:cNvSpPr txBox="1">
            <a:spLocks noGrp="1"/>
          </p:cNvSpPr>
          <p:nvPr>
            <p:ph type="body" idx="1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x8KMkQT2hnwU1yGT7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forms.gle/x8KMkQT2hnwU1yGT7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0F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570a8a96d_0_68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1570a8a96d_0_68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1570a8a96d_0_68"/>
          <p:cNvSpPr txBox="1"/>
          <p:nvPr/>
        </p:nvSpPr>
        <p:spPr>
          <a:xfrm>
            <a:off x="514350" y="1024800"/>
            <a:ext cx="81153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 template, please download this template and update it with your team</a:t>
            </a:r>
            <a:endParaRPr sz="3600"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800"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HERE</a:t>
            </a: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5100"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570a8a96d_0_421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1570a8a96d_0_421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1570a8a96d_0_421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570a8a96d_0_42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1570a8a96d_0_42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1570a8a96d_0_427"/>
          <p:cNvSpPr txBox="1"/>
          <p:nvPr/>
        </p:nvSpPr>
        <p:spPr>
          <a:xfrm>
            <a:off x="1833450" y="449475"/>
            <a:ext cx="5477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570a8a96d_0_433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1570a8a96d_0_433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1570a8a96d_0_433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570a8a96d_0_439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1570a8a96d_0_439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1570a8a96d_0_439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570a8a96d_0_636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21570a8a96d_0_636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21570a8a96d_0_636"/>
          <p:cNvSpPr txBox="1"/>
          <p:nvPr/>
        </p:nvSpPr>
        <p:spPr>
          <a:xfrm>
            <a:off x="1833450" y="449475"/>
            <a:ext cx="547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9" name="Google Shape;509;g21570a8a96d_0_636"/>
          <p:cNvSpPr txBox="1"/>
          <p:nvPr/>
        </p:nvSpPr>
        <p:spPr>
          <a:xfrm>
            <a:off x="1794638" y="15253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g21570a8a96d_0_636"/>
          <p:cNvSpPr txBox="1"/>
          <p:nvPr/>
        </p:nvSpPr>
        <p:spPr>
          <a:xfrm>
            <a:off x="1794638" y="244870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Example: What type of training and support would you like to see in the programme? </a:t>
            </a:r>
            <a:endParaRPr sz="15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would you like to achieve by the end of Exploration?</a:t>
            </a:r>
            <a:endParaRPr/>
          </a:p>
        </p:txBody>
      </p:sp>
      <p:sp>
        <p:nvSpPr>
          <p:cNvPr id="511" name="Google Shape;511;g21570a8a96d_0_636"/>
          <p:cNvSpPr/>
          <p:nvPr/>
        </p:nvSpPr>
        <p:spPr>
          <a:xfrm>
            <a:off x="5225288" y="1755637"/>
            <a:ext cx="2124063" cy="1801914"/>
          </a:xfrm>
          <a:custGeom>
            <a:avLst/>
            <a:gdLst/>
            <a:ahLst/>
            <a:cxnLst/>
            <a:rect l="l" t="t" r="r" b="b"/>
            <a:pathLst>
              <a:path w="2731914" h="2317574" extrusionOk="0">
                <a:moveTo>
                  <a:pt x="0" y="0"/>
                </a:moveTo>
                <a:lnTo>
                  <a:pt x="2731914" y="0"/>
                </a:lnTo>
                <a:lnTo>
                  <a:pt x="2731914" y="2317574"/>
                </a:lnTo>
                <a:lnTo>
                  <a:pt x="0" y="2317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1570a8a96d_0_648"/>
          <p:cNvSpPr txBox="1"/>
          <p:nvPr/>
        </p:nvSpPr>
        <p:spPr>
          <a:xfrm>
            <a:off x="1833450" y="449475"/>
            <a:ext cx="5477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7" name="Google Shape;517;g21570a8a96d_0_648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1570a8a96d_0_648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4" name="Google Shape;524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5" name="Google Shape;525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6" name="Google Shape;526;g21570a8a96d_0_615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1570a8a96d_0_615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g21570a8a96d_0_615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1570a8a96d_0_615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g21570a8a96d_0_615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31" name="Google Shape;531;g21570a8a96d_0_615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32" name="Google Shape;532;g21570a8a96d_0_615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21570a8a96d_0_61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g21570a8a96d_0_615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35" name="Google Shape;535;g21570a8a96d_0_615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36" name="Google Shape;536;g21570a8a96d_0_615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37" name="Google Shape;537;g21570a8a96d_0_615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g21570a8a96d_0_61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9" name="Google Shape;539;g21570a8a96d_0_615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0" name="Google Shape;540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6" name="Google Shape;546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7" name="Google Shape;547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8" name="Google Shape;548;g21570a8a96d_0_586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1570a8a96d_0_586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g21570a8a96d_0_58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1570a8a96d_0_58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21570a8a96d_0_586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53" name="Google Shape;553;g21570a8a96d_0_586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54" name="Google Shape;554;g21570a8a96d_0_586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1570a8a96d_0_586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g21570a8a96d_0_586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57" name="Google Shape;557;g21570a8a96d_0_586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58" name="Google Shape;558;g21570a8a96d_0_586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59" name="Google Shape;559;g21570a8a96d_0_586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21570a8a96d_0_586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g21570a8a96d_0_586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62" name="Google Shape;562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1570a8a96d_2_0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1570a8a96d_2_0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21570a8a96d_2_0"/>
          <p:cNvSpPr txBox="1"/>
          <p:nvPr/>
        </p:nvSpPr>
        <p:spPr>
          <a:xfrm>
            <a:off x="2473350" y="443975"/>
            <a:ext cx="419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570a8a96d_0_502"/>
          <p:cNvSpPr/>
          <p:nvPr/>
        </p:nvSpPr>
        <p:spPr>
          <a:xfrm>
            <a:off x="4900199" y="1175843"/>
            <a:ext cx="2521498" cy="2021783"/>
          </a:xfrm>
          <a:custGeom>
            <a:avLst/>
            <a:gdLst/>
            <a:ahLst/>
            <a:cxnLst/>
            <a:rect l="l" t="t" r="r" b="b"/>
            <a:pathLst>
              <a:path w="3093863" h="2480715" extrusionOk="0">
                <a:moveTo>
                  <a:pt x="0" y="0"/>
                </a:moveTo>
                <a:lnTo>
                  <a:pt x="3093863" y="0"/>
                </a:lnTo>
                <a:lnTo>
                  <a:pt x="3093863" y="2480715"/>
                </a:lnTo>
                <a:lnTo>
                  <a:pt x="0" y="248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1570a8a96d_0_50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1570a8a96d_0_50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1570a8a96d_0_502"/>
          <p:cNvSpPr txBox="1"/>
          <p:nvPr/>
        </p:nvSpPr>
        <p:spPr>
          <a:xfrm>
            <a:off x="1540875" y="2300475"/>
            <a:ext cx="3106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3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3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10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8" name="Google Shape;578;g21570a8a96d_0_502"/>
          <p:cNvSpPr txBox="1"/>
          <p:nvPr/>
        </p:nvSpPr>
        <p:spPr>
          <a:xfrm>
            <a:off x="1540875" y="1451975"/>
            <a:ext cx="641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Thanks!</a:t>
            </a:r>
            <a:endParaRPr sz="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570a8a96d_0_0"/>
          <p:cNvSpPr/>
          <p:nvPr/>
        </p:nvSpPr>
        <p:spPr>
          <a:xfrm rot="10800000">
            <a:off x="7900890" y="3688232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 extrusionOk="0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1570a8a96d_0_0"/>
          <p:cNvSpPr/>
          <p:nvPr/>
        </p:nvSpPr>
        <p:spPr>
          <a:xfrm>
            <a:off x="514350" y="423625"/>
            <a:ext cx="1783405" cy="727232"/>
          </a:xfrm>
          <a:custGeom>
            <a:avLst/>
            <a:gdLst/>
            <a:ahLst/>
            <a:cxnLst/>
            <a:rect l="l" t="t" r="r" b="b"/>
            <a:pathLst>
              <a:path w="3876967" h="1634230" extrusionOk="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1570a8a96d_0_0"/>
          <p:cNvSpPr txBox="1"/>
          <p:nvPr/>
        </p:nvSpPr>
        <p:spPr>
          <a:xfrm>
            <a:off x="514350" y="1664100"/>
            <a:ext cx="6412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Exploration phase proposal</a:t>
            </a:r>
            <a:endParaRPr sz="200"/>
          </a:p>
        </p:txBody>
      </p:sp>
      <p:sp>
        <p:nvSpPr>
          <p:cNvPr id="395" name="Google Shape;395;g21570a8a96d_0_0"/>
          <p:cNvSpPr txBox="1"/>
          <p:nvPr/>
        </p:nvSpPr>
        <p:spPr>
          <a:xfrm>
            <a:off x="514350" y="3365550"/>
            <a:ext cx="4377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Fill in this template with the required information to apply for the second phase of TeamUp 2024! </a:t>
            </a:r>
            <a:endParaRPr sz="16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6" name="Google Shape;396;g21570a8a96d_0_0"/>
          <p:cNvSpPr txBox="1"/>
          <p:nvPr/>
        </p:nvSpPr>
        <p:spPr>
          <a:xfrm>
            <a:off x="514346" y="4394150"/>
            <a:ext cx="3142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Deadline: July 21st</a:t>
            </a:r>
            <a:r>
              <a:rPr lang="en" sz="1800" b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202</a:t>
            </a: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4 (EOD)</a:t>
            </a:r>
            <a:endParaRPr sz="700"/>
          </a:p>
        </p:txBody>
      </p:sp>
      <p:sp>
        <p:nvSpPr>
          <p:cNvPr id="397" name="Google Shape;397;g21570a8a96d_0_0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 extrusionOk="0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1570a8a96d_0_0"/>
          <p:cNvSpPr/>
          <p:nvPr/>
        </p:nvSpPr>
        <p:spPr>
          <a:xfrm>
            <a:off x="5572159" y="2994402"/>
            <a:ext cx="2751156" cy="2045859"/>
          </a:xfrm>
          <a:custGeom>
            <a:avLst/>
            <a:gdLst/>
            <a:ahLst/>
            <a:cxnLst/>
            <a:rect l="l" t="t" r="r" b="b"/>
            <a:pathLst>
              <a:path w="4401849" h="3273375" extrusionOk="0">
                <a:moveTo>
                  <a:pt x="0" y="0"/>
                </a:moveTo>
                <a:lnTo>
                  <a:pt x="4401849" y="0"/>
                </a:lnTo>
                <a:lnTo>
                  <a:pt x="4401849" y="3273375"/>
                </a:lnTo>
                <a:lnTo>
                  <a:pt x="0" y="3273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Google Shape;583;g21570a8a96d_0_567"/>
          <p:cNvGraphicFramePr/>
          <p:nvPr/>
        </p:nvGraphicFramePr>
        <p:xfrm>
          <a:off x="713238" y="111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{0DE47254-3843-421C-BF16-E2A66E1F5CE1}</a:tableStyleId>
              </a:tblPr>
              <a:tblGrid>
                <a:gridCol w="43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Criteria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Part of the presentation evaluated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product/solution the team presents is innovative, scalable and has the potential to transform Europe’s food system and deliver social, environmental and economic impact.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Project resume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2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co-founders have complementary skills and experience and have the potential to form a strong team.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Team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3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has a clear, feasible and ambitious plan for the Exploration phase.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Plan for the Exploration phase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" name="Google Shape;584;g21570a8a96d_0_567"/>
          <p:cNvSpPr txBox="1"/>
          <p:nvPr/>
        </p:nvSpPr>
        <p:spPr>
          <a:xfrm>
            <a:off x="1833450" y="449475"/>
            <a:ext cx="5477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Evaluation criteria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5" name="Google Shape;585;g21570a8a96d_0_567"/>
          <p:cNvSpPr txBox="1"/>
          <p:nvPr/>
        </p:nvSpPr>
        <p:spPr>
          <a:xfrm>
            <a:off x="713250" y="3744375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Each criterion will be scored on a 0-5 scale, where 0 represents “not meeting the criterion” and 5 – “meeting all relevant aspects of the criterion”.  Each proposal can receive a maximum of 15 points.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6" name="Google Shape;586;g21570a8a96d_0_56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1570a8a96d_0_56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570a8a96d_0_15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1570a8a96d_0_15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1570a8a96d_0_152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(max. 2 slides)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g21570a8a96d_0_152"/>
          <p:cNvSpPr txBox="1"/>
          <p:nvPr/>
        </p:nvSpPr>
        <p:spPr>
          <a:xfrm>
            <a:off x="351325" y="3168701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shortly describe your agrifood technology or solution. How does your solution solve the problem/need of your customers?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g21570a8a96d_0_152"/>
          <p:cNvSpPr txBox="1"/>
          <p:nvPr/>
        </p:nvSpPr>
        <p:spPr>
          <a:xfrm>
            <a:off x="5660129" y="1255050"/>
            <a:ext cx="2921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Competitors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g21570a8a96d_0_152"/>
          <p:cNvSpPr txBox="1"/>
          <p:nvPr/>
        </p:nvSpPr>
        <p:spPr>
          <a:xfrm>
            <a:off x="272657" y="1255050"/>
            <a:ext cx="2751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AutoNum type="arabicPeriod"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" name="Google Shape;409;g21570a8a96d_0_152"/>
          <p:cNvSpPr txBox="1"/>
          <p:nvPr/>
        </p:nvSpPr>
        <p:spPr>
          <a:xfrm>
            <a:off x="266275" y="161487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problem are you trying to solve with your agrifood solution or technology? Who are your customers and what issues or needs do they have?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" name="Google Shape;410;g21570a8a96d_0_152"/>
          <p:cNvSpPr txBox="1"/>
          <p:nvPr/>
        </p:nvSpPr>
        <p:spPr>
          <a:xfrm>
            <a:off x="5660128" y="161162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are your competitors? How are your customers solving their problem at the moment? Please consider both direct and indirect competitors. </a:t>
            </a: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1" name="Google Shape;411;g21570a8a96d_0_152"/>
          <p:cNvSpPr txBox="1"/>
          <p:nvPr/>
        </p:nvSpPr>
        <p:spPr>
          <a:xfrm>
            <a:off x="502084" y="2810425"/>
            <a:ext cx="2443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Solution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2" name="Google Shape;412;g21570a8a96d_0_152"/>
          <p:cNvSpPr txBox="1"/>
          <p:nvPr/>
        </p:nvSpPr>
        <p:spPr>
          <a:xfrm>
            <a:off x="5958275" y="3180426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distinctive and innovative about your solution? What differentiates it from the competitors?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3" name="Google Shape;413;g21570a8a96d_0_152"/>
          <p:cNvSpPr txBox="1"/>
          <p:nvPr/>
        </p:nvSpPr>
        <p:spPr>
          <a:xfrm>
            <a:off x="5050825" y="2810425"/>
            <a:ext cx="3530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Advantage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4" name="Google Shape;414;g21570a8a96d_0_152"/>
          <p:cNvSpPr txBox="1"/>
          <p:nvPr/>
        </p:nvSpPr>
        <p:spPr>
          <a:xfrm>
            <a:off x="7192150" y="1262550"/>
            <a:ext cx="177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5" name="Google Shape;415;g21570a8a96d_0_152"/>
          <p:cNvSpPr/>
          <p:nvPr/>
        </p:nvSpPr>
        <p:spPr>
          <a:xfrm rot="-379311">
            <a:off x="3623487" y="1713460"/>
            <a:ext cx="1898677" cy="1943030"/>
          </a:xfrm>
          <a:custGeom>
            <a:avLst/>
            <a:gdLst/>
            <a:ahLst/>
            <a:cxnLst/>
            <a:rect l="l" t="t" r="r" b="b"/>
            <a:pathLst>
              <a:path w="2200736" h="2200736" extrusionOk="0">
                <a:moveTo>
                  <a:pt x="0" y="0"/>
                </a:moveTo>
                <a:lnTo>
                  <a:pt x="2200736" y="0"/>
                </a:lnTo>
                <a:lnTo>
                  <a:pt x="2200736" y="2200736"/>
                </a:lnTo>
                <a:lnTo>
                  <a:pt x="0" y="220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1570a8a96d_0_152"/>
          <p:cNvSpPr/>
          <p:nvPr/>
        </p:nvSpPr>
        <p:spPr>
          <a:xfrm>
            <a:off x="3903750" y="2853923"/>
            <a:ext cx="1438731" cy="1409957"/>
          </a:xfrm>
          <a:custGeom>
            <a:avLst/>
            <a:gdLst/>
            <a:ahLst/>
            <a:cxnLst/>
            <a:rect l="l" t="t" r="r" b="b"/>
            <a:pathLst>
              <a:path w="1668094" h="1634733" extrusionOk="0">
                <a:moveTo>
                  <a:pt x="0" y="0"/>
                </a:moveTo>
                <a:lnTo>
                  <a:pt x="1668095" y="0"/>
                </a:lnTo>
                <a:lnTo>
                  <a:pt x="1668095" y="1634733"/>
                </a:lnTo>
                <a:lnTo>
                  <a:pt x="0" y="1634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570a8a96d_0_24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1570a8a96d_0_24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1570a8a96d_0_247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1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570a8a96d_0_26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1570a8a96d_0_26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1570a8a96d_0_264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2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570a8a96d_0_270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1570a8a96d_0_270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21570a8a96d_0_270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3523859" y="2525172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2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g21570a8a96d_0_270"/>
          <p:cNvSpPr txBox="1">
            <a:spLocks noGrp="1"/>
          </p:cNvSpPr>
          <p:nvPr>
            <p:ph type="body" idx="4294967295"/>
          </p:nvPr>
        </p:nvSpPr>
        <p:spPr>
          <a:xfrm>
            <a:off x="8957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918015" y="2525172"/>
            <a:ext cx="21291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1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6322284" y="2516859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N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g21570a8a96d_0_270"/>
          <p:cNvSpPr txBox="1">
            <a:spLocks noGrp="1"/>
          </p:cNvSpPr>
          <p:nvPr>
            <p:ph type="body" idx="4294967295"/>
          </p:nvPr>
        </p:nvSpPr>
        <p:spPr>
          <a:xfrm>
            <a:off x="3540500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g21570a8a96d_0_270"/>
          <p:cNvSpPr txBox="1">
            <a:spLocks noGrp="1"/>
          </p:cNvSpPr>
          <p:nvPr>
            <p:ph type="body" idx="4294967295"/>
          </p:nvPr>
        </p:nvSpPr>
        <p:spPr>
          <a:xfrm>
            <a:off x="63378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44" name="Google Shape;444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65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077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70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g21570a8a96d_0_306"/>
          <p:cNvGrpSpPr/>
          <p:nvPr/>
        </p:nvGrpSpPr>
        <p:grpSpPr>
          <a:xfrm>
            <a:off x="0" y="-59900"/>
            <a:ext cx="3522986" cy="5239629"/>
            <a:chOff x="0" y="-38100"/>
            <a:chExt cx="3957966" cy="2747433"/>
          </a:xfrm>
        </p:grpSpPr>
        <p:sp>
          <p:nvSpPr>
            <p:cNvPr id="452" name="Google Shape;452;g21570a8a96d_0_306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 extrusionOk="0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21570a8a96d_0_306"/>
            <p:cNvSpPr txBox="1"/>
            <p:nvPr/>
          </p:nvSpPr>
          <p:spPr>
            <a:xfrm>
              <a:off x="0" y="-38100"/>
              <a:ext cx="3957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g21570a8a96d_0_306"/>
          <p:cNvSpPr txBox="1">
            <a:spLocks noGrp="1"/>
          </p:cNvSpPr>
          <p:nvPr>
            <p:ph type="title" idx="4294967295"/>
          </p:nvPr>
        </p:nvSpPr>
        <p:spPr>
          <a:xfrm>
            <a:off x="438638" y="725085"/>
            <a:ext cx="26457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would you be a great team?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5" name="Google Shape;455;g21570a8a96d_0_306"/>
          <p:cNvSpPr txBox="1"/>
          <p:nvPr/>
        </p:nvSpPr>
        <p:spPr>
          <a:xfrm>
            <a:off x="3734900" y="91800"/>
            <a:ext cx="5055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6" name="Google Shape;456;g21570a8a96d_0_306"/>
          <p:cNvSpPr/>
          <p:nvPr/>
        </p:nvSpPr>
        <p:spPr>
          <a:xfrm>
            <a:off x="925201" y="2424205"/>
            <a:ext cx="1672578" cy="1691026"/>
          </a:xfrm>
          <a:custGeom>
            <a:avLst/>
            <a:gdLst/>
            <a:ahLst/>
            <a:cxnLst/>
            <a:rect l="l" t="t" r="r" b="b"/>
            <a:pathLst>
              <a:path w="2934348" h="2966712" extrusionOk="0">
                <a:moveTo>
                  <a:pt x="0" y="0"/>
                </a:moveTo>
                <a:lnTo>
                  <a:pt x="2934348" y="0"/>
                </a:lnTo>
                <a:lnTo>
                  <a:pt x="2934348" y="2966712"/>
                </a:lnTo>
                <a:lnTo>
                  <a:pt x="0" y="296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1570a8a96d_0_30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1570a8a96d_0_30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570a8a96d_0_40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1570a8a96d_0_40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1570a8a96d_0_407"/>
          <p:cNvSpPr txBox="1"/>
          <p:nvPr/>
        </p:nvSpPr>
        <p:spPr>
          <a:xfrm>
            <a:off x="1833450" y="449475"/>
            <a:ext cx="5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g21570a8a96d_0_407"/>
          <p:cNvSpPr txBox="1">
            <a:spLocks noGrp="1"/>
          </p:cNvSpPr>
          <p:nvPr>
            <p:ph type="body" idx="4294967295"/>
          </p:nvPr>
        </p:nvSpPr>
        <p:spPr>
          <a:xfrm>
            <a:off x="713225" y="1600125"/>
            <a:ext cx="7717500" cy="2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570a8a96d_0_414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1570a8a96d_0_414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1570a8a96d_0_414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3">
      <a:dk1>
        <a:srgbClr val="000000"/>
      </a:dk1>
      <a:lt1>
        <a:srgbClr val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6" baseType="lpstr">
      <vt:lpstr>DM Sans</vt:lpstr>
      <vt:lpstr>Bebas Neue</vt:lpstr>
      <vt:lpstr>Titillium Web</vt:lpstr>
      <vt:lpstr>Raleway</vt:lpstr>
      <vt:lpstr>Noto Sans Symbols</vt:lpstr>
      <vt:lpstr>Roboto Condensed Light</vt:lpstr>
      <vt:lpstr>Libre Franklin</vt:lpstr>
      <vt:lpstr>Poppins ExtraBold</vt:lpstr>
      <vt:lpstr>Open Sans</vt:lpstr>
      <vt:lpstr>Calibri</vt:lpstr>
      <vt:lpstr>Raleway Thin</vt:lpstr>
      <vt:lpstr>Livvic</vt:lpstr>
      <vt:lpstr>Poppins</vt:lpstr>
      <vt:lpstr>Arial</vt:lpstr>
      <vt:lpstr>Management System Planner by Slidesgo</vt:lpstr>
      <vt:lpstr>2_PRESENTATIONLOAD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Team  Why would you be a great team?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Plan for the Exploration phase</vt:lpstr>
      <vt:lpstr>Plan for the Exploration phase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Sylwia Sekula-Neuner</dc:creator>
  <cp:lastModifiedBy>Sylwia Sekula-Neuner</cp:lastModifiedBy>
  <cp:revision>1</cp:revision>
  <dcterms:modified xsi:type="dcterms:W3CDTF">2024-07-09T11:27:04Z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0x010100878A0E929B6464498A6B03AD32F45E6D</vt:lpwstr>
  </property>
</Properties>
</file>