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61838" cy="6858000"/>
  <p:notesSz cx="6858000" cy="121618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3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5138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65">
            <a:extLst>
              <a:ext uri="{FF2B5EF4-FFF2-40B4-BE49-F238E27FC236}">
                <a16:creationId xmlns:a16="http://schemas.microsoft.com/office/drawing/2014/main" id="{9EC7B793-65D6-CE81-2FE7-78813817C1F2}"/>
              </a:ext>
            </a:extLst>
          </p:cNvPr>
          <p:cNvSpPr/>
          <p:nvPr userDrawn="1"/>
        </p:nvSpPr>
        <p:spPr>
          <a:xfrm>
            <a:off x="419322" y="658368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QSafe Ltd  |  CONFIDENTIAL — Copyright Protected|  September 2026</a:t>
            </a:r>
            <a:endParaRPr lang="en-US" sz="900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69814F7-9D32-43EC-08DE-D0715CBA42F3}"/>
              </a:ext>
            </a:extLst>
          </p:cNvPr>
          <p:cNvSpPr txBox="1"/>
          <p:nvPr userDrawn="1"/>
        </p:nvSpPr>
        <p:spPr>
          <a:xfrm>
            <a:off x="10272078" y="6630326"/>
            <a:ext cx="18897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200" b="1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Copyright </a:t>
            </a:r>
            <a:r>
              <a:rPr lang="en-GB" sz="12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@QSafe</a:t>
            </a:r>
            <a:r>
              <a:rPr lang="en-GB" sz="12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en-GB" sz="12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Limited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cs typeface="Century Gothic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309940A-FC77-89FB-9543-B580EE2F7DCE}"/>
              </a:ext>
            </a:extLst>
          </p:cNvPr>
          <p:cNvSpPr txBox="1"/>
          <p:nvPr userDrawn="1"/>
        </p:nvSpPr>
        <p:spPr>
          <a:xfrm>
            <a:off x="0" y="0"/>
            <a:ext cx="188976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200" b="1" spc="-25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Copyright </a:t>
            </a:r>
            <a:r>
              <a:rPr lang="en-GB" sz="12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@QSafe</a:t>
            </a:r>
            <a:r>
              <a:rPr lang="en-GB" sz="1200" b="1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 </a:t>
            </a:r>
            <a:r>
              <a:rPr lang="en-GB" sz="1200" b="1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/>
                <a:cs typeface="Century Gothic"/>
              </a:rPr>
              <a:t>Limited</a:t>
            </a:r>
            <a:endParaRPr lang="en-GB" sz="1200" dirty="0">
              <a:solidFill>
                <a:schemeClr val="tx1">
                  <a:lumMod val="75000"/>
                  <a:lumOff val="25000"/>
                </a:schemeClr>
              </a:solidFill>
              <a:latin typeface="Century Gothic"/>
              <a:cs typeface="Century Gothic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lockup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548640"/>
            <a:ext cx="2606040" cy="26060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5441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kern="0" spc="200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QSAFE</a:t>
            </a:r>
            <a:endParaRPr lang="en-US" sz="5400" dirty="0"/>
          </a:p>
        </p:txBody>
      </p:sp>
      <p:sp>
        <p:nvSpPr>
          <p:cNvPr id="4" name="Text 1"/>
          <p:cNvSpPr/>
          <p:nvPr/>
        </p:nvSpPr>
        <p:spPr>
          <a:xfrm>
            <a:off x="640080" y="1365829"/>
            <a:ext cx="7589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Post-Quantum Cryptography, Engineered for Enterprise Migration</a:t>
            </a:r>
            <a:endParaRPr lang="en-US" sz="1800" dirty="0"/>
          </a:p>
        </p:txBody>
      </p:sp>
      <p:sp>
        <p:nvSpPr>
          <p:cNvPr id="5" name="Shape 2"/>
          <p:cNvSpPr/>
          <p:nvPr/>
        </p:nvSpPr>
        <p:spPr>
          <a:xfrm>
            <a:off x="502920" y="1957082"/>
            <a:ext cx="2926080" cy="0"/>
          </a:xfrm>
          <a:prstGeom prst="line">
            <a:avLst/>
          </a:prstGeom>
          <a:noFill/>
          <a:ln w="1905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502920" y="2308195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Round  ·  </a:t>
            </a: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£2,000,000</a:t>
            </a:r>
            <a:r>
              <a:rPr lang="en-US" sz="16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</a:t>
            </a:r>
            <a:endParaRPr lang="en-US" sz="850" dirty="0"/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AB843E80-9B56-3328-4EAB-0EE91A7B2AFA}"/>
              </a:ext>
            </a:extLst>
          </p:cNvPr>
          <p:cNvSpPr/>
          <p:nvPr/>
        </p:nvSpPr>
        <p:spPr>
          <a:xfrm>
            <a:off x="502920" y="3767328"/>
            <a:ext cx="11109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500" dirty="0">
                <a:solidFill>
                  <a:srgbClr val="708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Quantum computers are coming. Adversaries aren't waiting. Every encrypted file you send today is being stored for decryption tomorrow. </a:t>
            </a:r>
            <a:r>
              <a:rPr lang="en-US" sz="1500" i="1" dirty="0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QSafe stops them</a:t>
            </a:r>
            <a:r>
              <a:rPr lang="en-US" sz="1500" dirty="0">
                <a:solidFill>
                  <a:srgbClr val="708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8827B0F6-118F-FB54-4513-692EC47A0E9A}"/>
              </a:ext>
            </a:extLst>
          </p:cNvPr>
          <p:cNvSpPr/>
          <p:nvPr/>
        </p:nvSpPr>
        <p:spPr>
          <a:xfrm>
            <a:off x="274320" y="4882896"/>
            <a:ext cx="11612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5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THREAT-LEVEL: CRITICAL ]   ·   [ HNDL ATTACKS: ACTIVE ]   ·   [ LEGACY RSA/ECC: VULNERABLE ]   ·   [ QSAFE STATUS: DEPLOYED ]   ·   [ NIST PQC: CERTIFIED ]</a:t>
            </a:r>
            <a:endParaRPr lang="en-US" sz="1000" dirty="0">
              <a:solidFill>
                <a:srgbClr val="002060"/>
              </a:solidFill>
            </a:endParaRPr>
          </a:p>
        </p:txBody>
      </p:sp>
      <p:sp>
        <p:nvSpPr>
          <p:cNvPr id="17" name="Text 18">
            <a:extLst>
              <a:ext uri="{FF2B5EF4-FFF2-40B4-BE49-F238E27FC236}">
                <a16:creationId xmlns:a16="http://schemas.microsoft.com/office/drawing/2014/main" id="{216E15DC-1B14-A149-8D02-7AF3319C72C3}"/>
              </a:ext>
            </a:extLst>
          </p:cNvPr>
          <p:cNvSpPr/>
          <p:nvPr/>
        </p:nvSpPr>
        <p:spPr>
          <a:xfrm>
            <a:off x="502920" y="596188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F0F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"Encryption built for today won't survive tomorrow."</a:t>
            </a:r>
            <a:endParaRPr lang="en-US" sz="1300" dirty="0"/>
          </a:p>
        </p:txBody>
      </p:sp>
      <p:sp>
        <p:nvSpPr>
          <p:cNvPr id="19" name="Text 19">
            <a:extLst>
              <a:ext uri="{FF2B5EF4-FFF2-40B4-BE49-F238E27FC236}">
                <a16:creationId xmlns:a16="http://schemas.microsoft.com/office/drawing/2014/main" id="{B6934049-DB96-0420-2629-0E06B73C677E}"/>
              </a:ext>
            </a:extLst>
          </p:cNvPr>
          <p:cNvSpPr/>
          <p:nvPr/>
        </p:nvSpPr>
        <p:spPr>
          <a:xfrm>
            <a:off x="548640" y="6153912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708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manimuthu@qsafe.digital  ·  www.qsafe.digital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Migration Gap, Not the Algorithm, Is the Threat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548640" y="1691640"/>
            <a:ext cx="6126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Harvest-Now-Decrypt-Later attacks are already underway: adversaries capture encrypted traffic today and hold it until quantum computers can break it. Every regulated enterprise knows this. Almost none have moved.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48640" y="3246120"/>
            <a:ext cx="6126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blocker isn't awareness. It's complexity, cost, and fear of disruption. QSafe removes all three by making migration a managed, staged process rather than a rip-and-replace project.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7040880" y="1691640"/>
            <a:ext cx="4572000" cy="1417320"/>
          </a:xfrm>
          <a:prstGeom prst="roundRect">
            <a:avLst>
              <a:gd name="adj" fmla="val 516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178040" y="1801368"/>
            <a:ext cx="429768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95%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7178040" y="2542032"/>
            <a:ext cx="4297680" cy="538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enterprises know they must migrate to PQC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7040880" y="3246120"/>
            <a:ext cx="4572000" cy="1417320"/>
          </a:xfrm>
          <a:prstGeom prst="roundRect">
            <a:avLst>
              <a:gd name="adj" fmla="val 516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178040" y="3355848"/>
            <a:ext cx="429768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612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&lt;3%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7178040" y="4096512"/>
            <a:ext cx="4297680" cy="538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actually started the migration process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7040880" y="4800600"/>
            <a:ext cx="4572000" cy="1417320"/>
          </a:xfrm>
          <a:prstGeom prst="roundRect">
            <a:avLst>
              <a:gd name="adj" fmla="val 516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7178040" y="4910328"/>
            <a:ext cx="429768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2030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7178040" y="5650992"/>
            <a:ext cx="4297680" cy="538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earliest binding regulatory deadline (US CNSA 2.0, signing/network equipment)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APPROACH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Sell the Locksmith, Not Just the Padlock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777240" y="1965960"/>
            <a:ext cx="320040" cy="320040"/>
          </a:xfrm>
          <a:prstGeom prst="ellipse">
            <a:avLst/>
          </a:prstGeom>
          <a:solidFill>
            <a:srgbClr val="0A84C4">
              <a:alpha val="8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777240" y="2395728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Compliance as the trigger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77240" y="27889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Regulated sectors face hard deadlines. Compliance mapping creates an immediate purchase trigger — independent of quantum timelines.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172200" y="173736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6400800" y="1965960"/>
            <a:ext cx="320040" cy="320040"/>
          </a:xfrm>
          <a:prstGeom prst="ellipse">
            <a:avLst/>
          </a:prstGeom>
          <a:solidFill>
            <a:srgbClr val="7C3AED">
              <a:alpha val="8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400800" y="2395728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Standardised cryptographic core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400800" y="278892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ground-up on NIST FIPS 203/204/205 — ML-KEM (Kyber-1024), ML-DSA (Dilithium-3), SLH-DSA.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48640" y="39776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Shape 11"/>
          <p:cNvSpPr/>
          <p:nvPr/>
        </p:nvSpPr>
        <p:spPr>
          <a:xfrm>
            <a:off x="777240" y="4206240"/>
            <a:ext cx="320040" cy="320040"/>
          </a:xfrm>
          <a:prstGeom prst="ellipse">
            <a:avLst/>
          </a:prstGeom>
          <a:solidFill>
            <a:srgbClr val="D6127F">
              <a:alpha val="8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Shape 12"/>
          <p:cNvSpPr/>
          <p:nvPr/>
        </p:nvSpPr>
        <p:spPr>
          <a:xfrm>
            <a:off x="4663440" y="4206240"/>
            <a:ext cx="1005840" cy="29260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6127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4663440" y="4206240"/>
            <a:ext cx="1005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612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777240" y="4636008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Crypto-agility by design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777240" y="502920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designed so algorithms can be swapped as standards evolve, without a rebuild.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172200" y="39776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Shape 17"/>
          <p:cNvSpPr/>
          <p:nvPr/>
        </p:nvSpPr>
        <p:spPr>
          <a:xfrm>
            <a:off x="6400800" y="4206240"/>
            <a:ext cx="320040" cy="320040"/>
          </a:xfrm>
          <a:prstGeom prst="ellipse">
            <a:avLst/>
          </a:prstGeom>
          <a:solidFill>
            <a:srgbClr val="0A84C4">
              <a:alpha val="8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/>
          <p:nvPr/>
        </p:nvSpPr>
        <p:spPr>
          <a:xfrm>
            <a:off x="6400800" y="4636008"/>
            <a:ext cx="4892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Academic depth + operator speed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6400800" y="5029200"/>
            <a:ext cx="4892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Founder-level PQC research expertise paired with a full-time commercial delivery team.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STATUS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Shipped. What's Next.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5394960" cy="4343400"/>
          </a:xfrm>
          <a:prstGeom prst="roundRect">
            <a:avLst>
              <a:gd name="adj" fmla="val 1684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822960" y="1965960"/>
            <a:ext cx="1188720" cy="365760"/>
          </a:xfrm>
          <a:prstGeom prst="roundRect">
            <a:avLst>
              <a:gd name="adj" fmla="val 50000"/>
            </a:avLst>
          </a:prstGeom>
          <a:solidFill>
            <a:srgbClr val="15803D">
              <a:alpha val="20000"/>
            </a:srgbClr>
          </a:solidFill>
          <a:ln w="12700">
            <a:solidFill>
              <a:srgbClr val="15803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822960" y="196596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58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LIVE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822960" y="2450592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QSafe DataShare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822960" y="28346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since September 2025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822960" y="324612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Quantum-safe messaging &amp; file sharing</a:t>
            </a:r>
            <a:endParaRPr lang="en-US" sz="12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encryption on ML-KEM / ML-DSA / SLH-DSA</a:t>
            </a:r>
            <a:endParaRPr lang="en-US" sz="1250" dirty="0"/>
          </a:p>
          <a:p>
            <a:pPr marL="342900" indent="-342900">
              <a:lnSpc>
                <a:spcPct val="120000"/>
              </a:lnSpc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active NDA evaluation: UK ×2, USA ×1, France ×1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217920" y="1691640"/>
            <a:ext cx="5943600" cy="4343400"/>
          </a:xfrm>
          <a:prstGeom prst="roundRect">
            <a:avLst>
              <a:gd name="adj" fmla="val 1684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492240" y="1965960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B45309">
              <a:alpha val="20000"/>
            </a:srgbClr>
          </a:solidFill>
          <a:ln w="12700">
            <a:solidFill>
              <a:srgbClr val="B4530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6492240" y="196596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B453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◐ ROADMAP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492240" y="2487168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Discovery Agent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6492240" y="2788920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cryptographic asset discovery across enterprise estates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492240" y="3328416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Quantum Risk Engine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6492240" y="3630168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CVSS/FAIR/MITRE-aligned scoring for prioritised remediation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492240" y="4169664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Crypto-Agility Platform</a:t>
            </a:r>
            <a:endParaRPr lang="en-US" sz="1350" dirty="0"/>
          </a:p>
        </p:txBody>
      </p:sp>
      <p:sp>
        <p:nvSpPr>
          <p:cNvPr id="19" name="Text 16"/>
          <p:cNvSpPr/>
          <p:nvPr/>
        </p:nvSpPr>
        <p:spPr>
          <a:xfrm>
            <a:off x="6492240" y="4471416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Orchestrated algorithm swap-out as standards evolve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492240" y="5010912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Compliance Modules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6492240" y="5312664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GDPR / ISO 27001 / NCSC-mapped reporting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OPPORTUNITY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Regulatory Deadline Is a Sales Trigger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3566160" cy="1371600"/>
          </a:xfrm>
          <a:prstGeom prst="roundRect">
            <a:avLst>
              <a:gd name="adj" fmla="val 5333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685800" y="1801368"/>
            <a:ext cx="32918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$17.7B+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85800" y="2514600"/>
            <a:ext cx="32918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PQC / crypto-migration addressable market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389120" y="1691640"/>
            <a:ext cx="3566160" cy="1371600"/>
          </a:xfrm>
          <a:prstGeom prst="roundRect">
            <a:avLst>
              <a:gd name="adj" fmla="val 5333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4526280" y="1801368"/>
            <a:ext cx="32918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$4.44M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4526280" y="2514600"/>
            <a:ext cx="32918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global data breach cost (IBM, 2025)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8229600" y="1691640"/>
            <a:ext cx="3749040" cy="1371600"/>
          </a:xfrm>
          <a:prstGeom prst="roundRect">
            <a:avLst>
              <a:gd name="adj" fmla="val 5333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8366760" y="1801368"/>
            <a:ext cx="34747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D612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$10.22M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8366760" y="2514600"/>
            <a:ext cx="34747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US breach cost — highest of any measured region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548640" y="3291840"/>
            <a:ext cx="11338560" cy="2697480"/>
          </a:xfrm>
          <a:prstGeom prst="roundRect">
            <a:avLst>
              <a:gd name="adj" fmla="val 2712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822960" y="35204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deadlines by jurisdiction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22960" y="397764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2286000" y="39776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023360" y="397764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CNSA 2.0 — earliest binding deadline (signing / network equipment)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822960" y="4453128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UK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2286000" y="445312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review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023360" y="4453128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NCSC PQC migration guidance — phased enterprise timelines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822960" y="4928616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UAE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2286000" y="4928616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4023360" y="492861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PQC readiness programme; GITEX 2026 as market-entry point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822960" y="5404104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Asia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2286000" y="5404104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Phased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4023360" y="5404104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Jurisdiction-specific deadlines tracked in QSafe's risk-scoring engine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TRACTION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Validated. In-Market. Honestly Staged.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3566160" cy="1554480"/>
          </a:xfrm>
          <a:prstGeom prst="roundRect">
            <a:avLst>
              <a:gd name="adj" fmla="val 4706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685800" y="1801368"/>
            <a:ext cx="329184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580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85800" y="2624328"/>
            <a:ext cx="329184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LIVE — QSafe DataShare, Sept 2025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389120" y="1691640"/>
            <a:ext cx="3566160" cy="1554480"/>
          </a:xfrm>
          <a:prstGeom prst="roundRect">
            <a:avLst>
              <a:gd name="adj" fmla="val 4706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4526280" y="1801368"/>
            <a:ext cx="329184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4526280" y="2624328"/>
            <a:ext cx="329184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NDAs in active evaluation — UK ×2, USA ×1, France ×1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8229600" y="1691640"/>
            <a:ext cx="3749040" cy="1554480"/>
          </a:xfrm>
          <a:prstGeom prst="roundRect">
            <a:avLst>
              <a:gd name="adj" fmla="val 4706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8366760" y="1801368"/>
            <a:ext cx="347472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20+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8366760" y="2624328"/>
            <a:ext cx="3474720" cy="590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interviews — UK, Singapore, USA, India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548640" y="3474720"/>
            <a:ext cx="11338560" cy="2514600"/>
          </a:xfrm>
          <a:prstGeom prst="roundRect">
            <a:avLst>
              <a:gd name="adj" fmla="val 2909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822960" y="36576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milestones convert this pipeline into fundable proof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822960" y="4114800"/>
            <a:ext cx="3593592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4"/>
          <p:cNvSpPr/>
          <p:nvPr/>
        </p:nvSpPr>
        <p:spPr>
          <a:xfrm>
            <a:off x="1024128" y="4315968"/>
            <a:ext cx="146304" cy="146304"/>
          </a:xfrm>
          <a:prstGeom prst="ellipse">
            <a:avLst/>
          </a:prstGeom>
          <a:solidFill>
            <a:srgbClr val="B4530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1024128" y="45262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Signed paid design partner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024128" y="50292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 — converting NDA pipeline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4526280" y="4114800"/>
            <a:ext cx="3593592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Shape 18"/>
          <p:cNvSpPr/>
          <p:nvPr/>
        </p:nvSpPr>
        <p:spPr>
          <a:xfrm>
            <a:off x="4727448" y="4315968"/>
            <a:ext cx="146304" cy="146304"/>
          </a:xfrm>
          <a:prstGeom prst="ellipse">
            <a:avLst/>
          </a:prstGeom>
          <a:solidFill>
            <a:srgbClr val="B4530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/>
          <p:nvPr/>
        </p:nvSpPr>
        <p:spPr>
          <a:xfrm>
            <a:off x="4727448" y="45262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Published discovery benchmark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4727448" y="50292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+ false-positive rate — in progress</a:t>
            </a:r>
            <a:endParaRPr lang="en-US" sz="1050" dirty="0"/>
          </a:p>
        </p:txBody>
      </p:sp>
      <p:sp>
        <p:nvSpPr>
          <p:cNvPr id="24" name="Shape 21"/>
          <p:cNvSpPr/>
          <p:nvPr/>
        </p:nvSpPr>
        <p:spPr>
          <a:xfrm>
            <a:off x="8229600" y="4114800"/>
            <a:ext cx="3593592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Shape 22"/>
          <p:cNvSpPr/>
          <p:nvPr/>
        </p:nvSpPr>
        <p:spPr>
          <a:xfrm>
            <a:off x="8430768" y="4315968"/>
            <a:ext cx="146304" cy="146304"/>
          </a:xfrm>
          <a:prstGeom prst="ellipse">
            <a:avLst/>
          </a:prstGeom>
          <a:solidFill>
            <a:srgbClr val="B4530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3"/>
          <p:cNvSpPr/>
          <p:nvPr/>
        </p:nvSpPr>
        <p:spPr>
          <a:xfrm>
            <a:off x="8430768" y="45262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Filed patent application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8430768" y="502920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Orchestration &amp; discovery method — in progress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SCORECARD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Still Need to Prove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548640" y="14173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company has open items. Here is ours, and what we're doing about each one.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965960"/>
            <a:ext cx="11338560" cy="987552"/>
          </a:xfrm>
          <a:prstGeom prst="roundRect">
            <a:avLst>
              <a:gd name="adj" fmla="val 7407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4"/>
          <p:cNvSpPr/>
          <p:nvPr/>
        </p:nvSpPr>
        <p:spPr>
          <a:xfrm>
            <a:off x="804672" y="2404872"/>
            <a:ext cx="118872" cy="118872"/>
          </a:xfrm>
          <a:prstGeom prst="ellipse">
            <a:avLst/>
          </a:prstGeom>
          <a:solidFill>
            <a:srgbClr val="B4530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1078992" y="205740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defensibility is not yet externally demonstrated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120640" y="2057400"/>
            <a:ext cx="6492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Publishing a discovery benchmark with method + false-positive rate; filing a patent on the orchestration &amp; discovery method — both targeted Q4 2026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48640" y="3063240"/>
            <a:ext cx="11338560" cy="987552"/>
          </a:xfrm>
          <a:prstGeom prst="roundRect">
            <a:avLst>
              <a:gd name="adj" fmla="val 7407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8"/>
          <p:cNvSpPr/>
          <p:nvPr/>
        </p:nvSpPr>
        <p:spPr>
          <a:xfrm>
            <a:off x="804672" y="3502152"/>
            <a:ext cx="118872" cy="118872"/>
          </a:xfrm>
          <a:prstGeom prst="ellipse">
            <a:avLst/>
          </a:prstGeom>
          <a:solidFill>
            <a:srgbClr val="B4530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1078992" y="31546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signed paid design partner yet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5120640" y="3154680"/>
            <a:ext cx="6492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Actively converting the 4-NDA pipeline (UK ×2, USA ×1, France ×1) into a paid pilot — target Q4 2026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48640" y="4160520"/>
            <a:ext cx="11338560" cy="987552"/>
          </a:xfrm>
          <a:prstGeom prst="roundRect">
            <a:avLst>
              <a:gd name="adj" fmla="val 7407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Shape 12"/>
          <p:cNvSpPr/>
          <p:nvPr/>
        </p:nvSpPr>
        <p:spPr>
          <a:xfrm>
            <a:off x="804672" y="4599432"/>
            <a:ext cx="118872" cy="118872"/>
          </a:xfrm>
          <a:prstGeom prst="ellipse">
            <a:avLst/>
          </a:prstGeom>
          <a:solidFill>
            <a:srgbClr val="B4530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1078992" y="4251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Freedom-to-operate exposure in the crypto-agility claim space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5120640" y="4251960"/>
            <a:ext cx="6492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FTO review underway ahead of patent filing, following Keyfactor's acquisition of InfoSec Global and CipherInsights (May 2025)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48640" y="5257800"/>
            <a:ext cx="11338560" cy="987552"/>
          </a:xfrm>
          <a:prstGeom prst="roundRect">
            <a:avLst>
              <a:gd name="adj" fmla="val 7407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Shape 16"/>
          <p:cNvSpPr/>
          <p:nvPr/>
        </p:nvSpPr>
        <p:spPr>
          <a:xfrm>
            <a:off x="804672" y="5696712"/>
            <a:ext cx="118872" cy="118872"/>
          </a:xfrm>
          <a:prstGeom prst="ellipse">
            <a:avLst/>
          </a:prstGeom>
          <a:solidFill>
            <a:srgbClr val="B45309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1078992" y="534924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chain-of-title not yet fully closed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5120640" y="5349240"/>
            <a:ext cx="6492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Aston University TTO position letter and individual IP assignment deeds for every founder, employee and contractor in progress ahead of external diligence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LANDSCAPE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Category of One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548640" y="14173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competitor delivers the complete post-quantum migration stack in a single drop-in solution.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65960"/>
          <a:ext cx="11338560" cy="393192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 PQC E2EE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Zero-Trust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Multi-Cloud API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GDPR / ISO Compliance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PQC-Based MFA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5B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Crypto-Agility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F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A84C4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QSafe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1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11827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Zscaler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11827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Signal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11827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Thales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111827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Cisco</a:t>
                      </a:r>
                      <a:endParaRPr lang="en-US" sz="12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580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AAB2C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✘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8" name="Text 4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 &amp; TRAJECTORY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for a £100m Outcome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2011680"/>
            <a:ext cx="2651760" cy="2377440"/>
          </a:xfrm>
          <a:prstGeom prst="roundRect">
            <a:avLst>
              <a:gd name="adj" fmla="val 3077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31520" y="22402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£2m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731520" y="2971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round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31520" y="333756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now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3200400" y="2926080"/>
            <a:ext cx="256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3456432" y="2011680"/>
            <a:ext cx="2651760" cy="2377440"/>
          </a:xfrm>
          <a:prstGeom prst="roundRect">
            <a:avLst>
              <a:gd name="adj" fmla="val 3077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639312" y="22402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£7.65m</a:t>
            </a:r>
            <a:endParaRPr lang="en-US" sz="3000" dirty="0"/>
          </a:p>
        </p:txBody>
      </p:sp>
      <p:sp>
        <p:nvSpPr>
          <p:cNvPr id="12" name="Text 9"/>
          <p:cNvSpPr/>
          <p:nvPr/>
        </p:nvSpPr>
        <p:spPr>
          <a:xfrm>
            <a:off x="3639312" y="2971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FY2031 target ARR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639312" y="333756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SaaS + compliance modules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108192" y="2926080"/>
            <a:ext cx="256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6364224" y="2011680"/>
            <a:ext cx="2651760" cy="2377440"/>
          </a:xfrm>
          <a:prstGeom prst="roundRect">
            <a:avLst>
              <a:gd name="adj" fmla="val 3077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6547104" y="22402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D612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13×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6547104" y="2971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multiple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547104" y="333756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for 5-year valuation target</a:t>
            </a:r>
            <a:endParaRPr lang="en-US" sz="1050" dirty="0"/>
          </a:p>
        </p:txBody>
      </p:sp>
      <p:sp>
        <p:nvSpPr>
          <p:cNvPr id="19" name="Text 16"/>
          <p:cNvSpPr/>
          <p:nvPr/>
        </p:nvSpPr>
        <p:spPr>
          <a:xfrm>
            <a:off x="9015984" y="2926080"/>
            <a:ext cx="256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9272016" y="2011680"/>
            <a:ext cx="2651760" cy="2377440"/>
          </a:xfrm>
          <a:prstGeom prst="roundRect">
            <a:avLst>
              <a:gd name="adj" fmla="val 3077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/>
          <p:nvPr/>
        </p:nvSpPr>
        <p:spPr>
          <a:xfrm>
            <a:off x="9454896" y="22402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£100m</a:t>
            </a:r>
            <a:endParaRPr lang="en-US" sz="3000" dirty="0"/>
          </a:p>
        </p:txBody>
      </p:sp>
      <p:sp>
        <p:nvSpPr>
          <p:cNvPr id="22" name="Text 19"/>
          <p:cNvSpPr/>
          <p:nvPr/>
        </p:nvSpPr>
        <p:spPr>
          <a:xfrm>
            <a:off x="9454896" y="297180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5-year valuation target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9454896" y="333756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13× FY2031 ARR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548640" y="47091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 targeted for 2027, gated on the three fundability milestones on the traction slide.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Academic Rigour Meets Commercial Execution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828800"/>
            <a:ext cx="2121408" cy="3291840"/>
          </a:xfrm>
          <a:prstGeom prst="roundRect">
            <a:avLst>
              <a:gd name="adj" fmla="val 3448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1197864" y="2103120"/>
            <a:ext cx="822960" cy="822960"/>
          </a:xfrm>
          <a:prstGeom prst="ellipse">
            <a:avLst/>
          </a:prstGeom>
          <a:solidFill>
            <a:srgbClr val="1E2761"/>
          </a:solidFill>
          <a:ln w="19050">
            <a:solidFill>
              <a:srgbClr val="0A84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197864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EC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85800" y="3063240"/>
            <a:ext cx="1847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Manimuthu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85800" y="3456432"/>
            <a:ext cx="184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&amp; Co-Founder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85800" y="3794760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Professor of Cybersecurity · PQC research lead · full-time operator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871216" y="1828800"/>
            <a:ext cx="2121408" cy="3291840"/>
          </a:xfrm>
          <a:prstGeom prst="roundRect">
            <a:avLst>
              <a:gd name="adj" fmla="val 3448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3520440" y="2103120"/>
            <a:ext cx="822960" cy="822960"/>
          </a:xfrm>
          <a:prstGeom prst="ellipse">
            <a:avLst/>
          </a:prstGeom>
          <a:solidFill>
            <a:srgbClr val="1E2761"/>
          </a:solidFill>
          <a:ln w="19050">
            <a:solidFill>
              <a:srgbClr val="0A84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3520440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EC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3008376" y="3063240"/>
            <a:ext cx="1847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Dharshini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3008376" y="3456432"/>
            <a:ext cx="184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CFO &amp; Co-Founder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3008376" y="3794760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strategy · operations &amp; compliance lead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5193792" y="1828800"/>
            <a:ext cx="2121408" cy="3291840"/>
          </a:xfrm>
          <a:prstGeom prst="roundRect">
            <a:avLst>
              <a:gd name="adj" fmla="val 3448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Shape 15"/>
          <p:cNvSpPr/>
          <p:nvPr/>
        </p:nvSpPr>
        <p:spPr>
          <a:xfrm>
            <a:off x="5843016" y="2103120"/>
            <a:ext cx="822960" cy="822960"/>
          </a:xfrm>
          <a:prstGeom prst="ellipse">
            <a:avLst/>
          </a:prstGeom>
          <a:solidFill>
            <a:srgbClr val="1E2761"/>
          </a:solidFill>
          <a:ln w="19050">
            <a:solidFill>
              <a:srgbClr val="0A84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5843016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EC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</a:t>
            </a:r>
            <a:endParaRPr lang="en-US" sz="1800" dirty="0"/>
          </a:p>
        </p:txBody>
      </p:sp>
      <p:sp>
        <p:nvSpPr>
          <p:cNvPr id="20" name="Text 17"/>
          <p:cNvSpPr/>
          <p:nvPr/>
        </p:nvSpPr>
        <p:spPr>
          <a:xfrm>
            <a:off x="5330952" y="3063240"/>
            <a:ext cx="1847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 Radhakrishnan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5330952" y="3456432"/>
            <a:ext cx="184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CTO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5330952" y="3794760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 architect · cyber strategy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7516368" y="1828800"/>
            <a:ext cx="2121408" cy="3291840"/>
          </a:xfrm>
          <a:prstGeom prst="roundRect">
            <a:avLst>
              <a:gd name="adj" fmla="val 3448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Shape 21"/>
          <p:cNvSpPr/>
          <p:nvPr/>
        </p:nvSpPr>
        <p:spPr>
          <a:xfrm>
            <a:off x="8165592" y="2103120"/>
            <a:ext cx="822960" cy="822960"/>
          </a:xfrm>
          <a:prstGeom prst="ellipse">
            <a:avLst/>
          </a:prstGeom>
          <a:solidFill>
            <a:srgbClr val="1E2761"/>
          </a:solidFill>
          <a:ln w="19050">
            <a:solidFill>
              <a:srgbClr val="0A84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8165592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EC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7653528" y="3063240"/>
            <a:ext cx="1847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Amreish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7653528" y="3456432"/>
            <a:ext cx="184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 Analyst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7653528" y="3794760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&amp; technical delivery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9838944" y="1828800"/>
            <a:ext cx="2121408" cy="3291840"/>
          </a:xfrm>
          <a:prstGeom prst="roundRect">
            <a:avLst>
              <a:gd name="adj" fmla="val 3448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Shape 27"/>
          <p:cNvSpPr/>
          <p:nvPr/>
        </p:nvSpPr>
        <p:spPr>
          <a:xfrm>
            <a:off x="10488168" y="2103120"/>
            <a:ext cx="822960" cy="822960"/>
          </a:xfrm>
          <a:prstGeom prst="ellipse">
            <a:avLst/>
          </a:prstGeom>
          <a:solidFill>
            <a:srgbClr val="1E2761"/>
          </a:solidFill>
          <a:ln w="19050">
            <a:solidFill>
              <a:srgbClr val="0A84C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8"/>
          <p:cNvSpPr/>
          <p:nvPr/>
        </p:nvSpPr>
        <p:spPr>
          <a:xfrm>
            <a:off x="10488168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EC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JR</a:t>
            </a:r>
            <a:endParaRPr lang="en-US" sz="1800" dirty="0"/>
          </a:p>
        </p:txBody>
      </p:sp>
      <p:sp>
        <p:nvSpPr>
          <p:cNvPr id="32" name="Text 29"/>
          <p:cNvSpPr/>
          <p:nvPr/>
        </p:nvSpPr>
        <p:spPr>
          <a:xfrm>
            <a:off x="9976104" y="3063240"/>
            <a:ext cx="18470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Jenis Rowan</a:t>
            </a:r>
            <a:endParaRPr lang="en-US" sz="1350" dirty="0"/>
          </a:p>
        </p:txBody>
      </p:sp>
      <p:sp>
        <p:nvSpPr>
          <p:cNvPr id="33" name="Text 30"/>
          <p:cNvSpPr/>
          <p:nvPr/>
        </p:nvSpPr>
        <p:spPr>
          <a:xfrm>
            <a:off x="9976104" y="3456432"/>
            <a:ext cx="18470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</a:t>
            </a:r>
            <a:endParaRPr lang="en-US" sz="1050" dirty="0"/>
          </a:p>
        </p:txBody>
      </p:sp>
      <p:sp>
        <p:nvSpPr>
          <p:cNvPr id="34" name="Text 31"/>
          <p:cNvSpPr/>
          <p:nvPr/>
        </p:nvSpPr>
        <p:spPr>
          <a:xfrm>
            <a:off x="9976104" y="3794760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9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Full-time engineering</a:t>
            </a:r>
            <a:endParaRPr lang="en-US" sz="950" dirty="0"/>
          </a:p>
        </p:txBody>
      </p:sp>
      <p:sp>
        <p:nvSpPr>
          <p:cNvPr id="35" name="Text 32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COMMITMENT &amp; GOVERNANCE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to Go the Distance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394960" cy="1691640"/>
          </a:xfrm>
          <a:prstGeom prst="roundRect">
            <a:avLst>
              <a:gd name="adj" fmla="val 4324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77240" y="194767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Full-time operating team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77240" y="2350008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committed operators across product, technical, financial and delivery functions — not a side project.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48640" y="3657600"/>
            <a:ext cx="5394960" cy="1691640"/>
          </a:xfrm>
          <a:prstGeom prst="roundRect">
            <a:avLst>
              <a:gd name="adj" fmla="val 4324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777240" y="382219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Academic depth, operator discipline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77240" y="4224528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Founder-level PQC research expertise translated directly into shipped product and enterprise sales motion.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217920" y="1783080"/>
            <a:ext cx="5394960" cy="1691640"/>
          </a:xfrm>
          <a:prstGeom prst="roundRect">
            <a:avLst>
              <a:gd name="adj" fmla="val 4324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6446520" y="194767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 discipline in progress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446520" y="2350008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outside-interest declarations and individual IP assignment deeds are being completed for every founder, employee and contractor ahead of diligence.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217920" y="3657600"/>
            <a:ext cx="5394960" cy="1691640"/>
          </a:xfrm>
          <a:prstGeom prst="roundRect">
            <a:avLst>
              <a:gd name="adj" fmla="val 4324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6446520" y="382219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 protection underway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446520" y="4224528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UKIPO trademark filings for the QSAFE word mark and figurative logo are in progress.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48640" y="56235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We'd rather show you the open items than a story with no edges.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HERE TO SERIES A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Execution Roadmap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1965960" y="1965960"/>
            <a:ext cx="0" cy="4206240"/>
          </a:xfrm>
          <a:prstGeom prst="line">
            <a:avLst/>
          </a:prstGeom>
          <a:noFill/>
          <a:ln w="25400">
            <a:solidFill>
              <a:srgbClr val="D8DEE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1783080" y="1874520"/>
            <a:ext cx="365760" cy="365760"/>
          </a:xfrm>
          <a:prstGeom prst="ellipse">
            <a:avLst/>
          </a:prstGeom>
          <a:solidFill>
            <a:srgbClr val="0A84C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548640" y="182880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NOW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2468880" y="1755648"/>
            <a:ext cx="9326880" cy="685800"/>
          </a:xfrm>
          <a:prstGeom prst="roundRect">
            <a:avLst>
              <a:gd name="adj" fmla="val 8000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2697480" y="1755648"/>
            <a:ext cx="8869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round open · MVP live · IP governance closing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1783080" y="2743200"/>
            <a:ext cx="365760" cy="365760"/>
          </a:xfrm>
          <a:prstGeom prst="ellipse">
            <a:avLst/>
          </a:prstGeom>
          <a:solidFill>
            <a:srgbClr val="7C3AE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548640" y="269748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Q4 2026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2468880" y="2624328"/>
            <a:ext cx="9326880" cy="685800"/>
          </a:xfrm>
          <a:prstGeom prst="roundRect">
            <a:avLst>
              <a:gd name="adj" fmla="val 8000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2697480" y="2624328"/>
            <a:ext cx="8869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Design-partner conversion · benchmark published · patent filed · GITEX 2026 (UAE entry)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1783080" y="3611880"/>
            <a:ext cx="365760" cy="365760"/>
          </a:xfrm>
          <a:prstGeom prst="ellipse">
            <a:avLst/>
          </a:prstGeom>
          <a:solidFill>
            <a:srgbClr val="D6127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548640" y="356616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D612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H1 2027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2468880" y="3493008"/>
            <a:ext cx="9326880" cy="685800"/>
          </a:xfrm>
          <a:prstGeom prst="roundRect">
            <a:avLst>
              <a:gd name="adj" fmla="val 8000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2697480" y="3493008"/>
            <a:ext cx="8869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Delaware C-Corp · Houston hub · pilot-to-paid conversion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1783080" y="4480560"/>
            <a:ext cx="365760" cy="365760"/>
          </a:xfrm>
          <a:prstGeom prst="ellipse">
            <a:avLst/>
          </a:prstGeom>
          <a:solidFill>
            <a:srgbClr val="0A84C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548640" y="443484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2027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2468880" y="4361688"/>
            <a:ext cx="9326880" cy="685800"/>
          </a:xfrm>
          <a:prstGeom prst="roundRect">
            <a:avLst>
              <a:gd name="adj" fmla="val 8000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/>
          <p:nvPr/>
        </p:nvSpPr>
        <p:spPr>
          <a:xfrm>
            <a:off x="2697480" y="4361688"/>
            <a:ext cx="8869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 raise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1783080" y="5349240"/>
            <a:ext cx="365760" cy="365760"/>
          </a:xfrm>
          <a:prstGeom prst="ellipse">
            <a:avLst/>
          </a:prstGeom>
          <a:solidFill>
            <a:srgbClr val="7C3AE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0"/>
          <p:cNvSpPr/>
          <p:nvPr/>
        </p:nvSpPr>
        <p:spPr>
          <a:xfrm>
            <a:off x="548640" y="530352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2027–28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2468880" y="5230368"/>
            <a:ext cx="9326880" cy="685800"/>
          </a:xfrm>
          <a:prstGeom prst="roundRect">
            <a:avLst>
              <a:gd name="adj" fmla="val 8000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2697480" y="5230368"/>
            <a:ext cx="8869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modules · global B2B/B2G rollout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IP, TRUST &amp; REGULATORY POSITION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Standardised, Filed, and Aligned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77240" y="193852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Standardised cryptographic core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77240" y="2423160"/>
            <a:ext cx="4892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the NIST-standardised algorithm set — FIPS 203/204/205 (ML-KEM/Kyber-1024, ML-DSA/Dilithium-3, SLH-DSA)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172200" y="173736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6400800" y="193852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Trademark filings in progress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400800" y="2423160"/>
            <a:ext cx="4892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UKIPO applications for the QSAFE word mark and figurative logo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48640" y="39776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777240" y="417880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Patent application planned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77240" y="4663440"/>
            <a:ext cx="4892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Orchestration &amp; discovery method — targeted Q4 2026, following an active FTO review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172200" y="39776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6400800" y="417880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Regulatory alignment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400800" y="4663440"/>
            <a:ext cx="4892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NCSC-mapped compliance posture; MyNCSC asset registration for enterprise and government credibility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INVESTMENT OPPORTUNITY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at the Ground Floor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691640"/>
            <a:ext cx="3840480" cy="4297680"/>
          </a:xfrm>
          <a:prstGeom prst="roundRect">
            <a:avLst>
              <a:gd name="adj" fmla="val 1905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822960" y="19202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SEEKING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22960" y="21945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£2,000,000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822960" y="27889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Round · EIS-Qualifying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3337560"/>
            <a:ext cx="32918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30% income-tax relief under EIS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the NIST-standardised algorithm set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+ NCSC-aligned team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NDAs in active evaluation</a:t>
            </a:r>
            <a:endParaRPr lang="en-US" sz="1150" dirty="0"/>
          </a:p>
          <a:p>
            <a:pPr marL="342900" indent="-342900">
              <a:lnSpc>
                <a:spcPct val="120000"/>
              </a:lnSpc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Series A targeted 2027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663440" y="1691640"/>
            <a:ext cx="7223760" cy="969264"/>
          </a:xfrm>
          <a:prstGeom prst="roundRect">
            <a:avLst>
              <a:gd name="adj" fmla="val 754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4846320" y="1691640"/>
            <a:ext cx="10058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35%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5897880" y="182880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 Development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5897880" y="219456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PQC engine, API gateway, enterprise dashboard &amp; mobile clients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4663440" y="2788920"/>
            <a:ext cx="7223760" cy="969264"/>
          </a:xfrm>
          <a:prstGeom prst="roundRect">
            <a:avLst>
              <a:gd name="adj" fmla="val 754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4846320" y="2788920"/>
            <a:ext cx="10058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5897880" y="29260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Sales &amp; GTM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897880" y="329184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sales team, pilot delivery, partner channels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663440" y="3886200"/>
            <a:ext cx="7223760" cy="969264"/>
          </a:xfrm>
          <a:prstGeom prst="roundRect">
            <a:avLst>
              <a:gd name="adj" fmla="val 754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4846320" y="3886200"/>
            <a:ext cx="10058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6127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5897880" y="402336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Compliance &amp; Certification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5897880" y="438912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27001, GDPR audit framework, NIST-aligned validation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4663440" y="4983480"/>
            <a:ext cx="7223760" cy="969264"/>
          </a:xfrm>
          <a:prstGeom prst="roundRect">
            <a:avLst>
              <a:gd name="adj" fmla="val 7547"/>
            </a:avLst>
          </a:prstGeom>
          <a:solidFill>
            <a:srgbClr val="EBEFF8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0"/>
          <p:cNvSpPr/>
          <p:nvPr/>
        </p:nvSpPr>
        <p:spPr>
          <a:xfrm>
            <a:off x="4846320" y="4983480"/>
            <a:ext cx="10058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A84C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897880" y="512064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Operations &amp; Infrastructure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5897880" y="548640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infrastructure, DevSecOps, security testing</a:t>
            </a:r>
            <a:endParaRPr lang="en-US" sz="1050" dirty="0"/>
          </a:p>
        </p:txBody>
      </p:sp>
      <p:sp>
        <p:nvSpPr>
          <p:cNvPr id="26" name="Text 23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shiel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0" y="347472"/>
            <a:ext cx="4572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384048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FIT WORKS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658368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for the IW Capital Model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48640" y="173736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77240" y="193852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syndication-ready story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777240" y="2423160"/>
            <a:ext cx="4892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structure, a defined ask, and named milestones — built to move quickly through a deal-by-deal placement to your investor network.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172200" y="173736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6400800" y="193852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sector-specialist opportunity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400800" y="2423160"/>
            <a:ext cx="4892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PQC and quantum-readiness draws technically engaged HNW and family-office investors who bring more than capital.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48640" y="39776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777240" y="417880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Stage-appropriate, milestone-gated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77240" y="4663440"/>
            <a:ext cx="4892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£2m closes three specific proof points before Series A — a defined path to the traction bar your seed-to-Series A mandate requires.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172200" y="3977640"/>
            <a:ext cx="5349240" cy="1965960"/>
          </a:xfrm>
          <a:prstGeom prst="roundRect">
            <a:avLst>
              <a:gd name="adj" fmla="val 3721"/>
            </a:avLst>
          </a:prstGeom>
          <a:solidFill>
            <a:srgbClr val="F5F7F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6400800" y="4178808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7C3AE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five-year relationship, not a transaction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400800" y="4663440"/>
            <a:ext cx="4892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full-time founding team building the governance and IP discipline institutional diligence expects, from day one.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qsafe_deck/qsafe_lockup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548640"/>
            <a:ext cx="2286000" cy="228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194560"/>
            <a:ext cx="8503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Secure what matters,</a:t>
            </a:r>
            <a:endParaRPr lang="en-US" sz="30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1118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quantum makes it vulnerable.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48640" y="370332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A84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Quantum-Safe Messaging &amp; File Sharing · Built on the NIST-Standardised Algorithm Set · Zero-Trust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548640" y="4343400"/>
            <a:ext cx="2926080" cy="0"/>
          </a:xfrm>
          <a:prstGeom prst="line">
            <a:avLst/>
          </a:prstGeom>
          <a:noFill/>
          <a:ln w="19050">
            <a:solidFill>
              <a:srgbClr val="7C3AE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548640" y="45720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manimuthu@qsafe.digital</a:t>
            </a:r>
            <a:r>
              <a:rPr lang="en-US" sz="13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www.qsafe.digital   ·   Schedule a Demo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4864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QSafe Limited · Company No. 16668514 · Confidential Investor Document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8869680" y="647395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1594</Words>
  <Application>Microsoft Office PowerPoint</Application>
  <PresentationFormat>Custom</PresentationFormat>
  <Paragraphs>293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m.arunmozhi@aston.ac.uk</dc:creator>
  <cp:lastModifiedBy>Manimuthu Arunmozhi</cp:lastModifiedBy>
  <cp:revision>4</cp:revision>
  <dcterms:created xsi:type="dcterms:W3CDTF">2026-09-09T22:55:49Z</dcterms:created>
  <dcterms:modified xsi:type="dcterms:W3CDTF">2026-09-09T23:17:09Z</dcterms:modified>
</cp:coreProperties>
</file>