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8288000" cy="10287000"/>
  <p:notesSz cx="6858000" cy="9144000"/>
  <p:embeddedFontLst>
    <p:embeddedFont>
      <p:font typeface="Times New Roman Bold" charset="1" panose="02030802070405020303"/>
      <p:regular r:id="rId24"/>
    </p:embeddedFont>
    <p:embeddedFont>
      <p:font typeface="Playfair Display" charset="1" panose="00000500000000000000"/>
      <p:regular r:id="rId25"/>
    </p:embeddedFont>
    <p:embeddedFont>
      <p:font typeface="Times New Roman" charset="1" panose="02030502070405020303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fonts/font24.fntdata" Type="http://schemas.openxmlformats.org/officeDocument/2006/relationships/font"/><Relationship Id="rId25" Target="fonts/font25.fntdata" Type="http://schemas.openxmlformats.org/officeDocument/2006/relationships/font"/><Relationship Id="rId26" Target="fonts/font26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028706" y="4514765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62764" y="4529461"/>
            <a:ext cx="15984752" cy="16808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3"/>
              </a:lnSpc>
            </a:pPr>
            <a:r>
              <a:rPr lang="en-US" b="true" sz="3102" spc="704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REVOLUTIONIZING DIGITAL &amp; PHYSICAL INTERACTIONS WITH AI-POWERED AR &amp;   BLOCKCHAIN</a:t>
            </a:r>
          </a:p>
          <a:p>
            <a:pPr algn="ctr">
              <a:lnSpc>
                <a:spcPts val="4343"/>
              </a:lnSpc>
              <a:spcBef>
                <a:spcPct val="0"/>
              </a:spcBef>
            </a:pPr>
          </a:p>
        </p:txBody>
      </p:sp>
      <p:sp>
        <p:nvSpPr>
          <p:cNvPr name="TextBox 5" id="5"/>
          <p:cNvSpPr txBox="true"/>
          <p:nvPr/>
        </p:nvSpPr>
        <p:spPr>
          <a:xfrm rot="0">
            <a:off x="850974" y="2358831"/>
            <a:ext cx="16408332" cy="20576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068"/>
              </a:lnSpc>
            </a:pPr>
            <a:r>
              <a:rPr lang="en-US" sz="16559" spc="82">
                <a:solidFill>
                  <a:srgbClr val="2B2C3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QUORUM CHAIN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16407" y="8441055"/>
            <a:ext cx="7862435" cy="9029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50"/>
              </a:lnSpc>
            </a:pPr>
            <a:r>
              <a:rPr lang="en-US" sz="23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Sathya Lakshmi, Founder &amp; CEO</a:t>
            </a:r>
            <a:r>
              <a:rPr lang="en-US" sz="23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algn="l">
              <a:lnSpc>
                <a:spcPts val="3450"/>
              </a:lnSpc>
            </a:pPr>
            <a:r>
              <a:rPr lang="en-US" sz="23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31 August</a:t>
            </a:r>
            <a:r>
              <a:rPr lang="en-US" sz="23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2024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MARKET OPPORTUNITY</a:t>
            </a:r>
          </a:p>
        </p:txBody>
      </p:sp>
      <p:sp>
        <p:nvSpPr>
          <p:cNvPr name="AutoShape 3" id="3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738172" y="2156292"/>
            <a:ext cx="16811656" cy="81307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903621" indent="-451810" lvl="1">
              <a:lnSpc>
                <a:spcPts val="5859"/>
              </a:lnSpc>
              <a:buFont typeface="Arial"/>
              <a:buChar char="•"/>
            </a:pPr>
            <a:r>
              <a:rPr lang="en-US" b="true" sz="4185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AR Market Growth: </a:t>
            </a:r>
            <a:r>
              <a:rPr lang="en-US" sz="4185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Projected to reach $97.76 billion by 2028 (CAGR: 25.3%).</a:t>
            </a:r>
          </a:p>
          <a:p>
            <a:pPr algn="l">
              <a:lnSpc>
                <a:spcPts val="5859"/>
              </a:lnSpc>
            </a:pPr>
          </a:p>
          <a:p>
            <a:pPr algn="l" marL="903621" indent="-451810" lvl="1">
              <a:lnSpc>
                <a:spcPts val="5859"/>
              </a:lnSpc>
              <a:buFont typeface="Arial"/>
              <a:buChar char="•"/>
            </a:pPr>
            <a:r>
              <a:rPr lang="en-US" b="true" sz="4185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Blockchain Market Expansion: </a:t>
            </a:r>
            <a:r>
              <a:rPr lang="en-US" sz="4185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Expected to hit $1.43 trillion by 2030 (CAGR: 85.9%).</a:t>
            </a:r>
          </a:p>
          <a:p>
            <a:pPr algn="l">
              <a:lnSpc>
                <a:spcPts val="5859"/>
              </a:lnSpc>
            </a:pPr>
          </a:p>
          <a:p>
            <a:pPr algn="l" marL="903621" indent="-451810" lvl="1">
              <a:lnSpc>
                <a:spcPts val="5859"/>
              </a:lnSpc>
              <a:buFont typeface="Arial"/>
              <a:buChar char="•"/>
            </a:pPr>
            <a:r>
              <a:rPr lang="en-US" b="true" sz="4185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Target Industries: </a:t>
            </a:r>
            <a:r>
              <a:rPr lang="en-US" sz="4185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Retail, gaming, education, real estate, healthcare.</a:t>
            </a:r>
          </a:p>
          <a:p>
            <a:pPr algn="l">
              <a:lnSpc>
                <a:spcPts val="5859"/>
              </a:lnSpc>
            </a:pPr>
          </a:p>
          <a:p>
            <a:pPr algn="l" marL="903621" indent="-451810" lvl="1">
              <a:lnSpc>
                <a:spcPts val="5859"/>
              </a:lnSpc>
              <a:buFont typeface="Arial"/>
              <a:buChar char="•"/>
            </a:pPr>
            <a:r>
              <a:rPr lang="en-US" b="true" sz="4185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Mass Adoption Potential: </a:t>
            </a:r>
            <a:r>
              <a:rPr lang="en-US" sz="4185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Growing demand for immersive digital ownership solutions.</a:t>
            </a:r>
          </a:p>
          <a:p>
            <a:pPr algn="l">
              <a:lnSpc>
                <a:spcPts val="5041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aphicFrame>
        <p:nvGraphicFramePr>
          <p:cNvPr name="Table 4" id="4"/>
          <p:cNvGraphicFramePr>
            <a:graphicFrameLocks noGrp="true"/>
          </p:cNvGraphicFramePr>
          <p:nvPr/>
        </p:nvGraphicFramePr>
        <p:xfrm>
          <a:off x="507605" y="1965957"/>
          <a:ext cx="15796317" cy="7690676"/>
        </p:xfrm>
        <a:graphic>
          <a:graphicData uri="http://schemas.openxmlformats.org/drawingml/2006/table">
            <a:tbl>
              <a:tblPr/>
              <a:tblGrid>
                <a:gridCol w="5113963"/>
                <a:gridCol w="4379888"/>
                <a:gridCol w="6302466"/>
              </a:tblGrid>
              <a:tr h="169431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6999"/>
                        </a:lnSpc>
                        <a:defRPr/>
                      </a:pPr>
                      <a:r>
                        <a:rPr lang="en-US" sz="49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Features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759"/>
                        </a:lnSpc>
                        <a:defRPr/>
                      </a:pPr>
                      <a:r>
                        <a:rPr lang="en-US" sz="33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EXISTING SOLUTIONS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5739"/>
                        </a:lnSpc>
                        <a:defRPr/>
                      </a:pPr>
                      <a:r>
                        <a:rPr lang="en-US" sz="40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Quorum Chain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040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899"/>
                        </a:lnSpc>
                        <a:defRPr/>
                      </a:pPr>
                      <a:r>
                        <a:rPr lang="en-US" sz="34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AI-Powered AR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339"/>
                        </a:lnSpc>
                        <a:defRPr/>
                      </a:pPr>
                      <a:r>
                        <a:rPr lang="en-US" sz="30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Basic object placement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339"/>
                        </a:lnSpc>
                        <a:defRPr/>
                      </a:pPr>
                      <a:r>
                        <a:rPr lang="en-US" sz="30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Real-time semantic segmentation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987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899"/>
                        </a:lnSpc>
                        <a:defRPr/>
                      </a:pPr>
                      <a:r>
                        <a:rPr lang="en-US" sz="34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Blockchain Integration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339"/>
                        </a:lnSpc>
                        <a:defRPr/>
                      </a:pPr>
                      <a:r>
                        <a:rPr lang="en-US" sz="30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Limited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339"/>
                        </a:lnSpc>
                        <a:defRPr/>
                      </a:pPr>
                      <a:r>
                        <a:rPr lang="en-US" sz="30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Fully integrated NFT &amp; smart contracts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442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899"/>
                        </a:lnSpc>
                        <a:defRPr/>
                      </a:pPr>
                      <a:r>
                        <a:rPr lang="en-US" sz="34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User Accessibility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4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Requires technical knowledge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199"/>
                        </a:lnSpc>
                        <a:defRPr/>
                      </a:pPr>
                      <a:r>
                        <a:rPr lang="en-US" sz="29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Simple UI for mainstream users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040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899"/>
                        </a:lnSpc>
                        <a:defRPr/>
                      </a:pPr>
                      <a:r>
                        <a:rPr lang="en-US" sz="34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Immersion &amp; Realism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339"/>
                        </a:lnSpc>
                        <a:defRPr/>
                      </a:pPr>
                      <a:r>
                        <a:rPr lang="en-US" sz="30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Static overlays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4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Dynamic lighting, physics-based interactions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125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759"/>
                        </a:lnSpc>
                        <a:defRPr/>
                      </a:pPr>
                      <a:r>
                        <a:rPr lang="en-US" sz="33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Cross-Industry Use Cases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779"/>
                        </a:lnSpc>
                        <a:defRPr/>
                      </a:pPr>
                      <a:r>
                        <a:rPr lang="en-US" sz="26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Limited to gaming &amp; NFTs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919"/>
                        </a:lnSpc>
                        <a:defRPr/>
                      </a:pPr>
                      <a:r>
                        <a:rPr lang="en-US" sz="2799" b="true">
                          <a:solidFill>
                            <a:srgbClr val="000000"/>
                          </a:solidFill>
                          <a:latin typeface="Times New Roman Bold"/>
                          <a:ea typeface="Times New Roman Bold"/>
                          <a:cs typeface="Times New Roman Bold"/>
                          <a:sym typeface="Times New Roman Bold"/>
                        </a:rPr>
                        <a:t>Versatile applications across industries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TextBox 5" id="5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COMPETITIVE ANALYSIS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BUSINESS MODEL</a:t>
            </a:r>
          </a:p>
        </p:txBody>
      </p:sp>
      <p:sp>
        <p:nvSpPr>
          <p:cNvPr name="AutoShape 3" id="3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746416" y="3463289"/>
            <a:ext cx="16751511" cy="57950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39"/>
              </a:lnSpc>
            </a:pPr>
            <a:r>
              <a:rPr lang="en-US" sz="3599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🔹 Subscription Plans – SaaS pricing for businesses and individual users.</a:t>
            </a:r>
          </a:p>
          <a:p>
            <a:pPr algn="l">
              <a:lnSpc>
                <a:spcPts val="5039"/>
              </a:lnSpc>
            </a:pPr>
            <a:r>
              <a:rPr lang="en-US" sz="3599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🔹 Transaction Fees – Commission on blockchain transactions (NFTs, AR asset trades).</a:t>
            </a:r>
          </a:p>
          <a:p>
            <a:pPr algn="l">
              <a:lnSpc>
                <a:spcPts val="5039"/>
              </a:lnSpc>
            </a:pPr>
            <a:r>
              <a:rPr lang="en-US" sz="3599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🔹 Custom Development – Enterprise solutions for retail, education, healthcare, and gaming.</a:t>
            </a:r>
          </a:p>
          <a:p>
            <a:pPr algn="l">
              <a:lnSpc>
                <a:spcPts val="5039"/>
              </a:lnSpc>
            </a:pPr>
            <a:r>
              <a:rPr lang="en-US" sz="3599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🔹 AR Content Marketplace – Selling blockchain-secured AR models and assets.</a:t>
            </a:r>
          </a:p>
          <a:p>
            <a:pPr algn="l">
              <a:lnSpc>
                <a:spcPts val="5039"/>
              </a:lnSpc>
            </a:pPr>
            <a:r>
              <a:rPr lang="en-US" sz="3599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🔹 Advertising &amp; Brand Partnerships – Sponsored AR experiences for businesses.</a:t>
            </a:r>
          </a:p>
          <a:p>
            <a:pPr algn="l">
              <a:lnSpc>
                <a:spcPts val="5039"/>
              </a:lnSpc>
            </a:pPr>
            <a:r>
              <a:rPr lang="en-US" sz="3599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🔹 API &amp; SDK Licensing – Developers can integrate our AR + blockchain tech.</a:t>
            </a:r>
          </a:p>
          <a:p>
            <a:pPr algn="l">
              <a:lnSpc>
                <a:spcPts val="5039"/>
              </a:lnSpc>
            </a:pPr>
          </a:p>
        </p:txBody>
      </p:sp>
      <p:grpSp>
        <p:nvGrpSpPr>
          <p:cNvPr name="Group 5" id="5"/>
          <p:cNvGrpSpPr/>
          <p:nvPr/>
        </p:nvGrpSpPr>
        <p:grpSpPr>
          <a:xfrm rot="0">
            <a:off x="1006871" y="1965957"/>
            <a:ext cx="5875840" cy="1236430"/>
            <a:chOff x="0" y="0"/>
            <a:chExt cx="2702655" cy="56870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02655" cy="568709"/>
            </a:xfrm>
            <a:custGeom>
              <a:avLst/>
              <a:gdLst/>
              <a:ahLst/>
              <a:cxnLst/>
              <a:rect r="r" b="b" t="t" l="l"/>
              <a:pathLst>
                <a:path h="568709" w="2702655">
                  <a:moveTo>
                    <a:pt x="0" y="0"/>
                  </a:moveTo>
                  <a:lnTo>
                    <a:pt x="2702655" y="0"/>
                  </a:lnTo>
                  <a:lnTo>
                    <a:pt x="2702655" y="568709"/>
                  </a:lnTo>
                  <a:lnTo>
                    <a:pt x="0" y="56870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2B2C3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19075"/>
              <a:ext cx="2702655" cy="787784"/>
            </a:xfrm>
            <a:prstGeom prst="rect">
              <a:avLst/>
            </a:prstGeom>
          </p:spPr>
          <p:txBody>
            <a:bodyPr anchor="ctr" rtlCol="false" tIns="68580" lIns="68580" bIns="68580" rIns="68580"/>
            <a:lstStyle/>
            <a:p>
              <a:pPr algn="ctr">
                <a:lnSpc>
                  <a:spcPts val="7629"/>
                </a:lnSpc>
              </a:pPr>
              <a:r>
                <a:rPr lang="en-US" sz="5449">
                  <a:solidFill>
                    <a:srgbClr val="2B2C3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# Revenue Streams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" id="3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GO-TO-MARKET STRATEGY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464668" y="2056121"/>
            <a:ext cx="16794632" cy="8488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97430" indent="-398715" lvl="1">
              <a:lnSpc>
                <a:spcPts val="5170"/>
              </a:lnSpc>
              <a:buFont typeface="Arial"/>
              <a:buChar char="•"/>
            </a:pPr>
            <a:r>
              <a:rPr lang="en-US" b="true" sz="369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Strategic Partnerships  – </a:t>
            </a:r>
            <a:r>
              <a:rPr lang="en-US" sz="3693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Collaborate with AR hardware manufacturers, blockchain platforms.</a:t>
            </a:r>
          </a:p>
          <a:p>
            <a:pPr algn="l">
              <a:lnSpc>
                <a:spcPts val="5170"/>
              </a:lnSpc>
            </a:pPr>
          </a:p>
          <a:p>
            <a:pPr algn="l" marL="797430" indent="-398715" lvl="1">
              <a:lnSpc>
                <a:spcPts val="5170"/>
              </a:lnSpc>
              <a:buFont typeface="Arial"/>
              <a:buChar char="•"/>
            </a:pPr>
            <a:r>
              <a:rPr lang="en-US" b="true" sz="369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Early Adopter Program – </a:t>
            </a:r>
            <a:r>
              <a:rPr lang="en-US" sz="3693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Exclusive access for businesses in target industries.</a:t>
            </a:r>
          </a:p>
          <a:p>
            <a:pPr algn="l">
              <a:lnSpc>
                <a:spcPts val="5170"/>
              </a:lnSpc>
            </a:pPr>
          </a:p>
          <a:p>
            <a:pPr algn="l" marL="797430" indent="-398715" lvl="1">
              <a:lnSpc>
                <a:spcPts val="5170"/>
              </a:lnSpc>
              <a:buFont typeface="Arial"/>
              <a:buChar char="•"/>
            </a:pPr>
            <a:r>
              <a:rPr lang="en-US" b="true" sz="369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Marketing &amp; Brand Awareness – </a:t>
            </a:r>
            <a:r>
              <a:rPr lang="en-US" sz="3693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Gamified blockchain education, influencer collaborations.</a:t>
            </a:r>
          </a:p>
          <a:p>
            <a:pPr algn="l">
              <a:lnSpc>
                <a:spcPts val="5170"/>
              </a:lnSpc>
            </a:pPr>
          </a:p>
          <a:p>
            <a:pPr algn="l" marL="816144" indent="-408072" lvl="1">
              <a:lnSpc>
                <a:spcPts val="5292"/>
              </a:lnSpc>
              <a:buFont typeface="Arial"/>
              <a:buChar char="•"/>
            </a:pPr>
            <a:r>
              <a:rPr lang="en-US" b="true" sz="3780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Developer Ecosystem – </a:t>
            </a:r>
            <a:r>
              <a:rPr lang="en-US" sz="378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Open-source SDK for third-party integrations.</a:t>
            </a:r>
          </a:p>
          <a:p>
            <a:pPr algn="l">
              <a:lnSpc>
                <a:spcPts val="5170"/>
              </a:lnSpc>
            </a:pPr>
          </a:p>
          <a:p>
            <a:pPr algn="l" marL="797430" indent="-398715" lvl="1">
              <a:lnSpc>
                <a:spcPts val="5170"/>
              </a:lnSpc>
              <a:buFont typeface="Arial"/>
              <a:buChar char="•"/>
            </a:pPr>
            <a:r>
              <a:rPr lang="en-US" b="true" sz="369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Global Expansion – </a:t>
            </a:r>
            <a:r>
              <a:rPr lang="en-US" sz="3693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Scale through strategic partnerships and B2B outreach.</a:t>
            </a:r>
          </a:p>
          <a:p>
            <a:pPr algn="l">
              <a:lnSpc>
                <a:spcPts val="5170"/>
              </a:lnSpc>
            </a:pPr>
          </a:p>
          <a:p>
            <a:pPr algn="l">
              <a:lnSpc>
                <a:spcPts val="5170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" id="3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FINANCIAL PROJECTIONS &amp; FUNDING NEEDS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952306" y="2085965"/>
            <a:ext cx="17335694" cy="71723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99"/>
              </a:lnSpc>
            </a:pPr>
            <a:r>
              <a:rPr lang="en-US" sz="4499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FUNDING REQUIREMENTS: </a:t>
            </a:r>
          </a:p>
          <a:p>
            <a:pPr algn="l">
              <a:lnSpc>
                <a:spcPts val="6299"/>
              </a:lnSpc>
            </a:pPr>
          </a:p>
          <a:p>
            <a:pPr algn="l" marL="971466" indent="-485733" lvl="1">
              <a:lnSpc>
                <a:spcPts val="6299"/>
              </a:lnSpc>
              <a:buFont typeface="Arial"/>
              <a:buChar char="•"/>
            </a:pPr>
            <a:r>
              <a:rPr lang="en-US" b="true" sz="44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</a:t>
            </a:r>
            <a:r>
              <a:rPr lang="en-US" b="true" sz="44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eeking Investment: ₹130 Crore</a:t>
            </a:r>
          </a:p>
          <a:p>
            <a:pPr algn="l" marL="971466" indent="-485733" lvl="1">
              <a:lnSpc>
                <a:spcPts val="6299"/>
              </a:lnSpc>
              <a:buFont typeface="Arial"/>
              <a:buChar char="•"/>
            </a:pPr>
            <a:r>
              <a:rPr lang="en-US" b="true" sz="44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Us</a:t>
            </a:r>
            <a:r>
              <a:rPr lang="en-US" b="true" sz="44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e of Funds:</a:t>
            </a:r>
          </a:p>
          <a:p>
            <a:pPr algn="l" marL="1942932" indent="-647644" lvl="2">
              <a:lnSpc>
                <a:spcPts val="6299"/>
              </a:lnSpc>
              <a:buFont typeface="Arial"/>
              <a:buChar char="⚬"/>
            </a:pPr>
            <a:r>
              <a:rPr lang="en-US" sz="44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45% </a:t>
            </a:r>
            <a:r>
              <a:rPr lang="en-US" sz="44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Product Development (AI, AR, Blockchain)</a:t>
            </a:r>
          </a:p>
          <a:p>
            <a:pPr algn="l" marL="1942932" indent="-647644" lvl="2">
              <a:lnSpc>
                <a:spcPts val="6299"/>
              </a:lnSpc>
              <a:buFont typeface="Arial"/>
              <a:buChar char="⚬"/>
            </a:pPr>
            <a:r>
              <a:rPr lang="en-US" sz="44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25% Marketing &amp; Customer Acquisition</a:t>
            </a:r>
          </a:p>
          <a:p>
            <a:pPr algn="l" marL="1942932" indent="-647644" lvl="2">
              <a:lnSpc>
                <a:spcPts val="6299"/>
              </a:lnSpc>
              <a:buFont typeface="Arial"/>
              <a:buChar char="⚬"/>
            </a:pPr>
            <a:r>
              <a:rPr lang="en-US" sz="44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20% Operations &amp; Team Growth</a:t>
            </a:r>
          </a:p>
          <a:p>
            <a:pPr algn="l" marL="1942932" indent="-647644" lvl="2">
              <a:lnSpc>
                <a:spcPts val="6299"/>
              </a:lnSpc>
              <a:buFont typeface="Arial"/>
              <a:buChar char="⚬"/>
            </a:pPr>
            <a:r>
              <a:rPr lang="en-US" sz="44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10% Legal &amp; Compliance (Blockchain Security &amp; Regulations)</a:t>
            </a:r>
          </a:p>
          <a:p>
            <a:pPr algn="l">
              <a:lnSpc>
                <a:spcPts val="6299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" id="3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FINANCIAL PROJECTIONS &amp; FUNDING NEEDS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746684" y="2382646"/>
            <a:ext cx="16794632" cy="6457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99"/>
              </a:lnSpc>
            </a:pPr>
            <a:r>
              <a:rPr lang="en-US" sz="4500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PROJECTED REVENUE GROWTH: </a:t>
            </a:r>
          </a:p>
          <a:p>
            <a:pPr algn="l">
              <a:lnSpc>
                <a:spcPts val="6299"/>
              </a:lnSpc>
            </a:pPr>
          </a:p>
          <a:p>
            <a:pPr algn="l" marL="971550" indent="-485775" lvl="1">
              <a:lnSpc>
                <a:spcPts val="6299"/>
              </a:lnSpc>
              <a:buFont typeface="Arial"/>
              <a:buChar char="•"/>
            </a:pPr>
            <a:r>
              <a:rPr lang="en-US" b="true" sz="4500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Ye</a:t>
            </a:r>
            <a:r>
              <a:rPr lang="en-US" b="true" sz="4500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ar 1: </a:t>
            </a:r>
            <a:r>
              <a:rPr lang="en-US" sz="45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Focus on product development &amp; pilot programs.</a:t>
            </a:r>
          </a:p>
          <a:p>
            <a:pPr algn="l" marL="971550" indent="-485775" lvl="1">
              <a:lnSpc>
                <a:spcPts val="6299"/>
              </a:lnSpc>
              <a:buFont typeface="Arial"/>
              <a:buChar char="•"/>
            </a:pPr>
            <a:r>
              <a:rPr lang="en-US" b="true" sz="4500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Y</a:t>
            </a:r>
            <a:r>
              <a:rPr lang="en-US" b="true" sz="4500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ear 2: </a:t>
            </a:r>
            <a:r>
              <a:rPr lang="en-US" sz="45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Expected revenue of $1M from subscriptions and marketplace transactions.</a:t>
            </a:r>
          </a:p>
          <a:p>
            <a:pPr algn="l" marL="971550" indent="-485775" lvl="1">
              <a:lnSpc>
                <a:spcPts val="6299"/>
              </a:lnSpc>
              <a:buFont typeface="Arial"/>
              <a:buChar char="•"/>
            </a:pPr>
            <a:r>
              <a:rPr lang="en-US" b="true" sz="4500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Y</a:t>
            </a:r>
            <a:r>
              <a:rPr lang="en-US" b="true" sz="4500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ear 3: </a:t>
            </a:r>
            <a:r>
              <a:rPr lang="en-US" sz="45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Scale to $5M+ by expanding into additional industries &amp; global markets.</a:t>
            </a:r>
          </a:p>
          <a:p>
            <a:pPr algn="l">
              <a:lnSpc>
                <a:spcPts val="6299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TEAM &amp; LEADERSHIP</a:t>
            </a:r>
          </a:p>
        </p:txBody>
      </p:sp>
      <p:sp>
        <p:nvSpPr>
          <p:cNvPr name="AutoShape 3" id="3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746416" y="3463289"/>
            <a:ext cx="16751511" cy="64331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34" indent="-388617" lvl="1">
              <a:lnSpc>
                <a:spcPts val="5039"/>
              </a:lnSpc>
              <a:buAutoNum type="arabicPeriod" startAt="1"/>
            </a:pP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Sathya Lakshmi – </a:t>
            </a:r>
            <a:r>
              <a:rPr lang="en-US" sz="35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Founder &amp; CEO </a:t>
            </a:r>
            <a:r>
              <a:rPr lang="en-US" sz="35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(AR + Blockchain Expert)</a:t>
            </a:r>
          </a:p>
          <a:p>
            <a:pPr algn="l" marL="777234" indent="-388617" lvl="1">
              <a:lnSpc>
                <a:spcPts val="5039"/>
              </a:lnSpc>
              <a:buAutoNum type="arabicPeriod" startAt="1"/>
            </a:pP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Ananya</a:t>
            </a: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– </a:t>
            </a:r>
            <a:r>
              <a:rPr lang="en-US" sz="35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Co-Founder &amp; CTO (Deep Learning &amp; AI Specialist)</a:t>
            </a:r>
          </a:p>
          <a:p>
            <a:pPr algn="l" marL="777234" indent="-388617" lvl="1">
              <a:lnSpc>
                <a:spcPts val="5039"/>
              </a:lnSpc>
              <a:buAutoNum type="arabicPeriod" startAt="1"/>
            </a:pP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Miruthula</a:t>
            </a: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– </a:t>
            </a:r>
            <a:r>
              <a:rPr lang="en-US" sz="35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AI Specialist </a:t>
            </a:r>
          </a:p>
          <a:p>
            <a:pPr algn="l" marL="777234" indent="-388617" lvl="1">
              <a:lnSpc>
                <a:spcPts val="5039"/>
              </a:lnSpc>
              <a:buAutoNum type="arabicPeriod" startAt="1"/>
            </a:pP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Laasya</a:t>
            </a: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– </a:t>
            </a:r>
            <a:r>
              <a:rPr lang="en-US" sz="35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 UX Designer</a:t>
            </a:r>
          </a:p>
          <a:p>
            <a:pPr algn="l" marL="777234" indent="-388617" lvl="1">
              <a:lnSpc>
                <a:spcPts val="5039"/>
              </a:lnSpc>
              <a:buAutoNum type="arabicPeriod" startAt="1"/>
            </a:pP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Hema</a:t>
            </a: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– </a:t>
            </a:r>
            <a:r>
              <a:rPr lang="en-US" sz="35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 UX Designer</a:t>
            </a:r>
          </a:p>
          <a:p>
            <a:pPr algn="l" marL="777234" indent="-388617" lvl="1">
              <a:lnSpc>
                <a:spcPts val="5039"/>
              </a:lnSpc>
              <a:buAutoNum type="arabicPeriod" startAt="1"/>
            </a:pP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Meghanath – </a:t>
            </a:r>
            <a:r>
              <a:rPr lang="en-US" sz="35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Blockchain Architect (Smart Contracts &amp; Security)</a:t>
            </a:r>
          </a:p>
          <a:p>
            <a:pPr algn="l" marL="777234" indent="-388617" lvl="1">
              <a:lnSpc>
                <a:spcPts val="5039"/>
              </a:lnSpc>
              <a:buAutoNum type="arabicPeriod" startAt="1"/>
            </a:pP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Sumanas Sharma – </a:t>
            </a:r>
            <a:r>
              <a:rPr lang="en-US" sz="35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Blockchain Architect (Smart Contracts &amp; Security)</a:t>
            </a:r>
          </a:p>
          <a:p>
            <a:pPr algn="l" marL="777234" indent="-388617" lvl="1">
              <a:lnSpc>
                <a:spcPts val="5039"/>
              </a:lnSpc>
              <a:buAutoNum type="arabicPeriod" startAt="1"/>
            </a:pP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Bharadwaz – </a:t>
            </a:r>
            <a:r>
              <a:rPr lang="en-US" sz="35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Marketing &amp; Growth Strategist</a:t>
            </a:r>
          </a:p>
          <a:p>
            <a:pPr algn="l" marL="777234" indent="-388617" lvl="1">
              <a:lnSpc>
                <a:spcPts val="5039"/>
              </a:lnSpc>
              <a:buAutoNum type="arabicPeriod" startAt="1"/>
            </a:pPr>
            <a:r>
              <a:rPr lang="en-US" sz="35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true" sz="35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Aravindan </a:t>
            </a:r>
            <a:r>
              <a:rPr lang="en-US" sz="359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Web Developer</a:t>
            </a:r>
          </a:p>
          <a:p>
            <a:pPr algn="l">
              <a:lnSpc>
                <a:spcPts val="5039"/>
              </a:lnSpc>
            </a:pPr>
          </a:p>
        </p:txBody>
      </p:sp>
      <p:grpSp>
        <p:nvGrpSpPr>
          <p:cNvPr name="Group 5" id="5"/>
          <p:cNvGrpSpPr/>
          <p:nvPr/>
        </p:nvGrpSpPr>
        <p:grpSpPr>
          <a:xfrm rot="0">
            <a:off x="1006871" y="1965957"/>
            <a:ext cx="5317894" cy="1236430"/>
            <a:chOff x="0" y="0"/>
            <a:chExt cx="2446021" cy="56870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46021" cy="568709"/>
            </a:xfrm>
            <a:custGeom>
              <a:avLst/>
              <a:gdLst/>
              <a:ahLst/>
              <a:cxnLst/>
              <a:rect r="r" b="b" t="t" l="l"/>
              <a:pathLst>
                <a:path h="568709" w="2446021">
                  <a:moveTo>
                    <a:pt x="0" y="0"/>
                  </a:moveTo>
                  <a:lnTo>
                    <a:pt x="2446021" y="0"/>
                  </a:lnTo>
                  <a:lnTo>
                    <a:pt x="2446021" y="568709"/>
                  </a:lnTo>
                  <a:lnTo>
                    <a:pt x="0" y="56870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2B2C3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19075"/>
              <a:ext cx="2446021" cy="787784"/>
            </a:xfrm>
            <a:prstGeom prst="rect">
              <a:avLst/>
            </a:prstGeom>
          </p:spPr>
          <p:txBody>
            <a:bodyPr anchor="ctr" rtlCol="false" tIns="68580" lIns="68580" bIns="68580" rIns="68580"/>
            <a:lstStyle/>
            <a:p>
              <a:pPr algn="ctr">
                <a:lnSpc>
                  <a:spcPts val="7629"/>
                </a:lnSpc>
              </a:pPr>
              <a:r>
                <a:rPr lang="en-US" sz="5449">
                  <a:solidFill>
                    <a:srgbClr val="2B2C3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# Meet the Team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" id="3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CALL TO ACTION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746684" y="2382646"/>
            <a:ext cx="16794632" cy="8858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99"/>
              </a:lnSpc>
            </a:pPr>
            <a:r>
              <a:rPr lang="en-US" sz="4500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Join us in Revolutionizing AR &amp; Blockchain..!!</a:t>
            </a:r>
          </a:p>
          <a:p>
            <a:pPr algn="l">
              <a:lnSpc>
                <a:spcPts val="6299"/>
              </a:lnSpc>
            </a:pPr>
          </a:p>
          <a:p>
            <a:pPr algn="l" marL="971550" indent="-485775" lvl="1">
              <a:lnSpc>
                <a:spcPts val="6299"/>
              </a:lnSpc>
              <a:buFont typeface="Arial"/>
              <a:buChar char="•"/>
            </a:pPr>
            <a:r>
              <a:rPr lang="en-US" sz="45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Invest in the Future of AR + Blockchain!</a:t>
            </a:r>
          </a:p>
          <a:p>
            <a:pPr algn="l" marL="971550" indent="-485775" lvl="1">
              <a:lnSpc>
                <a:spcPts val="6299"/>
              </a:lnSpc>
              <a:buFont typeface="Arial"/>
              <a:buChar char="•"/>
            </a:pPr>
            <a:r>
              <a:rPr lang="en-US" sz="45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Partner with Us to Build Industry-Changing Solutions!</a:t>
            </a:r>
          </a:p>
          <a:p>
            <a:pPr algn="l" marL="971550" indent="-485775" lvl="1">
              <a:lnSpc>
                <a:spcPts val="6299"/>
              </a:lnSpc>
              <a:buFont typeface="Arial"/>
              <a:buChar char="•"/>
            </a:pPr>
            <a:r>
              <a:rPr lang="en-US" sz="45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Let’s Shape the Next Era of Digital Ownership!</a:t>
            </a:r>
          </a:p>
          <a:p>
            <a:pPr algn="l">
              <a:lnSpc>
                <a:spcPts val="6299"/>
              </a:lnSpc>
            </a:pPr>
          </a:p>
          <a:p>
            <a:pPr algn="l" marL="971550" indent="-485775" lvl="1">
              <a:lnSpc>
                <a:spcPts val="6299"/>
              </a:lnSpc>
              <a:buFont typeface="Arial"/>
              <a:buChar char="•"/>
            </a:pPr>
            <a:r>
              <a:rPr lang="en-US" b="true" sz="4500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📩 </a:t>
            </a:r>
            <a:r>
              <a:rPr lang="en-US" sz="45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sathyalakshmisreenivasan@gmail.com</a:t>
            </a:r>
          </a:p>
          <a:p>
            <a:pPr algn="l" marL="971550" indent="-485775" lvl="1">
              <a:lnSpc>
                <a:spcPts val="6299"/>
              </a:lnSpc>
              <a:buFont typeface="Arial"/>
              <a:buChar char="•"/>
            </a:pPr>
            <a:r>
              <a:rPr lang="en-US" b="true" sz="4500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📞 </a:t>
            </a:r>
            <a:r>
              <a:rPr lang="en-US" sz="45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+91 9398081772</a:t>
            </a:r>
          </a:p>
          <a:p>
            <a:pPr algn="l" marL="971550" indent="-485775" lvl="1">
              <a:lnSpc>
                <a:spcPts val="6299"/>
              </a:lnSpc>
              <a:buFont typeface="Arial"/>
              <a:buChar char="•"/>
            </a:pPr>
            <a:r>
              <a:rPr lang="en-US" b="true" sz="4500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🌐</a:t>
            </a:r>
            <a:r>
              <a:rPr lang="en-US" sz="45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https://quorumchain.in/</a:t>
            </a:r>
          </a:p>
          <a:p>
            <a:pPr algn="l">
              <a:lnSpc>
                <a:spcPts val="6299"/>
              </a:lnSpc>
            </a:pPr>
          </a:p>
          <a:p>
            <a:pPr algn="l">
              <a:lnSpc>
                <a:spcPts val="6299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028706" y="4514765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" id="3"/>
          <p:cNvSpPr txBox="true"/>
          <p:nvPr/>
        </p:nvSpPr>
        <p:spPr>
          <a:xfrm rot="0">
            <a:off x="850974" y="2332416"/>
            <a:ext cx="16408332" cy="20840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250"/>
              </a:lnSpc>
            </a:pPr>
            <a:r>
              <a:rPr lang="en-US" sz="16758" spc="83">
                <a:solidFill>
                  <a:srgbClr val="2B2C3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Thank you!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016407" y="8002905"/>
            <a:ext cx="7862435" cy="1341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50"/>
              </a:lnSpc>
            </a:pPr>
            <a:r>
              <a:rPr lang="en-US" sz="23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Sathya Lakshmi, Founder &amp; CEO</a:t>
            </a:r>
            <a:r>
              <a:rPr lang="en-US" sz="23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algn="l">
              <a:lnSpc>
                <a:spcPts val="3450"/>
              </a:lnSpc>
            </a:pPr>
            <a:r>
              <a:rPr lang="en-US" sz="23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Ananya</a:t>
            </a:r>
            <a:r>
              <a:rPr lang="en-US" sz="23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C0-Founder &amp; CTO</a:t>
            </a:r>
          </a:p>
          <a:p>
            <a:pPr algn="l">
              <a:lnSpc>
                <a:spcPts val="3450"/>
              </a:lnSpc>
            </a:pPr>
            <a:r>
              <a:rPr lang="en-US" sz="23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31 August</a:t>
            </a:r>
            <a:r>
              <a:rPr lang="en-US" sz="2300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2024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18163" y="2387655"/>
            <a:ext cx="17608016" cy="74669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865"/>
              </a:lnSpc>
            </a:pPr>
            <a:r>
              <a:rPr lang="en-US" sz="6050" spc="30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1. Lack of Realism &amp; Precision in AR:</a:t>
            </a:r>
          </a:p>
          <a:p>
            <a:pPr algn="l">
              <a:lnSpc>
                <a:spcPts val="5785"/>
              </a:lnSpc>
            </a:pPr>
            <a:r>
              <a:rPr lang="en-US" sz="4450" spc="22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AR applications struggle with accurate environment understanding and object placement.</a:t>
            </a:r>
          </a:p>
          <a:p>
            <a:pPr algn="l">
              <a:lnSpc>
                <a:spcPts val="5785"/>
              </a:lnSpc>
            </a:pPr>
          </a:p>
          <a:p>
            <a:pPr algn="l">
              <a:lnSpc>
                <a:spcPts val="7865"/>
              </a:lnSpc>
            </a:pPr>
            <a:r>
              <a:rPr lang="en-US" sz="6050" spc="30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2. Complexity of Blockchain for Users:</a:t>
            </a:r>
          </a:p>
          <a:p>
            <a:pPr algn="l">
              <a:lnSpc>
                <a:spcPts val="5785"/>
              </a:lnSpc>
            </a:pPr>
            <a:r>
              <a:rPr lang="en-US" sz="4450" spc="22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NFTs, smart contracts, and decentralized verification remain inaccessible to mainstream users.</a:t>
            </a:r>
          </a:p>
          <a:p>
            <a:pPr algn="l">
              <a:lnSpc>
                <a:spcPts val="5785"/>
              </a:lnSpc>
            </a:pPr>
            <a:r>
              <a:rPr lang="en-US" sz="4450" spc="22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algn="l">
              <a:lnSpc>
                <a:spcPts val="7865"/>
              </a:lnSpc>
            </a:pPr>
          </a:p>
        </p:txBody>
      </p:sp>
      <p:sp>
        <p:nvSpPr>
          <p:cNvPr name="TextBox 3" id="3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PROBLEM STATEMENT- THE CHALLENGE</a:t>
            </a:r>
          </a:p>
        </p:txBody>
      </p:sp>
      <p:sp>
        <p:nvSpPr>
          <p:cNvPr name="AutoShape 4" id="4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2524765"/>
            <a:ext cx="16789828" cy="84575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865"/>
              </a:lnSpc>
            </a:pPr>
            <a:r>
              <a:rPr lang="en-US" sz="6050" spc="30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3. Disconnected Ecosystems:</a:t>
            </a:r>
          </a:p>
          <a:p>
            <a:pPr algn="l">
              <a:lnSpc>
                <a:spcPts val="5785"/>
              </a:lnSpc>
            </a:pPr>
            <a:r>
              <a:rPr lang="en-US" sz="4450" spc="22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No seamless integration between AR’s immersive visuals and blockchain’s secure data frameworks.</a:t>
            </a:r>
          </a:p>
          <a:p>
            <a:pPr algn="l">
              <a:lnSpc>
                <a:spcPts val="5785"/>
              </a:lnSpc>
            </a:pPr>
          </a:p>
          <a:p>
            <a:pPr algn="l">
              <a:lnSpc>
                <a:spcPts val="7865"/>
              </a:lnSpc>
            </a:pPr>
            <a:r>
              <a:rPr lang="en-US" sz="6050" spc="30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4. Security &amp; Trust Issues:</a:t>
            </a:r>
          </a:p>
          <a:p>
            <a:pPr algn="l">
              <a:lnSpc>
                <a:spcPts val="5785"/>
              </a:lnSpc>
            </a:pPr>
            <a:r>
              <a:rPr lang="en-US" sz="4450" spc="22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AR content lacks ownership verification, leading to unauthorized use and manipulation.</a:t>
            </a:r>
          </a:p>
          <a:p>
            <a:pPr algn="l">
              <a:lnSpc>
                <a:spcPts val="5785"/>
              </a:lnSpc>
            </a:pPr>
          </a:p>
          <a:p>
            <a:pPr algn="l">
              <a:lnSpc>
                <a:spcPts val="7865"/>
              </a:lnSpc>
            </a:pPr>
          </a:p>
          <a:p>
            <a:pPr algn="l">
              <a:lnSpc>
                <a:spcPts val="7865"/>
              </a:lnSpc>
            </a:pPr>
          </a:p>
        </p:txBody>
      </p:sp>
      <p:sp>
        <p:nvSpPr>
          <p:cNvPr name="TextBox 3" id="3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PROBLEM STATEMENT- THE CHALLENGE</a:t>
            </a:r>
          </a:p>
        </p:txBody>
      </p:sp>
      <p:sp>
        <p:nvSpPr>
          <p:cNvPr name="AutoShape 4" id="4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SOLUTION - QUORUM CHAIN</a:t>
            </a:r>
          </a:p>
        </p:txBody>
      </p:sp>
      <p:sp>
        <p:nvSpPr>
          <p:cNvPr name="AutoShape 3" id="3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1006871" y="2068615"/>
            <a:ext cx="17070862" cy="74438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308"/>
              </a:lnSpc>
            </a:pPr>
            <a:r>
              <a:rPr lang="en-US" sz="4872" b="tru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Transforming AR with Blockchain &amp; AI:</a:t>
            </a:r>
          </a:p>
          <a:p>
            <a:pPr algn="l">
              <a:lnSpc>
                <a:spcPts val="7308"/>
              </a:lnSpc>
            </a:pPr>
          </a:p>
          <a:p>
            <a:pPr algn="l" marL="1051985" indent="-525992" lvl="1">
              <a:lnSpc>
                <a:spcPts val="7308"/>
              </a:lnSpc>
              <a:buFont typeface="Arial"/>
              <a:buChar char="•"/>
            </a:pPr>
            <a:r>
              <a:rPr lang="en-US" b="true" sz="4872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Hyper-Realistic AR</a:t>
            </a:r>
            <a:r>
              <a:rPr lang="en-US" sz="4872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AI-powered object placement using real-time semantic segmentation.</a:t>
            </a:r>
          </a:p>
          <a:p>
            <a:pPr algn="l">
              <a:lnSpc>
                <a:spcPts val="7308"/>
              </a:lnSpc>
            </a:pPr>
          </a:p>
          <a:p>
            <a:pPr algn="l" marL="1051985" indent="-525992" lvl="1">
              <a:lnSpc>
                <a:spcPts val="7308"/>
              </a:lnSpc>
              <a:buFont typeface="Arial"/>
              <a:buChar char="•"/>
            </a:pPr>
            <a:r>
              <a:rPr lang="en-US" b="true" sz="4872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Blockchain-Backed Security </a:t>
            </a:r>
            <a:r>
              <a:rPr lang="en-US" sz="4872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Ensures authenticity and verifiable ownership of AR assets.</a:t>
            </a:r>
          </a:p>
          <a:p>
            <a:pPr algn="l">
              <a:lnSpc>
                <a:spcPts val="7308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SOLUTION - QUORUM CHAIN</a:t>
            </a:r>
          </a:p>
        </p:txBody>
      </p:sp>
      <p:sp>
        <p:nvSpPr>
          <p:cNvPr name="AutoShape 3" id="3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481607" y="2569741"/>
            <a:ext cx="17281129" cy="5475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036011" indent="-518005" lvl="1">
              <a:lnSpc>
                <a:spcPts val="7197"/>
              </a:lnSpc>
              <a:buFont typeface="Arial"/>
              <a:buChar char="•"/>
            </a:pPr>
            <a:r>
              <a:rPr lang="en-US" b="true" sz="4798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Engaging, Gamified Experiences</a:t>
            </a:r>
            <a:r>
              <a:rPr lang="en-US" sz="4798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Cross-industry solutions for retail, education, gaming, real estate, and healthcare.</a:t>
            </a:r>
          </a:p>
          <a:p>
            <a:pPr algn="l">
              <a:lnSpc>
                <a:spcPts val="7197"/>
              </a:lnSpc>
            </a:pPr>
          </a:p>
          <a:p>
            <a:pPr algn="l" marL="1036011" indent="-518005" lvl="1">
              <a:lnSpc>
                <a:spcPts val="7197"/>
              </a:lnSpc>
              <a:buFont typeface="Arial"/>
              <a:buChar char="•"/>
            </a:pPr>
            <a:r>
              <a:rPr lang="en-US" b="true" sz="4798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Seamless User Experience</a:t>
            </a:r>
            <a:r>
              <a:rPr lang="en-US" sz="4798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Simplifies blockchain integration, making digital ownership accessible.</a:t>
            </a:r>
          </a:p>
          <a:p>
            <a:pPr algn="l">
              <a:lnSpc>
                <a:spcPts val="7197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HOW IT WORKS...</a:t>
            </a:r>
          </a:p>
        </p:txBody>
      </p:sp>
      <p:sp>
        <p:nvSpPr>
          <p:cNvPr name="AutoShape 3" id="3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0" y="2097350"/>
            <a:ext cx="18138969" cy="8189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036011" indent="-518005" lvl="1">
              <a:lnSpc>
                <a:spcPts val="7197"/>
              </a:lnSpc>
              <a:buFont typeface="Arial"/>
              <a:buChar char="•"/>
            </a:pPr>
            <a:r>
              <a:rPr lang="en-US" b="true" sz="4798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AI-Powered AR Rendering – </a:t>
            </a:r>
            <a:r>
              <a:rPr lang="en-US" sz="4798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Uses deep learning to understand environments and place objects with precision.</a:t>
            </a:r>
          </a:p>
          <a:p>
            <a:pPr algn="l" marL="1036011" indent="-518005" lvl="1">
              <a:lnSpc>
                <a:spcPts val="7197"/>
              </a:lnSpc>
              <a:buFont typeface="Arial"/>
              <a:buChar char="•"/>
            </a:pPr>
            <a:r>
              <a:rPr lang="en-US" b="true" sz="4798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Blockchain Verification – </a:t>
            </a:r>
            <a:r>
              <a:rPr lang="en-US" sz="4798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Each AR asset is linked to a unique, verifiable NFT.</a:t>
            </a:r>
          </a:p>
          <a:p>
            <a:pPr algn="l" marL="1036011" indent="-518005" lvl="1">
              <a:lnSpc>
                <a:spcPts val="7197"/>
              </a:lnSpc>
              <a:buFont typeface="Arial"/>
              <a:buChar char="•"/>
            </a:pPr>
            <a:r>
              <a:rPr lang="en-US" b="true" sz="4798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Smart Contracts &amp; Transactions – </a:t>
            </a:r>
            <a:r>
              <a:rPr lang="en-US" sz="4798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Users can buy, sell, and trade AR assets securely.</a:t>
            </a:r>
          </a:p>
          <a:p>
            <a:pPr algn="l" marL="1036011" indent="-518005" lvl="1">
              <a:lnSpc>
                <a:spcPts val="7197"/>
              </a:lnSpc>
              <a:buFont typeface="Arial"/>
              <a:buChar char="•"/>
            </a:pPr>
            <a:r>
              <a:rPr lang="en-US" b="true" sz="4798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Cross-Platform Accessibility – </a:t>
            </a:r>
            <a:r>
              <a:rPr lang="en-US" sz="4798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Works with mobile, AR headsets, and web interfaces.</a:t>
            </a:r>
          </a:p>
          <a:p>
            <a:pPr algn="l">
              <a:lnSpc>
                <a:spcPts val="7197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KEY FEATURES</a:t>
            </a:r>
          </a:p>
        </p:txBody>
      </p:sp>
      <p:sp>
        <p:nvSpPr>
          <p:cNvPr name="AutoShape 3" id="3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485960" y="3459563"/>
            <a:ext cx="3983181" cy="1085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697" indent="-323848" lvl="1">
              <a:lnSpc>
                <a:spcPts val="4199"/>
              </a:lnSpc>
              <a:buFont typeface="Arial"/>
              <a:buChar char="•"/>
            </a:pPr>
            <a:r>
              <a:rPr lang="en-US" b="true" sz="29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Real-Time Semantic Segmentation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7657770" y="3485598"/>
            <a:ext cx="4049608" cy="1085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697" indent="-323848" lvl="1">
              <a:lnSpc>
                <a:spcPts val="4199"/>
              </a:lnSpc>
              <a:buFont typeface="Arial"/>
              <a:buChar char="•"/>
            </a:pPr>
            <a:r>
              <a:rPr lang="en-US" b="true" sz="29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Blockchain-Powered Data Security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252020" y="6358725"/>
            <a:ext cx="3298198" cy="1085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697" indent="-323848" lvl="1">
              <a:lnSpc>
                <a:spcPts val="4199"/>
              </a:lnSpc>
              <a:buFont typeface="Arial"/>
              <a:buChar char="•"/>
            </a:pPr>
            <a:r>
              <a:rPr lang="en-US" b="true" sz="29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Multi-Layer AR Interactivity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875790" y="6358725"/>
            <a:ext cx="3735729" cy="1085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697" indent="-323848" lvl="1">
              <a:lnSpc>
                <a:spcPts val="4199"/>
              </a:lnSpc>
              <a:buFont typeface="Arial"/>
              <a:buChar char="•"/>
            </a:pPr>
            <a:r>
              <a:rPr lang="en-US" b="true" sz="299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Industry-Specific Customization 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1006871" y="1965957"/>
            <a:ext cx="7026604" cy="1236430"/>
            <a:chOff x="0" y="0"/>
            <a:chExt cx="3231961" cy="5687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3231961" cy="568709"/>
            </a:xfrm>
            <a:custGeom>
              <a:avLst/>
              <a:gdLst/>
              <a:ahLst/>
              <a:cxnLst/>
              <a:rect r="r" b="b" t="t" l="l"/>
              <a:pathLst>
                <a:path h="568709" w="3231961">
                  <a:moveTo>
                    <a:pt x="0" y="0"/>
                  </a:moveTo>
                  <a:lnTo>
                    <a:pt x="3231961" y="0"/>
                  </a:lnTo>
                  <a:lnTo>
                    <a:pt x="3231961" y="568709"/>
                  </a:lnTo>
                  <a:lnTo>
                    <a:pt x="0" y="56870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2B2C30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19075"/>
              <a:ext cx="3231961" cy="787784"/>
            </a:xfrm>
            <a:prstGeom prst="rect">
              <a:avLst/>
            </a:prstGeom>
          </p:spPr>
          <p:txBody>
            <a:bodyPr anchor="ctr" rtlCol="false" tIns="68580" lIns="68580" bIns="68580" rIns="68580"/>
            <a:lstStyle/>
            <a:p>
              <a:pPr algn="ctr">
                <a:lnSpc>
                  <a:spcPts val="7629"/>
                </a:lnSpc>
              </a:pPr>
              <a:r>
                <a:rPr lang="en-US" sz="5449">
                  <a:solidFill>
                    <a:srgbClr val="2B2C3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# What Sets Us Apart</a:t>
              </a: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85960" y="4713786"/>
            <a:ext cx="3471908" cy="8649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81"/>
              </a:lnSpc>
              <a:spcBef>
                <a:spcPct val="0"/>
              </a:spcBef>
            </a:pPr>
            <a:r>
              <a:rPr lang="en-US" b="true" sz="23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AI-driven accuracy in object placement.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033476" y="4686507"/>
            <a:ext cx="3235751" cy="8922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35"/>
              </a:lnSpc>
              <a:spcBef>
                <a:spcPct val="0"/>
              </a:spcBef>
            </a:pPr>
            <a:r>
              <a:rPr lang="en-US" b="true" sz="2454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Immutable records for AR content verification.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469141" y="7459181"/>
            <a:ext cx="3298198" cy="1743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28"/>
              </a:lnSpc>
              <a:spcBef>
                <a:spcPct val="0"/>
              </a:spcBef>
            </a:pPr>
            <a:r>
              <a:rPr lang="en-US" b="true" sz="2448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Dynamic lighting, occlusion effects, and physics-based interactions.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1125778" y="7459181"/>
            <a:ext cx="3235751" cy="1321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35"/>
              </a:lnSpc>
              <a:spcBef>
                <a:spcPct val="0"/>
              </a:spcBef>
            </a:pPr>
            <a:r>
              <a:rPr lang="en-US" b="true" sz="2454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Tailored for retail, real estate, education, gaming, and healthcare.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4410594" y="3485598"/>
            <a:ext cx="3196167" cy="1085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697" indent="-323848" lvl="1">
              <a:lnSpc>
                <a:spcPts val="4199"/>
              </a:lnSpc>
              <a:buFont typeface="Arial"/>
              <a:buChar char="•"/>
            </a:pPr>
            <a:r>
              <a:rPr lang="en-US" b="true" sz="2999" strike="noStrike" u="non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User-Friendly    </a:t>
            </a:r>
            <a:r>
              <a:rPr lang="en-US" b="true" sz="2999" strike="noStrike" u="none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Onboarding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4361530" y="4600836"/>
            <a:ext cx="3306422" cy="1747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428"/>
              </a:lnSpc>
              <a:spcBef>
                <a:spcPct val="0"/>
              </a:spcBef>
            </a:pPr>
            <a:r>
              <a:rPr lang="en-US" b="true" sz="2448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Simple UI for non-technical users to leverage blockchain assets.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USE CASES &amp; INDUSTRY APPLICATIONS</a:t>
            </a:r>
          </a:p>
        </p:txBody>
      </p:sp>
      <p:sp>
        <p:nvSpPr>
          <p:cNvPr name="AutoShape 3" id="3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4" id="4"/>
          <p:cNvGrpSpPr/>
          <p:nvPr/>
        </p:nvGrpSpPr>
        <p:grpSpPr>
          <a:xfrm rot="0">
            <a:off x="1006871" y="1965957"/>
            <a:ext cx="326598" cy="47625"/>
            <a:chOff x="0" y="0"/>
            <a:chExt cx="150222" cy="21906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50222" cy="21906"/>
            </a:xfrm>
            <a:custGeom>
              <a:avLst/>
              <a:gdLst/>
              <a:ahLst/>
              <a:cxnLst/>
              <a:rect r="r" b="b" t="t" l="l"/>
              <a:pathLst>
                <a:path h="21906" w="150222">
                  <a:moveTo>
                    <a:pt x="0" y="0"/>
                  </a:moveTo>
                  <a:lnTo>
                    <a:pt x="150222" y="0"/>
                  </a:lnTo>
                  <a:lnTo>
                    <a:pt x="150222" y="21906"/>
                  </a:lnTo>
                  <a:lnTo>
                    <a:pt x="0" y="2190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2B2C30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19075"/>
              <a:ext cx="150222" cy="240981"/>
            </a:xfrm>
            <a:prstGeom prst="rect">
              <a:avLst/>
            </a:prstGeom>
          </p:spPr>
          <p:txBody>
            <a:bodyPr anchor="ctr" rtlCol="false" tIns="68580" lIns="68580" bIns="68580" rIns="68580"/>
            <a:lstStyle/>
            <a:p>
              <a:pPr algn="ctr">
                <a:lnSpc>
                  <a:spcPts val="7629"/>
                </a:lnSpc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06871" y="2243771"/>
            <a:ext cx="16811656" cy="76108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72"/>
              </a:lnSpc>
              <a:spcBef>
                <a:spcPct val="0"/>
              </a:spcBef>
            </a:pPr>
            <a:r>
              <a:rPr lang="en-US" b="true" sz="4051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1. Retail &amp; E-Commerce: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  <a:r>
              <a:rPr lang="en-US" sz="341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Virtual product trials secured by blockchain-backed authenticity.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  <a:r>
              <a:rPr lang="en-US" sz="341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Transparent supply chain tracking using AR visualization.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</a:p>
          <a:p>
            <a:pPr algn="l">
              <a:lnSpc>
                <a:spcPts val="5672"/>
              </a:lnSpc>
              <a:spcBef>
                <a:spcPct val="0"/>
              </a:spcBef>
            </a:pPr>
            <a:r>
              <a:rPr lang="en-US" b="true" sz="4051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2. Education &amp; Training: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  <a:r>
              <a:rPr lang="en-US" b="true" sz="341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en-US" sz="341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AR-powered blockchain lessons for interactive learning.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  <a:r>
              <a:rPr lang="en-US" sz="341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- 3D visualization of complex concepts.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</a:p>
          <a:p>
            <a:pPr algn="l">
              <a:lnSpc>
                <a:spcPts val="5672"/>
              </a:lnSpc>
              <a:spcBef>
                <a:spcPct val="0"/>
              </a:spcBef>
            </a:pPr>
            <a:r>
              <a:rPr lang="en-US" b="true" sz="4051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3. Gaming: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  <a:r>
              <a:rPr lang="en-US" b="true" sz="341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en-US" sz="341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AR-based NFTs &amp; in-game asset ownership verification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  <a:r>
              <a:rPr lang="en-US" sz="341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Gamified blockchain education.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06871" y="876300"/>
            <a:ext cx="16230600" cy="717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USE CASES &amp; INDUSTRY APPLICATIONS</a:t>
            </a:r>
          </a:p>
        </p:txBody>
      </p:sp>
      <p:sp>
        <p:nvSpPr>
          <p:cNvPr name="AutoShape 3" id="3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4" id="4"/>
          <p:cNvGrpSpPr/>
          <p:nvPr/>
        </p:nvGrpSpPr>
        <p:grpSpPr>
          <a:xfrm rot="0">
            <a:off x="1006871" y="1965957"/>
            <a:ext cx="326598" cy="47625"/>
            <a:chOff x="0" y="0"/>
            <a:chExt cx="150222" cy="21906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50222" cy="21906"/>
            </a:xfrm>
            <a:custGeom>
              <a:avLst/>
              <a:gdLst/>
              <a:ahLst/>
              <a:cxnLst/>
              <a:rect r="r" b="b" t="t" l="l"/>
              <a:pathLst>
                <a:path h="21906" w="150222">
                  <a:moveTo>
                    <a:pt x="0" y="0"/>
                  </a:moveTo>
                  <a:lnTo>
                    <a:pt x="150222" y="0"/>
                  </a:lnTo>
                  <a:lnTo>
                    <a:pt x="150222" y="21906"/>
                  </a:lnTo>
                  <a:lnTo>
                    <a:pt x="0" y="2190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2B2C30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19075"/>
              <a:ext cx="150222" cy="240981"/>
            </a:xfrm>
            <a:prstGeom prst="rect">
              <a:avLst/>
            </a:prstGeom>
          </p:spPr>
          <p:txBody>
            <a:bodyPr anchor="ctr" rtlCol="false" tIns="68580" lIns="68580" bIns="68580" rIns="68580"/>
            <a:lstStyle/>
            <a:p>
              <a:pPr algn="ctr">
                <a:lnSpc>
                  <a:spcPts val="7629"/>
                </a:lnSpc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16008678" y="8044765"/>
            <a:ext cx="1809850" cy="1809850"/>
          </a:xfrm>
          <a:custGeom>
            <a:avLst/>
            <a:gdLst/>
            <a:ahLst/>
            <a:cxnLst/>
            <a:rect r="r" b="b" t="t" l="l"/>
            <a:pathLst>
              <a:path h="1809850" w="1809850">
                <a:moveTo>
                  <a:pt x="0" y="0"/>
                </a:moveTo>
                <a:lnTo>
                  <a:pt x="1809850" y="0"/>
                </a:lnTo>
                <a:lnTo>
                  <a:pt x="1809850" y="1809850"/>
                </a:lnTo>
                <a:lnTo>
                  <a:pt x="0" y="18098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06871" y="2948521"/>
            <a:ext cx="16811656" cy="5096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72"/>
              </a:lnSpc>
              <a:spcBef>
                <a:spcPct val="0"/>
              </a:spcBef>
            </a:pPr>
            <a:r>
              <a:rPr lang="en-US" b="true" sz="4051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4. </a:t>
            </a:r>
            <a:r>
              <a:rPr lang="en-US" b="true" sz="4051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Real Estate &amp; Architecture: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  <a:r>
              <a:rPr lang="en-US" sz="341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Virtual property tours (blockchain ownership validation).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  <a:r>
              <a:rPr lang="en-US" sz="341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Interactive design customization using AR.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</a:p>
          <a:p>
            <a:pPr algn="l">
              <a:lnSpc>
                <a:spcPts val="5672"/>
              </a:lnSpc>
              <a:spcBef>
                <a:spcPct val="0"/>
              </a:spcBef>
            </a:pPr>
            <a:r>
              <a:rPr lang="en-US" b="true" sz="4051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5</a:t>
            </a:r>
            <a:r>
              <a:rPr lang="en-US" b="true" sz="4051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. Healthcare &amp; Medical Visualization: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  <a:r>
              <a:rPr lang="en-US" b="true" sz="3419">
                <a:solidFill>
                  <a:srgbClr val="2B2C3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en-US" sz="341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AR-enhanced medical training &amp; patient record visualization.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  <a:r>
              <a:rPr lang="en-US" sz="3419">
                <a:solidFill>
                  <a:srgbClr val="2B2C3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Secure blockchain-backed drug supply chain management.</a:t>
            </a:r>
          </a:p>
          <a:p>
            <a:pPr algn="l">
              <a:lnSpc>
                <a:spcPts val="4786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DAGX-mQVJgw</dc:identifier>
  <dcterms:modified xsi:type="dcterms:W3CDTF">2011-08-01T06:04:30Z</dcterms:modified>
  <cp:revision>1</cp:revision>
  <dc:title>Cream Neutral Minimalist New Business Pitch Deck Presentation</dc:title>
</cp:coreProperties>
</file>