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258" r:id="rId2"/>
    <p:sldId id="260" r:id="rId3"/>
    <p:sldId id="263" r:id="rId4"/>
    <p:sldId id="264" r:id="rId5"/>
    <p:sldId id="265" r:id="rId6"/>
    <p:sldId id="269" r:id="rId7"/>
    <p:sldId id="271" r:id="rId8"/>
    <p:sldId id="270" r:id="rId9"/>
    <p:sldId id="268" r:id="rId10"/>
    <p:sldId id="272" r:id="rId11"/>
    <p:sldId id="273" r:id="rId12"/>
    <p:sldId id="274" r:id="rId13"/>
    <p:sldId id="275" r:id="rId14"/>
    <p:sldId id="276" r:id="rId15"/>
    <p:sldId id="277" r:id="rId16"/>
    <p:sldId id="278" r:id="rId17"/>
    <p:sldId id="286" r:id="rId18"/>
    <p:sldId id="287" r:id="rId19"/>
    <p:sldId id="288" r:id="rId20"/>
    <p:sldId id="289" r:id="rId21"/>
    <p:sldId id="290" r:id="rId22"/>
    <p:sldId id="28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F5ED"/>
    <a:srgbClr val="2B882E"/>
    <a:srgbClr val="236D20"/>
    <a:srgbClr val="1D5A12"/>
    <a:srgbClr val="B7D6A3"/>
    <a:srgbClr val="70AD47"/>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52" autoAdjust="0"/>
    <p:restoredTop sz="80269" autoAdjust="0"/>
  </p:normalViewPr>
  <p:slideViewPr>
    <p:cSldViewPr snapToGrid="0">
      <p:cViewPr varScale="1">
        <p:scale>
          <a:sx n="97" d="100"/>
          <a:sy n="97" d="100"/>
        </p:scale>
        <p:origin x="1128" y="192"/>
      </p:cViewPr>
      <p:guideLst/>
    </p:cSldViewPr>
  </p:slideViewPr>
  <p:outlineViewPr>
    <p:cViewPr>
      <p:scale>
        <a:sx n="33" d="100"/>
        <a:sy n="33" d="100"/>
      </p:scale>
      <p:origin x="0" y="-1828"/>
    </p:cViewPr>
  </p:outlineViewPr>
  <p:notesTextViewPr>
    <p:cViewPr>
      <p:scale>
        <a:sx n="1" d="1"/>
        <a:sy n="1" d="1"/>
      </p:scale>
      <p:origin x="0" y="0"/>
    </p:cViewPr>
  </p:notesTextViewPr>
  <p:notesViewPr>
    <p:cSldViewPr snapToGrid="0">
      <p:cViewPr varScale="1">
        <p:scale>
          <a:sx n="49" d="100"/>
          <a:sy n="49" d="100"/>
        </p:scale>
        <p:origin x="2668" y="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solidFill>
              <a:srgbClr val="2B882E"/>
            </a:solidFill>
            <a:ln>
              <a:solidFill>
                <a:srgbClr val="2B882E"/>
              </a:solidFill>
            </a:ln>
          </c:spPr>
          <c:dPt>
            <c:idx val="0"/>
            <c:bubble3D val="0"/>
            <c:spPr>
              <a:solidFill>
                <a:srgbClr val="2B882E"/>
              </a:solidFill>
              <a:ln w="19050">
                <a:solidFill>
                  <a:srgbClr val="2B882E"/>
                </a:solidFill>
              </a:ln>
              <a:effectLst/>
            </c:spPr>
            <c:extLst>
              <c:ext xmlns:c16="http://schemas.microsoft.com/office/drawing/2014/chart" uri="{C3380CC4-5D6E-409C-BE32-E72D297353CC}">
                <c16:uniqueId val="{00000001-BDE7-BB43-95F8-28576E355863}"/>
              </c:ext>
            </c:extLst>
          </c:dPt>
          <c:dPt>
            <c:idx val="1"/>
            <c:bubble3D val="0"/>
            <c:spPr>
              <a:solidFill>
                <a:srgbClr val="B7D6A3"/>
              </a:solidFill>
              <a:ln w="19050">
                <a:solidFill>
                  <a:srgbClr val="2B882E"/>
                </a:solidFill>
              </a:ln>
              <a:effectLst/>
            </c:spPr>
            <c:extLst>
              <c:ext xmlns:c16="http://schemas.microsoft.com/office/drawing/2014/chart" uri="{C3380CC4-5D6E-409C-BE32-E72D297353CC}">
                <c16:uniqueId val="{00000001-9583-9347-9729-611FAC70544E}"/>
              </c:ext>
            </c:extLst>
          </c:dPt>
          <c:cat>
            <c:strRef>
              <c:f>Sheet1!$A$2:$A$3</c:f>
              <c:strCache>
                <c:ptCount val="2"/>
                <c:pt idx="0">
                  <c:v>Workforce</c:v>
                </c:pt>
                <c:pt idx="1">
                  <c:v>Labor Deficit</c:v>
                </c:pt>
              </c:strCache>
            </c:strRef>
          </c:cat>
          <c:val>
            <c:numRef>
              <c:f>Sheet1!$B$2:$B$3</c:f>
              <c:numCache>
                <c:formatCode>General</c:formatCode>
                <c:ptCount val="2"/>
                <c:pt idx="0">
                  <c:v>97</c:v>
                </c:pt>
                <c:pt idx="1">
                  <c:v>3</c:v>
                </c:pt>
              </c:numCache>
            </c:numRef>
          </c:val>
          <c:extLst>
            <c:ext xmlns:c16="http://schemas.microsoft.com/office/drawing/2014/chart" uri="{C3380CC4-5D6E-409C-BE32-E72D297353CC}">
              <c16:uniqueId val="{00000000-9583-9347-9729-611FAC70544E}"/>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solidFill>
              <a:srgbClr val="2B882E"/>
            </a:solidFill>
            <a:ln>
              <a:solidFill>
                <a:srgbClr val="2B882E"/>
              </a:solidFill>
            </a:ln>
          </c:spPr>
          <c:dPt>
            <c:idx val="0"/>
            <c:bubble3D val="0"/>
            <c:spPr>
              <a:solidFill>
                <a:srgbClr val="2B882E"/>
              </a:solidFill>
              <a:ln w="19050">
                <a:solidFill>
                  <a:srgbClr val="2B882E"/>
                </a:solidFill>
              </a:ln>
              <a:effectLst/>
            </c:spPr>
            <c:extLst>
              <c:ext xmlns:c16="http://schemas.microsoft.com/office/drawing/2014/chart" uri="{C3380CC4-5D6E-409C-BE32-E72D297353CC}">
                <c16:uniqueId val="{00000001-06A3-C74E-9973-C6184EB41E79}"/>
              </c:ext>
            </c:extLst>
          </c:dPt>
          <c:dPt>
            <c:idx val="1"/>
            <c:bubble3D val="0"/>
            <c:spPr>
              <a:solidFill>
                <a:srgbClr val="B7D6A3"/>
              </a:solidFill>
              <a:ln w="19050">
                <a:solidFill>
                  <a:srgbClr val="2B882E"/>
                </a:solidFill>
              </a:ln>
              <a:effectLst/>
            </c:spPr>
            <c:extLst>
              <c:ext xmlns:c16="http://schemas.microsoft.com/office/drawing/2014/chart" uri="{C3380CC4-5D6E-409C-BE32-E72D297353CC}">
                <c16:uniqueId val="{00000003-06A3-C74E-9973-C6184EB41E79}"/>
              </c:ext>
            </c:extLst>
          </c:dPt>
          <c:cat>
            <c:strRef>
              <c:f>Sheet1!$A$2:$A$3</c:f>
              <c:strCache>
                <c:ptCount val="2"/>
                <c:pt idx="0">
                  <c:v>Workforce</c:v>
                </c:pt>
                <c:pt idx="1">
                  <c:v>Labor Deficit</c:v>
                </c:pt>
              </c:strCache>
            </c:strRef>
          </c:cat>
          <c:val>
            <c:numRef>
              <c:f>Sheet1!$B$2:$B$3</c:f>
              <c:numCache>
                <c:formatCode>General</c:formatCode>
                <c:ptCount val="2"/>
                <c:pt idx="0">
                  <c:v>94</c:v>
                </c:pt>
                <c:pt idx="1">
                  <c:v>6</c:v>
                </c:pt>
              </c:numCache>
            </c:numRef>
          </c:val>
          <c:extLst>
            <c:ext xmlns:c16="http://schemas.microsoft.com/office/drawing/2014/chart" uri="{C3380CC4-5D6E-409C-BE32-E72D297353CC}">
              <c16:uniqueId val="{00000004-06A3-C74E-9973-C6184EB41E79}"/>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solidFill>
              <a:srgbClr val="2B882E"/>
            </a:solidFill>
            <a:ln>
              <a:solidFill>
                <a:srgbClr val="2B882E"/>
              </a:solidFill>
            </a:ln>
          </c:spPr>
          <c:dPt>
            <c:idx val="0"/>
            <c:bubble3D val="0"/>
            <c:spPr>
              <a:solidFill>
                <a:srgbClr val="2B882E"/>
              </a:solidFill>
              <a:ln w="19050">
                <a:solidFill>
                  <a:srgbClr val="2B882E"/>
                </a:solidFill>
              </a:ln>
              <a:effectLst/>
            </c:spPr>
            <c:extLst>
              <c:ext xmlns:c16="http://schemas.microsoft.com/office/drawing/2014/chart" uri="{C3380CC4-5D6E-409C-BE32-E72D297353CC}">
                <c16:uniqueId val="{00000001-2E77-474C-B0CD-D659280FE1C0}"/>
              </c:ext>
            </c:extLst>
          </c:dPt>
          <c:dPt>
            <c:idx val="1"/>
            <c:bubble3D val="0"/>
            <c:spPr>
              <a:solidFill>
                <a:srgbClr val="B7D6A3"/>
              </a:solidFill>
              <a:ln w="19050">
                <a:solidFill>
                  <a:srgbClr val="2B882E"/>
                </a:solidFill>
              </a:ln>
              <a:effectLst/>
            </c:spPr>
            <c:extLst>
              <c:ext xmlns:c16="http://schemas.microsoft.com/office/drawing/2014/chart" uri="{C3380CC4-5D6E-409C-BE32-E72D297353CC}">
                <c16:uniqueId val="{00000003-2E77-474C-B0CD-D659280FE1C0}"/>
              </c:ext>
            </c:extLst>
          </c:dPt>
          <c:cat>
            <c:strRef>
              <c:f>Sheet1!$A$2:$A$3</c:f>
              <c:strCache>
                <c:ptCount val="2"/>
                <c:pt idx="0">
                  <c:v>Workforce</c:v>
                </c:pt>
                <c:pt idx="1">
                  <c:v>Labor Deficit</c:v>
                </c:pt>
              </c:strCache>
            </c:strRef>
          </c:cat>
          <c:val>
            <c:numRef>
              <c:f>Sheet1!$B$2:$B$3</c:f>
              <c:numCache>
                <c:formatCode>General</c:formatCode>
                <c:ptCount val="2"/>
                <c:pt idx="0">
                  <c:v>89</c:v>
                </c:pt>
                <c:pt idx="1">
                  <c:v>11</c:v>
                </c:pt>
              </c:numCache>
            </c:numRef>
          </c:val>
          <c:extLst>
            <c:ext xmlns:c16="http://schemas.microsoft.com/office/drawing/2014/chart" uri="{C3380CC4-5D6E-409C-BE32-E72D297353CC}">
              <c16:uniqueId val="{00000004-2E77-474C-B0CD-D659280FE1C0}"/>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0C92A86-C5C9-6113-6AC7-4064BBD094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66277400-9A88-4A14-1B97-2E611F2842E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F4067AC-4DA6-47DD-9DAA-82F8496AEA1D}" type="datetimeFigureOut">
              <a:rPr lang="en-GB" smtClean="0"/>
              <a:t>13/02/2025</a:t>
            </a:fld>
            <a:endParaRPr lang="en-GB"/>
          </a:p>
        </p:txBody>
      </p:sp>
      <p:sp>
        <p:nvSpPr>
          <p:cNvPr id="4" name="Footer Placeholder 3">
            <a:extLst>
              <a:ext uri="{FF2B5EF4-FFF2-40B4-BE49-F238E27FC236}">
                <a16:creationId xmlns:a16="http://schemas.microsoft.com/office/drawing/2014/main" id="{BA149F3E-834F-ADBB-A517-1E7341E464A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40F16239-9E04-27B8-09A3-ACB4AC19F63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62F9E2-E68F-463D-B409-4BB1E4E53707}" type="slidenum">
              <a:rPr lang="en-GB" smtClean="0"/>
              <a:t>‹#›</a:t>
            </a:fld>
            <a:endParaRPr lang="en-GB"/>
          </a:p>
        </p:txBody>
      </p:sp>
    </p:spTree>
    <p:extLst>
      <p:ext uri="{BB962C8B-B14F-4D97-AF65-F5344CB8AC3E}">
        <p14:creationId xmlns:p14="http://schemas.microsoft.com/office/powerpoint/2010/main" val="2236485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BB6916-6BB4-491D-A9F6-98CF7382B083}" type="datetimeFigureOut">
              <a:rPr lang="en-GB" smtClean="0"/>
              <a:t>13/02/2025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8881E3-068B-48DF-8881-A991B8AEA704}" type="slidenum">
              <a:rPr lang="en-GB" smtClean="0"/>
              <a:t>‹#›</a:t>
            </a:fld>
            <a:endParaRPr lang="en-GB"/>
          </a:p>
        </p:txBody>
      </p:sp>
    </p:spTree>
    <p:extLst>
      <p:ext uri="{BB962C8B-B14F-4D97-AF65-F5344CB8AC3E}">
        <p14:creationId xmlns:p14="http://schemas.microsoft.com/office/powerpoint/2010/main" val="973556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800" b="0" i="0" u="none" strike="noStrike" dirty="0">
                <a:solidFill>
                  <a:srgbClr val="000000"/>
                </a:solidFill>
                <a:effectLst/>
                <a:latin typeface="Calibri" panose="020F0502020204030204" pitchFamily="34" charset="0"/>
              </a:rPr>
              <a:t>Good morning. Wow you picked us over Jenny - on behalf of myself and the panel, we’re flattered!</a:t>
            </a:r>
            <a:endParaRPr lang="en-US" b="0" dirty="0">
              <a:effectLst/>
            </a:endParaRPr>
          </a:p>
          <a:p>
            <a:pPr rtl="0"/>
            <a:r>
              <a:rPr lang="en-US" sz="1800" b="0" i="0" u="none" strike="noStrike" dirty="0">
                <a:solidFill>
                  <a:srgbClr val="000000"/>
                </a:solidFill>
                <a:effectLst/>
                <a:latin typeface="Calibri" panose="020F0502020204030204" pitchFamily="34" charset="0"/>
              </a:rPr>
              <a:t>My name is Donna </a:t>
            </a:r>
            <a:r>
              <a:rPr lang="en-US" sz="1800" b="0" i="0" u="none" strike="noStrike" dirty="0" err="1">
                <a:solidFill>
                  <a:srgbClr val="000000"/>
                </a:solidFill>
                <a:effectLst/>
                <a:latin typeface="Calibri" panose="020F0502020204030204" pitchFamily="34" charset="0"/>
              </a:rPr>
              <a:t>Bungard</a:t>
            </a:r>
            <a:r>
              <a:rPr lang="en-US" sz="1800" b="0" i="0" u="none" strike="noStrike" dirty="0">
                <a:solidFill>
                  <a:srgbClr val="000000"/>
                </a:solidFill>
                <a:effectLst/>
                <a:latin typeface="Calibri" panose="020F0502020204030204" pitchFamily="34" charset="0"/>
              </a:rPr>
              <a:t>, Director of Accessibility at Indeed.</a:t>
            </a:r>
            <a:endParaRPr lang="en-US" b="0" dirty="0">
              <a:effectLst/>
            </a:endParaRPr>
          </a:p>
          <a:p>
            <a:pPr rtl="0"/>
            <a:r>
              <a:rPr lang="en-US" sz="1800" b="0" i="0" u="none" strike="noStrike" dirty="0">
                <a:solidFill>
                  <a:srgbClr val="000000"/>
                </a:solidFill>
                <a:effectLst/>
                <a:latin typeface="Calibri" panose="020F0502020204030204" pitchFamily="34" charset="0"/>
              </a:rPr>
              <a:t>Welcome to Digital training platforms and ecosystem building in an inclusive environment. </a:t>
            </a:r>
            <a:endParaRPr lang="en-US" b="0" dirty="0">
              <a:effectLst/>
            </a:endParaRPr>
          </a:p>
          <a:p>
            <a:pPr rtl="0"/>
            <a:r>
              <a:rPr lang="en-US" sz="1800" b="0" i="0" u="none" strike="noStrike" dirty="0">
                <a:solidFill>
                  <a:srgbClr val="000000"/>
                </a:solidFill>
                <a:effectLst/>
                <a:latin typeface="Calibri" panose="020F0502020204030204" pitchFamily="34" charset="0"/>
              </a:rPr>
              <a:t>First, let’s talk about something fundamental: maximizing human potential. Specifically, how we can intentionally build a better world of work by focusing on skills-first hiring and equitable skills development."</a:t>
            </a:r>
            <a:endParaRPr lang="en-US" b="0" dirty="0">
              <a:effectLst/>
            </a:endParaRPr>
          </a:p>
          <a:p>
            <a:br>
              <a:rPr lang="en-US" b="0" dirty="0">
                <a:effectLst/>
              </a:rPr>
            </a:br>
            <a:endParaRPr lang="en-GB" dirty="0"/>
          </a:p>
        </p:txBody>
      </p:sp>
      <p:sp>
        <p:nvSpPr>
          <p:cNvPr id="4" name="Slide Number Placeholder 3"/>
          <p:cNvSpPr>
            <a:spLocks noGrp="1"/>
          </p:cNvSpPr>
          <p:nvPr>
            <p:ph type="sldNum" sz="quarter" idx="5"/>
          </p:nvPr>
        </p:nvSpPr>
        <p:spPr/>
        <p:txBody>
          <a:bodyPr/>
          <a:lstStyle/>
          <a:p>
            <a:fld id="{7A8881E3-068B-48DF-8881-A991B8AEA704}" type="slidenum">
              <a:rPr lang="en-GB" smtClean="0"/>
              <a:t>1</a:t>
            </a:fld>
            <a:endParaRPr lang="en-GB"/>
          </a:p>
        </p:txBody>
      </p:sp>
    </p:spTree>
    <p:extLst>
      <p:ext uri="{BB962C8B-B14F-4D97-AF65-F5344CB8AC3E}">
        <p14:creationId xmlns:p14="http://schemas.microsoft.com/office/powerpoint/2010/main" val="1078220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800" b="0" i="0" u="none" strike="noStrike" dirty="0">
                <a:solidFill>
                  <a:srgbClr val="000000"/>
                </a:solidFill>
                <a:effectLst/>
                <a:latin typeface="Arial" panose="020B0604020202020204" pitchFamily="34" charset="0"/>
              </a:rPr>
              <a:t>It’s been estimated that by 2030, the global labor deficit is predicted to reach more than 80 million workers. If we fail to tap into </a:t>
            </a:r>
            <a:r>
              <a:rPr lang="en-US" sz="1800" b="0" i="1" u="none" strike="noStrike" dirty="0">
                <a:solidFill>
                  <a:srgbClr val="000000"/>
                </a:solidFill>
                <a:effectLst/>
                <a:latin typeface="Arial" panose="020B0604020202020204" pitchFamily="34" charset="0"/>
              </a:rPr>
              <a:t>all</a:t>
            </a:r>
            <a:r>
              <a:rPr lang="en-US" sz="1800" b="0" i="0" u="none" strike="noStrike" dirty="0">
                <a:solidFill>
                  <a:srgbClr val="000000"/>
                </a:solidFill>
                <a:effectLst/>
                <a:latin typeface="Arial" panose="020B0604020202020204" pitchFamily="34" charset="0"/>
              </a:rPr>
              <a:t> available talent, businesses will struggle to innovate, and economies will suffer.</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7A8881E3-068B-48DF-8881-A991B8AEA704}" type="slidenum">
              <a:rPr lang="en-GB" smtClean="0"/>
              <a:t>10</a:t>
            </a:fld>
            <a:endParaRPr lang="en-GB"/>
          </a:p>
        </p:txBody>
      </p:sp>
    </p:spTree>
    <p:extLst>
      <p:ext uri="{BB962C8B-B14F-4D97-AF65-F5344CB8AC3E}">
        <p14:creationId xmlns:p14="http://schemas.microsoft.com/office/powerpoint/2010/main" val="1853850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800" b="0" i="0" u="none" strike="noStrike" dirty="0">
                <a:solidFill>
                  <a:srgbClr val="000000"/>
                </a:solidFill>
                <a:effectLst/>
                <a:latin typeface="Arial" panose="020B0604020202020204" pitchFamily="34" charset="0"/>
              </a:rPr>
              <a:t>Skills-first hiring isn’t just about fairness or even being equitable—it’s about </a:t>
            </a:r>
            <a:r>
              <a:rPr lang="en-US" sz="1800" b="1" i="0" u="none" strike="noStrike" dirty="0">
                <a:solidFill>
                  <a:srgbClr val="000000"/>
                </a:solidFill>
                <a:effectLst/>
                <a:latin typeface="Arial" panose="020B0604020202020204" pitchFamily="34" charset="0"/>
              </a:rPr>
              <a:t>business resilience and economic sustainability</a:t>
            </a:r>
            <a:r>
              <a:rPr lang="en-US" sz="1800" b="0" i="0" u="none" strike="noStrike" dirty="0">
                <a:solidFill>
                  <a:srgbClr val="000000"/>
                </a:solidFill>
                <a:effectLst/>
                <a:latin typeface="Arial" panose="020B0604020202020204" pitchFamily="34" charset="0"/>
              </a:rPr>
              <a:t>. When we hire based on skills, we create stronger, more adaptive workforces.</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7A8881E3-068B-48DF-8881-A991B8AEA704}" type="slidenum">
              <a:rPr lang="en-GB" smtClean="0"/>
              <a:t>11</a:t>
            </a:fld>
            <a:endParaRPr lang="en-GB"/>
          </a:p>
        </p:txBody>
      </p:sp>
    </p:spTree>
    <p:extLst>
      <p:ext uri="{BB962C8B-B14F-4D97-AF65-F5344CB8AC3E}">
        <p14:creationId xmlns:p14="http://schemas.microsoft.com/office/powerpoint/2010/main" val="3082174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800" b="0" i="0" u="none" strike="noStrike" dirty="0">
                <a:solidFill>
                  <a:srgbClr val="000000"/>
                </a:solidFill>
                <a:effectLst/>
                <a:latin typeface="Calibri" panose="020F0502020204030204" pitchFamily="34" charset="0"/>
              </a:rPr>
              <a:t>Skills-first hiring doesn’t just remove barriers—it elevates all of our talents. Disabled workers bring unique perspectives and strengths—like creative problem-solving, adaptability, and innovation. By focusing on skills, we’re not just including disabled workers; we’re leveraging their strengths to drive business success.</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7A8881E3-068B-48DF-8881-A991B8AEA704}" type="slidenum">
              <a:rPr lang="en-GB" smtClean="0"/>
              <a:t>12</a:t>
            </a:fld>
            <a:endParaRPr lang="en-GB"/>
          </a:p>
        </p:txBody>
      </p:sp>
    </p:spTree>
    <p:extLst>
      <p:ext uri="{BB962C8B-B14F-4D97-AF65-F5344CB8AC3E}">
        <p14:creationId xmlns:p14="http://schemas.microsoft.com/office/powerpoint/2010/main" val="2147402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800" b="0" i="0" u="none" strike="noStrike" dirty="0">
                <a:solidFill>
                  <a:srgbClr val="000000"/>
                </a:solidFill>
                <a:effectLst/>
                <a:latin typeface="Arial" panose="020B0604020202020204" pitchFamily="34" charset="0"/>
              </a:rPr>
              <a:t>If we are committed to a skills-first approach and supporting the disability community benefiting from that approach, we need to ensure </a:t>
            </a:r>
            <a:r>
              <a:rPr lang="en-US" sz="1800" b="1" i="0" u="none" strike="noStrike" dirty="0">
                <a:solidFill>
                  <a:srgbClr val="000000"/>
                </a:solidFill>
                <a:effectLst/>
                <a:latin typeface="Arial" panose="020B0604020202020204" pitchFamily="34" charset="0"/>
              </a:rPr>
              <a:t>learning systems are accessible by design</a:t>
            </a:r>
            <a:r>
              <a:rPr lang="en-US" sz="1800" b="0" i="0" u="none" strike="noStrike" dirty="0">
                <a:solidFill>
                  <a:srgbClr val="000000"/>
                </a:solidFill>
                <a:effectLst/>
                <a:latin typeface="Arial" panose="020B0604020202020204" pitchFamily="34" charset="0"/>
              </a:rPr>
              <a:t>. That means ensuring training platforms, upskilling opportunities, and professional development programs are inclusive from the start—because when accessibility is embedded, </a:t>
            </a:r>
            <a:r>
              <a:rPr lang="en-US" sz="1800" b="1" i="0" u="none" strike="noStrike" dirty="0">
                <a:solidFill>
                  <a:srgbClr val="000000"/>
                </a:solidFill>
                <a:effectLst/>
                <a:latin typeface="Arial" panose="020B0604020202020204" pitchFamily="34" charset="0"/>
              </a:rPr>
              <a:t>everyone benefits</a:t>
            </a:r>
            <a:r>
              <a:rPr lang="en-US" sz="1800" b="0" i="0" u="none" strike="noStrike" dirty="0">
                <a:solidFill>
                  <a:srgbClr val="000000"/>
                </a:solidFill>
                <a:effectLst/>
                <a:latin typeface="Arial" panose="020B0604020202020204" pitchFamily="34" charset="0"/>
              </a:rPr>
              <a:t>.</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7A8881E3-068B-48DF-8881-A991B8AEA704}" type="slidenum">
              <a:rPr lang="en-GB" smtClean="0"/>
              <a:t>13</a:t>
            </a:fld>
            <a:endParaRPr lang="en-GB"/>
          </a:p>
        </p:txBody>
      </p:sp>
    </p:spTree>
    <p:extLst>
      <p:ext uri="{BB962C8B-B14F-4D97-AF65-F5344CB8AC3E}">
        <p14:creationId xmlns:p14="http://schemas.microsoft.com/office/powerpoint/2010/main" val="1234971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800" b="0" i="0" u="none" strike="noStrike" dirty="0">
                <a:solidFill>
                  <a:srgbClr val="000000"/>
                </a:solidFill>
                <a:effectLst/>
                <a:latin typeface="Calibri" panose="020F0502020204030204" pitchFamily="34" charset="0"/>
              </a:rPr>
              <a:t>We need to maximize human potential so we need to move beyond intent and into action. That starts with rethinking hiring, expanding skill development, and ensuring everyone has the tools to succeed, especially those who have been historically excluded.</a:t>
            </a:r>
            <a:endParaRPr lang="en-US" b="0" dirty="0">
              <a:effectLst/>
            </a:endParaRPr>
          </a:p>
        </p:txBody>
      </p:sp>
      <p:sp>
        <p:nvSpPr>
          <p:cNvPr id="4" name="Slide Number Placeholder 3"/>
          <p:cNvSpPr>
            <a:spLocks noGrp="1"/>
          </p:cNvSpPr>
          <p:nvPr>
            <p:ph type="sldNum" sz="quarter" idx="5"/>
          </p:nvPr>
        </p:nvSpPr>
        <p:spPr/>
        <p:txBody>
          <a:bodyPr/>
          <a:lstStyle/>
          <a:p>
            <a:fld id="{7A8881E3-068B-48DF-8881-A991B8AEA704}" type="slidenum">
              <a:rPr lang="en-GB" smtClean="0"/>
              <a:t>14</a:t>
            </a:fld>
            <a:endParaRPr lang="en-GB"/>
          </a:p>
        </p:txBody>
      </p:sp>
    </p:spTree>
    <p:extLst>
      <p:ext uri="{BB962C8B-B14F-4D97-AF65-F5344CB8AC3E}">
        <p14:creationId xmlns:p14="http://schemas.microsoft.com/office/powerpoint/2010/main" val="2890745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800" b="0" i="0" u="none" strike="noStrike" dirty="0">
                <a:solidFill>
                  <a:srgbClr val="000000"/>
                </a:solidFill>
                <a:effectLst/>
                <a:latin typeface="Calibri" panose="020F0502020204030204" pitchFamily="34" charset="0"/>
              </a:rPr>
              <a:t>At Indeed, we believe that all people deserve the opportunity to contribute, grow, and thrive. That’s why we’re committed to advancing skills-first hiring.</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7A8881E3-068B-48DF-8881-A991B8AEA704}" type="slidenum">
              <a:rPr lang="en-GB" smtClean="0"/>
              <a:t>15</a:t>
            </a:fld>
            <a:endParaRPr lang="en-GB"/>
          </a:p>
        </p:txBody>
      </p:sp>
    </p:spTree>
    <p:extLst>
      <p:ext uri="{BB962C8B-B14F-4D97-AF65-F5344CB8AC3E}">
        <p14:creationId xmlns:p14="http://schemas.microsoft.com/office/powerpoint/2010/main" val="42408028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800" b="0" i="0" u="none" strike="noStrike" dirty="0">
                <a:solidFill>
                  <a:srgbClr val="000000"/>
                </a:solidFill>
                <a:effectLst/>
                <a:latin typeface="Calibri" panose="020F0502020204030204" pitchFamily="34" charset="0"/>
              </a:rPr>
              <a:t>It’s time to build a better world of work together. </a:t>
            </a:r>
            <a:endParaRPr lang="en-US" b="0" dirty="0">
              <a:effectLst/>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fld id="{7A8881E3-068B-48DF-8881-A991B8AEA704}" type="slidenum">
              <a:rPr lang="en-GB" smtClean="0"/>
              <a:t>16</a:t>
            </a:fld>
            <a:endParaRPr lang="en-GB"/>
          </a:p>
        </p:txBody>
      </p:sp>
    </p:spTree>
    <p:extLst>
      <p:ext uri="{BB962C8B-B14F-4D97-AF65-F5344CB8AC3E}">
        <p14:creationId xmlns:p14="http://schemas.microsoft.com/office/powerpoint/2010/main" val="2436576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42FB6-87A1-CA6D-BB25-ECFFB51103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9B22C6-E3C7-DDB4-CD68-9BAAC727F7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A7EC95-A299-79C5-35F8-2F1BC1EE87B6}"/>
              </a:ext>
            </a:extLst>
          </p:cNvPr>
          <p:cNvSpPr>
            <a:spLocks noGrp="1"/>
          </p:cNvSpPr>
          <p:nvPr>
            <p:ph type="body" idx="1"/>
          </p:nvPr>
        </p:nvSpPr>
        <p:spPr/>
        <p:txBody>
          <a:bodyPr/>
          <a:lstStyle/>
          <a:p>
            <a:pPr rtl="0"/>
            <a:r>
              <a:rPr lang="en-US" sz="1800" b="0" i="0" u="none" strike="noStrike" dirty="0">
                <a:solidFill>
                  <a:srgbClr val="000000"/>
                </a:solidFill>
                <a:effectLst/>
                <a:latin typeface="Calibri" panose="020F0502020204030204" pitchFamily="34" charset="0"/>
              </a:rPr>
              <a:t>Now, let’s hear from today’s panelists—awardees who are actively shaping a more inclusive workforce. They’ll share insights on how their organizations are making skills development for people with disabilities happen now.</a:t>
            </a:r>
            <a:endParaRPr lang="en-US" b="0" dirty="0">
              <a:effectLst/>
            </a:endParaRPr>
          </a:p>
          <a:p>
            <a:br>
              <a:rPr lang="en-US" dirty="0"/>
            </a:br>
            <a:endParaRPr lang="en-US" dirty="0"/>
          </a:p>
        </p:txBody>
      </p:sp>
      <p:sp>
        <p:nvSpPr>
          <p:cNvPr id="4" name="Slide Number Placeholder 3">
            <a:extLst>
              <a:ext uri="{FF2B5EF4-FFF2-40B4-BE49-F238E27FC236}">
                <a16:creationId xmlns:a16="http://schemas.microsoft.com/office/drawing/2014/main" id="{606867FD-4CED-9653-704B-8D1D8AEDB67F}"/>
              </a:ext>
            </a:extLst>
          </p:cNvPr>
          <p:cNvSpPr>
            <a:spLocks noGrp="1"/>
          </p:cNvSpPr>
          <p:nvPr>
            <p:ph type="sldNum" sz="quarter" idx="5"/>
          </p:nvPr>
        </p:nvSpPr>
        <p:spPr/>
        <p:txBody>
          <a:bodyPr/>
          <a:lstStyle/>
          <a:p>
            <a:fld id="{7A8881E3-068B-48DF-8881-A991B8AEA704}" type="slidenum">
              <a:rPr lang="en-GB" smtClean="0"/>
              <a:t>17</a:t>
            </a:fld>
            <a:endParaRPr lang="en-GB"/>
          </a:p>
        </p:txBody>
      </p:sp>
    </p:spTree>
    <p:extLst>
      <p:ext uri="{BB962C8B-B14F-4D97-AF65-F5344CB8AC3E}">
        <p14:creationId xmlns:p14="http://schemas.microsoft.com/office/powerpoint/2010/main" val="7333245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19839-C5E0-DE11-4D54-144FBA9FC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DC0991-7685-5056-E0D3-A427A79542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53352D-5220-E46E-B5F4-2B05CE0D8B26}"/>
              </a:ext>
            </a:extLst>
          </p:cNvPr>
          <p:cNvSpPr>
            <a:spLocks noGrp="1"/>
          </p:cNvSpPr>
          <p:nvPr>
            <p:ph type="body" idx="1"/>
          </p:nvPr>
        </p:nvSpPr>
        <p:spPr/>
        <p:txBody>
          <a:bodyPr/>
          <a:lstStyle/>
          <a:p>
            <a:pPr rtl="0"/>
            <a:r>
              <a:rPr lang="en-US" sz="1800" b="0" i="0" u="none" strike="noStrike" dirty="0">
                <a:solidFill>
                  <a:srgbClr val="000000"/>
                </a:solidFill>
                <a:effectLst/>
                <a:latin typeface="Calibri" panose="020F0502020204030204" pitchFamily="34" charset="0"/>
              </a:rPr>
              <a:t>Evangelia Christina </a:t>
            </a:r>
            <a:r>
              <a:rPr lang="en-US" sz="1800" b="0" i="0" u="none" strike="noStrike" dirty="0" err="1">
                <a:solidFill>
                  <a:srgbClr val="000000"/>
                </a:solidFill>
                <a:effectLst/>
                <a:latin typeface="Calibri" panose="020F0502020204030204" pitchFamily="34" charset="0"/>
              </a:rPr>
              <a:t>Andreadi</a:t>
            </a:r>
            <a:r>
              <a:rPr lang="en-US" sz="1800" b="0" i="0" u="none" strike="noStrike" dirty="0">
                <a:solidFill>
                  <a:srgbClr val="000000"/>
                </a:solidFill>
                <a:effectLst/>
                <a:latin typeface="Calibri" panose="020F0502020204030204" pitchFamily="34" charset="0"/>
              </a:rPr>
              <a:t> (it's pronounced as it is written, the accents go as </a:t>
            </a:r>
            <a:r>
              <a:rPr lang="en-US" sz="1800" b="0" i="0" u="none" strike="noStrike" dirty="0" err="1">
                <a:solidFill>
                  <a:srgbClr val="000000"/>
                </a:solidFill>
                <a:effectLst/>
                <a:latin typeface="Calibri" panose="020F0502020204030204" pitchFamily="34" charset="0"/>
              </a:rPr>
              <a:t>Evangelía</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Christína</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Andreádi</a:t>
            </a:r>
            <a:r>
              <a:rPr lang="en-US" sz="1800" b="0" i="0" u="none" strike="noStrike" dirty="0">
                <a:solidFill>
                  <a:srgbClr val="000000"/>
                </a:solidFill>
                <a:effectLst/>
                <a:latin typeface="Calibri" panose="020F0502020204030204" pitchFamily="34" charset="0"/>
              </a:rPr>
              <a:t>).</a:t>
            </a:r>
            <a:endParaRPr lang="en-US" sz="1800" b="0" dirty="0">
              <a:effectLst/>
            </a:endParaRPr>
          </a:p>
          <a:p>
            <a:pPr rtl="0"/>
            <a:br>
              <a:rPr lang="en-US" sz="1800" b="0" dirty="0">
                <a:effectLst/>
              </a:rPr>
            </a:br>
            <a:r>
              <a:rPr lang="en-US" sz="1800" b="0" i="0" u="none" strike="noStrike" dirty="0">
                <a:solidFill>
                  <a:srgbClr val="000000"/>
                </a:solidFill>
                <a:effectLst/>
                <a:latin typeface="Calibri" panose="020F0502020204030204" pitchFamily="34" charset="0"/>
              </a:rPr>
              <a:t>MARGARITA is an association providing services to people with neurodevelopmental disorders in Athens. MARGARITA has created the first Supported Employment Department in Greece, and the first accessible </a:t>
            </a:r>
            <a:r>
              <a:rPr lang="en-US" sz="1800" b="0" i="0" u="none" strike="noStrike" dirty="0" err="1">
                <a:solidFill>
                  <a:srgbClr val="000000"/>
                </a:solidFill>
                <a:effectLst/>
                <a:latin typeface="Calibri" panose="020F0502020204030204" pitchFamily="34" charset="0"/>
              </a:rPr>
              <a:t>greek</a:t>
            </a:r>
            <a:r>
              <a:rPr lang="en-US" sz="1800" b="0" i="0" u="none" strike="noStrike" dirty="0">
                <a:solidFill>
                  <a:srgbClr val="000000"/>
                </a:solidFill>
                <a:effectLst/>
                <a:latin typeface="Calibri" panose="020F0502020204030204" pitchFamily="34" charset="0"/>
              </a:rPr>
              <a:t> platform for connecting people with neurodevelopmental disorders who are seeking for a job and employers, named </a:t>
            </a:r>
            <a:r>
              <a:rPr lang="en-US" sz="1800" b="0" i="0" u="none" strike="noStrike" dirty="0" err="1">
                <a:solidFill>
                  <a:srgbClr val="000000"/>
                </a:solidFill>
                <a:effectLst/>
                <a:latin typeface="Calibri" panose="020F0502020204030204" pitchFamily="34" charset="0"/>
              </a:rPr>
              <a:t>Ergasiamou</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ergasíamu</a:t>
            </a:r>
            <a:r>
              <a:rPr lang="en-US" sz="1800" b="0" i="0" u="none" strike="noStrike" dirty="0">
                <a:solidFill>
                  <a:srgbClr val="000000"/>
                </a:solidFill>
                <a:effectLst/>
                <a:latin typeface="Calibri" panose="020F0502020204030204" pitchFamily="34" charset="0"/>
              </a:rPr>
              <a:t>).</a:t>
            </a:r>
            <a:endParaRPr lang="en-US" sz="1800" b="0" dirty="0">
              <a:effectLst/>
            </a:endParaRPr>
          </a:p>
          <a:p>
            <a:br>
              <a:rPr lang="en-US" sz="1800" dirty="0"/>
            </a:br>
            <a:endParaRPr lang="en-US" sz="1800" dirty="0"/>
          </a:p>
        </p:txBody>
      </p:sp>
      <p:sp>
        <p:nvSpPr>
          <p:cNvPr id="4" name="Slide Number Placeholder 3">
            <a:extLst>
              <a:ext uri="{FF2B5EF4-FFF2-40B4-BE49-F238E27FC236}">
                <a16:creationId xmlns:a16="http://schemas.microsoft.com/office/drawing/2014/main" id="{FF4EBDF5-4BF9-983A-4AEC-E9053765F616}"/>
              </a:ext>
            </a:extLst>
          </p:cNvPr>
          <p:cNvSpPr>
            <a:spLocks noGrp="1"/>
          </p:cNvSpPr>
          <p:nvPr>
            <p:ph type="sldNum" sz="quarter" idx="5"/>
          </p:nvPr>
        </p:nvSpPr>
        <p:spPr/>
        <p:txBody>
          <a:bodyPr/>
          <a:lstStyle/>
          <a:p>
            <a:fld id="{7A8881E3-068B-48DF-8881-A991B8AEA704}" type="slidenum">
              <a:rPr lang="en-GB" smtClean="0"/>
              <a:t>18</a:t>
            </a:fld>
            <a:endParaRPr lang="en-GB"/>
          </a:p>
        </p:txBody>
      </p:sp>
    </p:spTree>
    <p:extLst>
      <p:ext uri="{BB962C8B-B14F-4D97-AF65-F5344CB8AC3E}">
        <p14:creationId xmlns:p14="http://schemas.microsoft.com/office/powerpoint/2010/main" val="2330557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EFD8B-5B29-07B7-AF32-8863B2517E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7A56E-35A7-0F15-9D2C-65500C2DED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9CC19B-09E6-36C7-4F76-0537D8F663EF}"/>
              </a:ext>
            </a:extLst>
          </p:cNvPr>
          <p:cNvSpPr>
            <a:spLocks noGrp="1"/>
          </p:cNvSpPr>
          <p:nvPr>
            <p:ph type="body" idx="1"/>
          </p:nvPr>
        </p:nvSpPr>
        <p:spPr/>
        <p:txBody>
          <a:bodyPr/>
          <a:lstStyle/>
          <a:p>
            <a:pPr rtl="0"/>
            <a:r>
              <a:rPr lang="en-US" sz="1800" b="0" i="0" u="none" strike="noStrike" dirty="0">
                <a:solidFill>
                  <a:srgbClr val="000000"/>
                </a:solidFill>
                <a:effectLst/>
                <a:latin typeface="Calibri" panose="020F0502020204030204" pitchFamily="34" charset="0"/>
              </a:rPr>
              <a:t>Jane Hatton (Jain Hat-un)</a:t>
            </a:r>
            <a:endParaRPr lang="en-US" sz="1800" b="0" dirty="0">
              <a:effectLst/>
            </a:endParaRPr>
          </a:p>
          <a:p>
            <a:pPr rtl="0"/>
            <a:r>
              <a:rPr lang="en-US" sz="1800" b="0" i="0" u="none" strike="noStrike" dirty="0" err="1">
                <a:solidFill>
                  <a:srgbClr val="000000"/>
                </a:solidFill>
                <a:effectLst/>
                <a:latin typeface="Calibri" panose="020F0502020204030204" pitchFamily="34" charset="0"/>
              </a:rPr>
              <a:t>Evenbreak</a:t>
            </a:r>
            <a:r>
              <a:rPr lang="en-US" sz="1800" b="0" i="0" u="none" strike="noStrike" dirty="0">
                <a:solidFill>
                  <a:srgbClr val="000000"/>
                </a:solidFill>
                <a:effectLst/>
                <a:latin typeface="Calibri" panose="020F0502020204030204" pitchFamily="34" charset="0"/>
              </a:rPr>
              <a:t> (Ee-</a:t>
            </a:r>
            <a:r>
              <a:rPr lang="en-US" sz="1800" b="0" i="0" u="none" strike="noStrike" dirty="0" err="1">
                <a:solidFill>
                  <a:srgbClr val="000000"/>
                </a:solidFill>
                <a:effectLst/>
                <a:latin typeface="Calibri" panose="020F0502020204030204" pitchFamily="34" charset="0"/>
              </a:rPr>
              <a:t>vun</a:t>
            </a:r>
            <a:r>
              <a:rPr lang="en-US" sz="1800" b="0" i="0" u="none" strike="noStrike" dirty="0">
                <a:solidFill>
                  <a:srgbClr val="000000"/>
                </a:solidFill>
                <a:effectLst/>
                <a:latin typeface="Calibri" panose="020F0502020204030204" pitchFamily="34" charset="0"/>
              </a:rPr>
              <a:t> brake) </a:t>
            </a:r>
            <a:r>
              <a:rPr lang="en-US" sz="1800" b="0" i="0" u="none" strike="noStrike" dirty="0" err="1">
                <a:solidFill>
                  <a:srgbClr val="000000"/>
                </a:solidFill>
                <a:effectLst/>
                <a:latin typeface="Calibri" panose="020F0502020204030204" pitchFamily="34" charset="0"/>
              </a:rPr>
              <a:t>Evenbreak</a:t>
            </a:r>
            <a:r>
              <a:rPr lang="en-US" sz="1800" b="0" i="0" u="none" strike="noStrike" dirty="0">
                <a:solidFill>
                  <a:srgbClr val="000000"/>
                </a:solidFill>
                <a:effectLst/>
                <a:latin typeface="Calibri" panose="020F0502020204030204" pitchFamily="34" charset="0"/>
              </a:rPr>
              <a:t> aims to eliminate the disability employment gap through educating employers about inclusion and accessibility, supporting candidates to navigate around disabling barriers, and helping the two groups find each other on a global disability job board. All services are designed and delivered by people with lived experience of disability.</a:t>
            </a:r>
            <a:endParaRPr lang="en-US" sz="1800" b="0" dirty="0">
              <a:effectLst/>
            </a:endParaRPr>
          </a:p>
          <a:p>
            <a:br>
              <a:rPr lang="en-US" sz="1800" dirty="0"/>
            </a:br>
            <a:endParaRPr lang="en-US" sz="1800" dirty="0"/>
          </a:p>
        </p:txBody>
      </p:sp>
      <p:sp>
        <p:nvSpPr>
          <p:cNvPr id="4" name="Slide Number Placeholder 3">
            <a:extLst>
              <a:ext uri="{FF2B5EF4-FFF2-40B4-BE49-F238E27FC236}">
                <a16:creationId xmlns:a16="http://schemas.microsoft.com/office/drawing/2014/main" id="{F87162D0-5DF0-9BD4-06C8-4319F2D62CD9}"/>
              </a:ext>
            </a:extLst>
          </p:cNvPr>
          <p:cNvSpPr>
            <a:spLocks noGrp="1"/>
          </p:cNvSpPr>
          <p:nvPr>
            <p:ph type="sldNum" sz="quarter" idx="5"/>
          </p:nvPr>
        </p:nvSpPr>
        <p:spPr/>
        <p:txBody>
          <a:bodyPr/>
          <a:lstStyle/>
          <a:p>
            <a:fld id="{7A8881E3-068B-48DF-8881-A991B8AEA704}" type="slidenum">
              <a:rPr lang="en-GB" smtClean="0"/>
              <a:t>19</a:t>
            </a:fld>
            <a:endParaRPr lang="en-GB"/>
          </a:p>
        </p:txBody>
      </p:sp>
    </p:spTree>
    <p:extLst>
      <p:ext uri="{BB962C8B-B14F-4D97-AF65-F5344CB8AC3E}">
        <p14:creationId xmlns:p14="http://schemas.microsoft.com/office/powerpoint/2010/main" val="1668812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800" b="0" i="0" u="none" strike="noStrike" dirty="0">
                <a:solidFill>
                  <a:srgbClr val="000000"/>
                </a:solidFill>
                <a:effectLst/>
                <a:latin typeface="Calibri" panose="020F0502020204030204" pitchFamily="34" charset="0"/>
              </a:rPr>
              <a:t>At Indeed, our mission is simple but powerful: we help people get jobs. But to truly make this mission a reality for everyone, we must be intentional about how we create opportunities and set people up for success.</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7A8881E3-068B-48DF-8881-A991B8AEA704}" type="slidenum">
              <a:rPr lang="en-GB" smtClean="0"/>
              <a:t>2</a:t>
            </a:fld>
            <a:endParaRPr lang="en-GB"/>
          </a:p>
        </p:txBody>
      </p:sp>
    </p:spTree>
    <p:extLst>
      <p:ext uri="{BB962C8B-B14F-4D97-AF65-F5344CB8AC3E}">
        <p14:creationId xmlns:p14="http://schemas.microsoft.com/office/powerpoint/2010/main" val="36986468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C0D7D-EE39-7434-EE36-771B9BBA1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8B571C-ADA9-D270-C0E1-CC632F1937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5C0C74-49CC-005A-CF53-C11404FB446B}"/>
              </a:ext>
            </a:extLst>
          </p:cNvPr>
          <p:cNvSpPr>
            <a:spLocks noGrp="1"/>
          </p:cNvSpPr>
          <p:nvPr>
            <p:ph type="body" idx="1"/>
          </p:nvPr>
        </p:nvSpPr>
        <p:spPr/>
        <p:txBody>
          <a:bodyPr/>
          <a:lstStyle/>
          <a:p>
            <a:pPr rtl="0"/>
            <a:r>
              <a:rPr lang="en-US" sz="1800" b="0" i="0" u="none" strike="noStrike" dirty="0">
                <a:solidFill>
                  <a:srgbClr val="000000"/>
                </a:solidFill>
                <a:effectLst/>
                <a:latin typeface="Calibri" panose="020F0502020204030204" pitchFamily="34" charset="0"/>
              </a:rPr>
              <a:t>Gabriel </a:t>
            </a:r>
            <a:r>
              <a:rPr lang="en-US" sz="1800" b="0" i="0" u="none" strike="noStrike" dirty="0" err="1">
                <a:solidFill>
                  <a:srgbClr val="000000"/>
                </a:solidFill>
                <a:effectLst/>
                <a:latin typeface="Calibri" panose="020F0502020204030204" pitchFamily="34" charset="0"/>
              </a:rPr>
              <a:t>Marcolongo</a:t>
            </a:r>
            <a:r>
              <a:rPr lang="en-US" sz="1800" b="0" i="0" u="none" strike="noStrike" dirty="0">
                <a:solidFill>
                  <a:srgbClr val="000000"/>
                </a:solidFill>
                <a:effectLst/>
                <a:latin typeface="Calibri" panose="020F0502020204030204" pitchFamily="34" charset="0"/>
              </a:rPr>
              <a:t> (pronounced Gah-</a:t>
            </a:r>
            <a:r>
              <a:rPr lang="en-US" sz="1800" b="0" i="0" u="none" strike="noStrike" dirty="0" err="1">
                <a:solidFill>
                  <a:srgbClr val="000000"/>
                </a:solidFill>
                <a:effectLst/>
                <a:latin typeface="Calibri" panose="020F0502020204030204" pitchFamily="34" charset="0"/>
              </a:rPr>
              <a:t>bree</a:t>
            </a:r>
            <a:r>
              <a:rPr lang="en-US" sz="1800" b="0" i="0" u="none" strike="noStrike" dirty="0">
                <a:solidFill>
                  <a:srgbClr val="000000"/>
                </a:solidFill>
                <a:effectLst/>
                <a:latin typeface="Calibri" panose="020F0502020204030204" pitchFamily="34" charset="0"/>
              </a:rPr>
              <a:t>-</a:t>
            </a:r>
            <a:r>
              <a:rPr lang="en-US" sz="1800" b="0" i="0" u="none" strike="noStrike" dirty="0" err="1">
                <a:solidFill>
                  <a:srgbClr val="000000"/>
                </a:solidFill>
                <a:effectLst/>
                <a:latin typeface="Calibri" panose="020F0502020204030204" pitchFamily="34" charset="0"/>
              </a:rPr>
              <a:t>el</a:t>
            </a:r>
            <a:r>
              <a:rPr lang="en-US" sz="1800" b="0" i="0" u="none" strike="noStrike" dirty="0">
                <a:solidFill>
                  <a:srgbClr val="000000"/>
                </a:solidFill>
                <a:effectLst/>
                <a:latin typeface="Calibri" panose="020F0502020204030204" pitchFamily="34" charset="0"/>
              </a:rPr>
              <a:t> Mar-co-</a:t>
            </a:r>
            <a:r>
              <a:rPr lang="en-US" sz="1800" b="0" i="0" u="none" strike="noStrike" dirty="0" err="1">
                <a:solidFill>
                  <a:srgbClr val="000000"/>
                </a:solidFill>
                <a:effectLst/>
                <a:latin typeface="Calibri" panose="020F0502020204030204" pitchFamily="34" charset="0"/>
              </a:rPr>
              <a:t>lon</a:t>
            </a:r>
            <a:r>
              <a:rPr lang="en-US" sz="1800" b="0" i="0" u="none" strike="noStrike" dirty="0">
                <a:solidFill>
                  <a:srgbClr val="000000"/>
                </a:solidFill>
                <a:effectLst/>
                <a:latin typeface="Calibri" panose="020F0502020204030204" pitchFamily="34" charset="0"/>
              </a:rPr>
              <a:t>-go)</a:t>
            </a:r>
            <a:endParaRPr lang="en-US" sz="1800" b="0" dirty="0">
              <a:effectLst/>
            </a:endParaRPr>
          </a:p>
          <a:p>
            <a:pPr rtl="0"/>
            <a:br>
              <a:rPr lang="en-US" sz="1800" b="0" dirty="0">
                <a:effectLst/>
              </a:rPr>
            </a:br>
            <a:r>
              <a:rPr lang="en-US" sz="1800" b="0" i="0" u="none" strike="noStrike" dirty="0">
                <a:solidFill>
                  <a:srgbClr val="000000"/>
                </a:solidFill>
                <a:effectLst/>
                <a:latin typeface="Calibri" panose="020F0502020204030204" pitchFamily="34" charset="0"/>
              </a:rPr>
              <a:t>CEO &amp; Founder of </a:t>
            </a:r>
            <a:r>
              <a:rPr lang="en-US" sz="1800" b="0" i="0" u="none" strike="noStrike" dirty="0" err="1">
                <a:solidFill>
                  <a:srgbClr val="000000"/>
                </a:solidFill>
                <a:effectLst/>
                <a:latin typeface="Calibri" panose="020F0502020204030204" pitchFamily="34" charset="0"/>
              </a:rPr>
              <a:t>Incluyeme.com</a:t>
            </a:r>
            <a:r>
              <a:rPr lang="en-US" sz="1800" b="0" i="0" u="none" strike="noStrike" dirty="0">
                <a:solidFill>
                  <a:srgbClr val="000000"/>
                </a:solidFill>
                <a:effectLst/>
                <a:latin typeface="Calibri" panose="020F0502020204030204" pitchFamily="34" charset="0"/>
              </a:rPr>
              <a:t> (In-</a:t>
            </a:r>
            <a:r>
              <a:rPr lang="en-US" sz="1800" b="0" i="0" u="none" strike="noStrike" dirty="0" err="1">
                <a:solidFill>
                  <a:srgbClr val="000000"/>
                </a:solidFill>
                <a:effectLst/>
                <a:latin typeface="Calibri" panose="020F0502020204030204" pitchFamily="34" charset="0"/>
              </a:rPr>
              <a:t>cloo</a:t>
            </a:r>
            <a:r>
              <a:rPr lang="en-US" sz="1800" b="0" i="0" u="none" strike="noStrike" dirty="0">
                <a:solidFill>
                  <a:srgbClr val="000000"/>
                </a:solidFill>
                <a:effectLst/>
                <a:latin typeface="Calibri" panose="020F0502020204030204" pitchFamily="34" charset="0"/>
              </a:rPr>
              <a:t>-yeh-me dot com), a social organization dedicated to promoting the socio-labor inclusion of people with disabilities across Latin America. They have built the region’s largest network, with over 240,000 people with disabilities registered on our platform. Through partnerships with more than 700 companies, they connect this vibrant community with training and employment opportunities, driving transformative change toward inclusive workplaces.</a:t>
            </a:r>
            <a:endParaRPr lang="en-US" sz="1800" b="0" dirty="0">
              <a:effectLst/>
            </a:endParaRPr>
          </a:p>
          <a:p>
            <a:endParaRPr lang="en-US" sz="1800" dirty="0"/>
          </a:p>
        </p:txBody>
      </p:sp>
      <p:sp>
        <p:nvSpPr>
          <p:cNvPr id="4" name="Slide Number Placeholder 3">
            <a:extLst>
              <a:ext uri="{FF2B5EF4-FFF2-40B4-BE49-F238E27FC236}">
                <a16:creationId xmlns:a16="http://schemas.microsoft.com/office/drawing/2014/main" id="{8CCBB581-D91F-CF6E-6D23-8DDF2643F3A8}"/>
              </a:ext>
            </a:extLst>
          </p:cNvPr>
          <p:cNvSpPr>
            <a:spLocks noGrp="1"/>
          </p:cNvSpPr>
          <p:nvPr>
            <p:ph type="sldNum" sz="quarter" idx="5"/>
          </p:nvPr>
        </p:nvSpPr>
        <p:spPr/>
        <p:txBody>
          <a:bodyPr/>
          <a:lstStyle/>
          <a:p>
            <a:fld id="{7A8881E3-068B-48DF-8881-A991B8AEA704}" type="slidenum">
              <a:rPr lang="en-GB" smtClean="0"/>
              <a:t>20</a:t>
            </a:fld>
            <a:endParaRPr lang="en-GB"/>
          </a:p>
        </p:txBody>
      </p:sp>
    </p:spTree>
    <p:extLst>
      <p:ext uri="{BB962C8B-B14F-4D97-AF65-F5344CB8AC3E}">
        <p14:creationId xmlns:p14="http://schemas.microsoft.com/office/powerpoint/2010/main" val="26845755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92EE3-2C45-1B83-BEBF-69DB6D3BDF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0F5B6C-36EA-E348-12C3-C03AD30995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FC7A3C-E58B-8A7F-BECE-6504985B3734}"/>
              </a:ext>
            </a:extLst>
          </p:cNvPr>
          <p:cNvSpPr>
            <a:spLocks noGrp="1"/>
          </p:cNvSpPr>
          <p:nvPr>
            <p:ph type="body" idx="1"/>
          </p:nvPr>
        </p:nvSpPr>
        <p:spPr/>
        <p:txBody>
          <a:bodyPr/>
          <a:lstStyle/>
          <a:p>
            <a:pPr rtl="0"/>
            <a:r>
              <a:rPr lang="en-US" sz="1800" b="0" i="0" u="none" strike="noStrike" dirty="0">
                <a:solidFill>
                  <a:srgbClr val="000000"/>
                </a:solidFill>
                <a:effectLst/>
                <a:latin typeface="Calibri" panose="020F0502020204030204" pitchFamily="34" charset="0"/>
              </a:rPr>
              <a:t>Jyothi </a:t>
            </a:r>
            <a:r>
              <a:rPr lang="en-US" sz="1800" b="0" i="0" u="none" strike="noStrike" dirty="0" err="1">
                <a:solidFill>
                  <a:srgbClr val="000000"/>
                </a:solidFill>
                <a:effectLst/>
                <a:latin typeface="Calibri" panose="020F0502020204030204" pitchFamily="34" charset="0"/>
              </a:rPr>
              <a:t>Bezawada</a:t>
            </a:r>
            <a:r>
              <a:rPr lang="en-US" sz="1800" b="0" i="0" u="none" strike="noStrike" dirty="0">
                <a:solidFill>
                  <a:srgbClr val="000000"/>
                </a:solidFill>
                <a:effectLst/>
                <a:latin typeface="Calibri" panose="020F0502020204030204" pitchFamily="34" charset="0"/>
              </a:rPr>
              <a:t> ( </a:t>
            </a:r>
            <a:r>
              <a:rPr lang="en-US" sz="1800" b="0" i="0" u="none" strike="noStrike" dirty="0" err="1">
                <a:solidFill>
                  <a:srgbClr val="000000"/>
                </a:solidFill>
                <a:effectLst/>
                <a:latin typeface="Calibri" panose="020F0502020204030204" pitchFamily="34" charset="0"/>
              </a:rPr>
              <a:t>Jyoh</a:t>
            </a:r>
            <a:r>
              <a:rPr lang="en-US" sz="1800" b="0" i="0" u="none" strike="noStrike" dirty="0">
                <a:solidFill>
                  <a:srgbClr val="000000"/>
                </a:solidFill>
                <a:effectLst/>
                <a:latin typeface="Calibri" panose="020F0502020204030204" pitchFamily="34" charset="0"/>
              </a:rPr>
              <a:t>-thee )</a:t>
            </a:r>
          </a:p>
          <a:p>
            <a:pPr rtl="0"/>
            <a:endParaRPr lang="en-US" sz="1800" b="0" i="0" u="none" strike="noStrike" dirty="0">
              <a:solidFill>
                <a:srgbClr val="000000"/>
              </a:solidFill>
              <a:effectLst/>
              <a:latin typeface="Calibri" panose="020F0502020204030204" pitchFamily="34" charset="0"/>
            </a:endParaRPr>
          </a:p>
          <a:p>
            <a:pPr rtl="0"/>
            <a:r>
              <a:rPr lang="en-US" sz="1800" b="0" i="0" u="none" strike="noStrike" dirty="0">
                <a:solidFill>
                  <a:srgbClr val="000000"/>
                </a:solidFill>
                <a:effectLst/>
                <a:latin typeface="Calibri" panose="020F0502020204030204" pitchFamily="34" charset="0"/>
              </a:rPr>
              <a:t>Youth4Jobs ( Youth-Four-Jobs ) </a:t>
            </a:r>
            <a:r>
              <a:rPr lang="en-US" sz="1800" b="0" i="0" u="none" strike="noStrike" dirty="0" err="1">
                <a:solidFill>
                  <a:srgbClr val="000000"/>
                </a:solidFill>
                <a:effectLst/>
                <a:latin typeface="Calibri" panose="020F0502020204030204" pitchFamily="34" charset="0"/>
              </a:rPr>
              <a:t>SwarajAbility</a:t>
            </a:r>
            <a:r>
              <a:rPr lang="en-US" sz="1800" b="0" i="0" u="none" strike="noStrike" dirty="0">
                <a:solidFill>
                  <a:srgbClr val="000000"/>
                </a:solidFill>
                <a:effectLst/>
                <a:latin typeface="Calibri" panose="020F0502020204030204" pitchFamily="34" charset="0"/>
              </a:rPr>
              <a:t> - Youth4Jobs Foundation is a pioneering NGO from India committed to empowering Persons with Disabilities by fostering sustainable jobs and livelihoods. We collaborate with governments, businesses, and civil society in India. Swaraj Ability (pronounced as spelt) is India's first fully accessible AI Triggered Jobs and Livelihoods platform specifically for Persons with Disabilities.</a:t>
            </a:r>
            <a:endParaRPr lang="en-US" sz="1800" dirty="0"/>
          </a:p>
        </p:txBody>
      </p:sp>
      <p:sp>
        <p:nvSpPr>
          <p:cNvPr id="4" name="Slide Number Placeholder 3">
            <a:extLst>
              <a:ext uri="{FF2B5EF4-FFF2-40B4-BE49-F238E27FC236}">
                <a16:creationId xmlns:a16="http://schemas.microsoft.com/office/drawing/2014/main" id="{12C26405-3127-E391-2D83-F2A660279E1A}"/>
              </a:ext>
            </a:extLst>
          </p:cNvPr>
          <p:cNvSpPr>
            <a:spLocks noGrp="1"/>
          </p:cNvSpPr>
          <p:nvPr>
            <p:ph type="sldNum" sz="quarter" idx="5"/>
          </p:nvPr>
        </p:nvSpPr>
        <p:spPr/>
        <p:txBody>
          <a:bodyPr/>
          <a:lstStyle/>
          <a:p>
            <a:fld id="{7A8881E3-068B-48DF-8881-A991B8AEA704}" type="slidenum">
              <a:rPr lang="en-GB" smtClean="0"/>
              <a:t>21</a:t>
            </a:fld>
            <a:endParaRPr lang="en-GB"/>
          </a:p>
        </p:txBody>
      </p:sp>
    </p:spTree>
    <p:extLst>
      <p:ext uri="{BB962C8B-B14F-4D97-AF65-F5344CB8AC3E}">
        <p14:creationId xmlns:p14="http://schemas.microsoft.com/office/powerpoint/2010/main" val="1578270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800" b="0" i="0" u="none" strike="noStrike" dirty="0">
                <a:solidFill>
                  <a:srgbClr val="000000"/>
                </a:solidFill>
                <a:effectLst/>
                <a:latin typeface="Calibri" panose="020F0502020204030204" pitchFamily="34" charset="0"/>
              </a:rPr>
              <a:t>Let’s get started! Evangelia are you ready to go first?</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7A8881E3-068B-48DF-8881-A991B8AEA704}" type="slidenum">
              <a:rPr lang="en-GB" smtClean="0"/>
              <a:t>22</a:t>
            </a:fld>
            <a:endParaRPr lang="en-GB"/>
          </a:p>
        </p:txBody>
      </p:sp>
    </p:spTree>
    <p:extLst>
      <p:ext uri="{BB962C8B-B14F-4D97-AF65-F5344CB8AC3E}">
        <p14:creationId xmlns:p14="http://schemas.microsoft.com/office/powerpoint/2010/main" val="2077440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800" b="0" i="0" u="none" strike="noStrike" dirty="0">
                <a:solidFill>
                  <a:srgbClr val="000000"/>
                </a:solidFill>
                <a:effectLst/>
                <a:latin typeface="Calibri" panose="020F0502020204030204" pitchFamily="34" charset="0"/>
              </a:rPr>
              <a:t>The world of work is changing. Technology is evolving, skill requirements are shifting, and demographic changes are reshaping the labor market. The question is: Are we preparing our community for success in this changing landscape?</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7A8881E3-068B-48DF-8881-A991B8AEA704}" type="slidenum">
              <a:rPr lang="en-GB" smtClean="0"/>
              <a:t>3</a:t>
            </a:fld>
            <a:endParaRPr lang="en-GB"/>
          </a:p>
        </p:txBody>
      </p:sp>
    </p:spTree>
    <p:extLst>
      <p:ext uri="{BB962C8B-B14F-4D97-AF65-F5344CB8AC3E}">
        <p14:creationId xmlns:p14="http://schemas.microsoft.com/office/powerpoint/2010/main" val="3678800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800" b="0" i="0" u="none" strike="noStrike" dirty="0">
                <a:solidFill>
                  <a:srgbClr val="000000"/>
                </a:solidFill>
                <a:effectLst/>
                <a:latin typeface="Calibri" panose="020F0502020204030204" pitchFamily="34" charset="0"/>
              </a:rPr>
              <a:t>Most hiring systems prioritizes degrees over skills, connections over capability, and past experience over potential. This approach excludes talented individuals and limits economic mobility.</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7A8881E3-068B-48DF-8881-A991B8AEA704}" type="slidenum">
              <a:rPr lang="en-GB" smtClean="0"/>
              <a:t>4</a:t>
            </a:fld>
            <a:endParaRPr lang="en-GB"/>
          </a:p>
        </p:txBody>
      </p:sp>
    </p:spTree>
    <p:extLst>
      <p:ext uri="{BB962C8B-B14F-4D97-AF65-F5344CB8AC3E}">
        <p14:creationId xmlns:p14="http://schemas.microsoft.com/office/powerpoint/2010/main" val="1737481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800" b="0" i="0" u="none" strike="noStrike" dirty="0">
                <a:solidFill>
                  <a:srgbClr val="000000"/>
                </a:solidFill>
                <a:effectLst/>
                <a:latin typeface="Calibri" panose="020F0502020204030204" pitchFamily="34" charset="0"/>
              </a:rPr>
              <a:t>For too long the Disability Community has been defined but limitations, not potential. Skills-first hiring focuses on what a person can do, rather than barriers that are not of their own making. It’s about removing artificial barriers and opening doors for people based on their abilities, not their social identities.</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7A8881E3-068B-48DF-8881-A991B8AEA704}" type="slidenum">
              <a:rPr lang="en-GB" smtClean="0"/>
              <a:t>5</a:t>
            </a:fld>
            <a:endParaRPr lang="en-GB"/>
          </a:p>
        </p:txBody>
      </p:sp>
    </p:spTree>
    <p:extLst>
      <p:ext uri="{BB962C8B-B14F-4D97-AF65-F5344CB8AC3E}">
        <p14:creationId xmlns:p14="http://schemas.microsoft.com/office/powerpoint/2010/main" val="2283858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800" b="0" i="0" u="none" strike="noStrike" dirty="0">
                <a:solidFill>
                  <a:srgbClr val="000000"/>
                </a:solidFill>
                <a:effectLst/>
                <a:latin typeface="Calibri" panose="020F0502020204030204" pitchFamily="34" charset="0"/>
              </a:rPr>
              <a:t>So, what does maximizing human potential mean?</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7A8881E3-068B-48DF-8881-A991B8AEA704}" type="slidenum">
              <a:rPr lang="en-GB" smtClean="0"/>
              <a:t>6</a:t>
            </a:fld>
            <a:endParaRPr lang="en-GB"/>
          </a:p>
        </p:txBody>
      </p:sp>
    </p:spTree>
    <p:extLst>
      <p:ext uri="{BB962C8B-B14F-4D97-AF65-F5344CB8AC3E}">
        <p14:creationId xmlns:p14="http://schemas.microsoft.com/office/powerpoint/2010/main" val="722544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800" b="0" i="0" u="none" strike="noStrike" dirty="0">
                <a:solidFill>
                  <a:srgbClr val="000000"/>
                </a:solidFill>
                <a:effectLst/>
                <a:latin typeface="Calibri" panose="020F0502020204030204" pitchFamily="34" charset="0"/>
              </a:rPr>
              <a:t>Investing in people, our community</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7A8881E3-068B-48DF-8881-A991B8AEA704}" type="slidenum">
              <a:rPr lang="en-GB" smtClean="0"/>
              <a:t>7</a:t>
            </a:fld>
            <a:endParaRPr lang="en-GB"/>
          </a:p>
        </p:txBody>
      </p:sp>
    </p:spTree>
    <p:extLst>
      <p:ext uri="{BB962C8B-B14F-4D97-AF65-F5344CB8AC3E}">
        <p14:creationId xmlns:p14="http://schemas.microsoft.com/office/powerpoint/2010/main" val="9405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800" b="0" i="0" u="none" strike="noStrike" dirty="0">
                <a:solidFill>
                  <a:srgbClr val="000000"/>
                </a:solidFill>
                <a:effectLst/>
                <a:latin typeface="Calibri" panose="020F0502020204030204" pitchFamily="34" charset="0"/>
              </a:rPr>
              <a:t>expanding opportunities for growth</a:t>
            </a:r>
            <a:endParaRPr lang="en-US" b="0" dirty="0">
              <a:effectLst/>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fld id="{7A8881E3-068B-48DF-8881-A991B8AEA704}" type="slidenum">
              <a:rPr lang="en-GB" smtClean="0"/>
              <a:t>8</a:t>
            </a:fld>
            <a:endParaRPr lang="en-GB"/>
          </a:p>
        </p:txBody>
      </p:sp>
    </p:spTree>
    <p:extLst>
      <p:ext uri="{BB962C8B-B14F-4D97-AF65-F5344CB8AC3E}">
        <p14:creationId xmlns:p14="http://schemas.microsoft.com/office/powerpoint/2010/main" val="3751740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800" b="0" i="0" u="none" strike="noStrike" dirty="0">
                <a:solidFill>
                  <a:srgbClr val="000000"/>
                </a:solidFill>
                <a:effectLst/>
                <a:latin typeface="Arial" panose="020B0604020202020204" pitchFamily="34" charset="0"/>
              </a:rPr>
              <a:t>And removing systemic barriers to employment</a:t>
            </a:r>
            <a:endParaRPr lang="en-US" b="0" dirty="0">
              <a:effectLst/>
            </a:endParaRPr>
          </a:p>
          <a:p>
            <a:pPr rtl="0"/>
            <a:r>
              <a:rPr lang="en-US" sz="1800" b="0" i="0" u="none" strike="noStrike" dirty="0">
                <a:solidFill>
                  <a:srgbClr val="000000"/>
                </a:solidFill>
                <a:effectLst/>
                <a:latin typeface="Arial" panose="020B0604020202020204" pitchFamily="34" charset="0"/>
              </a:rPr>
              <a:t>Everyone has the potential to learn, grow, and contribute.</a:t>
            </a:r>
            <a:endParaRPr lang="en-US" b="0" dirty="0">
              <a:effectLst/>
            </a:endParaRPr>
          </a:p>
          <a:p>
            <a:pPr rtl="0"/>
            <a:r>
              <a:rPr lang="en-US" sz="1800" b="0" i="0" u="none" strike="noStrike" dirty="0">
                <a:solidFill>
                  <a:srgbClr val="000000"/>
                </a:solidFill>
                <a:effectLst/>
                <a:latin typeface="Arial" panose="020B0604020202020204" pitchFamily="34" charset="0"/>
              </a:rPr>
              <a:t>Our responsibility is to ensure they have the opportunity to do so.</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7A8881E3-068B-48DF-8881-A991B8AEA704}" type="slidenum">
              <a:rPr lang="en-GB" smtClean="0"/>
              <a:t>9</a:t>
            </a:fld>
            <a:endParaRPr lang="en-GB"/>
          </a:p>
        </p:txBody>
      </p:sp>
    </p:spTree>
    <p:extLst>
      <p:ext uri="{BB962C8B-B14F-4D97-AF65-F5344CB8AC3E}">
        <p14:creationId xmlns:p14="http://schemas.microsoft.com/office/powerpoint/2010/main" val="32939959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4B8CD-9207-0F5A-87AB-B27A517BCE8C}"/>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0AA2C4F2-5991-51CC-558C-A4D5E1F7B1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4EA569FD-5A00-3B11-103C-21BA8A71B265}"/>
              </a:ext>
            </a:extLst>
          </p:cNvPr>
          <p:cNvSpPr>
            <a:spLocks noGrp="1"/>
          </p:cNvSpPr>
          <p:nvPr>
            <p:ph type="sldNum" sz="quarter" idx="12"/>
          </p:nvPr>
        </p:nvSpPr>
        <p:spPr/>
        <p:txBody>
          <a:bodyPr/>
          <a:lstStyle/>
          <a:p>
            <a:fld id="{1195A9E4-2CE9-4E32-BE85-7C32F0F78A6D}" type="slidenum">
              <a:rPr lang="en-GB" smtClean="0"/>
              <a:t>‹#›</a:t>
            </a:fld>
            <a:endParaRPr lang="en-GB"/>
          </a:p>
        </p:txBody>
      </p:sp>
      <p:pic>
        <p:nvPicPr>
          <p:cNvPr id="9" name="Picture 8" descr="Zero Project Plant: an icon showing a green seedling breaking through a circle.">
            <a:extLst>
              <a:ext uri="{FF2B5EF4-FFF2-40B4-BE49-F238E27FC236}">
                <a16:creationId xmlns:a16="http://schemas.microsoft.com/office/drawing/2014/main" id="{0F1C7164-87D9-4217-364F-45206FDAD5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
        <p:nvSpPr>
          <p:cNvPr id="7" name="TextBox 6">
            <a:extLst>
              <a:ext uri="{FF2B5EF4-FFF2-40B4-BE49-F238E27FC236}">
                <a16:creationId xmlns:a16="http://schemas.microsoft.com/office/drawing/2014/main" id="{8F0236DA-C301-789C-C8AF-938A5F826071}"/>
              </a:ext>
            </a:extLst>
          </p:cNvPr>
          <p:cNvSpPr txBox="1"/>
          <p:nvPr userDrawn="1"/>
        </p:nvSpPr>
        <p:spPr>
          <a:xfrm>
            <a:off x="393290" y="276328"/>
            <a:ext cx="8339893" cy="584775"/>
          </a:xfrm>
          <a:prstGeom prst="rect">
            <a:avLst/>
          </a:prstGeom>
          <a:noFill/>
        </p:spPr>
        <p:txBody>
          <a:bodyPr wrap="square">
            <a:spAutoFit/>
          </a:bodyPr>
          <a:lstStyle/>
          <a:p>
            <a:r>
              <a:rPr lang="en-US" sz="3200" b="0" dirty="0">
                <a:solidFill>
                  <a:srgbClr val="2B882E"/>
                </a:solidFill>
                <a:latin typeface="Arial" panose="020B0604020202020204" pitchFamily="34" charset="0"/>
                <a:cs typeface="Arial" panose="020B0604020202020204" pitchFamily="34" charset="0"/>
              </a:rPr>
              <a:t>Zero Project Conference 2025 (#ZeroCon25)</a:t>
            </a:r>
            <a:endParaRPr lang="en-GB" sz="3200" b="0" dirty="0">
              <a:solidFill>
                <a:srgbClr val="2B882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25722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9A398-607E-19AA-2FA2-6A9486FF41E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A67A71F-93D1-3FE1-9D98-47190B6F93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4B76AF-A44B-BCC8-6368-2FCB924767B6}"/>
              </a:ext>
            </a:extLst>
          </p:cNvPr>
          <p:cNvSpPr>
            <a:spLocks noGrp="1"/>
          </p:cNvSpPr>
          <p:nvPr>
            <p:ph type="dt" sz="half" idx="10"/>
          </p:nvPr>
        </p:nvSpPr>
        <p:spPr/>
        <p:txBody>
          <a:bodyPr/>
          <a:lstStyle/>
          <a:p>
            <a:fld id="{952FF940-A1E4-49C1-A94C-258B66B1FEFB}" type="datetime1">
              <a:rPr lang="en-GB" smtClean="0"/>
              <a:t>13/02/2025</a:t>
            </a:fld>
            <a:endParaRPr lang="en-GB"/>
          </a:p>
        </p:txBody>
      </p:sp>
      <p:sp>
        <p:nvSpPr>
          <p:cNvPr id="5" name="Footer Placeholder 4">
            <a:extLst>
              <a:ext uri="{FF2B5EF4-FFF2-40B4-BE49-F238E27FC236}">
                <a16:creationId xmlns:a16="http://schemas.microsoft.com/office/drawing/2014/main" id="{428CFEDC-9A6E-A3AD-47BB-4544BD985678}"/>
              </a:ext>
            </a:extLst>
          </p:cNvPr>
          <p:cNvSpPr>
            <a:spLocks noGrp="1"/>
          </p:cNvSpPr>
          <p:nvPr>
            <p:ph type="ftr" sz="quarter" idx="11"/>
          </p:nvPr>
        </p:nvSpPr>
        <p:spPr/>
        <p:txBody>
          <a:bodyPr/>
          <a:lstStyle/>
          <a:p>
            <a:r>
              <a:rPr lang="en-US" dirty="0"/>
              <a:t>#ZeroCon25</a:t>
            </a:r>
            <a:endParaRPr lang="en-GB" dirty="0"/>
          </a:p>
        </p:txBody>
      </p:sp>
      <p:sp>
        <p:nvSpPr>
          <p:cNvPr id="6" name="Slide Number Placeholder 5">
            <a:extLst>
              <a:ext uri="{FF2B5EF4-FFF2-40B4-BE49-F238E27FC236}">
                <a16:creationId xmlns:a16="http://schemas.microsoft.com/office/drawing/2014/main" id="{9A38CCB9-6F66-B343-A239-09809FB7E75D}"/>
              </a:ext>
            </a:extLst>
          </p:cNvPr>
          <p:cNvSpPr>
            <a:spLocks noGrp="1"/>
          </p:cNvSpPr>
          <p:nvPr>
            <p:ph type="sldNum" sz="quarter" idx="12"/>
          </p:nvPr>
        </p:nvSpPr>
        <p:spPr/>
        <p:txBody>
          <a:bodyPr/>
          <a:lstStyle/>
          <a:p>
            <a:fld id="{1195A9E4-2CE9-4E32-BE85-7C32F0F78A6D}" type="slidenum">
              <a:rPr lang="en-GB" smtClean="0"/>
              <a:t>‹#›</a:t>
            </a:fld>
            <a:endParaRPr lang="en-GB"/>
          </a:p>
        </p:txBody>
      </p:sp>
      <p:pic>
        <p:nvPicPr>
          <p:cNvPr id="7" name="Picture 6" descr="Zero Project Plant: an icon showing a green seedling breaking through a circle.">
            <a:extLst>
              <a:ext uri="{FF2B5EF4-FFF2-40B4-BE49-F238E27FC236}">
                <a16:creationId xmlns:a16="http://schemas.microsoft.com/office/drawing/2014/main" id="{D6B42D19-6742-C21D-3E3A-50AF0056C0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1011962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8C57BD-472C-6054-F85B-C6E7EBFD784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0A5734E-BF7C-6ADA-36DF-8345F81F3D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9FA9AB-245D-7C9C-7F7C-F0DDADFC869E}"/>
              </a:ext>
            </a:extLst>
          </p:cNvPr>
          <p:cNvSpPr>
            <a:spLocks noGrp="1"/>
          </p:cNvSpPr>
          <p:nvPr>
            <p:ph type="dt" sz="half" idx="10"/>
          </p:nvPr>
        </p:nvSpPr>
        <p:spPr/>
        <p:txBody>
          <a:bodyPr/>
          <a:lstStyle/>
          <a:p>
            <a:fld id="{30DA194E-3B7B-4619-9F0B-8946120CC2C2}" type="datetime1">
              <a:rPr lang="en-GB" smtClean="0"/>
              <a:t>13/02/2025</a:t>
            </a:fld>
            <a:endParaRPr lang="en-GB"/>
          </a:p>
        </p:txBody>
      </p:sp>
      <p:sp>
        <p:nvSpPr>
          <p:cNvPr id="6" name="Slide Number Placeholder 5">
            <a:extLst>
              <a:ext uri="{FF2B5EF4-FFF2-40B4-BE49-F238E27FC236}">
                <a16:creationId xmlns:a16="http://schemas.microsoft.com/office/drawing/2014/main" id="{B88715A0-7D97-C371-F46C-459234CE37EA}"/>
              </a:ext>
            </a:extLst>
          </p:cNvPr>
          <p:cNvSpPr>
            <a:spLocks noGrp="1"/>
          </p:cNvSpPr>
          <p:nvPr>
            <p:ph type="sldNum" sz="quarter" idx="12"/>
          </p:nvPr>
        </p:nvSpPr>
        <p:spPr/>
        <p:txBody>
          <a:bodyPr/>
          <a:lstStyle/>
          <a:p>
            <a:fld id="{1195A9E4-2CE9-4E32-BE85-7C32F0F78A6D}" type="slidenum">
              <a:rPr lang="en-GB" smtClean="0"/>
              <a:t>‹#›</a:t>
            </a:fld>
            <a:endParaRPr lang="en-GB"/>
          </a:p>
        </p:txBody>
      </p:sp>
      <p:pic>
        <p:nvPicPr>
          <p:cNvPr id="7" name="Picture 6" descr="Zero Project Plant: an icon showing a green seedling breaking through a circle.">
            <a:extLst>
              <a:ext uri="{FF2B5EF4-FFF2-40B4-BE49-F238E27FC236}">
                <a16:creationId xmlns:a16="http://schemas.microsoft.com/office/drawing/2014/main" id="{A92BB482-4C0F-1893-218E-340DCE3E41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2930465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2CDE7-D24B-A1C8-5E44-202ABECFC7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62AA8D-420E-E8B5-CDB6-88D3206323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5C8133A-0964-2A2C-F557-E8A9D21E46C6}"/>
              </a:ext>
            </a:extLst>
          </p:cNvPr>
          <p:cNvSpPr>
            <a:spLocks noGrp="1"/>
          </p:cNvSpPr>
          <p:nvPr>
            <p:ph type="dt" sz="half" idx="10"/>
          </p:nvPr>
        </p:nvSpPr>
        <p:spPr/>
        <p:txBody>
          <a:bodyPr/>
          <a:lstStyle/>
          <a:p>
            <a:fld id="{BB89F230-EE29-4360-9E5D-C4AB95018DB3}" type="datetime1">
              <a:rPr lang="en-GB" smtClean="0"/>
              <a:t>13/02/2025</a:t>
            </a:fld>
            <a:endParaRPr lang="en-GB"/>
          </a:p>
        </p:txBody>
      </p:sp>
      <p:sp>
        <p:nvSpPr>
          <p:cNvPr id="5" name="Footer Placeholder 4">
            <a:extLst>
              <a:ext uri="{FF2B5EF4-FFF2-40B4-BE49-F238E27FC236}">
                <a16:creationId xmlns:a16="http://schemas.microsoft.com/office/drawing/2014/main" id="{026AD633-B6D6-91FA-64FB-501EA2FB2B77}"/>
              </a:ext>
            </a:extLst>
          </p:cNvPr>
          <p:cNvSpPr>
            <a:spLocks noGrp="1"/>
          </p:cNvSpPr>
          <p:nvPr>
            <p:ph type="ftr" sz="quarter" idx="11"/>
          </p:nvPr>
        </p:nvSpPr>
        <p:spPr/>
        <p:txBody>
          <a:bodyPr/>
          <a:lstStyle/>
          <a:p>
            <a:r>
              <a:rPr lang="en-US" dirty="0"/>
              <a:t>#ZeroCon25</a:t>
            </a:r>
            <a:endParaRPr lang="en-GB" dirty="0"/>
          </a:p>
        </p:txBody>
      </p:sp>
      <p:sp>
        <p:nvSpPr>
          <p:cNvPr id="6" name="Slide Number Placeholder 5">
            <a:extLst>
              <a:ext uri="{FF2B5EF4-FFF2-40B4-BE49-F238E27FC236}">
                <a16:creationId xmlns:a16="http://schemas.microsoft.com/office/drawing/2014/main" id="{F7EAAD51-9D5D-25E1-F465-809F007ECFE0}"/>
              </a:ext>
            </a:extLst>
          </p:cNvPr>
          <p:cNvSpPr>
            <a:spLocks noGrp="1"/>
          </p:cNvSpPr>
          <p:nvPr>
            <p:ph type="sldNum" sz="quarter" idx="12"/>
          </p:nvPr>
        </p:nvSpPr>
        <p:spPr/>
        <p:txBody>
          <a:bodyPr/>
          <a:lstStyle/>
          <a:p>
            <a:fld id="{1195A9E4-2CE9-4E32-BE85-7C32F0F78A6D}" type="slidenum">
              <a:rPr lang="en-GB" smtClean="0"/>
              <a:t>‹#›</a:t>
            </a:fld>
            <a:endParaRPr lang="en-GB"/>
          </a:p>
        </p:txBody>
      </p:sp>
      <p:pic>
        <p:nvPicPr>
          <p:cNvPr id="8" name="Picture 7" descr="Zero Project Plant: an icon showing a green seedling breaking through a circle.">
            <a:extLst>
              <a:ext uri="{FF2B5EF4-FFF2-40B4-BE49-F238E27FC236}">
                <a16:creationId xmlns:a16="http://schemas.microsoft.com/office/drawing/2014/main" id="{87A3ADA9-529C-6BD8-8B18-D897077722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572037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D86FF-9CEB-1D25-2E90-369E9B0FF7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E08384C-F6AC-F088-2F50-A86FF934D8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C40FCB-67DF-CE66-B624-667997970E05}"/>
              </a:ext>
            </a:extLst>
          </p:cNvPr>
          <p:cNvSpPr>
            <a:spLocks noGrp="1"/>
          </p:cNvSpPr>
          <p:nvPr>
            <p:ph type="dt" sz="half" idx="10"/>
          </p:nvPr>
        </p:nvSpPr>
        <p:spPr/>
        <p:txBody>
          <a:bodyPr/>
          <a:lstStyle/>
          <a:p>
            <a:fld id="{CE7C451A-BAE8-4BB7-B4A9-840375C61CF2}" type="datetime1">
              <a:rPr lang="en-GB" smtClean="0"/>
              <a:t>13/02/2025</a:t>
            </a:fld>
            <a:endParaRPr lang="en-GB"/>
          </a:p>
        </p:txBody>
      </p:sp>
      <p:sp>
        <p:nvSpPr>
          <p:cNvPr id="5" name="Footer Placeholder 4">
            <a:extLst>
              <a:ext uri="{FF2B5EF4-FFF2-40B4-BE49-F238E27FC236}">
                <a16:creationId xmlns:a16="http://schemas.microsoft.com/office/drawing/2014/main" id="{96D9611E-370E-03AF-C519-6268D0A6631F}"/>
              </a:ext>
            </a:extLst>
          </p:cNvPr>
          <p:cNvSpPr>
            <a:spLocks noGrp="1"/>
          </p:cNvSpPr>
          <p:nvPr>
            <p:ph type="ftr" sz="quarter" idx="11"/>
          </p:nvPr>
        </p:nvSpPr>
        <p:spPr/>
        <p:txBody>
          <a:bodyPr/>
          <a:lstStyle/>
          <a:p>
            <a:r>
              <a:rPr lang="en-US" dirty="0"/>
              <a:t>#ZeroCon25</a:t>
            </a:r>
            <a:endParaRPr lang="en-GB" dirty="0"/>
          </a:p>
        </p:txBody>
      </p:sp>
      <p:sp>
        <p:nvSpPr>
          <p:cNvPr id="6" name="Slide Number Placeholder 5">
            <a:extLst>
              <a:ext uri="{FF2B5EF4-FFF2-40B4-BE49-F238E27FC236}">
                <a16:creationId xmlns:a16="http://schemas.microsoft.com/office/drawing/2014/main" id="{F9F8EE00-A0DC-F045-A7B2-6D6970D172FB}"/>
              </a:ext>
            </a:extLst>
          </p:cNvPr>
          <p:cNvSpPr>
            <a:spLocks noGrp="1"/>
          </p:cNvSpPr>
          <p:nvPr>
            <p:ph type="sldNum" sz="quarter" idx="12"/>
          </p:nvPr>
        </p:nvSpPr>
        <p:spPr/>
        <p:txBody>
          <a:bodyPr/>
          <a:lstStyle/>
          <a:p>
            <a:fld id="{1195A9E4-2CE9-4E32-BE85-7C32F0F78A6D}" type="slidenum">
              <a:rPr lang="en-GB" smtClean="0"/>
              <a:t>‹#›</a:t>
            </a:fld>
            <a:endParaRPr lang="en-GB"/>
          </a:p>
        </p:txBody>
      </p:sp>
      <p:pic>
        <p:nvPicPr>
          <p:cNvPr id="8" name="Picture 7" descr="Zero Project Plant: an icon showing a green seedling breaking through a circle.">
            <a:extLst>
              <a:ext uri="{FF2B5EF4-FFF2-40B4-BE49-F238E27FC236}">
                <a16:creationId xmlns:a16="http://schemas.microsoft.com/office/drawing/2014/main" id="{88684AF3-AE79-E964-B9D1-32174968E2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2232813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0645F-4ADB-34A8-8348-8DA5EC0B3F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07DEFF4-799C-B171-FDEC-9F32D3683D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2E9D5E4-9475-B9C9-B19F-C6F90A2573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ED3DB3A-533A-A389-C798-9BB43D1F7DA4}"/>
              </a:ext>
            </a:extLst>
          </p:cNvPr>
          <p:cNvSpPr>
            <a:spLocks noGrp="1"/>
          </p:cNvSpPr>
          <p:nvPr>
            <p:ph type="dt" sz="half" idx="10"/>
          </p:nvPr>
        </p:nvSpPr>
        <p:spPr/>
        <p:txBody>
          <a:bodyPr/>
          <a:lstStyle/>
          <a:p>
            <a:fld id="{551F48CE-F800-44D8-9FB8-C2F14BB717AF}" type="datetime1">
              <a:rPr lang="en-GB" smtClean="0"/>
              <a:t>13/02/2025</a:t>
            </a:fld>
            <a:endParaRPr lang="en-GB"/>
          </a:p>
        </p:txBody>
      </p:sp>
      <p:sp>
        <p:nvSpPr>
          <p:cNvPr id="6" name="Footer Placeholder 5">
            <a:extLst>
              <a:ext uri="{FF2B5EF4-FFF2-40B4-BE49-F238E27FC236}">
                <a16:creationId xmlns:a16="http://schemas.microsoft.com/office/drawing/2014/main" id="{5A692D28-6A9A-84C4-8E6F-E19FDA416BEF}"/>
              </a:ext>
            </a:extLst>
          </p:cNvPr>
          <p:cNvSpPr>
            <a:spLocks noGrp="1"/>
          </p:cNvSpPr>
          <p:nvPr>
            <p:ph type="ftr" sz="quarter" idx="11"/>
          </p:nvPr>
        </p:nvSpPr>
        <p:spPr/>
        <p:txBody>
          <a:bodyPr/>
          <a:lstStyle/>
          <a:p>
            <a:r>
              <a:rPr lang="en-US" dirty="0"/>
              <a:t>#ZeroCon25</a:t>
            </a:r>
            <a:endParaRPr lang="en-GB" dirty="0"/>
          </a:p>
        </p:txBody>
      </p:sp>
      <p:sp>
        <p:nvSpPr>
          <p:cNvPr id="7" name="Slide Number Placeholder 6">
            <a:extLst>
              <a:ext uri="{FF2B5EF4-FFF2-40B4-BE49-F238E27FC236}">
                <a16:creationId xmlns:a16="http://schemas.microsoft.com/office/drawing/2014/main" id="{F67EFDAC-0A32-E484-69C9-CAC7902FDD0B}"/>
              </a:ext>
            </a:extLst>
          </p:cNvPr>
          <p:cNvSpPr>
            <a:spLocks noGrp="1"/>
          </p:cNvSpPr>
          <p:nvPr>
            <p:ph type="sldNum" sz="quarter" idx="12"/>
          </p:nvPr>
        </p:nvSpPr>
        <p:spPr/>
        <p:txBody>
          <a:bodyPr/>
          <a:lstStyle/>
          <a:p>
            <a:fld id="{1195A9E4-2CE9-4E32-BE85-7C32F0F78A6D}" type="slidenum">
              <a:rPr lang="en-GB" smtClean="0"/>
              <a:t>‹#›</a:t>
            </a:fld>
            <a:endParaRPr lang="en-GB"/>
          </a:p>
        </p:txBody>
      </p:sp>
      <p:pic>
        <p:nvPicPr>
          <p:cNvPr id="8" name="Picture 7" descr="Zero Project Plant: an icon showing a green seedling breaking through a circle.">
            <a:extLst>
              <a:ext uri="{FF2B5EF4-FFF2-40B4-BE49-F238E27FC236}">
                <a16:creationId xmlns:a16="http://schemas.microsoft.com/office/drawing/2014/main" id="{509410CA-2628-6086-32C8-F078A3F00D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3148122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298A-1F8E-C04A-F0FC-303981F8889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C04B0BE-77C8-FC6F-2D01-52EA579BE8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30E7F1-9FCB-C624-0AD0-0B4362A9CC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E940BA5-6077-6C83-9A0A-D929E13531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1A5F4E-F46E-F9D4-EB91-01F3AF3BB7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2A89E74-A823-F039-110E-16DB1050A213}"/>
              </a:ext>
            </a:extLst>
          </p:cNvPr>
          <p:cNvSpPr>
            <a:spLocks noGrp="1"/>
          </p:cNvSpPr>
          <p:nvPr>
            <p:ph type="dt" sz="half" idx="10"/>
          </p:nvPr>
        </p:nvSpPr>
        <p:spPr/>
        <p:txBody>
          <a:bodyPr/>
          <a:lstStyle/>
          <a:p>
            <a:fld id="{76BEAA53-9EBB-475F-81CE-60A0FA17D35A}" type="datetime1">
              <a:rPr lang="en-GB" smtClean="0"/>
              <a:t>13/02/2025</a:t>
            </a:fld>
            <a:endParaRPr lang="en-GB"/>
          </a:p>
        </p:txBody>
      </p:sp>
      <p:sp>
        <p:nvSpPr>
          <p:cNvPr id="8" name="Footer Placeholder 7">
            <a:extLst>
              <a:ext uri="{FF2B5EF4-FFF2-40B4-BE49-F238E27FC236}">
                <a16:creationId xmlns:a16="http://schemas.microsoft.com/office/drawing/2014/main" id="{6D5C4120-5D85-2DAB-1B82-679CBFE0F312}"/>
              </a:ext>
            </a:extLst>
          </p:cNvPr>
          <p:cNvSpPr>
            <a:spLocks noGrp="1"/>
          </p:cNvSpPr>
          <p:nvPr>
            <p:ph type="ftr" sz="quarter" idx="11"/>
          </p:nvPr>
        </p:nvSpPr>
        <p:spPr/>
        <p:txBody>
          <a:bodyPr/>
          <a:lstStyle/>
          <a:p>
            <a:r>
              <a:rPr lang="en-US" dirty="0"/>
              <a:t>#ZeroCon25</a:t>
            </a:r>
            <a:endParaRPr lang="en-GB" dirty="0"/>
          </a:p>
        </p:txBody>
      </p:sp>
      <p:sp>
        <p:nvSpPr>
          <p:cNvPr id="9" name="Slide Number Placeholder 8">
            <a:extLst>
              <a:ext uri="{FF2B5EF4-FFF2-40B4-BE49-F238E27FC236}">
                <a16:creationId xmlns:a16="http://schemas.microsoft.com/office/drawing/2014/main" id="{B22AED93-B0A6-16E2-54DD-BAC7D1CFF05C}"/>
              </a:ext>
            </a:extLst>
          </p:cNvPr>
          <p:cNvSpPr>
            <a:spLocks noGrp="1"/>
          </p:cNvSpPr>
          <p:nvPr>
            <p:ph type="sldNum" sz="quarter" idx="12"/>
          </p:nvPr>
        </p:nvSpPr>
        <p:spPr/>
        <p:txBody>
          <a:bodyPr/>
          <a:lstStyle/>
          <a:p>
            <a:fld id="{1195A9E4-2CE9-4E32-BE85-7C32F0F78A6D}" type="slidenum">
              <a:rPr lang="en-GB" smtClean="0"/>
              <a:t>‹#›</a:t>
            </a:fld>
            <a:endParaRPr lang="en-GB"/>
          </a:p>
        </p:txBody>
      </p:sp>
      <p:pic>
        <p:nvPicPr>
          <p:cNvPr id="10" name="Picture 9" descr="Zero Project Plant: an icon showing a green seedling breaking through a circle.">
            <a:extLst>
              <a:ext uri="{FF2B5EF4-FFF2-40B4-BE49-F238E27FC236}">
                <a16:creationId xmlns:a16="http://schemas.microsoft.com/office/drawing/2014/main" id="{6C21E80C-5188-0E99-CB29-5452401034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13297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EC525-402E-F69C-210B-5268E9E93C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2CFC308-6A34-9878-DECA-D72CAED76938}"/>
              </a:ext>
            </a:extLst>
          </p:cNvPr>
          <p:cNvSpPr>
            <a:spLocks noGrp="1"/>
          </p:cNvSpPr>
          <p:nvPr>
            <p:ph type="dt" sz="half" idx="10"/>
          </p:nvPr>
        </p:nvSpPr>
        <p:spPr/>
        <p:txBody>
          <a:bodyPr/>
          <a:lstStyle/>
          <a:p>
            <a:fld id="{323E1DF0-723F-4583-B7C7-FD8C4EA08810}" type="datetime1">
              <a:rPr lang="en-GB" smtClean="0"/>
              <a:t>13/02/2025</a:t>
            </a:fld>
            <a:endParaRPr lang="en-GB"/>
          </a:p>
        </p:txBody>
      </p:sp>
      <p:sp>
        <p:nvSpPr>
          <p:cNvPr id="4" name="Footer Placeholder 3">
            <a:extLst>
              <a:ext uri="{FF2B5EF4-FFF2-40B4-BE49-F238E27FC236}">
                <a16:creationId xmlns:a16="http://schemas.microsoft.com/office/drawing/2014/main" id="{6250079B-A083-6A7F-4194-BA4D85C4883C}"/>
              </a:ext>
            </a:extLst>
          </p:cNvPr>
          <p:cNvSpPr>
            <a:spLocks noGrp="1"/>
          </p:cNvSpPr>
          <p:nvPr>
            <p:ph type="ftr" sz="quarter" idx="11"/>
          </p:nvPr>
        </p:nvSpPr>
        <p:spPr/>
        <p:txBody>
          <a:bodyPr/>
          <a:lstStyle/>
          <a:p>
            <a:r>
              <a:rPr lang="en-US" dirty="0"/>
              <a:t>#ZeroCon25</a:t>
            </a:r>
            <a:endParaRPr lang="en-GB" dirty="0"/>
          </a:p>
        </p:txBody>
      </p:sp>
      <p:sp>
        <p:nvSpPr>
          <p:cNvPr id="5" name="Slide Number Placeholder 4">
            <a:extLst>
              <a:ext uri="{FF2B5EF4-FFF2-40B4-BE49-F238E27FC236}">
                <a16:creationId xmlns:a16="http://schemas.microsoft.com/office/drawing/2014/main" id="{206EC79D-9860-3786-8D4E-46E02CC0ECE3}"/>
              </a:ext>
            </a:extLst>
          </p:cNvPr>
          <p:cNvSpPr>
            <a:spLocks noGrp="1"/>
          </p:cNvSpPr>
          <p:nvPr>
            <p:ph type="sldNum" sz="quarter" idx="12"/>
          </p:nvPr>
        </p:nvSpPr>
        <p:spPr/>
        <p:txBody>
          <a:bodyPr/>
          <a:lstStyle/>
          <a:p>
            <a:fld id="{1195A9E4-2CE9-4E32-BE85-7C32F0F78A6D}" type="slidenum">
              <a:rPr lang="en-GB" smtClean="0"/>
              <a:t>‹#›</a:t>
            </a:fld>
            <a:endParaRPr lang="en-GB"/>
          </a:p>
        </p:txBody>
      </p:sp>
      <p:pic>
        <p:nvPicPr>
          <p:cNvPr id="6" name="Picture 5" descr="Zero Project Plant: an icon showing a green seedling breaking through a circle.">
            <a:extLst>
              <a:ext uri="{FF2B5EF4-FFF2-40B4-BE49-F238E27FC236}">
                <a16:creationId xmlns:a16="http://schemas.microsoft.com/office/drawing/2014/main" id="{9B978296-E8D6-80D7-911A-F4F68A8F61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839318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DBA8C4-CBF7-6C7C-BB26-6A44D83DE51B}"/>
              </a:ext>
            </a:extLst>
          </p:cNvPr>
          <p:cNvSpPr>
            <a:spLocks noGrp="1"/>
          </p:cNvSpPr>
          <p:nvPr>
            <p:ph type="dt" sz="half" idx="10"/>
          </p:nvPr>
        </p:nvSpPr>
        <p:spPr/>
        <p:txBody>
          <a:bodyPr/>
          <a:lstStyle/>
          <a:p>
            <a:fld id="{920F14AC-2947-477D-A5A3-42D95CFB8153}" type="datetime1">
              <a:rPr lang="en-GB" smtClean="0"/>
              <a:t>13/02/2025</a:t>
            </a:fld>
            <a:endParaRPr lang="en-GB"/>
          </a:p>
        </p:txBody>
      </p:sp>
      <p:sp>
        <p:nvSpPr>
          <p:cNvPr id="3" name="Footer Placeholder 2">
            <a:extLst>
              <a:ext uri="{FF2B5EF4-FFF2-40B4-BE49-F238E27FC236}">
                <a16:creationId xmlns:a16="http://schemas.microsoft.com/office/drawing/2014/main" id="{C0A765CF-3B46-DDD1-5D61-DEE3956934CA}"/>
              </a:ext>
            </a:extLst>
          </p:cNvPr>
          <p:cNvSpPr>
            <a:spLocks noGrp="1"/>
          </p:cNvSpPr>
          <p:nvPr>
            <p:ph type="ftr" sz="quarter" idx="11"/>
          </p:nvPr>
        </p:nvSpPr>
        <p:spPr/>
        <p:txBody>
          <a:bodyPr/>
          <a:lstStyle/>
          <a:p>
            <a:r>
              <a:rPr lang="en-US" dirty="0"/>
              <a:t>#ZeroCon25</a:t>
            </a:r>
            <a:endParaRPr lang="en-GB" dirty="0"/>
          </a:p>
        </p:txBody>
      </p:sp>
      <p:sp>
        <p:nvSpPr>
          <p:cNvPr id="4" name="Slide Number Placeholder 3">
            <a:extLst>
              <a:ext uri="{FF2B5EF4-FFF2-40B4-BE49-F238E27FC236}">
                <a16:creationId xmlns:a16="http://schemas.microsoft.com/office/drawing/2014/main" id="{DD92119D-5AC0-FA92-AC8A-20B4D8168F90}"/>
              </a:ext>
            </a:extLst>
          </p:cNvPr>
          <p:cNvSpPr>
            <a:spLocks noGrp="1"/>
          </p:cNvSpPr>
          <p:nvPr>
            <p:ph type="sldNum" sz="quarter" idx="12"/>
          </p:nvPr>
        </p:nvSpPr>
        <p:spPr/>
        <p:txBody>
          <a:bodyPr/>
          <a:lstStyle/>
          <a:p>
            <a:fld id="{1195A9E4-2CE9-4E32-BE85-7C32F0F78A6D}" type="slidenum">
              <a:rPr lang="en-GB" smtClean="0"/>
              <a:t>‹#›</a:t>
            </a:fld>
            <a:endParaRPr lang="en-GB"/>
          </a:p>
        </p:txBody>
      </p:sp>
      <p:pic>
        <p:nvPicPr>
          <p:cNvPr id="5" name="Picture 4" descr="Zero Project Plant: an icon showing a green seedling breaking through a circle.">
            <a:extLst>
              <a:ext uri="{FF2B5EF4-FFF2-40B4-BE49-F238E27FC236}">
                <a16:creationId xmlns:a16="http://schemas.microsoft.com/office/drawing/2014/main" id="{D0459225-7B96-6284-00B2-CF639F8926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4252805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85413-E692-6DD2-584B-C153D1CDA3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1573494-908C-8287-2878-B8109DD71A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5E99BDB-AE6B-E7B3-79DD-6DA3BEF435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EEE4D6-70C6-0DAC-3D3B-CEF908DC77D5}"/>
              </a:ext>
            </a:extLst>
          </p:cNvPr>
          <p:cNvSpPr>
            <a:spLocks noGrp="1"/>
          </p:cNvSpPr>
          <p:nvPr>
            <p:ph type="dt" sz="half" idx="10"/>
          </p:nvPr>
        </p:nvSpPr>
        <p:spPr/>
        <p:txBody>
          <a:bodyPr/>
          <a:lstStyle/>
          <a:p>
            <a:fld id="{48BA894F-2169-40F5-A488-0DED1E32D92D}" type="datetime1">
              <a:rPr lang="en-GB" smtClean="0"/>
              <a:t>13/02/2025</a:t>
            </a:fld>
            <a:endParaRPr lang="en-GB"/>
          </a:p>
        </p:txBody>
      </p:sp>
      <p:sp>
        <p:nvSpPr>
          <p:cNvPr id="6" name="Footer Placeholder 5">
            <a:extLst>
              <a:ext uri="{FF2B5EF4-FFF2-40B4-BE49-F238E27FC236}">
                <a16:creationId xmlns:a16="http://schemas.microsoft.com/office/drawing/2014/main" id="{F49C3971-79A3-C209-564C-BD5D9D86E4C7}"/>
              </a:ext>
            </a:extLst>
          </p:cNvPr>
          <p:cNvSpPr>
            <a:spLocks noGrp="1"/>
          </p:cNvSpPr>
          <p:nvPr>
            <p:ph type="ftr" sz="quarter" idx="11"/>
          </p:nvPr>
        </p:nvSpPr>
        <p:spPr/>
        <p:txBody>
          <a:bodyPr/>
          <a:lstStyle/>
          <a:p>
            <a:r>
              <a:rPr lang="en-US" dirty="0"/>
              <a:t>#ZeroCon25</a:t>
            </a:r>
            <a:endParaRPr lang="en-GB" dirty="0"/>
          </a:p>
        </p:txBody>
      </p:sp>
      <p:sp>
        <p:nvSpPr>
          <p:cNvPr id="7" name="Slide Number Placeholder 6">
            <a:extLst>
              <a:ext uri="{FF2B5EF4-FFF2-40B4-BE49-F238E27FC236}">
                <a16:creationId xmlns:a16="http://schemas.microsoft.com/office/drawing/2014/main" id="{30402702-277B-3ACF-851A-C0C404ED8B54}"/>
              </a:ext>
            </a:extLst>
          </p:cNvPr>
          <p:cNvSpPr>
            <a:spLocks noGrp="1"/>
          </p:cNvSpPr>
          <p:nvPr>
            <p:ph type="sldNum" sz="quarter" idx="12"/>
          </p:nvPr>
        </p:nvSpPr>
        <p:spPr/>
        <p:txBody>
          <a:bodyPr/>
          <a:lstStyle/>
          <a:p>
            <a:fld id="{1195A9E4-2CE9-4E32-BE85-7C32F0F78A6D}" type="slidenum">
              <a:rPr lang="en-GB" smtClean="0"/>
              <a:t>‹#›</a:t>
            </a:fld>
            <a:endParaRPr lang="en-GB"/>
          </a:p>
        </p:txBody>
      </p:sp>
      <p:pic>
        <p:nvPicPr>
          <p:cNvPr id="8" name="Picture 7" descr="Zero Project Plant: an icon showing a green seedling breaking through a circle.">
            <a:extLst>
              <a:ext uri="{FF2B5EF4-FFF2-40B4-BE49-F238E27FC236}">
                <a16:creationId xmlns:a16="http://schemas.microsoft.com/office/drawing/2014/main" id="{2A8373D0-4AD4-04E7-6DAC-6E1FA94700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3989665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B3E06-41AF-0ACA-CCBD-F5BAB7AC31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16BC9B1-E8C2-C7D8-0ACB-3D5B734FE3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278FB8E-65FD-4C56-E3A9-054836CB1F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E3F7DA-8E45-6DD8-7482-BC161C4701CB}"/>
              </a:ext>
            </a:extLst>
          </p:cNvPr>
          <p:cNvSpPr>
            <a:spLocks noGrp="1"/>
          </p:cNvSpPr>
          <p:nvPr>
            <p:ph type="dt" sz="half" idx="10"/>
          </p:nvPr>
        </p:nvSpPr>
        <p:spPr/>
        <p:txBody>
          <a:bodyPr/>
          <a:lstStyle/>
          <a:p>
            <a:fld id="{AC800F5A-532D-4F87-AB6D-3F2ECE8BF666}" type="datetime1">
              <a:rPr lang="en-GB" smtClean="0"/>
              <a:t>13/02/2025</a:t>
            </a:fld>
            <a:endParaRPr lang="en-GB"/>
          </a:p>
        </p:txBody>
      </p:sp>
      <p:sp>
        <p:nvSpPr>
          <p:cNvPr id="6" name="Footer Placeholder 5">
            <a:extLst>
              <a:ext uri="{FF2B5EF4-FFF2-40B4-BE49-F238E27FC236}">
                <a16:creationId xmlns:a16="http://schemas.microsoft.com/office/drawing/2014/main" id="{A0FDB1F6-A587-5CC5-B4A1-6CBC2452EDC2}"/>
              </a:ext>
            </a:extLst>
          </p:cNvPr>
          <p:cNvSpPr>
            <a:spLocks noGrp="1"/>
          </p:cNvSpPr>
          <p:nvPr>
            <p:ph type="ftr" sz="quarter" idx="11"/>
          </p:nvPr>
        </p:nvSpPr>
        <p:spPr/>
        <p:txBody>
          <a:bodyPr/>
          <a:lstStyle/>
          <a:p>
            <a:r>
              <a:rPr lang="en-US" dirty="0"/>
              <a:t>#ZeroCon25</a:t>
            </a:r>
            <a:endParaRPr lang="en-GB" dirty="0"/>
          </a:p>
        </p:txBody>
      </p:sp>
      <p:sp>
        <p:nvSpPr>
          <p:cNvPr id="7" name="Slide Number Placeholder 6">
            <a:extLst>
              <a:ext uri="{FF2B5EF4-FFF2-40B4-BE49-F238E27FC236}">
                <a16:creationId xmlns:a16="http://schemas.microsoft.com/office/drawing/2014/main" id="{3C3402A9-A0E0-7045-EA1F-7AA57991E93E}"/>
              </a:ext>
            </a:extLst>
          </p:cNvPr>
          <p:cNvSpPr>
            <a:spLocks noGrp="1"/>
          </p:cNvSpPr>
          <p:nvPr>
            <p:ph type="sldNum" sz="quarter" idx="12"/>
          </p:nvPr>
        </p:nvSpPr>
        <p:spPr/>
        <p:txBody>
          <a:bodyPr/>
          <a:lstStyle/>
          <a:p>
            <a:fld id="{1195A9E4-2CE9-4E32-BE85-7C32F0F78A6D}" type="slidenum">
              <a:rPr lang="en-GB" smtClean="0"/>
              <a:t>‹#›</a:t>
            </a:fld>
            <a:endParaRPr lang="en-GB"/>
          </a:p>
        </p:txBody>
      </p:sp>
      <p:pic>
        <p:nvPicPr>
          <p:cNvPr id="8" name="Picture 7" descr="Zero Project Plant: an icon showing a green seedling breaking through a circle.">
            <a:extLst>
              <a:ext uri="{FF2B5EF4-FFF2-40B4-BE49-F238E27FC236}">
                <a16:creationId xmlns:a16="http://schemas.microsoft.com/office/drawing/2014/main" id="{C97FE7C3-62EE-EBCF-7381-9E13CB86EC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1402175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C4DFD2-A48F-938F-9C39-58C9547BD1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11346B3-1FB5-CBE0-B15E-5E254CF78A18}"/>
              </a:ext>
            </a:extLst>
          </p:cNvPr>
          <p:cNvSpPr>
            <a:spLocks noGrp="1"/>
          </p:cNvSpPr>
          <p:nvPr>
            <p:ph type="body" idx="1"/>
          </p:nvPr>
        </p:nvSpPr>
        <p:spPr>
          <a:xfrm>
            <a:off x="838200" y="1792518"/>
            <a:ext cx="10515600" cy="38612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D545C8-B46A-1919-AEB8-64178D1CD9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F3C978-C8B7-45B7-A1FD-262897265120}" type="datetime1">
              <a:rPr lang="en-GB" smtClean="0"/>
              <a:t>13/02/2025</a:t>
            </a:fld>
            <a:endParaRPr lang="en-GB"/>
          </a:p>
        </p:txBody>
      </p:sp>
      <p:sp>
        <p:nvSpPr>
          <p:cNvPr id="5" name="Footer Placeholder 4">
            <a:extLst>
              <a:ext uri="{FF2B5EF4-FFF2-40B4-BE49-F238E27FC236}">
                <a16:creationId xmlns:a16="http://schemas.microsoft.com/office/drawing/2014/main" id="{21ACA2EC-9AAA-A334-BAFC-D20203C40D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2400">
                <a:solidFill>
                  <a:schemeClr val="tx1">
                    <a:tint val="75000"/>
                  </a:schemeClr>
                </a:solidFill>
              </a:defRPr>
            </a:lvl1pPr>
          </a:lstStyle>
          <a:p>
            <a:r>
              <a:rPr lang="en-US" dirty="0"/>
              <a:t>#ZeroCon25</a:t>
            </a:r>
            <a:endParaRPr lang="en-GB" dirty="0"/>
          </a:p>
        </p:txBody>
      </p:sp>
      <p:sp>
        <p:nvSpPr>
          <p:cNvPr id="6" name="Slide Number Placeholder 5">
            <a:extLst>
              <a:ext uri="{FF2B5EF4-FFF2-40B4-BE49-F238E27FC236}">
                <a16:creationId xmlns:a16="http://schemas.microsoft.com/office/drawing/2014/main" id="{E2F4DD50-8E12-ED09-0BAF-BA8058E0E3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95A9E4-2CE9-4E32-BE85-7C32F0F78A6D}" type="slidenum">
              <a:rPr lang="en-GB" smtClean="0"/>
              <a:t>‹#›</a:t>
            </a:fld>
            <a:endParaRPr lang="en-GB"/>
          </a:p>
        </p:txBody>
      </p:sp>
    </p:spTree>
    <p:extLst>
      <p:ext uri="{BB962C8B-B14F-4D97-AF65-F5344CB8AC3E}">
        <p14:creationId xmlns:p14="http://schemas.microsoft.com/office/powerpoint/2010/main" val="655874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7152" userDrawn="1">
          <p15:clr>
            <a:srgbClr val="F26B43"/>
          </p15:clr>
        </p15:guide>
        <p15:guide id="4" pos="50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4.sv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6.sv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6.svg"/></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3.pn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3.png"/><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6.sv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6.svg"/></Relationships>
</file>

<file path=ppt/slides/_rels/slide2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6.sv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782FC-8B01-42F4-8056-DCC2EFED95D1}"/>
              </a:ext>
            </a:extLst>
          </p:cNvPr>
          <p:cNvSpPr>
            <a:spLocks noGrp="1"/>
          </p:cNvSpPr>
          <p:nvPr>
            <p:ph type="ctrTitle"/>
          </p:nvPr>
        </p:nvSpPr>
        <p:spPr>
          <a:xfrm>
            <a:off x="431073" y="1201784"/>
            <a:ext cx="11390812" cy="2073065"/>
          </a:xfrm>
        </p:spPr>
        <p:txBody>
          <a:bodyPr/>
          <a:lstStyle/>
          <a:p>
            <a:r>
              <a:rPr lang="en-US" sz="7200" dirty="0">
                <a:latin typeface="Roboto" panose="02000000000000000000" pitchFamily="2" charset="0"/>
                <a:ea typeface="Roboto" panose="02000000000000000000" pitchFamily="2" charset="0"/>
              </a:rPr>
              <a:t>Maximizing Human Potential</a:t>
            </a:r>
            <a:endParaRPr lang="en-GB" dirty="0">
              <a:latin typeface="Roboto" panose="02000000000000000000" pitchFamily="2" charset="0"/>
              <a:ea typeface="Roboto" panose="02000000000000000000" pitchFamily="2" charset="0"/>
            </a:endParaRPr>
          </a:p>
        </p:txBody>
      </p:sp>
      <p:sp>
        <p:nvSpPr>
          <p:cNvPr id="3" name="Subtitle 2">
            <a:extLst>
              <a:ext uri="{FF2B5EF4-FFF2-40B4-BE49-F238E27FC236}">
                <a16:creationId xmlns:a16="http://schemas.microsoft.com/office/drawing/2014/main" id="{28D29E75-4221-A94E-345A-B32600075CE2}"/>
              </a:ext>
            </a:extLst>
          </p:cNvPr>
          <p:cNvSpPr>
            <a:spLocks noGrp="1"/>
          </p:cNvSpPr>
          <p:nvPr>
            <p:ph type="subTitle" idx="1"/>
          </p:nvPr>
        </p:nvSpPr>
        <p:spPr>
          <a:xfrm>
            <a:off x="509451" y="3444665"/>
            <a:ext cx="11234057" cy="2211557"/>
          </a:xfrm>
        </p:spPr>
        <p:txBody>
          <a:bodyPr>
            <a:normAutofit/>
          </a:bodyPr>
          <a:lstStyle/>
          <a:p>
            <a:r>
              <a:rPr lang="en-US" dirty="0">
                <a:latin typeface="Roboto" panose="02000000000000000000" pitchFamily="2" charset="0"/>
                <a:ea typeface="Roboto" panose="02000000000000000000" pitchFamily="2" charset="0"/>
              </a:rPr>
              <a:t>Donna </a:t>
            </a:r>
            <a:r>
              <a:rPr lang="en-US" dirty="0" err="1">
                <a:latin typeface="Roboto" panose="02000000000000000000" pitchFamily="2" charset="0"/>
                <a:ea typeface="Roboto" panose="02000000000000000000" pitchFamily="2" charset="0"/>
              </a:rPr>
              <a:t>Bungard</a:t>
            </a:r>
            <a:endParaRPr lang="en-US" dirty="0">
              <a:latin typeface="Roboto" panose="02000000000000000000" pitchFamily="2" charset="0"/>
              <a:ea typeface="Roboto" panose="02000000000000000000" pitchFamily="2" charset="0"/>
            </a:endParaRPr>
          </a:p>
          <a:p>
            <a:r>
              <a:rPr lang="en-US" dirty="0">
                <a:latin typeface="Roboto" panose="02000000000000000000" pitchFamily="2" charset="0"/>
                <a:ea typeface="Roboto" panose="02000000000000000000" pitchFamily="2" charset="0"/>
              </a:rPr>
              <a:t>Indeed</a:t>
            </a:r>
          </a:p>
          <a:p>
            <a:r>
              <a:rPr lang="en-US" dirty="0">
                <a:latin typeface="Roboto" panose="02000000000000000000" pitchFamily="2" charset="0"/>
                <a:ea typeface="Roboto" panose="02000000000000000000" pitchFamily="2" charset="0"/>
              </a:rPr>
              <a:t>United States of America</a:t>
            </a:r>
          </a:p>
          <a:p>
            <a:r>
              <a:rPr lang="en-GB" dirty="0">
                <a:latin typeface="Roboto" panose="02000000000000000000" pitchFamily="2" charset="0"/>
                <a:ea typeface="Roboto" panose="02000000000000000000" pitchFamily="2" charset="0"/>
              </a:rPr>
              <a:t>Digital training platforms and ecosystem building in inclusive employment</a:t>
            </a:r>
          </a:p>
        </p:txBody>
      </p:sp>
      <p:sp>
        <p:nvSpPr>
          <p:cNvPr id="4" name="Titel 1">
            <a:extLst>
              <a:ext uri="{FF2B5EF4-FFF2-40B4-BE49-F238E27FC236}">
                <a16:creationId xmlns:a16="http://schemas.microsoft.com/office/drawing/2014/main" id="{E4771D02-F4E4-C632-E5D7-C5E26F71C09C}"/>
              </a:ext>
            </a:extLst>
          </p:cNvPr>
          <p:cNvSpPr txBox="1">
            <a:spLocks/>
          </p:cNvSpPr>
          <p:nvPr/>
        </p:nvSpPr>
        <p:spPr>
          <a:xfrm>
            <a:off x="842554" y="5692088"/>
            <a:ext cx="10567851" cy="84682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pPr algn="ctr"/>
            <a:r>
              <a:rPr lang="en-US" sz="2400" b="1" dirty="0">
                <a:latin typeface="Roboto" panose="02000000000000000000" pitchFamily="2" charset="0"/>
                <a:ea typeface="Roboto" panose="02000000000000000000" pitchFamily="2" charset="0"/>
              </a:rPr>
              <a:t>March 5</a:t>
            </a:r>
            <a:r>
              <a:rPr lang="en-US" sz="2400" b="1" baseline="30000" dirty="0">
                <a:latin typeface="Roboto" panose="02000000000000000000" pitchFamily="2" charset="0"/>
                <a:ea typeface="Roboto" panose="02000000000000000000" pitchFamily="2" charset="0"/>
              </a:rPr>
              <a:t>th</a:t>
            </a:r>
            <a:r>
              <a:rPr lang="en-US" sz="2400" b="1" dirty="0">
                <a:latin typeface="Roboto" panose="02000000000000000000" pitchFamily="2" charset="0"/>
                <a:ea typeface="Roboto" panose="02000000000000000000" pitchFamily="2" charset="0"/>
              </a:rPr>
              <a:t>, 11:00 am</a:t>
            </a:r>
          </a:p>
        </p:txBody>
      </p:sp>
      <p:sp>
        <p:nvSpPr>
          <p:cNvPr id="7" name="Slide Number Placeholder 6">
            <a:extLst>
              <a:ext uri="{FF2B5EF4-FFF2-40B4-BE49-F238E27FC236}">
                <a16:creationId xmlns:a16="http://schemas.microsoft.com/office/drawing/2014/main" id="{59DF2F47-DE12-0075-6EDB-366148F7F176}"/>
              </a:ext>
            </a:extLst>
          </p:cNvPr>
          <p:cNvSpPr>
            <a:spLocks noGrp="1"/>
          </p:cNvSpPr>
          <p:nvPr>
            <p:ph type="sldNum" sz="quarter" idx="12"/>
          </p:nvPr>
        </p:nvSpPr>
        <p:spPr/>
        <p:txBody>
          <a:bodyPr/>
          <a:lstStyle/>
          <a:p>
            <a:fld id="{1195A9E4-2CE9-4E32-BE85-7C32F0F78A6D}" type="slidenum">
              <a:rPr lang="en-GB" smtClean="0">
                <a:latin typeface="Roboto" panose="02000000000000000000" pitchFamily="2" charset="0"/>
                <a:ea typeface="Roboto" panose="02000000000000000000" pitchFamily="2" charset="0"/>
              </a:rPr>
              <a:t>1</a:t>
            </a:fld>
            <a:endParaRPr lang="en-GB">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54376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DF5ED"/>
        </a:solidFill>
        <a:effectLst/>
      </p:bgPr>
    </p:bg>
    <p:spTree>
      <p:nvGrpSpPr>
        <p:cNvPr id="1" name="">
          <a:extLst>
            <a:ext uri="{FF2B5EF4-FFF2-40B4-BE49-F238E27FC236}">
              <a16:creationId xmlns:a16="http://schemas.microsoft.com/office/drawing/2014/main" id="{136C3CAF-9B00-E88C-FD3C-CBC5C523324D}"/>
            </a:ext>
          </a:extLst>
        </p:cNvPr>
        <p:cNvGrpSpPr/>
        <p:nvPr/>
      </p:nvGrpSpPr>
      <p:grpSpPr>
        <a:xfrm>
          <a:off x="0" y="0"/>
          <a:ext cx="0" cy="0"/>
          <a:chOff x="0" y="0"/>
          <a:chExt cx="0" cy="0"/>
        </a:xfrm>
      </p:grpSpPr>
      <p:sp>
        <p:nvSpPr>
          <p:cNvPr id="30" name="Rectangle 29">
            <a:extLst>
              <a:ext uri="{FF2B5EF4-FFF2-40B4-BE49-F238E27FC236}">
                <a16:creationId xmlns:a16="http://schemas.microsoft.com/office/drawing/2014/main" id="{0017BB8E-537B-0941-0B7B-E81BAD5BC314}"/>
              </a:ext>
              <a:ext uri="{C183D7F6-B498-43B3-948B-1728B52AA6E4}">
                <adec:decorative xmlns:adec="http://schemas.microsoft.com/office/drawing/2017/decorative" val="1"/>
              </a:ext>
            </a:extLst>
          </p:cNvPr>
          <p:cNvSpPr/>
          <p:nvPr/>
        </p:nvSpPr>
        <p:spPr>
          <a:xfrm>
            <a:off x="10890690" y="0"/>
            <a:ext cx="1301310" cy="1057275"/>
          </a:xfrm>
          <a:prstGeom prst="rect">
            <a:avLst/>
          </a:prstGeom>
          <a:solidFill>
            <a:srgbClr val="EDF5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20">
            <a:extLst>
              <a:ext uri="{FF2B5EF4-FFF2-40B4-BE49-F238E27FC236}">
                <a16:creationId xmlns:a16="http://schemas.microsoft.com/office/drawing/2014/main" id="{1A3D7B12-9A53-68BA-64C0-852A442275A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230714" y="155958"/>
            <a:ext cx="767583" cy="767583"/>
          </a:xfrm>
          <a:prstGeom prst="rect">
            <a:avLst/>
          </a:prstGeom>
        </p:spPr>
      </p:pic>
      <p:sp>
        <p:nvSpPr>
          <p:cNvPr id="5" name="Title 1">
            <a:extLst>
              <a:ext uri="{FF2B5EF4-FFF2-40B4-BE49-F238E27FC236}">
                <a16:creationId xmlns:a16="http://schemas.microsoft.com/office/drawing/2014/main" id="{24077FBE-ADD2-0FBA-E532-6779370A72B9}"/>
              </a:ext>
            </a:extLst>
          </p:cNvPr>
          <p:cNvSpPr txBox="1">
            <a:spLocks noGrp="1"/>
          </p:cNvSpPr>
          <p:nvPr>
            <p:ph type="title" idx="4294967295"/>
          </p:nvPr>
        </p:nvSpPr>
        <p:spPr>
          <a:xfrm>
            <a:off x="816523" y="677090"/>
            <a:ext cx="9018986" cy="73866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j-cs"/>
              </a:rPr>
              <a:t>The global talent shortage</a:t>
            </a:r>
            <a:endParaRPr kumimoji="0" lang="en-GB" sz="4800" b="1"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j-cs"/>
            </a:endParaRPr>
          </a:p>
        </p:txBody>
      </p:sp>
      <p:sp>
        <p:nvSpPr>
          <p:cNvPr id="37" name="Text Placeholder 3">
            <a:extLst>
              <a:ext uri="{FF2B5EF4-FFF2-40B4-BE49-F238E27FC236}">
                <a16:creationId xmlns:a16="http://schemas.microsoft.com/office/drawing/2014/main" id="{62CBB3E9-D018-F473-6AE0-DB9B2BD064DE}"/>
              </a:ext>
            </a:extLst>
          </p:cNvPr>
          <p:cNvSpPr txBox="1">
            <a:spLocks/>
          </p:cNvSpPr>
          <p:nvPr/>
        </p:nvSpPr>
        <p:spPr>
          <a:xfrm>
            <a:off x="816523" y="1530428"/>
            <a:ext cx="8118613" cy="294568"/>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pPr>
            <a:r>
              <a:rPr lang="en-US" sz="1800" b="1" dirty="0"/>
              <a:t>Total global labor deficit as a percentage of workforce</a:t>
            </a:r>
          </a:p>
        </p:txBody>
      </p:sp>
      <p:sp>
        <p:nvSpPr>
          <p:cNvPr id="8" name="Text Placeholder 3">
            <a:extLst>
              <a:ext uri="{FF2B5EF4-FFF2-40B4-BE49-F238E27FC236}">
                <a16:creationId xmlns:a16="http://schemas.microsoft.com/office/drawing/2014/main" id="{BA1058A7-527E-7858-9439-959EBBAB7860}"/>
              </a:ext>
            </a:extLst>
          </p:cNvPr>
          <p:cNvSpPr txBox="1">
            <a:spLocks/>
          </p:cNvSpPr>
          <p:nvPr/>
        </p:nvSpPr>
        <p:spPr>
          <a:xfrm>
            <a:off x="800100" y="2114805"/>
            <a:ext cx="1114426" cy="327269"/>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pPr>
            <a:r>
              <a:rPr lang="en-US" sz="2000" b="1" dirty="0"/>
              <a:t>2020</a:t>
            </a:r>
          </a:p>
        </p:txBody>
      </p:sp>
      <p:graphicFrame>
        <p:nvGraphicFramePr>
          <p:cNvPr id="7" name="Chart 6" descr="pie chart showing 97% workforce, 3% labor deficit">
            <a:extLst>
              <a:ext uri="{FF2B5EF4-FFF2-40B4-BE49-F238E27FC236}">
                <a16:creationId xmlns:a16="http://schemas.microsoft.com/office/drawing/2014/main" id="{3FAB9301-398B-1525-32EF-142784B8FD71}"/>
              </a:ext>
            </a:extLst>
          </p:cNvPr>
          <p:cNvGraphicFramePr/>
          <p:nvPr>
            <p:extLst>
              <p:ext uri="{D42A27DB-BD31-4B8C-83A1-F6EECF244321}">
                <p14:modId xmlns:p14="http://schemas.microsoft.com/office/powerpoint/2010/main" val="293705928"/>
              </p:ext>
            </p:extLst>
          </p:nvPr>
        </p:nvGraphicFramePr>
        <p:xfrm>
          <a:off x="803267" y="2430310"/>
          <a:ext cx="2839966" cy="2538928"/>
        </p:xfrm>
        <a:graphic>
          <a:graphicData uri="http://schemas.openxmlformats.org/drawingml/2006/chart">
            <c:chart xmlns:c="http://schemas.openxmlformats.org/drawingml/2006/chart" xmlns:r="http://schemas.openxmlformats.org/officeDocument/2006/relationships" r:id="rId5"/>
          </a:graphicData>
        </a:graphic>
      </p:graphicFrame>
      <p:sp>
        <p:nvSpPr>
          <p:cNvPr id="35" name="Text Placeholder 3">
            <a:extLst>
              <a:ext uri="{FF2B5EF4-FFF2-40B4-BE49-F238E27FC236}">
                <a16:creationId xmlns:a16="http://schemas.microsoft.com/office/drawing/2014/main" id="{8DBD881E-8BC4-5E46-BB88-E45D810EA9BF}"/>
              </a:ext>
            </a:extLst>
          </p:cNvPr>
          <p:cNvSpPr txBox="1">
            <a:spLocks/>
          </p:cNvSpPr>
          <p:nvPr/>
        </p:nvSpPr>
        <p:spPr>
          <a:xfrm>
            <a:off x="1691128" y="1987670"/>
            <a:ext cx="622595" cy="327269"/>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pPr>
            <a:r>
              <a:rPr lang="en-US" sz="2000" dirty="0"/>
              <a:t>3%</a:t>
            </a:r>
          </a:p>
        </p:txBody>
      </p:sp>
      <p:sp>
        <p:nvSpPr>
          <p:cNvPr id="10" name="Text Placeholder 3">
            <a:extLst>
              <a:ext uri="{FF2B5EF4-FFF2-40B4-BE49-F238E27FC236}">
                <a16:creationId xmlns:a16="http://schemas.microsoft.com/office/drawing/2014/main" id="{3DCC4645-C8C3-BF3F-8BDA-9D48965FBC3A}"/>
              </a:ext>
            </a:extLst>
          </p:cNvPr>
          <p:cNvSpPr txBox="1">
            <a:spLocks/>
          </p:cNvSpPr>
          <p:nvPr/>
        </p:nvSpPr>
        <p:spPr>
          <a:xfrm>
            <a:off x="1808912" y="4395126"/>
            <a:ext cx="828675" cy="327269"/>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pPr>
            <a:r>
              <a:rPr lang="en-US" sz="2000" dirty="0">
                <a:solidFill>
                  <a:schemeClr val="bg1"/>
                </a:solidFill>
              </a:rPr>
              <a:t>97%</a:t>
            </a:r>
          </a:p>
        </p:txBody>
      </p:sp>
      <p:sp>
        <p:nvSpPr>
          <p:cNvPr id="38" name="Text Placeholder 3">
            <a:extLst>
              <a:ext uri="{FF2B5EF4-FFF2-40B4-BE49-F238E27FC236}">
                <a16:creationId xmlns:a16="http://schemas.microsoft.com/office/drawing/2014/main" id="{032BF35E-4C62-F002-87C3-0B1C40E8E764}"/>
              </a:ext>
            </a:extLst>
          </p:cNvPr>
          <p:cNvSpPr txBox="1">
            <a:spLocks/>
          </p:cNvSpPr>
          <p:nvPr/>
        </p:nvSpPr>
        <p:spPr>
          <a:xfrm>
            <a:off x="1094255" y="4961640"/>
            <a:ext cx="2257986" cy="575286"/>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pPr>
            <a:r>
              <a:rPr lang="en-US" sz="1600" dirty="0"/>
              <a:t>Unrealized output</a:t>
            </a:r>
            <a:br>
              <a:rPr lang="en-US" sz="1600" dirty="0"/>
            </a:br>
            <a:r>
              <a:rPr lang="en-US" sz="1800" b="1" dirty="0">
                <a:solidFill>
                  <a:srgbClr val="2B882E"/>
                </a:solidFill>
              </a:rPr>
              <a:t>$2.1 trillion</a:t>
            </a:r>
          </a:p>
        </p:txBody>
      </p:sp>
      <p:sp>
        <p:nvSpPr>
          <p:cNvPr id="14" name="Text Placeholder 3">
            <a:extLst>
              <a:ext uri="{FF2B5EF4-FFF2-40B4-BE49-F238E27FC236}">
                <a16:creationId xmlns:a16="http://schemas.microsoft.com/office/drawing/2014/main" id="{C4619BAE-B236-5068-E36A-33E5BFDA6576}"/>
              </a:ext>
            </a:extLst>
          </p:cNvPr>
          <p:cNvSpPr txBox="1">
            <a:spLocks/>
          </p:cNvSpPr>
          <p:nvPr/>
        </p:nvSpPr>
        <p:spPr>
          <a:xfrm>
            <a:off x="3679851" y="2126569"/>
            <a:ext cx="1114426" cy="327269"/>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pPr>
            <a:r>
              <a:rPr lang="en-US" sz="2000" b="1" dirty="0"/>
              <a:t>2025</a:t>
            </a:r>
          </a:p>
        </p:txBody>
      </p:sp>
      <p:graphicFrame>
        <p:nvGraphicFramePr>
          <p:cNvPr id="13" name="Chart 12" descr="pie chart showing 94% workforce, 6% labor deficit">
            <a:extLst>
              <a:ext uri="{FF2B5EF4-FFF2-40B4-BE49-F238E27FC236}">
                <a16:creationId xmlns:a16="http://schemas.microsoft.com/office/drawing/2014/main" id="{D071BB7E-E212-CE05-63C1-114935C38EE8}"/>
              </a:ext>
            </a:extLst>
          </p:cNvPr>
          <p:cNvGraphicFramePr/>
          <p:nvPr>
            <p:extLst>
              <p:ext uri="{D42A27DB-BD31-4B8C-83A1-F6EECF244321}">
                <p14:modId xmlns:p14="http://schemas.microsoft.com/office/powerpoint/2010/main" val="2951631467"/>
              </p:ext>
            </p:extLst>
          </p:nvPr>
        </p:nvGraphicFramePr>
        <p:xfrm>
          <a:off x="3683018" y="2442074"/>
          <a:ext cx="2839966" cy="2538928"/>
        </p:xfrm>
        <a:graphic>
          <a:graphicData uri="http://schemas.openxmlformats.org/drawingml/2006/chart">
            <c:chart xmlns:c="http://schemas.openxmlformats.org/drawingml/2006/chart" xmlns:r="http://schemas.openxmlformats.org/officeDocument/2006/relationships" r:id="rId6"/>
          </a:graphicData>
        </a:graphic>
      </p:graphicFrame>
      <p:sp>
        <p:nvSpPr>
          <p:cNvPr id="15" name="Text Placeholder 3">
            <a:extLst>
              <a:ext uri="{FF2B5EF4-FFF2-40B4-BE49-F238E27FC236}">
                <a16:creationId xmlns:a16="http://schemas.microsoft.com/office/drawing/2014/main" id="{21A8E011-1FCA-FF58-28B8-7DB0A1569735}"/>
              </a:ext>
            </a:extLst>
          </p:cNvPr>
          <p:cNvSpPr txBox="1">
            <a:spLocks/>
          </p:cNvSpPr>
          <p:nvPr/>
        </p:nvSpPr>
        <p:spPr>
          <a:xfrm>
            <a:off x="4446716" y="1991658"/>
            <a:ext cx="622595" cy="327269"/>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pPr>
            <a:r>
              <a:rPr lang="en-US" sz="2000" dirty="0"/>
              <a:t>6%</a:t>
            </a:r>
          </a:p>
        </p:txBody>
      </p:sp>
      <p:sp>
        <p:nvSpPr>
          <p:cNvPr id="16" name="Text Placeholder 3">
            <a:extLst>
              <a:ext uri="{FF2B5EF4-FFF2-40B4-BE49-F238E27FC236}">
                <a16:creationId xmlns:a16="http://schemas.microsoft.com/office/drawing/2014/main" id="{47740C05-8048-D4B1-DCDD-8BFF7E855912}"/>
              </a:ext>
            </a:extLst>
          </p:cNvPr>
          <p:cNvSpPr txBox="1">
            <a:spLocks/>
          </p:cNvSpPr>
          <p:nvPr/>
        </p:nvSpPr>
        <p:spPr>
          <a:xfrm>
            <a:off x="4688663" y="4395126"/>
            <a:ext cx="828675" cy="327269"/>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pPr>
            <a:r>
              <a:rPr lang="en-US" sz="2000" dirty="0">
                <a:solidFill>
                  <a:schemeClr val="bg1"/>
                </a:solidFill>
              </a:rPr>
              <a:t>94%</a:t>
            </a:r>
          </a:p>
        </p:txBody>
      </p:sp>
      <p:sp>
        <p:nvSpPr>
          <p:cNvPr id="39" name="Text Placeholder 3">
            <a:extLst>
              <a:ext uri="{FF2B5EF4-FFF2-40B4-BE49-F238E27FC236}">
                <a16:creationId xmlns:a16="http://schemas.microsoft.com/office/drawing/2014/main" id="{D4CF737A-E281-4F75-A5AE-70666568219E}"/>
              </a:ext>
            </a:extLst>
          </p:cNvPr>
          <p:cNvSpPr txBox="1">
            <a:spLocks/>
          </p:cNvSpPr>
          <p:nvPr/>
        </p:nvSpPr>
        <p:spPr>
          <a:xfrm>
            <a:off x="3940318" y="4961640"/>
            <a:ext cx="2257986" cy="575286"/>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pPr>
            <a:r>
              <a:rPr lang="en-US" sz="1600" dirty="0"/>
              <a:t>Unrealized output</a:t>
            </a:r>
            <a:br>
              <a:rPr lang="en-US" sz="1600" dirty="0"/>
            </a:br>
            <a:r>
              <a:rPr lang="en-US" sz="1800" b="1" dirty="0">
                <a:solidFill>
                  <a:srgbClr val="2B882E"/>
                </a:solidFill>
              </a:rPr>
              <a:t>$3.8 trillion</a:t>
            </a:r>
          </a:p>
        </p:txBody>
      </p:sp>
      <p:sp>
        <p:nvSpPr>
          <p:cNvPr id="18" name="Text Placeholder 3">
            <a:extLst>
              <a:ext uri="{FF2B5EF4-FFF2-40B4-BE49-F238E27FC236}">
                <a16:creationId xmlns:a16="http://schemas.microsoft.com/office/drawing/2014/main" id="{58A9B995-C7F7-A6EF-D6CF-4B599CFA083C}"/>
              </a:ext>
            </a:extLst>
          </p:cNvPr>
          <p:cNvSpPr txBox="1">
            <a:spLocks/>
          </p:cNvSpPr>
          <p:nvPr/>
        </p:nvSpPr>
        <p:spPr>
          <a:xfrm>
            <a:off x="6556435" y="2110154"/>
            <a:ext cx="1114426" cy="327269"/>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pPr>
            <a:r>
              <a:rPr lang="en-US" sz="2000" b="1" dirty="0"/>
              <a:t>2030</a:t>
            </a:r>
          </a:p>
        </p:txBody>
      </p:sp>
      <p:graphicFrame>
        <p:nvGraphicFramePr>
          <p:cNvPr id="17" name="Chart 16" descr="pie chart showing 89% workforce, 11% labor deficit">
            <a:extLst>
              <a:ext uri="{FF2B5EF4-FFF2-40B4-BE49-F238E27FC236}">
                <a16:creationId xmlns:a16="http://schemas.microsoft.com/office/drawing/2014/main" id="{47914F5C-7582-4A47-24FD-5CD174AF02C1}"/>
              </a:ext>
            </a:extLst>
          </p:cNvPr>
          <p:cNvGraphicFramePr/>
          <p:nvPr>
            <p:extLst>
              <p:ext uri="{D42A27DB-BD31-4B8C-83A1-F6EECF244321}">
                <p14:modId xmlns:p14="http://schemas.microsoft.com/office/powerpoint/2010/main" val="3678876759"/>
              </p:ext>
            </p:extLst>
          </p:nvPr>
        </p:nvGraphicFramePr>
        <p:xfrm>
          <a:off x="6559602" y="2425659"/>
          <a:ext cx="2839966" cy="2538928"/>
        </p:xfrm>
        <a:graphic>
          <a:graphicData uri="http://schemas.openxmlformats.org/drawingml/2006/chart">
            <c:chart xmlns:c="http://schemas.openxmlformats.org/drawingml/2006/chart" xmlns:r="http://schemas.openxmlformats.org/officeDocument/2006/relationships" r:id="rId7"/>
          </a:graphicData>
        </a:graphic>
      </p:graphicFrame>
      <p:sp>
        <p:nvSpPr>
          <p:cNvPr id="19" name="Text Placeholder 3">
            <a:extLst>
              <a:ext uri="{FF2B5EF4-FFF2-40B4-BE49-F238E27FC236}">
                <a16:creationId xmlns:a16="http://schemas.microsoft.com/office/drawing/2014/main" id="{A83721C1-6A5D-5404-A16B-BFC52D5ACEE7}"/>
              </a:ext>
            </a:extLst>
          </p:cNvPr>
          <p:cNvSpPr txBox="1">
            <a:spLocks/>
          </p:cNvSpPr>
          <p:nvPr/>
        </p:nvSpPr>
        <p:spPr>
          <a:xfrm>
            <a:off x="7281759" y="2718044"/>
            <a:ext cx="828675" cy="327269"/>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pPr>
            <a:r>
              <a:rPr lang="en-US" sz="2000" dirty="0"/>
              <a:t>11%</a:t>
            </a:r>
          </a:p>
        </p:txBody>
      </p:sp>
      <p:sp>
        <p:nvSpPr>
          <p:cNvPr id="21" name="Text Placeholder 3">
            <a:extLst>
              <a:ext uri="{FF2B5EF4-FFF2-40B4-BE49-F238E27FC236}">
                <a16:creationId xmlns:a16="http://schemas.microsoft.com/office/drawing/2014/main" id="{42DE7687-71F7-B745-D252-3C9339F4D76E}"/>
              </a:ext>
            </a:extLst>
          </p:cNvPr>
          <p:cNvSpPr txBox="1">
            <a:spLocks/>
          </p:cNvSpPr>
          <p:nvPr/>
        </p:nvSpPr>
        <p:spPr>
          <a:xfrm>
            <a:off x="7623236" y="4395126"/>
            <a:ext cx="828675" cy="327269"/>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pPr>
            <a:r>
              <a:rPr lang="en-US" sz="2000" dirty="0">
                <a:solidFill>
                  <a:schemeClr val="bg1"/>
                </a:solidFill>
              </a:rPr>
              <a:t>89%</a:t>
            </a:r>
          </a:p>
        </p:txBody>
      </p:sp>
      <p:sp>
        <p:nvSpPr>
          <p:cNvPr id="41" name="Text Placeholder 3">
            <a:extLst>
              <a:ext uri="{FF2B5EF4-FFF2-40B4-BE49-F238E27FC236}">
                <a16:creationId xmlns:a16="http://schemas.microsoft.com/office/drawing/2014/main" id="{6B171485-D252-7B9E-6325-3AFD6D1A2107}"/>
              </a:ext>
            </a:extLst>
          </p:cNvPr>
          <p:cNvSpPr txBox="1">
            <a:spLocks/>
          </p:cNvSpPr>
          <p:nvPr/>
        </p:nvSpPr>
        <p:spPr>
          <a:xfrm>
            <a:off x="6829292" y="4961640"/>
            <a:ext cx="2257986" cy="575286"/>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pPr>
            <a:r>
              <a:rPr lang="en-US" sz="1600" dirty="0"/>
              <a:t>Unrealized output</a:t>
            </a:r>
            <a:br>
              <a:rPr lang="en-US" sz="1600" dirty="0"/>
            </a:br>
            <a:r>
              <a:rPr lang="en-US" sz="1800" b="1" dirty="0">
                <a:solidFill>
                  <a:srgbClr val="2B882E"/>
                </a:solidFill>
              </a:rPr>
              <a:t>$8.5 trillion</a:t>
            </a:r>
          </a:p>
        </p:txBody>
      </p:sp>
      <p:cxnSp>
        <p:nvCxnSpPr>
          <p:cNvPr id="23" name="Straight Connector 22">
            <a:extLst>
              <a:ext uri="{FF2B5EF4-FFF2-40B4-BE49-F238E27FC236}">
                <a16:creationId xmlns:a16="http://schemas.microsoft.com/office/drawing/2014/main" id="{8B9D30A6-617D-A6DB-3212-8B94EE52BA87}"/>
              </a:ext>
              <a:ext uri="{C183D7F6-B498-43B3-948B-1728B52AA6E4}">
                <adec:decorative xmlns:adec="http://schemas.microsoft.com/office/drawing/2017/decorative" val="1"/>
              </a:ext>
            </a:extLst>
          </p:cNvPr>
          <p:cNvCxnSpPr>
            <a:cxnSpLocks/>
          </p:cNvCxnSpPr>
          <p:nvPr/>
        </p:nvCxnSpPr>
        <p:spPr>
          <a:xfrm>
            <a:off x="4794277" y="2315623"/>
            <a:ext cx="81553" cy="2790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C8D34F0-950B-3166-A461-031C2DFB0808}"/>
              </a:ext>
              <a:ext uri="{C183D7F6-B498-43B3-948B-1728B52AA6E4}">
                <adec:decorative xmlns:adec="http://schemas.microsoft.com/office/drawing/2017/decorative" val="1"/>
              </a:ext>
            </a:extLst>
          </p:cNvPr>
          <p:cNvCxnSpPr>
            <a:cxnSpLocks/>
          </p:cNvCxnSpPr>
          <p:nvPr/>
        </p:nvCxnSpPr>
        <p:spPr>
          <a:xfrm>
            <a:off x="2038689" y="2311635"/>
            <a:ext cx="81553" cy="2790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42" descr="solid green square">
            <a:extLst>
              <a:ext uri="{FF2B5EF4-FFF2-40B4-BE49-F238E27FC236}">
                <a16:creationId xmlns:a16="http://schemas.microsoft.com/office/drawing/2014/main" id="{6EF347F1-0403-65F1-DF7E-22BBFB857C01}"/>
              </a:ext>
            </a:extLst>
          </p:cNvPr>
          <p:cNvSpPr/>
          <p:nvPr/>
        </p:nvSpPr>
        <p:spPr>
          <a:xfrm>
            <a:off x="9680437" y="3405597"/>
            <a:ext cx="171655" cy="171655"/>
          </a:xfrm>
          <a:prstGeom prst="rect">
            <a:avLst/>
          </a:prstGeom>
          <a:solidFill>
            <a:srgbClr val="2B88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3">
            <a:extLst>
              <a:ext uri="{FF2B5EF4-FFF2-40B4-BE49-F238E27FC236}">
                <a16:creationId xmlns:a16="http://schemas.microsoft.com/office/drawing/2014/main" id="{8D53859F-0C6D-9426-9345-A5569647E717}"/>
              </a:ext>
            </a:extLst>
          </p:cNvPr>
          <p:cNvSpPr txBox="1">
            <a:spLocks/>
          </p:cNvSpPr>
          <p:nvPr/>
        </p:nvSpPr>
        <p:spPr>
          <a:xfrm>
            <a:off x="9984612" y="3347240"/>
            <a:ext cx="1226797" cy="261867"/>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pPr>
            <a:r>
              <a:rPr lang="en-US" sz="1600" dirty="0"/>
              <a:t>Workforce</a:t>
            </a:r>
            <a:endParaRPr lang="en-US" sz="1800" b="1" dirty="0">
              <a:solidFill>
                <a:srgbClr val="2B882E"/>
              </a:solidFill>
            </a:endParaRPr>
          </a:p>
        </p:txBody>
      </p:sp>
      <p:sp>
        <p:nvSpPr>
          <p:cNvPr id="45" name="Rectangle 44" descr="light green square">
            <a:extLst>
              <a:ext uri="{FF2B5EF4-FFF2-40B4-BE49-F238E27FC236}">
                <a16:creationId xmlns:a16="http://schemas.microsoft.com/office/drawing/2014/main" id="{D5AE53C1-47CD-ECCC-4E4E-7C4E09439AB9}"/>
              </a:ext>
            </a:extLst>
          </p:cNvPr>
          <p:cNvSpPr/>
          <p:nvPr/>
        </p:nvSpPr>
        <p:spPr>
          <a:xfrm>
            <a:off x="9680437" y="3862875"/>
            <a:ext cx="171655" cy="171655"/>
          </a:xfrm>
          <a:prstGeom prst="rect">
            <a:avLst/>
          </a:prstGeom>
          <a:solidFill>
            <a:srgbClr val="B7D6A3"/>
          </a:solidFill>
          <a:ln>
            <a:solidFill>
              <a:srgbClr val="2B88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 Placeholder 3">
            <a:extLst>
              <a:ext uri="{FF2B5EF4-FFF2-40B4-BE49-F238E27FC236}">
                <a16:creationId xmlns:a16="http://schemas.microsoft.com/office/drawing/2014/main" id="{20D9840D-C644-545D-91A5-3EC755640689}"/>
              </a:ext>
            </a:extLst>
          </p:cNvPr>
          <p:cNvSpPr txBox="1">
            <a:spLocks/>
          </p:cNvSpPr>
          <p:nvPr/>
        </p:nvSpPr>
        <p:spPr>
          <a:xfrm>
            <a:off x="9984612" y="3804518"/>
            <a:ext cx="1226797" cy="261867"/>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pPr>
            <a:r>
              <a:rPr lang="en-US" sz="1600" dirty="0"/>
              <a:t>Labor deficit</a:t>
            </a:r>
            <a:endParaRPr lang="en-US" sz="1800" b="1" dirty="0">
              <a:solidFill>
                <a:srgbClr val="2B882E"/>
              </a:solidFill>
            </a:endParaRPr>
          </a:p>
        </p:txBody>
      </p:sp>
      <p:sp>
        <p:nvSpPr>
          <p:cNvPr id="2" name="Text Placeholder 3">
            <a:extLst>
              <a:ext uri="{FF2B5EF4-FFF2-40B4-BE49-F238E27FC236}">
                <a16:creationId xmlns:a16="http://schemas.microsoft.com/office/drawing/2014/main" id="{AFDB27AB-AE61-F277-7BFD-56038847931F}"/>
              </a:ext>
            </a:extLst>
          </p:cNvPr>
          <p:cNvSpPr txBox="1">
            <a:spLocks/>
          </p:cNvSpPr>
          <p:nvPr/>
        </p:nvSpPr>
        <p:spPr>
          <a:xfrm>
            <a:off x="844041" y="5826960"/>
            <a:ext cx="6437718" cy="406906"/>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pPr>
            <a:r>
              <a:rPr lang="en-US" sz="1200" dirty="0"/>
              <a:t>Graph from Korn Ferry illustrating the growth of the global labor deficit as a percentage of the workforce, rising from 3% in 2020 to an estimated 6% in 2025 and an estimated 11% by 2030.</a:t>
            </a:r>
          </a:p>
        </p:txBody>
      </p:sp>
      <p:sp>
        <p:nvSpPr>
          <p:cNvPr id="6" name="Footer Placeholder 1">
            <a:extLst>
              <a:ext uri="{FF2B5EF4-FFF2-40B4-BE49-F238E27FC236}">
                <a16:creationId xmlns:a16="http://schemas.microsoft.com/office/drawing/2014/main" id="{49CD5CE1-BF38-F414-FF00-88C7602C8925}"/>
              </a:ext>
            </a:extLst>
          </p:cNvPr>
          <p:cNvSpPr>
            <a:spLocks noGrp="1"/>
          </p:cNvSpPr>
          <p:nvPr>
            <p:ph type="ftr" sz="quarter" idx="11"/>
          </p:nvPr>
        </p:nvSpPr>
        <p:spPr>
          <a:xfrm>
            <a:off x="4038600" y="6356350"/>
            <a:ext cx="4114800" cy="365125"/>
          </a:xfrm>
        </p:spPr>
        <p:txBody>
          <a:bodyPr/>
          <a:lstStyle/>
          <a:p>
            <a:r>
              <a:rPr lang="en-US" dirty="0"/>
              <a:t>#ZeroCon25</a:t>
            </a:r>
            <a:endParaRPr lang="en-GB" dirty="0"/>
          </a:p>
        </p:txBody>
      </p:sp>
      <p:sp>
        <p:nvSpPr>
          <p:cNvPr id="3" name="Slide Number Placeholder 2">
            <a:extLst>
              <a:ext uri="{FF2B5EF4-FFF2-40B4-BE49-F238E27FC236}">
                <a16:creationId xmlns:a16="http://schemas.microsoft.com/office/drawing/2014/main" id="{73BA6C58-B407-F148-1ED5-0A60AA654B68}"/>
              </a:ext>
            </a:extLst>
          </p:cNvPr>
          <p:cNvSpPr>
            <a:spLocks noGrp="1"/>
          </p:cNvSpPr>
          <p:nvPr>
            <p:ph type="sldNum" sz="quarter" idx="12"/>
          </p:nvPr>
        </p:nvSpPr>
        <p:spPr/>
        <p:txBody>
          <a:bodyPr/>
          <a:lstStyle/>
          <a:p>
            <a:fld id="{1195A9E4-2CE9-4E32-BE85-7C32F0F78A6D}" type="slidenum">
              <a:rPr lang="en-GB" smtClean="0">
                <a:solidFill>
                  <a:srgbClr val="898989"/>
                </a:solidFill>
              </a:rPr>
              <a:t>10</a:t>
            </a:fld>
            <a:endParaRPr lang="en-GB" dirty="0">
              <a:solidFill>
                <a:srgbClr val="898989"/>
              </a:solidFill>
            </a:endParaRPr>
          </a:p>
        </p:txBody>
      </p:sp>
    </p:spTree>
    <p:extLst>
      <p:ext uri="{BB962C8B-B14F-4D97-AF65-F5344CB8AC3E}">
        <p14:creationId xmlns:p14="http://schemas.microsoft.com/office/powerpoint/2010/main" val="1712789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DF5ED"/>
        </a:solidFill>
        <a:effectLst/>
      </p:bgPr>
    </p:bg>
    <p:spTree>
      <p:nvGrpSpPr>
        <p:cNvPr id="1" name="">
          <a:extLst>
            <a:ext uri="{FF2B5EF4-FFF2-40B4-BE49-F238E27FC236}">
              <a16:creationId xmlns:a16="http://schemas.microsoft.com/office/drawing/2014/main" id="{F82F14C0-EAB6-43DB-CC93-0C975BC41EE5}"/>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7BFADD8-332B-BE0F-8CF5-1D7D557AC71E}"/>
              </a:ext>
              <a:ext uri="{C183D7F6-B498-43B3-948B-1728B52AA6E4}">
                <adec:decorative xmlns:adec="http://schemas.microsoft.com/office/drawing/2017/decorative" val="1"/>
              </a:ext>
            </a:extLst>
          </p:cNvPr>
          <p:cNvSpPr/>
          <p:nvPr/>
        </p:nvSpPr>
        <p:spPr>
          <a:xfrm>
            <a:off x="-1" y="0"/>
            <a:ext cx="5140707" cy="6858000"/>
          </a:xfrm>
          <a:prstGeom prst="rect">
            <a:avLst/>
          </a:prstGeom>
          <a:solidFill>
            <a:srgbClr val="2B88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A5F40E2D-89DC-2AD4-C0F5-97BD1A72F20F}"/>
              </a:ext>
            </a:extLst>
          </p:cNvPr>
          <p:cNvSpPr txBox="1">
            <a:spLocks noGrp="1"/>
          </p:cNvSpPr>
          <p:nvPr>
            <p:ph type="title" idx="4294967295"/>
          </p:nvPr>
        </p:nvSpPr>
        <p:spPr>
          <a:xfrm>
            <a:off x="802067" y="2518491"/>
            <a:ext cx="3716924" cy="184665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j-cs"/>
              </a:rPr>
              <a:t>How skills-first hiring solves the talent crisis</a:t>
            </a:r>
          </a:p>
        </p:txBody>
      </p:sp>
      <p:sp>
        <p:nvSpPr>
          <p:cNvPr id="15" name="Text Placeholder 3">
            <a:extLst>
              <a:ext uri="{FF2B5EF4-FFF2-40B4-BE49-F238E27FC236}">
                <a16:creationId xmlns:a16="http://schemas.microsoft.com/office/drawing/2014/main" id="{8C66F9E2-89FB-3CE1-06B9-0DB10C73A7E4}"/>
              </a:ext>
            </a:extLst>
          </p:cNvPr>
          <p:cNvSpPr txBox="1">
            <a:spLocks/>
          </p:cNvSpPr>
          <p:nvPr/>
        </p:nvSpPr>
        <p:spPr>
          <a:xfrm>
            <a:off x="6234528" y="1954723"/>
            <a:ext cx="4595812" cy="392736"/>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pPr>
            <a:r>
              <a:rPr lang="en-US" sz="2400" b="1" dirty="0"/>
              <a:t>A skills-first approach helps:</a:t>
            </a:r>
          </a:p>
        </p:txBody>
      </p:sp>
      <p:sp>
        <p:nvSpPr>
          <p:cNvPr id="16" name="Text Placeholder 3">
            <a:extLst>
              <a:ext uri="{FF2B5EF4-FFF2-40B4-BE49-F238E27FC236}">
                <a16:creationId xmlns:a16="http://schemas.microsoft.com/office/drawing/2014/main" id="{2B1CF0C1-79AD-F872-BDBF-6329707DD35B}"/>
              </a:ext>
            </a:extLst>
          </p:cNvPr>
          <p:cNvSpPr txBox="1">
            <a:spLocks/>
          </p:cNvSpPr>
          <p:nvPr/>
        </p:nvSpPr>
        <p:spPr>
          <a:xfrm>
            <a:off x="7051294" y="2661041"/>
            <a:ext cx="5076825" cy="1846659"/>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2000"/>
              </a:spcBef>
              <a:buNone/>
            </a:pPr>
            <a:r>
              <a:rPr lang="en-US" sz="2000" dirty="0"/>
              <a:t>Bridge labor shortages</a:t>
            </a:r>
          </a:p>
          <a:p>
            <a:pPr marL="0" indent="0">
              <a:lnSpc>
                <a:spcPct val="150000"/>
              </a:lnSpc>
              <a:spcBef>
                <a:spcPts val="2000"/>
              </a:spcBef>
              <a:buNone/>
            </a:pPr>
            <a:r>
              <a:rPr lang="en-US" sz="2000" dirty="0"/>
              <a:t>Expand economic participation</a:t>
            </a:r>
          </a:p>
          <a:p>
            <a:pPr marL="0" indent="0">
              <a:lnSpc>
                <a:spcPct val="150000"/>
              </a:lnSpc>
              <a:spcBef>
                <a:spcPts val="2000"/>
              </a:spcBef>
              <a:buNone/>
            </a:pPr>
            <a:r>
              <a:rPr lang="en-US" sz="2000" dirty="0"/>
              <a:t>Drive innovation and growth</a:t>
            </a:r>
          </a:p>
        </p:txBody>
      </p:sp>
      <p:sp>
        <p:nvSpPr>
          <p:cNvPr id="17" name="Triangle 16">
            <a:extLst>
              <a:ext uri="{FF2B5EF4-FFF2-40B4-BE49-F238E27FC236}">
                <a16:creationId xmlns:a16="http://schemas.microsoft.com/office/drawing/2014/main" id="{6AEB875B-C72F-19BB-C48A-209B8C8560DA}"/>
              </a:ext>
              <a:ext uri="{C183D7F6-B498-43B3-948B-1728B52AA6E4}">
                <adec:decorative xmlns:adec="http://schemas.microsoft.com/office/drawing/2017/decorative" val="1"/>
              </a:ext>
            </a:extLst>
          </p:cNvPr>
          <p:cNvSpPr/>
          <p:nvPr/>
        </p:nvSpPr>
        <p:spPr>
          <a:xfrm rot="5400000">
            <a:off x="6607474" y="2814349"/>
            <a:ext cx="236976" cy="204291"/>
          </a:xfrm>
          <a:prstGeom prst="triangle">
            <a:avLst/>
          </a:prstGeom>
          <a:solidFill>
            <a:srgbClr val="2B88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riangle 17">
            <a:extLst>
              <a:ext uri="{FF2B5EF4-FFF2-40B4-BE49-F238E27FC236}">
                <a16:creationId xmlns:a16="http://schemas.microsoft.com/office/drawing/2014/main" id="{0D074A6F-4AD1-7821-B4D9-E380C5A1B483}"/>
              </a:ext>
              <a:ext uri="{C183D7F6-B498-43B3-948B-1728B52AA6E4}">
                <adec:decorative xmlns:adec="http://schemas.microsoft.com/office/drawing/2017/decorative" val="1"/>
              </a:ext>
            </a:extLst>
          </p:cNvPr>
          <p:cNvSpPr/>
          <p:nvPr/>
        </p:nvSpPr>
        <p:spPr>
          <a:xfrm rot="5400000">
            <a:off x="6607474" y="3514436"/>
            <a:ext cx="236976" cy="204290"/>
          </a:xfrm>
          <a:prstGeom prst="triangle">
            <a:avLst/>
          </a:prstGeom>
          <a:solidFill>
            <a:srgbClr val="2B88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riangle 18">
            <a:extLst>
              <a:ext uri="{FF2B5EF4-FFF2-40B4-BE49-F238E27FC236}">
                <a16:creationId xmlns:a16="http://schemas.microsoft.com/office/drawing/2014/main" id="{52CA0B8D-FA03-B6A5-5476-ABD999C381C4}"/>
              </a:ext>
              <a:ext uri="{C183D7F6-B498-43B3-948B-1728B52AA6E4}">
                <adec:decorative xmlns:adec="http://schemas.microsoft.com/office/drawing/2017/decorative" val="1"/>
              </a:ext>
            </a:extLst>
          </p:cNvPr>
          <p:cNvSpPr/>
          <p:nvPr/>
        </p:nvSpPr>
        <p:spPr>
          <a:xfrm rot="5400000">
            <a:off x="6607474" y="4228811"/>
            <a:ext cx="236976" cy="204290"/>
          </a:xfrm>
          <a:prstGeom prst="triangle">
            <a:avLst/>
          </a:prstGeom>
          <a:solidFill>
            <a:srgbClr val="2B88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F7AC9D2B-E451-D5B7-A7CE-E51ECD7B5AC4}"/>
              </a:ext>
              <a:ext uri="{C183D7F6-B498-43B3-948B-1728B52AA6E4}">
                <adec:decorative xmlns:adec="http://schemas.microsoft.com/office/drawing/2017/decorative" val="1"/>
              </a:ext>
            </a:extLst>
          </p:cNvPr>
          <p:cNvSpPr/>
          <p:nvPr/>
        </p:nvSpPr>
        <p:spPr>
          <a:xfrm>
            <a:off x="10890690" y="0"/>
            <a:ext cx="1301310" cy="1057275"/>
          </a:xfrm>
          <a:prstGeom prst="rect">
            <a:avLst/>
          </a:prstGeom>
          <a:solidFill>
            <a:srgbClr val="EDF5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CA14A201-6C15-970E-D895-A37B7837235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230714" y="155958"/>
            <a:ext cx="767583" cy="767583"/>
          </a:xfrm>
          <a:prstGeom prst="rect">
            <a:avLst/>
          </a:prstGeom>
        </p:spPr>
      </p:pic>
      <p:sp>
        <p:nvSpPr>
          <p:cNvPr id="2" name="Footer Placeholder 1">
            <a:extLst>
              <a:ext uri="{FF2B5EF4-FFF2-40B4-BE49-F238E27FC236}">
                <a16:creationId xmlns:a16="http://schemas.microsoft.com/office/drawing/2014/main" id="{6916DABD-4447-3CC5-5EC3-288E89160714}"/>
              </a:ext>
            </a:extLst>
          </p:cNvPr>
          <p:cNvSpPr>
            <a:spLocks noGrp="1"/>
          </p:cNvSpPr>
          <p:nvPr>
            <p:ph type="ftr" sz="quarter" idx="11"/>
          </p:nvPr>
        </p:nvSpPr>
        <p:spPr/>
        <p:txBody>
          <a:bodyPr/>
          <a:lstStyle/>
          <a:p>
            <a:r>
              <a:rPr lang="en-US" dirty="0"/>
              <a:t>#ZeroCon25</a:t>
            </a:r>
            <a:endParaRPr lang="en-GB" dirty="0"/>
          </a:p>
        </p:txBody>
      </p:sp>
      <p:sp>
        <p:nvSpPr>
          <p:cNvPr id="3" name="Slide Number Placeholder 2">
            <a:extLst>
              <a:ext uri="{FF2B5EF4-FFF2-40B4-BE49-F238E27FC236}">
                <a16:creationId xmlns:a16="http://schemas.microsoft.com/office/drawing/2014/main" id="{08D17143-40DD-2A46-EA93-F9BDD8078EB3}"/>
              </a:ext>
            </a:extLst>
          </p:cNvPr>
          <p:cNvSpPr>
            <a:spLocks noGrp="1"/>
          </p:cNvSpPr>
          <p:nvPr>
            <p:ph type="sldNum" sz="quarter" idx="12"/>
          </p:nvPr>
        </p:nvSpPr>
        <p:spPr/>
        <p:txBody>
          <a:bodyPr/>
          <a:lstStyle/>
          <a:p>
            <a:fld id="{1195A9E4-2CE9-4E32-BE85-7C32F0F78A6D}" type="slidenum">
              <a:rPr lang="en-GB" smtClean="0"/>
              <a:t>11</a:t>
            </a:fld>
            <a:endParaRPr lang="en-GB"/>
          </a:p>
        </p:txBody>
      </p:sp>
    </p:spTree>
    <p:extLst>
      <p:ext uri="{BB962C8B-B14F-4D97-AF65-F5344CB8AC3E}">
        <p14:creationId xmlns:p14="http://schemas.microsoft.com/office/powerpoint/2010/main" val="3652535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DF5ED"/>
        </a:solidFill>
        <a:effectLst/>
      </p:bgPr>
    </p:bg>
    <p:spTree>
      <p:nvGrpSpPr>
        <p:cNvPr id="1" name="">
          <a:extLst>
            <a:ext uri="{FF2B5EF4-FFF2-40B4-BE49-F238E27FC236}">
              <a16:creationId xmlns:a16="http://schemas.microsoft.com/office/drawing/2014/main" id="{EA9C1197-49FD-9FD6-1AA5-D8BACB017245}"/>
            </a:ext>
          </a:extLst>
        </p:cNvPr>
        <p:cNvGrpSpPr/>
        <p:nvPr/>
      </p:nvGrpSpPr>
      <p:grpSpPr>
        <a:xfrm>
          <a:off x="0" y="0"/>
          <a:ext cx="0" cy="0"/>
          <a:chOff x="0" y="0"/>
          <a:chExt cx="0" cy="0"/>
        </a:xfrm>
      </p:grpSpPr>
      <p:sp>
        <p:nvSpPr>
          <p:cNvPr id="14" name="Round Same Side Corner Rectangle 13">
            <a:extLst>
              <a:ext uri="{FF2B5EF4-FFF2-40B4-BE49-F238E27FC236}">
                <a16:creationId xmlns:a16="http://schemas.microsoft.com/office/drawing/2014/main" id="{A38906D1-450F-C83F-8EBD-D4180EF497A9}"/>
              </a:ext>
              <a:ext uri="{C183D7F6-B498-43B3-948B-1728B52AA6E4}">
                <adec:decorative xmlns:adec="http://schemas.microsoft.com/office/drawing/2017/decorative" val="1"/>
              </a:ext>
            </a:extLst>
          </p:cNvPr>
          <p:cNvSpPr/>
          <p:nvPr/>
        </p:nvSpPr>
        <p:spPr>
          <a:xfrm rot="5400000">
            <a:off x="4475190" y="-2091715"/>
            <a:ext cx="3241619" cy="12192003"/>
          </a:xfrm>
          <a:prstGeom prst="round2SameRect">
            <a:avLst>
              <a:gd name="adj1" fmla="val 0"/>
              <a:gd name="adj2" fmla="val 0"/>
            </a:avLst>
          </a:prstGeom>
          <a:solidFill>
            <a:srgbClr val="2B88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E1778866-FC4E-8002-EF6E-102EEF1B7989}"/>
              </a:ext>
            </a:extLst>
          </p:cNvPr>
          <p:cNvSpPr txBox="1">
            <a:spLocks/>
          </p:cNvSpPr>
          <p:nvPr/>
        </p:nvSpPr>
        <p:spPr>
          <a:xfrm>
            <a:off x="1298713" y="1100482"/>
            <a:ext cx="9618716" cy="615553"/>
          </a:xfrm>
          <a:prstGeom prst="rect">
            <a:avLst/>
          </a:prstGeom>
        </p:spPr>
        <p:txBody>
          <a:bodyPr wrap="square" lIns="0" tIns="0" rIns="0" bIns="0">
            <a:sp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pPr algn="ctr">
              <a:lnSpc>
                <a:spcPct val="100000"/>
              </a:lnSpc>
            </a:pPr>
            <a:r>
              <a:rPr lang="en-US" sz="4000" b="1" dirty="0"/>
              <a:t>Skills-first hiring elevates disabled talent</a:t>
            </a:r>
          </a:p>
        </p:txBody>
      </p:sp>
      <p:sp>
        <p:nvSpPr>
          <p:cNvPr id="5" name="Title 1">
            <a:extLst>
              <a:ext uri="{FF2B5EF4-FFF2-40B4-BE49-F238E27FC236}">
                <a16:creationId xmlns:a16="http://schemas.microsoft.com/office/drawing/2014/main" id="{CC501CE7-3B89-9C66-E882-19A84C053CA9}"/>
              </a:ext>
            </a:extLst>
          </p:cNvPr>
          <p:cNvSpPr txBox="1">
            <a:spLocks noGrp="1"/>
          </p:cNvSpPr>
          <p:nvPr>
            <p:ph type="title" idx="4294967295"/>
          </p:nvPr>
        </p:nvSpPr>
        <p:spPr>
          <a:xfrm>
            <a:off x="802067" y="3353378"/>
            <a:ext cx="3716924"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j-cs"/>
              </a:rPr>
              <a:t>Unlocking potential</a:t>
            </a:r>
          </a:p>
        </p:txBody>
      </p:sp>
      <p:sp>
        <p:nvSpPr>
          <p:cNvPr id="23" name="Rectangle 22">
            <a:extLst>
              <a:ext uri="{FF2B5EF4-FFF2-40B4-BE49-F238E27FC236}">
                <a16:creationId xmlns:a16="http://schemas.microsoft.com/office/drawing/2014/main" id="{BC0E49AE-D52D-44D1-542F-92E0571AEE6E}"/>
              </a:ext>
            </a:extLst>
          </p:cNvPr>
          <p:cNvSpPr/>
          <p:nvPr/>
        </p:nvSpPr>
        <p:spPr>
          <a:xfrm>
            <a:off x="3914363" y="2197162"/>
            <a:ext cx="7412933" cy="781527"/>
          </a:xfrm>
          <a:prstGeom prst="rect">
            <a:avLst/>
          </a:prstGeom>
          <a:solidFill>
            <a:srgbClr val="B7D6A3"/>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r>
              <a:rPr lang="en-US" sz="2400" b="0" i="0" u="none" strike="noStrike" dirty="0">
                <a:solidFill>
                  <a:schemeClr val="tx1"/>
                </a:solidFill>
                <a:effectLst/>
                <a:latin typeface="Roboto" panose="02000000000000000000" pitchFamily="2" charset="0"/>
                <a:ea typeface="Roboto" panose="02000000000000000000" pitchFamily="2" charset="0"/>
              </a:rPr>
              <a:t>Celebrates diverse ways of thinking and working</a:t>
            </a:r>
          </a:p>
        </p:txBody>
      </p:sp>
      <p:sp>
        <p:nvSpPr>
          <p:cNvPr id="24" name="Rectangle 23">
            <a:extLst>
              <a:ext uri="{FF2B5EF4-FFF2-40B4-BE49-F238E27FC236}">
                <a16:creationId xmlns:a16="http://schemas.microsoft.com/office/drawing/2014/main" id="{D63A13AB-01F0-3C8D-998F-2270E8B25004}"/>
              </a:ext>
            </a:extLst>
          </p:cNvPr>
          <p:cNvSpPr/>
          <p:nvPr/>
        </p:nvSpPr>
        <p:spPr>
          <a:xfrm>
            <a:off x="3914363" y="3146236"/>
            <a:ext cx="7412933" cy="781527"/>
          </a:xfrm>
          <a:prstGeom prst="rect">
            <a:avLst/>
          </a:prstGeom>
          <a:solidFill>
            <a:srgbClr val="B7D6A3"/>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r>
              <a:rPr lang="en-US" sz="2400" b="0" i="0" u="none" strike="noStrike" dirty="0">
                <a:solidFill>
                  <a:schemeClr val="tx1"/>
                </a:solidFill>
                <a:effectLst/>
                <a:latin typeface="Roboto" panose="02000000000000000000" pitchFamily="2" charset="0"/>
                <a:ea typeface="Roboto" panose="02000000000000000000" pitchFamily="2" charset="0"/>
              </a:rPr>
              <a:t>Highlights unique problem-solving skills</a:t>
            </a:r>
          </a:p>
        </p:txBody>
      </p:sp>
      <p:sp>
        <p:nvSpPr>
          <p:cNvPr id="25" name="Rectangle 24">
            <a:extLst>
              <a:ext uri="{FF2B5EF4-FFF2-40B4-BE49-F238E27FC236}">
                <a16:creationId xmlns:a16="http://schemas.microsoft.com/office/drawing/2014/main" id="{D7E59FB1-FE06-7C50-0C38-C77268CFC4E9}"/>
              </a:ext>
            </a:extLst>
          </p:cNvPr>
          <p:cNvSpPr/>
          <p:nvPr/>
        </p:nvSpPr>
        <p:spPr>
          <a:xfrm>
            <a:off x="3914363" y="4095310"/>
            <a:ext cx="7412933" cy="781527"/>
          </a:xfrm>
          <a:prstGeom prst="rect">
            <a:avLst/>
          </a:prstGeom>
          <a:solidFill>
            <a:srgbClr val="B7D6A3"/>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r>
              <a:rPr lang="en-US" sz="2400" b="0" i="0" u="none" strike="noStrike" dirty="0">
                <a:solidFill>
                  <a:schemeClr val="tx1"/>
                </a:solidFill>
                <a:effectLst/>
                <a:latin typeface="Roboto" panose="02000000000000000000" pitchFamily="2" charset="0"/>
                <a:ea typeface="Roboto" panose="02000000000000000000" pitchFamily="2" charset="0"/>
              </a:rPr>
              <a:t>Values adaptability and innovation</a:t>
            </a:r>
          </a:p>
        </p:txBody>
      </p:sp>
      <p:sp>
        <p:nvSpPr>
          <p:cNvPr id="26" name="Rectangle 25">
            <a:extLst>
              <a:ext uri="{FF2B5EF4-FFF2-40B4-BE49-F238E27FC236}">
                <a16:creationId xmlns:a16="http://schemas.microsoft.com/office/drawing/2014/main" id="{D2228BD2-D370-F6FB-7030-9CABA5F5D138}"/>
              </a:ext>
            </a:extLst>
          </p:cNvPr>
          <p:cNvSpPr/>
          <p:nvPr/>
        </p:nvSpPr>
        <p:spPr>
          <a:xfrm>
            <a:off x="3914363" y="5044385"/>
            <a:ext cx="7412933" cy="781527"/>
          </a:xfrm>
          <a:prstGeom prst="rect">
            <a:avLst/>
          </a:prstGeom>
          <a:solidFill>
            <a:srgbClr val="B7D6A3"/>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r>
              <a:rPr lang="en-US" sz="2400" b="0" i="0" u="none" strike="noStrike" dirty="0">
                <a:solidFill>
                  <a:schemeClr val="tx1"/>
                </a:solidFill>
                <a:effectLst/>
                <a:latin typeface="Roboto" panose="02000000000000000000" pitchFamily="2" charset="0"/>
                <a:ea typeface="Roboto" panose="02000000000000000000" pitchFamily="2" charset="0"/>
              </a:rPr>
              <a:t>Appreciates lived experience</a:t>
            </a:r>
          </a:p>
        </p:txBody>
      </p:sp>
      <p:sp>
        <p:nvSpPr>
          <p:cNvPr id="2" name="Footer Placeholder 1">
            <a:extLst>
              <a:ext uri="{FF2B5EF4-FFF2-40B4-BE49-F238E27FC236}">
                <a16:creationId xmlns:a16="http://schemas.microsoft.com/office/drawing/2014/main" id="{74BB6652-284C-B38C-FDD6-9D70AF159B5A}"/>
              </a:ext>
            </a:extLst>
          </p:cNvPr>
          <p:cNvSpPr>
            <a:spLocks noGrp="1"/>
          </p:cNvSpPr>
          <p:nvPr>
            <p:ph type="ftr" sz="quarter" idx="11"/>
          </p:nvPr>
        </p:nvSpPr>
        <p:spPr/>
        <p:txBody>
          <a:bodyPr/>
          <a:lstStyle/>
          <a:p>
            <a:r>
              <a:rPr lang="en-US" dirty="0"/>
              <a:t>#ZeroCon25</a:t>
            </a:r>
            <a:endParaRPr lang="en-GB" dirty="0"/>
          </a:p>
        </p:txBody>
      </p:sp>
      <p:sp>
        <p:nvSpPr>
          <p:cNvPr id="3" name="Slide Number Placeholder 2">
            <a:extLst>
              <a:ext uri="{FF2B5EF4-FFF2-40B4-BE49-F238E27FC236}">
                <a16:creationId xmlns:a16="http://schemas.microsoft.com/office/drawing/2014/main" id="{84844E93-71D9-F840-053E-4867CE6FB192}"/>
              </a:ext>
            </a:extLst>
          </p:cNvPr>
          <p:cNvSpPr>
            <a:spLocks noGrp="1"/>
          </p:cNvSpPr>
          <p:nvPr>
            <p:ph type="sldNum" sz="quarter" idx="12"/>
          </p:nvPr>
        </p:nvSpPr>
        <p:spPr/>
        <p:txBody>
          <a:bodyPr/>
          <a:lstStyle/>
          <a:p>
            <a:fld id="{1195A9E4-2CE9-4E32-BE85-7C32F0F78A6D}" type="slidenum">
              <a:rPr lang="en-GB" smtClean="0"/>
              <a:t>12</a:t>
            </a:fld>
            <a:endParaRPr lang="en-GB"/>
          </a:p>
        </p:txBody>
      </p:sp>
      <p:sp>
        <p:nvSpPr>
          <p:cNvPr id="22" name="Rectangle 21">
            <a:extLst>
              <a:ext uri="{FF2B5EF4-FFF2-40B4-BE49-F238E27FC236}">
                <a16:creationId xmlns:a16="http://schemas.microsoft.com/office/drawing/2014/main" id="{51F068A5-2AB1-49EB-FB2E-A77145669F8B}"/>
              </a:ext>
              <a:ext uri="{C183D7F6-B498-43B3-948B-1728B52AA6E4}">
                <adec:decorative xmlns:adec="http://schemas.microsoft.com/office/drawing/2017/decorative" val="1"/>
              </a:ext>
            </a:extLst>
          </p:cNvPr>
          <p:cNvSpPr/>
          <p:nvPr/>
        </p:nvSpPr>
        <p:spPr>
          <a:xfrm>
            <a:off x="10890690" y="0"/>
            <a:ext cx="1301310" cy="1057275"/>
          </a:xfrm>
          <a:prstGeom prst="rect">
            <a:avLst/>
          </a:prstGeom>
          <a:solidFill>
            <a:srgbClr val="EDF5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3EC2F0AF-A748-C015-0F4D-B97C03F03E7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230714" y="155958"/>
            <a:ext cx="767583" cy="767583"/>
          </a:xfrm>
          <a:prstGeom prst="rect">
            <a:avLst/>
          </a:prstGeom>
        </p:spPr>
      </p:pic>
    </p:spTree>
    <p:extLst>
      <p:ext uri="{BB962C8B-B14F-4D97-AF65-F5344CB8AC3E}">
        <p14:creationId xmlns:p14="http://schemas.microsoft.com/office/powerpoint/2010/main" val="3944190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DF5ED"/>
        </a:solidFill>
        <a:effectLst/>
      </p:bgPr>
    </p:bg>
    <p:spTree>
      <p:nvGrpSpPr>
        <p:cNvPr id="1" name="">
          <a:extLst>
            <a:ext uri="{FF2B5EF4-FFF2-40B4-BE49-F238E27FC236}">
              <a16:creationId xmlns:a16="http://schemas.microsoft.com/office/drawing/2014/main" id="{21460D5B-72D1-5734-C640-46CFDC97ED80}"/>
            </a:ext>
          </a:extLst>
        </p:cNvPr>
        <p:cNvGrpSpPr/>
        <p:nvPr/>
      </p:nvGrpSpPr>
      <p:grpSpPr>
        <a:xfrm>
          <a:off x="0" y="0"/>
          <a:ext cx="0" cy="0"/>
          <a:chOff x="0" y="0"/>
          <a:chExt cx="0" cy="0"/>
        </a:xfrm>
      </p:grpSpPr>
      <p:sp>
        <p:nvSpPr>
          <p:cNvPr id="9" name="Round Same Side Corner Rectangle 8">
            <a:extLst>
              <a:ext uri="{FF2B5EF4-FFF2-40B4-BE49-F238E27FC236}">
                <a16:creationId xmlns:a16="http://schemas.microsoft.com/office/drawing/2014/main" id="{3D58A979-C899-248A-795C-8960A8C45825}"/>
              </a:ext>
              <a:ext uri="{C183D7F6-B498-43B3-948B-1728B52AA6E4}">
                <adec:decorative xmlns:adec="http://schemas.microsoft.com/office/drawing/2017/decorative" val="1"/>
              </a:ext>
            </a:extLst>
          </p:cNvPr>
          <p:cNvSpPr/>
          <p:nvPr/>
        </p:nvSpPr>
        <p:spPr>
          <a:xfrm rot="5400000" flipH="1">
            <a:off x="4645468" y="-4645472"/>
            <a:ext cx="2901061" cy="12192003"/>
          </a:xfrm>
          <a:prstGeom prst="round2SameRect">
            <a:avLst>
              <a:gd name="adj1" fmla="val 0"/>
              <a:gd name="adj2" fmla="val 0"/>
            </a:avLst>
          </a:prstGeom>
          <a:solidFill>
            <a:srgbClr val="2B88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1">
            <a:extLst>
              <a:ext uri="{FF2B5EF4-FFF2-40B4-BE49-F238E27FC236}">
                <a16:creationId xmlns:a16="http://schemas.microsoft.com/office/drawing/2014/main" id="{CA2B818C-A317-8110-6126-A6A6C2F343DA}"/>
              </a:ext>
            </a:extLst>
          </p:cNvPr>
          <p:cNvSpPr txBox="1">
            <a:spLocks noGrp="1"/>
          </p:cNvSpPr>
          <p:nvPr>
            <p:ph type="title" idx="4294967295"/>
          </p:nvPr>
        </p:nvSpPr>
        <p:spPr>
          <a:xfrm>
            <a:off x="4226016" y="1100482"/>
            <a:ext cx="6691412"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j-cs"/>
              </a:rPr>
              <a:t>Embedding accessibility in learning &amp; development</a:t>
            </a:r>
          </a:p>
        </p:txBody>
      </p:sp>
      <p:sp>
        <p:nvSpPr>
          <p:cNvPr id="20" name="Text Placeholder 3">
            <a:extLst>
              <a:ext uri="{FF2B5EF4-FFF2-40B4-BE49-F238E27FC236}">
                <a16:creationId xmlns:a16="http://schemas.microsoft.com/office/drawing/2014/main" id="{BF0ABD5B-EE7A-EE28-73A8-6CD5B81D7D61}"/>
              </a:ext>
            </a:extLst>
          </p:cNvPr>
          <p:cNvSpPr txBox="1">
            <a:spLocks/>
          </p:cNvSpPr>
          <p:nvPr/>
        </p:nvSpPr>
        <p:spPr>
          <a:xfrm>
            <a:off x="4226016" y="3461457"/>
            <a:ext cx="5534509" cy="369332"/>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b="1" dirty="0"/>
              <a:t>Accessible learning unlocks potential</a:t>
            </a:r>
          </a:p>
        </p:txBody>
      </p:sp>
      <p:sp>
        <p:nvSpPr>
          <p:cNvPr id="5" name="Text Placeholder 3">
            <a:extLst>
              <a:ext uri="{FF2B5EF4-FFF2-40B4-BE49-F238E27FC236}">
                <a16:creationId xmlns:a16="http://schemas.microsoft.com/office/drawing/2014/main" id="{7480A53A-42D4-1988-649B-1BE10D91E9DB}"/>
              </a:ext>
            </a:extLst>
          </p:cNvPr>
          <p:cNvSpPr txBox="1">
            <a:spLocks/>
          </p:cNvSpPr>
          <p:nvPr/>
        </p:nvSpPr>
        <p:spPr>
          <a:xfrm>
            <a:off x="4794015" y="4013353"/>
            <a:ext cx="7013673" cy="1456809"/>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00" dirty="0"/>
              <a:t>Skills development must be designed for all learners</a:t>
            </a:r>
          </a:p>
          <a:p>
            <a:pPr marL="0" indent="0">
              <a:lnSpc>
                <a:spcPct val="150000"/>
              </a:lnSpc>
              <a:buNone/>
            </a:pPr>
            <a:r>
              <a:rPr lang="en-US" sz="1800" dirty="0"/>
              <a:t>Accessibility must be built into training systems, not added later</a:t>
            </a:r>
          </a:p>
          <a:p>
            <a:pPr marL="0" indent="0">
              <a:lnSpc>
                <a:spcPct val="150000"/>
              </a:lnSpc>
              <a:buNone/>
            </a:pPr>
            <a:r>
              <a:rPr lang="en-US" sz="1800" dirty="0"/>
              <a:t>Adaptive learning benefits everyone, not just disabled employees</a:t>
            </a:r>
          </a:p>
        </p:txBody>
      </p:sp>
      <p:pic>
        <p:nvPicPr>
          <p:cNvPr id="11" name="Picture 9">
            <a:extLst>
              <a:ext uri="{FF2B5EF4-FFF2-40B4-BE49-F238E27FC236}">
                <a16:creationId xmlns:a16="http://schemas.microsoft.com/office/drawing/2014/main" id="{9FEF3119-8850-AFDD-E3B8-B9A9FA06ACF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230714" y="155958"/>
            <a:ext cx="767583" cy="767583"/>
          </a:xfrm>
          <a:prstGeom prst="rect">
            <a:avLst/>
          </a:prstGeom>
        </p:spPr>
      </p:pic>
      <p:sp>
        <p:nvSpPr>
          <p:cNvPr id="15" name="Triangle 14">
            <a:extLst>
              <a:ext uri="{FF2B5EF4-FFF2-40B4-BE49-F238E27FC236}">
                <a16:creationId xmlns:a16="http://schemas.microsoft.com/office/drawing/2014/main" id="{427424DF-0E0C-71F6-DE7A-6731ADA3337A}"/>
              </a:ext>
              <a:ext uri="{C183D7F6-B498-43B3-948B-1728B52AA6E4}">
                <adec:decorative xmlns:adec="http://schemas.microsoft.com/office/drawing/2017/decorative" val="1"/>
              </a:ext>
            </a:extLst>
          </p:cNvPr>
          <p:cNvSpPr/>
          <p:nvPr/>
        </p:nvSpPr>
        <p:spPr>
          <a:xfrm rot="5400000">
            <a:off x="4431348" y="4116577"/>
            <a:ext cx="236976" cy="204291"/>
          </a:xfrm>
          <a:prstGeom prst="triangle">
            <a:avLst/>
          </a:prstGeom>
          <a:solidFill>
            <a:srgbClr val="2B88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riangle 15">
            <a:extLst>
              <a:ext uri="{FF2B5EF4-FFF2-40B4-BE49-F238E27FC236}">
                <a16:creationId xmlns:a16="http://schemas.microsoft.com/office/drawing/2014/main" id="{6DB2E337-1C16-DEE4-F677-DFCB875F5FC1}"/>
              </a:ext>
              <a:ext uri="{C183D7F6-B498-43B3-948B-1728B52AA6E4}">
                <adec:decorative xmlns:adec="http://schemas.microsoft.com/office/drawing/2017/decorative" val="1"/>
              </a:ext>
            </a:extLst>
          </p:cNvPr>
          <p:cNvSpPr/>
          <p:nvPr/>
        </p:nvSpPr>
        <p:spPr>
          <a:xfrm rot="5400000">
            <a:off x="4431348" y="4670764"/>
            <a:ext cx="236976" cy="204291"/>
          </a:xfrm>
          <a:prstGeom prst="triangle">
            <a:avLst/>
          </a:prstGeom>
          <a:solidFill>
            <a:srgbClr val="2B88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riangle 16">
            <a:extLst>
              <a:ext uri="{FF2B5EF4-FFF2-40B4-BE49-F238E27FC236}">
                <a16:creationId xmlns:a16="http://schemas.microsoft.com/office/drawing/2014/main" id="{AFD77244-6063-C6B3-7E85-BEF991AB464B}"/>
              </a:ext>
              <a:ext uri="{C183D7F6-B498-43B3-948B-1728B52AA6E4}">
                <adec:decorative xmlns:adec="http://schemas.microsoft.com/office/drawing/2017/decorative" val="1"/>
              </a:ext>
            </a:extLst>
          </p:cNvPr>
          <p:cNvSpPr/>
          <p:nvPr/>
        </p:nvSpPr>
        <p:spPr>
          <a:xfrm rot="5400000">
            <a:off x="4431348" y="5197235"/>
            <a:ext cx="236976" cy="204291"/>
          </a:xfrm>
          <a:prstGeom prst="triangle">
            <a:avLst/>
          </a:prstGeom>
          <a:solidFill>
            <a:srgbClr val="2B88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EFCAE1E8-6144-DDA9-E169-3FF4E318299C}"/>
              </a:ext>
              <a:ext uri="{C183D7F6-B498-43B3-948B-1728B52AA6E4}">
                <adec:decorative xmlns:adec="http://schemas.microsoft.com/office/drawing/2017/decorative" val="1"/>
              </a:ext>
            </a:extLst>
          </p:cNvPr>
          <p:cNvSpPr txBox="1"/>
          <p:nvPr/>
        </p:nvSpPr>
        <p:spPr>
          <a:xfrm>
            <a:off x="6748041" y="-879676"/>
            <a:ext cx="184731" cy="369332"/>
          </a:xfrm>
          <a:prstGeom prst="rect">
            <a:avLst/>
          </a:prstGeom>
          <a:noFill/>
        </p:spPr>
        <p:txBody>
          <a:bodyPr wrap="none" rtlCol="0">
            <a:spAutoFit/>
          </a:bodyPr>
          <a:lstStyle/>
          <a:p>
            <a:endParaRPr lang="en-US" dirty="0"/>
          </a:p>
        </p:txBody>
      </p:sp>
      <p:pic>
        <p:nvPicPr>
          <p:cNvPr id="7" name="Picture 6" descr="Image of a smiling older man in an office setting, using a mobility aid device and shaking the hand of an off-camera person.">
            <a:extLst>
              <a:ext uri="{FF2B5EF4-FFF2-40B4-BE49-F238E27FC236}">
                <a16:creationId xmlns:a16="http://schemas.microsoft.com/office/drawing/2014/main" id="{6463CB36-2656-EB59-0351-EDE2ECD4D0F2}"/>
              </a:ext>
            </a:extLst>
          </p:cNvPr>
          <p:cNvPicPr>
            <a:picLocks noChangeAspect="1"/>
          </p:cNvPicPr>
          <p:nvPr/>
        </p:nvPicPr>
        <p:blipFill>
          <a:blip r:embed="rId5">
            <a:extLst>
              <a:ext uri="{28A0092B-C50C-407E-A947-70E740481C1C}">
                <a14:useLocalDpi xmlns:a14="http://schemas.microsoft.com/office/drawing/2010/main" val="0"/>
              </a:ext>
            </a:extLst>
          </a:blip>
          <a:srcRect l="50000" r="15186"/>
          <a:stretch/>
        </p:blipFill>
        <p:spPr>
          <a:xfrm>
            <a:off x="0" y="0"/>
            <a:ext cx="3581400" cy="6858000"/>
          </a:xfrm>
          <a:prstGeom prst="rect">
            <a:avLst/>
          </a:prstGeom>
        </p:spPr>
      </p:pic>
      <p:sp>
        <p:nvSpPr>
          <p:cNvPr id="2" name="Footer Placeholder 1">
            <a:extLst>
              <a:ext uri="{FF2B5EF4-FFF2-40B4-BE49-F238E27FC236}">
                <a16:creationId xmlns:a16="http://schemas.microsoft.com/office/drawing/2014/main" id="{2850865D-73C6-C074-6E1D-E4660EA55373}"/>
              </a:ext>
            </a:extLst>
          </p:cNvPr>
          <p:cNvSpPr>
            <a:spLocks noGrp="1"/>
          </p:cNvSpPr>
          <p:nvPr>
            <p:ph type="ftr" sz="quarter" idx="11"/>
          </p:nvPr>
        </p:nvSpPr>
        <p:spPr/>
        <p:txBody>
          <a:bodyPr/>
          <a:lstStyle/>
          <a:p>
            <a:r>
              <a:rPr lang="en-US" dirty="0"/>
              <a:t>#ZeroCon25</a:t>
            </a:r>
            <a:endParaRPr lang="en-GB" dirty="0"/>
          </a:p>
        </p:txBody>
      </p:sp>
      <p:sp>
        <p:nvSpPr>
          <p:cNvPr id="3" name="Slide Number Placeholder 2">
            <a:extLst>
              <a:ext uri="{FF2B5EF4-FFF2-40B4-BE49-F238E27FC236}">
                <a16:creationId xmlns:a16="http://schemas.microsoft.com/office/drawing/2014/main" id="{ACB19312-2912-5DD6-AC91-5388BB036820}"/>
              </a:ext>
            </a:extLst>
          </p:cNvPr>
          <p:cNvSpPr>
            <a:spLocks noGrp="1"/>
          </p:cNvSpPr>
          <p:nvPr>
            <p:ph type="sldNum" sz="quarter" idx="12"/>
          </p:nvPr>
        </p:nvSpPr>
        <p:spPr/>
        <p:txBody>
          <a:bodyPr/>
          <a:lstStyle/>
          <a:p>
            <a:fld id="{1195A9E4-2CE9-4E32-BE85-7C32F0F78A6D}" type="slidenum">
              <a:rPr lang="en-GB" smtClean="0"/>
              <a:t>13</a:t>
            </a:fld>
            <a:endParaRPr lang="en-GB"/>
          </a:p>
        </p:txBody>
      </p:sp>
    </p:spTree>
    <p:extLst>
      <p:ext uri="{BB962C8B-B14F-4D97-AF65-F5344CB8AC3E}">
        <p14:creationId xmlns:p14="http://schemas.microsoft.com/office/powerpoint/2010/main" val="34746340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DF5ED"/>
        </a:solidFill>
        <a:effectLst/>
      </p:bgPr>
    </p:bg>
    <p:spTree>
      <p:nvGrpSpPr>
        <p:cNvPr id="1" name="">
          <a:extLst>
            <a:ext uri="{FF2B5EF4-FFF2-40B4-BE49-F238E27FC236}">
              <a16:creationId xmlns:a16="http://schemas.microsoft.com/office/drawing/2014/main" id="{56186006-F63D-6F3A-5A80-1A45555CC49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C47FBC12-DBB6-A3AB-E53E-5AA037CD2C8B}"/>
              </a:ext>
            </a:extLst>
          </p:cNvPr>
          <p:cNvSpPr txBox="1">
            <a:spLocks noGrp="1"/>
          </p:cNvSpPr>
          <p:nvPr>
            <p:ph type="title" idx="4294967295"/>
          </p:nvPr>
        </p:nvSpPr>
        <p:spPr>
          <a:xfrm>
            <a:off x="800100" y="954629"/>
            <a:ext cx="9618716" cy="73866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j-cs"/>
              </a:rPr>
              <a:t>How organizations can lead</a:t>
            </a:r>
          </a:p>
        </p:txBody>
      </p:sp>
      <p:sp>
        <p:nvSpPr>
          <p:cNvPr id="6" name="Rectangle 5">
            <a:extLst>
              <a:ext uri="{FF2B5EF4-FFF2-40B4-BE49-F238E27FC236}">
                <a16:creationId xmlns:a16="http://schemas.microsoft.com/office/drawing/2014/main" id="{B04B82D7-DEEC-DEEB-6D3D-B7C788E363F8}"/>
              </a:ext>
            </a:extLst>
          </p:cNvPr>
          <p:cNvSpPr/>
          <p:nvPr/>
        </p:nvSpPr>
        <p:spPr>
          <a:xfrm>
            <a:off x="5003936" y="2948388"/>
            <a:ext cx="3670785"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sz="2400" b="0" i="0" u="none" strike="noStrike" dirty="0">
                <a:solidFill>
                  <a:schemeClr val="tx1"/>
                </a:solidFill>
                <a:effectLst/>
                <a:latin typeface="Roboto" panose="02000000000000000000" pitchFamily="2" charset="0"/>
                <a:ea typeface="Roboto" panose="02000000000000000000" pitchFamily="2" charset="0"/>
              </a:rPr>
              <a:t>Rethink job descriptions</a:t>
            </a:r>
          </a:p>
        </p:txBody>
      </p:sp>
      <p:sp>
        <p:nvSpPr>
          <p:cNvPr id="11" name="Rectangle 10">
            <a:extLst>
              <a:ext uri="{FF2B5EF4-FFF2-40B4-BE49-F238E27FC236}">
                <a16:creationId xmlns:a16="http://schemas.microsoft.com/office/drawing/2014/main" id="{83B171DD-7485-85F5-024A-7875E8A9F81E}"/>
              </a:ext>
            </a:extLst>
          </p:cNvPr>
          <p:cNvSpPr/>
          <p:nvPr/>
        </p:nvSpPr>
        <p:spPr>
          <a:xfrm>
            <a:off x="5003936" y="3905462"/>
            <a:ext cx="5305623" cy="3927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a:lnSpc>
                <a:spcPct val="114000"/>
              </a:lnSpc>
            </a:pPr>
            <a:r>
              <a:rPr lang="en-US" sz="2400" b="0" i="0" u="none" strike="noStrike" dirty="0">
                <a:solidFill>
                  <a:schemeClr val="tx1"/>
                </a:solidFill>
                <a:effectLst/>
                <a:latin typeface="Roboto" panose="02000000000000000000" pitchFamily="2" charset="0"/>
                <a:ea typeface="Roboto" panose="02000000000000000000" pitchFamily="2" charset="0"/>
              </a:rPr>
              <a:t>Expand skill-based learning programs</a:t>
            </a:r>
          </a:p>
        </p:txBody>
      </p:sp>
      <p:sp>
        <p:nvSpPr>
          <p:cNvPr id="12" name="Rectangle 11">
            <a:extLst>
              <a:ext uri="{FF2B5EF4-FFF2-40B4-BE49-F238E27FC236}">
                <a16:creationId xmlns:a16="http://schemas.microsoft.com/office/drawing/2014/main" id="{A69B5A37-1644-BD3D-1C19-6FC16A214332}"/>
              </a:ext>
            </a:extLst>
          </p:cNvPr>
          <p:cNvSpPr/>
          <p:nvPr/>
        </p:nvSpPr>
        <p:spPr>
          <a:xfrm>
            <a:off x="5003936" y="4885940"/>
            <a:ext cx="6387964" cy="3927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a:lnSpc>
                <a:spcPct val="114000"/>
              </a:lnSpc>
            </a:pPr>
            <a:r>
              <a:rPr lang="en-US" sz="2400" b="0" i="0" u="none" strike="noStrike" dirty="0">
                <a:solidFill>
                  <a:schemeClr val="tx1"/>
                </a:solidFill>
                <a:effectLst/>
                <a:latin typeface="Roboto" panose="02000000000000000000" pitchFamily="2" charset="0"/>
                <a:ea typeface="Roboto" panose="02000000000000000000" pitchFamily="2" charset="0"/>
              </a:rPr>
              <a:t>Measure success through skills-based metrics</a:t>
            </a:r>
          </a:p>
        </p:txBody>
      </p:sp>
      <p:sp>
        <p:nvSpPr>
          <p:cNvPr id="2" name="Rectangle 1">
            <a:extLst>
              <a:ext uri="{FF2B5EF4-FFF2-40B4-BE49-F238E27FC236}">
                <a16:creationId xmlns:a16="http://schemas.microsoft.com/office/drawing/2014/main" id="{8DEAF72A-2636-6357-95A5-2EFB6B5210B1}"/>
              </a:ext>
              <a:ext uri="{C183D7F6-B498-43B3-948B-1728B52AA6E4}">
                <adec:decorative xmlns:adec="http://schemas.microsoft.com/office/drawing/2017/decorative" val="1"/>
              </a:ext>
            </a:extLst>
          </p:cNvPr>
          <p:cNvSpPr/>
          <p:nvPr/>
        </p:nvSpPr>
        <p:spPr>
          <a:xfrm>
            <a:off x="10890690" y="0"/>
            <a:ext cx="1301310" cy="1057275"/>
          </a:xfrm>
          <a:prstGeom prst="rect">
            <a:avLst/>
          </a:prstGeom>
          <a:solidFill>
            <a:srgbClr val="EDF5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0">
            <a:extLst>
              <a:ext uri="{FF2B5EF4-FFF2-40B4-BE49-F238E27FC236}">
                <a16:creationId xmlns:a16="http://schemas.microsoft.com/office/drawing/2014/main" id="{EFA59DF0-14DF-8C1A-5FA0-3035CD08AB4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230714" y="155958"/>
            <a:ext cx="767583" cy="767583"/>
          </a:xfrm>
          <a:prstGeom prst="rect">
            <a:avLst/>
          </a:prstGeom>
        </p:spPr>
      </p:pic>
      <p:cxnSp>
        <p:nvCxnSpPr>
          <p:cNvPr id="25" name="Straight Connector 24">
            <a:extLst>
              <a:ext uri="{FF2B5EF4-FFF2-40B4-BE49-F238E27FC236}">
                <a16:creationId xmlns:a16="http://schemas.microsoft.com/office/drawing/2014/main" id="{98E34A36-10E2-72C1-EC93-237E9D6DF15C}"/>
              </a:ext>
              <a:ext uri="{C183D7F6-B498-43B3-948B-1728B52AA6E4}">
                <adec:decorative xmlns:adec="http://schemas.microsoft.com/office/drawing/2017/decorative" val="1"/>
              </a:ext>
            </a:extLst>
          </p:cNvPr>
          <p:cNvCxnSpPr>
            <a:cxnSpLocks/>
          </p:cNvCxnSpPr>
          <p:nvPr/>
        </p:nvCxnSpPr>
        <p:spPr>
          <a:xfrm flipH="1">
            <a:off x="2299855" y="3400850"/>
            <a:ext cx="9092045" cy="0"/>
          </a:xfrm>
          <a:prstGeom prst="line">
            <a:avLst/>
          </a:prstGeom>
          <a:ln w="28575">
            <a:solidFill>
              <a:srgbClr val="2B882E"/>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AC38C43-747B-9624-59EA-41B968CAEC28}"/>
              </a:ext>
              <a:ext uri="{C183D7F6-B498-43B3-948B-1728B52AA6E4}">
                <adec:decorative xmlns:adec="http://schemas.microsoft.com/office/drawing/2017/decorative" val="1"/>
              </a:ext>
            </a:extLst>
          </p:cNvPr>
          <p:cNvCxnSpPr>
            <a:cxnSpLocks/>
          </p:cNvCxnSpPr>
          <p:nvPr/>
        </p:nvCxnSpPr>
        <p:spPr>
          <a:xfrm flipH="1">
            <a:off x="2299855" y="4398378"/>
            <a:ext cx="9092045" cy="0"/>
          </a:xfrm>
          <a:prstGeom prst="line">
            <a:avLst/>
          </a:prstGeom>
          <a:ln w="28575">
            <a:solidFill>
              <a:srgbClr val="2B882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F234AB1-19F8-E188-EA2F-1977530CA45D}"/>
              </a:ext>
              <a:ext uri="{C183D7F6-B498-43B3-948B-1728B52AA6E4}">
                <adec:decorative xmlns:adec="http://schemas.microsoft.com/office/drawing/2017/decorative" val="1"/>
              </a:ext>
            </a:extLst>
          </p:cNvPr>
          <p:cNvCxnSpPr>
            <a:cxnSpLocks/>
          </p:cNvCxnSpPr>
          <p:nvPr/>
        </p:nvCxnSpPr>
        <p:spPr>
          <a:xfrm flipH="1">
            <a:off x="2299855" y="5382050"/>
            <a:ext cx="9092045" cy="0"/>
          </a:xfrm>
          <a:prstGeom prst="line">
            <a:avLst/>
          </a:prstGeom>
          <a:ln w="28575">
            <a:solidFill>
              <a:srgbClr val="2B882E"/>
            </a:solidFill>
          </a:ln>
        </p:spPr>
        <p:style>
          <a:lnRef idx="1">
            <a:schemeClr val="accent1"/>
          </a:lnRef>
          <a:fillRef idx="0">
            <a:schemeClr val="accent1"/>
          </a:fillRef>
          <a:effectRef idx="0">
            <a:schemeClr val="accent1"/>
          </a:effectRef>
          <a:fontRef idx="minor">
            <a:schemeClr val="tx1"/>
          </a:fontRef>
        </p:style>
      </p:cxnSp>
      <p:sp>
        <p:nvSpPr>
          <p:cNvPr id="29" name="Round Single Corner Rectangle 28">
            <a:extLst>
              <a:ext uri="{FF2B5EF4-FFF2-40B4-BE49-F238E27FC236}">
                <a16:creationId xmlns:a16="http://schemas.microsoft.com/office/drawing/2014/main" id="{D1AC93D0-AB9D-81A0-69A3-D331FED9D6AB}"/>
              </a:ext>
              <a:ext uri="{C183D7F6-B498-43B3-948B-1728B52AA6E4}">
                <adec:decorative xmlns:adec="http://schemas.microsoft.com/office/drawing/2017/decorative" val="1"/>
              </a:ext>
            </a:extLst>
          </p:cNvPr>
          <p:cNvSpPr/>
          <p:nvPr/>
        </p:nvSpPr>
        <p:spPr>
          <a:xfrm>
            <a:off x="0" y="2662180"/>
            <a:ext cx="3704696" cy="4195820"/>
          </a:xfrm>
          <a:prstGeom prst="round1Rect">
            <a:avLst>
              <a:gd name="adj" fmla="val 11832"/>
            </a:avLst>
          </a:prstGeom>
          <a:solidFill>
            <a:srgbClr val="2B88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Image of a young woman with a vision disability in an office or desk environment, holding a smartphone and smiling at the camera.">
            <a:extLst>
              <a:ext uri="{FF2B5EF4-FFF2-40B4-BE49-F238E27FC236}">
                <a16:creationId xmlns:a16="http://schemas.microsoft.com/office/drawing/2014/main" id="{CE3BC756-E6D9-0122-EC32-C6A5B1C5C1FF}"/>
              </a:ext>
            </a:extLst>
          </p:cNvPr>
          <p:cNvPicPr>
            <a:picLocks noChangeAspect="1"/>
          </p:cNvPicPr>
          <p:nvPr/>
        </p:nvPicPr>
        <p:blipFill>
          <a:blip r:embed="rId5">
            <a:extLst>
              <a:ext uri="{28A0092B-C50C-407E-A947-70E740481C1C}">
                <a14:useLocalDpi xmlns:a14="http://schemas.microsoft.com/office/drawing/2010/main" val="0"/>
              </a:ext>
            </a:extLst>
          </a:blip>
          <a:srcRect l="19920" t="10956" r="27974" b="8074"/>
          <a:stretch/>
        </p:blipFill>
        <p:spPr>
          <a:xfrm>
            <a:off x="800100" y="2348443"/>
            <a:ext cx="3581400" cy="3714853"/>
          </a:xfrm>
          <a:prstGeom prst="roundRect">
            <a:avLst>
              <a:gd name="adj" fmla="val 3739"/>
            </a:avLst>
          </a:prstGeom>
        </p:spPr>
      </p:pic>
      <p:sp>
        <p:nvSpPr>
          <p:cNvPr id="4" name="Footer Placeholder 1">
            <a:extLst>
              <a:ext uri="{FF2B5EF4-FFF2-40B4-BE49-F238E27FC236}">
                <a16:creationId xmlns:a16="http://schemas.microsoft.com/office/drawing/2014/main" id="{7FF8190F-9E60-9C81-7D2C-FCAC5B7BCA16}"/>
              </a:ext>
            </a:extLst>
          </p:cNvPr>
          <p:cNvSpPr>
            <a:spLocks noGrp="1"/>
          </p:cNvSpPr>
          <p:nvPr>
            <p:ph type="ftr" sz="quarter" idx="11"/>
          </p:nvPr>
        </p:nvSpPr>
        <p:spPr>
          <a:xfrm>
            <a:off x="4038600" y="6356350"/>
            <a:ext cx="4114800" cy="365125"/>
          </a:xfrm>
        </p:spPr>
        <p:txBody>
          <a:bodyPr/>
          <a:lstStyle/>
          <a:p>
            <a:r>
              <a:rPr lang="en-US" dirty="0"/>
              <a:t>#ZeroCon25</a:t>
            </a:r>
            <a:endParaRPr lang="en-GB" dirty="0"/>
          </a:p>
        </p:txBody>
      </p:sp>
      <p:sp>
        <p:nvSpPr>
          <p:cNvPr id="7" name="Slide Number Placeholder 2">
            <a:extLst>
              <a:ext uri="{FF2B5EF4-FFF2-40B4-BE49-F238E27FC236}">
                <a16:creationId xmlns:a16="http://schemas.microsoft.com/office/drawing/2014/main" id="{CE3E01FC-BC12-A22A-30D5-F9AE71DA4BC9}"/>
              </a:ext>
            </a:extLst>
          </p:cNvPr>
          <p:cNvSpPr>
            <a:spLocks noGrp="1"/>
          </p:cNvSpPr>
          <p:nvPr>
            <p:ph type="sldNum" sz="quarter" idx="12"/>
          </p:nvPr>
        </p:nvSpPr>
        <p:spPr>
          <a:xfrm>
            <a:off x="8610600" y="6356350"/>
            <a:ext cx="2743200" cy="365125"/>
          </a:xfrm>
        </p:spPr>
        <p:txBody>
          <a:bodyPr/>
          <a:lstStyle/>
          <a:p>
            <a:fld id="{1195A9E4-2CE9-4E32-BE85-7C32F0F78A6D}" type="slidenum">
              <a:rPr lang="en-GB" smtClean="0"/>
              <a:t>14</a:t>
            </a:fld>
            <a:endParaRPr lang="en-GB"/>
          </a:p>
        </p:txBody>
      </p:sp>
    </p:spTree>
    <p:extLst>
      <p:ext uri="{BB962C8B-B14F-4D97-AF65-F5344CB8AC3E}">
        <p14:creationId xmlns:p14="http://schemas.microsoft.com/office/powerpoint/2010/main" val="4021479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DF5ED"/>
        </a:solidFill>
        <a:effectLst/>
      </p:bgPr>
    </p:bg>
    <p:spTree>
      <p:nvGrpSpPr>
        <p:cNvPr id="1" name="">
          <a:extLst>
            <a:ext uri="{FF2B5EF4-FFF2-40B4-BE49-F238E27FC236}">
              <a16:creationId xmlns:a16="http://schemas.microsoft.com/office/drawing/2014/main" id="{F61EAA89-5E33-DEBB-884F-8C49EBC1C6E4}"/>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24135B1-50BA-252D-9366-9F01C7BD31A5}"/>
              </a:ext>
            </a:extLst>
          </p:cNvPr>
          <p:cNvSpPr>
            <a:spLocks noGrp="1"/>
          </p:cNvSpPr>
          <p:nvPr>
            <p:ph type="title" idx="4294967295"/>
          </p:nvPr>
        </p:nvSpPr>
        <p:spPr>
          <a:xfrm>
            <a:off x="800100" y="2082800"/>
            <a:ext cx="8634413" cy="239871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At Indeed,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200" b="1"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we help </a:t>
            </a:r>
            <a:r>
              <a:rPr kumimoji="0" lang="en-US" sz="7200" b="1" i="1" u="none" strike="noStrike" kern="1200" cap="none" spc="0" normalizeH="0" baseline="0" noProof="0" dirty="0">
                <a:ln>
                  <a:noFill/>
                </a:ln>
                <a:solidFill>
                  <a:srgbClr val="2B882E"/>
                </a:solidFill>
                <a:effectLst/>
                <a:uLnTx/>
                <a:uFillTx/>
                <a:latin typeface="Roboto" panose="02000000000000000000" pitchFamily="2" charset="0"/>
                <a:ea typeface="Roboto" panose="02000000000000000000" pitchFamily="2" charset="0"/>
                <a:cs typeface="+mn-cs"/>
              </a:rPr>
              <a:t>all</a:t>
            </a:r>
            <a:r>
              <a:rPr kumimoji="0" lang="en-US" sz="7200" b="1"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 people get jobs.</a:t>
            </a:r>
          </a:p>
        </p:txBody>
      </p:sp>
      <p:sp>
        <p:nvSpPr>
          <p:cNvPr id="5" name="Footer Placeholder 4">
            <a:extLst>
              <a:ext uri="{FF2B5EF4-FFF2-40B4-BE49-F238E27FC236}">
                <a16:creationId xmlns:a16="http://schemas.microsoft.com/office/drawing/2014/main" id="{82750F98-A8F6-00DA-960F-8260CCB3906A}"/>
              </a:ext>
            </a:extLst>
          </p:cNvPr>
          <p:cNvSpPr>
            <a:spLocks noGrp="1"/>
          </p:cNvSpPr>
          <p:nvPr>
            <p:ph type="ftr" sz="quarter" idx="11"/>
          </p:nvPr>
        </p:nvSpPr>
        <p:spPr/>
        <p:txBody>
          <a:bodyPr/>
          <a:lstStyle/>
          <a:p>
            <a:r>
              <a:rPr lang="en-US"/>
              <a:t>#ZeroCon25</a:t>
            </a:r>
            <a:endParaRPr lang="en-GB" dirty="0"/>
          </a:p>
        </p:txBody>
      </p:sp>
      <p:sp>
        <p:nvSpPr>
          <p:cNvPr id="6" name="Slide Number Placeholder 5">
            <a:extLst>
              <a:ext uri="{FF2B5EF4-FFF2-40B4-BE49-F238E27FC236}">
                <a16:creationId xmlns:a16="http://schemas.microsoft.com/office/drawing/2014/main" id="{DE58E210-A6CC-D555-B022-84E2CC00E9A5}"/>
              </a:ext>
            </a:extLst>
          </p:cNvPr>
          <p:cNvSpPr>
            <a:spLocks noGrp="1"/>
          </p:cNvSpPr>
          <p:nvPr>
            <p:ph type="sldNum" sz="quarter" idx="12"/>
          </p:nvPr>
        </p:nvSpPr>
        <p:spPr/>
        <p:txBody>
          <a:bodyPr/>
          <a:lstStyle/>
          <a:p>
            <a:fld id="{1195A9E4-2CE9-4E32-BE85-7C32F0F78A6D}" type="slidenum">
              <a:rPr lang="en-GB" smtClean="0"/>
              <a:t>15</a:t>
            </a:fld>
            <a:endParaRPr lang="en-GB"/>
          </a:p>
        </p:txBody>
      </p:sp>
      <p:sp>
        <p:nvSpPr>
          <p:cNvPr id="11" name="Rectangle 10">
            <a:extLst>
              <a:ext uri="{FF2B5EF4-FFF2-40B4-BE49-F238E27FC236}">
                <a16:creationId xmlns:a16="http://schemas.microsoft.com/office/drawing/2014/main" id="{8F2C4C7C-0959-E688-59B1-0B755A3B748B}"/>
              </a:ext>
              <a:ext uri="{C183D7F6-B498-43B3-948B-1728B52AA6E4}">
                <adec:decorative xmlns:adec="http://schemas.microsoft.com/office/drawing/2017/decorative" val="1"/>
              </a:ext>
            </a:extLst>
          </p:cNvPr>
          <p:cNvSpPr/>
          <p:nvPr/>
        </p:nvSpPr>
        <p:spPr>
          <a:xfrm>
            <a:off x="10890690" y="0"/>
            <a:ext cx="1301310" cy="1057275"/>
          </a:xfrm>
          <a:prstGeom prst="rect">
            <a:avLst/>
          </a:prstGeom>
          <a:solidFill>
            <a:srgbClr val="EDF5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0">
            <a:extLst>
              <a:ext uri="{FF2B5EF4-FFF2-40B4-BE49-F238E27FC236}">
                <a16:creationId xmlns:a16="http://schemas.microsoft.com/office/drawing/2014/main" id="{72CBD247-32A0-C77D-4D52-8AAA30A42E4E}"/>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230714" y="155958"/>
            <a:ext cx="767583" cy="767583"/>
          </a:xfrm>
          <a:prstGeom prst="rect">
            <a:avLst/>
          </a:prstGeom>
        </p:spPr>
      </p:pic>
    </p:spTree>
    <p:extLst>
      <p:ext uri="{BB962C8B-B14F-4D97-AF65-F5344CB8AC3E}">
        <p14:creationId xmlns:p14="http://schemas.microsoft.com/office/powerpoint/2010/main" val="31718736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B882E"/>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FC46019D-8DE2-2A7A-546F-BF8DEABD393A}"/>
              </a:ext>
              <a:ext uri="{C183D7F6-B498-43B3-948B-1728B52AA6E4}">
                <adec:decorative xmlns:adec="http://schemas.microsoft.com/office/drawing/2017/decorative" val="1"/>
              </a:ext>
            </a:extLst>
          </p:cNvPr>
          <p:cNvSpPr/>
          <p:nvPr/>
        </p:nvSpPr>
        <p:spPr>
          <a:xfrm>
            <a:off x="10718157" y="0"/>
            <a:ext cx="1473843" cy="1473843"/>
          </a:xfrm>
          <a:prstGeom prst="rect">
            <a:avLst/>
          </a:prstGeom>
          <a:solidFill>
            <a:srgbClr val="2B88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3">
            <a:extLst>
              <a:ext uri="{FF2B5EF4-FFF2-40B4-BE49-F238E27FC236}">
                <a16:creationId xmlns:a16="http://schemas.microsoft.com/office/drawing/2014/main" id="{98991FAA-E8DE-23D0-081C-18F05357AE99}"/>
              </a:ext>
            </a:extLst>
          </p:cNvPr>
          <p:cNvSpPr txBox="1">
            <a:spLocks noGrp="1"/>
          </p:cNvSpPr>
          <p:nvPr>
            <p:ph type="title" idx="4294967295"/>
          </p:nvPr>
        </p:nvSpPr>
        <p:spPr>
          <a:xfrm>
            <a:off x="800100" y="2505670"/>
            <a:ext cx="4923098" cy="184665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rPr>
              <a:t>Now is the time to build a better world of work together. </a:t>
            </a:r>
          </a:p>
        </p:txBody>
      </p:sp>
      <p:pic>
        <p:nvPicPr>
          <p:cNvPr id="19" name="Picture 18" descr="Image of a young man wearing headphones, working at a desktop computer">
            <a:extLst>
              <a:ext uri="{FF2B5EF4-FFF2-40B4-BE49-F238E27FC236}">
                <a16:creationId xmlns:a16="http://schemas.microsoft.com/office/drawing/2014/main" id="{599161CB-731E-5BDD-57B2-BA1ACCF60B6F}"/>
              </a:ext>
            </a:extLst>
          </p:cNvPr>
          <p:cNvPicPr>
            <a:picLocks noChangeAspect="1"/>
          </p:cNvPicPr>
          <p:nvPr/>
        </p:nvPicPr>
        <p:blipFill>
          <a:blip r:embed="rId3">
            <a:extLst>
              <a:ext uri="{28A0092B-C50C-407E-A947-70E740481C1C}">
                <a14:useLocalDpi xmlns:a14="http://schemas.microsoft.com/office/drawing/2010/main" val="0"/>
              </a:ext>
            </a:extLst>
          </a:blip>
          <a:srcRect l="24127" t="1" r="23795" b="3901"/>
          <a:stretch/>
        </p:blipFill>
        <p:spPr>
          <a:xfrm>
            <a:off x="6116797" y="184257"/>
            <a:ext cx="2331060" cy="2755714"/>
          </a:xfrm>
          <a:prstGeom prst="roundRect">
            <a:avLst>
              <a:gd name="adj" fmla="val 5247"/>
            </a:avLst>
          </a:prstGeom>
        </p:spPr>
      </p:pic>
      <p:pic>
        <p:nvPicPr>
          <p:cNvPr id="27" name="Picture 26" descr="Image of a blind man reading braille in an office, working alongside a woman">
            <a:extLst>
              <a:ext uri="{FF2B5EF4-FFF2-40B4-BE49-F238E27FC236}">
                <a16:creationId xmlns:a16="http://schemas.microsoft.com/office/drawing/2014/main" id="{4F88DD32-E706-662A-0284-12DB77AA77E9}"/>
              </a:ext>
            </a:extLst>
          </p:cNvPr>
          <p:cNvPicPr>
            <a:picLocks noChangeAspect="1"/>
          </p:cNvPicPr>
          <p:nvPr/>
        </p:nvPicPr>
        <p:blipFill>
          <a:blip r:embed="rId4">
            <a:extLst>
              <a:ext uri="{28A0092B-C50C-407E-A947-70E740481C1C}">
                <a14:useLocalDpi xmlns:a14="http://schemas.microsoft.com/office/drawing/2010/main" val="0"/>
              </a:ext>
            </a:extLst>
          </a:blip>
          <a:srcRect l="27879" t="13980" r="12984" b="13957"/>
          <a:stretch/>
        </p:blipFill>
        <p:spPr>
          <a:xfrm>
            <a:off x="8621482" y="173625"/>
            <a:ext cx="3396893" cy="2766345"/>
          </a:xfrm>
          <a:prstGeom prst="roundRect">
            <a:avLst>
              <a:gd name="adj" fmla="val 5370"/>
            </a:avLst>
          </a:prstGeom>
          <a:effectLst/>
        </p:spPr>
      </p:pic>
      <p:pic>
        <p:nvPicPr>
          <p:cNvPr id="5" name="Picture 4" descr="Image of a man using a wheelchair and laptop in a warehouse, while a woman near him drives a forklift. Both are wearing hard hats.">
            <a:extLst>
              <a:ext uri="{FF2B5EF4-FFF2-40B4-BE49-F238E27FC236}">
                <a16:creationId xmlns:a16="http://schemas.microsoft.com/office/drawing/2014/main" id="{9D1D29FB-A78F-B80A-F3E4-C9F3A69B64B6}"/>
              </a:ext>
            </a:extLst>
          </p:cNvPr>
          <p:cNvPicPr>
            <a:picLocks noChangeAspect="1"/>
          </p:cNvPicPr>
          <p:nvPr/>
        </p:nvPicPr>
        <p:blipFill>
          <a:blip r:embed="rId5">
            <a:extLst>
              <a:ext uri="{28A0092B-C50C-407E-A947-70E740481C1C}">
                <a14:useLocalDpi xmlns:a14="http://schemas.microsoft.com/office/drawing/2010/main" val="0"/>
              </a:ext>
            </a:extLst>
          </a:blip>
          <a:srcRect l="28246" r="8354"/>
          <a:stretch/>
        </p:blipFill>
        <p:spPr>
          <a:xfrm>
            <a:off x="6116796" y="3107047"/>
            <a:ext cx="3396894" cy="3576330"/>
          </a:xfrm>
          <a:prstGeom prst="roundRect">
            <a:avLst>
              <a:gd name="adj" fmla="val 3719"/>
            </a:avLst>
          </a:prstGeom>
          <a:effectLst/>
        </p:spPr>
      </p:pic>
      <p:pic>
        <p:nvPicPr>
          <p:cNvPr id="24" name="Picture 23" descr="Image of a woman using a mobility aid device in a server room, holding a laptop and inspecting the servers.">
            <a:extLst>
              <a:ext uri="{FF2B5EF4-FFF2-40B4-BE49-F238E27FC236}">
                <a16:creationId xmlns:a16="http://schemas.microsoft.com/office/drawing/2014/main" id="{5AB71DCE-2530-9207-5992-74B0CE8BC017}"/>
              </a:ext>
            </a:extLst>
          </p:cNvPr>
          <p:cNvPicPr>
            <a:picLocks noChangeAspect="1"/>
          </p:cNvPicPr>
          <p:nvPr/>
        </p:nvPicPr>
        <p:blipFill>
          <a:blip r:embed="rId6">
            <a:extLst>
              <a:ext uri="{28A0092B-C50C-407E-A947-70E740481C1C}">
                <a14:useLocalDpi xmlns:a14="http://schemas.microsoft.com/office/drawing/2010/main" val="0"/>
              </a:ext>
            </a:extLst>
          </a:blip>
          <a:srcRect l="28936" t="6460" r="31349"/>
          <a:stretch/>
        </p:blipFill>
        <p:spPr>
          <a:xfrm>
            <a:off x="9687315" y="3108044"/>
            <a:ext cx="2331060" cy="3576330"/>
          </a:xfrm>
          <a:prstGeom prst="roundRect">
            <a:avLst>
              <a:gd name="adj" fmla="val 3260"/>
            </a:avLst>
          </a:prstGeom>
          <a:ln>
            <a:noFill/>
          </a:ln>
          <a:effectLst/>
        </p:spPr>
      </p:pic>
    </p:spTree>
    <p:extLst>
      <p:ext uri="{BB962C8B-B14F-4D97-AF65-F5344CB8AC3E}">
        <p14:creationId xmlns:p14="http://schemas.microsoft.com/office/powerpoint/2010/main" val="19930870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DF5ED"/>
        </a:solidFill>
        <a:effectLst/>
      </p:bgPr>
    </p:bg>
    <p:spTree>
      <p:nvGrpSpPr>
        <p:cNvPr id="1" name="">
          <a:extLst>
            <a:ext uri="{FF2B5EF4-FFF2-40B4-BE49-F238E27FC236}">
              <a16:creationId xmlns:a16="http://schemas.microsoft.com/office/drawing/2014/main" id="{634CBB44-A48D-2C78-7735-FCCDD133D1F4}"/>
            </a:ext>
          </a:extLst>
        </p:cNvPr>
        <p:cNvGrpSpPr/>
        <p:nvPr/>
      </p:nvGrpSpPr>
      <p:grpSpPr>
        <a:xfrm>
          <a:off x="0" y="0"/>
          <a:ext cx="0" cy="0"/>
          <a:chOff x="0" y="0"/>
          <a:chExt cx="0" cy="0"/>
        </a:xfrm>
      </p:grpSpPr>
      <p:sp>
        <p:nvSpPr>
          <p:cNvPr id="22" name="Text Placeholder 3">
            <a:extLst>
              <a:ext uri="{FF2B5EF4-FFF2-40B4-BE49-F238E27FC236}">
                <a16:creationId xmlns:a16="http://schemas.microsoft.com/office/drawing/2014/main" id="{9188C0AD-2A41-9EDD-47DB-EB8D517C2041}"/>
              </a:ext>
            </a:extLst>
          </p:cNvPr>
          <p:cNvSpPr txBox="1">
            <a:spLocks noGrp="1"/>
          </p:cNvSpPr>
          <p:nvPr>
            <p:ph type="title" idx="4294967295"/>
          </p:nvPr>
        </p:nvSpPr>
        <p:spPr>
          <a:xfrm>
            <a:off x="800101" y="2589444"/>
            <a:ext cx="2874698" cy="179023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5400" b="1"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Today’s</a:t>
            </a:r>
          </a:p>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5400" b="1"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Panel</a:t>
            </a:r>
          </a:p>
        </p:txBody>
      </p:sp>
      <p:pic>
        <p:nvPicPr>
          <p:cNvPr id="24" name="Picture 23" descr="Headshot of Evangelia-Christina Andreadi">
            <a:extLst>
              <a:ext uri="{FF2B5EF4-FFF2-40B4-BE49-F238E27FC236}">
                <a16:creationId xmlns:a16="http://schemas.microsoft.com/office/drawing/2014/main" id="{5A9A4616-7BF2-E036-271F-15EEBD18B9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7802" y="460994"/>
            <a:ext cx="1683776" cy="1700784"/>
          </a:xfrm>
          <a:prstGeom prst="ellipse">
            <a:avLst/>
          </a:prstGeom>
          <a:ln w="12700">
            <a:solidFill>
              <a:srgbClr val="2B882E"/>
            </a:solidFill>
          </a:ln>
        </p:spPr>
      </p:pic>
      <p:sp>
        <p:nvSpPr>
          <p:cNvPr id="9" name="Text Placeholder 3" descr="Evangelia-Christina Andreadi&#10;Project Manager, MARGARITA">
            <a:extLst>
              <a:ext uri="{FF2B5EF4-FFF2-40B4-BE49-F238E27FC236}">
                <a16:creationId xmlns:a16="http://schemas.microsoft.com/office/drawing/2014/main" id="{5E20592E-48E9-D368-660C-111F2C365754}"/>
              </a:ext>
            </a:extLst>
          </p:cNvPr>
          <p:cNvSpPr txBox="1">
            <a:spLocks/>
          </p:cNvSpPr>
          <p:nvPr/>
        </p:nvSpPr>
        <p:spPr>
          <a:xfrm>
            <a:off x="4074858" y="2365858"/>
            <a:ext cx="3569665" cy="587340"/>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800" b="1" dirty="0"/>
              <a:t>Evangelia-Christina </a:t>
            </a:r>
            <a:r>
              <a:rPr lang="en-US" sz="1800" b="1" dirty="0" err="1"/>
              <a:t>Andreadi</a:t>
            </a:r>
            <a:endParaRPr lang="en-US" sz="1800" b="1" dirty="0"/>
          </a:p>
          <a:p>
            <a:pPr marL="0" indent="0" algn="ctr">
              <a:lnSpc>
                <a:spcPct val="100000"/>
              </a:lnSpc>
              <a:spcBef>
                <a:spcPts val="500"/>
              </a:spcBef>
              <a:buNone/>
            </a:pPr>
            <a:r>
              <a:rPr lang="en-US" sz="1600" dirty="0"/>
              <a:t>Project Manager, MARGARITA</a:t>
            </a:r>
          </a:p>
        </p:txBody>
      </p:sp>
      <p:pic>
        <p:nvPicPr>
          <p:cNvPr id="25" name="Picture 24" descr="Headshot of Jane Hatton">
            <a:extLst>
              <a:ext uri="{FF2B5EF4-FFF2-40B4-BE49-F238E27FC236}">
                <a16:creationId xmlns:a16="http://schemas.microsoft.com/office/drawing/2014/main" id="{851B019A-61A4-20B7-45C3-D5EBF4F84DF0}"/>
              </a:ext>
            </a:extLst>
          </p:cNvPr>
          <p:cNvPicPr>
            <a:picLocks noChangeAspect="1"/>
          </p:cNvPicPr>
          <p:nvPr/>
        </p:nvPicPr>
        <p:blipFill>
          <a:blip r:embed="rId4">
            <a:extLst>
              <a:ext uri="{28A0092B-C50C-407E-A947-70E740481C1C}">
                <a14:useLocalDpi xmlns:a14="http://schemas.microsoft.com/office/drawing/2010/main" val="0"/>
              </a:ext>
            </a:extLst>
          </a:blip>
          <a:srcRect t="3535" b="3535"/>
          <a:stretch/>
        </p:blipFill>
        <p:spPr>
          <a:xfrm>
            <a:off x="8990183" y="460994"/>
            <a:ext cx="1683776" cy="1700784"/>
          </a:xfrm>
          <a:prstGeom prst="ellipse">
            <a:avLst/>
          </a:prstGeom>
          <a:ln w="12700">
            <a:solidFill>
              <a:srgbClr val="2B882E"/>
            </a:solidFill>
          </a:ln>
        </p:spPr>
      </p:pic>
      <p:sp>
        <p:nvSpPr>
          <p:cNvPr id="10" name="Text Placeholder 3">
            <a:extLst>
              <a:ext uri="{FF2B5EF4-FFF2-40B4-BE49-F238E27FC236}">
                <a16:creationId xmlns:a16="http://schemas.microsoft.com/office/drawing/2014/main" id="{F28DCFB2-9CFE-4111-DCD3-A94B605653F4}"/>
              </a:ext>
            </a:extLst>
          </p:cNvPr>
          <p:cNvSpPr txBox="1">
            <a:spLocks/>
          </p:cNvSpPr>
          <p:nvPr/>
        </p:nvSpPr>
        <p:spPr>
          <a:xfrm>
            <a:off x="8047239" y="2365132"/>
            <a:ext cx="3569665" cy="587340"/>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800" b="1" dirty="0"/>
              <a:t>Jane Hatton</a:t>
            </a:r>
          </a:p>
          <a:p>
            <a:pPr marL="0" indent="0" algn="ctr">
              <a:lnSpc>
                <a:spcPct val="100000"/>
              </a:lnSpc>
              <a:spcBef>
                <a:spcPts val="500"/>
              </a:spcBef>
              <a:buNone/>
            </a:pPr>
            <a:r>
              <a:rPr lang="en-US" sz="1600" dirty="0"/>
              <a:t>Founder/CEO, </a:t>
            </a:r>
            <a:r>
              <a:rPr lang="en-US" sz="1600" dirty="0" err="1"/>
              <a:t>Evenbreak</a:t>
            </a:r>
            <a:endParaRPr lang="en-US" sz="1600" dirty="0"/>
          </a:p>
        </p:txBody>
      </p:sp>
      <p:pic>
        <p:nvPicPr>
          <p:cNvPr id="26" name="Picture 25" descr="Headshot of Gabriel Marcolongo">
            <a:extLst>
              <a:ext uri="{FF2B5EF4-FFF2-40B4-BE49-F238E27FC236}">
                <a16:creationId xmlns:a16="http://schemas.microsoft.com/office/drawing/2014/main" id="{E79D3C30-58A3-1D6C-80E7-DCF4E06F6DC7}"/>
              </a:ext>
            </a:extLst>
          </p:cNvPr>
          <p:cNvPicPr>
            <a:picLocks noChangeAspect="1"/>
          </p:cNvPicPr>
          <p:nvPr/>
        </p:nvPicPr>
        <p:blipFill>
          <a:blip r:embed="rId5">
            <a:extLst>
              <a:ext uri="{28A0092B-C50C-407E-A947-70E740481C1C}">
                <a14:useLocalDpi xmlns:a14="http://schemas.microsoft.com/office/drawing/2010/main" val="0"/>
              </a:ext>
            </a:extLst>
          </a:blip>
          <a:srcRect l="504" t="3497" r="34942" b="30639"/>
          <a:stretch/>
        </p:blipFill>
        <p:spPr>
          <a:xfrm>
            <a:off x="5017802" y="3455985"/>
            <a:ext cx="1683776" cy="1700784"/>
          </a:xfrm>
          <a:prstGeom prst="ellipse">
            <a:avLst/>
          </a:prstGeom>
          <a:ln w="12700">
            <a:solidFill>
              <a:srgbClr val="2B882E"/>
            </a:solidFill>
          </a:ln>
        </p:spPr>
      </p:pic>
      <p:sp>
        <p:nvSpPr>
          <p:cNvPr id="19" name="Text Placeholder 3">
            <a:extLst>
              <a:ext uri="{FF2B5EF4-FFF2-40B4-BE49-F238E27FC236}">
                <a16:creationId xmlns:a16="http://schemas.microsoft.com/office/drawing/2014/main" id="{96108873-7F7B-90A0-1D06-CCABF23AEFA6}"/>
              </a:ext>
            </a:extLst>
          </p:cNvPr>
          <p:cNvSpPr txBox="1">
            <a:spLocks/>
          </p:cNvSpPr>
          <p:nvPr/>
        </p:nvSpPr>
        <p:spPr>
          <a:xfrm>
            <a:off x="4074858" y="5360849"/>
            <a:ext cx="3569665" cy="587340"/>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800" b="1" dirty="0"/>
              <a:t>Gabriel </a:t>
            </a:r>
            <a:r>
              <a:rPr lang="en-US" sz="1800" b="1" dirty="0" err="1"/>
              <a:t>Marcolongo</a:t>
            </a:r>
            <a:endParaRPr lang="en-US" sz="1800" b="1" dirty="0"/>
          </a:p>
          <a:p>
            <a:pPr marL="0" indent="0" algn="ctr">
              <a:lnSpc>
                <a:spcPct val="100000"/>
              </a:lnSpc>
              <a:spcBef>
                <a:spcPts val="500"/>
              </a:spcBef>
              <a:buNone/>
            </a:pPr>
            <a:r>
              <a:rPr lang="en-US" sz="1600" dirty="0"/>
              <a:t>CEO, </a:t>
            </a:r>
            <a:r>
              <a:rPr lang="en-US" sz="1600" dirty="0" err="1"/>
              <a:t>Incluyeme.com</a:t>
            </a:r>
            <a:endParaRPr lang="en-US" sz="1600" dirty="0"/>
          </a:p>
        </p:txBody>
      </p:sp>
      <p:sp>
        <p:nvSpPr>
          <p:cNvPr id="13" name="Text Placeholder 3">
            <a:extLst>
              <a:ext uri="{FF2B5EF4-FFF2-40B4-BE49-F238E27FC236}">
                <a16:creationId xmlns:a16="http://schemas.microsoft.com/office/drawing/2014/main" id="{D9EE444B-2C88-077D-68B8-C3F0F3F2A619}"/>
              </a:ext>
            </a:extLst>
          </p:cNvPr>
          <p:cNvSpPr txBox="1">
            <a:spLocks/>
          </p:cNvSpPr>
          <p:nvPr/>
        </p:nvSpPr>
        <p:spPr>
          <a:xfrm>
            <a:off x="8047239" y="5360849"/>
            <a:ext cx="3569665" cy="897682"/>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800" b="1" dirty="0"/>
              <a:t>Jyothi </a:t>
            </a:r>
            <a:r>
              <a:rPr lang="en-US" sz="1800" b="1" dirty="0" err="1"/>
              <a:t>Bezawada</a:t>
            </a:r>
            <a:endParaRPr lang="en-US" sz="1800" b="1" dirty="0"/>
          </a:p>
          <a:p>
            <a:pPr marL="0" indent="0" algn="ctr">
              <a:lnSpc>
                <a:spcPct val="100000"/>
              </a:lnSpc>
              <a:spcBef>
                <a:spcPts val="500"/>
              </a:spcBef>
              <a:buNone/>
            </a:pPr>
            <a:r>
              <a:rPr lang="en-US" sz="1600" dirty="0"/>
              <a:t>Lead Technical Project Manager,</a:t>
            </a:r>
          </a:p>
          <a:p>
            <a:pPr marL="0" indent="0" algn="ctr">
              <a:lnSpc>
                <a:spcPct val="100000"/>
              </a:lnSpc>
              <a:spcBef>
                <a:spcPts val="500"/>
              </a:spcBef>
              <a:buNone/>
            </a:pPr>
            <a:r>
              <a:rPr lang="en-US" sz="1600" dirty="0" err="1"/>
              <a:t>SwarajAbility</a:t>
            </a:r>
            <a:r>
              <a:rPr lang="en-US" sz="1600" dirty="0"/>
              <a:t>/Youth4Jobs</a:t>
            </a:r>
          </a:p>
        </p:txBody>
      </p:sp>
      <p:pic>
        <p:nvPicPr>
          <p:cNvPr id="28" name="Picture 27" descr="Headshot of Jyothi Bezawada">
            <a:extLst>
              <a:ext uri="{FF2B5EF4-FFF2-40B4-BE49-F238E27FC236}">
                <a16:creationId xmlns:a16="http://schemas.microsoft.com/office/drawing/2014/main" id="{CF09D50F-9A8C-951A-3B6C-81B117EC7799}"/>
              </a:ext>
            </a:extLst>
          </p:cNvPr>
          <p:cNvPicPr>
            <a:picLocks noChangeAspect="1"/>
          </p:cNvPicPr>
          <p:nvPr/>
        </p:nvPicPr>
        <p:blipFill>
          <a:blip r:embed="rId6">
            <a:extLst>
              <a:ext uri="{28A0092B-C50C-407E-A947-70E740481C1C}">
                <a14:useLocalDpi xmlns:a14="http://schemas.microsoft.com/office/drawing/2010/main" val="0"/>
              </a:ext>
            </a:extLst>
          </a:blip>
          <a:srcRect t="5461" b="18781"/>
          <a:stretch/>
        </p:blipFill>
        <p:spPr>
          <a:xfrm>
            <a:off x="8990183" y="3455985"/>
            <a:ext cx="1683776" cy="1700784"/>
          </a:xfrm>
          <a:prstGeom prst="ellipse">
            <a:avLst/>
          </a:prstGeom>
          <a:ln w="12700">
            <a:solidFill>
              <a:srgbClr val="2B882E"/>
            </a:solidFill>
          </a:ln>
        </p:spPr>
      </p:pic>
      <p:sp>
        <p:nvSpPr>
          <p:cNvPr id="30" name="Rectangle 29">
            <a:extLst>
              <a:ext uri="{FF2B5EF4-FFF2-40B4-BE49-F238E27FC236}">
                <a16:creationId xmlns:a16="http://schemas.microsoft.com/office/drawing/2014/main" id="{913171C9-3DA1-0E00-5CCA-9F494063D7E2}"/>
              </a:ext>
              <a:ext uri="{C183D7F6-B498-43B3-948B-1728B52AA6E4}">
                <adec:decorative xmlns:adec="http://schemas.microsoft.com/office/drawing/2017/decorative" val="1"/>
              </a:ext>
            </a:extLst>
          </p:cNvPr>
          <p:cNvSpPr/>
          <p:nvPr/>
        </p:nvSpPr>
        <p:spPr>
          <a:xfrm>
            <a:off x="10890690" y="0"/>
            <a:ext cx="1301310" cy="1057275"/>
          </a:xfrm>
          <a:prstGeom prst="rect">
            <a:avLst/>
          </a:prstGeom>
          <a:solidFill>
            <a:srgbClr val="EDF5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20">
            <a:extLst>
              <a:ext uri="{FF2B5EF4-FFF2-40B4-BE49-F238E27FC236}">
                <a16:creationId xmlns:a16="http://schemas.microsoft.com/office/drawing/2014/main" id="{B80EF009-0C11-6BAC-0013-B58644F60032}"/>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1230714" y="155958"/>
            <a:ext cx="767583" cy="767583"/>
          </a:xfrm>
          <a:prstGeom prst="rect">
            <a:avLst/>
          </a:prstGeom>
        </p:spPr>
      </p:pic>
      <p:sp>
        <p:nvSpPr>
          <p:cNvPr id="6" name="Footer Placeholder 1">
            <a:extLst>
              <a:ext uri="{FF2B5EF4-FFF2-40B4-BE49-F238E27FC236}">
                <a16:creationId xmlns:a16="http://schemas.microsoft.com/office/drawing/2014/main" id="{EF3B7117-E85A-DD46-F5F7-4A0ECDDCDB4F}"/>
              </a:ext>
            </a:extLst>
          </p:cNvPr>
          <p:cNvSpPr>
            <a:spLocks noGrp="1"/>
          </p:cNvSpPr>
          <p:nvPr>
            <p:ph type="ftr" sz="quarter" idx="11"/>
          </p:nvPr>
        </p:nvSpPr>
        <p:spPr>
          <a:xfrm>
            <a:off x="4038600" y="6356350"/>
            <a:ext cx="4114800" cy="365125"/>
          </a:xfrm>
        </p:spPr>
        <p:txBody>
          <a:bodyPr/>
          <a:lstStyle/>
          <a:p>
            <a:r>
              <a:rPr lang="en-US" dirty="0"/>
              <a:t>#ZeroCon25</a:t>
            </a:r>
            <a:endParaRPr lang="en-GB" dirty="0"/>
          </a:p>
        </p:txBody>
      </p:sp>
      <p:sp>
        <p:nvSpPr>
          <p:cNvPr id="3" name="Slide Number Placeholder 2">
            <a:extLst>
              <a:ext uri="{FF2B5EF4-FFF2-40B4-BE49-F238E27FC236}">
                <a16:creationId xmlns:a16="http://schemas.microsoft.com/office/drawing/2014/main" id="{1C902E47-DA0F-0EF1-AFB5-9E6F1AA3F770}"/>
              </a:ext>
            </a:extLst>
          </p:cNvPr>
          <p:cNvSpPr>
            <a:spLocks noGrp="1"/>
          </p:cNvSpPr>
          <p:nvPr>
            <p:ph type="sldNum" sz="quarter" idx="12"/>
          </p:nvPr>
        </p:nvSpPr>
        <p:spPr/>
        <p:txBody>
          <a:bodyPr/>
          <a:lstStyle/>
          <a:p>
            <a:fld id="{1195A9E4-2CE9-4E32-BE85-7C32F0F78A6D}" type="slidenum">
              <a:rPr lang="en-GB" smtClean="0">
                <a:solidFill>
                  <a:srgbClr val="898989"/>
                </a:solidFill>
              </a:rPr>
              <a:t>17</a:t>
            </a:fld>
            <a:endParaRPr lang="en-GB" dirty="0">
              <a:solidFill>
                <a:srgbClr val="898989"/>
              </a:solidFill>
            </a:endParaRPr>
          </a:p>
        </p:txBody>
      </p:sp>
    </p:spTree>
    <p:extLst>
      <p:ext uri="{BB962C8B-B14F-4D97-AF65-F5344CB8AC3E}">
        <p14:creationId xmlns:p14="http://schemas.microsoft.com/office/powerpoint/2010/main" val="16859083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DF5ED"/>
        </a:solidFill>
        <a:effectLst/>
      </p:bgPr>
    </p:bg>
    <p:spTree>
      <p:nvGrpSpPr>
        <p:cNvPr id="1" name="">
          <a:extLst>
            <a:ext uri="{FF2B5EF4-FFF2-40B4-BE49-F238E27FC236}">
              <a16:creationId xmlns:a16="http://schemas.microsoft.com/office/drawing/2014/main" id="{754815A7-F9B1-7DFD-34EA-690E7279F032}"/>
            </a:ext>
          </a:extLst>
        </p:cNvPr>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06C86B56-46DC-00A7-2EAE-E1586DC1832E}"/>
              </a:ext>
              <a:ext uri="{C183D7F6-B498-43B3-948B-1728B52AA6E4}">
                <adec:decorative xmlns:adec="http://schemas.microsoft.com/office/drawing/2017/decorative" val="1"/>
              </a:ext>
            </a:extLst>
          </p:cNvPr>
          <p:cNvSpPr/>
          <p:nvPr/>
        </p:nvSpPr>
        <p:spPr>
          <a:xfrm rot="10800000">
            <a:off x="3755067" y="-1"/>
            <a:ext cx="4211901" cy="3251905"/>
          </a:xfrm>
          <a:prstGeom prst="round2SameRect">
            <a:avLst>
              <a:gd name="adj1" fmla="val 7576"/>
              <a:gd name="adj2" fmla="val 0"/>
            </a:avLst>
          </a:prstGeom>
          <a:solidFill>
            <a:srgbClr val="2B88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3">
            <a:extLst>
              <a:ext uri="{FF2B5EF4-FFF2-40B4-BE49-F238E27FC236}">
                <a16:creationId xmlns:a16="http://schemas.microsoft.com/office/drawing/2014/main" id="{33735EFC-03BD-C03D-20E9-05A273BBFC29}"/>
              </a:ext>
            </a:extLst>
          </p:cNvPr>
          <p:cNvSpPr txBox="1">
            <a:spLocks noGrp="1"/>
          </p:cNvSpPr>
          <p:nvPr>
            <p:ph type="title" idx="4294967295"/>
          </p:nvPr>
        </p:nvSpPr>
        <p:spPr>
          <a:xfrm>
            <a:off x="800101" y="2589444"/>
            <a:ext cx="2874698" cy="179023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5400" b="1"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Today’s</a:t>
            </a:r>
          </a:p>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5400" b="1"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Panel</a:t>
            </a:r>
          </a:p>
        </p:txBody>
      </p:sp>
      <p:pic>
        <p:nvPicPr>
          <p:cNvPr id="24" name="Picture 23" descr="Headshot of Evangelia-Christina Andreadi">
            <a:extLst>
              <a:ext uri="{FF2B5EF4-FFF2-40B4-BE49-F238E27FC236}">
                <a16:creationId xmlns:a16="http://schemas.microsoft.com/office/drawing/2014/main" id="{4C75EE1E-13CD-8BA5-A760-2F6F46F7D0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7802" y="460994"/>
            <a:ext cx="1683776" cy="1700784"/>
          </a:xfrm>
          <a:prstGeom prst="ellipse">
            <a:avLst/>
          </a:prstGeom>
          <a:ln w="12700">
            <a:solidFill>
              <a:srgbClr val="2B882E"/>
            </a:solidFill>
          </a:ln>
        </p:spPr>
      </p:pic>
      <p:sp>
        <p:nvSpPr>
          <p:cNvPr id="9" name="Text Placeholder 3">
            <a:extLst>
              <a:ext uri="{FF2B5EF4-FFF2-40B4-BE49-F238E27FC236}">
                <a16:creationId xmlns:a16="http://schemas.microsoft.com/office/drawing/2014/main" id="{7F6D4045-DB53-4AD7-8984-49C459C66E98}"/>
              </a:ext>
            </a:extLst>
          </p:cNvPr>
          <p:cNvSpPr txBox="1">
            <a:spLocks/>
          </p:cNvSpPr>
          <p:nvPr/>
        </p:nvSpPr>
        <p:spPr>
          <a:xfrm>
            <a:off x="4074858" y="2365858"/>
            <a:ext cx="3569665" cy="587340"/>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800" b="1" dirty="0">
                <a:solidFill>
                  <a:schemeClr val="bg1"/>
                </a:solidFill>
              </a:rPr>
              <a:t>Evangelia-Christina </a:t>
            </a:r>
            <a:r>
              <a:rPr lang="en-US" sz="1800" b="1" dirty="0" err="1">
                <a:solidFill>
                  <a:schemeClr val="bg1"/>
                </a:solidFill>
              </a:rPr>
              <a:t>Andreadi</a:t>
            </a:r>
            <a:endParaRPr lang="en-US" sz="1800" b="1" dirty="0">
              <a:solidFill>
                <a:schemeClr val="bg1"/>
              </a:solidFill>
            </a:endParaRPr>
          </a:p>
          <a:p>
            <a:pPr marL="0" indent="0" algn="ctr">
              <a:lnSpc>
                <a:spcPct val="100000"/>
              </a:lnSpc>
              <a:spcBef>
                <a:spcPts val="500"/>
              </a:spcBef>
              <a:buNone/>
            </a:pPr>
            <a:r>
              <a:rPr lang="en-US" sz="1600" dirty="0">
                <a:solidFill>
                  <a:schemeClr val="bg1"/>
                </a:solidFill>
              </a:rPr>
              <a:t>Project Manager, MARGARITA</a:t>
            </a:r>
          </a:p>
        </p:txBody>
      </p:sp>
      <p:pic>
        <p:nvPicPr>
          <p:cNvPr id="25" name="Picture 24" descr="Headshot of Jane Hatton">
            <a:extLst>
              <a:ext uri="{FF2B5EF4-FFF2-40B4-BE49-F238E27FC236}">
                <a16:creationId xmlns:a16="http://schemas.microsoft.com/office/drawing/2014/main" id="{A0C2AE57-7082-95FC-4687-791044036436}"/>
              </a:ext>
            </a:extLst>
          </p:cNvPr>
          <p:cNvPicPr>
            <a:picLocks noChangeAspect="1"/>
          </p:cNvPicPr>
          <p:nvPr/>
        </p:nvPicPr>
        <p:blipFill>
          <a:blip r:embed="rId4">
            <a:extLst>
              <a:ext uri="{28A0092B-C50C-407E-A947-70E740481C1C}">
                <a14:useLocalDpi xmlns:a14="http://schemas.microsoft.com/office/drawing/2010/main" val="0"/>
              </a:ext>
            </a:extLst>
          </a:blip>
          <a:srcRect t="3535" b="3535"/>
          <a:stretch/>
        </p:blipFill>
        <p:spPr>
          <a:xfrm>
            <a:off x="8990183" y="460994"/>
            <a:ext cx="1683776" cy="1700784"/>
          </a:xfrm>
          <a:prstGeom prst="ellipse">
            <a:avLst/>
          </a:prstGeom>
          <a:ln w="12700">
            <a:solidFill>
              <a:srgbClr val="2B882E"/>
            </a:solidFill>
          </a:ln>
        </p:spPr>
      </p:pic>
      <p:sp>
        <p:nvSpPr>
          <p:cNvPr id="10" name="Text Placeholder 3">
            <a:extLst>
              <a:ext uri="{FF2B5EF4-FFF2-40B4-BE49-F238E27FC236}">
                <a16:creationId xmlns:a16="http://schemas.microsoft.com/office/drawing/2014/main" id="{0BA0749F-0250-B055-EB12-EA0AEC29B24F}"/>
              </a:ext>
            </a:extLst>
          </p:cNvPr>
          <p:cNvSpPr txBox="1">
            <a:spLocks/>
          </p:cNvSpPr>
          <p:nvPr/>
        </p:nvSpPr>
        <p:spPr>
          <a:xfrm>
            <a:off x="8047239" y="2365858"/>
            <a:ext cx="3569665" cy="587340"/>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800" b="1" dirty="0"/>
              <a:t>Jane Hatton</a:t>
            </a:r>
          </a:p>
          <a:p>
            <a:pPr marL="0" indent="0" algn="ctr">
              <a:lnSpc>
                <a:spcPct val="100000"/>
              </a:lnSpc>
              <a:spcBef>
                <a:spcPts val="500"/>
              </a:spcBef>
              <a:buNone/>
            </a:pPr>
            <a:r>
              <a:rPr lang="en-US" sz="1600" dirty="0"/>
              <a:t>Founder/CEO, </a:t>
            </a:r>
            <a:r>
              <a:rPr lang="en-US" sz="1600" dirty="0" err="1"/>
              <a:t>Evenbreak</a:t>
            </a:r>
            <a:endParaRPr lang="en-US" sz="1600" dirty="0"/>
          </a:p>
        </p:txBody>
      </p:sp>
      <p:pic>
        <p:nvPicPr>
          <p:cNvPr id="26" name="Picture 25" descr="Headshot of Gabriel Marcolongo">
            <a:extLst>
              <a:ext uri="{FF2B5EF4-FFF2-40B4-BE49-F238E27FC236}">
                <a16:creationId xmlns:a16="http://schemas.microsoft.com/office/drawing/2014/main" id="{D65C6C4C-C588-4EF1-FE3F-37C3589581C4}"/>
              </a:ext>
            </a:extLst>
          </p:cNvPr>
          <p:cNvPicPr>
            <a:picLocks noChangeAspect="1"/>
          </p:cNvPicPr>
          <p:nvPr/>
        </p:nvPicPr>
        <p:blipFill>
          <a:blip r:embed="rId5">
            <a:extLst>
              <a:ext uri="{28A0092B-C50C-407E-A947-70E740481C1C}">
                <a14:useLocalDpi xmlns:a14="http://schemas.microsoft.com/office/drawing/2010/main" val="0"/>
              </a:ext>
            </a:extLst>
          </a:blip>
          <a:srcRect l="504" t="3497" r="34942" b="30639"/>
          <a:stretch/>
        </p:blipFill>
        <p:spPr>
          <a:xfrm>
            <a:off x="5017802" y="3455985"/>
            <a:ext cx="1683776" cy="1700784"/>
          </a:xfrm>
          <a:prstGeom prst="ellipse">
            <a:avLst/>
          </a:prstGeom>
          <a:ln w="12700">
            <a:solidFill>
              <a:srgbClr val="2B882E"/>
            </a:solidFill>
          </a:ln>
        </p:spPr>
      </p:pic>
      <p:sp>
        <p:nvSpPr>
          <p:cNvPr id="19" name="Text Placeholder 3">
            <a:extLst>
              <a:ext uri="{FF2B5EF4-FFF2-40B4-BE49-F238E27FC236}">
                <a16:creationId xmlns:a16="http://schemas.microsoft.com/office/drawing/2014/main" id="{C051EE33-41D7-BEA0-F71A-9BDEED52C57B}"/>
              </a:ext>
            </a:extLst>
          </p:cNvPr>
          <p:cNvSpPr txBox="1">
            <a:spLocks/>
          </p:cNvSpPr>
          <p:nvPr/>
        </p:nvSpPr>
        <p:spPr>
          <a:xfrm>
            <a:off x="4074858" y="5360849"/>
            <a:ext cx="3569665" cy="587340"/>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800" b="1" dirty="0"/>
              <a:t>Gabriel </a:t>
            </a:r>
            <a:r>
              <a:rPr lang="en-US" sz="1800" b="1" dirty="0" err="1"/>
              <a:t>Marcolongo</a:t>
            </a:r>
            <a:endParaRPr lang="en-US" sz="1800" b="1" dirty="0"/>
          </a:p>
          <a:p>
            <a:pPr marL="0" indent="0" algn="ctr">
              <a:lnSpc>
                <a:spcPct val="100000"/>
              </a:lnSpc>
              <a:spcBef>
                <a:spcPts val="500"/>
              </a:spcBef>
              <a:buNone/>
            </a:pPr>
            <a:r>
              <a:rPr lang="en-US" sz="1600" dirty="0"/>
              <a:t>CEO, </a:t>
            </a:r>
            <a:r>
              <a:rPr lang="en-US" sz="1600" dirty="0" err="1"/>
              <a:t>Incluyeme.com</a:t>
            </a:r>
            <a:endParaRPr lang="en-US" sz="1600" dirty="0"/>
          </a:p>
        </p:txBody>
      </p:sp>
      <p:pic>
        <p:nvPicPr>
          <p:cNvPr id="28" name="Picture 27" descr="Headshot of Jyothi Bezawada">
            <a:extLst>
              <a:ext uri="{FF2B5EF4-FFF2-40B4-BE49-F238E27FC236}">
                <a16:creationId xmlns:a16="http://schemas.microsoft.com/office/drawing/2014/main" id="{F67CB298-F879-4569-014E-7AA65C279287}"/>
              </a:ext>
            </a:extLst>
          </p:cNvPr>
          <p:cNvPicPr>
            <a:picLocks noChangeAspect="1"/>
          </p:cNvPicPr>
          <p:nvPr/>
        </p:nvPicPr>
        <p:blipFill>
          <a:blip r:embed="rId6">
            <a:extLst>
              <a:ext uri="{28A0092B-C50C-407E-A947-70E740481C1C}">
                <a14:useLocalDpi xmlns:a14="http://schemas.microsoft.com/office/drawing/2010/main" val="0"/>
              </a:ext>
            </a:extLst>
          </a:blip>
          <a:srcRect t="5461" b="18781"/>
          <a:stretch/>
        </p:blipFill>
        <p:spPr>
          <a:xfrm>
            <a:off x="8990183" y="3455985"/>
            <a:ext cx="1683776" cy="1700784"/>
          </a:xfrm>
          <a:prstGeom prst="ellipse">
            <a:avLst/>
          </a:prstGeom>
          <a:ln w="12700">
            <a:solidFill>
              <a:srgbClr val="2B882E"/>
            </a:solidFill>
          </a:ln>
        </p:spPr>
      </p:pic>
      <p:sp>
        <p:nvSpPr>
          <p:cNvPr id="13" name="Text Placeholder 3">
            <a:extLst>
              <a:ext uri="{FF2B5EF4-FFF2-40B4-BE49-F238E27FC236}">
                <a16:creationId xmlns:a16="http://schemas.microsoft.com/office/drawing/2014/main" id="{7709D4E3-C366-B36B-542D-FDCAB199BF1A}"/>
              </a:ext>
            </a:extLst>
          </p:cNvPr>
          <p:cNvSpPr txBox="1">
            <a:spLocks/>
          </p:cNvSpPr>
          <p:nvPr/>
        </p:nvSpPr>
        <p:spPr>
          <a:xfrm>
            <a:off x="8047239" y="5360849"/>
            <a:ext cx="3569665" cy="897682"/>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800" b="1" dirty="0"/>
              <a:t>Jyothi </a:t>
            </a:r>
            <a:r>
              <a:rPr lang="en-US" sz="1800" b="1" dirty="0" err="1"/>
              <a:t>Bezawada</a:t>
            </a:r>
            <a:endParaRPr lang="en-US" sz="1800" b="1" dirty="0"/>
          </a:p>
          <a:p>
            <a:pPr marL="0" indent="0" algn="ctr">
              <a:lnSpc>
                <a:spcPct val="100000"/>
              </a:lnSpc>
              <a:spcBef>
                <a:spcPts val="500"/>
              </a:spcBef>
              <a:buNone/>
            </a:pPr>
            <a:r>
              <a:rPr lang="en-US" sz="1600" dirty="0"/>
              <a:t>Lead Technical Project Manager,</a:t>
            </a:r>
          </a:p>
          <a:p>
            <a:pPr marL="0" indent="0" algn="ctr">
              <a:lnSpc>
                <a:spcPct val="100000"/>
              </a:lnSpc>
              <a:spcBef>
                <a:spcPts val="500"/>
              </a:spcBef>
              <a:buNone/>
            </a:pPr>
            <a:r>
              <a:rPr lang="en-US" sz="1600" dirty="0" err="1"/>
              <a:t>SwarajAbility</a:t>
            </a:r>
            <a:r>
              <a:rPr lang="en-US" sz="1600" dirty="0"/>
              <a:t>/Youth4Jobs</a:t>
            </a:r>
          </a:p>
        </p:txBody>
      </p:sp>
      <p:sp>
        <p:nvSpPr>
          <p:cNvPr id="30" name="Rectangle 29">
            <a:extLst>
              <a:ext uri="{FF2B5EF4-FFF2-40B4-BE49-F238E27FC236}">
                <a16:creationId xmlns:a16="http://schemas.microsoft.com/office/drawing/2014/main" id="{B60C30EC-1F71-671A-20E7-F9AAC2D8B005}"/>
              </a:ext>
              <a:ext uri="{C183D7F6-B498-43B3-948B-1728B52AA6E4}">
                <adec:decorative xmlns:adec="http://schemas.microsoft.com/office/drawing/2017/decorative" val="1"/>
              </a:ext>
            </a:extLst>
          </p:cNvPr>
          <p:cNvSpPr/>
          <p:nvPr/>
        </p:nvSpPr>
        <p:spPr>
          <a:xfrm>
            <a:off x="10890690" y="0"/>
            <a:ext cx="1301310" cy="1057275"/>
          </a:xfrm>
          <a:prstGeom prst="rect">
            <a:avLst/>
          </a:prstGeom>
          <a:solidFill>
            <a:srgbClr val="EDF5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20">
            <a:extLst>
              <a:ext uri="{FF2B5EF4-FFF2-40B4-BE49-F238E27FC236}">
                <a16:creationId xmlns:a16="http://schemas.microsoft.com/office/drawing/2014/main" id="{F6B94C28-67B8-63B9-E7AB-2A9B9CD3B277}"/>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1230714" y="155958"/>
            <a:ext cx="767583" cy="767583"/>
          </a:xfrm>
          <a:prstGeom prst="rect">
            <a:avLst/>
          </a:prstGeom>
        </p:spPr>
      </p:pic>
      <p:sp>
        <p:nvSpPr>
          <p:cNvPr id="6" name="Footer Placeholder 1">
            <a:extLst>
              <a:ext uri="{FF2B5EF4-FFF2-40B4-BE49-F238E27FC236}">
                <a16:creationId xmlns:a16="http://schemas.microsoft.com/office/drawing/2014/main" id="{6583930F-5884-AA9A-D241-68F40DFBA49C}"/>
              </a:ext>
            </a:extLst>
          </p:cNvPr>
          <p:cNvSpPr>
            <a:spLocks noGrp="1"/>
          </p:cNvSpPr>
          <p:nvPr>
            <p:ph type="ftr" sz="quarter" idx="11"/>
          </p:nvPr>
        </p:nvSpPr>
        <p:spPr>
          <a:xfrm>
            <a:off x="4038600" y="6356350"/>
            <a:ext cx="4114800" cy="365125"/>
          </a:xfrm>
        </p:spPr>
        <p:txBody>
          <a:bodyPr/>
          <a:lstStyle/>
          <a:p>
            <a:r>
              <a:rPr lang="en-US" dirty="0"/>
              <a:t>#ZeroCon25</a:t>
            </a:r>
            <a:endParaRPr lang="en-GB" dirty="0"/>
          </a:p>
        </p:txBody>
      </p:sp>
      <p:sp>
        <p:nvSpPr>
          <p:cNvPr id="3" name="Slide Number Placeholder 2">
            <a:extLst>
              <a:ext uri="{FF2B5EF4-FFF2-40B4-BE49-F238E27FC236}">
                <a16:creationId xmlns:a16="http://schemas.microsoft.com/office/drawing/2014/main" id="{328481F7-A89B-343A-BC29-E4BAFE6E2E49}"/>
              </a:ext>
            </a:extLst>
          </p:cNvPr>
          <p:cNvSpPr>
            <a:spLocks noGrp="1"/>
          </p:cNvSpPr>
          <p:nvPr>
            <p:ph type="sldNum" sz="quarter" idx="12"/>
          </p:nvPr>
        </p:nvSpPr>
        <p:spPr/>
        <p:txBody>
          <a:bodyPr/>
          <a:lstStyle/>
          <a:p>
            <a:fld id="{1195A9E4-2CE9-4E32-BE85-7C32F0F78A6D}" type="slidenum">
              <a:rPr lang="en-GB" smtClean="0">
                <a:solidFill>
                  <a:srgbClr val="898989"/>
                </a:solidFill>
              </a:rPr>
              <a:t>18</a:t>
            </a:fld>
            <a:endParaRPr lang="en-GB" dirty="0">
              <a:solidFill>
                <a:srgbClr val="898989"/>
              </a:solidFill>
            </a:endParaRPr>
          </a:p>
        </p:txBody>
      </p:sp>
    </p:spTree>
    <p:extLst>
      <p:ext uri="{BB962C8B-B14F-4D97-AF65-F5344CB8AC3E}">
        <p14:creationId xmlns:p14="http://schemas.microsoft.com/office/powerpoint/2010/main" val="472929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DF5ED"/>
        </a:solidFill>
        <a:effectLst/>
      </p:bgPr>
    </p:bg>
    <p:spTree>
      <p:nvGrpSpPr>
        <p:cNvPr id="1" name="">
          <a:extLst>
            <a:ext uri="{FF2B5EF4-FFF2-40B4-BE49-F238E27FC236}">
              <a16:creationId xmlns:a16="http://schemas.microsoft.com/office/drawing/2014/main" id="{D47D5C00-778F-10C2-51B8-BA7A64EF9C40}"/>
            </a:ext>
          </a:extLst>
        </p:cNvPr>
        <p:cNvGrpSpPr/>
        <p:nvPr/>
      </p:nvGrpSpPr>
      <p:grpSpPr>
        <a:xfrm>
          <a:off x="0" y="0"/>
          <a:ext cx="0" cy="0"/>
          <a:chOff x="0" y="0"/>
          <a:chExt cx="0" cy="0"/>
        </a:xfrm>
      </p:grpSpPr>
      <p:pic>
        <p:nvPicPr>
          <p:cNvPr id="31" name="Picture 20">
            <a:extLst>
              <a:ext uri="{FF2B5EF4-FFF2-40B4-BE49-F238E27FC236}">
                <a16:creationId xmlns:a16="http://schemas.microsoft.com/office/drawing/2014/main" id="{9EB59FA4-8D2D-C454-A65C-9DEA1EF2FBE8}"/>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230714" y="155958"/>
            <a:ext cx="767583" cy="767583"/>
          </a:xfrm>
          <a:prstGeom prst="rect">
            <a:avLst/>
          </a:prstGeom>
        </p:spPr>
      </p:pic>
      <p:sp>
        <p:nvSpPr>
          <p:cNvPr id="30" name="Rectangle 29">
            <a:extLst>
              <a:ext uri="{FF2B5EF4-FFF2-40B4-BE49-F238E27FC236}">
                <a16:creationId xmlns:a16="http://schemas.microsoft.com/office/drawing/2014/main" id="{CE26D34B-D11E-201C-D3F9-CBA4ECD89D7A}"/>
              </a:ext>
              <a:ext uri="{C183D7F6-B498-43B3-948B-1728B52AA6E4}">
                <adec:decorative xmlns:adec="http://schemas.microsoft.com/office/drawing/2017/decorative" val="1"/>
              </a:ext>
            </a:extLst>
          </p:cNvPr>
          <p:cNvSpPr/>
          <p:nvPr/>
        </p:nvSpPr>
        <p:spPr>
          <a:xfrm>
            <a:off x="10890690" y="0"/>
            <a:ext cx="1301310" cy="1057275"/>
          </a:xfrm>
          <a:prstGeom prst="rect">
            <a:avLst/>
          </a:prstGeom>
          <a:solidFill>
            <a:srgbClr val="EDF5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6C25D20F-CE48-2209-BB81-9D31968B1050}"/>
              </a:ext>
              <a:ext uri="{C183D7F6-B498-43B3-948B-1728B52AA6E4}">
                <adec:decorative xmlns:adec="http://schemas.microsoft.com/office/drawing/2017/decorative" val="1"/>
              </a:ext>
            </a:extLst>
          </p:cNvPr>
          <p:cNvSpPr/>
          <p:nvPr/>
        </p:nvSpPr>
        <p:spPr>
          <a:xfrm rot="10800000">
            <a:off x="7726120" y="-1"/>
            <a:ext cx="4211901" cy="3251905"/>
          </a:xfrm>
          <a:prstGeom prst="round2SameRect">
            <a:avLst>
              <a:gd name="adj1" fmla="val 7576"/>
              <a:gd name="adj2" fmla="val 0"/>
            </a:avLst>
          </a:prstGeom>
          <a:solidFill>
            <a:srgbClr val="2B88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3">
            <a:extLst>
              <a:ext uri="{FF2B5EF4-FFF2-40B4-BE49-F238E27FC236}">
                <a16:creationId xmlns:a16="http://schemas.microsoft.com/office/drawing/2014/main" id="{2EDEF952-2433-3521-CB47-4C1C16130DBC}"/>
              </a:ext>
            </a:extLst>
          </p:cNvPr>
          <p:cNvSpPr txBox="1">
            <a:spLocks noGrp="1"/>
          </p:cNvSpPr>
          <p:nvPr>
            <p:ph type="title" idx="4294967295"/>
          </p:nvPr>
        </p:nvSpPr>
        <p:spPr>
          <a:xfrm>
            <a:off x="800101" y="2589444"/>
            <a:ext cx="2874698" cy="179023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5400" b="1"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Today’s</a:t>
            </a:r>
          </a:p>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5400" b="1"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Panel</a:t>
            </a:r>
          </a:p>
        </p:txBody>
      </p:sp>
      <p:pic>
        <p:nvPicPr>
          <p:cNvPr id="24" name="Picture 23" descr="Headshot of Evangelia-Christina Andreadi">
            <a:extLst>
              <a:ext uri="{FF2B5EF4-FFF2-40B4-BE49-F238E27FC236}">
                <a16:creationId xmlns:a16="http://schemas.microsoft.com/office/drawing/2014/main" id="{EC0FA30C-5F0E-7DBA-68AF-FCFEFD7D0C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7802" y="460994"/>
            <a:ext cx="1683776" cy="1700784"/>
          </a:xfrm>
          <a:prstGeom prst="ellipse">
            <a:avLst/>
          </a:prstGeom>
          <a:ln w="12700">
            <a:solidFill>
              <a:srgbClr val="2B882E"/>
            </a:solidFill>
          </a:ln>
        </p:spPr>
      </p:pic>
      <p:sp>
        <p:nvSpPr>
          <p:cNvPr id="9" name="Text Placeholder 3">
            <a:extLst>
              <a:ext uri="{FF2B5EF4-FFF2-40B4-BE49-F238E27FC236}">
                <a16:creationId xmlns:a16="http://schemas.microsoft.com/office/drawing/2014/main" id="{E5F9B565-9EA2-7AF3-7448-BC6CCEEC9CD8}"/>
              </a:ext>
            </a:extLst>
          </p:cNvPr>
          <p:cNvSpPr txBox="1">
            <a:spLocks/>
          </p:cNvSpPr>
          <p:nvPr/>
        </p:nvSpPr>
        <p:spPr>
          <a:xfrm>
            <a:off x="4074858" y="2365858"/>
            <a:ext cx="3569665" cy="587340"/>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800" b="1" dirty="0"/>
              <a:t>Evangelia-Christina </a:t>
            </a:r>
            <a:r>
              <a:rPr lang="en-US" sz="1800" b="1" dirty="0" err="1"/>
              <a:t>Andreadi</a:t>
            </a:r>
            <a:endParaRPr lang="en-US" sz="1800" b="1" dirty="0"/>
          </a:p>
          <a:p>
            <a:pPr marL="0" indent="0" algn="ctr">
              <a:lnSpc>
                <a:spcPct val="100000"/>
              </a:lnSpc>
              <a:spcBef>
                <a:spcPts val="500"/>
              </a:spcBef>
              <a:buNone/>
            </a:pPr>
            <a:r>
              <a:rPr lang="en-US" sz="1600" dirty="0"/>
              <a:t>Project Manager, MARGARITA</a:t>
            </a:r>
          </a:p>
        </p:txBody>
      </p:sp>
      <p:pic>
        <p:nvPicPr>
          <p:cNvPr id="25" name="Picture 24" descr="Headshot of Jane Hatton">
            <a:extLst>
              <a:ext uri="{FF2B5EF4-FFF2-40B4-BE49-F238E27FC236}">
                <a16:creationId xmlns:a16="http://schemas.microsoft.com/office/drawing/2014/main" id="{4AE1A213-7682-A177-7D8E-37B46C330522}"/>
              </a:ext>
            </a:extLst>
          </p:cNvPr>
          <p:cNvPicPr>
            <a:picLocks noChangeAspect="1"/>
          </p:cNvPicPr>
          <p:nvPr/>
        </p:nvPicPr>
        <p:blipFill>
          <a:blip r:embed="rId6">
            <a:extLst>
              <a:ext uri="{28A0092B-C50C-407E-A947-70E740481C1C}">
                <a14:useLocalDpi xmlns:a14="http://schemas.microsoft.com/office/drawing/2010/main" val="0"/>
              </a:ext>
            </a:extLst>
          </a:blip>
          <a:srcRect t="3535" b="3535"/>
          <a:stretch/>
        </p:blipFill>
        <p:spPr>
          <a:xfrm>
            <a:off x="8990183" y="460994"/>
            <a:ext cx="1683776" cy="1700784"/>
          </a:xfrm>
          <a:prstGeom prst="ellipse">
            <a:avLst/>
          </a:prstGeom>
          <a:ln w="12700">
            <a:solidFill>
              <a:srgbClr val="2B882E"/>
            </a:solidFill>
          </a:ln>
        </p:spPr>
      </p:pic>
      <p:sp>
        <p:nvSpPr>
          <p:cNvPr id="10" name="Text Placeholder 3">
            <a:extLst>
              <a:ext uri="{FF2B5EF4-FFF2-40B4-BE49-F238E27FC236}">
                <a16:creationId xmlns:a16="http://schemas.microsoft.com/office/drawing/2014/main" id="{69B97F6C-411E-9A9A-C4A9-1AE4785D4018}"/>
              </a:ext>
            </a:extLst>
          </p:cNvPr>
          <p:cNvSpPr txBox="1">
            <a:spLocks/>
          </p:cNvSpPr>
          <p:nvPr/>
        </p:nvSpPr>
        <p:spPr>
          <a:xfrm>
            <a:off x="8047239" y="2365858"/>
            <a:ext cx="3569665" cy="587340"/>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800" b="1" dirty="0">
                <a:solidFill>
                  <a:schemeClr val="bg1"/>
                </a:solidFill>
              </a:rPr>
              <a:t>Jane Hatton</a:t>
            </a:r>
          </a:p>
          <a:p>
            <a:pPr marL="0" indent="0" algn="ctr">
              <a:lnSpc>
                <a:spcPct val="100000"/>
              </a:lnSpc>
              <a:spcBef>
                <a:spcPts val="500"/>
              </a:spcBef>
              <a:buNone/>
            </a:pPr>
            <a:r>
              <a:rPr lang="en-US" sz="1600" dirty="0">
                <a:solidFill>
                  <a:schemeClr val="bg1"/>
                </a:solidFill>
              </a:rPr>
              <a:t>Founder/CEO, </a:t>
            </a:r>
            <a:r>
              <a:rPr lang="en-US" sz="1600" dirty="0" err="1">
                <a:solidFill>
                  <a:schemeClr val="bg1"/>
                </a:solidFill>
              </a:rPr>
              <a:t>Evenbreak</a:t>
            </a:r>
            <a:endParaRPr lang="en-US" sz="1600" dirty="0">
              <a:solidFill>
                <a:schemeClr val="bg1"/>
              </a:solidFill>
            </a:endParaRPr>
          </a:p>
        </p:txBody>
      </p:sp>
      <p:pic>
        <p:nvPicPr>
          <p:cNvPr id="26" name="Picture 25" descr="Headshot of Gabriel Marcolongo">
            <a:extLst>
              <a:ext uri="{FF2B5EF4-FFF2-40B4-BE49-F238E27FC236}">
                <a16:creationId xmlns:a16="http://schemas.microsoft.com/office/drawing/2014/main" id="{6469E2F9-EDA2-914B-5D78-B25B4F658FF2}"/>
              </a:ext>
            </a:extLst>
          </p:cNvPr>
          <p:cNvPicPr>
            <a:picLocks noChangeAspect="1"/>
          </p:cNvPicPr>
          <p:nvPr/>
        </p:nvPicPr>
        <p:blipFill>
          <a:blip r:embed="rId7">
            <a:extLst>
              <a:ext uri="{28A0092B-C50C-407E-A947-70E740481C1C}">
                <a14:useLocalDpi xmlns:a14="http://schemas.microsoft.com/office/drawing/2010/main" val="0"/>
              </a:ext>
            </a:extLst>
          </a:blip>
          <a:srcRect l="504" t="3497" r="34942" b="30639"/>
          <a:stretch/>
        </p:blipFill>
        <p:spPr>
          <a:xfrm>
            <a:off x="5017802" y="3455985"/>
            <a:ext cx="1683776" cy="1700784"/>
          </a:xfrm>
          <a:prstGeom prst="ellipse">
            <a:avLst/>
          </a:prstGeom>
          <a:ln w="12700">
            <a:solidFill>
              <a:srgbClr val="2B882E"/>
            </a:solidFill>
          </a:ln>
        </p:spPr>
      </p:pic>
      <p:sp>
        <p:nvSpPr>
          <p:cNvPr id="19" name="Text Placeholder 3">
            <a:extLst>
              <a:ext uri="{FF2B5EF4-FFF2-40B4-BE49-F238E27FC236}">
                <a16:creationId xmlns:a16="http://schemas.microsoft.com/office/drawing/2014/main" id="{E64D2CD2-30F0-564F-26E7-796BE36B476B}"/>
              </a:ext>
            </a:extLst>
          </p:cNvPr>
          <p:cNvSpPr txBox="1">
            <a:spLocks/>
          </p:cNvSpPr>
          <p:nvPr/>
        </p:nvSpPr>
        <p:spPr>
          <a:xfrm>
            <a:off x="4074858" y="5360849"/>
            <a:ext cx="3569665" cy="587340"/>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800" b="1" dirty="0"/>
              <a:t>Gabriel </a:t>
            </a:r>
            <a:r>
              <a:rPr lang="en-US" sz="1800" b="1" dirty="0" err="1"/>
              <a:t>Marcolongo</a:t>
            </a:r>
            <a:endParaRPr lang="en-US" sz="1800" b="1" dirty="0"/>
          </a:p>
          <a:p>
            <a:pPr marL="0" indent="0" algn="ctr">
              <a:lnSpc>
                <a:spcPct val="100000"/>
              </a:lnSpc>
              <a:spcBef>
                <a:spcPts val="500"/>
              </a:spcBef>
              <a:buNone/>
            </a:pPr>
            <a:r>
              <a:rPr lang="en-US" sz="1600" dirty="0"/>
              <a:t>CEO, </a:t>
            </a:r>
            <a:r>
              <a:rPr lang="en-US" sz="1600" dirty="0" err="1"/>
              <a:t>Incluyeme.com</a:t>
            </a:r>
            <a:endParaRPr lang="en-US" sz="1600" dirty="0"/>
          </a:p>
        </p:txBody>
      </p:sp>
      <p:pic>
        <p:nvPicPr>
          <p:cNvPr id="28" name="Picture 27" descr="Headshot of Jyothi Bezawada">
            <a:extLst>
              <a:ext uri="{FF2B5EF4-FFF2-40B4-BE49-F238E27FC236}">
                <a16:creationId xmlns:a16="http://schemas.microsoft.com/office/drawing/2014/main" id="{2DF4862F-F5D4-00B2-6AB5-5276DACA3492}"/>
              </a:ext>
            </a:extLst>
          </p:cNvPr>
          <p:cNvPicPr>
            <a:picLocks noChangeAspect="1"/>
          </p:cNvPicPr>
          <p:nvPr/>
        </p:nvPicPr>
        <p:blipFill>
          <a:blip r:embed="rId8">
            <a:extLst>
              <a:ext uri="{28A0092B-C50C-407E-A947-70E740481C1C}">
                <a14:useLocalDpi xmlns:a14="http://schemas.microsoft.com/office/drawing/2010/main" val="0"/>
              </a:ext>
            </a:extLst>
          </a:blip>
          <a:srcRect t="5461" b="18781"/>
          <a:stretch/>
        </p:blipFill>
        <p:spPr>
          <a:xfrm>
            <a:off x="8990183" y="3455985"/>
            <a:ext cx="1683776" cy="1700784"/>
          </a:xfrm>
          <a:prstGeom prst="ellipse">
            <a:avLst/>
          </a:prstGeom>
          <a:ln w="12700">
            <a:solidFill>
              <a:srgbClr val="2B882E"/>
            </a:solidFill>
          </a:ln>
        </p:spPr>
      </p:pic>
      <p:sp>
        <p:nvSpPr>
          <p:cNvPr id="13" name="Text Placeholder 3">
            <a:extLst>
              <a:ext uri="{FF2B5EF4-FFF2-40B4-BE49-F238E27FC236}">
                <a16:creationId xmlns:a16="http://schemas.microsoft.com/office/drawing/2014/main" id="{DDB3A093-696A-EFB5-D532-91949A90ED2C}"/>
              </a:ext>
            </a:extLst>
          </p:cNvPr>
          <p:cNvSpPr txBox="1">
            <a:spLocks/>
          </p:cNvSpPr>
          <p:nvPr/>
        </p:nvSpPr>
        <p:spPr>
          <a:xfrm>
            <a:off x="8047239" y="5360849"/>
            <a:ext cx="3569665" cy="897682"/>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800" b="1" dirty="0"/>
              <a:t>Jyothi </a:t>
            </a:r>
            <a:r>
              <a:rPr lang="en-US" sz="1800" b="1" dirty="0" err="1"/>
              <a:t>Bezawada</a:t>
            </a:r>
            <a:endParaRPr lang="en-US" sz="1800" b="1" dirty="0"/>
          </a:p>
          <a:p>
            <a:pPr marL="0" indent="0" algn="ctr">
              <a:lnSpc>
                <a:spcPct val="100000"/>
              </a:lnSpc>
              <a:spcBef>
                <a:spcPts val="500"/>
              </a:spcBef>
              <a:buNone/>
            </a:pPr>
            <a:r>
              <a:rPr lang="en-US" sz="1600" dirty="0"/>
              <a:t>Lead Technical Project Manager,</a:t>
            </a:r>
          </a:p>
          <a:p>
            <a:pPr marL="0" indent="0" algn="ctr">
              <a:lnSpc>
                <a:spcPct val="100000"/>
              </a:lnSpc>
              <a:spcBef>
                <a:spcPts val="500"/>
              </a:spcBef>
              <a:buNone/>
            </a:pPr>
            <a:r>
              <a:rPr lang="en-US" sz="1600" dirty="0" err="1"/>
              <a:t>SwarajAbility</a:t>
            </a:r>
            <a:r>
              <a:rPr lang="en-US" sz="1600" dirty="0"/>
              <a:t>/Youth4Jobs</a:t>
            </a:r>
          </a:p>
        </p:txBody>
      </p:sp>
      <p:sp>
        <p:nvSpPr>
          <p:cNvPr id="6" name="Footer Placeholder 1">
            <a:extLst>
              <a:ext uri="{FF2B5EF4-FFF2-40B4-BE49-F238E27FC236}">
                <a16:creationId xmlns:a16="http://schemas.microsoft.com/office/drawing/2014/main" id="{0AF210AD-8B13-14B4-AAAC-925285B59C99}"/>
              </a:ext>
            </a:extLst>
          </p:cNvPr>
          <p:cNvSpPr>
            <a:spLocks noGrp="1"/>
          </p:cNvSpPr>
          <p:nvPr>
            <p:ph type="ftr" sz="quarter" idx="11"/>
          </p:nvPr>
        </p:nvSpPr>
        <p:spPr>
          <a:xfrm>
            <a:off x="4038600" y="6356350"/>
            <a:ext cx="4114800" cy="365125"/>
          </a:xfrm>
        </p:spPr>
        <p:txBody>
          <a:bodyPr/>
          <a:lstStyle/>
          <a:p>
            <a:r>
              <a:rPr lang="en-US" dirty="0"/>
              <a:t>#ZeroCon25</a:t>
            </a:r>
            <a:endParaRPr lang="en-GB" dirty="0"/>
          </a:p>
        </p:txBody>
      </p:sp>
      <p:sp>
        <p:nvSpPr>
          <p:cNvPr id="3" name="Slide Number Placeholder 2">
            <a:extLst>
              <a:ext uri="{FF2B5EF4-FFF2-40B4-BE49-F238E27FC236}">
                <a16:creationId xmlns:a16="http://schemas.microsoft.com/office/drawing/2014/main" id="{6E626F99-E195-F1D9-73A5-30C0B75127CA}"/>
              </a:ext>
            </a:extLst>
          </p:cNvPr>
          <p:cNvSpPr>
            <a:spLocks noGrp="1"/>
          </p:cNvSpPr>
          <p:nvPr>
            <p:ph type="sldNum" sz="quarter" idx="12"/>
          </p:nvPr>
        </p:nvSpPr>
        <p:spPr/>
        <p:txBody>
          <a:bodyPr/>
          <a:lstStyle/>
          <a:p>
            <a:fld id="{1195A9E4-2CE9-4E32-BE85-7C32F0F78A6D}" type="slidenum">
              <a:rPr lang="en-GB" smtClean="0">
                <a:solidFill>
                  <a:srgbClr val="898989"/>
                </a:solidFill>
              </a:rPr>
              <a:t>19</a:t>
            </a:fld>
            <a:endParaRPr lang="en-GB" dirty="0">
              <a:solidFill>
                <a:srgbClr val="898989"/>
              </a:solidFill>
            </a:endParaRPr>
          </a:p>
        </p:txBody>
      </p:sp>
    </p:spTree>
    <p:extLst>
      <p:ext uri="{BB962C8B-B14F-4D97-AF65-F5344CB8AC3E}">
        <p14:creationId xmlns:p14="http://schemas.microsoft.com/office/powerpoint/2010/main" val="3979229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DF5ED"/>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1EDF2DB-CE4F-5BAF-A577-AFDD62AC2D20}"/>
              </a:ext>
              <a:ext uri="{C183D7F6-B498-43B3-948B-1728B52AA6E4}">
                <adec:decorative xmlns:adec="http://schemas.microsoft.com/office/drawing/2017/decorative" val="1"/>
              </a:ext>
            </a:extLst>
          </p:cNvPr>
          <p:cNvSpPr/>
          <p:nvPr/>
        </p:nvSpPr>
        <p:spPr>
          <a:xfrm>
            <a:off x="8153400" y="12526"/>
            <a:ext cx="4038600" cy="6858000"/>
          </a:xfrm>
          <a:prstGeom prst="rect">
            <a:avLst/>
          </a:prstGeom>
          <a:solidFill>
            <a:srgbClr val="2B88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45076A44-53DA-5E47-4ED8-EEA06EAB50B1}"/>
              </a:ext>
            </a:extLst>
          </p:cNvPr>
          <p:cNvSpPr>
            <a:spLocks noGrp="1"/>
          </p:cNvSpPr>
          <p:nvPr>
            <p:ph type="title" idx="4294967295"/>
          </p:nvPr>
        </p:nvSpPr>
        <p:spPr>
          <a:xfrm>
            <a:off x="800100" y="1693863"/>
            <a:ext cx="3971925" cy="33972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At Indeed,</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7200" b="1"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we help people get jobs.</a:t>
            </a:r>
          </a:p>
        </p:txBody>
      </p:sp>
      <p:pic>
        <p:nvPicPr>
          <p:cNvPr id="8" name="Picture Placeholder 7" descr="Image of 4 young Indeed employees, all wearing blue t-shirts that read “We help people get jobs”, in an outdoor setting">
            <a:extLst>
              <a:ext uri="{FF2B5EF4-FFF2-40B4-BE49-F238E27FC236}">
                <a16:creationId xmlns:a16="http://schemas.microsoft.com/office/drawing/2014/main" id="{EA3A72A3-9D5C-3E40-867C-4BA88CF44D74}"/>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7828" r="7828"/>
          <a:stretch>
            <a:fillRect/>
          </a:stretch>
        </p:blipFill>
        <p:spPr>
          <a:prstGeom prst="roundRect">
            <a:avLst>
              <a:gd name="adj" fmla="val 5594"/>
            </a:avLst>
          </a:prstGeom>
        </p:spPr>
      </p:pic>
      <p:sp>
        <p:nvSpPr>
          <p:cNvPr id="5" name="Footer Placeholder 4">
            <a:extLst>
              <a:ext uri="{FF2B5EF4-FFF2-40B4-BE49-F238E27FC236}">
                <a16:creationId xmlns:a16="http://schemas.microsoft.com/office/drawing/2014/main" id="{6C76E55C-25DF-BD1F-E066-CCC781B3250E}"/>
              </a:ext>
            </a:extLst>
          </p:cNvPr>
          <p:cNvSpPr>
            <a:spLocks noGrp="1"/>
          </p:cNvSpPr>
          <p:nvPr>
            <p:ph type="ftr" sz="quarter" idx="11"/>
          </p:nvPr>
        </p:nvSpPr>
        <p:spPr/>
        <p:txBody>
          <a:bodyPr/>
          <a:lstStyle/>
          <a:p>
            <a:r>
              <a:rPr lang="en-US"/>
              <a:t>#ZeroCon25</a:t>
            </a:r>
            <a:endParaRPr lang="en-GB" dirty="0"/>
          </a:p>
        </p:txBody>
      </p:sp>
      <p:sp>
        <p:nvSpPr>
          <p:cNvPr id="6" name="Slide Number Placeholder 5">
            <a:extLst>
              <a:ext uri="{FF2B5EF4-FFF2-40B4-BE49-F238E27FC236}">
                <a16:creationId xmlns:a16="http://schemas.microsoft.com/office/drawing/2014/main" id="{2AA02A5B-48F6-09FF-DDFC-16C832C038D1}"/>
              </a:ext>
            </a:extLst>
          </p:cNvPr>
          <p:cNvSpPr>
            <a:spLocks noGrp="1"/>
          </p:cNvSpPr>
          <p:nvPr>
            <p:ph type="sldNum" sz="quarter" idx="12"/>
          </p:nvPr>
        </p:nvSpPr>
        <p:spPr/>
        <p:txBody>
          <a:bodyPr/>
          <a:lstStyle/>
          <a:p>
            <a:fld id="{1195A9E4-2CE9-4E32-BE85-7C32F0F78A6D}" type="slidenum">
              <a:rPr lang="en-GB" smtClean="0"/>
              <a:t>2</a:t>
            </a:fld>
            <a:endParaRPr lang="en-GB"/>
          </a:p>
        </p:txBody>
      </p:sp>
      <p:pic>
        <p:nvPicPr>
          <p:cNvPr id="10" name="Picture 9">
            <a:extLst>
              <a:ext uri="{FF2B5EF4-FFF2-40B4-BE49-F238E27FC236}">
                <a16:creationId xmlns:a16="http://schemas.microsoft.com/office/drawing/2014/main" id="{A2D220FB-BFEE-322B-A4E5-92A1DE77ECEC}"/>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1230714" y="155958"/>
            <a:ext cx="767583" cy="767583"/>
          </a:xfrm>
          <a:prstGeom prst="rect">
            <a:avLst/>
          </a:prstGeom>
        </p:spPr>
      </p:pic>
    </p:spTree>
    <p:extLst>
      <p:ext uri="{BB962C8B-B14F-4D97-AF65-F5344CB8AC3E}">
        <p14:creationId xmlns:p14="http://schemas.microsoft.com/office/powerpoint/2010/main" val="24412093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DF5ED"/>
        </a:solidFill>
        <a:effectLst/>
      </p:bgPr>
    </p:bg>
    <p:spTree>
      <p:nvGrpSpPr>
        <p:cNvPr id="1" name="">
          <a:extLst>
            <a:ext uri="{FF2B5EF4-FFF2-40B4-BE49-F238E27FC236}">
              <a16:creationId xmlns:a16="http://schemas.microsoft.com/office/drawing/2014/main" id="{B130DF94-F8FF-8322-7579-82F4EB334D55}"/>
            </a:ext>
          </a:extLst>
        </p:cNvPr>
        <p:cNvGrpSpPr/>
        <p:nvPr/>
      </p:nvGrpSpPr>
      <p:grpSpPr>
        <a:xfrm>
          <a:off x="0" y="0"/>
          <a:ext cx="0" cy="0"/>
          <a:chOff x="0" y="0"/>
          <a:chExt cx="0" cy="0"/>
        </a:xfrm>
      </p:grpSpPr>
      <p:sp>
        <p:nvSpPr>
          <p:cNvPr id="30" name="Rectangle 29">
            <a:extLst>
              <a:ext uri="{FF2B5EF4-FFF2-40B4-BE49-F238E27FC236}">
                <a16:creationId xmlns:a16="http://schemas.microsoft.com/office/drawing/2014/main" id="{B5A0DB77-8B0C-7470-E5D1-AA31BC32127E}"/>
              </a:ext>
              <a:ext uri="{C183D7F6-B498-43B3-948B-1728B52AA6E4}">
                <adec:decorative xmlns:adec="http://schemas.microsoft.com/office/drawing/2017/decorative" val="1"/>
              </a:ext>
            </a:extLst>
          </p:cNvPr>
          <p:cNvSpPr/>
          <p:nvPr/>
        </p:nvSpPr>
        <p:spPr>
          <a:xfrm>
            <a:off x="10890690" y="0"/>
            <a:ext cx="1301310" cy="1057275"/>
          </a:xfrm>
          <a:prstGeom prst="rect">
            <a:avLst/>
          </a:prstGeom>
          <a:solidFill>
            <a:srgbClr val="EDF5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20">
            <a:extLst>
              <a:ext uri="{FF2B5EF4-FFF2-40B4-BE49-F238E27FC236}">
                <a16:creationId xmlns:a16="http://schemas.microsoft.com/office/drawing/2014/main" id="{CC93AA1A-CD58-1339-3632-75873330D38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230714" y="155958"/>
            <a:ext cx="767583" cy="767583"/>
          </a:xfrm>
          <a:prstGeom prst="rect">
            <a:avLst/>
          </a:prstGeom>
        </p:spPr>
      </p:pic>
      <p:sp>
        <p:nvSpPr>
          <p:cNvPr id="2" name="Round Same Side Corner Rectangle 1">
            <a:extLst>
              <a:ext uri="{FF2B5EF4-FFF2-40B4-BE49-F238E27FC236}">
                <a16:creationId xmlns:a16="http://schemas.microsoft.com/office/drawing/2014/main" id="{7B5D1836-0EA7-85B6-CEE6-3710A99EAF65}"/>
              </a:ext>
              <a:ext uri="{C183D7F6-B498-43B3-948B-1728B52AA6E4}">
                <adec:decorative xmlns:adec="http://schemas.microsoft.com/office/drawing/2017/decorative" val="1"/>
              </a:ext>
            </a:extLst>
          </p:cNvPr>
          <p:cNvSpPr/>
          <p:nvPr/>
        </p:nvSpPr>
        <p:spPr>
          <a:xfrm>
            <a:off x="3755068" y="3299481"/>
            <a:ext cx="4211901" cy="3558520"/>
          </a:xfrm>
          <a:prstGeom prst="round2SameRect">
            <a:avLst>
              <a:gd name="adj1" fmla="val 7576"/>
              <a:gd name="adj2" fmla="val 0"/>
            </a:avLst>
          </a:prstGeom>
          <a:solidFill>
            <a:srgbClr val="2B88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3">
            <a:extLst>
              <a:ext uri="{FF2B5EF4-FFF2-40B4-BE49-F238E27FC236}">
                <a16:creationId xmlns:a16="http://schemas.microsoft.com/office/drawing/2014/main" id="{767D157C-7B26-FD5E-7C24-03164EE209CB}"/>
              </a:ext>
            </a:extLst>
          </p:cNvPr>
          <p:cNvSpPr txBox="1">
            <a:spLocks noGrp="1"/>
          </p:cNvSpPr>
          <p:nvPr>
            <p:ph type="title" idx="4294967295"/>
          </p:nvPr>
        </p:nvSpPr>
        <p:spPr>
          <a:xfrm>
            <a:off x="800101" y="2589444"/>
            <a:ext cx="2874698" cy="179023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5400" b="1"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Today’s</a:t>
            </a:r>
          </a:p>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5400" b="1"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Panel</a:t>
            </a:r>
          </a:p>
        </p:txBody>
      </p:sp>
      <p:pic>
        <p:nvPicPr>
          <p:cNvPr id="24" name="Picture 23" descr="Headshot of Evangelia-Christina Andreadi">
            <a:extLst>
              <a:ext uri="{FF2B5EF4-FFF2-40B4-BE49-F238E27FC236}">
                <a16:creationId xmlns:a16="http://schemas.microsoft.com/office/drawing/2014/main" id="{ED3015A7-040C-78C6-D99B-DDE3F56BA0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7802" y="460994"/>
            <a:ext cx="1683776" cy="1700784"/>
          </a:xfrm>
          <a:prstGeom prst="ellipse">
            <a:avLst/>
          </a:prstGeom>
          <a:ln w="12700">
            <a:solidFill>
              <a:srgbClr val="2B882E"/>
            </a:solidFill>
          </a:ln>
        </p:spPr>
      </p:pic>
      <p:sp>
        <p:nvSpPr>
          <p:cNvPr id="9" name="Text Placeholder 3">
            <a:extLst>
              <a:ext uri="{FF2B5EF4-FFF2-40B4-BE49-F238E27FC236}">
                <a16:creationId xmlns:a16="http://schemas.microsoft.com/office/drawing/2014/main" id="{B71D5D6D-C7B8-7964-1C56-58BBDD17CC0F}"/>
              </a:ext>
            </a:extLst>
          </p:cNvPr>
          <p:cNvSpPr txBox="1">
            <a:spLocks/>
          </p:cNvSpPr>
          <p:nvPr/>
        </p:nvSpPr>
        <p:spPr>
          <a:xfrm>
            <a:off x="4074858" y="2365858"/>
            <a:ext cx="3569665" cy="587340"/>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800" b="1" dirty="0"/>
              <a:t>Evangelia-Christina </a:t>
            </a:r>
            <a:r>
              <a:rPr lang="en-US" sz="1800" b="1" dirty="0" err="1"/>
              <a:t>Andreadi</a:t>
            </a:r>
            <a:endParaRPr lang="en-US" sz="1800" b="1" dirty="0"/>
          </a:p>
          <a:p>
            <a:pPr marL="0" indent="0" algn="ctr">
              <a:lnSpc>
                <a:spcPct val="100000"/>
              </a:lnSpc>
              <a:spcBef>
                <a:spcPts val="500"/>
              </a:spcBef>
              <a:buNone/>
            </a:pPr>
            <a:r>
              <a:rPr lang="en-US" sz="1600" dirty="0"/>
              <a:t>Project Manager, MARGARITA</a:t>
            </a:r>
          </a:p>
        </p:txBody>
      </p:sp>
      <p:pic>
        <p:nvPicPr>
          <p:cNvPr id="25" name="Picture 24" descr="Headshot of Jane Hatton">
            <a:extLst>
              <a:ext uri="{FF2B5EF4-FFF2-40B4-BE49-F238E27FC236}">
                <a16:creationId xmlns:a16="http://schemas.microsoft.com/office/drawing/2014/main" id="{A1A082DC-4EB4-F5D9-9E3B-69552EA64F71}"/>
              </a:ext>
            </a:extLst>
          </p:cNvPr>
          <p:cNvPicPr>
            <a:picLocks noChangeAspect="1"/>
          </p:cNvPicPr>
          <p:nvPr/>
        </p:nvPicPr>
        <p:blipFill>
          <a:blip r:embed="rId6">
            <a:extLst>
              <a:ext uri="{28A0092B-C50C-407E-A947-70E740481C1C}">
                <a14:useLocalDpi xmlns:a14="http://schemas.microsoft.com/office/drawing/2010/main" val="0"/>
              </a:ext>
            </a:extLst>
          </a:blip>
          <a:srcRect t="3535" b="3535"/>
          <a:stretch/>
        </p:blipFill>
        <p:spPr>
          <a:xfrm>
            <a:off x="8990183" y="460994"/>
            <a:ext cx="1683776" cy="1700784"/>
          </a:xfrm>
          <a:prstGeom prst="ellipse">
            <a:avLst/>
          </a:prstGeom>
          <a:ln w="12700">
            <a:solidFill>
              <a:srgbClr val="2B882E"/>
            </a:solidFill>
          </a:ln>
        </p:spPr>
      </p:pic>
      <p:sp>
        <p:nvSpPr>
          <p:cNvPr id="10" name="Text Placeholder 3">
            <a:extLst>
              <a:ext uri="{FF2B5EF4-FFF2-40B4-BE49-F238E27FC236}">
                <a16:creationId xmlns:a16="http://schemas.microsoft.com/office/drawing/2014/main" id="{245084D5-DB16-BC34-B0D9-F2D93DAB4BDD}"/>
              </a:ext>
            </a:extLst>
          </p:cNvPr>
          <p:cNvSpPr txBox="1">
            <a:spLocks/>
          </p:cNvSpPr>
          <p:nvPr/>
        </p:nvSpPr>
        <p:spPr>
          <a:xfrm>
            <a:off x="8047239" y="2365858"/>
            <a:ext cx="3569665" cy="587340"/>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800" b="1" dirty="0"/>
              <a:t>Jane Hatton</a:t>
            </a:r>
          </a:p>
          <a:p>
            <a:pPr marL="0" indent="0" algn="ctr">
              <a:lnSpc>
                <a:spcPct val="100000"/>
              </a:lnSpc>
              <a:spcBef>
                <a:spcPts val="500"/>
              </a:spcBef>
              <a:buNone/>
            </a:pPr>
            <a:r>
              <a:rPr lang="en-US" sz="1600" dirty="0"/>
              <a:t>Founder/CEO, </a:t>
            </a:r>
            <a:r>
              <a:rPr lang="en-US" sz="1600" dirty="0" err="1"/>
              <a:t>Evenbreak</a:t>
            </a:r>
            <a:endParaRPr lang="en-US" sz="1600" dirty="0"/>
          </a:p>
        </p:txBody>
      </p:sp>
      <p:pic>
        <p:nvPicPr>
          <p:cNvPr id="26" name="Picture 25" descr="Headshot of Gabriel Marcolongo">
            <a:extLst>
              <a:ext uri="{FF2B5EF4-FFF2-40B4-BE49-F238E27FC236}">
                <a16:creationId xmlns:a16="http://schemas.microsoft.com/office/drawing/2014/main" id="{21A16673-3986-DD12-3B9A-1409C556CA77}"/>
              </a:ext>
            </a:extLst>
          </p:cNvPr>
          <p:cNvPicPr>
            <a:picLocks noChangeAspect="1"/>
          </p:cNvPicPr>
          <p:nvPr/>
        </p:nvPicPr>
        <p:blipFill>
          <a:blip r:embed="rId7">
            <a:extLst>
              <a:ext uri="{28A0092B-C50C-407E-A947-70E740481C1C}">
                <a14:useLocalDpi xmlns:a14="http://schemas.microsoft.com/office/drawing/2010/main" val="0"/>
              </a:ext>
            </a:extLst>
          </a:blip>
          <a:srcRect l="504" t="3497" r="34942" b="30639"/>
          <a:stretch/>
        </p:blipFill>
        <p:spPr>
          <a:xfrm>
            <a:off x="5017802" y="3455985"/>
            <a:ext cx="1683776" cy="1700784"/>
          </a:xfrm>
          <a:prstGeom prst="ellipse">
            <a:avLst/>
          </a:prstGeom>
          <a:ln w="12700">
            <a:solidFill>
              <a:srgbClr val="2B882E"/>
            </a:solidFill>
          </a:ln>
        </p:spPr>
      </p:pic>
      <p:sp>
        <p:nvSpPr>
          <p:cNvPr id="19" name="Text Placeholder 3">
            <a:extLst>
              <a:ext uri="{FF2B5EF4-FFF2-40B4-BE49-F238E27FC236}">
                <a16:creationId xmlns:a16="http://schemas.microsoft.com/office/drawing/2014/main" id="{DDF16A27-334B-DFD2-6C3E-B980FA570950}"/>
              </a:ext>
            </a:extLst>
          </p:cNvPr>
          <p:cNvSpPr txBox="1">
            <a:spLocks/>
          </p:cNvSpPr>
          <p:nvPr/>
        </p:nvSpPr>
        <p:spPr>
          <a:xfrm>
            <a:off x="4074858" y="5360849"/>
            <a:ext cx="3569665" cy="587340"/>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800" b="1" dirty="0">
                <a:solidFill>
                  <a:schemeClr val="bg1"/>
                </a:solidFill>
              </a:rPr>
              <a:t>Gabriel </a:t>
            </a:r>
            <a:r>
              <a:rPr lang="en-US" sz="1800" b="1" dirty="0" err="1">
                <a:solidFill>
                  <a:schemeClr val="bg1"/>
                </a:solidFill>
              </a:rPr>
              <a:t>Marcolongo</a:t>
            </a:r>
            <a:endParaRPr lang="en-US" sz="1800" b="1" dirty="0">
              <a:solidFill>
                <a:schemeClr val="bg1"/>
              </a:solidFill>
            </a:endParaRPr>
          </a:p>
          <a:p>
            <a:pPr marL="0" indent="0" algn="ctr">
              <a:lnSpc>
                <a:spcPct val="100000"/>
              </a:lnSpc>
              <a:spcBef>
                <a:spcPts val="500"/>
              </a:spcBef>
              <a:buNone/>
            </a:pPr>
            <a:r>
              <a:rPr lang="en-US" sz="1600" dirty="0">
                <a:solidFill>
                  <a:schemeClr val="bg1"/>
                </a:solidFill>
              </a:rPr>
              <a:t>CEO, </a:t>
            </a:r>
            <a:r>
              <a:rPr lang="en-US" sz="1600" dirty="0" err="1">
                <a:solidFill>
                  <a:schemeClr val="bg1"/>
                </a:solidFill>
              </a:rPr>
              <a:t>Incluyeme.com</a:t>
            </a:r>
            <a:endParaRPr lang="en-US" sz="1600" dirty="0">
              <a:solidFill>
                <a:schemeClr val="bg1"/>
              </a:solidFill>
            </a:endParaRPr>
          </a:p>
        </p:txBody>
      </p:sp>
      <p:pic>
        <p:nvPicPr>
          <p:cNvPr id="28" name="Picture 27" descr="Headshot of Jyothi Bezawada">
            <a:extLst>
              <a:ext uri="{FF2B5EF4-FFF2-40B4-BE49-F238E27FC236}">
                <a16:creationId xmlns:a16="http://schemas.microsoft.com/office/drawing/2014/main" id="{C26C2FDC-2BB7-27BF-932D-9ED87CB10A54}"/>
              </a:ext>
            </a:extLst>
          </p:cNvPr>
          <p:cNvPicPr>
            <a:picLocks noChangeAspect="1"/>
          </p:cNvPicPr>
          <p:nvPr/>
        </p:nvPicPr>
        <p:blipFill>
          <a:blip r:embed="rId8">
            <a:extLst>
              <a:ext uri="{28A0092B-C50C-407E-A947-70E740481C1C}">
                <a14:useLocalDpi xmlns:a14="http://schemas.microsoft.com/office/drawing/2010/main" val="0"/>
              </a:ext>
            </a:extLst>
          </a:blip>
          <a:srcRect t="5461" b="18781"/>
          <a:stretch/>
        </p:blipFill>
        <p:spPr>
          <a:xfrm>
            <a:off x="8990183" y="3455985"/>
            <a:ext cx="1683776" cy="1700784"/>
          </a:xfrm>
          <a:prstGeom prst="ellipse">
            <a:avLst/>
          </a:prstGeom>
          <a:ln w="12700">
            <a:solidFill>
              <a:srgbClr val="2B882E"/>
            </a:solidFill>
          </a:ln>
        </p:spPr>
      </p:pic>
      <p:sp>
        <p:nvSpPr>
          <p:cNvPr id="13" name="Text Placeholder 3">
            <a:extLst>
              <a:ext uri="{FF2B5EF4-FFF2-40B4-BE49-F238E27FC236}">
                <a16:creationId xmlns:a16="http://schemas.microsoft.com/office/drawing/2014/main" id="{B9BDD35B-19F9-78E0-4503-323DFCE7AC40}"/>
              </a:ext>
            </a:extLst>
          </p:cNvPr>
          <p:cNvSpPr txBox="1">
            <a:spLocks/>
          </p:cNvSpPr>
          <p:nvPr/>
        </p:nvSpPr>
        <p:spPr>
          <a:xfrm>
            <a:off x="8047239" y="5360849"/>
            <a:ext cx="3569665" cy="897682"/>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800" b="1" dirty="0"/>
              <a:t>Jyothi </a:t>
            </a:r>
            <a:r>
              <a:rPr lang="en-US" sz="1800" b="1" dirty="0" err="1"/>
              <a:t>Bezawada</a:t>
            </a:r>
            <a:endParaRPr lang="en-US" sz="1800" b="1" dirty="0"/>
          </a:p>
          <a:p>
            <a:pPr marL="0" indent="0" algn="ctr">
              <a:lnSpc>
                <a:spcPct val="100000"/>
              </a:lnSpc>
              <a:spcBef>
                <a:spcPts val="500"/>
              </a:spcBef>
              <a:buNone/>
            </a:pPr>
            <a:r>
              <a:rPr lang="en-US" sz="1600" dirty="0"/>
              <a:t>Lead Technical Project Manager,</a:t>
            </a:r>
          </a:p>
          <a:p>
            <a:pPr marL="0" indent="0" algn="ctr">
              <a:lnSpc>
                <a:spcPct val="100000"/>
              </a:lnSpc>
              <a:spcBef>
                <a:spcPts val="500"/>
              </a:spcBef>
              <a:buNone/>
            </a:pPr>
            <a:r>
              <a:rPr lang="en-US" sz="1600" dirty="0" err="1"/>
              <a:t>SwarajAbility</a:t>
            </a:r>
            <a:r>
              <a:rPr lang="en-US" sz="1600" dirty="0"/>
              <a:t>/Youth4Jobs</a:t>
            </a:r>
          </a:p>
        </p:txBody>
      </p:sp>
      <p:sp>
        <p:nvSpPr>
          <p:cNvPr id="3" name="Slide Number Placeholder 2">
            <a:extLst>
              <a:ext uri="{FF2B5EF4-FFF2-40B4-BE49-F238E27FC236}">
                <a16:creationId xmlns:a16="http://schemas.microsoft.com/office/drawing/2014/main" id="{83F18744-E44E-4555-168B-181BCBEE27FD}"/>
              </a:ext>
            </a:extLst>
          </p:cNvPr>
          <p:cNvSpPr>
            <a:spLocks noGrp="1"/>
          </p:cNvSpPr>
          <p:nvPr>
            <p:ph type="sldNum" sz="quarter" idx="12"/>
          </p:nvPr>
        </p:nvSpPr>
        <p:spPr/>
        <p:txBody>
          <a:bodyPr/>
          <a:lstStyle/>
          <a:p>
            <a:fld id="{1195A9E4-2CE9-4E32-BE85-7C32F0F78A6D}" type="slidenum">
              <a:rPr lang="en-GB" smtClean="0">
                <a:solidFill>
                  <a:srgbClr val="898989"/>
                </a:solidFill>
              </a:rPr>
              <a:t>20</a:t>
            </a:fld>
            <a:endParaRPr lang="en-GB" dirty="0">
              <a:solidFill>
                <a:srgbClr val="898989"/>
              </a:solidFill>
            </a:endParaRPr>
          </a:p>
        </p:txBody>
      </p:sp>
    </p:spTree>
    <p:extLst>
      <p:ext uri="{BB962C8B-B14F-4D97-AF65-F5344CB8AC3E}">
        <p14:creationId xmlns:p14="http://schemas.microsoft.com/office/powerpoint/2010/main" val="23912882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DF5ED"/>
        </a:solidFill>
        <a:effectLst/>
      </p:bgPr>
    </p:bg>
    <p:spTree>
      <p:nvGrpSpPr>
        <p:cNvPr id="1" name="">
          <a:extLst>
            <a:ext uri="{FF2B5EF4-FFF2-40B4-BE49-F238E27FC236}">
              <a16:creationId xmlns:a16="http://schemas.microsoft.com/office/drawing/2014/main" id="{C7167677-B6FF-B1B9-491E-8D013AD56500}"/>
            </a:ext>
          </a:extLst>
        </p:cNvPr>
        <p:cNvGrpSpPr/>
        <p:nvPr/>
      </p:nvGrpSpPr>
      <p:grpSpPr>
        <a:xfrm>
          <a:off x="0" y="0"/>
          <a:ext cx="0" cy="0"/>
          <a:chOff x="0" y="0"/>
          <a:chExt cx="0" cy="0"/>
        </a:xfrm>
      </p:grpSpPr>
      <p:sp>
        <p:nvSpPr>
          <p:cNvPr id="30" name="Rectangle 29">
            <a:extLst>
              <a:ext uri="{FF2B5EF4-FFF2-40B4-BE49-F238E27FC236}">
                <a16:creationId xmlns:a16="http://schemas.microsoft.com/office/drawing/2014/main" id="{86793821-0374-0005-6340-08C5B99A05A2}"/>
              </a:ext>
              <a:ext uri="{C183D7F6-B498-43B3-948B-1728B52AA6E4}">
                <adec:decorative xmlns:adec="http://schemas.microsoft.com/office/drawing/2017/decorative" val="1"/>
              </a:ext>
            </a:extLst>
          </p:cNvPr>
          <p:cNvSpPr/>
          <p:nvPr/>
        </p:nvSpPr>
        <p:spPr>
          <a:xfrm>
            <a:off x="10890690" y="0"/>
            <a:ext cx="1301310" cy="1057275"/>
          </a:xfrm>
          <a:prstGeom prst="rect">
            <a:avLst/>
          </a:prstGeom>
          <a:solidFill>
            <a:srgbClr val="EDF5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20">
            <a:extLst>
              <a:ext uri="{FF2B5EF4-FFF2-40B4-BE49-F238E27FC236}">
                <a16:creationId xmlns:a16="http://schemas.microsoft.com/office/drawing/2014/main" id="{66DF07D5-B908-492A-4D9F-3C7152CDB92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230714" y="155958"/>
            <a:ext cx="767583" cy="767583"/>
          </a:xfrm>
          <a:prstGeom prst="rect">
            <a:avLst/>
          </a:prstGeom>
        </p:spPr>
      </p:pic>
      <p:sp>
        <p:nvSpPr>
          <p:cNvPr id="2" name="Round Same Side Corner Rectangle 1">
            <a:extLst>
              <a:ext uri="{FF2B5EF4-FFF2-40B4-BE49-F238E27FC236}">
                <a16:creationId xmlns:a16="http://schemas.microsoft.com/office/drawing/2014/main" id="{B621EC10-7D50-F823-F276-B48DE3E0A7E9}"/>
              </a:ext>
              <a:ext uri="{C183D7F6-B498-43B3-948B-1728B52AA6E4}">
                <adec:decorative xmlns:adec="http://schemas.microsoft.com/office/drawing/2017/decorative" val="1"/>
              </a:ext>
            </a:extLst>
          </p:cNvPr>
          <p:cNvSpPr/>
          <p:nvPr/>
        </p:nvSpPr>
        <p:spPr>
          <a:xfrm>
            <a:off x="7726120" y="3299481"/>
            <a:ext cx="4211901" cy="3558520"/>
          </a:xfrm>
          <a:prstGeom prst="round2SameRect">
            <a:avLst>
              <a:gd name="adj1" fmla="val 7576"/>
              <a:gd name="adj2" fmla="val 0"/>
            </a:avLst>
          </a:prstGeom>
          <a:solidFill>
            <a:srgbClr val="2B88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3">
            <a:extLst>
              <a:ext uri="{FF2B5EF4-FFF2-40B4-BE49-F238E27FC236}">
                <a16:creationId xmlns:a16="http://schemas.microsoft.com/office/drawing/2014/main" id="{5693C0C6-6311-C437-6D94-F46CA8FB2DD8}"/>
              </a:ext>
            </a:extLst>
          </p:cNvPr>
          <p:cNvSpPr txBox="1">
            <a:spLocks noGrp="1"/>
          </p:cNvSpPr>
          <p:nvPr>
            <p:ph type="title" idx="4294967295"/>
          </p:nvPr>
        </p:nvSpPr>
        <p:spPr>
          <a:xfrm>
            <a:off x="800101" y="2589444"/>
            <a:ext cx="2874698" cy="179023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5400" b="1"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Today’s</a:t>
            </a:r>
          </a:p>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5400" b="1"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Panel</a:t>
            </a:r>
          </a:p>
        </p:txBody>
      </p:sp>
      <p:pic>
        <p:nvPicPr>
          <p:cNvPr id="24" name="Picture 23" descr="Headshot of Evangelia-Christina Andreadi">
            <a:extLst>
              <a:ext uri="{FF2B5EF4-FFF2-40B4-BE49-F238E27FC236}">
                <a16:creationId xmlns:a16="http://schemas.microsoft.com/office/drawing/2014/main" id="{35DF01BE-BF13-33DB-AFB3-8E90C7B76B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7802" y="460994"/>
            <a:ext cx="1683776" cy="1700784"/>
          </a:xfrm>
          <a:prstGeom prst="ellipse">
            <a:avLst/>
          </a:prstGeom>
          <a:ln w="12700">
            <a:solidFill>
              <a:srgbClr val="2B882E"/>
            </a:solidFill>
          </a:ln>
        </p:spPr>
      </p:pic>
      <p:sp>
        <p:nvSpPr>
          <p:cNvPr id="9" name="Text Placeholder 3">
            <a:extLst>
              <a:ext uri="{FF2B5EF4-FFF2-40B4-BE49-F238E27FC236}">
                <a16:creationId xmlns:a16="http://schemas.microsoft.com/office/drawing/2014/main" id="{D21452F4-D421-7A15-2FA7-131E8DE156DC}"/>
              </a:ext>
            </a:extLst>
          </p:cNvPr>
          <p:cNvSpPr txBox="1">
            <a:spLocks/>
          </p:cNvSpPr>
          <p:nvPr/>
        </p:nvSpPr>
        <p:spPr>
          <a:xfrm>
            <a:off x="4074858" y="2365858"/>
            <a:ext cx="3569665" cy="587340"/>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800" b="1" dirty="0"/>
              <a:t>Evangelia-Christina </a:t>
            </a:r>
            <a:r>
              <a:rPr lang="en-US" sz="1800" b="1" dirty="0" err="1"/>
              <a:t>Andreadi</a:t>
            </a:r>
            <a:endParaRPr lang="en-US" sz="1800" b="1" dirty="0"/>
          </a:p>
          <a:p>
            <a:pPr marL="0" indent="0" algn="ctr">
              <a:lnSpc>
                <a:spcPct val="100000"/>
              </a:lnSpc>
              <a:spcBef>
                <a:spcPts val="500"/>
              </a:spcBef>
              <a:buNone/>
            </a:pPr>
            <a:r>
              <a:rPr lang="en-US" sz="1600" dirty="0"/>
              <a:t>Project Manager, MARGARITA</a:t>
            </a:r>
          </a:p>
        </p:txBody>
      </p:sp>
      <p:pic>
        <p:nvPicPr>
          <p:cNvPr id="25" name="Picture 24" descr="Headshot of Jane Hatton">
            <a:extLst>
              <a:ext uri="{FF2B5EF4-FFF2-40B4-BE49-F238E27FC236}">
                <a16:creationId xmlns:a16="http://schemas.microsoft.com/office/drawing/2014/main" id="{CE6CEBB1-DE2E-12A6-C432-18FD61A29136}"/>
              </a:ext>
            </a:extLst>
          </p:cNvPr>
          <p:cNvPicPr>
            <a:picLocks noChangeAspect="1"/>
          </p:cNvPicPr>
          <p:nvPr/>
        </p:nvPicPr>
        <p:blipFill>
          <a:blip r:embed="rId6">
            <a:extLst>
              <a:ext uri="{28A0092B-C50C-407E-A947-70E740481C1C}">
                <a14:useLocalDpi xmlns:a14="http://schemas.microsoft.com/office/drawing/2010/main" val="0"/>
              </a:ext>
            </a:extLst>
          </a:blip>
          <a:srcRect t="3535" b="3535"/>
          <a:stretch/>
        </p:blipFill>
        <p:spPr>
          <a:xfrm>
            <a:off x="8990183" y="460994"/>
            <a:ext cx="1683776" cy="1700784"/>
          </a:xfrm>
          <a:prstGeom prst="ellipse">
            <a:avLst/>
          </a:prstGeom>
          <a:ln w="12700">
            <a:solidFill>
              <a:srgbClr val="2B882E"/>
            </a:solidFill>
          </a:ln>
        </p:spPr>
      </p:pic>
      <p:sp>
        <p:nvSpPr>
          <p:cNvPr id="10" name="Text Placeholder 3">
            <a:extLst>
              <a:ext uri="{FF2B5EF4-FFF2-40B4-BE49-F238E27FC236}">
                <a16:creationId xmlns:a16="http://schemas.microsoft.com/office/drawing/2014/main" id="{23987A18-AA74-E06C-E661-84F38014A270}"/>
              </a:ext>
            </a:extLst>
          </p:cNvPr>
          <p:cNvSpPr txBox="1">
            <a:spLocks/>
          </p:cNvSpPr>
          <p:nvPr/>
        </p:nvSpPr>
        <p:spPr>
          <a:xfrm>
            <a:off x="8047239" y="2365858"/>
            <a:ext cx="3569665" cy="587340"/>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800" b="1" dirty="0"/>
              <a:t>Jane Hatton</a:t>
            </a:r>
          </a:p>
          <a:p>
            <a:pPr marL="0" indent="0" algn="ctr">
              <a:lnSpc>
                <a:spcPct val="100000"/>
              </a:lnSpc>
              <a:spcBef>
                <a:spcPts val="500"/>
              </a:spcBef>
              <a:buNone/>
            </a:pPr>
            <a:r>
              <a:rPr lang="en-US" sz="1600" dirty="0"/>
              <a:t>Founder/CEO, </a:t>
            </a:r>
            <a:r>
              <a:rPr lang="en-US" sz="1600" dirty="0" err="1"/>
              <a:t>Evenbreak</a:t>
            </a:r>
            <a:endParaRPr lang="en-US" sz="1600" dirty="0"/>
          </a:p>
        </p:txBody>
      </p:sp>
      <p:pic>
        <p:nvPicPr>
          <p:cNvPr id="26" name="Picture 25" descr="Headshot of Gabriel Marcolongo">
            <a:extLst>
              <a:ext uri="{FF2B5EF4-FFF2-40B4-BE49-F238E27FC236}">
                <a16:creationId xmlns:a16="http://schemas.microsoft.com/office/drawing/2014/main" id="{C774A402-B7B7-84DC-7561-09CCDF4D4214}"/>
              </a:ext>
            </a:extLst>
          </p:cNvPr>
          <p:cNvPicPr>
            <a:picLocks noChangeAspect="1"/>
          </p:cNvPicPr>
          <p:nvPr/>
        </p:nvPicPr>
        <p:blipFill>
          <a:blip r:embed="rId7">
            <a:extLst>
              <a:ext uri="{28A0092B-C50C-407E-A947-70E740481C1C}">
                <a14:useLocalDpi xmlns:a14="http://schemas.microsoft.com/office/drawing/2010/main" val="0"/>
              </a:ext>
            </a:extLst>
          </a:blip>
          <a:srcRect l="504" t="3497" r="34942" b="30639"/>
          <a:stretch/>
        </p:blipFill>
        <p:spPr>
          <a:xfrm>
            <a:off x="5017802" y="3455985"/>
            <a:ext cx="1683776" cy="1700784"/>
          </a:xfrm>
          <a:prstGeom prst="ellipse">
            <a:avLst/>
          </a:prstGeom>
          <a:ln w="12700">
            <a:solidFill>
              <a:srgbClr val="2B882E"/>
            </a:solidFill>
          </a:ln>
        </p:spPr>
      </p:pic>
      <p:sp>
        <p:nvSpPr>
          <p:cNvPr id="19" name="Text Placeholder 3">
            <a:extLst>
              <a:ext uri="{FF2B5EF4-FFF2-40B4-BE49-F238E27FC236}">
                <a16:creationId xmlns:a16="http://schemas.microsoft.com/office/drawing/2014/main" id="{0B4932A6-0013-4615-6845-FB0C9C297042}"/>
              </a:ext>
            </a:extLst>
          </p:cNvPr>
          <p:cNvSpPr txBox="1">
            <a:spLocks/>
          </p:cNvSpPr>
          <p:nvPr/>
        </p:nvSpPr>
        <p:spPr>
          <a:xfrm>
            <a:off x="4074858" y="5360849"/>
            <a:ext cx="3569665" cy="587340"/>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800" b="1" dirty="0"/>
              <a:t>Gabriel </a:t>
            </a:r>
            <a:r>
              <a:rPr lang="en-US" sz="1800" b="1" dirty="0" err="1"/>
              <a:t>Marcolongo</a:t>
            </a:r>
            <a:endParaRPr lang="en-US" sz="1800" b="1" dirty="0"/>
          </a:p>
          <a:p>
            <a:pPr marL="0" indent="0" algn="ctr">
              <a:lnSpc>
                <a:spcPct val="100000"/>
              </a:lnSpc>
              <a:spcBef>
                <a:spcPts val="500"/>
              </a:spcBef>
              <a:buNone/>
            </a:pPr>
            <a:r>
              <a:rPr lang="en-US" sz="1600" dirty="0"/>
              <a:t>CEO, </a:t>
            </a:r>
            <a:r>
              <a:rPr lang="en-US" sz="1600" dirty="0" err="1"/>
              <a:t>Incluyeme.com</a:t>
            </a:r>
            <a:endParaRPr lang="en-US" sz="1600" dirty="0"/>
          </a:p>
        </p:txBody>
      </p:sp>
      <p:sp>
        <p:nvSpPr>
          <p:cNvPr id="13" name="Text Placeholder 3">
            <a:extLst>
              <a:ext uri="{FF2B5EF4-FFF2-40B4-BE49-F238E27FC236}">
                <a16:creationId xmlns:a16="http://schemas.microsoft.com/office/drawing/2014/main" id="{F89A643B-E532-05EC-7BEE-E0A2FFDB9518}"/>
              </a:ext>
            </a:extLst>
          </p:cNvPr>
          <p:cNvSpPr txBox="1">
            <a:spLocks/>
          </p:cNvSpPr>
          <p:nvPr/>
        </p:nvSpPr>
        <p:spPr>
          <a:xfrm>
            <a:off x="8047239" y="5360849"/>
            <a:ext cx="3569665" cy="897682"/>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800" b="1" dirty="0">
                <a:solidFill>
                  <a:schemeClr val="bg1"/>
                </a:solidFill>
              </a:rPr>
              <a:t>Jyothi </a:t>
            </a:r>
            <a:r>
              <a:rPr lang="en-US" sz="1800" b="1" dirty="0" err="1">
                <a:solidFill>
                  <a:schemeClr val="bg1"/>
                </a:solidFill>
              </a:rPr>
              <a:t>Bezawada</a:t>
            </a:r>
            <a:endParaRPr lang="en-US" sz="1800" b="1" dirty="0">
              <a:solidFill>
                <a:schemeClr val="bg1"/>
              </a:solidFill>
            </a:endParaRPr>
          </a:p>
          <a:p>
            <a:pPr marL="0" indent="0" algn="ctr">
              <a:lnSpc>
                <a:spcPct val="100000"/>
              </a:lnSpc>
              <a:spcBef>
                <a:spcPts val="500"/>
              </a:spcBef>
              <a:buNone/>
            </a:pPr>
            <a:r>
              <a:rPr lang="en-US" sz="1600" dirty="0">
                <a:solidFill>
                  <a:schemeClr val="bg1"/>
                </a:solidFill>
              </a:rPr>
              <a:t>Lead Technical Project Manager,</a:t>
            </a:r>
          </a:p>
          <a:p>
            <a:pPr marL="0" indent="0" algn="ctr">
              <a:lnSpc>
                <a:spcPct val="100000"/>
              </a:lnSpc>
              <a:spcBef>
                <a:spcPts val="500"/>
              </a:spcBef>
              <a:buNone/>
            </a:pPr>
            <a:r>
              <a:rPr lang="en-US" sz="1600" dirty="0" err="1">
                <a:solidFill>
                  <a:schemeClr val="bg1"/>
                </a:solidFill>
              </a:rPr>
              <a:t>SwarajAbility</a:t>
            </a:r>
            <a:r>
              <a:rPr lang="en-US" sz="1600" dirty="0">
                <a:solidFill>
                  <a:schemeClr val="bg1"/>
                </a:solidFill>
              </a:rPr>
              <a:t>/Youth4Jobs</a:t>
            </a:r>
          </a:p>
        </p:txBody>
      </p:sp>
      <p:pic>
        <p:nvPicPr>
          <p:cNvPr id="28" name="Picture 27" descr="Headshot of Jyothi Bezawada">
            <a:extLst>
              <a:ext uri="{FF2B5EF4-FFF2-40B4-BE49-F238E27FC236}">
                <a16:creationId xmlns:a16="http://schemas.microsoft.com/office/drawing/2014/main" id="{10F3B905-A024-3C7D-D1EE-5EFC95B8FEE6}"/>
              </a:ext>
            </a:extLst>
          </p:cNvPr>
          <p:cNvPicPr>
            <a:picLocks noChangeAspect="1"/>
          </p:cNvPicPr>
          <p:nvPr/>
        </p:nvPicPr>
        <p:blipFill>
          <a:blip r:embed="rId8">
            <a:extLst>
              <a:ext uri="{28A0092B-C50C-407E-A947-70E740481C1C}">
                <a14:useLocalDpi xmlns:a14="http://schemas.microsoft.com/office/drawing/2010/main" val="0"/>
              </a:ext>
            </a:extLst>
          </a:blip>
          <a:srcRect t="5461" b="18781"/>
          <a:stretch/>
        </p:blipFill>
        <p:spPr>
          <a:xfrm>
            <a:off x="8990183" y="3455985"/>
            <a:ext cx="1683776" cy="1700784"/>
          </a:xfrm>
          <a:prstGeom prst="ellipse">
            <a:avLst/>
          </a:prstGeom>
          <a:ln w="12700">
            <a:solidFill>
              <a:srgbClr val="2B882E"/>
            </a:solidFill>
          </a:ln>
        </p:spPr>
      </p:pic>
    </p:spTree>
    <p:extLst>
      <p:ext uri="{BB962C8B-B14F-4D97-AF65-F5344CB8AC3E}">
        <p14:creationId xmlns:p14="http://schemas.microsoft.com/office/powerpoint/2010/main" val="17690537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B882E"/>
        </a:solidFill>
        <a:effectLst/>
      </p:bgPr>
    </p:bg>
    <p:spTree>
      <p:nvGrpSpPr>
        <p:cNvPr id="1" name="">
          <a:extLst>
            <a:ext uri="{FF2B5EF4-FFF2-40B4-BE49-F238E27FC236}">
              <a16:creationId xmlns:a16="http://schemas.microsoft.com/office/drawing/2014/main" id="{60CFA270-5022-8504-CE41-1F5A56ECA289}"/>
            </a:ext>
          </a:extLst>
        </p:cNvPr>
        <p:cNvGrpSpPr/>
        <p:nvPr/>
      </p:nvGrpSpPr>
      <p:grpSpPr>
        <a:xfrm>
          <a:off x="0" y="0"/>
          <a:ext cx="0" cy="0"/>
          <a:chOff x="0" y="0"/>
          <a:chExt cx="0" cy="0"/>
        </a:xfrm>
      </p:grpSpPr>
      <p:sp>
        <p:nvSpPr>
          <p:cNvPr id="6" name="Text Placeholder 3">
            <a:extLst>
              <a:ext uri="{FF2B5EF4-FFF2-40B4-BE49-F238E27FC236}">
                <a16:creationId xmlns:a16="http://schemas.microsoft.com/office/drawing/2014/main" id="{E02A1743-F259-E3CA-5291-C338DB192075}"/>
              </a:ext>
            </a:extLst>
          </p:cNvPr>
          <p:cNvSpPr txBox="1">
            <a:spLocks noGrp="1"/>
          </p:cNvSpPr>
          <p:nvPr>
            <p:ph type="title" idx="4294967295"/>
          </p:nvPr>
        </p:nvSpPr>
        <p:spPr>
          <a:xfrm>
            <a:off x="2152217" y="2875002"/>
            <a:ext cx="7915275" cy="11079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7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rPr>
              <a:t>Let’s begin</a:t>
            </a:r>
          </a:p>
        </p:txBody>
      </p:sp>
      <p:sp>
        <p:nvSpPr>
          <p:cNvPr id="5" name="Rectangle 4">
            <a:extLst>
              <a:ext uri="{FF2B5EF4-FFF2-40B4-BE49-F238E27FC236}">
                <a16:creationId xmlns:a16="http://schemas.microsoft.com/office/drawing/2014/main" id="{181C6624-E557-BABB-7534-4B2A76A547B4}"/>
              </a:ext>
              <a:ext uri="{C183D7F6-B498-43B3-948B-1728B52AA6E4}">
                <adec:decorative xmlns:adec="http://schemas.microsoft.com/office/drawing/2017/decorative" val="1"/>
              </a:ext>
            </a:extLst>
          </p:cNvPr>
          <p:cNvSpPr/>
          <p:nvPr/>
        </p:nvSpPr>
        <p:spPr>
          <a:xfrm>
            <a:off x="11069782" y="0"/>
            <a:ext cx="1122218" cy="923541"/>
          </a:xfrm>
          <a:prstGeom prst="rect">
            <a:avLst/>
          </a:prstGeom>
          <a:solidFill>
            <a:srgbClr val="2B88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9">
            <a:extLst>
              <a:ext uri="{FF2B5EF4-FFF2-40B4-BE49-F238E27FC236}">
                <a16:creationId xmlns:a16="http://schemas.microsoft.com/office/drawing/2014/main" id="{9B43178C-00A5-3E91-A5E3-14CC38710189}"/>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230714" y="155958"/>
            <a:ext cx="767583" cy="767583"/>
          </a:xfrm>
          <a:prstGeom prst="rect">
            <a:avLst/>
          </a:prstGeom>
        </p:spPr>
      </p:pic>
      <p:sp>
        <p:nvSpPr>
          <p:cNvPr id="2" name="Footer Placeholder 1">
            <a:extLst>
              <a:ext uri="{FF2B5EF4-FFF2-40B4-BE49-F238E27FC236}">
                <a16:creationId xmlns:a16="http://schemas.microsoft.com/office/drawing/2014/main" id="{617A2673-F81E-C480-D198-E184AACA79D8}"/>
              </a:ext>
            </a:extLst>
          </p:cNvPr>
          <p:cNvSpPr>
            <a:spLocks noGrp="1"/>
          </p:cNvSpPr>
          <p:nvPr>
            <p:ph type="ftr" sz="quarter" idx="11"/>
          </p:nvPr>
        </p:nvSpPr>
        <p:spPr/>
        <p:txBody>
          <a:bodyPr/>
          <a:lstStyle/>
          <a:p>
            <a:r>
              <a:rPr lang="en-US" dirty="0">
                <a:solidFill>
                  <a:srgbClr val="B7D6A3"/>
                </a:solidFill>
              </a:rPr>
              <a:t>#ZeroCon25</a:t>
            </a:r>
            <a:endParaRPr lang="en-GB" dirty="0">
              <a:solidFill>
                <a:srgbClr val="B7D6A3"/>
              </a:solidFill>
            </a:endParaRPr>
          </a:p>
        </p:txBody>
      </p:sp>
      <p:sp>
        <p:nvSpPr>
          <p:cNvPr id="3" name="Slide Number Placeholder 2">
            <a:extLst>
              <a:ext uri="{FF2B5EF4-FFF2-40B4-BE49-F238E27FC236}">
                <a16:creationId xmlns:a16="http://schemas.microsoft.com/office/drawing/2014/main" id="{404D088E-AEB9-EA68-2179-75412BDDF076}"/>
              </a:ext>
            </a:extLst>
          </p:cNvPr>
          <p:cNvSpPr>
            <a:spLocks noGrp="1"/>
          </p:cNvSpPr>
          <p:nvPr>
            <p:ph type="sldNum" sz="quarter" idx="12"/>
          </p:nvPr>
        </p:nvSpPr>
        <p:spPr/>
        <p:txBody>
          <a:bodyPr/>
          <a:lstStyle/>
          <a:p>
            <a:fld id="{1195A9E4-2CE9-4E32-BE85-7C32F0F78A6D}" type="slidenum">
              <a:rPr lang="en-GB" smtClean="0"/>
              <a:t>22</a:t>
            </a:fld>
            <a:endParaRPr lang="en-GB"/>
          </a:p>
        </p:txBody>
      </p:sp>
    </p:spTree>
    <p:extLst>
      <p:ext uri="{BB962C8B-B14F-4D97-AF65-F5344CB8AC3E}">
        <p14:creationId xmlns:p14="http://schemas.microsoft.com/office/powerpoint/2010/main" val="2524520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DF5ED"/>
        </a:solidFill>
        <a:effectLst/>
      </p:bgPr>
    </p:bg>
    <p:spTree>
      <p:nvGrpSpPr>
        <p:cNvPr id="1" name=""/>
        <p:cNvGrpSpPr/>
        <p:nvPr/>
      </p:nvGrpSpPr>
      <p:grpSpPr>
        <a:xfrm>
          <a:off x="0" y="0"/>
          <a:ext cx="0" cy="0"/>
          <a:chOff x="0" y="0"/>
          <a:chExt cx="0" cy="0"/>
        </a:xfrm>
      </p:grpSpPr>
      <p:sp>
        <p:nvSpPr>
          <p:cNvPr id="8" name="Round Same Side Corner Rectangle 7">
            <a:extLst>
              <a:ext uri="{FF2B5EF4-FFF2-40B4-BE49-F238E27FC236}">
                <a16:creationId xmlns:a16="http://schemas.microsoft.com/office/drawing/2014/main" id="{E76FD24F-1B89-8CB0-DCB3-E45D5B779506}"/>
              </a:ext>
              <a:ext uri="{C183D7F6-B498-43B3-948B-1728B52AA6E4}">
                <adec:decorative xmlns:adec="http://schemas.microsoft.com/office/drawing/2017/decorative" val="1"/>
              </a:ext>
            </a:extLst>
          </p:cNvPr>
          <p:cNvSpPr/>
          <p:nvPr/>
        </p:nvSpPr>
        <p:spPr>
          <a:xfrm rot="5400000">
            <a:off x="163511" y="1057275"/>
            <a:ext cx="4416425" cy="4743450"/>
          </a:xfrm>
          <a:prstGeom prst="round2SameRect">
            <a:avLst>
              <a:gd name="adj1" fmla="val 6275"/>
              <a:gd name="adj2" fmla="val 0"/>
            </a:avLst>
          </a:prstGeom>
          <a:solidFill>
            <a:srgbClr val="2B88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A9A7750D-719F-9ADE-E4BD-1803B4F71ED1}"/>
              </a:ext>
            </a:extLst>
          </p:cNvPr>
          <p:cNvSpPr txBox="1">
            <a:spLocks noGrp="1"/>
          </p:cNvSpPr>
          <p:nvPr>
            <p:ph type="title" idx="4294967295"/>
          </p:nvPr>
        </p:nvSpPr>
        <p:spPr>
          <a:xfrm>
            <a:off x="824948" y="2500666"/>
            <a:ext cx="2779643" cy="184665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j-cs"/>
              </a:rPr>
              <a:t>Global workforce is changing</a:t>
            </a:r>
            <a:endParaRPr kumimoji="0" lang="en-GB" sz="40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j-cs"/>
            </a:endParaRPr>
          </a:p>
        </p:txBody>
      </p:sp>
      <p:sp>
        <p:nvSpPr>
          <p:cNvPr id="5" name="Rectangle 4">
            <a:extLst>
              <a:ext uri="{FF2B5EF4-FFF2-40B4-BE49-F238E27FC236}">
                <a16:creationId xmlns:a16="http://schemas.microsoft.com/office/drawing/2014/main" id="{10B82C8F-9BB4-D997-99FF-CED3C6BB44C7}"/>
              </a:ext>
            </a:extLst>
          </p:cNvPr>
          <p:cNvSpPr/>
          <p:nvPr/>
        </p:nvSpPr>
        <p:spPr>
          <a:xfrm>
            <a:off x="4214812" y="1555629"/>
            <a:ext cx="7138988" cy="1071562"/>
          </a:xfrm>
          <a:prstGeom prst="rect">
            <a:avLst/>
          </a:prstGeom>
          <a:solidFill>
            <a:srgbClr val="B7D6A3"/>
          </a:solidFill>
          <a:ln>
            <a:noFill/>
          </a:ln>
        </p:spPr>
        <p:style>
          <a:lnRef idx="2">
            <a:schemeClr val="accent1">
              <a:shade val="15000"/>
            </a:schemeClr>
          </a:lnRef>
          <a:fillRef idx="1">
            <a:schemeClr val="accent1"/>
          </a:fillRef>
          <a:effectRef idx="0">
            <a:schemeClr val="accent1"/>
          </a:effectRef>
          <a:fontRef idx="minor">
            <a:schemeClr val="lt1"/>
          </a:fontRef>
        </p:style>
        <p:txBody>
          <a:bodyPr lIns="548640" rtlCol="0" anchor="ctr"/>
          <a:lstStyle/>
          <a:p>
            <a:r>
              <a:rPr lang="en-US" sz="2400" b="0" i="0" u="none" strike="noStrike" dirty="0">
                <a:solidFill>
                  <a:schemeClr val="tx1"/>
                </a:solidFill>
                <a:effectLst/>
                <a:latin typeface="Roboto" panose="02000000000000000000" pitchFamily="2" charset="0"/>
                <a:ea typeface="Roboto" panose="02000000000000000000" pitchFamily="2" charset="0"/>
              </a:rPr>
              <a:t>Rapid technological shifts</a:t>
            </a:r>
          </a:p>
        </p:txBody>
      </p:sp>
      <p:sp>
        <p:nvSpPr>
          <p:cNvPr id="6" name="Rectangle 5">
            <a:extLst>
              <a:ext uri="{FF2B5EF4-FFF2-40B4-BE49-F238E27FC236}">
                <a16:creationId xmlns:a16="http://schemas.microsoft.com/office/drawing/2014/main" id="{D4E53BC4-8BA1-31F9-A36A-9ED31C6759F1}"/>
              </a:ext>
            </a:extLst>
          </p:cNvPr>
          <p:cNvSpPr/>
          <p:nvPr/>
        </p:nvSpPr>
        <p:spPr>
          <a:xfrm>
            <a:off x="4214812" y="2862142"/>
            <a:ext cx="7138988" cy="1071562"/>
          </a:xfrm>
          <a:prstGeom prst="rect">
            <a:avLst/>
          </a:prstGeom>
          <a:solidFill>
            <a:srgbClr val="B7D6A3"/>
          </a:solidFill>
          <a:ln>
            <a:noFill/>
          </a:ln>
        </p:spPr>
        <p:style>
          <a:lnRef idx="2">
            <a:schemeClr val="accent1">
              <a:shade val="15000"/>
            </a:schemeClr>
          </a:lnRef>
          <a:fillRef idx="1">
            <a:schemeClr val="accent1"/>
          </a:fillRef>
          <a:effectRef idx="0">
            <a:schemeClr val="accent1"/>
          </a:effectRef>
          <a:fontRef idx="minor">
            <a:schemeClr val="lt1"/>
          </a:fontRef>
        </p:style>
        <p:txBody>
          <a:bodyPr lIns="548640" rtlCol="0" anchor="ctr"/>
          <a:lstStyle/>
          <a:p>
            <a:r>
              <a:rPr lang="en-US" sz="2400" b="0" i="0" u="none" strike="noStrike" dirty="0">
                <a:solidFill>
                  <a:schemeClr val="tx1"/>
                </a:solidFill>
                <a:effectLst/>
                <a:latin typeface="Roboto" panose="02000000000000000000" pitchFamily="2" charset="0"/>
                <a:ea typeface="Roboto" panose="02000000000000000000" pitchFamily="2" charset="0"/>
              </a:rPr>
              <a:t>New skill requirements emerging</a:t>
            </a:r>
          </a:p>
        </p:txBody>
      </p:sp>
      <p:sp>
        <p:nvSpPr>
          <p:cNvPr id="7" name="Rectangle 6">
            <a:extLst>
              <a:ext uri="{FF2B5EF4-FFF2-40B4-BE49-F238E27FC236}">
                <a16:creationId xmlns:a16="http://schemas.microsoft.com/office/drawing/2014/main" id="{70B0CA17-86E2-A965-37EB-69898562BEC2}"/>
              </a:ext>
            </a:extLst>
          </p:cNvPr>
          <p:cNvSpPr/>
          <p:nvPr/>
        </p:nvSpPr>
        <p:spPr>
          <a:xfrm>
            <a:off x="4214812" y="4168655"/>
            <a:ext cx="7138988" cy="1071562"/>
          </a:xfrm>
          <a:prstGeom prst="rect">
            <a:avLst/>
          </a:prstGeom>
          <a:solidFill>
            <a:srgbClr val="B7D6A3"/>
          </a:solidFill>
          <a:ln>
            <a:noFill/>
          </a:ln>
        </p:spPr>
        <p:style>
          <a:lnRef idx="2">
            <a:schemeClr val="accent1">
              <a:shade val="15000"/>
            </a:schemeClr>
          </a:lnRef>
          <a:fillRef idx="1">
            <a:schemeClr val="accent1"/>
          </a:fillRef>
          <a:effectRef idx="0">
            <a:schemeClr val="accent1"/>
          </a:effectRef>
          <a:fontRef idx="minor">
            <a:schemeClr val="lt1"/>
          </a:fontRef>
        </p:style>
        <p:txBody>
          <a:bodyPr lIns="548640" rtlCol="0" anchor="ctr"/>
          <a:lstStyle/>
          <a:p>
            <a:r>
              <a:rPr lang="en-US" sz="2400" b="0" i="0" u="none" strike="noStrike" dirty="0">
                <a:solidFill>
                  <a:schemeClr val="tx1"/>
                </a:solidFill>
                <a:effectLst/>
                <a:latin typeface="Roboto" panose="02000000000000000000" pitchFamily="2" charset="0"/>
                <a:ea typeface="Roboto" panose="02000000000000000000" pitchFamily="2" charset="0"/>
              </a:rPr>
              <a:t>Demographic shifts impacting employment</a:t>
            </a:r>
          </a:p>
        </p:txBody>
      </p:sp>
      <p:sp>
        <p:nvSpPr>
          <p:cNvPr id="12" name="Rectangle 11">
            <a:extLst>
              <a:ext uri="{FF2B5EF4-FFF2-40B4-BE49-F238E27FC236}">
                <a16:creationId xmlns:a16="http://schemas.microsoft.com/office/drawing/2014/main" id="{D9F8D546-B808-0E74-3A41-D7C2B754D172}"/>
              </a:ext>
              <a:ext uri="{C183D7F6-B498-43B3-948B-1728B52AA6E4}">
                <adec:decorative xmlns:adec="http://schemas.microsoft.com/office/drawing/2017/decorative" val="1"/>
              </a:ext>
            </a:extLst>
          </p:cNvPr>
          <p:cNvSpPr/>
          <p:nvPr/>
        </p:nvSpPr>
        <p:spPr>
          <a:xfrm>
            <a:off x="10890690" y="0"/>
            <a:ext cx="1301310" cy="1057275"/>
          </a:xfrm>
          <a:prstGeom prst="rect">
            <a:avLst/>
          </a:prstGeom>
          <a:solidFill>
            <a:srgbClr val="EDF5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0">
            <a:extLst>
              <a:ext uri="{FF2B5EF4-FFF2-40B4-BE49-F238E27FC236}">
                <a16:creationId xmlns:a16="http://schemas.microsoft.com/office/drawing/2014/main" id="{153F0696-1138-9E74-C4BB-9D7D4A3DC75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230714" y="155958"/>
            <a:ext cx="767583" cy="767583"/>
          </a:xfrm>
          <a:prstGeom prst="rect">
            <a:avLst/>
          </a:prstGeom>
        </p:spPr>
      </p:pic>
      <p:sp>
        <p:nvSpPr>
          <p:cNvPr id="2" name="Footer Placeholder 1">
            <a:extLst>
              <a:ext uri="{FF2B5EF4-FFF2-40B4-BE49-F238E27FC236}">
                <a16:creationId xmlns:a16="http://schemas.microsoft.com/office/drawing/2014/main" id="{D31956A6-598B-A677-E62E-0C2D440AC69C}"/>
              </a:ext>
            </a:extLst>
          </p:cNvPr>
          <p:cNvSpPr>
            <a:spLocks noGrp="1"/>
          </p:cNvSpPr>
          <p:nvPr>
            <p:ph type="ftr" sz="quarter" idx="11"/>
          </p:nvPr>
        </p:nvSpPr>
        <p:spPr/>
        <p:txBody>
          <a:bodyPr/>
          <a:lstStyle/>
          <a:p>
            <a:r>
              <a:rPr lang="en-US"/>
              <a:t>#ZeroCon25</a:t>
            </a:r>
            <a:endParaRPr lang="en-GB" dirty="0"/>
          </a:p>
        </p:txBody>
      </p:sp>
      <p:sp>
        <p:nvSpPr>
          <p:cNvPr id="3" name="Slide Number Placeholder 2">
            <a:extLst>
              <a:ext uri="{FF2B5EF4-FFF2-40B4-BE49-F238E27FC236}">
                <a16:creationId xmlns:a16="http://schemas.microsoft.com/office/drawing/2014/main" id="{415A228B-5A51-AC50-9DF8-CC2B4A7CA1AA}"/>
              </a:ext>
            </a:extLst>
          </p:cNvPr>
          <p:cNvSpPr>
            <a:spLocks noGrp="1"/>
          </p:cNvSpPr>
          <p:nvPr>
            <p:ph type="sldNum" sz="quarter" idx="12"/>
          </p:nvPr>
        </p:nvSpPr>
        <p:spPr/>
        <p:txBody>
          <a:bodyPr/>
          <a:lstStyle/>
          <a:p>
            <a:fld id="{1195A9E4-2CE9-4E32-BE85-7C32F0F78A6D}" type="slidenum">
              <a:rPr lang="en-GB" smtClean="0"/>
              <a:t>3</a:t>
            </a:fld>
            <a:endParaRPr lang="en-GB"/>
          </a:p>
        </p:txBody>
      </p:sp>
    </p:spTree>
    <p:extLst>
      <p:ext uri="{BB962C8B-B14F-4D97-AF65-F5344CB8AC3E}">
        <p14:creationId xmlns:p14="http://schemas.microsoft.com/office/powerpoint/2010/main" val="1914014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DF5ED"/>
        </a:solidFill>
        <a:effectLst/>
      </p:bgPr>
    </p:bg>
    <p:spTree>
      <p:nvGrpSpPr>
        <p:cNvPr id="1" name="">
          <a:extLst>
            <a:ext uri="{FF2B5EF4-FFF2-40B4-BE49-F238E27FC236}">
              <a16:creationId xmlns:a16="http://schemas.microsoft.com/office/drawing/2014/main" id="{4244537B-A318-592C-BC86-AE7F7720893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F96BA05-09BF-114F-D52F-3F10928D78CE}"/>
              </a:ext>
            </a:extLst>
          </p:cNvPr>
          <p:cNvSpPr txBox="1">
            <a:spLocks noGrp="1"/>
          </p:cNvSpPr>
          <p:nvPr>
            <p:ph type="title" idx="4294967295"/>
          </p:nvPr>
        </p:nvSpPr>
        <p:spPr>
          <a:xfrm>
            <a:off x="800100" y="1020970"/>
            <a:ext cx="4899991"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j-cs"/>
              </a:rPr>
              <a:t>Traditional hiring often focuses on:</a:t>
            </a:r>
            <a:endParaRPr kumimoji="0" lang="en-GB" sz="4000" b="1"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j-cs"/>
            </a:endParaRPr>
          </a:p>
        </p:txBody>
      </p:sp>
      <p:sp>
        <p:nvSpPr>
          <p:cNvPr id="10" name="Text Placeholder 3">
            <a:extLst>
              <a:ext uri="{FF2B5EF4-FFF2-40B4-BE49-F238E27FC236}">
                <a16:creationId xmlns:a16="http://schemas.microsoft.com/office/drawing/2014/main" id="{3DF4FDFE-A006-802E-3388-EFE6715FF746}"/>
              </a:ext>
            </a:extLst>
          </p:cNvPr>
          <p:cNvSpPr txBox="1">
            <a:spLocks/>
          </p:cNvSpPr>
          <p:nvPr/>
        </p:nvSpPr>
        <p:spPr>
          <a:xfrm>
            <a:off x="1416790" y="2392173"/>
            <a:ext cx="7819389" cy="2872581"/>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50000"/>
              </a:lnSpc>
              <a:buNone/>
            </a:pPr>
            <a:r>
              <a:rPr lang="en-US" sz="2400" dirty="0"/>
              <a:t>Rigid degree requirements</a:t>
            </a:r>
          </a:p>
          <a:p>
            <a:pPr marL="0" indent="0">
              <a:lnSpc>
                <a:spcPct val="250000"/>
              </a:lnSpc>
              <a:buNone/>
            </a:pPr>
            <a:r>
              <a:rPr lang="en-US" sz="2400" dirty="0"/>
              <a:t>Overemphasis on prior job titles</a:t>
            </a:r>
          </a:p>
          <a:p>
            <a:pPr marL="0" indent="0">
              <a:lnSpc>
                <a:spcPct val="250000"/>
              </a:lnSpc>
              <a:buNone/>
            </a:pPr>
            <a:r>
              <a:rPr lang="en-US" sz="2400" dirty="0"/>
              <a:t>Limited opportunities for non-traditional candidates</a:t>
            </a:r>
          </a:p>
        </p:txBody>
      </p:sp>
      <p:cxnSp>
        <p:nvCxnSpPr>
          <p:cNvPr id="7" name="Straight Connector 6">
            <a:extLst>
              <a:ext uri="{FF2B5EF4-FFF2-40B4-BE49-F238E27FC236}">
                <a16:creationId xmlns:a16="http://schemas.microsoft.com/office/drawing/2014/main" id="{CEDB14B3-1E93-2BBE-2614-443683A50635}"/>
              </a:ext>
              <a:ext uri="{C183D7F6-B498-43B3-948B-1728B52AA6E4}">
                <adec:decorative xmlns:adec="http://schemas.microsoft.com/office/drawing/2017/decorative" val="1"/>
              </a:ext>
            </a:extLst>
          </p:cNvPr>
          <p:cNvCxnSpPr>
            <a:cxnSpLocks/>
          </p:cNvCxnSpPr>
          <p:nvPr/>
        </p:nvCxnSpPr>
        <p:spPr>
          <a:xfrm flipH="1">
            <a:off x="0" y="3429000"/>
            <a:ext cx="3326612" cy="0"/>
          </a:xfrm>
          <a:prstGeom prst="line">
            <a:avLst/>
          </a:prstGeom>
          <a:ln w="28575">
            <a:solidFill>
              <a:srgbClr val="2B882E"/>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297CD8E-3223-B9E3-F565-C3FE48ED5E00}"/>
              </a:ext>
              <a:ext uri="{C183D7F6-B498-43B3-948B-1728B52AA6E4}">
                <adec:decorative xmlns:adec="http://schemas.microsoft.com/office/drawing/2017/decorative" val="1"/>
              </a:ext>
            </a:extLst>
          </p:cNvPr>
          <p:cNvCxnSpPr>
            <a:cxnSpLocks/>
          </p:cNvCxnSpPr>
          <p:nvPr/>
        </p:nvCxnSpPr>
        <p:spPr>
          <a:xfrm flipH="1">
            <a:off x="0" y="4551744"/>
            <a:ext cx="3315037" cy="0"/>
          </a:xfrm>
          <a:prstGeom prst="line">
            <a:avLst/>
          </a:prstGeom>
          <a:ln w="28575">
            <a:solidFill>
              <a:srgbClr val="2B882E"/>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B660E6FB-2914-3495-5C49-7F8ADBCBD9D4}"/>
              </a:ext>
              <a:ext uri="{C183D7F6-B498-43B3-948B-1728B52AA6E4}">
                <adec:decorative xmlns:adec="http://schemas.microsoft.com/office/drawing/2017/decorative" val="1"/>
              </a:ext>
            </a:extLst>
          </p:cNvPr>
          <p:cNvSpPr/>
          <p:nvPr/>
        </p:nvSpPr>
        <p:spPr>
          <a:xfrm>
            <a:off x="10890690" y="0"/>
            <a:ext cx="1301310" cy="1057275"/>
          </a:xfrm>
          <a:prstGeom prst="rect">
            <a:avLst/>
          </a:prstGeom>
          <a:solidFill>
            <a:srgbClr val="EDF5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0">
            <a:extLst>
              <a:ext uri="{FF2B5EF4-FFF2-40B4-BE49-F238E27FC236}">
                <a16:creationId xmlns:a16="http://schemas.microsoft.com/office/drawing/2014/main" id="{F652735B-43BF-A6D7-3C24-D848A7F2328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230714" y="155958"/>
            <a:ext cx="767583" cy="767583"/>
          </a:xfrm>
          <a:prstGeom prst="rect">
            <a:avLst/>
          </a:prstGeom>
        </p:spPr>
      </p:pic>
      <p:sp>
        <p:nvSpPr>
          <p:cNvPr id="2" name="Footer Placeholder 1">
            <a:extLst>
              <a:ext uri="{FF2B5EF4-FFF2-40B4-BE49-F238E27FC236}">
                <a16:creationId xmlns:a16="http://schemas.microsoft.com/office/drawing/2014/main" id="{A0D587ED-AA5E-2F6E-5419-6EE686E30352}"/>
              </a:ext>
            </a:extLst>
          </p:cNvPr>
          <p:cNvSpPr>
            <a:spLocks noGrp="1"/>
          </p:cNvSpPr>
          <p:nvPr>
            <p:ph type="ftr" sz="quarter" idx="11"/>
          </p:nvPr>
        </p:nvSpPr>
        <p:spPr/>
        <p:txBody>
          <a:bodyPr/>
          <a:lstStyle/>
          <a:p>
            <a:r>
              <a:rPr lang="en-US" dirty="0"/>
              <a:t>#ZeroCon25</a:t>
            </a:r>
            <a:endParaRPr lang="en-GB" dirty="0"/>
          </a:p>
        </p:txBody>
      </p:sp>
      <p:sp>
        <p:nvSpPr>
          <p:cNvPr id="3" name="Slide Number Placeholder 2">
            <a:extLst>
              <a:ext uri="{FF2B5EF4-FFF2-40B4-BE49-F238E27FC236}">
                <a16:creationId xmlns:a16="http://schemas.microsoft.com/office/drawing/2014/main" id="{03DA7C9B-48DB-3362-69B4-AF5CF992D6FB}"/>
              </a:ext>
            </a:extLst>
          </p:cNvPr>
          <p:cNvSpPr>
            <a:spLocks noGrp="1"/>
          </p:cNvSpPr>
          <p:nvPr>
            <p:ph type="sldNum" sz="quarter" idx="12"/>
          </p:nvPr>
        </p:nvSpPr>
        <p:spPr/>
        <p:txBody>
          <a:bodyPr/>
          <a:lstStyle/>
          <a:p>
            <a:fld id="{1195A9E4-2CE9-4E32-BE85-7C32F0F78A6D}" type="slidenum">
              <a:rPr lang="en-GB" smtClean="0"/>
              <a:t>4</a:t>
            </a:fld>
            <a:endParaRPr lang="en-GB"/>
          </a:p>
        </p:txBody>
      </p:sp>
    </p:spTree>
    <p:extLst>
      <p:ext uri="{BB962C8B-B14F-4D97-AF65-F5344CB8AC3E}">
        <p14:creationId xmlns:p14="http://schemas.microsoft.com/office/powerpoint/2010/main" val="2903705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B882E">
            <a:alpha val="8506"/>
          </a:srgbClr>
        </a:solidFill>
        <a:effectLst/>
      </p:bgPr>
    </p:bg>
    <p:spTree>
      <p:nvGrpSpPr>
        <p:cNvPr id="1" name="">
          <a:extLst>
            <a:ext uri="{FF2B5EF4-FFF2-40B4-BE49-F238E27FC236}">
              <a16:creationId xmlns:a16="http://schemas.microsoft.com/office/drawing/2014/main" id="{6BFAB080-4126-B87A-B93E-4E2886DE6A72}"/>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567D08A-CDF6-BA27-68A0-888F520D5D99}"/>
              </a:ext>
              <a:ext uri="{C183D7F6-B498-43B3-948B-1728B52AA6E4}">
                <adec:decorative xmlns:adec="http://schemas.microsoft.com/office/drawing/2017/decorative" val="1"/>
              </a:ext>
            </a:extLst>
          </p:cNvPr>
          <p:cNvSpPr/>
          <p:nvPr/>
        </p:nvSpPr>
        <p:spPr>
          <a:xfrm>
            <a:off x="0" y="0"/>
            <a:ext cx="4595812" cy="6858000"/>
          </a:xfrm>
          <a:prstGeom prst="rect">
            <a:avLst/>
          </a:prstGeom>
          <a:solidFill>
            <a:srgbClr val="2B88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7DEB268C-294F-6CED-4A0A-1385B4BD6874}"/>
              </a:ext>
            </a:extLst>
          </p:cNvPr>
          <p:cNvSpPr txBox="1">
            <a:spLocks/>
          </p:cNvSpPr>
          <p:nvPr/>
        </p:nvSpPr>
        <p:spPr>
          <a:xfrm>
            <a:off x="800100" y="2183825"/>
            <a:ext cx="2043112" cy="327269"/>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pPr>
            <a:r>
              <a:rPr lang="en-US" sz="2000" b="1" dirty="0">
                <a:solidFill>
                  <a:schemeClr val="bg1"/>
                </a:solidFill>
              </a:rPr>
              <a:t>The Solution</a:t>
            </a:r>
          </a:p>
        </p:txBody>
      </p:sp>
      <p:sp>
        <p:nvSpPr>
          <p:cNvPr id="5" name="Title 1">
            <a:extLst>
              <a:ext uri="{FF2B5EF4-FFF2-40B4-BE49-F238E27FC236}">
                <a16:creationId xmlns:a16="http://schemas.microsoft.com/office/drawing/2014/main" id="{DA416B3D-B6F4-5293-5F3C-0549A283BAAA}"/>
              </a:ext>
            </a:extLst>
          </p:cNvPr>
          <p:cNvSpPr txBox="1">
            <a:spLocks noGrp="1"/>
          </p:cNvSpPr>
          <p:nvPr>
            <p:ph type="title" idx="4294967295"/>
          </p:nvPr>
        </p:nvSpPr>
        <p:spPr>
          <a:xfrm>
            <a:off x="802067" y="2875002"/>
            <a:ext cx="2991678"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j-cs"/>
              </a:rPr>
              <a:t>A skills-first approach</a:t>
            </a:r>
            <a:endParaRPr kumimoji="0" lang="en-GB" sz="40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j-cs"/>
            </a:endParaRPr>
          </a:p>
        </p:txBody>
      </p:sp>
      <p:cxnSp>
        <p:nvCxnSpPr>
          <p:cNvPr id="13" name="Straight Connector 12">
            <a:extLst>
              <a:ext uri="{FF2B5EF4-FFF2-40B4-BE49-F238E27FC236}">
                <a16:creationId xmlns:a16="http://schemas.microsoft.com/office/drawing/2014/main" id="{DA372ABA-D41A-38F9-A736-10EB23F955D4}"/>
              </a:ext>
              <a:ext uri="{C183D7F6-B498-43B3-948B-1728B52AA6E4}">
                <adec:decorative xmlns:adec="http://schemas.microsoft.com/office/drawing/2017/decorative" val="1"/>
              </a:ext>
            </a:extLst>
          </p:cNvPr>
          <p:cNvCxnSpPr>
            <a:cxnSpLocks/>
          </p:cNvCxnSpPr>
          <p:nvPr/>
        </p:nvCxnSpPr>
        <p:spPr>
          <a:xfrm>
            <a:off x="0" y="2549873"/>
            <a:ext cx="22574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3">
            <a:extLst>
              <a:ext uri="{FF2B5EF4-FFF2-40B4-BE49-F238E27FC236}">
                <a16:creationId xmlns:a16="http://schemas.microsoft.com/office/drawing/2014/main" id="{4C23EC82-1C95-AB57-0D0C-15F7E5A902B3}"/>
              </a:ext>
            </a:extLst>
          </p:cNvPr>
          <p:cNvSpPr txBox="1">
            <a:spLocks/>
          </p:cNvSpPr>
          <p:nvPr/>
        </p:nvSpPr>
        <p:spPr>
          <a:xfrm>
            <a:off x="5386388" y="2134837"/>
            <a:ext cx="4595812" cy="392736"/>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pPr>
            <a:r>
              <a:rPr lang="en-US" sz="2400" b="1" dirty="0"/>
              <a:t>What is skills-first hiring?</a:t>
            </a:r>
          </a:p>
        </p:txBody>
      </p:sp>
      <p:sp>
        <p:nvSpPr>
          <p:cNvPr id="16" name="Text Placeholder 3">
            <a:extLst>
              <a:ext uri="{FF2B5EF4-FFF2-40B4-BE49-F238E27FC236}">
                <a16:creationId xmlns:a16="http://schemas.microsoft.com/office/drawing/2014/main" id="{0580195A-8B39-F678-67A3-E807215971F5}"/>
              </a:ext>
            </a:extLst>
          </p:cNvPr>
          <p:cNvSpPr txBox="1">
            <a:spLocks/>
          </p:cNvSpPr>
          <p:nvPr/>
        </p:nvSpPr>
        <p:spPr>
          <a:xfrm>
            <a:off x="6203154" y="2841155"/>
            <a:ext cx="5076825" cy="1846659"/>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2000"/>
              </a:spcBef>
              <a:buNone/>
            </a:pPr>
            <a:r>
              <a:rPr lang="en-US" sz="2000" dirty="0"/>
              <a:t>Hiring based on skills &amp; competencies</a:t>
            </a:r>
          </a:p>
          <a:p>
            <a:pPr marL="0" indent="0">
              <a:lnSpc>
                <a:spcPct val="150000"/>
              </a:lnSpc>
              <a:spcBef>
                <a:spcPts val="2000"/>
              </a:spcBef>
              <a:buNone/>
            </a:pPr>
            <a:r>
              <a:rPr lang="en-US" sz="2000" dirty="0"/>
              <a:t>Recognizing diverse learning pathways</a:t>
            </a:r>
          </a:p>
          <a:p>
            <a:pPr marL="0" indent="0">
              <a:lnSpc>
                <a:spcPct val="150000"/>
              </a:lnSpc>
              <a:spcBef>
                <a:spcPts val="2000"/>
              </a:spcBef>
              <a:buNone/>
            </a:pPr>
            <a:r>
              <a:rPr lang="en-US" sz="2000" dirty="0"/>
              <a:t>Promoting equitable access to opportunities</a:t>
            </a:r>
          </a:p>
        </p:txBody>
      </p:sp>
      <p:sp>
        <p:nvSpPr>
          <p:cNvPr id="17" name="Triangle 16">
            <a:extLst>
              <a:ext uri="{FF2B5EF4-FFF2-40B4-BE49-F238E27FC236}">
                <a16:creationId xmlns:a16="http://schemas.microsoft.com/office/drawing/2014/main" id="{82C92DE6-DCD2-E01E-045E-49B5617070B8}"/>
              </a:ext>
              <a:ext uri="{C183D7F6-B498-43B3-948B-1728B52AA6E4}">
                <adec:decorative xmlns:adec="http://schemas.microsoft.com/office/drawing/2017/decorative" val="1"/>
              </a:ext>
            </a:extLst>
          </p:cNvPr>
          <p:cNvSpPr/>
          <p:nvPr/>
        </p:nvSpPr>
        <p:spPr>
          <a:xfrm rot="5400000">
            <a:off x="5759334" y="2994463"/>
            <a:ext cx="236976" cy="204291"/>
          </a:xfrm>
          <a:prstGeom prst="triangle">
            <a:avLst/>
          </a:prstGeom>
          <a:solidFill>
            <a:srgbClr val="2B88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riangle 17">
            <a:extLst>
              <a:ext uri="{FF2B5EF4-FFF2-40B4-BE49-F238E27FC236}">
                <a16:creationId xmlns:a16="http://schemas.microsoft.com/office/drawing/2014/main" id="{1D983C24-D3C6-1742-7A5B-C312A29246A8}"/>
              </a:ext>
              <a:ext uri="{C183D7F6-B498-43B3-948B-1728B52AA6E4}">
                <adec:decorative xmlns:adec="http://schemas.microsoft.com/office/drawing/2017/decorative" val="1"/>
              </a:ext>
            </a:extLst>
          </p:cNvPr>
          <p:cNvSpPr/>
          <p:nvPr/>
        </p:nvSpPr>
        <p:spPr>
          <a:xfrm rot="5400000">
            <a:off x="5759334" y="3694550"/>
            <a:ext cx="236976" cy="204290"/>
          </a:xfrm>
          <a:prstGeom prst="triangle">
            <a:avLst/>
          </a:prstGeom>
          <a:solidFill>
            <a:srgbClr val="2B88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riangle 18">
            <a:extLst>
              <a:ext uri="{FF2B5EF4-FFF2-40B4-BE49-F238E27FC236}">
                <a16:creationId xmlns:a16="http://schemas.microsoft.com/office/drawing/2014/main" id="{EA400B65-C35E-C370-52A6-C3145F290D20}"/>
              </a:ext>
              <a:ext uri="{C183D7F6-B498-43B3-948B-1728B52AA6E4}">
                <adec:decorative xmlns:adec="http://schemas.microsoft.com/office/drawing/2017/decorative" val="1"/>
              </a:ext>
            </a:extLst>
          </p:cNvPr>
          <p:cNvSpPr/>
          <p:nvPr/>
        </p:nvSpPr>
        <p:spPr>
          <a:xfrm rot="5400000">
            <a:off x="5759334" y="4408925"/>
            <a:ext cx="236976" cy="204290"/>
          </a:xfrm>
          <a:prstGeom prst="triangle">
            <a:avLst/>
          </a:prstGeom>
          <a:solidFill>
            <a:srgbClr val="2B88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2A2B557-4B87-8270-3BB4-81AC0B5A8E91}"/>
              </a:ext>
              <a:ext uri="{C183D7F6-B498-43B3-948B-1728B52AA6E4}">
                <adec:decorative xmlns:adec="http://schemas.microsoft.com/office/drawing/2017/decorative" val="1"/>
              </a:ext>
            </a:extLst>
          </p:cNvPr>
          <p:cNvSpPr/>
          <p:nvPr/>
        </p:nvSpPr>
        <p:spPr>
          <a:xfrm>
            <a:off x="10890690" y="0"/>
            <a:ext cx="1301310" cy="1057275"/>
          </a:xfrm>
          <a:prstGeom prst="rect">
            <a:avLst/>
          </a:prstGeom>
          <a:solidFill>
            <a:srgbClr val="EDF5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8B4333DB-E2E3-CE4F-CC2C-527C21B1FE4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230714" y="155958"/>
            <a:ext cx="767583" cy="767583"/>
          </a:xfrm>
          <a:prstGeom prst="rect">
            <a:avLst/>
          </a:prstGeom>
        </p:spPr>
      </p:pic>
      <p:sp>
        <p:nvSpPr>
          <p:cNvPr id="2" name="Footer Placeholder 1">
            <a:extLst>
              <a:ext uri="{FF2B5EF4-FFF2-40B4-BE49-F238E27FC236}">
                <a16:creationId xmlns:a16="http://schemas.microsoft.com/office/drawing/2014/main" id="{CD9F2482-15C3-04BE-E60B-133B2057B939}"/>
              </a:ext>
            </a:extLst>
          </p:cNvPr>
          <p:cNvSpPr>
            <a:spLocks noGrp="1"/>
          </p:cNvSpPr>
          <p:nvPr>
            <p:ph type="ftr" sz="quarter" idx="11"/>
          </p:nvPr>
        </p:nvSpPr>
        <p:spPr/>
        <p:txBody>
          <a:bodyPr/>
          <a:lstStyle/>
          <a:p>
            <a:r>
              <a:rPr lang="en-US" dirty="0"/>
              <a:t>#ZeroCon25</a:t>
            </a:r>
            <a:endParaRPr lang="en-GB" dirty="0"/>
          </a:p>
        </p:txBody>
      </p:sp>
      <p:sp>
        <p:nvSpPr>
          <p:cNvPr id="3" name="Slide Number Placeholder 2">
            <a:extLst>
              <a:ext uri="{FF2B5EF4-FFF2-40B4-BE49-F238E27FC236}">
                <a16:creationId xmlns:a16="http://schemas.microsoft.com/office/drawing/2014/main" id="{C4623EF1-E959-4B3B-865D-A4ED61096831}"/>
              </a:ext>
            </a:extLst>
          </p:cNvPr>
          <p:cNvSpPr>
            <a:spLocks noGrp="1"/>
          </p:cNvSpPr>
          <p:nvPr>
            <p:ph type="sldNum" sz="quarter" idx="12"/>
          </p:nvPr>
        </p:nvSpPr>
        <p:spPr/>
        <p:txBody>
          <a:bodyPr/>
          <a:lstStyle/>
          <a:p>
            <a:fld id="{1195A9E4-2CE9-4E32-BE85-7C32F0F78A6D}" type="slidenum">
              <a:rPr lang="en-GB" smtClean="0"/>
              <a:t>5</a:t>
            </a:fld>
            <a:endParaRPr lang="en-GB"/>
          </a:p>
        </p:txBody>
      </p:sp>
    </p:spTree>
    <p:extLst>
      <p:ext uri="{BB962C8B-B14F-4D97-AF65-F5344CB8AC3E}">
        <p14:creationId xmlns:p14="http://schemas.microsoft.com/office/powerpoint/2010/main" val="1203271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DF5ED"/>
        </a:solidFill>
        <a:effectLst/>
      </p:bgPr>
    </p:bg>
    <p:spTree>
      <p:nvGrpSpPr>
        <p:cNvPr id="1" name="">
          <a:extLst>
            <a:ext uri="{FF2B5EF4-FFF2-40B4-BE49-F238E27FC236}">
              <a16:creationId xmlns:a16="http://schemas.microsoft.com/office/drawing/2014/main" id="{F2B3EB7E-CC60-E969-8BD8-CDB189FC74E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ED7BD8FD-39BE-0731-D14B-04AEBE96F6BB}"/>
              </a:ext>
            </a:extLst>
          </p:cNvPr>
          <p:cNvSpPr txBox="1">
            <a:spLocks noGrp="1"/>
          </p:cNvSpPr>
          <p:nvPr>
            <p:ph type="title" idx="4294967295"/>
          </p:nvPr>
        </p:nvSpPr>
        <p:spPr>
          <a:xfrm>
            <a:off x="1593643" y="1100482"/>
            <a:ext cx="9018986"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j-cs"/>
              </a:rPr>
              <a:t>Maximizing human potential means:</a:t>
            </a:r>
            <a:endParaRPr kumimoji="0" lang="en-GB" sz="4000" b="1"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j-cs"/>
            </a:endParaRPr>
          </a:p>
        </p:txBody>
      </p:sp>
      <p:sp>
        <p:nvSpPr>
          <p:cNvPr id="5" name="Rectangle 4">
            <a:extLst>
              <a:ext uri="{FF2B5EF4-FFF2-40B4-BE49-F238E27FC236}">
                <a16:creationId xmlns:a16="http://schemas.microsoft.com/office/drawing/2014/main" id="{91A3EF66-2D4B-EB44-B4E1-BD8FFFAC88A7}"/>
              </a:ext>
              <a:ext uri="{C183D7F6-B498-43B3-948B-1728B52AA6E4}">
                <adec:decorative xmlns:adec="http://schemas.microsoft.com/office/drawing/2017/decorative" val="1"/>
              </a:ext>
            </a:extLst>
          </p:cNvPr>
          <p:cNvSpPr/>
          <p:nvPr/>
        </p:nvSpPr>
        <p:spPr>
          <a:xfrm>
            <a:off x="0" y="3643310"/>
            <a:ext cx="12192000" cy="728661"/>
          </a:xfrm>
          <a:prstGeom prst="rect">
            <a:avLst/>
          </a:prstGeom>
          <a:solidFill>
            <a:srgbClr val="236D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ound Same Side Corner Rectangle 26">
            <a:extLst>
              <a:ext uri="{FF2B5EF4-FFF2-40B4-BE49-F238E27FC236}">
                <a16:creationId xmlns:a16="http://schemas.microsoft.com/office/drawing/2014/main" id="{30752379-E54A-D8DA-7911-12C0B2802C68}"/>
              </a:ext>
              <a:ext uri="{C183D7F6-B498-43B3-948B-1728B52AA6E4}">
                <adec:decorative xmlns:adec="http://schemas.microsoft.com/office/drawing/2017/decorative" val="1"/>
              </a:ext>
            </a:extLst>
          </p:cNvPr>
          <p:cNvSpPr/>
          <p:nvPr/>
        </p:nvSpPr>
        <p:spPr>
          <a:xfrm>
            <a:off x="1337068" y="2743197"/>
            <a:ext cx="3071813" cy="2528888"/>
          </a:xfrm>
          <a:prstGeom prst="round2SameRect">
            <a:avLst>
              <a:gd name="adj1" fmla="val 8295"/>
              <a:gd name="adj2" fmla="val 7345"/>
            </a:avLst>
          </a:prstGeom>
          <a:solidFill>
            <a:srgbClr val="EDF5ED"/>
          </a:solidFill>
          <a:ln>
            <a:solidFill>
              <a:srgbClr val="B7D6A3"/>
            </a:solidFill>
          </a:ln>
        </p:spPr>
        <p:style>
          <a:lnRef idx="2">
            <a:schemeClr val="accent1">
              <a:shade val="15000"/>
            </a:schemeClr>
          </a:lnRef>
          <a:fillRef idx="1">
            <a:schemeClr val="accent1"/>
          </a:fillRef>
          <a:effectRef idx="0">
            <a:schemeClr val="accent1"/>
          </a:effectRef>
          <a:fontRef idx="minor">
            <a:schemeClr val="lt1"/>
          </a:fontRef>
        </p:style>
        <p:txBody>
          <a:bodyPr lIns="274320" tIns="182880" rIns="274320" rtlCol="0" anchor="ctr" anchorCtr="0"/>
          <a:lstStyle/>
          <a:p>
            <a:pPr algn="ctr">
              <a:lnSpc>
                <a:spcPct val="114000"/>
              </a:lnSpc>
            </a:pPr>
            <a:endParaRPr lang="en-US" sz="2400" dirty="0">
              <a:solidFill>
                <a:schemeClr val="bg1"/>
              </a:solidFill>
              <a:latin typeface="Roboto" panose="02000000000000000000" pitchFamily="2" charset="0"/>
              <a:ea typeface="Roboto" panose="02000000000000000000" pitchFamily="2" charset="0"/>
            </a:endParaRPr>
          </a:p>
        </p:txBody>
      </p:sp>
      <p:sp>
        <p:nvSpPr>
          <p:cNvPr id="12" name="Oval 11">
            <a:extLst>
              <a:ext uri="{FF2B5EF4-FFF2-40B4-BE49-F238E27FC236}">
                <a16:creationId xmlns:a16="http://schemas.microsoft.com/office/drawing/2014/main" id="{84BC2807-7D8A-7752-7D0A-FCE92B876C9B}"/>
              </a:ext>
              <a:ext uri="{C183D7F6-B498-43B3-948B-1728B52AA6E4}">
                <adec:decorative xmlns:adec="http://schemas.microsoft.com/office/drawing/2017/decorative" val="1"/>
              </a:ext>
            </a:extLst>
          </p:cNvPr>
          <p:cNvSpPr/>
          <p:nvPr/>
        </p:nvSpPr>
        <p:spPr>
          <a:xfrm>
            <a:off x="2372914" y="2242338"/>
            <a:ext cx="1000125" cy="1000125"/>
          </a:xfrm>
          <a:prstGeom prst="ellipse">
            <a:avLst/>
          </a:prstGeom>
          <a:solidFill>
            <a:srgbClr val="EDF5ED"/>
          </a:solidFill>
          <a:ln>
            <a:solidFill>
              <a:srgbClr val="B7D6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Roboto" panose="02000000000000000000" pitchFamily="2" charset="0"/>
              <a:ea typeface="Roboto" panose="02000000000000000000" pitchFamily="2" charset="0"/>
            </a:endParaRPr>
          </a:p>
        </p:txBody>
      </p:sp>
      <p:sp>
        <p:nvSpPr>
          <p:cNvPr id="28" name="Round Same Side Corner Rectangle 27">
            <a:extLst>
              <a:ext uri="{FF2B5EF4-FFF2-40B4-BE49-F238E27FC236}">
                <a16:creationId xmlns:a16="http://schemas.microsoft.com/office/drawing/2014/main" id="{045A88C3-BD9F-B610-D1A7-7E834F6940EB}"/>
              </a:ext>
              <a:ext uri="{C183D7F6-B498-43B3-948B-1728B52AA6E4}">
                <adec:decorative xmlns:adec="http://schemas.microsoft.com/office/drawing/2017/decorative" val="1"/>
              </a:ext>
            </a:extLst>
          </p:cNvPr>
          <p:cNvSpPr/>
          <p:nvPr/>
        </p:nvSpPr>
        <p:spPr>
          <a:xfrm>
            <a:off x="4567230" y="2743197"/>
            <a:ext cx="3071813" cy="2528888"/>
          </a:xfrm>
          <a:prstGeom prst="round2SameRect">
            <a:avLst>
              <a:gd name="adj1" fmla="val 8295"/>
              <a:gd name="adj2" fmla="val 7345"/>
            </a:avLst>
          </a:prstGeom>
          <a:solidFill>
            <a:srgbClr val="EDF5ED"/>
          </a:solidFill>
          <a:ln>
            <a:solidFill>
              <a:srgbClr val="B7D6A3"/>
            </a:solidFill>
          </a:ln>
        </p:spPr>
        <p:style>
          <a:lnRef idx="2">
            <a:schemeClr val="accent1">
              <a:shade val="15000"/>
            </a:schemeClr>
          </a:lnRef>
          <a:fillRef idx="1">
            <a:schemeClr val="accent1"/>
          </a:fillRef>
          <a:effectRef idx="0">
            <a:schemeClr val="accent1"/>
          </a:effectRef>
          <a:fontRef idx="minor">
            <a:schemeClr val="lt1"/>
          </a:fontRef>
        </p:style>
        <p:txBody>
          <a:bodyPr lIns="274320" tIns="182880" rIns="274320" rtlCol="0" anchor="ctr" anchorCtr="0"/>
          <a:lstStyle/>
          <a:p>
            <a:pPr algn="ctr">
              <a:lnSpc>
                <a:spcPct val="114000"/>
              </a:lnSpc>
            </a:pPr>
            <a:endParaRPr lang="en-US" sz="2400" dirty="0">
              <a:solidFill>
                <a:schemeClr val="bg1"/>
              </a:solidFill>
              <a:latin typeface="Roboto" panose="02000000000000000000" pitchFamily="2" charset="0"/>
              <a:ea typeface="Roboto" panose="02000000000000000000" pitchFamily="2" charset="0"/>
            </a:endParaRPr>
          </a:p>
        </p:txBody>
      </p:sp>
      <p:sp>
        <p:nvSpPr>
          <p:cNvPr id="29" name="Round Same Side Corner Rectangle 28">
            <a:extLst>
              <a:ext uri="{FF2B5EF4-FFF2-40B4-BE49-F238E27FC236}">
                <a16:creationId xmlns:a16="http://schemas.microsoft.com/office/drawing/2014/main" id="{1C07B87C-47D6-4FB3-0427-69C89027106C}"/>
              </a:ext>
              <a:ext uri="{C183D7F6-B498-43B3-948B-1728B52AA6E4}">
                <adec:decorative xmlns:adec="http://schemas.microsoft.com/office/drawing/2017/decorative" val="1"/>
              </a:ext>
            </a:extLst>
          </p:cNvPr>
          <p:cNvSpPr/>
          <p:nvPr/>
        </p:nvSpPr>
        <p:spPr>
          <a:xfrm>
            <a:off x="7797392" y="2743197"/>
            <a:ext cx="3071813" cy="2528888"/>
          </a:xfrm>
          <a:prstGeom prst="round2SameRect">
            <a:avLst>
              <a:gd name="adj1" fmla="val 8295"/>
              <a:gd name="adj2" fmla="val 7910"/>
            </a:avLst>
          </a:prstGeom>
          <a:solidFill>
            <a:srgbClr val="EDF5ED"/>
          </a:solidFill>
          <a:ln>
            <a:solidFill>
              <a:srgbClr val="B7D6A3"/>
            </a:solidFill>
          </a:ln>
        </p:spPr>
        <p:style>
          <a:lnRef idx="2">
            <a:schemeClr val="accent1">
              <a:shade val="15000"/>
            </a:schemeClr>
          </a:lnRef>
          <a:fillRef idx="1">
            <a:schemeClr val="accent1"/>
          </a:fillRef>
          <a:effectRef idx="0">
            <a:schemeClr val="accent1"/>
          </a:effectRef>
          <a:fontRef idx="minor">
            <a:schemeClr val="lt1"/>
          </a:fontRef>
        </p:style>
        <p:txBody>
          <a:bodyPr lIns="274320" tIns="182880" rIns="274320" rtlCol="0" anchor="ctr" anchorCtr="0"/>
          <a:lstStyle/>
          <a:p>
            <a:pPr algn="ctr">
              <a:lnSpc>
                <a:spcPct val="114000"/>
              </a:lnSpc>
            </a:pPr>
            <a:endParaRPr lang="en-US" sz="2400" dirty="0">
              <a:solidFill>
                <a:schemeClr val="bg1"/>
              </a:solidFill>
              <a:latin typeface="Roboto" panose="02000000000000000000" pitchFamily="2" charset="0"/>
              <a:ea typeface="Roboto" panose="02000000000000000000" pitchFamily="2" charset="0"/>
            </a:endParaRPr>
          </a:p>
        </p:txBody>
      </p:sp>
      <p:sp>
        <p:nvSpPr>
          <p:cNvPr id="24" name="Oval 23">
            <a:extLst>
              <a:ext uri="{FF2B5EF4-FFF2-40B4-BE49-F238E27FC236}">
                <a16:creationId xmlns:a16="http://schemas.microsoft.com/office/drawing/2014/main" id="{3FA43313-2A5C-6DC7-38E0-F436C4D0FAEE}"/>
              </a:ext>
              <a:ext uri="{C183D7F6-B498-43B3-948B-1728B52AA6E4}">
                <adec:decorative xmlns:adec="http://schemas.microsoft.com/office/drawing/2017/decorative" val="1"/>
              </a:ext>
            </a:extLst>
          </p:cNvPr>
          <p:cNvSpPr/>
          <p:nvPr/>
        </p:nvSpPr>
        <p:spPr>
          <a:xfrm>
            <a:off x="8788003" y="2242338"/>
            <a:ext cx="1000125" cy="1000125"/>
          </a:xfrm>
          <a:prstGeom prst="ellipse">
            <a:avLst/>
          </a:prstGeom>
          <a:solidFill>
            <a:srgbClr val="EDF5ED"/>
          </a:solidFill>
          <a:ln>
            <a:solidFill>
              <a:srgbClr val="B7D6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Roboto" panose="02000000000000000000" pitchFamily="2" charset="0"/>
              <a:ea typeface="Roboto" panose="02000000000000000000" pitchFamily="2" charset="0"/>
            </a:endParaRPr>
          </a:p>
        </p:txBody>
      </p:sp>
      <p:sp>
        <p:nvSpPr>
          <p:cNvPr id="20" name="Oval 19">
            <a:extLst>
              <a:ext uri="{FF2B5EF4-FFF2-40B4-BE49-F238E27FC236}">
                <a16:creationId xmlns:a16="http://schemas.microsoft.com/office/drawing/2014/main" id="{1EF49B28-FB57-8AEC-66FC-8110765EDD1F}"/>
              </a:ext>
              <a:ext uri="{C183D7F6-B498-43B3-948B-1728B52AA6E4}">
                <adec:decorative xmlns:adec="http://schemas.microsoft.com/office/drawing/2017/decorative" val="1"/>
              </a:ext>
            </a:extLst>
          </p:cNvPr>
          <p:cNvSpPr/>
          <p:nvPr/>
        </p:nvSpPr>
        <p:spPr>
          <a:xfrm>
            <a:off x="5603074" y="2242338"/>
            <a:ext cx="1000125" cy="1000125"/>
          </a:xfrm>
          <a:prstGeom prst="ellipse">
            <a:avLst/>
          </a:prstGeom>
          <a:solidFill>
            <a:srgbClr val="EDF5ED"/>
          </a:solidFill>
          <a:ln>
            <a:solidFill>
              <a:srgbClr val="B7D6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Roboto" panose="02000000000000000000" pitchFamily="2" charset="0"/>
              <a:ea typeface="Roboto" panose="02000000000000000000" pitchFamily="2" charset="0"/>
            </a:endParaRPr>
          </a:p>
        </p:txBody>
      </p:sp>
      <p:sp>
        <p:nvSpPr>
          <p:cNvPr id="30" name="Rectangle 29">
            <a:extLst>
              <a:ext uri="{FF2B5EF4-FFF2-40B4-BE49-F238E27FC236}">
                <a16:creationId xmlns:a16="http://schemas.microsoft.com/office/drawing/2014/main" id="{0F5D0BD8-F4B9-129C-359C-9B5B5B67C008}"/>
              </a:ext>
              <a:ext uri="{C183D7F6-B498-43B3-948B-1728B52AA6E4}">
                <adec:decorative xmlns:adec="http://schemas.microsoft.com/office/drawing/2017/decorative" val="1"/>
              </a:ext>
            </a:extLst>
          </p:cNvPr>
          <p:cNvSpPr/>
          <p:nvPr/>
        </p:nvSpPr>
        <p:spPr>
          <a:xfrm>
            <a:off x="10890690" y="0"/>
            <a:ext cx="1301310" cy="1057275"/>
          </a:xfrm>
          <a:prstGeom prst="rect">
            <a:avLst/>
          </a:prstGeom>
          <a:solidFill>
            <a:srgbClr val="EDF5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20">
            <a:extLst>
              <a:ext uri="{FF2B5EF4-FFF2-40B4-BE49-F238E27FC236}">
                <a16:creationId xmlns:a16="http://schemas.microsoft.com/office/drawing/2014/main" id="{A3E79516-E6C6-744B-40B4-F1FCF53EAC18}"/>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230714" y="155958"/>
            <a:ext cx="767583" cy="767583"/>
          </a:xfrm>
          <a:prstGeom prst="rect">
            <a:avLst/>
          </a:prstGeom>
        </p:spPr>
      </p:pic>
      <p:sp>
        <p:nvSpPr>
          <p:cNvPr id="6" name="Footer Placeholder 1">
            <a:extLst>
              <a:ext uri="{FF2B5EF4-FFF2-40B4-BE49-F238E27FC236}">
                <a16:creationId xmlns:a16="http://schemas.microsoft.com/office/drawing/2014/main" id="{715B1B3E-ADE2-2D1D-6E79-B88B599D5131}"/>
              </a:ext>
            </a:extLst>
          </p:cNvPr>
          <p:cNvSpPr>
            <a:spLocks noGrp="1"/>
          </p:cNvSpPr>
          <p:nvPr>
            <p:ph type="ftr" sz="quarter" idx="11"/>
          </p:nvPr>
        </p:nvSpPr>
        <p:spPr>
          <a:xfrm>
            <a:off x="4038600" y="6356350"/>
            <a:ext cx="4114800" cy="365125"/>
          </a:xfrm>
        </p:spPr>
        <p:txBody>
          <a:bodyPr/>
          <a:lstStyle/>
          <a:p>
            <a:r>
              <a:rPr lang="en-US" dirty="0"/>
              <a:t>#ZeroCon25</a:t>
            </a:r>
            <a:endParaRPr lang="en-GB" dirty="0"/>
          </a:p>
        </p:txBody>
      </p:sp>
      <p:sp>
        <p:nvSpPr>
          <p:cNvPr id="3" name="Slide Number Placeholder 2">
            <a:extLst>
              <a:ext uri="{FF2B5EF4-FFF2-40B4-BE49-F238E27FC236}">
                <a16:creationId xmlns:a16="http://schemas.microsoft.com/office/drawing/2014/main" id="{5A76F130-125D-F0AE-A0D9-8257131B8E2A}"/>
              </a:ext>
            </a:extLst>
          </p:cNvPr>
          <p:cNvSpPr>
            <a:spLocks noGrp="1"/>
          </p:cNvSpPr>
          <p:nvPr>
            <p:ph type="sldNum" sz="quarter" idx="12"/>
          </p:nvPr>
        </p:nvSpPr>
        <p:spPr/>
        <p:txBody>
          <a:bodyPr/>
          <a:lstStyle/>
          <a:p>
            <a:fld id="{1195A9E4-2CE9-4E32-BE85-7C32F0F78A6D}" type="slidenum">
              <a:rPr lang="en-GB" smtClean="0">
                <a:solidFill>
                  <a:srgbClr val="898989"/>
                </a:solidFill>
              </a:rPr>
              <a:t>6</a:t>
            </a:fld>
            <a:endParaRPr lang="en-GB" dirty="0">
              <a:solidFill>
                <a:srgbClr val="898989"/>
              </a:solidFill>
            </a:endParaRPr>
          </a:p>
        </p:txBody>
      </p:sp>
    </p:spTree>
    <p:extLst>
      <p:ext uri="{BB962C8B-B14F-4D97-AF65-F5344CB8AC3E}">
        <p14:creationId xmlns:p14="http://schemas.microsoft.com/office/powerpoint/2010/main" val="361907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DF5ED"/>
        </a:solidFill>
        <a:effectLst/>
      </p:bgPr>
    </p:bg>
    <p:spTree>
      <p:nvGrpSpPr>
        <p:cNvPr id="1" name="">
          <a:extLst>
            <a:ext uri="{FF2B5EF4-FFF2-40B4-BE49-F238E27FC236}">
              <a16:creationId xmlns:a16="http://schemas.microsoft.com/office/drawing/2014/main" id="{7B06836D-4AE7-1EE2-3FC9-4E3B34F2EB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B1D1B3-0827-7D9E-949E-CA9C1404C617}"/>
              </a:ext>
            </a:extLst>
          </p:cNvPr>
          <p:cNvSpPr txBox="1">
            <a:spLocks noGrp="1"/>
          </p:cNvSpPr>
          <p:nvPr>
            <p:ph type="title" idx="4294967295"/>
          </p:nvPr>
        </p:nvSpPr>
        <p:spPr>
          <a:xfrm>
            <a:off x="1593643" y="1100482"/>
            <a:ext cx="9018986"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j-cs"/>
              </a:rPr>
              <a:t>Maximizing human potential means:</a:t>
            </a:r>
            <a:endParaRPr kumimoji="0" lang="en-GB" sz="4000" b="1"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j-cs"/>
            </a:endParaRPr>
          </a:p>
        </p:txBody>
      </p:sp>
      <p:sp>
        <p:nvSpPr>
          <p:cNvPr id="5" name="Rectangle 4">
            <a:extLst>
              <a:ext uri="{FF2B5EF4-FFF2-40B4-BE49-F238E27FC236}">
                <a16:creationId xmlns:a16="http://schemas.microsoft.com/office/drawing/2014/main" id="{26DFBD49-C3B7-8E34-128C-8E589FD07FB3}"/>
              </a:ext>
              <a:ext uri="{C183D7F6-B498-43B3-948B-1728B52AA6E4}">
                <adec:decorative xmlns:adec="http://schemas.microsoft.com/office/drawing/2017/decorative" val="1"/>
              </a:ext>
            </a:extLst>
          </p:cNvPr>
          <p:cNvSpPr/>
          <p:nvPr/>
        </p:nvSpPr>
        <p:spPr>
          <a:xfrm>
            <a:off x="0" y="3643310"/>
            <a:ext cx="12192000" cy="728661"/>
          </a:xfrm>
          <a:prstGeom prst="rect">
            <a:avLst/>
          </a:prstGeom>
          <a:solidFill>
            <a:srgbClr val="236D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ound Same Side Corner Rectangle 26">
            <a:extLst>
              <a:ext uri="{FF2B5EF4-FFF2-40B4-BE49-F238E27FC236}">
                <a16:creationId xmlns:a16="http://schemas.microsoft.com/office/drawing/2014/main" id="{83BB3B36-24BE-9C54-2914-226EAD8E15BC}"/>
              </a:ext>
            </a:extLst>
          </p:cNvPr>
          <p:cNvSpPr/>
          <p:nvPr/>
        </p:nvSpPr>
        <p:spPr>
          <a:xfrm>
            <a:off x="1337068" y="2743197"/>
            <a:ext cx="3071813" cy="2528888"/>
          </a:xfrm>
          <a:prstGeom prst="round2SameRect">
            <a:avLst>
              <a:gd name="adj1" fmla="val 8295"/>
              <a:gd name="adj2" fmla="val 7345"/>
            </a:avLst>
          </a:prstGeom>
          <a:solidFill>
            <a:srgbClr val="2B882E"/>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182880" rIns="274320" rtlCol="0" anchor="ctr" anchorCtr="0"/>
          <a:lstStyle/>
          <a:p>
            <a:pPr algn="ctr">
              <a:lnSpc>
                <a:spcPct val="114000"/>
              </a:lnSpc>
            </a:pPr>
            <a:r>
              <a:rPr lang="en-US" sz="2400" dirty="0">
                <a:solidFill>
                  <a:schemeClr val="bg1"/>
                </a:solidFill>
                <a:latin typeface="Roboto" panose="02000000000000000000" pitchFamily="2" charset="0"/>
                <a:ea typeface="Roboto" panose="02000000000000000000" pitchFamily="2" charset="0"/>
              </a:rPr>
              <a:t>Investing in people’s skills</a:t>
            </a:r>
          </a:p>
        </p:txBody>
      </p:sp>
      <p:sp>
        <p:nvSpPr>
          <p:cNvPr id="12" name="Oval 11">
            <a:extLst>
              <a:ext uri="{FF2B5EF4-FFF2-40B4-BE49-F238E27FC236}">
                <a16:creationId xmlns:a16="http://schemas.microsoft.com/office/drawing/2014/main" id="{C692CE3A-10C4-0DB9-FDE5-89A325D3640E}"/>
              </a:ext>
            </a:extLst>
          </p:cNvPr>
          <p:cNvSpPr/>
          <p:nvPr/>
        </p:nvSpPr>
        <p:spPr>
          <a:xfrm>
            <a:off x="2372914" y="2242338"/>
            <a:ext cx="1000125" cy="1000125"/>
          </a:xfrm>
          <a:prstGeom prst="ellipse">
            <a:avLst/>
          </a:prstGeom>
          <a:solidFill>
            <a:srgbClr val="B7D6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Roboto" panose="02000000000000000000" pitchFamily="2" charset="0"/>
                <a:ea typeface="Roboto" panose="02000000000000000000" pitchFamily="2" charset="0"/>
              </a:rPr>
              <a:t>01</a:t>
            </a:r>
          </a:p>
        </p:txBody>
      </p:sp>
      <p:sp>
        <p:nvSpPr>
          <p:cNvPr id="28" name="Round Same Side Corner Rectangle 27">
            <a:extLst>
              <a:ext uri="{FF2B5EF4-FFF2-40B4-BE49-F238E27FC236}">
                <a16:creationId xmlns:a16="http://schemas.microsoft.com/office/drawing/2014/main" id="{EA798EC2-875F-8CF8-0C0E-D3B3B57DDC58}"/>
              </a:ext>
              <a:ext uri="{C183D7F6-B498-43B3-948B-1728B52AA6E4}">
                <adec:decorative xmlns:adec="http://schemas.microsoft.com/office/drawing/2017/decorative" val="1"/>
              </a:ext>
            </a:extLst>
          </p:cNvPr>
          <p:cNvSpPr/>
          <p:nvPr/>
        </p:nvSpPr>
        <p:spPr>
          <a:xfrm>
            <a:off x="4567230" y="2743197"/>
            <a:ext cx="3071813" cy="2528888"/>
          </a:xfrm>
          <a:prstGeom prst="round2SameRect">
            <a:avLst>
              <a:gd name="adj1" fmla="val 8295"/>
              <a:gd name="adj2" fmla="val 7345"/>
            </a:avLst>
          </a:prstGeom>
          <a:solidFill>
            <a:srgbClr val="EDF5ED"/>
          </a:solidFill>
          <a:ln>
            <a:solidFill>
              <a:srgbClr val="B7D6A3"/>
            </a:solidFill>
          </a:ln>
        </p:spPr>
        <p:style>
          <a:lnRef idx="2">
            <a:schemeClr val="accent1">
              <a:shade val="15000"/>
            </a:schemeClr>
          </a:lnRef>
          <a:fillRef idx="1">
            <a:schemeClr val="accent1"/>
          </a:fillRef>
          <a:effectRef idx="0">
            <a:schemeClr val="accent1"/>
          </a:effectRef>
          <a:fontRef idx="minor">
            <a:schemeClr val="lt1"/>
          </a:fontRef>
        </p:style>
        <p:txBody>
          <a:bodyPr lIns="274320" tIns="182880" rIns="274320" rtlCol="0" anchor="ctr" anchorCtr="0"/>
          <a:lstStyle/>
          <a:p>
            <a:pPr algn="ctr">
              <a:lnSpc>
                <a:spcPct val="114000"/>
              </a:lnSpc>
            </a:pPr>
            <a:endParaRPr lang="en-US" sz="2400" dirty="0">
              <a:solidFill>
                <a:schemeClr val="bg1"/>
              </a:solidFill>
              <a:latin typeface="Roboto" panose="02000000000000000000" pitchFamily="2" charset="0"/>
              <a:ea typeface="Roboto" panose="02000000000000000000" pitchFamily="2" charset="0"/>
            </a:endParaRPr>
          </a:p>
        </p:txBody>
      </p:sp>
      <p:sp>
        <p:nvSpPr>
          <p:cNvPr id="29" name="Round Same Side Corner Rectangle 28">
            <a:extLst>
              <a:ext uri="{FF2B5EF4-FFF2-40B4-BE49-F238E27FC236}">
                <a16:creationId xmlns:a16="http://schemas.microsoft.com/office/drawing/2014/main" id="{31648279-1F69-22A8-94AB-631AEF1D8F3C}"/>
              </a:ext>
              <a:ext uri="{C183D7F6-B498-43B3-948B-1728B52AA6E4}">
                <adec:decorative xmlns:adec="http://schemas.microsoft.com/office/drawing/2017/decorative" val="1"/>
              </a:ext>
            </a:extLst>
          </p:cNvPr>
          <p:cNvSpPr/>
          <p:nvPr/>
        </p:nvSpPr>
        <p:spPr>
          <a:xfrm>
            <a:off x="7797392" y="2743197"/>
            <a:ext cx="3071813" cy="2528888"/>
          </a:xfrm>
          <a:prstGeom prst="round2SameRect">
            <a:avLst>
              <a:gd name="adj1" fmla="val 8295"/>
              <a:gd name="adj2" fmla="val 7910"/>
            </a:avLst>
          </a:prstGeom>
          <a:solidFill>
            <a:srgbClr val="EDF5ED"/>
          </a:solidFill>
          <a:ln>
            <a:solidFill>
              <a:srgbClr val="B7D6A3"/>
            </a:solidFill>
          </a:ln>
        </p:spPr>
        <p:style>
          <a:lnRef idx="2">
            <a:schemeClr val="accent1">
              <a:shade val="15000"/>
            </a:schemeClr>
          </a:lnRef>
          <a:fillRef idx="1">
            <a:schemeClr val="accent1"/>
          </a:fillRef>
          <a:effectRef idx="0">
            <a:schemeClr val="accent1"/>
          </a:effectRef>
          <a:fontRef idx="minor">
            <a:schemeClr val="lt1"/>
          </a:fontRef>
        </p:style>
        <p:txBody>
          <a:bodyPr lIns="274320" tIns="182880" rIns="274320" rtlCol="0" anchor="ctr" anchorCtr="0"/>
          <a:lstStyle/>
          <a:p>
            <a:pPr algn="ctr">
              <a:lnSpc>
                <a:spcPct val="114000"/>
              </a:lnSpc>
            </a:pPr>
            <a:endParaRPr lang="en-US" sz="2400" dirty="0">
              <a:solidFill>
                <a:schemeClr val="bg1"/>
              </a:solidFill>
              <a:latin typeface="Roboto" panose="02000000000000000000" pitchFamily="2" charset="0"/>
              <a:ea typeface="Roboto" panose="02000000000000000000" pitchFamily="2" charset="0"/>
            </a:endParaRPr>
          </a:p>
        </p:txBody>
      </p:sp>
      <p:sp>
        <p:nvSpPr>
          <p:cNvPr id="24" name="Oval 23">
            <a:extLst>
              <a:ext uri="{FF2B5EF4-FFF2-40B4-BE49-F238E27FC236}">
                <a16:creationId xmlns:a16="http://schemas.microsoft.com/office/drawing/2014/main" id="{B480C2BA-1125-A090-39E6-3A26F68E8D7B}"/>
              </a:ext>
              <a:ext uri="{C183D7F6-B498-43B3-948B-1728B52AA6E4}">
                <adec:decorative xmlns:adec="http://schemas.microsoft.com/office/drawing/2017/decorative" val="1"/>
              </a:ext>
            </a:extLst>
          </p:cNvPr>
          <p:cNvSpPr/>
          <p:nvPr/>
        </p:nvSpPr>
        <p:spPr>
          <a:xfrm>
            <a:off x="8788003" y="2242338"/>
            <a:ext cx="1000125" cy="1000125"/>
          </a:xfrm>
          <a:prstGeom prst="ellipse">
            <a:avLst/>
          </a:prstGeom>
          <a:solidFill>
            <a:srgbClr val="EDF5ED"/>
          </a:solidFill>
          <a:ln>
            <a:solidFill>
              <a:srgbClr val="B7D6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Roboto" panose="02000000000000000000" pitchFamily="2" charset="0"/>
              <a:ea typeface="Roboto" panose="02000000000000000000" pitchFamily="2" charset="0"/>
            </a:endParaRPr>
          </a:p>
        </p:txBody>
      </p:sp>
      <p:sp>
        <p:nvSpPr>
          <p:cNvPr id="20" name="Oval 19">
            <a:extLst>
              <a:ext uri="{FF2B5EF4-FFF2-40B4-BE49-F238E27FC236}">
                <a16:creationId xmlns:a16="http://schemas.microsoft.com/office/drawing/2014/main" id="{D3F7BCE2-67FE-2D75-49B4-48AC6821ACEF}"/>
              </a:ext>
              <a:ext uri="{C183D7F6-B498-43B3-948B-1728B52AA6E4}">
                <adec:decorative xmlns:adec="http://schemas.microsoft.com/office/drawing/2017/decorative" val="1"/>
              </a:ext>
            </a:extLst>
          </p:cNvPr>
          <p:cNvSpPr/>
          <p:nvPr/>
        </p:nvSpPr>
        <p:spPr>
          <a:xfrm>
            <a:off x="5603074" y="2242338"/>
            <a:ext cx="1000125" cy="1000125"/>
          </a:xfrm>
          <a:prstGeom prst="ellipse">
            <a:avLst/>
          </a:prstGeom>
          <a:solidFill>
            <a:srgbClr val="EDF5ED"/>
          </a:solidFill>
          <a:ln>
            <a:solidFill>
              <a:srgbClr val="B7D6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Roboto" panose="02000000000000000000" pitchFamily="2" charset="0"/>
              <a:ea typeface="Roboto" panose="02000000000000000000" pitchFamily="2" charset="0"/>
            </a:endParaRPr>
          </a:p>
        </p:txBody>
      </p:sp>
      <p:sp>
        <p:nvSpPr>
          <p:cNvPr id="30" name="Rectangle 29">
            <a:extLst>
              <a:ext uri="{FF2B5EF4-FFF2-40B4-BE49-F238E27FC236}">
                <a16:creationId xmlns:a16="http://schemas.microsoft.com/office/drawing/2014/main" id="{87B801A8-8B09-7861-7610-E0BAFACB3B6F}"/>
              </a:ext>
              <a:ext uri="{C183D7F6-B498-43B3-948B-1728B52AA6E4}">
                <adec:decorative xmlns:adec="http://schemas.microsoft.com/office/drawing/2017/decorative" val="1"/>
              </a:ext>
            </a:extLst>
          </p:cNvPr>
          <p:cNvSpPr/>
          <p:nvPr/>
        </p:nvSpPr>
        <p:spPr>
          <a:xfrm>
            <a:off x="10890690" y="0"/>
            <a:ext cx="1301310" cy="1057275"/>
          </a:xfrm>
          <a:prstGeom prst="rect">
            <a:avLst/>
          </a:prstGeom>
          <a:solidFill>
            <a:srgbClr val="EDF5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20">
            <a:extLst>
              <a:ext uri="{FF2B5EF4-FFF2-40B4-BE49-F238E27FC236}">
                <a16:creationId xmlns:a16="http://schemas.microsoft.com/office/drawing/2014/main" id="{D5BACD5F-3CCD-F1FA-12B3-B94CF297900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230714" y="155958"/>
            <a:ext cx="767583" cy="767583"/>
          </a:xfrm>
          <a:prstGeom prst="rect">
            <a:avLst/>
          </a:prstGeom>
        </p:spPr>
      </p:pic>
      <p:sp>
        <p:nvSpPr>
          <p:cNvPr id="6" name="Footer Placeholder 1">
            <a:extLst>
              <a:ext uri="{FF2B5EF4-FFF2-40B4-BE49-F238E27FC236}">
                <a16:creationId xmlns:a16="http://schemas.microsoft.com/office/drawing/2014/main" id="{AD536002-867F-7C06-2DD3-4A758B0C75EF}"/>
              </a:ext>
            </a:extLst>
          </p:cNvPr>
          <p:cNvSpPr>
            <a:spLocks noGrp="1"/>
          </p:cNvSpPr>
          <p:nvPr>
            <p:ph type="ftr" sz="quarter" idx="11"/>
          </p:nvPr>
        </p:nvSpPr>
        <p:spPr>
          <a:xfrm>
            <a:off x="4038600" y="6356350"/>
            <a:ext cx="4114800" cy="365125"/>
          </a:xfrm>
        </p:spPr>
        <p:txBody>
          <a:bodyPr/>
          <a:lstStyle/>
          <a:p>
            <a:r>
              <a:rPr lang="en-US" dirty="0"/>
              <a:t>#ZeroCon25</a:t>
            </a:r>
            <a:endParaRPr lang="en-GB" dirty="0"/>
          </a:p>
        </p:txBody>
      </p:sp>
      <p:sp>
        <p:nvSpPr>
          <p:cNvPr id="3" name="Slide Number Placeholder 2">
            <a:extLst>
              <a:ext uri="{FF2B5EF4-FFF2-40B4-BE49-F238E27FC236}">
                <a16:creationId xmlns:a16="http://schemas.microsoft.com/office/drawing/2014/main" id="{9BAA9D3F-2A5C-0CBF-F749-54870B61AF8C}"/>
              </a:ext>
            </a:extLst>
          </p:cNvPr>
          <p:cNvSpPr>
            <a:spLocks noGrp="1"/>
          </p:cNvSpPr>
          <p:nvPr>
            <p:ph type="sldNum" sz="quarter" idx="12"/>
          </p:nvPr>
        </p:nvSpPr>
        <p:spPr/>
        <p:txBody>
          <a:bodyPr/>
          <a:lstStyle/>
          <a:p>
            <a:fld id="{1195A9E4-2CE9-4E32-BE85-7C32F0F78A6D}" type="slidenum">
              <a:rPr lang="en-GB" smtClean="0">
                <a:solidFill>
                  <a:srgbClr val="898989"/>
                </a:solidFill>
              </a:rPr>
              <a:t>7</a:t>
            </a:fld>
            <a:endParaRPr lang="en-GB" dirty="0">
              <a:solidFill>
                <a:srgbClr val="898989"/>
              </a:solidFill>
            </a:endParaRPr>
          </a:p>
        </p:txBody>
      </p:sp>
    </p:spTree>
    <p:extLst>
      <p:ext uri="{BB962C8B-B14F-4D97-AF65-F5344CB8AC3E}">
        <p14:creationId xmlns:p14="http://schemas.microsoft.com/office/powerpoint/2010/main" val="556679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DF5ED"/>
        </a:solidFill>
        <a:effectLst/>
      </p:bgPr>
    </p:bg>
    <p:spTree>
      <p:nvGrpSpPr>
        <p:cNvPr id="1" name="">
          <a:extLst>
            <a:ext uri="{FF2B5EF4-FFF2-40B4-BE49-F238E27FC236}">
              <a16:creationId xmlns:a16="http://schemas.microsoft.com/office/drawing/2014/main" id="{8441717E-578F-2D8D-AE6A-9279432895D0}"/>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B84E4AF5-BB66-219B-5199-53DAF889E5C1}"/>
              </a:ext>
            </a:extLst>
          </p:cNvPr>
          <p:cNvSpPr txBox="1">
            <a:spLocks noGrp="1"/>
          </p:cNvSpPr>
          <p:nvPr>
            <p:ph type="title" idx="4294967295"/>
          </p:nvPr>
        </p:nvSpPr>
        <p:spPr>
          <a:xfrm>
            <a:off x="1593643" y="1100482"/>
            <a:ext cx="9018986"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j-cs"/>
              </a:rPr>
              <a:t>Maximizing human potential means:</a:t>
            </a:r>
            <a:endParaRPr kumimoji="0" lang="en-GB" sz="4000" b="1"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j-cs"/>
            </a:endParaRPr>
          </a:p>
        </p:txBody>
      </p:sp>
      <p:sp>
        <p:nvSpPr>
          <p:cNvPr id="5" name="Rectangle 4">
            <a:extLst>
              <a:ext uri="{FF2B5EF4-FFF2-40B4-BE49-F238E27FC236}">
                <a16:creationId xmlns:a16="http://schemas.microsoft.com/office/drawing/2014/main" id="{96373D08-A681-91B5-D957-8B96B5BFEBF9}"/>
              </a:ext>
              <a:ext uri="{C183D7F6-B498-43B3-948B-1728B52AA6E4}">
                <adec:decorative xmlns:adec="http://schemas.microsoft.com/office/drawing/2017/decorative" val="1"/>
              </a:ext>
            </a:extLst>
          </p:cNvPr>
          <p:cNvSpPr/>
          <p:nvPr/>
        </p:nvSpPr>
        <p:spPr>
          <a:xfrm>
            <a:off x="0" y="3643310"/>
            <a:ext cx="12192000" cy="728661"/>
          </a:xfrm>
          <a:prstGeom prst="rect">
            <a:avLst/>
          </a:prstGeom>
          <a:solidFill>
            <a:srgbClr val="236D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ound Same Side Corner Rectangle 26">
            <a:extLst>
              <a:ext uri="{FF2B5EF4-FFF2-40B4-BE49-F238E27FC236}">
                <a16:creationId xmlns:a16="http://schemas.microsoft.com/office/drawing/2014/main" id="{98AD21C8-7E37-5A17-9C9E-7ED283B2C22E}"/>
              </a:ext>
            </a:extLst>
          </p:cNvPr>
          <p:cNvSpPr/>
          <p:nvPr/>
        </p:nvSpPr>
        <p:spPr>
          <a:xfrm>
            <a:off x="1337068" y="2743923"/>
            <a:ext cx="3071813" cy="2528888"/>
          </a:xfrm>
          <a:prstGeom prst="round2SameRect">
            <a:avLst>
              <a:gd name="adj1" fmla="val 8295"/>
              <a:gd name="adj2" fmla="val 7345"/>
            </a:avLst>
          </a:prstGeom>
          <a:solidFill>
            <a:srgbClr val="2B882E"/>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182880" rIns="274320" rtlCol="0" anchor="ctr" anchorCtr="0"/>
          <a:lstStyle/>
          <a:p>
            <a:pPr algn="ctr">
              <a:lnSpc>
                <a:spcPct val="114000"/>
              </a:lnSpc>
            </a:pPr>
            <a:r>
              <a:rPr lang="en-US" sz="2400" dirty="0">
                <a:solidFill>
                  <a:schemeClr val="bg1"/>
                </a:solidFill>
                <a:latin typeface="Roboto" panose="02000000000000000000" pitchFamily="2" charset="0"/>
                <a:ea typeface="Roboto" panose="02000000000000000000" pitchFamily="2" charset="0"/>
              </a:rPr>
              <a:t>Investing in people’s skills</a:t>
            </a:r>
          </a:p>
        </p:txBody>
      </p:sp>
      <p:sp>
        <p:nvSpPr>
          <p:cNvPr id="12" name="Oval 11">
            <a:extLst>
              <a:ext uri="{FF2B5EF4-FFF2-40B4-BE49-F238E27FC236}">
                <a16:creationId xmlns:a16="http://schemas.microsoft.com/office/drawing/2014/main" id="{9C7F467E-0DE2-E6EB-8675-FA14F96D0E2A}"/>
              </a:ext>
              <a:ext uri="{C183D7F6-B498-43B3-948B-1728B52AA6E4}">
                <adec:decorative xmlns:adec="http://schemas.microsoft.com/office/drawing/2017/decorative" val="0"/>
              </a:ext>
            </a:extLst>
          </p:cNvPr>
          <p:cNvSpPr/>
          <p:nvPr/>
        </p:nvSpPr>
        <p:spPr>
          <a:xfrm>
            <a:off x="2372914" y="2242338"/>
            <a:ext cx="1000125" cy="1000125"/>
          </a:xfrm>
          <a:prstGeom prst="ellipse">
            <a:avLst/>
          </a:prstGeom>
          <a:solidFill>
            <a:srgbClr val="B7D6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Roboto" panose="02000000000000000000" pitchFamily="2" charset="0"/>
                <a:ea typeface="Roboto" panose="02000000000000000000" pitchFamily="2" charset="0"/>
              </a:rPr>
              <a:t>01</a:t>
            </a:r>
          </a:p>
        </p:txBody>
      </p:sp>
      <p:sp>
        <p:nvSpPr>
          <p:cNvPr id="2" name="Round Same Side Corner Rectangle 1">
            <a:extLst>
              <a:ext uri="{FF2B5EF4-FFF2-40B4-BE49-F238E27FC236}">
                <a16:creationId xmlns:a16="http://schemas.microsoft.com/office/drawing/2014/main" id="{5D290AE5-A230-72B1-E9C4-C5304B0EA4D8}"/>
              </a:ext>
            </a:extLst>
          </p:cNvPr>
          <p:cNvSpPr/>
          <p:nvPr/>
        </p:nvSpPr>
        <p:spPr>
          <a:xfrm>
            <a:off x="4567230" y="2743197"/>
            <a:ext cx="3071813" cy="2528888"/>
          </a:xfrm>
          <a:prstGeom prst="round2SameRect">
            <a:avLst>
              <a:gd name="adj1" fmla="val 8295"/>
              <a:gd name="adj2" fmla="val 7345"/>
            </a:avLst>
          </a:prstGeom>
          <a:solidFill>
            <a:srgbClr val="2B882E"/>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182880" rIns="274320" rtlCol="0" anchor="ctr" anchorCtr="0"/>
          <a:lstStyle/>
          <a:p>
            <a:pPr algn="ctr">
              <a:lnSpc>
                <a:spcPct val="114000"/>
              </a:lnSpc>
            </a:pPr>
            <a:r>
              <a:rPr lang="en-US" sz="2400" dirty="0">
                <a:solidFill>
                  <a:schemeClr val="bg1"/>
                </a:solidFill>
                <a:latin typeface="Roboto" panose="02000000000000000000" pitchFamily="2" charset="0"/>
                <a:ea typeface="Roboto" panose="02000000000000000000" pitchFamily="2" charset="0"/>
              </a:rPr>
              <a:t>Expanding access to growth</a:t>
            </a:r>
          </a:p>
        </p:txBody>
      </p:sp>
      <p:sp>
        <p:nvSpPr>
          <p:cNvPr id="7" name="Oval 6">
            <a:extLst>
              <a:ext uri="{FF2B5EF4-FFF2-40B4-BE49-F238E27FC236}">
                <a16:creationId xmlns:a16="http://schemas.microsoft.com/office/drawing/2014/main" id="{93D2FCFC-C971-ABFA-25ED-3A1EF55B2B5B}"/>
              </a:ext>
            </a:extLst>
          </p:cNvPr>
          <p:cNvSpPr/>
          <p:nvPr/>
        </p:nvSpPr>
        <p:spPr>
          <a:xfrm>
            <a:off x="5603074" y="2242338"/>
            <a:ext cx="1000125" cy="1000125"/>
          </a:xfrm>
          <a:prstGeom prst="ellipse">
            <a:avLst/>
          </a:prstGeom>
          <a:solidFill>
            <a:srgbClr val="B7D6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Roboto" panose="02000000000000000000" pitchFamily="2" charset="0"/>
                <a:ea typeface="Roboto" panose="02000000000000000000" pitchFamily="2" charset="0"/>
              </a:rPr>
              <a:t>02</a:t>
            </a:r>
          </a:p>
        </p:txBody>
      </p:sp>
      <p:sp>
        <p:nvSpPr>
          <p:cNvPr id="29" name="Round Same Side Corner Rectangle 28">
            <a:extLst>
              <a:ext uri="{FF2B5EF4-FFF2-40B4-BE49-F238E27FC236}">
                <a16:creationId xmlns:a16="http://schemas.microsoft.com/office/drawing/2014/main" id="{38FE3068-BBA1-74CF-2F31-38CD2A0B9702}"/>
              </a:ext>
              <a:ext uri="{C183D7F6-B498-43B3-948B-1728B52AA6E4}">
                <adec:decorative xmlns:adec="http://schemas.microsoft.com/office/drawing/2017/decorative" val="1"/>
              </a:ext>
            </a:extLst>
          </p:cNvPr>
          <p:cNvSpPr/>
          <p:nvPr/>
        </p:nvSpPr>
        <p:spPr>
          <a:xfrm>
            <a:off x="7797392" y="2743197"/>
            <a:ext cx="3071813" cy="2528888"/>
          </a:xfrm>
          <a:prstGeom prst="round2SameRect">
            <a:avLst>
              <a:gd name="adj1" fmla="val 8295"/>
              <a:gd name="adj2" fmla="val 7910"/>
            </a:avLst>
          </a:prstGeom>
          <a:solidFill>
            <a:srgbClr val="EDF5ED"/>
          </a:solidFill>
          <a:ln>
            <a:solidFill>
              <a:srgbClr val="B7D6A3"/>
            </a:solidFill>
          </a:ln>
        </p:spPr>
        <p:style>
          <a:lnRef idx="2">
            <a:schemeClr val="accent1">
              <a:shade val="15000"/>
            </a:schemeClr>
          </a:lnRef>
          <a:fillRef idx="1">
            <a:schemeClr val="accent1"/>
          </a:fillRef>
          <a:effectRef idx="0">
            <a:schemeClr val="accent1"/>
          </a:effectRef>
          <a:fontRef idx="minor">
            <a:schemeClr val="lt1"/>
          </a:fontRef>
        </p:style>
        <p:txBody>
          <a:bodyPr lIns="274320" tIns="182880" rIns="274320" rtlCol="0" anchor="ctr" anchorCtr="0"/>
          <a:lstStyle/>
          <a:p>
            <a:pPr algn="ctr">
              <a:lnSpc>
                <a:spcPct val="114000"/>
              </a:lnSpc>
            </a:pPr>
            <a:endParaRPr lang="en-US" sz="2400" dirty="0">
              <a:solidFill>
                <a:schemeClr val="bg1"/>
              </a:solidFill>
              <a:latin typeface="Roboto" panose="02000000000000000000" pitchFamily="2" charset="0"/>
              <a:ea typeface="Roboto" panose="02000000000000000000" pitchFamily="2" charset="0"/>
            </a:endParaRPr>
          </a:p>
        </p:txBody>
      </p:sp>
      <p:sp>
        <p:nvSpPr>
          <p:cNvPr id="24" name="Oval 23">
            <a:extLst>
              <a:ext uri="{FF2B5EF4-FFF2-40B4-BE49-F238E27FC236}">
                <a16:creationId xmlns:a16="http://schemas.microsoft.com/office/drawing/2014/main" id="{A4D2B7BD-7C99-626E-9437-65B28CFC4353}"/>
              </a:ext>
              <a:ext uri="{C183D7F6-B498-43B3-948B-1728B52AA6E4}">
                <adec:decorative xmlns:adec="http://schemas.microsoft.com/office/drawing/2017/decorative" val="1"/>
              </a:ext>
            </a:extLst>
          </p:cNvPr>
          <p:cNvSpPr/>
          <p:nvPr/>
        </p:nvSpPr>
        <p:spPr>
          <a:xfrm>
            <a:off x="8788003" y="2242338"/>
            <a:ext cx="1000125" cy="1000125"/>
          </a:xfrm>
          <a:prstGeom prst="ellipse">
            <a:avLst/>
          </a:prstGeom>
          <a:solidFill>
            <a:srgbClr val="EDF5ED"/>
          </a:solidFill>
          <a:ln>
            <a:solidFill>
              <a:srgbClr val="B7D6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Roboto" panose="02000000000000000000" pitchFamily="2" charset="0"/>
              <a:ea typeface="Roboto" panose="02000000000000000000" pitchFamily="2" charset="0"/>
            </a:endParaRPr>
          </a:p>
        </p:txBody>
      </p:sp>
      <p:sp>
        <p:nvSpPr>
          <p:cNvPr id="30" name="Rectangle 29">
            <a:extLst>
              <a:ext uri="{FF2B5EF4-FFF2-40B4-BE49-F238E27FC236}">
                <a16:creationId xmlns:a16="http://schemas.microsoft.com/office/drawing/2014/main" id="{A921923D-CBED-84B9-60BB-C2D24EF737D2}"/>
              </a:ext>
              <a:ext uri="{C183D7F6-B498-43B3-948B-1728B52AA6E4}">
                <adec:decorative xmlns:adec="http://schemas.microsoft.com/office/drawing/2017/decorative" val="1"/>
              </a:ext>
            </a:extLst>
          </p:cNvPr>
          <p:cNvSpPr/>
          <p:nvPr/>
        </p:nvSpPr>
        <p:spPr>
          <a:xfrm>
            <a:off x="10890690" y="0"/>
            <a:ext cx="1301310" cy="1057275"/>
          </a:xfrm>
          <a:prstGeom prst="rect">
            <a:avLst/>
          </a:prstGeom>
          <a:solidFill>
            <a:srgbClr val="EDF5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20">
            <a:extLst>
              <a:ext uri="{FF2B5EF4-FFF2-40B4-BE49-F238E27FC236}">
                <a16:creationId xmlns:a16="http://schemas.microsoft.com/office/drawing/2014/main" id="{4B7B0368-030E-0A8D-9656-61EA823E6BB8}"/>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230714" y="155958"/>
            <a:ext cx="767583" cy="767583"/>
          </a:xfrm>
          <a:prstGeom prst="rect">
            <a:avLst/>
          </a:prstGeom>
        </p:spPr>
      </p:pic>
      <p:sp>
        <p:nvSpPr>
          <p:cNvPr id="6" name="Footer Placeholder 1">
            <a:extLst>
              <a:ext uri="{FF2B5EF4-FFF2-40B4-BE49-F238E27FC236}">
                <a16:creationId xmlns:a16="http://schemas.microsoft.com/office/drawing/2014/main" id="{69F0E74D-F12D-C5BB-D666-62DF7BB6BCA7}"/>
              </a:ext>
            </a:extLst>
          </p:cNvPr>
          <p:cNvSpPr>
            <a:spLocks noGrp="1"/>
          </p:cNvSpPr>
          <p:nvPr>
            <p:ph type="ftr" sz="quarter" idx="11"/>
          </p:nvPr>
        </p:nvSpPr>
        <p:spPr>
          <a:xfrm>
            <a:off x="4038600" y="6356350"/>
            <a:ext cx="4114800" cy="365125"/>
          </a:xfrm>
        </p:spPr>
        <p:txBody>
          <a:bodyPr/>
          <a:lstStyle/>
          <a:p>
            <a:r>
              <a:rPr lang="en-US" dirty="0"/>
              <a:t>#ZeroCon25</a:t>
            </a:r>
            <a:endParaRPr lang="en-GB" dirty="0"/>
          </a:p>
        </p:txBody>
      </p:sp>
      <p:sp>
        <p:nvSpPr>
          <p:cNvPr id="3" name="Slide Number Placeholder 2">
            <a:extLst>
              <a:ext uri="{FF2B5EF4-FFF2-40B4-BE49-F238E27FC236}">
                <a16:creationId xmlns:a16="http://schemas.microsoft.com/office/drawing/2014/main" id="{88B9BCE3-BE8F-F482-8222-8C2C12B1DCA9}"/>
              </a:ext>
            </a:extLst>
          </p:cNvPr>
          <p:cNvSpPr>
            <a:spLocks noGrp="1"/>
          </p:cNvSpPr>
          <p:nvPr>
            <p:ph type="sldNum" sz="quarter" idx="12"/>
          </p:nvPr>
        </p:nvSpPr>
        <p:spPr/>
        <p:txBody>
          <a:bodyPr/>
          <a:lstStyle/>
          <a:p>
            <a:fld id="{1195A9E4-2CE9-4E32-BE85-7C32F0F78A6D}" type="slidenum">
              <a:rPr lang="en-GB" smtClean="0">
                <a:solidFill>
                  <a:srgbClr val="898989"/>
                </a:solidFill>
              </a:rPr>
              <a:t>8</a:t>
            </a:fld>
            <a:endParaRPr lang="en-GB" dirty="0">
              <a:solidFill>
                <a:srgbClr val="898989"/>
              </a:solidFill>
            </a:endParaRPr>
          </a:p>
        </p:txBody>
      </p:sp>
    </p:spTree>
    <p:extLst>
      <p:ext uri="{BB962C8B-B14F-4D97-AF65-F5344CB8AC3E}">
        <p14:creationId xmlns:p14="http://schemas.microsoft.com/office/powerpoint/2010/main" val="1302675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DF5ED"/>
        </a:solidFill>
        <a:effectLst/>
      </p:bgPr>
    </p:bg>
    <p:spTree>
      <p:nvGrpSpPr>
        <p:cNvPr id="1" name="">
          <a:extLst>
            <a:ext uri="{FF2B5EF4-FFF2-40B4-BE49-F238E27FC236}">
              <a16:creationId xmlns:a16="http://schemas.microsoft.com/office/drawing/2014/main" id="{1548753C-7216-A330-C5B9-2E1EAE1DF9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D0F9C2-88D4-A186-6EB9-669558888EF0}"/>
              </a:ext>
            </a:extLst>
          </p:cNvPr>
          <p:cNvSpPr txBox="1">
            <a:spLocks noGrp="1"/>
          </p:cNvSpPr>
          <p:nvPr>
            <p:ph type="title" idx="4294967295"/>
          </p:nvPr>
        </p:nvSpPr>
        <p:spPr>
          <a:xfrm>
            <a:off x="1593643" y="1100482"/>
            <a:ext cx="9018986"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j-cs"/>
              </a:rPr>
              <a:t>Maximizing human potential means:</a:t>
            </a:r>
            <a:endParaRPr kumimoji="0" lang="en-GB" sz="4000" b="1"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j-cs"/>
            </a:endParaRPr>
          </a:p>
        </p:txBody>
      </p:sp>
      <p:sp>
        <p:nvSpPr>
          <p:cNvPr id="5" name="Rectangle 4">
            <a:extLst>
              <a:ext uri="{FF2B5EF4-FFF2-40B4-BE49-F238E27FC236}">
                <a16:creationId xmlns:a16="http://schemas.microsoft.com/office/drawing/2014/main" id="{45D54384-0045-B104-278D-DB0BACD701DE}"/>
              </a:ext>
              <a:ext uri="{C183D7F6-B498-43B3-948B-1728B52AA6E4}">
                <adec:decorative xmlns:adec="http://schemas.microsoft.com/office/drawing/2017/decorative" val="1"/>
              </a:ext>
            </a:extLst>
          </p:cNvPr>
          <p:cNvSpPr/>
          <p:nvPr/>
        </p:nvSpPr>
        <p:spPr>
          <a:xfrm>
            <a:off x="0" y="3643310"/>
            <a:ext cx="12192000" cy="728661"/>
          </a:xfrm>
          <a:prstGeom prst="rect">
            <a:avLst/>
          </a:prstGeom>
          <a:solidFill>
            <a:srgbClr val="236D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ound Same Side Corner Rectangle 26">
            <a:extLst>
              <a:ext uri="{FF2B5EF4-FFF2-40B4-BE49-F238E27FC236}">
                <a16:creationId xmlns:a16="http://schemas.microsoft.com/office/drawing/2014/main" id="{672DB11B-21C5-1C40-4A5E-110D5CF5AA2E}"/>
              </a:ext>
            </a:extLst>
          </p:cNvPr>
          <p:cNvSpPr/>
          <p:nvPr/>
        </p:nvSpPr>
        <p:spPr>
          <a:xfrm>
            <a:off x="1337068" y="2743197"/>
            <a:ext cx="3071813" cy="2528888"/>
          </a:xfrm>
          <a:prstGeom prst="round2SameRect">
            <a:avLst>
              <a:gd name="adj1" fmla="val 8295"/>
              <a:gd name="adj2" fmla="val 7345"/>
            </a:avLst>
          </a:prstGeom>
          <a:solidFill>
            <a:srgbClr val="2B882E"/>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182880" rIns="274320" rtlCol="0" anchor="ctr" anchorCtr="0"/>
          <a:lstStyle/>
          <a:p>
            <a:pPr algn="ctr">
              <a:lnSpc>
                <a:spcPct val="114000"/>
              </a:lnSpc>
            </a:pPr>
            <a:r>
              <a:rPr lang="en-US" sz="2400" dirty="0">
                <a:solidFill>
                  <a:schemeClr val="bg1"/>
                </a:solidFill>
                <a:latin typeface="Roboto" panose="02000000000000000000" pitchFamily="2" charset="0"/>
                <a:ea typeface="Roboto" panose="02000000000000000000" pitchFamily="2" charset="0"/>
              </a:rPr>
              <a:t>Investing in people’s skills</a:t>
            </a:r>
          </a:p>
        </p:txBody>
      </p:sp>
      <p:sp>
        <p:nvSpPr>
          <p:cNvPr id="12" name="Oval 11">
            <a:extLst>
              <a:ext uri="{FF2B5EF4-FFF2-40B4-BE49-F238E27FC236}">
                <a16:creationId xmlns:a16="http://schemas.microsoft.com/office/drawing/2014/main" id="{E995D27F-519C-1522-BCA0-FE3B4D3EB6A2}"/>
              </a:ext>
            </a:extLst>
          </p:cNvPr>
          <p:cNvSpPr/>
          <p:nvPr/>
        </p:nvSpPr>
        <p:spPr>
          <a:xfrm>
            <a:off x="2372914" y="2242338"/>
            <a:ext cx="1000125" cy="1000125"/>
          </a:xfrm>
          <a:prstGeom prst="ellipse">
            <a:avLst/>
          </a:prstGeom>
          <a:solidFill>
            <a:srgbClr val="B7D6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Roboto" panose="02000000000000000000" pitchFamily="2" charset="0"/>
                <a:ea typeface="Roboto" panose="02000000000000000000" pitchFamily="2" charset="0"/>
              </a:rPr>
              <a:t>01</a:t>
            </a:r>
          </a:p>
        </p:txBody>
      </p:sp>
      <p:sp>
        <p:nvSpPr>
          <p:cNvPr id="28" name="Round Same Side Corner Rectangle 27">
            <a:extLst>
              <a:ext uri="{FF2B5EF4-FFF2-40B4-BE49-F238E27FC236}">
                <a16:creationId xmlns:a16="http://schemas.microsoft.com/office/drawing/2014/main" id="{A1A5A338-78E8-5DB4-946D-951C863249B5}"/>
              </a:ext>
            </a:extLst>
          </p:cNvPr>
          <p:cNvSpPr/>
          <p:nvPr/>
        </p:nvSpPr>
        <p:spPr>
          <a:xfrm>
            <a:off x="4567230" y="2743197"/>
            <a:ext cx="3071813" cy="2528888"/>
          </a:xfrm>
          <a:prstGeom prst="round2SameRect">
            <a:avLst>
              <a:gd name="adj1" fmla="val 8295"/>
              <a:gd name="adj2" fmla="val 7345"/>
            </a:avLst>
          </a:prstGeom>
          <a:solidFill>
            <a:srgbClr val="2B882E"/>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182880" rIns="274320" rtlCol="0" anchor="ctr" anchorCtr="0"/>
          <a:lstStyle/>
          <a:p>
            <a:pPr algn="ctr">
              <a:lnSpc>
                <a:spcPct val="114000"/>
              </a:lnSpc>
            </a:pPr>
            <a:r>
              <a:rPr lang="en-US" sz="2400" dirty="0">
                <a:solidFill>
                  <a:schemeClr val="bg1"/>
                </a:solidFill>
                <a:latin typeface="Roboto" panose="02000000000000000000" pitchFamily="2" charset="0"/>
                <a:ea typeface="Roboto" panose="02000000000000000000" pitchFamily="2" charset="0"/>
              </a:rPr>
              <a:t>Expanding access to growth</a:t>
            </a:r>
          </a:p>
        </p:txBody>
      </p:sp>
      <p:sp>
        <p:nvSpPr>
          <p:cNvPr id="20" name="Oval 19">
            <a:extLst>
              <a:ext uri="{FF2B5EF4-FFF2-40B4-BE49-F238E27FC236}">
                <a16:creationId xmlns:a16="http://schemas.microsoft.com/office/drawing/2014/main" id="{FCFCC39E-02A1-844C-7146-608F3AEABAB0}"/>
              </a:ext>
            </a:extLst>
          </p:cNvPr>
          <p:cNvSpPr/>
          <p:nvPr/>
        </p:nvSpPr>
        <p:spPr>
          <a:xfrm>
            <a:off x="5603074" y="2242338"/>
            <a:ext cx="1000125" cy="1000125"/>
          </a:xfrm>
          <a:prstGeom prst="ellipse">
            <a:avLst/>
          </a:prstGeom>
          <a:solidFill>
            <a:srgbClr val="B7D6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Roboto" panose="02000000000000000000" pitchFamily="2" charset="0"/>
                <a:ea typeface="Roboto" panose="02000000000000000000" pitchFamily="2" charset="0"/>
              </a:rPr>
              <a:t>02</a:t>
            </a:r>
          </a:p>
        </p:txBody>
      </p:sp>
      <p:sp>
        <p:nvSpPr>
          <p:cNvPr id="29" name="Round Same Side Corner Rectangle 28">
            <a:extLst>
              <a:ext uri="{FF2B5EF4-FFF2-40B4-BE49-F238E27FC236}">
                <a16:creationId xmlns:a16="http://schemas.microsoft.com/office/drawing/2014/main" id="{35FB76F8-B085-2A78-57C2-45DA63A0AEAB}"/>
              </a:ext>
            </a:extLst>
          </p:cNvPr>
          <p:cNvSpPr/>
          <p:nvPr/>
        </p:nvSpPr>
        <p:spPr>
          <a:xfrm>
            <a:off x="7797392" y="2743197"/>
            <a:ext cx="3071813" cy="2528888"/>
          </a:xfrm>
          <a:prstGeom prst="round2SameRect">
            <a:avLst>
              <a:gd name="adj1" fmla="val 8295"/>
              <a:gd name="adj2" fmla="val 7910"/>
            </a:avLst>
          </a:prstGeom>
          <a:solidFill>
            <a:srgbClr val="2B882E"/>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182880" rIns="274320" rtlCol="0" anchor="ctr" anchorCtr="0"/>
          <a:lstStyle/>
          <a:p>
            <a:pPr algn="ctr">
              <a:lnSpc>
                <a:spcPct val="114000"/>
              </a:lnSpc>
            </a:pPr>
            <a:r>
              <a:rPr lang="en-US" sz="2400" dirty="0">
                <a:solidFill>
                  <a:schemeClr val="bg1"/>
                </a:solidFill>
                <a:latin typeface="Roboto" panose="02000000000000000000" pitchFamily="2" charset="0"/>
                <a:ea typeface="Roboto" panose="02000000000000000000" pitchFamily="2" charset="0"/>
              </a:rPr>
              <a:t>Removing systemic barriers to employment</a:t>
            </a:r>
          </a:p>
        </p:txBody>
      </p:sp>
      <p:sp>
        <p:nvSpPr>
          <p:cNvPr id="24" name="Oval 23">
            <a:extLst>
              <a:ext uri="{FF2B5EF4-FFF2-40B4-BE49-F238E27FC236}">
                <a16:creationId xmlns:a16="http://schemas.microsoft.com/office/drawing/2014/main" id="{BE4D1C34-E432-45EF-78B7-C985FF3F14A7}"/>
              </a:ext>
            </a:extLst>
          </p:cNvPr>
          <p:cNvSpPr/>
          <p:nvPr/>
        </p:nvSpPr>
        <p:spPr>
          <a:xfrm>
            <a:off x="8788003" y="2242338"/>
            <a:ext cx="1000125" cy="1000125"/>
          </a:xfrm>
          <a:prstGeom prst="ellipse">
            <a:avLst/>
          </a:prstGeom>
          <a:solidFill>
            <a:srgbClr val="B7D6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Roboto" panose="02000000000000000000" pitchFamily="2" charset="0"/>
                <a:ea typeface="Roboto" panose="02000000000000000000" pitchFamily="2" charset="0"/>
              </a:rPr>
              <a:t>03</a:t>
            </a:r>
          </a:p>
        </p:txBody>
      </p:sp>
      <p:sp>
        <p:nvSpPr>
          <p:cNvPr id="30" name="Rectangle 29">
            <a:extLst>
              <a:ext uri="{FF2B5EF4-FFF2-40B4-BE49-F238E27FC236}">
                <a16:creationId xmlns:a16="http://schemas.microsoft.com/office/drawing/2014/main" id="{AF767327-53E2-5FCD-20BB-6E57759B44EE}"/>
              </a:ext>
              <a:ext uri="{C183D7F6-B498-43B3-948B-1728B52AA6E4}">
                <adec:decorative xmlns:adec="http://schemas.microsoft.com/office/drawing/2017/decorative" val="1"/>
              </a:ext>
            </a:extLst>
          </p:cNvPr>
          <p:cNvSpPr/>
          <p:nvPr/>
        </p:nvSpPr>
        <p:spPr>
          <a:xfrm>
            <a:off x="10890690" y="0"/>
            <a:ext cx="1301310" cy="1057275"/>
          </a:xfrm>
          <a:prstGeom prst="rect">
            <a:avLst/>
          </a:prstGeom>
          <a:solidFill>
            <a:srgbClr val="EDF5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20">
            <a:extLst>
              <a:ext uri="{FF2B5EF4-FFF2-40B4-BE49-F238E27FC236}">
                <a16:creationId xmlns:a16="http://schemas.microsoft.com/office/drawing/2014/main" id="{E630C0DC-3F57-172A-CFB4-4694136C107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230714" y="155958"/>
            <a:ext cx="767583" cy="767583"/>
          </a:xfrm>
          <a:prstGeom prst="rect">
            <a:avLst/>
          </a:prstGeom>
        </p:spPr>
      </p:pic>
      <p:sp>
        <p:nvSpPr>
          <p:cNvPr id="6" name="Footer Placeholder 1">
            <a:extLst>
              <a:ext uri="{FF2B5EF4-FFF2-40B4-BE49-F238E27FC236}">
                <a16:creationId xmlns:a16="http://schemas.microsoft.com/office/drawing/2014/main" id="{CF58AF82-FA8C-FEDE-F8AA-2BCEE08C841C}"/>
              </a:ext>
            </a:extLst>
          </p:cNvPr>
          <p:cNvSpPr>
            <a:spLocks noGrp="1"/>
          </p:cNvSpPr>
          <p:nvPr>
            <p:ph type="ftr" sz="quarter" idx="11"/>
          </p:nvPr>
        </p:nvSpPr>
        <p:spPr>
          <a:xfrm>
            <a:off x="4038600" y="6356350"/>
            <a:ext cx="4114800" cy="365125"/>
          </a:xfrm>
        </p:spPr>
        <p:txBody>
          <a:bodyPr/>
          <a:lstStyle/>
          <a:p>
            <a:r>
              <a:rPr lang="en-US" dirty="0"/>
              <a:t>#ZeroCon25</a:t>
            </a:r>
            <a:endParaRPr lang="en-GB" dirty="0"/>
          </a:p>
        </p:txBody>
      </p:sp>
      <p:sp>
        <p:nvSpPr>
          <p:cNvPr id="3" name="Slide Number Placeholder 2">
            <a:extLst>
              <a:ext uri="{FF2B5EF4-FFF2-40B4-BE49-F238E27FC236}">
                <a16:creationId xmlns:a16="http://schemas.microsoft.com/office/drawing/2014/main" id="{CAD1D0A3-6A61-76D1-08DE-1465F16F3479}"/>
              </a:ext>
            </a:extLst>
          </p:cNvPr>
          <p:cNvSpPr>
            <a:spLocks noGrp="1"/>
          </p:cNvSpPr>
          <p:nvPr>
            <p:ph type="sldNum" sz="quarter" idx="12"/>
          </p:nvPr>
        </p:nvSpPr>
        <p:spPr/>
        <p:txBody>
          <a:bodyPr/>
          <a:lstStyle/>
          <a:p>
            <a:fld id="{1195A9E4-2CE9-4E32-BE85-7C32F0F78A6D}" type="slidenum">
              <a:rPr lang="en-GB" smtClean="0">
                <a:solidFill>
                  <a:srgbClr val="898989"/>
                </a:solidFill>
              </a:rPr>
              <a:t>9</a:t>
            </a:fld>
            <a:endParaRPr lang="en-GB" dirty="0">
              <a:solidFill>
                <a:srgbClr val="898989"/>
              </a:solidFill>
            </a:endParaRPr>
          </a:p>
        </p:txBody>
      </p:sp>
    </p:spTree>
    <p:extLst>
      <p:ext uri="{BB962C8B-B14F-4D97-AF65-F5344CB8AC3E}">
        <p14:creationId xmlns:p14="http://schemas.microsoft.com/office/powerpoint/2010/main" val="32375751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476</TotalTime>
  <Words>1515</Words>
  <Application>Microsoft Macintosh PowerPoint</Application>
  <PresentationFormat>Widescreen</PresentationFormat>
  <Paragraphs>245</Paragraphs>
  <Slides>22</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Roboto</vt:lpstr>
      <vt:lpstr>Office Theme</vt:lpstr>
      <vt:lpstr>Maximizing Human Potential</vt:lpstr>
      <vt:lpstr>At Indeed, we help people get jobs.</vt:lpstr>
      <vt:lpstr>Global workforce is changing</vt:lpstr>
      <vt:lpstr>Traditional hiring often focuses on:</vt:lpstr>
      <vt:lpstr>A skills-first approach</vt:lpstr>
      <vt:lpstr>Maximizing human potential means:</vt:lpstr>
      <vt:lpstr>Maximizing human potential means:</vt:lpstr>
      <vt:lpstr>Maximizing human potential means:</vt:lpstr>
      <vt:lpstr>Maximizing human potential means:</vt:lpstr>
      <vt:lpstr>The global talent shortage</vt:lpstr>
      <vt:lpstr>How skills-first hiring solves the talent crisis</vt:lpstr>
      <vt:lpstr>Unlocking potential</vt:lpstr>
      <vt:lpstr>Embedding accessibility in learning &amp; development</vt:lpstr>
      <vt:lpstr>How organizations can lead</vt:lpstr>
      <vt:lpstr>At Indeed, we help all people get jobs.</vt:lpstr>
      <vt:lpstr>Now is the time to build a better world of work together. </vt:lpstr>
      <vt:lpstr>Today’s Panel</vt:lpstr>
      <vt:lpstr>Today’s Panel</vt:lpstr>
      <vt:lpstr>Today’s Panel</vt:lpstr>
      <vt:lpstr>Today’s Panel</vt:lpstr>
      <vt:lpstr>Today’s Panel</vt:lpstr>
      <vt:lpstr>Let’s begin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Katerina Stanton Balazs</dc:creator>
  <cp:keywords/>
  <dc:description/>
  <cp:lastModifiedBy>Donna Bungard</cp:lastModifiedBy>
  <cp:revision>30</cp:revision>
  <dcterms:created xsi:type="dcterms:W3CDTF">2022-12-05T13:52:15Z</dcterms:created>
  <dcterms:modified xsi:type="dcterms:W3CDTF">2025-02-13T20:35:04Z</dcterms:modified>
  <cp:category/>
</cp:coreProperties>
</file>